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365" r:id="rId2"/>
    <p:sldId id="328" r:id="rId3"/>
    <p:sldId id="329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5" r:id="rId13"/>
    <p:sldId id="346" r:id="rId14"/>
    <p:sldId id="347" r:id="rId15"/>
    <p:sldId id="348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02" r:id="rId26"/>
    <p:sldId id="303" r:id="rId27"/>
    <p:sldId id="304" r:id="rId28"/>
    <p:sldId id="305" r:id="rId29"/>
    <p:sldId id="306" r:id="rId30"/>
    <p:sldId id="324" r:id="rId31"/>
    <p:sldId id="325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6" r:id="rId47"/>
    <p:sldId id="327" r:id="rId48"/>
    <p:sldId id="321" r:id="rId49"/>
    <p:sldId id="330" r:id="rId50"/>
    <p:sldId id="331" r:id="rId51"/>
    <p:sldId id="332" r:id="rId52"/>
    <p:sldId id="333" r:id="rId53"/>
    <p:sldId id="334" r:id="rId54"/>
    <p:sldId id="335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 varScale="1">
        <p:scale>
          <a:sx n="141" d="100"/>
          <a:sy n="141" d="100"/>
        </p:scale>
        <p:origin x="236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7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8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podobné jsou si např. subjekty 4</a:t>
            </a:r>
            <a:r>
              <a:rPr lang="cs-CZ" baseline="0" dirty="0"/>
              <a:t> a 13</a:t>
            </a:r>
          </a:p>
          <a:p>
            <a:pPr marL="342900" indent="-342900">
              <a:buFontTx/>
              <a:buChar char="-"/>
            </a:pPr>
            <a:r>
              <a:rPr lang="cs-CZ" baseline="0" dirty="0"/>
              <a:t>výběr 20 subjektů: Sel </a:t>
            </a:r>
            <a:r>
              <a:rPr lang="cs-CZ" baseline="0" dirty="0" err="1"/>
              <a:t>Cond</a:t>
            </a:r>
            <a:r>
              <a:rPr lang="cs-CZ" baseline="0" dirty="0"/>
              <a:t> – </a:t>
            </a:r>
            <a:r>
              <a:rPr lang="cs-CZ" baseline="0" dirty="0" err="1"/>
              <a:t>Enable</a:t>
            </a:r>
            <a:r>
              <a:rPr lang="cs-CZ" baseline="0" dirty="0"/>
              <a:t> </a:t>
            </a:r>
            <a:r>
              <a:rPr lang="cs-CZ" baseline="0" dirty="0" err="1"/>
              <a:t>Selection</a:t>
            </a:r>
            <a:r>
              <a:rPr lang="cs-CZ" baseline="0" dirty="0"/>
              <a:t> </a:t>
            </a:r>
            <a:r>
              <a:rPr lang="cs-CZ" baseline="0" dirty="0" err="1"/>
              <a:t>Conditions</a:t>
            </a:r>
            <a:r>
              <a:rPr lang="cs-CZ" baseline="0" dirty="0"/>
              <a:t> – kliknout na </a:t>
            </a:r>
            <a:r>
              <a:rPr lang="cs-CZ" baseline="0" dirty="0" err="1"/>
              <a:t>Specific</a:t>
            </a:r>
            <a:r>
              <a:rPr lang="cs-CZ" baseline="0" dirty="0"/>
              <a:t>, </a:t>
            </a:r>
            <a:r>
              <a:rPr lang="cs-CZ" baseline="0" dirty="0" err="1"/>
              <a:t>selected</a:t>
            </a:r>
            <a:r>
              <a:rPr lang="cs-CZ" baseline="0" dirty="0"/>
              <a:t> by: - zadat požadované case </a:t>
            </a:r>
            <a:r>
              <a:rPr lang="cs-CZ" baseline="0" dirty="0" err="1"/>
              <a:t>number</a:t>
            </a:r>
            <a:r>
              <a:rPr lang="cs-CZ" baseline="0" dirty="0"/>
              <a:t> (např. 1-20)</a:t>
            </a:r>
          </a:p>
          <a:p>
            <a:pPr marL="342900" indent="-342900">
              <a:buFontTx/>
              <a:buChar char="-"/>
            </a:pPr>
            <a:r>
              <a:rPr lang="cs-CZ" baseline="0" dirty="0"/>
              <a:t>úprava počtu řádků a sloupečků při vykreslení: 2x kliknout na graf – v oddílu Layout změnit hodnoty u </a:t>
            </a:r>
            <a:r>
              <a:rPr lang="cs-CZ" baseline="0" dirty="0" err="1"/>
              <a:t>Rows</a:t>
            </a:r>
            <a:r>
              <a:rPr lang="cs-CZ" baseline="0" dirty="0"/>
              <a:t> a </a:t>
            </a:r>
            <a:r>
              <a:rPr lang="cs-CZ" baseline="0" dirty="0" err="1"/>
              <a:t>Columns</a:t>
            </a:r>
            <a:endParaRPr lang="en-US" baseline="0" dirty="0"/>
          </a:p>
          <a:p>
            <a:pPr marL="342900" indent="-342900">
              <a:buFontTx/>
              <a:buChar char="-"/>
            </a:pPr>
            <a:r>
              <a:rPr lang="cs-CZ" baseline="0" noProof="0" dirty="0"/>
              <a:t>přidání popisků pro jednotlivé subjekty: na záložce </a:t>
            </a:r>
            <a:r>
              <a:rPr lang="cs-CZ" baseline="0" noProof="0" dirty="0" err="1"/>
              <a:t>Options</a:t>
            </a:r>
            <a:r>
              <a:rPr lang="cs-CZ" baseline="0" noProof="0" dirty="0"/>
              <a:t> 1 zatrhnout Display case </a:t>
            </a:r>
            <a:r>
              <a:rPr lang="cs-CZ" baseline="0" noProof="0" dirty="0" err="1"/>
              <a:t>labels</a:t>
            </a:r>
            <a:r>
              <a:rPr lang="cs-CZ" baseline="0" noProof="0" dirty="0"/>
              <a:t> (dají se tam čísla subjektů s křížky); popisy podle nějaké proměnné lze udělat zvolením </a:t>
            </a:r>
            <a:r>
              <a:rPr lang="cs-CZ" baseline="0" noProof="0" dirty="0" err="1"/>
              <a:t>Variable</a:t>
            </a:r>
            <a:r>
              <a:rPr lang="cs-CZ" baseline="0" noProof="0" dirty="0"/>
              <a:t> u Case </a:t>
            </a:r>
            <a:r>
              <a:rPr lang="cs-CZ" baseline="0" noProof="0" dirty="0" err="1"/>
              <a:t>labels</a:t>
            </a:r>
            <a:r>
              <a:rPr lang="cs-CZ" baseline="0" noProof="0" dirty="0"/>
              <a:t> a výběr příslušné proměnné (např. id či </a:t>
            </a:r>
            <a:r>
              <a:rPr lang="cs-CZ" baseline="0" noProof="0" dirty="0" err="1"/>
              <a:t>pohlavi</a:t>
            </a:r>
            <a:r>
              <a:rPr lang="cs-CZ" baseline="0" noProof="0" dirty="0"/>
              <a:t>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/>
              <a:t>odlišení</a:t>
            </a:r>
            <a:r>
              <a:rPr lang="cs-CZ" baseline="0" noProof="0" dirty="0"/>
              <a:t> skupin (např. podle kategoriálního parametru získaného pomocí </a:t>
            </a:r>
            <a:r>
              <a:rPr lang="cs-CZ" baseline="0" noProof="0" dirty="0" err="1"/>
              <a:t>shlukovek</a:t>
            </a:r>
            <a:r>
              <a:rPr lang="cs-CZ" baseline="0" noProof="0" dirty="0"/>
              <a:t>) – na záložce </a:t>
            </a:r>
            <a:r>
              <a:rPr lang="cs-CZ" baseline="0" noProof="0" dirty="0" err="1"/>
              <a:t>Advanced</a:t>
            </a:r>
            <a:r>
              <a:rPr lang="cs-CZ" baseline="0" noProof="0" dirty="0"/>
              <a:t> kliknout na Mark </a:t>
            </a:r>
            <a:r>
              <a:rPr lang="cs-CZ" baseline="0" noProof="0" dirty="0" err="1"/>
              <a:t>Icons</a:t>
            </a:r>
            <a:r>
              <a:rPr lang="cs-CZ" baseline="0" noProof="0" dirty="0"/>
              <a:t> a vydefinovat tam jednotlivé skupiny (v těchto datech např. podle pohlaví, tedy </a:t>
            </a:r>
            <a:r>
              <a:rPr lang="cs-CZ" baseline="0" noProof="0" dirty="0" err="1"/>
              <a:t>pohlavi</a:t>
            </a:r>
            <a:r>
              <a:rPr lang="cs-CZ" baseline="0" noProof="0" dirty="0"/>
              <a:t>=„M“ a </a:t>
            </a:r>
            <a:r>
              <a:rPr lang="cs-CZ" baseline="0" noProof="0" dirty="0" err="1"/>
              <a:t>pohlavi</a:t>
            </a:r>
            <a:r>
              <a:rPr lang="cs-CZ" baseline="0" noProof="0" dirty="0"/>
              <a:t>=„Z“)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podobné jsou si např. subjekty 4 a 13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podobné jsou si např. subjekty 4</a:t>
            </a:r>
            <a:r>
              <a:rPr lang="cs-CZ" baseline="0" dirty="0"/>
              <a:t> a 13</a:t>
            </a:r>
            <a:endParaRPr lang="en-US" dirty="0"/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podobné jsou si např. subjekty 4</a:t>
            </a:r>
            <a:r>
              <a:rPr lang="cs-CZ" baseline="0" dirty="0"/>
              <a:t> a 13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podobné jsou si např. subjekty 4</a:t>
            </a:r>
            <a:r>
              <a:rPr lang="cs-CZ" baseline="0" dirty="0"/>
              <a:t> a 13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podobné jsou si např. subjekty 4</a:t>
            </a:r>
            <a:r>
              <a:rPr lang="cs-CZ" baseline="0" dirty="0"/>
              <a:t> a 13</a:t>
            </a:r>
          </a:p>
          <a:p>
            <a:pPr marL="342900" indent="-342900">
              <a:buFontTx/>
              <a:buChar char="-"/>
            </a:pPr>
            <a:r>
              <a:rPr lang="cs-CZ" baseline="0" dirty="0"/>
              <a:t>kdyby se přidaly další znaky, měnil by se tvar nosu, velikost očí, tvar úst atd.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http://documentation.statsoft.com/STATISTICAHelp.aspx?path=Graphs/Graph/ModifyingGraphs/Dialogs/PlotEllipseTab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Logaritmická transformace nevhodná u dat, která</a:t>
            </a:r>
            <a:r>
              <a:rPr lang="cs-CZ" baseline="0" dirty="0"/>
              <a:t> jsou již v logaritmické tvaru (např. pH) a u nalevo zešikmených rozložení (nízké odlehlé hodnoty – nepomůže tady ale –log?)</a:t>
            </a:r>
          </a:p>
          <a:p>
            <a:pPr marL="342900" indent="-342900">
              <a:buFontTx/>
              <a:buChar char="-"/>
            </a:pPr>
            <a:r>
              <a:rPr lang="cs-CZ" baseline="0" dirty="0"/>
              <a:t>Pokud se pak výsledky (průměr a intervaly spolehlivosti) vrací zpátky (tzn. pomocí exponenciální </a:t>
            </a:r>
            <a:r>
              <a:rPr lang="cs-CZ" baseline="0" dirty="0" err="1"/>
              <a:t>fce</a:t>
            </a:r>
            <a:r>
              <a:rPr lang="cs-CZ" baseline="0" dirty="0"/>
              <a:t>) a prezentuje se pak geometrický průměr a intervaly spolehlivosti, tak stačí použít přirozený logaritmus (většinou je </a:t>
            </a:r>
            <a:r>
              <a:rPr lang="cs-CZ" baseline="0" dirty="0" err="1"/>
              <a:t>ln</a:t>
            </a:r>
            <a:r>
              <a:rPr lang="cs-CZ" baseline="0" dirty="0"/>
              <a:t> dostačující, aby tvar dat měl normální rozdělení)</a:t>
            </a:r>
          </a:p>
          <a:p>
            <a:pPr marL="342900" indent="-342900">
              <a:buFontTx/>
              <a:buChar char="-"/>
            </a:pPr>
            <a:r>
              <a:rPr lang="cs-CZ" baseline="0" dirty="0"/>
              <a:t>pokud bychom ale chtěli prezentovat data s logaritmickou osou, bylo by lepší použít dekadický logaritmus, protože ten má lepší interpretaci osy (10x, 100x, 1000x větší...)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14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Jaké druhy parametrů v datovém</a:t>
            </a:r>
            <a:r>
              <a:rPr lang="cs-CZ" baseline="0" dirty="0"/>
              <a:t> souboru vlastně můžeme mít?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61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souvislost ze z-skóre – to bych</a:t>
            </a:r>
            <a:r>
              <a:rPr lang="cs-CZ" baseline="0" dirty="0"/>
              <a:t> dostala, pokud bych odečítala populační průměr a dělila populační SD</a:t>
            </a:r>
          </a:p>
          <a:p>
            <a:pPr marL="342900" indent="-342900">
              <a:buFontTx/>
              <a:buChar char="-"/>
            </a:pPr>
            <a:r>
              <a:rPr lang="cs-CZ" baseline="0" dirty="0"/>
              <a:t>využití při modelování (aby proměnné byly srovnatelné)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256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např. </a:t>
            </a:r>
            <a:r>
              <a:rPr lang="cs-CZ" dirty="0"/>
              <a:t>u lineární regrese – pokud</a:t>
            </a:r>
            <a:r>
              <a:rPr lang="cs-CZ" baseline="0" dirty="0"/>
              <a:t> jsou hodnoty centrované, nemusíme uvažovat </a:t>
            </a:r>
            <a:r>
              <a:rPr lang="cs-CZ" baseline="0" dirty="0" err="1"/>
              <a:t>intercept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48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5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7973" indent="-303066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2266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7172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2078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66985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1891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36797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1704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C12526-9A0C-4B7F-A0CB-D88C35A97769}" type="slidenum">
              <a:rPr lang="cs-CZ"/>
              <a:pPr eaLnBrk="1" hangingPunct="1"/>
              <a:t>6</a:t>
            </a:fld>
            <a:endParaRPr lang="cs-CZ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/>
              <a:t>v </a:t>
            </a:r>
            <a:r>
              <a:rPr lang="en-US" baseline="0" dirty="0" err="1"/>
              <a:t>datech</a:t>
            </a:r>
            <a:r>
              <a:rPr lang="en-US" baseline="0" dirty="0"/>
              <a:t> </a:t>
            </a:r>
            <a:r>
              <a:rPr lang="en-US" baseline="0" dirty="0" err="1"/>
              <a:t>mohou</a:t>
            </a:r>
            <a:r>
              <a:rPr lang="en-US" baseline="0" dirty="0"/>
              <a:t> </a:t>
            </a:r>
            <a:r>
              <a:rPr lang="en-US" baseline="0" dirty="0" err="1"/>
              <a:t>vyskytovat</a:t>
            </a:r>
            <a:r>
              <a:rPr lang="en-US" baseline="0" dirty="0"/>
              <a:t> </a:t>
            </a:r>
            <a:r>
              <a:rPr lang="en-US" baseline="0" dirty="0" err="1"/>
              <a:t>problémy</a:t>
            </a:r>
            <a:r>
              <a:rPr lang="en-US" baseline="0" dirty="0"/>
              <a:t>, </a:t>
            </a:r>
            <a:r>
              <a:rPr lang="en-US" baseline="0" dirty="0" err="1"/>
              <a:t>které</a:t>
            </a:r>
            <a:r>
              <a:rPr lang="en-US" baseline="0" dirty="0"/>
              <a:t> by </a:t>
            </a:r>
            <a:r>
              <a:rPr lang="en-US" baseline="0" dirty="0" err="1"/>
              <a:t>potom</a:t>
            </a:r>
            <a:r>
              <a:rPr lang="en-US" baseline="0" dirty="0"/>
              <a:t> </a:t>
            </a:r>
            <a:r>
              <a:rPr lang="en-US" baseline="0" dirty="0" err="1"/>
              <a:t>vedly</a:t>
            </a:r>
            <a:r>
              <a:rPr lang="en-US" baseline="0" dirty="0"/>
              <a:t> k </a:t>
            </a:r>
            <a:r>
              <a:rPr lang="en-US" baseline="0" dirty="0" err="1"/>
              <a:t>chybným</a:t>
            </a:r>
            <a:r>
              <a:rPr lang="en-US" baseline="0" dirty="0"/>
              <a:t> </a:t>
            </a:r>
            <a:r>
              <a:rPr lang="en-US" baseline="0" dirty="0" err="1"/>
              <a:t>výsledkům</a:t>
            </a:r>
            <a:r>
              <a:rPr lang="en-US" baseline="0" dirty="0"/>
              <a:t> </a:t>
            </a:r>
            <a:r>
              <a:rPr lang="en-US" baseline="0" dirty="0" err="1"/>
              <a:t>či</a:t>
            </a:r>
            <a:r>
              <a:rPr lang="en-US" baseline="0" dirty="0"/>
              <a:t> </a:t>
            </a:r>
            <a:r>
              <a:rPr lang="en-US" baseline="0" dirty="0" err="1"/>
              <a:t>interpretaci</a:t>
            </a:r>
            <a:endParaRPr lang="cs-CZ" baseline="0" dirty="0"/>
          </a:p>
          <a:p>
            <a:pPr eaLnBrk="1" hangingPunct="1"/>
            <a:r>
              <a:rPr lang="cs-CZ" baseline="0" dirty="0"/>
              <a:t>dále také k odhalení vztahů mezi proměnnými, k představě, jak asi dopadne testování hypotéz (rozdíl mezi skupinami bude či nebude), ...</a:t>
            </a: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45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65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noProof="0" dirty="0"/>
              <a:t>vypořádání</a:t>
            </a:r>
            <a:r>
              <a:rPr lang="cs-CZ" baseline="0" noProof="0" dirty="0"/>
              <a:t> se s chybějícími hodnotami – </a:t>
            </a:r>
            <a:r>
              <a:rPr lang="cs-CZ" baseline="0" noProof="0" dirty="0" err="1"/>
              <a:t>pairwise</a:t>
            </a:r>
            <a:r>
              <a:rPr lang="cs-CZ" baseline="0" noProof="0" dirty="0"/>
              <a:t> či </a:t>
            </a:r>
            <a:r>
              <a:rPr lang="cs-CZ" baseline="0" noProof="0" dirty="0" err="1"/>
              <a:t>casewise</a:t>
            </a:r>
            <a:endParaRPr lang="cs-CZ" noProof="0" dirty="0"/>
          </a:p>
          <a:p>
            <a:pPr marL="342900" indent="-342900">
              <a:buFontTx/>
              <a:buChar char="-"/>
            </a:pPr>
            <a:r>
              <a:rPr lang="cs-CZ" dirty="0"/>
              <a:t>věk nekoreluje s výškou, výška</a:t>
            </a:r>
            <a:r>
              <a:rPr lang="cs-CZ" baseline="0" dirty="0"/>
              <a:t> koreluje s váhou atd.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jsou</a:t>
            </a:r>
            <a:r>
              <a:rPr lang="cs-CZ" baseline="0" dirty="0"/>
              <a:t> patrné odlehlé hodnoty</a:t>
            </a:r>
          </a:p>
          <a:p>
            <a:pPr marL="342900" indent="-342900">
              <a:buFontTx/>
              <a:buChar char="-"/>
            </a:pPr>
            <a:r>
              <a:rPr lang="cs-CZ" baseline="0" dirty="0"/>
              <a:t>pokud chceme odlišit body podle kategoriální proměnné (např. pohlaví) – kliknout na záložce </a:t>
            </a:r>
            <a:r>
              <a:rPr lang="cs-CZ" baseline="0" dirty="0" err="1"/>
              <a:t>Advanced</a:t>
            </a:r>
            <a:r>
              <a:rPr lang="cs-CZ" baseline="0" dirty="0"/>
              <a:t> na Mark </a:t>
            </a:r>
            <a:r>
              <a:rPr lang="cs-CZ" baseline="0" dirty="0" err="1"/>
              <a:t>Selected</a:t>
            </a:r>
            <a:r>
              <a:rPr lang="cs-CZ" baseline="0" dirty="0"/>
              <a:t> </a:t>
            </a:r>
            <a:r>
              <a:rPr lang="cs-CZ" baseline="0" dirty="0" err="1"/>
              <a:t>Subsets</a:t>
            </a:r>
            <a:r>
              <a:rPr lang="cs-CZ" baseline="0" dirty="0"/>
              <a:t> (a zvolit např. </a:t>
            </a:r>
            <a:r>
              <a:rPr lang="cs-CZ" baseline="0" dirty="0" err="1"/>
              <a:t>pohlavi</a:t>
            </a:r>
            <a:r>
              <a:rPr lang="cs-CZ" baseline="0" dirty="0"/>
              <a:t>=“M” do </a:t>
            </a:r>
            <a:r>
              <a:rPr lang="cs-CZ" baseline="0" dirty="0" err="1"/>
              <a:t>subset</a:t>
            </a:r>
            <a:r>
              <a:rPr lang="cs-CZ" baseline="0" dirty="0"/>
              <a:t> 1 a </a:t>
            </a:r>
            <a:r>
              <a:rPr lang="cs-CZ" baseline="0" dirty="0" err="1"/>
              <a:t>pohlavi</a:t>
            </a:r>
            <a:r>
              <a:rPr lang="cs-CZ" baseline="0" dirty="0"/>
              <a:t>=“F” do </a:t>
            </a:r>
            <a:r>
              <a:rPr lang="cs-CZ" baseline="0" dirty="0" err="1"/>
              <a:t>subset</a:t>
            </a:r>
            <a:r>
              <a:rPr lang="cs-CZ" baseline="0" dirty="0"/>
              <a:t> 2)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r>
              <a:rPr lang="cs-CZ" noProof="0" dirty="0"/>
              <a:t>pro</a:t>
            </a:r>
            <a:r>
              <a:rPr lang="cs-CZ" baseline="0" noProof="0" dirty="0"/>
              <a:t> vysvětlení </a:t>
            </a:r>
            <a:r>
              <a:rPr lang="cs-CZ" baseline="0" noProof="0" dirty="0" err="1"/>
              <a:t>casewise</a:t>
            </a:r>
            <a:r>
              <a:rPr lang="cs-CZ" baseline="0" noProof="0" dirty="0"/>
              <a:t> a </a:t>
            </a:r>
            <a:r>
              <a:rPr lang="cs-CZ" baseline="0" noProof="0" dirty="0" err="1"/>
              <a:t>pairwise</a:t>
            </a:r>
            <a:r>
              <a:rPr lang="cs-CZ" baseline="0" noProof="0" dirty="0"/>
              <a:t> odstranění chybějících hodnot jsem na tabuli udělala jednoduchý </a:t>
            </a:r>
            <a:r>
              <a:rPr lang="cs-CZ" baseline="0" noProof="0" dirty="0" err="1"/>
              <a:t>dataset</a:t>
            </a:r>
            <a:r>
              <a:rPr lang="cs-CZ" baseline="0" noProof="0" dirty="0"/>
              <a:t> se 4 pacienty, z nichž jednomu chyběl věk, jednomu výška a jednomu váha a do tabulky 3x3 (bez diagonály) jsme psali, kolik pacientů bude vykreslených v jednotlivých políčkách při </a:t>
            </a:r>
            <a:r>
              <a:rPr lang="cs-CZ" baseline="0" noProof="0" dirty="0" err="1"/>
              <a:t>pairwise</a:t>
            </a:r>
            <a:r>
              <a:rPr lang="cs-CZ" baseline="0" noProof="0" dirty="0"/>
              <a:t> a </a:t>
            </a:r>
            <a:r>
              <a:rPr lang="cs-CZ" baseline="0" noProof="0" dirty="0" err="1"/>
              <a:t>casewise</a:t>
            </a:r>
            <a:r>
              <a:rPr lang="cs-CZ" baseline="0" noProof="0" dirty="0"/>
              <a:t> (i když u </a:t>
            </a:r>
            <a:r>
              <a:rPr lang="cs-CZ" baseline="0" noProof="0" dirty="0" err="1"/>
              <a:t>pairwise</a:t>
            </a:r>
            <a:r>
              <a:rPr lang="cs-CZ" baseline="0" noProof="0" dirty="0"/>
              <a:t> budou ve všech políčkách 2 subjekty, pokaždé jsou to trochu jiné dva subjekty, což je problém, protože pak jednotlivá políčka (v případě korelační matice </a:t>
            </a:r>
            <a:r>
              <a:rPr lang="cs-CZ" baseline="0" noProof="0" dirty="0" err="1"/>
              <a:t>jednolivé</a:t>
            </a:r>
            <a:r>
              <a:rPr lang="cs-CZ" baseline="0" noProof="0" dirty="0"/>
              <a:t> korelace) pak nejsou zcela srovnatelné)</a:t>
            </a:r>
            <a:endParaRPr lang="cs-CZ" noProof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3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noProof="0" dirty="0"/>
              <a:t>různý rozsah hodnot –</a:t>
            </a:r>
            <a:r>
              <a:rPr lang="cs-CZ" baseline="0" noProof="0" dirty="0"/>
              <a:t> v některých analýzách vhodná standardizace před výpočtem dané analýzy; či vynásobení cholesterolu hodnotou 100; či odečíst </a:t>
            </a:r>
            <a:r>
              <a:rPr lang="cs-CZ" baseline="0" noProof="0" dirty="0" err="1"/>
              <a:t>minimimum</a:t>
            </a:r>
            <a:r>
              <a:rPr lang="cs-CZ" baseline="0" noProof="0" dirty="0"/>
              <a:t> a vydělit maximem</a:t>
            </a:r>
          </a:p>
          <a:p>
            <a:pPr marL="342900" indent="-342900">
              <a:buFontTx/>
              <a:buChar char="-"/>
            </a:pPr>
            <a:r>
              <a:rPr lang="cs-CZ" baseline="0" noProof="0" dirty="0"/>
              <a:t>odlehlá hodnota u systolického tlaku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/>
              <a:t>vyzkoušet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jestli</a:t>
            </a:r>
            <a:r>
              <a:rPr lang="en-US" baseline="0" dirty="0"/>
              <a:t> to </a:t>
            </a:r>
            <a:r>
              <a:rPr lang="en-US" baseline="0" dirty="0" err="1"/>
              <a:t>jde</a:t>
            </a:r>
            <a:r>
              <a:rPr lang="en-US" baseline="0" dirty="0"/>
              <a:t> </a:t>
            </a:r>
            <a:r>
              <a:rPr lang="en-US" baseline="0" dirty="0" err="1"/>
              <a:t>nějak</a:t>
            </a:r>
            <a:r>
              <a:rPr lang="en-US" baseline="0" dirty="0"/>
              <a:t> v </a:t>
            </a:r>
            <a:r>
              <a:rPr lang="en-US" baseline="0" dirty="0" err="1"/>
              <a:t>softwaru</a:t>
            </a:r>
            <a:r>
              <a:rPr lang="en-US" baseline="0" dirty="0"/>
              <a:t> </a:t>
            </a:r>
            <a:r>
              <a:rPr lang="en-US" baseline="0" dirty="0" err="1"/>
              <a:t>Statistica</a:t>
            </a:r>
            <a:r>
              <a:rPr lang="cs-CZ" baseline="0" dirty="0"/>
              <a:t> (jedině si vykreslit pomocí filtru každý obrázek zvlášť a pak to „slepit“ v </a:t>
            </a:r>
            <a:r>
              <a:rPr lang="cs-CZ" baseline="0" dirty="0" err="1"/>
              <a:t>powerpointu</a:t>
            </a:r>
            <a:r>
              <a:rPr lang="cs-CZ" baseline="0" dirty="0"/>
              <a:t>)</a:t>
            </a:r>
            <a:endParaRPr lang="en-US" baseline="0" dirty="0"/>
          </a:p>
          <a:p>
            <a:pPr marL="342900" indent="-342900">
              <a:buFontTx/>
              <a:buChar char="-"/>
            </a:pPr>
            <a:r>
              <a:rPr lang="cs-CZ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zvyšujícím se počtem dnů strávených v nemocnici rostou náklady na léčbu pacientů a že nejvyšší náklady byly u pacientů s C33-34 ve stádiu IV, kteří strávili v nemocnici 26 a více dnů</a:t>
            </a:r>
            <a:endParaRPr lang="cs-CZ" baseline="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54537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Jiří Jarkovský, Simona Littnerová, Eva Janoušová, Lucie Brožová: Pokročilé statistické metody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9.wmf"/><Relationship Id="rId9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Vícerozměrná data, jejich popis a vizualizace</a:t>
            </a:r>
          </a:p>
        </p:txBody>
      </p:sp>
    </p:spTree>
    <p:extLst>
      <p:ext uri="{BB962C8B-B14F-4D97-AF65-F5344CB8AC3E}">
        <p14:creationId xmlns:p14="http://schemas.microsoft.com/office/powerpoint/2010/main" val="157036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3D sloupkové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vzájemný výskyt kategorií dvou kategoriálních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3D </a:t>
            </a:r>
            <a:r>
              <a:rPr lang="cs-CZ" dirty="0" err="1"/>
              <a:t>Sequential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Bivariate</a:t>
            </a:r>
            <a:r>
              <a:rPr lang="cs-CZ" dirty="0"/>
              <a:t> </a:t>
            </a:r>
            <a:r>
              <a:rPr lang="cs-CZ" dirty="0" err="1"/>
              <a:t>Histograms</a:t>
            </a:r>
            <a:r>
              <a:rPr lang="cs-CZ" dirty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9405" r="18977" b="10253"/>
          <a:stretch/>
        </p:blipFill>
        <p:spPr bwMode="auto">
          <a:xfrm>
            <a:off x="2296840" y="2108525"/>
            <a:ext cx="4390306" cy="40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2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Dvourozměrný histogram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vykreslení vztahu dvou spojitých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3D </a:t>
            </a:r>
            <a:r>
              <a:rPr lang="cs-CZ" dirty="0" err="1"/>
              <a:t>Sequential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Bivariate</a:t>
            </a:r>
            <a:r>
              <a:rPr lang="cs-CZ" dirty="0"/>
              <a:t> </a:t>
            </a:r>
            <a:r>
              <a:rPr lang="cs-CZ" dirty="0" err="1"/>
              <a:t>Histograms</a:t>
            </a:r>
            <a:r>
              <a:rPr lang="cs-CZ" dirty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9643" r="17094" b="10300"/>
          <a:stretch/>
        </p:blipFill>
        <p:spPr bwMode="auto">
          <a:xfrm>
            <a:off x="2483768" y="2238248"/>
            <a:ext cx="4392488" cy="40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Tečkový graf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rovněž pro vykreslení vztahu dvou spojitých proměnných 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Scatterplots</a:t>
            </a:r>
            <a:r>
              <a:rPr lang="cs-CZ" dirty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/>
          <a:stretch/>
        </p:blipFill>
        <p:spPr bwMode="auto">
          <a:xfrm>
            <a:off x="1187624" y="2096277"/>
            <a:ext cx="6408712" cy="41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9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Tečkový graf – přidání kategoriální 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zahrnutí kategoriální proměnné do grafu použitím různých symbolů či barev pro jednotlivé skupiny určené danou kategoriální proměnnou</a:t>
            </a:r>
            <a:endParaRPr lang="en-US" dirty="0"/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Scatterplots</a:t>
            </a:r>
            <a:r>
              <a:rPr lang="cs-CZ" dirty="0"/>
              <a:t> – na záložce </a:t>
            </a:r>
            <a:r>
              <a:rPr lang="cs-CZ" dirty="0" err="1"/>
              <a:t>Categorized</a:t>
            </a:r>
            <a:r>
              <a:rPr lang="cs-CZ" dirty="0"/>
              <a:t> zahrnout On u X-</a:t>
            </a:r>
            <a:r>
              <a:rPr lang="cs-CZ" dirty="0" err="1"/>
              <a:t>Categorized</a:t>
            </a:r>
            <a:r>
              <a:rPr lang="cs-CZ" dirty="0"/>
              <a:t>, vybrat kategoriální proměnnou pomocí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a změnit Layout na </a:t>
            </a:r>
            <a:r>
              <a:rPr lang="cs-CZ" dirty="0" err="1"/>
              <a:t>Overlaid</a:t>
            </a:r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 bwMode="auto">
          <a:xfrm>
            <a:off x="1782238" y="2867450"/>
            <a:ext cx="5022010" cy="33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05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Maticový graf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vykreslení vztahu více spojitých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Matrix </a:t>
            </a:r>
            <a:r>
              <a:rPr lang="cs-CZ" dirty="0" err="1"/>
              <a:t>Plots</a:t>
            </a:r>
            <a:r>
              <a:rPr lang="cs-CZ" dirty="0"/>
              <a:t>...</a:t>
            </a:r>
          </a:p>
          <a:p>
            <a:r>
              <a:rPr lang="cs-CZ" dirty="0"/>
              <a:t>upozornění:  nastavení, jak se vypořádat s chybějícími hodnotami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/>
          <a:stretch/>
        </p:blipFill>
        <p:spPr bwMode="auto">
          <a:xfrm>
            <a:off x="1403648" y="2348880"/>
            <a:ext cx="5760640" cy="39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1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Maticový graf – na diagonále krabicové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Matrix </a:t>
            </a:r>
            <a:r>
              <a:rPr lang="cs-CZ" dirty="0" err="1"/>
              <a:t>Plots</a:t>
            </a:r>
            <a:r>
              <a:rPr lang="cs-CZ" dirty="0"/>
              <a:t>...; na záložce </a:t>
            </a:r>
            <a:r>
              <a:rPr lang="cs-CZ" dirty="0" err="1"/>
              <a:t>Advanced</a:t>
            </a:r>
            <a:r>
              <a:rPr lang="cs-CZ" dirty="0"/>
              <a:t> zatrhnout Display: Box plot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/>
          <a:stretch/>
        </p:blipFill>
        <p:spPr bwMode="auto">
          <a:xfrm>
            <a:off x="1600200" y="2060848"/>
            <a:ext cx="59436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2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Krabicové grafy pro více proměnných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ukáží nám, zda mají proměnné podobný rozsah hodnot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označit příslušné sloupečky v datech –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Graphs</a:t>
            </a:r>
            <a:r>
              <a:rPr lang="cs-CZ" dirty="0"/>
              <a:t> of </a:t>
            </a:r>
            <a:r>
              <a:rPr lang="cs-CZ" dirty="0" err="1"/>
              <a:t>Block</a:t>
            </a:r>
            <a:r>
              <a:rPr lang="cs-CZ" dirty="0"/>
              <a:t> Data – Box Plot: 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columns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2"/>
          <a:stretch/>
        </p:blipFill>
        <p:spPr bwMode="auto">
          <a:xfrm>
            <a:off x="1316360" y="2319165"/>
            <a:ext cx="6124530" cy="397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2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Vícenásobné krabicové grafy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umožňují znázornění vztahu několika kvalitativních proměnných a jedné kvantitativní proměnné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60232" y="6525344"/>
            <a:ext cx="1080120" cy="24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74327"/>
            <a:ext cx="5040560" cy="42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Ikonové (</a:t>
            </a:r>
            <a:r>
              <a:rPr lang="cs-CZ" dirty="0" err="1"/>
              <a:t>symbolové</a:t>
            </a:r>
            <a:r>
              <a:rPr lang="cs-CZ" dirty="0"/>
              <a:t>)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hodnoty znaků znázorněny jako geometrické útvary či symboly</a:t>
            </a:r>
          </a:p>
          <a:p>
            <a:r>
              <a:rPr lang="cs-CZ" dirty="0"/>
              <a:t>každému objektu (subjektu) odpovídá jeden obrazec složený z těchto geometrických útvarů či symbolů</a:t>
            </a:r>
          </a:p>
          <a:p>
            <a:r>
              <a:rPr lang="cs-CZ" dirty="0"/>
              <a:t>umožní vizuálně porovnat, které objekty (subjekty) jsou si podobné</a:t>
            </a:r>
          </a:p>
          <a:p>
            <a:r>
              <a:rPr lang="cs-CZ" dirty="0"/>
              <a:t>mnoho druhů, v softwaru </a:t>
            </a:r>
            <a:r>
              <a:rPr lang="cs-CZ" dirty="0" err="1"/>
              <a:t>Statistica</a:t>
            </a:r>
            <a:r>
              <a:rPr lang="cs-CZ" dirty="0"/>
              <a:t> např.: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Profilové sloupce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Profily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Paprskové (hvězdicové) grafy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Polygony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Pavučinové grafy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err="1"/>
              <a:t>Chernoffovy</a:t>
            </a:r>
            <a:r>
              <a:rPr lang="cs-CZ" sz="2000" dirty="0"/>
              <a:t> tváře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24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/>
          <a:stretch/>
        </p:blipFill>
        <p:spPr bwMode="auto">
          <a:xfrm>
            <a:off x="1566788" y="2767137"/>
            <a:ext cx="5274035" cy="34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Ikonové grafy – profilové sloupce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výšky sloupců odpovídají relativním hodnotám proměnných (relativní hodnota je podíl původní hodnoty a maxima z absolutních hodnot dané proměnné)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Plots</a:t>
            </a:r>
            <a:r>
              <a:rPr lang="cs-CZ" dirty="0"/>
              <a:t>... – </a:t>
            </a:r>
            <a:r>
              <a:rPr lang="cs-CZ" dirty="0" err="1"/>
              <a:t>Graph</a:t>
            </a:r>
            <a:r>
              <a:rPr lang="cs-CZ" dirty="0"/>
              <a:t> type: </a:t>
            </a:r>
            <a:r>
              <a:rPr lang="cs-CZ" b="1" dirty="0" err="1"/>
              <a:t>Columns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– zvolit proměnné – na záložce </a:t>
            </a:r>
            <a:r>
              <a:rPr lang="cs-CZ" dirty="0" err="1"/>
              <a:t>Options</a:t>
            </a:r>
            <a:r>
              <a:rPr lang="cs-CZ" dirty="0"/>
              <a:t> 1 zatrhnout „Display case </a:t>
            </a:r>
            <a:r>
              <a:rPr lang="cs-CZ" dirty="0" err="1"/>
              <a:t>labels</a:t>
            </a:r>
            <a:r>
              <a:rPr lang="cs-CZ" dirty="0"/>
              <a:t>“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9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data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  <p:graphicFrame>
        <p:nvGraphicFramePr>
          <p:cNvPr id="6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09495"/>
              </p:ext>
            </p:extLst>
          </p:nvPr>
        </p:nvGraphicFramePr>
        <p:xfrm>
          <a:off x="1835150" y="1708888"/>
          <a:ext cx="6032501" cy="3261360"/>
        </p:xfrm>
        <a:graphic>
          <a:graphicData uri="http://schemas.openxmlformats.org/drawingml/2006/table">
            <a:tbl>
              <a:tblPr/>
              <a:tblGrid>
                <a:gridCol w="4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7744" y="1268760"/>
            <a:ext cx="5616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>
                <a:latin typeface="+mn-lt"/>
              </a:rPr>
              <a:t>PROMĚNNÉ</a:t>
            </a:r>
            <a:r>
              <a:rPr lang="en-US" sz="2000" dirty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25791" y="3302149"/>
            <a:ext cx="2867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>
                <a:latin typeface="+mn-lt"/>
              </a:rPr>
              <a:t>OBJEKTY (SUBJEKTY)</a:t>
            </a:r>
            <a:r>
              <a:rPr lang="en-US" sz="2000" dirty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5373217"/>
            <a:ext cx="8229600" cy="936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Poznámka: proměnné označovány i jako znaky, pozorování, diskriminátory, příznakové proměnné či příznaky</a:t>
            </a:r>
          </a:p>
          <a:p>
            <a:pPr marL="0" indent="0">
              <a:buNone/>
            </a:pPr>
            <a:r>
              <a:rPr lang="cs-CZ" dirty="0"/>
              <a:t>Anglicky označení pouze jedním termínem: </a:t>
            </a:r>
            <a:r>
              <a:rPr lang="cs-CZ" dirty="0" err="1"/>
              <a:t>feature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Ikonové grafy – profily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obdoba profilových sloupců, jen se středy horních hran profilových sloupců spojí úsečkami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Plots</a:t>
            </a:r>
            <a:r>
              <a:rPr lang="cs-CZ" dirty="0"/>
              <a:t>... – </a:t>
            </a:r>
            <a:r>
              <a:rPr lang="cs-CZ" dirty="0" err="1"/>
              <a:t>Graph</a:t>
            </a:r>
            <a:r>
              <a:rPr lang="cs-CZ" dirty="0"/>
              <a:t> type: </a:t>
            </a:r>
            <a:r>
              <a:rPr lang="cs-CZ" b="1" dirty="0" err="1"/>
              <a:t>Profiles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– zvolit proměnné – na záložce </a:t>
            </a:r>
            <a:r>
              <a:rPr lang="cs-CZ" dirty="0" err="1"/>
              <a:t>Options</a:t>
            </a:r>
            <a:r>
              <a:rPr lang="cs-CZ" dirty="0"/>
              <a:t> 1 zatrhnout „Display case </a:t>
            </a:r>
            <a:r>
              <a:rPr lang="cs-CZ" dirty="0" err="1"/>
              <a:t>labels</a:t>
            </a:r>
            <a:r>
              <a:rPr lang="cs-CZ" dirty="0"/>
              <a:t>“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/>
          <a:stretch/>
        </p:blipFill>
        <p:spPr bwMode="auto">
          <a:xfrm>
            <a:off x="1600201" y="2658194"/>
            <a:ext cx="553300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8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sz="2900" dirty="0"/>
              <a:t>Ikonové grafy – paprskové (hvězdicové) grafy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vzdálenosti od středu odpovídají relativním hodnotám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Plots</a:t>
            </a:r>
            <a:r>
              <a:rPr lang="cs-CZ" dirty="0"/>
              <a:t>... – </a:t>
            </a:r>
            <a:r>
              <a:rPr lang="cs-CZ" dirty="0" err="1"/>
              <a:t>Graph</a:t>
            </a:r>
            <a:r>
              <a:rPr lang="cs-CZ" dirty="0"/>
              <a:t> type: </a:t>
            </a:r>
            <a:r>
              <a:rPr lang="cs-CZ" b="1" dirty="0" err="1"/>
              <a:t>Stars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– zvolit proměnné – na záložce </a:t>
            </a:r>
            <a:r>
              <a:rPr lang="cs-CZ" dirty="0" err="1"/>
              <a:t>Options</a:t>
            </a:r>
            <a:r>
              <a:rPr lang="cs-CZ" dirty="0"/>
              <a:t> 1 zatrhnout „Display case </a:t>
            </a:r>
            <a:r>
              <a:rPr lang="cs-CZ" dirty="0" err="1"/>
              <a:t>labels</a:t>
            </a:r>
            <a:r>
              <a:rPr lang="cs-CZ" dirty="0"/>
              <a:t>“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2"/>
          <a:stretch/>
        </p:blipFill>
        <p:spPr bwMode="auto">
          <a:xfrm>
            <a:off x="1592820" y="2520014"/>
            <a:ext cx="5859500" cy="37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8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Ikonové grafy – polygony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obdoba paprskových grafů, jen jsou vyplněné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Plots</a:t>
            </a:r>
            <a:r>
              <a:rPr lang="cs-CZ" dirty="0"/>
              <a:t>... – </a:t>
            </a:r>
            <a:r>
              <a:rPr lang="cs-CZ" dirty="0" err="1"/>
              <a:t>Graph</a:t>
            </a:r>
            <a:r>
              <a:rPr lang="cs-CZ" dirty="0"/>
              <a:t> type: </a:t>
            </a:r>
            <a:r>
              <a:rPr lang="cs-CZ" b="1" dirty="0" err="1"/>
              <a:t>Polygons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– zvolit proměnné – na záložce </a:t>
            </a:r>
            <a:r>
              <a:rPr lang="cs-CZ" dirty="0" err="1"/>
              <a:t>Options</a:t>
            </a:r>
            <a:r>
              <a:rPr lang="cs-CZ" dirty="0"/>
              <a:t> 1 zatrhnout „Display case </a:t>
            </a:r>
            <a:r>
              <a:rPr lang="cs-CZ" dirty="0" err="1"/>
              <a:t>labels</a:t>
            </a:r>
            <a:r>
              <a:rPr lang="cs-CZ" dirty="0"/>
              <a:t>“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5"/>
          <a:stretch/>
        </p:blipFill>
        <p:spPr bwMode="auto">
          <a:xfrm>
            <a:off x="1567443" y="2539847"/>
            <a:ext cx="5912476" cy="37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7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pavučinové grafy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cs-CZ" sz="2000" dirty="0"/>
              <a:t>obdoba paprskových grafů, přidáno znázornění maxima absolutních hodnot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Plots</a:t>
            </a:r>
            <a:r>
              <a:rPr lang="cs-CZ" dirty="0"/>
              <a:t>... – </a:t>
            </a:r>
            <a:r>
              <a:rPr lang="cs-CZ" dirty="0" err="1"/>
              <a:t>Graph</a:t>
            </a:r>
            <a:r>
              <a:rPr lang="cs-CZ" dirty="0"/>
              <a:t> type: </a:t>
            </a:r>
            <a:r>
              <a:rPr lang="cs-CZ" b="1" dirty="0"/>
              <a:t>Sun </a:t>
            </a:r>
            <a:r>
              <a:rPr lang="cs-CZ" b="1" dirty="0" err="1"/>
              <a:t>Rays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– zvolit proměnné – na záložce </a:t>
            </a:r>
            <a:r>
              <a:rPr lang="cs-CZ" dirty="0" err="1"/>
              <a:t>Options</a:t>
            </a:r>
            <a:r>
              <a:rPr lang="cs-CZ" dirty="0"/>
              <a:t> 1 zatrhnout „Display case </a:t>
            </a:r>
            <a:r>
              <a:rPr lang="cs-CZ" dirty="0" err="1"/>
              <a:t>labels</a:t>
            </a:r>
            <a:r>
              <a:rPr lang="cs-CZ" dirty="0"/>
              <a:t>“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/>
          <a:stretch/>
        </p:blipFill>
        <p:spPr bwMode="auto">
          <a:xfrm>
            <a:off x="1594270" y="2313328"/>
            <a:ext cx="6146082" cy="39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604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</a:t>
            </a:r>
            <a:r>
              <a:rPr lang="cs-CZ" dirty="0" err="1"/>
              <a:t>Chernoffovy</a:t>
            </a:r>
            <a:r>
              <a:rPr lang="cs-CZ" dirty="0"/>
              <a:t> tváře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cs-CZ" sz="2000" dirty="0"/>
              <a:t>proměnné znázorněny jako části obličeje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Plots</a:t>
            </a:r>
            <a:r>
              <a:rPr lang="cs-CZ" dirty="0"/>
              <a:t>... – </a:t>
            </a:r>
            <a:r>
              <a:rPr lang="cs-CZ" dirty="0" err="1"/>
              <a:t>Graph</a:t>
            </a:r>
            <a:r>
              <a:rPr lang="cs-CZ" dirty="0"/>
              <a:t> type: </a:t>
            </a:r>
            <a:r>
              <a:rPr lang="cs-CZ" b="1" dirty="0" err="1"/>
              <a:t>Chernoff</a:t>
            </a:r>
            <a:r>
              <a:rPr lang="cs-CZ" b="1" dirty="0"/>
              <a:t> </a:t>
            </a:r>
            <a:r>
              <a:rPr lang="cs-CZ" b="1" dirty="0" err="1"/>
              <a:t>Faces</a:t>
            </a:r>
            <a:br>
              <a:rPr lang="cs-CZ" dirty="0"/>
            </a:br>
            <a:r>
              <a:rPr lang="cs-CZ" dirty="0"/>
              <a:t>– zvolit proměnné – na záložce </a:t>
            </a:r>
            <a:r>
              <a:rPr lang="cs-CZ" dirty="0" err="1"/>
              <a:t>Options</a:t>
            </a:r>
            <a:r>
              <a:rPr lang="cs-CZ" dirty="0"/>
              <a:t> 1 zatrhnout „Display case </a:t>
            </a:r>
            <a:r>
              <a:rPr lang="cs-CZ" dirty="0" err="1"/>
              <a:t>labels</a:t>
            </a:r>
            <a:r>
              <a:rPr lang="cs-CZ" dirty="0"/>
              <a:t>“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/>
          <a:stretch/>
        </p:blipFill>
        <p:spPr bwMode="auto">
          <a:xfrm>
            <a:off x="1115616" y="2334366"/>
            <a:ext cx="6048672" cy="393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1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rozdělení a testy</a:t>
            </a:r>
          </a:p>
        </p:txBody>
      </p:sp>
    </p:spTree>
    <p:extLst>
      <p:ext uri="{BB962C8B-B14F-4D97-AF65-F5344CB8AC3E}">
        <p14:creationId xmlns:p14="http://schemas.microsoft.com/office/powerpoint/2010/main" val="3836657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Význam rozdělení ve vícerozměrném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Použitelnost mnohých klasických statistických metod a postupů vyžaduje předpoklad o normálním rozdělení sledovaných proměnných. </a:t>
            </a:r>
          </a:p>
          <a:p>
            <a:r>
              <a:rPr lang="cs-CZ" dirty="0"/>
              <a:t>Podmínka normality vyplývá z toho, že metody založené na tomto předpokladu mohou využít kompletní matematický aparát schovaný za danou statistickou metodou. Tyto metody jsou také relativně snadno pochopitelné a se získanými řešeními se dobře pracuje. </a:t>
            </a:r>
          </a:p>
          <a:p>
            <a:r>
              <a:rPr lang="cs-CZ" dirty="0"/>
              <a:t>Ovšem v reálném světě bývá obtížné předpoklad o normálním rozložení dodržet, v mnohých oblastech přírodních a mnohdy i technických oborů není tento předpoklad samozřejmostí. </a:t>
            </a:r>
          </a:p>
          <a:p>
            <a:r>
              <a:rPr lang="cs-CZ" dirty="0"/>
              <a:t>Předpokládejme však normalitu a předpoklad o jedné normálně rozložené náhodné proměnné můžeme rozšířit na předpoklad simultánního normálního rozložení dvou a více náhodných proměnných. Některé vícerozměrné postupy a metody vycházejí z předpokladu vícerozměrného normálního rozdělení. Vícerozměrné normální rozdělení může být také velmi užitečnou aproximací různých jiných simultánních rozdělení.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71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dat ve vícerozměrném prostoru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Klasická jednorozměrná rozdělení a testy mají svůj protějšek ve vícerozměrném prostoru; analogii lze nalézt v podstatě ke každému z nich </a:t>
            </a:r>
          </a:p>
          <a:p>
            <a:r>
              <a:rPr lang="cs-CZ" dirty="0"/>
              <a:t>Obrázky zobrazují 1D, 2D a 3D normální rozdělení</a:t>
            </a:r>
          </a:p>
          <a:p>
            <a:r>
              <a:rPr lang="cs-CZ" dirty="0"/>
              <a:t>Při popisu vícerozměrných dat se uplatňují stejné charakteristiky jako při popisu dat jednorozměrných, nicméně nyní již ne jako jedno číslo, ale jako vektor </a:t>
            </a:r>
          </a:p>
          <a:p>
            <a:endParaRPr lang="cs-CZ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3528" y="3826296"/>
          <a:ext cx="21605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Graph" r:id="rId3" imgW="2160000" imgH="1800000" progId="STATISTICA.Graph">
                  <p:embed/>
                </p:oleObj>
              </mc:Choice>
              <mc:Fallback>
                <p:oleObj name="Graph" r:id="rId3" imgW="2160000" imgH="18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26296"/>
                        <a:ext cx="216058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27734" y="3573933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34" y="3573933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508054" y="3573933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54" y="3573933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850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Pojmy popisu vícerozměrných rozdělení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Centroid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průměr nebo medián nebo jiná charakteristika středu spočtená pro všechny dimenze</a:t>
            </a:r>
          </a:p>
          <a:p>
            <a:pPr lvl="1"/>
            <a:r>
              <a:rPr lang="cs-CZ" dirty="0"/>
              <a:t>Je popsán vektorem charakteristik středu</a:t>
            </a:r>
          </a:p>
          <a:p>
            <a:pPr lvl="1"/>
            <a:r>
              <a:rPr lang="cs-CZ" dirty="0"/>
              <a:t>Používán jako popisná statistika nebo i jako součást výpočtu shlukovacích metod</a:t>
            </a:r>
          </a:p>
          <a:p>
            <a:pPr lvl="1"/>
            <a:r>
              <a:rPr lang="cs-CZ" dirty="0"/>
              <a:t>„virtuální střed vícerozměrného shluku“ </a:t>
            </a:r>
          </a:p>
          <a:p>
            <a:pPr lvl="1"/>
            <a:endParaRPr lang="cs-CZ" dirty="0"/>
          </a:p>
          <a:p>
            <a:r>
              <a:rPr lang="cs-CZ" dirty="0" err="1"/>
              <a:t>Medoid</a:t>
            </a:r>
            <a:endParaRPr lang="cs-CZ" dirty="0"/>
          </a:p>
          <a:p>
            <a:pPr lvl="1"/>
            <a:r>
              <a:rPr lang="cs-CZ" dirty="0" err="1"/>
              <a:t>Medoid</a:t>
            </a:r>
            <a:r>
              <a:rPr lang="cs-CZ" dirty="0"/>
              <a:t> je reprezentativní objekt datového souboru nebo shluku v datech, jehož průměr podobnosti od všech ostatních objektů v datech nebo ve shluku je minimální. </a:t>
            </a:r>
          </a:p>
          <a:p>
            <a:pPr lvl="1"/>
            <a:r>
              <a:rPr lang="cs-CZ" dirty="0" err="1"/>
              <a:t>Medoid</a:t>
            </a:r>
            <a:r>
              <a:rPr lang="cs-CZ" dirty="0"/>
              <a:t> má podobný význam jako průměr nebo </a:t>
            </a:r>
            <a:r>
              <a:rPr lang="cs-CZ" dirty="0" err="1"/>
              <a:t>centroid</a:t>
            </a:r>
            <a:r>
              <a:rPr lang="cs-CZ" dirty="0"/>
              <a:t>, jen je </a:t>
            </a:r>
            <a:r>
              <a:rPr lang="cs-CZ" u="sng" dirty="0"/>
              <a:t>vždy reprezentován reálným objektem z datového souboru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Medoid</a:t>
            </a:r>
            <a:r>
              <a:rPr lang="cs-CZ" dirty="0"/>
              <a:t> bývá nejčastěji používán tam, kde není definován průměr nebo </a:t>
            </a:r>
            <a:r>
              <a:rPr lang="cs-CZ" dirty="0" err="1"/>
              <a:t>centroid</a:t>
            </a:r>
            <a:r>
              <a:rPr lang="cs-CZ" dirty="0"/>
              <a:t> (např. tří a vícerozměrný prostor). Tento termín se používá při shlukové analýze.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4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Vícerozměrné charakteristiky rozdělení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charakteristikou</a:t>
            </a:r>
            <a:r>
              <a:rPr lang="en-US" dirty="0"/>
              <a:t> </a:t>
            </a:r>
            <a:r>
              <a:rPr lang="en-US" dirty="0" err="1"/>
              <a:t>vícerozměrného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 je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(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průměrů</a:t>
            </a:r>
            <a:r>
              <a:rPr lang="en-US" dirty="0"/>
              <a:t>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a </a:t>
            </a:r>
            <a:r>
              <a:rPr lang="en-US" dirty="0" err="1"/>
              <a:t>kovariační</a:t>
            </a:r>
            <a:r>
              <a:rPr lang="en-US" dirty="0"/>
              <a:t> </a:t>
            </a:r>
            <a:r>
              <a:rPr lang="en-US" dirty="0" err="1"/>
              <a:t>matice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cs-CZ" dirty="0"/>
              <a:t>     </a:t>
            </a:r>
            <a:r>
              <a:rPr lang="en-US" dirty="0" err="1"/>
              <a:t>kovariance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náhodných</a:t>
            </a:r>
            <a:r>
              <a:rPr lang="en-US" dirty="0"/>
              <a:t> </a:t>
            </a:r>
            <a:r>
              <a:rPr lang="en-US" dirty="0" err="1"/>
              <a:t>veličin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3131840" y="1772816"/>
          <a:ext cx="1028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Rovnice" r:id="rId3" imgW="1028700" imgH="939800" progId="Equation.3">
                  <p:embed/>
                </p:oleObj>
              </mc:Choice>
              <mc:Fallback>
                <p:oleObj name="Rovnice" r:id="rId3" imgW="1028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772816"/>
                        <a:ext cx="10287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1691680" y="2971031"/>
          <a:ext cx="32385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Rovnice" r:id="rId5" imgW="3238500" imgH="965200" progId="Equation.3">
                  <p:embed/>
                </p:oleObj>
              </mc:Choice>
              <mc:Fallback>
                <p:oleObj name="Rovnice" r:id="rId5" imgW="32385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71031"/>
                        <a:ext cx="32385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475656" y="4236718"/>
          <a:ext cx="2000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Rovnice" r:id="rId7" imgW="203112" imgH="241195" progId="Equation.3">
                  <p:embed/>
                </p:oleObj>
              </mc:Choice>
              <mc:Fallback>
                <p:oleObj name="Rovnice" r:id="rId7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236718"/>
                        <a:ext cx="2000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1835696" y="5013176"/>
          <a:ext cx="2847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Rovnice" r:id="rId9" imgW="2844800" imgH="241300" progId="Equation.3">
                  <p:embed/>
                </p:oleObj>
              </mc:Choice>
              <mc:Fallback>
                <p:oleObj name="Rovnice" r:id="rId9" imgW="284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13176"/>
                        <a:ext cx="28479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75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Maticový zápis datového souboru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 dirty="0"/>
          </a:p>
        </p:txBody>
      </p:sp>
      <p:graphicFrame>
        <p:nvGraphicFramePr>
          <p:cNvPr id="5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3148"/>
              </p:ext>
            </p:extLst>
          </p:nvPr>
        </p:nvGraphicFramePr>
        <p:xfrm>
          <a:off x="1835150" y="1590839"/>
          <a:ext cx="6032501" cy="1584960"/>
        </p:xfrm>
        <a:graphic>
          <a:graphicData uri="http://schemas.openxmlformats.org/drawingml/2006/table">
            <a:tbl>
              <a:tblPr/>
              <a:tblGrid>
                <a:gridCol w="4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267744" y="1125559"/>
            <a:ext cx="5616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>
                <a:latin typeface="+mn-lt"/>
              </a:rPr>
              <a:t>PROMĚNNÉ</a:t>
            </a:r>
            <a:r>
              <a:rPr lang="en-US" sz="2000" dirty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 rot="16200000">
            <a:off x="526964" y="2141486"/>
            <a:ext cx="1579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>
                <a:latin typeface="+mn-lt"/>
              </a:rPr>
              <a:t>OBJEKTY 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(SUBJEKTY)</a:t>
            </a:r>
            <a:r>
              <a:rPr lang="en-US" sz="2000" dirty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23" name="Šipka dolů 22"/>
          <p:cNvSpPr/>
          <p:nvPr/>
        </p:nvSpPr>
        <p:spPr>
          <a:xfrm>
            <a:off x="4572000" y="335699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66665"/>
              </p:ext>
            </p:extLst>
          </p:nvPr>
        </p:nvGraphicFramePr>
        <p:xfrm>
          <a:off x="3146387" y="3789040"/>
          <a:ext cx="279376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Rovnice" r:id="rId4" imgW="1587500" imgH="939800" progId="Equation.3">
                  <p:embed/>
                </p:oleObj>
              </mc:Choice>
              <mc:Fallback>
                <p:oleObj name="Rovnice" r:id="rId4" imgW="15875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387" y="3789040"/>
                        <a:ext cx="2793765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6192688" y="4005064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maticový zápis datového souboru </a:t>
            </a:r>
            <a:r>
              <a:rPr lang="cs-CZ" i="1" dirty="0"/>
              <a:t>n</a:t>
            </a:r>
            <a:r>
              <a:rPr lang="cs-CZ" dirty="0"/>
              <a:t> objektů (subjektů), které jsou popsané </a:t>
            </a:r>
            <a:r>
              <a:rPr lang="cs-CZ" i="1" dirty="0"/>
              <a:t>p</a:t>
            </a:r>
            <a:r>
              <a:rPr lang="cs-CZ" dirty="0"/>
              <a:t> proměnnými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99592" y="56612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jeden prvek matice </a:t>
            </a:r>
            <a:r>
              <a:rPr lang="cs-CZ" i="1" dirty="0" err="1"/>
              <a:t>x</a:t>
            </a:r>
            <a:r>
              <a:rPr lang="cs-CZ" i="1" baseline="-25000" dirty="0" err="1"/>
              <a:t>ij</a:t>
            </a:r>
            <a:r>
              <a:rPr lang="cs-CZ" dirty="0"/>
              <a:t> je hodnota </a:t>
            </a:r>
            <a:r>
              <a:rPr lang="cs-CZ" i="1" dirty="0"/>
              <a:t>j</a:t>
            </a:r>
            <a:r>
              <a:rPr lang="cs-CZ" dirty="0"/>
              <a:t>-té proměnné u </a:t>
            </a:r>
            <a:r>
              <a:rPr lang="cs-CZ" i="1" dirty="0"/>
              <a:t>i</a:t>
            </a:r>
            <a:r>
              <a:rPr lang="cs-CZ" dirty="0"/>
              <a:t>‑</a:t>
            </a:r>
            <a:r>
              <a:rPr lang="cs-CZ" dirty="0" err="1"/>
              <a:t>tého</a:t>
            </a:r>
            <a:r>
              <a:rPr lang="cs-CZ" dirty="0"/>
              <a:t> objektu </a:t>
            </a:r>
          </a:p>
          <a:p>
            <a:pPr algn="ctr"/>
            <a:r>
              <a:rPr lang="cs-CZ" dirty="0"/>
              <a:t>(subjektu), přičemž  </a:t>
            </a:r>
            <a:r>
              <a:rPr lang="cs-CZ" i="1" dirty="0"/>
              <a:t>j</a:t>
            </a:r>
            <a:r>
              <a:rPr lang="cs-CZ" dirty="0"/>
              <a:t> = 1, ..., </a:t>
            </a:r>
            <a:r>
              <a:rPr lang="cs-CZ" i="1" dirty="0"/>
              <a:t>p </a:t>
            </a:r>
            <a:r>
              <a:rPr lang="cs-CZ" dirty="0"/>
              <a:t>a </a:t>
            </a:r>
            <a:r>
              <a:rPr lang="cs-CZ" i="1" dirty="0"/>
              <a:t>i</a:t>
            </a:r>
            <a:r>
              <a:rPr lang="cs-CZ" dirty="0"/>
              <a:t> = 1, ..., </a:t>
            </a:r>
            <a:r>
              <a:rPr lang="cs-CZ" i="1" dirty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</a:t>
            </a:r>
            <a:r>
              <a:rPr lang="en-US" dirty="0"/>
              <a:t> 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Spočtěte vektor středních hodnot a výběrovou kovarianční matici pro soubor 3 subjektů, u nichž byly naměřeny hodnoty objemu hipokampu a mozkových komor, přičemž naměřené hodnoty byly zaznamenány do následující datové matice: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Janoušová: Vícerozměrné metody - cvičení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306721" y="2604094"/>
                <a:ext cx="148130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𝐗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721" y="2604094"/>
                <a:ext cx="1481303" cy="8249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514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- řešení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590872" y="2716994"/>
            <a:ext cx="8229600" cy="43235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Vektor středních hodnot</a:t>
            </a:r>
            <a:r>
              <a:rPr lang="en-US" dirty="0"/>
              <a:t>: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90872" y="3061953"/>
                <a:ext cx="7796558" cy="648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2+4+3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12+10+8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2" y="3061953"/>
                <a:ext cx="7796558" cy="6486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40588" y="4344150"/>
                <a:ext cx="850412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1+1+0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 1</a:t>
                </a:r>
                <a:endParaRPr lang="en-US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4344150"/>
                <a:ext cx="8504123" cy="506870"/>
              </a:xfrm>
              <a:prstGeom prst="rect">
                <a:avLst/>
              </a:prstGeom>
              <a:blipFill rotWithShape="1">
                <a:blip r:embed="rId3"/>
                <a:stretch>
                  <a:fillRect t="-75904" r="-358" b="-1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15102"/>
              </p:ext>
            </p:extLst>
          </p:nvPr>
        </p:nvGraphicFramePr>
        <p:xfrm>
          <a:off x="646697" y="995844"/>
          <a:ext cx="3888432" cy="1615713"/>
        </p:xfrm>
        <a:graphic>
          <a:graphicData uri="http://schemas.openxmlformats.org/drawingml/2006/table">
            <a:tbl>
              <a:tblPr/>
              <a:tblGrid>
                <a:gridCol w="46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8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hipokampu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</a:t>
                      </a:r>
                      <a:b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mozkových komor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5401334" y="858794"/>
            <a:ext cx="3140098" cy="2280040"/>
            <a:chOff x="5401334" y="1097901"/>
            <a:chExt cx="3140098" cy="2280040"/>
          </a:xfrm>
        </p:grpSpPr>
        <p:sp>
          <p:nvSpPr>
            <p:cNvPr id="13" name="Line 100"/>
            <p:cNvSpPr>
              <a:spLocks noChangeShapeType="1"/>
            </p:cNvSpPr>
            <p:nvPr/>
          </p:nvSpPr>
          <p:spPr bwMode="auto">
            <a:xfrm>
              <a:off x="5895976" y="2956247"/>
              <a:ext cx="2590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Line 102"/>
            <p:cNvSpPr>
              <a:spLocks noChangeShapeType="1"/>
            </p:cNvSpPr>
            <p:nvPr/>
          </p:nvSpPr>
          <p:spPr bwMode="auto">
            <a:xfrm flipV="1">
              <a:off x="5895975" y="1246108"/>
              <a:ext cx="0" cy="17093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" name="Line 105"/>
            <p:cNvSpPr>
              <a:spLocks noChangeShapeType="1"/>
            </p:cNvSpPr>
            <p:nvPr/>
          </p:nvSpPr>
          <p:spPr bwMode="auto">
            <a:xfrm flipV="1">
              <a:off x="58959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Line 106"/>
            <p:cNvSpPr>
              <a:spLocks noChangeShapeType="1"/>
            </p:cNvSpPr>
            <p:nvPr/>
          </p:nvSpPr>
          <p:spPr bwMode="auto">
            <a:xfrm>
              <a:off x="5895975" y="1246108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Rectangle 107"/>
            <p:cNvSpPr>
              <a:spLocks noChangeArrowheads="1"/>
            </p:cNvSpPr>
            <p:nvPr/>
          </p:nvSpPr>
          <p:spPr bwMode="auto">
            <a:xfrm>
              <a:off x="58801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08"/>
            <p:cNvSpPr>
              <a:spLocks noChangeShapeType="1"/>
            </p:cNvSpPr>
            <p:nvPr/>
          </p:nvSpPr>
          <p:spPr bwMode="auto">
            <a:xfrm flipV="1">
              <a:off x="65436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" name="Rectangle 110"/>
            <p:cNvSpPr>
              <a:spLocks noChangeArrowheads="1"/>
            </p:cNvSpPr>
            <p:nvPr/>
          </p:nvSpPr>
          <p:spPr bwMode="auto">
            <a:xfrm>
              <a:off x="65278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11"/>
            <p:cNvSpPr>
              <a:spLocks noChangeShapeType="1"/>
            </p:cNvSpPr>
            <p:nvPr/>
          </p:nvSpPr>
          <p:spPr bwMode="auto">
            <a:xfrm flipV="1">
              <a:off x="71913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Rectangle 113"/>
            <p:cNvSpPr>
              <a:spLocks noChangeArrowheads="1"/>
            </p:cNvSpPr>
            <p:nvPr/>
          </p:nvSpPr>
          <p:spPr bwMode="auto">
            <a:xfrm>
              <a:off x="71755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14"/>
            <p:cNvSpPr>
              <a:spLocks noChangeShapeType="1"/>
            </p:cNvSpPr>
            <p:nvPr/>
          </p:nvSpPr>
          <p:spPr bwMode="auto">
            <a:xfrm flipV="1">
              <a:off x="78390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Rectangle 116"/>
            <p:cNvSpPr>
              <a:spLocks noChangeArrowheads="1"/>
            </p:cNvSpPr>
            <p:nvPr/>
          </p:nvSpPr>
          <p:spPr bwMode="auto">
            <a:xfrm>
              <a:off x="78232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117"/>
            <p:cNvSpPr>
              <a:spLocks noChangeShapeType="1"/>
            </p:cNvSpPr>
            <p:nvPr/>
          </p:nvSpPr>
          <p:spPr bwMode="auto">
            <a:xfrm flipV="1">
              <a:off x="84867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Rectangle 119"/>
            <p:cNvSpPr>
              <a:spLocks noChangeArrowheads="1"/>
            </p:cNvSpPr>
            <p:nvPr/>
          </p:nvSpPr>
          <p:spPr bwMode="auto">
            <a:xfrm>
              <a:off x="84709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34"/>
            <p:cNvSpPr>
              <a:spLocks noChangeArrowheads="1"/>
            </p:cNvSpPr>
            <p:nvPr/>
          </p:nvSpPr>
          <p:spPr bwMode="auto">
            <a:xfrm>
              <a:off x="5791200" y="289393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35"/>
            <p:cNvSpPr>
              <a:spLocks noChangeShapeType="1"/>
            </p:cNvSpPr>
            <p:nvPr/>
          </p:nvSpPr>
          <p:spPr bwMode="auto">
            <a:xfrm>
              <a:off x="5895975" y="268438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" name="Rectangle 137"/>
            <p:cNvSpPr>
              <a:spLocks noChangeArrowheads="1"/>
            </p:cNvSpPr>
            <p:nvPr/>
          </p:nvSpPr>
          <p:spPr bwMode="auto">
            <a:xfrm>
              <a:off x="5791200" y="260818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138"/>
            <p:cNvSpPr>
              <a:spLocks noChangeShapeType="1"/>
            </p:cNvSpPr>
            <p:nvPr/>
          </p:nvSpPr>
          <p:spPr bwMode="auto">
            <a:xfrm>
              <a:off x="5895975" y="23891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" name="Rectangle 140"/>
            <p:cNvSpPr>
              <a:spLocks noChangeArrowheads="1"/>
            </p:cNvSpPr>
            <p:nvPr/>
          </p:nvSpPr>
          <p:spPr bwMode="auto">
            <a:xfrm>
              <a:off x="5791200" y="231290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141"/>
            <p:cNvSpPr>
              <a:spLocks noChangeShapeType="1"/>
            </p:cNvSpPr>
            <p:nvPr/>
          </p:nvSpPr>
          <p:spPr bwMode="auto">
            <a:xfrm>
              <a:off x="5895975" y="210335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" name="Rectangle 143"/>
            <p:cNvSpPr>
              <a:spLocks noChangeArrowheads="1"/>
            </p:cNvSpPr>
            <p:nvPr/>
          </p:nvSpPr>
          <p:spPr bwMode="auto">
            <a:xfrm>
              <a:off x="5724525" y="202715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44"/>
            <p:cNvSpPr>
              <a:spLocks noChangeShapeType="1"/>
            </p:cNvSpPr>
            <p:nvPr/>
          </p:nvSpPr>
          <p:spPr bwMode="auto">
            <a:xfrm>
              <a:off x="5895975" y="18176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Rectangle 146"/>
            <p:cNvSpPr>
              <a:spLocks noChangeArrowheads="1"/>
            </p:cNvSpPr>
            <p:nvPr/>
          </p:nvSpPr>
          <p:spPr bwMode="auto">
            <a:xfrm>
              <a:off x="5724525" y="17414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147"/>
            <p:cNvSpPr>
              <a:spLocks noChangeShapeType="1"/>
            </p:cNvSpPr>
            <p:nvPr/>
          </p:nvSpPr>
          <p:spPr bwMode="auto">
            <a:xfrm>
              <a:off x="5895975" y="153185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Rectangle 149"/>
            <p:cNvSpPr>
              <a:spLocks noChangeArrowheads="1"/>
            </p:cNvSpPr>
            <p:nvPr/>
          </p:nvSpPr>
          <p:spPr bwMode="auto">
            <a:xfrm>
              <a:off x="5724525" y="145565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150"/>
            <p:cNvSpPr>
              <a:spLocks noChangeShapeType="1"/>
            </p:cNvSpPr>
            <p:nvPr/>
          </p:nvSpPr>
          <p:spPr bwMode="auto">
            <a:xfrm>
              <a:off x="5895975" y="12461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Rectangle 152"/>
            <p:cNvSpPr>
              <a:spLocks noChangeArrowheads="1"/>
            </p:cNvSpPr>
            <p:nvPr/>
          </p:nvSpPr>
          <p:spPr bwMode="auto">
            <a:xfrm>
              <a:off x="5724525" y="11699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157"/>
            <p:cNvSpPr>
              <a:spLocks noChangeArrowheads="1"/>
            </p:cNvSpPr>
            <p:nvPr/>
          </p:nvSpPr>
          <p:spPr bwMode="auto">
            <a:xfrm>
              <a:off x="6505575" y="1493758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Oval 158"/>
            <p:cNvSpPr>
              <a:spLocks noChangeArrowheads="1"/>
            </p:cNvSpPr>
            <p:nvPr/>
          </p:nvSpPr>
          <p:spPr bwMode="auto">
            <a:xfrm>
              <a:off x="7800975" y="2065258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Oval 159"/>
            <p:cNvSpPr>
              <a:spLocks noChangeArrowheads="1"/>
            </p:cNvSpPr>
            <p:nvPr/>
          </p:nvSpPr>
          <p:spPr bwMode="auto">
            <a:xfrm>
              <a:off x="7153275" y="264628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436588" y="3100942"/>
              <a:ext cx="1527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Objem hipokampu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 rot="16200000">
              <a:off x="4531594" y="1967641"/>
              <a:ext cx="203186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/>
                <a:t>Objem mozkových komor</a:t>
              </a:r>
            </a:p>
          </p:txBody>
        </p:sp>
      </p:grpSp>
      <p:sp>
        <p:nvSpPr>
          <p:cNvPr id="44" name="Pěticípá hvězda 43"/>
          <p:cNvSpPr/>
          <p:nvPr/>
        </p:nvSpPr>
        <p:spPr>
          <a:xfrm>
            <a:off x="7137821" y="1812244"/>
            <a:ext cx="108000" cy="900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Zástupný symbol pro obsah 2"/>
          <p:cNvSpPr txBox="1">
            <a:spLocks/>
          </p:cNvSpPr>
          <p:nvPr/>
        </p:nvSpPr>
        <p:spPr>
          <a:xfrm>
            <a:off x="590872" y="391210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Kovarianční matice</a:t>
            </a:r>
            <a:r>
              <a:rPr lang="en-US" dirty="0"/>
              <a:t>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/>
              <p:cNvSpPr/>
              <p:nvPr/>
            </p:nvSpPr>
            <p:spPr>
              <a:xfrm>
                <a:off x="7165150" y="5467812"/>
                <a:ext cx="187134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>
                    <a:latin typeface="Calibri"/>
                  </a:rPr>
                  <a:t>→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Obdélní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150" y="5467812"/>
                <a:ext cx="1871346" cy="552459"/>
              </a:xfrm>
              <a:prstGeom prst="rect">
                <a:avLst/>
              </a:prstGeom>
              <a:blipFill rotWithShape="1">
                <a:blip r:embed="rId4"/>
                <a:stretch>
                  <a:fillRect l="-2606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53422"/>
              </p:ext>
            </p:extLst>
          </p:nvPr>
        </p:nvGraphicFramePr>
        <p:xfrm>
          <a:off x="646697" y="995844"/>
          <a:ext cx="3888432" cy="1615713"/>
        </p:xfrm>
        <a:graphic>
          <a:graphicData uri="http://schemas.openxmlformats.org/drawingml/2006/table">
            <a:tbl>
              <a:tblPr/>
              <a:tblGrid>
                <a:gridCol w="46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8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hipokampu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</a:t>
                      </a:r>
                      <a:b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mozkových komor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/>
              <p:cNvSpPr/>
              <p:nvPr/>
            </p:nvSpPr>
            <p:spPr>
              <a:xfrm>
                <a:off x="640588" y="4920214"/>
                <a:ext cx="765151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48" name="Obdélní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4920214"/>
                <a:ext cx="7651518" cy="506870"/>
              </a:xfrm>
              <a:prstGeom prst="rect">
                <a:avLst/>
              </a:prstGeom>
              <a:blipFill rotWithShape="1">
                <a:blip r:embed="rId5"/>
                <a:stretch>
                  <a:fillRect t="-75904" b="-1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/>
              <p:cNvSpPr/>
              <p:nvPr/>
            </p:nvSpPr>
            <p:spPr>
              <a:xfrm>
                <a:off x="640588" y="5424270"/>
                <a:ext cx="6739724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12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  <m:r>
                          <a:rPr lang="cs-CZ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/>
                  <a:t> -1</a:t>
                </a:r>
                <a:endParaRPr lang="en-US" dirty="0"/>
              </a:p>
            </p:txBody>
          </p:sp>
        </mc:Choice>
        <mc:Fallback xmlns="">
          <p:sp>
            <p:nvSpPr>
              <p:cNvPr id="49" name="Obdélní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5424270"/>
                <a:ext cx="6739724" cy="885050"/>
              </a:xfrm>
              <a:prstGeom prst="rect">
                <a:avLst/>
              </a:prstGeom>
              <a:blipFill rotWithShape="1">
                <a:blip r:embed="rId6"/>
                <a:stretch>
                  <a:fillRect t="-43448" r="-181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/>
              <p:cNvSpPr/>
              <p:nvPr/>
            </p:nvSpPr>
            <p:spPr>
              <a:xfrm>
                <a:off x="2843808" y="3848095"/>
                <a:ext cx="2124621" cy="553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, kde:</a:t>
                </a:r>
                <a:endParaRPr lang="en-US" dirty="0"/>
              </a:p>
            </p:txBody>
          </p:sp>
        </mc:Choice>
        <mc:Fallback xmlns="">
          <p:sp>
            <p:nvSpPr>
              <p:cNvPr id="50" name="Obdélní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848095"/>
                <a:ext cx="2124621" cy="553549"/>
              </a:xfrm>
              <a:prstGeom prst="rect">
                <a:avLst/>
              </a:prstGeom>
              <a:blipFill rotWithShape="1">
                <a:blip r:embed="rId7"/>
                <a:stretch>
                  <a:fillRect r="-1724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3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44" grpId="0" animBg="1"/>
      <p:bldP spid="45" grpId="0"/>
      <p:bldP spid="46" grpId="0"/>
      <p:bldP spid="48" grpId="0"/>
      <p:bldP spid="49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vícerozměrného rozdělení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57403"/>
          </a:xfrm>
        </p:spPr>
        <p:txBody>
          <a:bodyPr/>
          <a:lstStyle/>
          <a:p>
            <a:r>
              <a:rPr lang="cs-CZ" dirty="0"/>
              <a:t>R – knihovna MSBVAR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0610"/>
            <a:ext cx="7344816" cy="50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589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vícerozměrného rozdělení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vmat1=</a:t>
            </a:r>
            <a:r>
              <a:rPr lang="cs-CZ" dirty="0" err="1"/>
              <a:t>matrix</a:t>
            </a:r>
            <a:r>
              <a:rPr lang="cs-CZ" dirty="0"/>
              <a:t>(c(1,0,0, </a:t>
            </a:r>
            <a:r>
              <a:rPr lang="cs-CZ" dirty="0" err="1"/>
              <a:t>0</a:t>
            </a:r>
            <a:r>
              <a:rPr lang="cs-CZ" dirty="0"/>
              <a:t>,1,0, </a:t>
            </a:r>
            <a:r>
              <a:rPr lang="cs-CZ" dirty="0" err="1"/>
              <a:t>0</a:t>
            </a:r>
            <a:r>
              <a:rPr lang="cs-CZ" dirty="0"/>
              <a:t>,0,1),3,3)</a:t>
            </a:r>
          </a:p>
          <a:p>
            <a:r>
              <a:rPr lang="cs-CZ" dirty="0"/>
              <a:t>x1&lt;-</a:t>
            </a:r>
            <a:r>
              <a:rPr lang="cs-CZ" dirty="0" err="1"/>
              <a:t>rmultnorm</a:t>
            </a:r>
            <a:r>
              <a:rPr lang="cs-CZ" dirty="0"/>
              <a:t>(1000,c(10,10, </a:t>
            </a:r>
            <a:r>
              <a:rPr lang="cs-CZ" dirty="0" err="1"/>
              <a:t>10</a:t>
            </a:r>
            <a:r>
              <a:rPr lang="cs-CZ" dirty="0"/>
              <a:t>), vmat1, </a:t>
            </a:r>
            <a:r>
              <a:rPr lang="cs-CZ" dirty="0" err="1"/>
              <a:t>tol</a:t>
            </a:r>
            <a:r>
              <a:rPr lang="cs-CZ" dirty="0"/>
              <a:t> = 1e-10)</a:t>
            </a:r>
          </a:p>
          <a:p>
            <a:r>
              <a:rPr lang="cs-CZ" dirty="0" err="1"/>
              <a:t>write</a:t>
            </a:r>
            <a:r>
              <a:rPr lang="cs-CZ" dirty="0"/>
              <a:t>.table(x1,"x1.</a:t>
            </a:r>
            <a:r>
              <a:rPr lang="cs-CZ" dirty="0" err="1"/>
              <a:t>txt</a:t>
            </a:r>
            <a:r>
              <a:rPr lang="cs-CZ" dirty="0"/>
              <a:t>")</a:t>
            </a: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1691680" y="155679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55679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554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vícerozměrného rozdělení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vmat2=</a:t>
            </a:r>
            <a:r>
              <a:rPr lang="cs-CZ" dirty="0" err="1"/>
              <a:t>matrix</a:t>
            </a:r>
            <a:r>
              <a:rPr lang="cs-CZ" dirty="0"/>
              <a:t>(c(1,0.5,0.5, 0.5,1,0.5, 0.5,0.5,1),3,3)</a:t>
            </a:r>
          </a:p>
          <a:p>
            <a:r>
              <a:rPr lang="cs-CZ" dirty="0"/>
              <a:t>x2&lt;-</a:t>
            </a:r>
            <a:r>
              <a:rPr lang="cs-CZ" dirty="0" err="1"/>
              <a:t>rmultnorm</a:t>
            </a:r>
            <a:r>
              <a:rPr lang="cs-CZ" dirty="0"/>
              <a:t>(1000,c(10,10, </a:t>
            </a:r>
            <a:r>
              <a:rPr lang="cs-CZ" dirty="0" err="1"/>
              <a:t>10</a:t>
            </a:r>
            <a:r>
              <a:rPr lang="cs-CZ" dirty="0"/>
              <a:t>), vmat2, </a:t>
            </a:r>
            <a:r>
              <a:rPr lang="cs-CZ" dirty="0" err="1"/>
              <a:t>tol</a:t>
            </a:r>
            <a:r>
              <a:rPr lang="cs-CZ" dirty="0"/>
              <a:t> = 1e-10)</a:t>
            </a:r>
          </a:p>
          <a:p>
            <a:r>
              <a:rPr lang="cs-CZ" dirty="0" err="1"/>
              <a:t>write</a:t>
            </a:r>
            <a:r>
              <a:rPr lang="cs-CZ" dirty="0"/>
              <a:t>.table(x2,"x2.</a:t>
            </a:r>
            <a:r>
              <a:rPr lang="cs-CZ" dirty="0" err="1"/>
              <a:t>txt</a:t>
            </a:r>
            <a:r>
              <a:rPr lang="cs-CZ" dirty="0"/>
              <a:t>")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1835696" y="162880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2880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570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vícerozměrného rozdělení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vmat4=</a:t>
            </a:r>
            <a:r>
              <a:rPr lang="cs-CZ" dirty="0" err="1"/>
              <a:t>matrix</a:t>
            </a:r>
            <a:r>
              <a:rPr lang="cs-CZ" dirty="0"/>
              <a:t>(c(1,0.7,0.7, 0.7,1,0.7, 0.7,0.1,1),3,3)</a:t>
            </a:r>
          </a:p>
          <a:p>
            <a:r>
              <a:rPr lang="cs-CZ" dirty="0"/>
              <a:t>x4&lt;-</a:t>
            </a:r>
            <a:r>
              <a:rPr lang="cs-CZ" dirty="0" err="1"/>
              <a:t>rmultnorm</a:t>
            </a:r>
            <a:r>
              <a:rPr lang="cs-CZ" dirty="0"/>
              <a:t>(1000,c(10,10, </a:t>
            </a:r>
            <a:r>
              <a:rPr lang="cs-CZ" dirty="0" err="1"/>
              <a:t>10</a:t>
            </a:r>
            <a:r>
              <a:rPr lang="cs-CZ" dirty="0"/>
              <a:t>), vmat4, </a:t>
            </a:r>
            <a:r>
              <a:rPr lang="cs-CZ" dirty="0" err="1"/>
              <a:t>tol</a:t>
            </a:r>
            <a:r>
              <a:rPr lang="cs-CZ" dirty="0"/>
              <a:t> = 1e-10)</a:t>
            </a:r>
          </a:p>
          <a:p>
            <a:r>
              <a:rPr lang="cs-CZ" dirty="0" err="1"/>
              <a:t>write</a:t>
            </a:r>
            <a:r>
              <a:rPr lang="cs-CZ" dirty="0"/>
              <a:t>.table(x4,"x4.</a:t>
            </a:r>
            <a:r>
              <a:rPr lang="cs-CZ" dirty="0" err="1"/>
              <a:t>txt</a:t>
            </a:r>
            <a:r>
              <a:rPr lang="cs-CZ" dirty="0"/>
              <a:t>")</a:t>
            </a: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2051720" y="155679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55679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vícerozměrného rozdělení 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vmat3=</a:t>
            </a:r>
            <a:r>
              <a:rPr lang="cs-CZ" dirty="0" err="1"/>
              <a:t>matrix</a:t>
            </a:r>
            <a:r>
              <a:rPr lang="cs-CZ" dirty="0"/>
              <a:t>(c(1,1,1, </a:t>
            </a:r>
            <a:r>
              <a:rPr lang="cs-CZ" dirty="0" err="1"/>
              <a:t>1</a:t>
            </a:r>
            <a:r>
              <a:rPr lang="cs-CZ" dirty="0"/>
              <a:t>,1,1, </a:t>
            </a:r>
            <a:r>
              <a:rPr lang="cs-CZ" dirty="0" err="1"/>
              <a:t>1</a:t>
            </a:r>
            <a:r>
              <a:rPr lang="cs-CZ" dirty="0"/>
              <a:t>,1,1),3,3)</a:t>
            </a:r>
          </a:p>
          <a:p>
            <a:r>
              <a:rPr lang="cs-CZ" dirty="0"/>
              <a:t>x3&lt;-</a:t>
            </a:r>
            <a:r>
              <a:rPr lang="cs-CZ" dirty="0" err="1"/>
              <a:t>rmultnorm</a:t>
            </a:r>
            <a:r>
              <a:rPr lang="cs-CZ" dirty="0"/>
              <a:t>(1000,c(10,10, </a:t>
            </a:r>
            <a:r>
              <a:rPr lang="cs-CZ" dirty="0" err="1"/>
              <a:t>10</a:t>
            </a:r>
            <a:r>
              <a:rPr lang="cs-CZ" dirty="0"/>
              <a:t>), vmat3, </a:t>
            </a:r>
            <a:r>
              <a:rPr lang="cs-CZ" dirty="0" err="1"/>
              <a:t>tol</a:t>
            </a:r>
            <a:r>
              <a:rPr lang="cs-CZ" dirty="0"/>
              <a:t> = 1e-10)</a:t>
            </a:r>
          </a:p>
          <a:p>
            <a:r>
              <a:rPr lang="cs-CZ" dirty="0" err="1"/>
              <a:t>write</a:t>
            </a:r>
            <a:r>
              <a:rPr lang="cs-CZ" dirty="0"/>
              <a:t>.table(x3,"x3.</a:t>
            </a:r>
            <a:r>
              <a:rPr lang="cs-CZ" dirty="0" err="1"/>
              <a:t>txt</a:t>
            </a:r>
            <a:r>
              <a:rPr lang="cs-CZ" dirty="0"/>
              <a:t>")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2123728" y="1484784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484784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526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Wishartovo</a:t>
            </a:r>
            <a:r>
              <a:rPr lang="cs-CZ" dirty="0"/>
              <a:t> rozdělení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Wishartovo</a:t>
            </a:r>
            <a:r>
              <a:rPr lang="cs-CZ" dirty="0"/>
              <a:t> rozdělení je vícerozměrným zobecněním </a:t>
            </a:r>
            <a:r>
              <a:rPr lang="cs-CZ" dirty="0" err="1"/>
              <a:t>chi</a:t>
            </a:r>
            <a:r>
              <a:rPr lang="cs-CZ" dirty="0"/>
              <a:t>-square rozdělení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odvození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důležitých</a:t>
            </a:r>
            <a:r>
              <a:rPr lang="en-US" dirty="0"/>
              <a:t> </a:t>
            </a:r>
            <a:r>
              <a:rPr lang="en-US" dirty="0" err="1"/>
              <a:t>algoritmů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vícerozměrné</a:t>
            </a:r>
            <a:r>
              <a:rPr lang="en-US" dirty="0"/>
              <a:t> </a:t>
            </a:r>
            <a:r>
              <a:rPr lang="en-US" dirty="0" err="1"/>
              <a:t>statistické</a:t>
            </a:r>
            <a:r>
              <a:rPr lang="en-US" dirty="0"/>
              <a:t> </a:t>
            </a:r>
            <a:r>
              <a:rPr lang="en-US" dirty="0" err="1"/>
              <a:t>analýze</a:t>
            </a:r>
            <a:r>
              <a:rPr lang="en-US" dirty="0"/>
              <a:t> se </a:t>
            </a:r>
            <a:r>
              <a:rPr lang="en-US" dirty="0" err="1"/>
              <a:t>uplatňuje</a:t>
            </a:r>
            <a:r>
              <a:rPr lang="en-US" dirty="0"/>
              <a:t>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uvedená</a:t>
            </a:r>
            <a:r>
              <a:rPr lang="en-US" dirty="0"/>
              <a:t> </a:t>
            </a:r>
            <a:r>
              <a:rPr lang="en-US" dirty="0" err="1"/>
              <a:t>vlastnost</a:t>
            </a:r>
            <a:r>
              <a:rPr lang="en-US" dirty="0"/>
              <a:t> </a:t>
            </a:r>
            <a:r>
              <a:rPr lang="en-US" dirty="0" err="1"/>
              <a:t>Wishartova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 err="1"/>
              <a:t>Součet</a:t>
            </a:r>
            <a:r>
              <a:rPr lang="en-US" dirty="0"/>
              <a:t> </a:t>
            </a:r>
            <a:r>
              <a:rPr lang="en-US" dirty="0" err="1"/>
              <a:t>nezávislých</a:t>
            </a:r>
            <a:r>
              <a:rPr lang="en-US" dirty="0"/>
              <a:t> </a:t>
            </a:r>
            <a:r>
              <a:rPr lang="en-US" dirty="0" err="1"/>
              <a:t>náhodných</a:t>
            </a:r>
            <a:r>
              <a:rPr lang="en-US" dirty="0"/>
              <a:t> </a:t>
            </a:r>
            <a:r>
              <a:rPr lang="en-US" dirty="0" err="1"/>
              <a:t>matic</a:t>
            </a:r>
            <a:r>
              <a:rPr lang="en-US" dirty="0"/>
              <a:t> s </a:t>
            </a:r>
            <a:r>
              <a:rPr lang="en-US" dirty="0" err="1"/>
              <a:t>Wishartovým</a:t>
            </a:r>
            <a:r>
              <a:rPr lang="en-US" dirty="0"/>
              <a:t> </a:t>
            </a:r>
            <a:r>
              <a:rPr lang="en-US" dirty="0" err="1"/>
              <a:t>rozdělením</a:t>
            </a:r>
            <a:r>
              <a:rPr lang="en-US" dirty="0"/>
              <a:t> se </a:t>
            </a:r>
            <a:r>
              <a:rPr lang="en-US" dirty="0" err="1"/>
              <a:t>shodnou</a:t>
            </a:r>
            <a:r>
              <a:rPr lang="en-US" dirty="0"/>
              <a:t> </a:t>
            </a:r>
            <a:r>
              <a:rPr lang="en-US" dirty="0" err="1"/>
              <a:t>střední</a:t>
            </a:r>
            <a:r>
              <a:rPr lang="en-US" dirty="0"/>
              <a:t> </a:t>
            </a:r>
            <a:r>
              <a:rPr lang="en-US" dirty="0" err="1"/>
              <a:t>hodnotou</a:t>
            </a:r>
            <a:r>
              <a:rPr lang="en-US" dirty="0"/>
              <a:t> je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Wishartovo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 se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střední</a:t>
            </a:r>
            <a:r>
              <a:rPr lang="en-US" dirty="0"/>
              <a:t> </a:t>
            </a:r>
            <a:r>
              <a:rPr lang="en-US" dirty="0" err="1"/>
              <a:t>hodnotou</a:t>
            </a:r>
            <a:r>
              <a:rPr lang="en-US" dirty="0"/>
              <a:t>, </a:t>
            </a:r>
            <a:r>
              <a:rPr lang="en-US" dirty="0" err="1"/>
              <a:t>přičemž</a:t>
            </a:r>
            <a:r>
              <a:rPr lang="en-US" dirty="0"/>
              <a:t> </a:t>
            </a:r>
            <a:r>
              <a:rPr lang="en-US" dirty="0" err="1"/>
              <a:t>stupně</a:t>
            </a:r>
            <a:r>
              <a:rPr lang="en-US" dirty="0"/>
              <a:t> </a:t>
            </a:r>
            <a:r>
              <a:rPr lang="en-US" dirty="0" err="1"/>
              <a:t>volnosti</a:t>
            </a:r>
            <a:r>
              <a:rPr lang="en-US" dirty="0"/>
              <a:t> se </a:t>
            </a:r>
            <a:r>
              <a:rPr lang="en-US" dirty="0" err="1"/>
              <a:t>sčítají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2483768" y="3356992"/>
          <a:ext cx="3505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Rovnice" r:id="rId3" imgW="3505200" imgH="482600" progId="Equation.3">
                  <p:embed/>
                </p:oleObj>
              </mc:Choice>
              <mc:Fallback>
                <p:oleObj name="Rovnice" r:id="rId3" imgW="3505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356992"/>
                        <a:ext cx="35052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286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Hotellingovo</a:t>
            </a:r>
            <a:r>
              <a:rPr lang="cs-CZ" dirty="0"/>
              <a:t> rozdělení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57403"/>
          </a:xfrm>
        </p:spPr>
        <p:txBody>
          <a:bodyPr>
            <a:normAutofit/>
          </a:bodyPr>
          <a:lstStyle/>
          <a:p>
            <a:r>
              <a:rPr lang="cs-CZ" sz="1600" dirty="0"/>
              <a:t>J</a:t>
            </a:r>
            <a:r>
              <a:rPr lang="en-US" sz="1600" dirty="0" err="1"/>
              <a:t>edná</a:t>
            </a:r>
            <a:r>
              <a:rPr lang="en-US" sz="1600" dirty="0"/>
              <a:t> se o </a:t>
            </a:r>
            <a:r>
              <a:rPr lang="en-US" sz="1600" dirty="0" err="1"/>
              <a:t>zobecnění</a:t>
            </a:r>
            <a:r>
              <a:rPr lang="en-US" sz="1600" dirty="0"/>
              <a:t> t- </a:t>
            </a:r>
            <a:r>
              <a:rPr lang="en-US" sz="1600" dirty="0" err="1"/>
              <a:t>rozdělení</a:t>
            </a:r>
            <a:r>
              <a:rPr lang="en-US" sz="1600" dirty="0"/>
              <a:t> pro </a:t>
            </a:r>
            <a:r>
              <a:rPr lang="en-US" sz="1600" i="1" dirty="0"/>
              <a:t>p</a:t>
            </a:r>
            <a:r>
              <a:rPr lang="en-US" sz="1600" dirty="0"/>
              <a:t>-</a:t>
            </a:r>
            <a:r>
              <a:rPr lang="en-US" sz="1600" dirty="0" err="1"/>
              <a:t>rozměrný</a:t>
            </a:r>
            <a:r>
              <a:rPr lang="en-US" sz="1600" dirty="0"/>
              <a:t> </a:t>
            </a:r>
            <a:r>
              <a:rPr lang="en-US" sz="1600" dirty="0" err="1"/>
              <a:t>prostor</a:t>
            </a:r>
            <a:r>
              <a:rPr lang="cs-CZ" sz="1600" dirty="0"/>
              <a:t> </a:t>
            </a:r>
          </a:p>
          <a:p>
            <a:r>
              <a:rPr lang="en-US" sz="1600" dirty="0" err="1"/>
              <a:t>Uvažujme</a:t>
            </a:r>
            <a:r>
              <a:rPr lang="en-US" sz="1600" dirty="0"/>
              <a:t> </a:t>
            </a:r>
            <a:r>
              <a:rPr lang="en-US" sz="1600" dirty="0" err="1"/>
              <a:t>regulární</a:t>
            </a:r>
            <a:r>
              <a:rPr lang="en-US" sz="1600" dirty="0"/>
              <a:t> </a:t>
            </a:r>
            <a:r>
              <a:rPr lang="en-US" sz="1600" dirty="0" err="1"/>
              <a:t>čtvercovou</a:t>
            </a:r>
            <a:r>
              <a:rPr lang="en-US" sz="1600" dirty="0"/>
              <a:t> </a:t>
            </a:r>
            <a:r>
              <a:rPr lang="en-US" sz="1600" dirty="0" err="1"/>
              <a:t>matici</a:t>
            </a:r>
            <a:r>
              <a:rPr lang="en-US" sz="1600" dirty="0"/>
              <a:t> A </a:t>
            </a:r>
            <a:r>
              <a:rPr lang="en-US" sz="1600" i="1" dirty="0"/>
              <a:t>p</a:t>
            </a:r>
            <a:r>
              <a:rPr lang="en-US" sz="1600" dirty="0"/>
              <a:t>-</a:t>
            </a:r>
            <a:r>
              <a:rPr lang="en-US" sz="1600" dirty="0" err="1"/>
              <a:t>tého</a:t>
            </a:r>
            <a:r>
              <a:rPr lang="en-US" sz="1600" dirty="0"/>
              <a:t> </a:t>
            </a:r>
            <a:r>
              <a:rPr lang="en-US" sz="1600" dirty="0" err="1"/>
              <a:t>řádu</a:t>
            </a:r>
            <a:r>
              <a:rPr lang="en-US" sz="1600" dirty="0"/>
              <a:t> a </a:t>
            </a:r>
            <a:r>
              <a:rPr lang="en-US" sz="1600" dirty="0" err="1"/>
              <a:t>rozdělením</a:t>
            </a:r>
            <a:r>
              <a:rPr lang="cs-CZ" sz="1600" dirty="0"/>
              <a:t>              </a:t>
            </a:r>
            <a:r>
              <a:rPr lang="en-US" sz="1600" dirty="0"/>
              <a:t> a </a:t>
            </a:r>
            <a:r>
              <a:rPr lang="en-US" sz="1600" dirty="0" err="1"/>
              <a:t>na</a:t>
            </a:r>
            <a:r>
              <a:rPr lang="en-US" sz="1600" dirty="0"/>
              <a:t> A </a:t>
            </a:r>
            <a:r>
              <a:rPr lang="en-US" sz="1600" dirty="0" err="1"/>
              <a:t>nezávislý</a:t>
            </a:r>
            <a:r>
              <a:rPr lang="en-US" sz="1600" dirty="0"/>
              <a:t> </a:t>
            </a:r>
            <a:r>
              <a:rPr lang="en-US" sz="1600" i="1" dirty="0"/>
              <a:t>p</a:t>
            </a:r>
            <a:r>
              <a:rPr lang="en-US" sz="1600" dirty="0"/>
              <a:t>-</a:t>
            </a:r>
            <a:r>
              <a:rPr lang="en-US" sz="1600" dirty="0" err="1"/>
              <a:t>položkový</a:t>
            </a:r>
            <a:r>
              <a:rPr lang="en-US" sz="1600" dirty="0"/>
              <a:t> </a:t>
            </a:r>
            <a:r>
              <a:rPr lang="en-US" sz="1600" dirty="0" err="1"/>
              <a:t>vektor</a:t>
            </a:r>
            <a:r>
              <a:rPr lang="en-US" sz="1600" dirty="0"/>
              <a:t> a s </a:t>
            </a:r>
            <a:r>
              <a:rPr lang="en-US" sz="1600" dirty="0" err="1"/>
              <a:t>rozdělením</a:t>
            </a:r>
            <a:r>
              <a:rPr lang="en-US" sz="1600" dirty="0"/>
              <a:t>  </a:t>
            </a:r>
            <a:r>
              <a:rPr lang="cs-CZ" sz="1600" dirty="0"/>
              <a:t>                </a:t>
            </a:r>
            <a:r>
              <a:rPr lang="en-US" sz="1600" dirty="0" err="1"/>
              <a:t>Potom</a:t>
            </a:r>
            <a:r>
              <a:rPr lang="en-US" sz="1600" dirty="0"/>
              <a:t> </a:t>
            </a:r>
            <a:r>
              <a:rPr lang="en-US" sz="1600" dirty="0" err="1"/>
              <a:t>kvadratická</a:t>
            </a:r>
            <a:r>
              <a:rPr lang="en-US" sz="1600" dirty="0"/>
              <a:t> forma</a:t>
            </a:r>
            <a:r>
              <a:rPr lang="cs-CZ" sz="1600" dirty="0"/>
              <a:t>                       </a:t>
            </a:r>
            <a:r>
              <a:rPr lang="en-US" sz="1600" dirty="0" err="1"/>
              <a:t>má</a:t>
            </a:r>
            <a:r>
              <a:rPr lang="en-US" sz="1600" dirty="0"/>
              <a:t> </a:t>
            </a:r>
            <a:r>
              <a:rPr lang="en-US" sz="1600" dirty="0" err="1"/>
              <a:t>Hotellingovo</a:t>
            </a:r>
            <a:r>
              <a:rPr lang="en-US" sz="1600" dirty="0"/>
              <a:t> </a:t>
            </a:r>
            <a:r>
              <a:rPr lang="en-US" sz="1600" dirty="0" err="1"/>
              <a:t>rozdělení</a:t>
            </a:r>
            <a:r>
              <a:rPr lang="en-US" sz="1600" dirty="0"/>
              <a:t> T</a:t>
            </a:r>
            <a:r>
              <a:rPr lang="en-US" sz="1600" baseline="30000" dirty="0"/>
              <a:t>2</a:t>
            </a:r>
            <a:r>
              <a:rPr lang="en-US" sz="1600" dirty="0"/>
              <a:t> (p, ν – p+1).</a:t>
            </a:r>
            <a:endParaRPr lang="cs-CZ" sz="1600" dirty="0"/>
          </a:p>
          <a:p>
            <a:r>
              <a:rPr lang="en-US" sz="1600" dirty="0"/>
              <a:t>V </a:t>
            </a:r>
            <a:r>
              <a:rPr lang="en-US" sz="1600" dirty="0" err="1"/>
              <a:t>jednorozměrném</a:t>
            </a:r>
            <a:r>
              <a:rPr lang="en-US" sz="1600" dirty="0"/>
              <a:t> </a:t>
            </a:r>
            <a:r>
              <a:rPr lang="en-US" sz="1600" dirty="0" err="1"/>
              <a:t>normálním</a:t>
            </a:r>
            <a:r>
              <a:rPr lang="en-US" sz="1600" dirty="0"/>
              <a:t> </a:t>
            </a:r>
            <a:r>
              <a:rPr lang="en-US" sz="1600" dirty="0" err="1"/>
              <a:t>rozdělení</a:t>
            </a:r>
            <a:r>
              <a:rPr lang="en-US" sz="1600" dirty="0"/>
              <a:t> se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testování</a:t>
            </a:r>
            <a:r>
              <a:rPr lang="en-US" sz="1600" dirty="0"/>
              <a:t> </a:t>
            </a:r>
            <a:r>
              <a:rPr lang="en-US" sz="1600" dirty="0" err="1"/>
              <a:t>hypotéz</a:t>
            </a:r>
            <a:r>
              <a:rPr lang="en-US" sz="1600" dirty="0"/>
              <a:t> o </a:t>
            </a:r>
            <a:r>
              <a:rPr lang="en-US" sz="1600" dirty="0" err="1"/>
              <a:t>střední</a:t>
            </a:r>
            <a:r>
              <a:rPr lang="en-US" sz="1600" dirty="0"/>
              <a:t> </a:t>
            </a:r>
            <a:r>
              <a:rPr lang="en-US" sz="1600" dirty="0" err="1"/>
              <a:t>hodnotě</a:t>
            </a:r>
            <a:r>
              <a:rPr lang="en-US" sz="1600" dirty="0"/>
              <a:t> </a:t>
            </a:r>
            <a:r>
              <a:rPr lang="en-US" sz="1600" dirty="0" err="1"/>
              <a:t>používá</a:t>
            </a:r>
            <a:r>
              <a:rPr lang="en-US" sz="1600" dirty="0"/>
              <a:t> </a:t>
            </a:r>
            <a:r>
              <a:rPr lang="en-US" sz="1600" dirty="0" err="1"/>
              <a:t>statistika</a:t>
            </a:r>
            <a:r>
              <a:rPr lang="en-US" sz="1600" dirty="0"/>
              <a:t> (</a:t>
            </a:r>
            <a:r>
              <a:rPr lang="en-US" sz="1600" dirty="0" err="1"/>
              <a:t>jednovýběrový</a:t>
            </a:r>
            <a:r>
              <a:rPr lang="en-US" sz="1600" dirty="0"/>
              <a:t> t-test)</a:t>
            </a:r>
            <a:endParaRPr lang="cs-CZ" sz="1600" dirty="0"/>
          </a:p>
          <a:p>
            <a:endParaRPr lang="cs-CZ" sz="1600" dirty="0"/>
          </a:p>
          <a:p>
            <a:r>
              <a:rPr lang="en-US" sz="1600" dirty="0" err="1"/>
              <a:t>Druhou</a:t>
            </a:r>
            <a:r>
              <a:rPr lang="en-US" sz="1600" dirty="0"/>
              <a:t> </a:t>
            </a:r>
            <a:r>
              <a:rPr lang="en-US" sz="1600" dirty="0" err="1"/>
              <a:t>mocninu</a:t>
            </a:r>
            <a:r>
              <a:rPr lang="en-US" sz="1600" dirty="0"/>
              <a:t> 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statistiky</a:t>
            </a:r>
            <a:r>
              <a:rPr lang="en-US" sz="1600" dirty="0"/>
              <a:t> </a:t>
            </a:r>
            <a:r>
              <a:rPr lang="en-US" sz="1600" dirty="0" err="1"/>
              <a:t>můžeme</a:t>
            </a:r>
            <a:r>
              <a:rPr lang="en-US" sz="1600" dirty="0"/>
              <a:t> </a:t>
            </a:r>
            <a:r>
              <a:rPr lang="en-US" sz="1600" dirty="0" err="1"/>
              <a:t>upravit</a:t>
            </a:r>
            <a:r>
              <a:rPr lang="en-US" sz="1600" dirty="0"/>
              <a:t> a </a:t>
            </a:r>
            <a:r>
              <a:rPr lang="en-US" sz="1600" dirty="0" err="1"/>
              <a:t>zapsat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tvaru</a:t>
            </a:r>
            <a:r>
              <a:rPr lang="en-US" sz="1600" dirty="0"/>
              <a:t> </a:t>
            </a:r>
            <a:r>
              <a:rPr lang="cs-CZ" sz="1600" dirty="0"/>
              <a:t>                                       </a:t>
            </a:r>
            <a:r>
              <a:rPr lang="en-US" sz="1600" dirty="0"/>
              <a:t> </a:t>
            </a:r>
            <a:r>
              <a:rPr lang="en-US" sz="1600" dirty="0" err="1"/>
              <a:t>Tento</a:t>
            </a:r>
            <a:r>
              <a:rPr lang="en-US" sz="1600" dirty="0"/>
              <a:t> </a:t>
            </a:r>
            <a:r>
              <a:rPr lang="en-US" sz="1600" dirty="0" err="1"/>
              <a:t>výraz</a:t>
            </a:r>
            <a:r>
              <a:rPr lang="en-US" sz="1600" dirty="0"/>
              <a:t> </a:t>
            </a:r>
            <a:r>
              <a:rPr lang="en-US" sz="1600" dirty="0" err="1"/>
              <a:t>odpovídá</a:t>
            </a:r>
            <a:r>
              <a:rPr lang="en-US" sz="1600" dirty="0"/>
              <a:t> </a:t>
            </a:r>
            <a:r>
              <a:rPr lang="en-US" sz="1600" i="1" dirty="0"/>
              <a:t>p</a:t>
            </a:r>
            <a:r>
              <a:rPr lang="en-US" sz="1600" dirty="0"/>
              <a:t>-</a:t>
            </a:r>
            <a:r>
              <a:rPr lang="en-US" sz="1600" dirty="0" err="1"/>
              <a:t>rozměrné</a:t>
            </a:r>
            <a:r>
              <a:rPr lang="en-US" sz="1600" dirty="0"/>
              <a:t> </a:t>
            </a:r>
            <a:r>
              <a:rPr lang="en-US" sz="1600" dirty="0" err="1"/>
              <a:t>statistice</a:t>
            </a:r>
            <a:r>
              <a:rPr lang="en-US" sz="1600" dirty="0"/>
              <a:t>, </a:t>
            </a:r>
            <a:r>
              <a:rPr lang="en-US" sz="1600" dirty="0" err="1"/>
              <a:t>vhodné</a:t>
            </a:r>
            <a:r>
              <a:rPr lang="en-US" sz="1600" dirty="0"/>
              <a:t> k </a:t>
            </a:r>
            <a:r>
              <a:rPr lang="en-US" sz="1600" dirty="0" err="1"/>
              <a:t>úsudku</a:t>
            </a:r>
            <a:r>
              <a:rPr lang="en-US" sz="1600" dirty="0"/>
              <a:t> o μ, </a:t>
            </a:r>
            <a:r>
              <a:rPr lang="en-US" sz="1600" dirty="0" err="1"/>
              <a:t>která</a:t>
            </a:r>
            <a:r>
              <a:rPr lang="en-US" sz="1600" dirty="0"/>
              <a:t> </a:t>
            </a:r>
            <a:r>
              <a:rPr lang="en-US" sz="1600" dirty="0" err="1"/>
              <a:t>má</a:t>
            </a:r>
            <a:r>
              <a:rPr lang="en-US" sz="1600" dirty="0"/>
              <a:t> </a:t>
            </a:r>
            <a:r>
              <a:rPr lang="en-US" sz="1600" dirty="0" err="1"/>
              <a:t>Hotellingovo</a:t>
            </a:r>
            <a:r>
              <a:rPr lang="en-US" sz="1600" dirty="0"/>
              <a:t> </a:t>
            </a:r>
            <a:r>
              <a:rPr lang="en-US" sz="1600" dirty="0" err="1"/>
              <a:t>rozdělení</a:t>
            </a:r>
            <a:r>
              <a:rPr lang="en-US" sz="1600" dirty="0"/>
              <a:t> T</a:t>
            </a:r>
            <a:r>
              <a:rPr lang="en-US" sz="1600" baseline="30000" dirty="0"/>
              <a:t>2</a:t>
            </a:r>
            <a:r>
              <a:rPr lang="en-US" sz="1600" dirty="0"/>
              <a:t> s p a n–p </a:t>
            </a:r>
            <a:r>
              <a:rPr lang="en-US" sz="1600" dirty="0" err="1"/>
              <a:t>stupni</a:t>
            </a:r>
            <a:r>
              <a:rPr lang="en-US" sz="1600" dirty="0"/>
              <a:t> </a:t>
            </a:r>
            <a:r>
              <a:rPr lang="en-US" sz="1600" dirty="0" err="1"/>
              <a:t>volnosti</a:t>
            </a:r>
            <a:r>
              <a:rPr lang="en-US" sz="1600" dirty="0"/>
              <a:t>, </a:t>
            </a:r>
            <a:r>
              <a:rPr lang="en-US" sz="1600" dirty="0" err="1"/>
              <a:t>jedná</a:t>
            </a:r>
            <a:r>
              <a:rPr lang="en-US" sz="1600" dirty="0"/>
              <a:t> se </a:t>
            </a:r>
            <a:r>
              <a:rPr lang="en-US" sz="1600" dirty="0" err="1"/>
              <a:t>tedy</a:t>
            </a:r>
            <a:r>
              <a:rPr lang="en-US" sz="1600" dirty="0"/>
              <a:t> o </a:t>
            </a:r>
            <a:r>
              <a:rPr lang="en-US" sz="1600" dirty="0" err="1"/>
              <a:t>zobecnění</a:t>
            </a:r>
            <a:r>
              <a:rPr lang="en-US" sz="1600" dirty="0"/>
              <a:t> t- </a:t>
            </a:r>
            <a:r>
              <a:rPr lang="en-US" sz="1600" dirty="0" err="1"/>
              <a:t>rozdělení</a:t>
            </a:r>
            <a:r>
              <a:rPr lang="en-US" sz="1600" dirty="0"/>
              <a:t> pro </a:t>
            </a:r>
            <a:r>
              <a:rPr lang="en-US" sz="1600" i="1" dirty="0"/>
              <a:t>p</a:t>
            </a:r>
            <a:r>
              <a:rPr lang="en-US" sz="1600" dirty="0"/>
              <a:t>-</a:t>
            </a:r>
            <a:r>
              <a:rPr lang="en-US" sz="1600" dirty="0" err="1"/>
              <a:t>rozměrný</a:t>
            </a:r>
            <a:r>
              <a:rPr lang="en-US" sz="1600" dirty="0"/>
              <a:t> </a:t>
            </a:r>
            <a:r>
              <a:rPr lang="en-US" sz="1600" dirty="0" err="1"/>
              <a:t>prostor</a:t>
            </a:r>
            <a:r>
              <a:rPr lang="en-US" sz="1600" dirty="0"/>
              <a:t>. </a:t>
            </a:r>
            <a:r>
              <a:rPr lang="en-US" sz="1600" dirty="0" err="1"/>
              <a:t>Můžeme</a:t>
            </a:r>
            <a:r>
              <a:rPr lang="en-US" sz="1600" dirty="0"/>
              <a:t> </a:t>
            </a:r>
            <a:r>
              <a:rPr lang="en-US" sz="1600" dirty="0" err="1"/>
              <a:t>tedy</a:t>
            </a:r>
            <a:r>
              <a:rPr lang="en-US" sz="1600" dirty="0"/>
              <a:t> </a:t>
            </a:r>
            <a:r>
              <a:rPr lang="en-US" sz="1600" dirty="0" err="1"/>
              <a:t>psát</a:t>
            </a:r>
            <a:endParaRPr lang="cs-CZ" sz="1600" dirty="0"/>
          </a:p>
          <a:p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1" name="Object 1"/>
          <p:cNvGraphicFramePr>
            <a:graphicFrameLocks noChangeAspect="1"/>
          </p:cNvGraphicFramePr>
          <p:nvPr/>
        </p:nvGraphicFramePr>
        <p:xfrm>
          <a:off x="3347864" y="3645024"/>
          <a:ext cx="28289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Rovnice" r:id="rId3" imgW="2832100" imgH="266700" progId="Equation.3">
                  <p:embed/>
                </p:oleObj>
              </mc:Choice>
              <mc:Fallback>
                <p:oleObj name="Rovnice" r:id="rId3" imgW="2832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645024"/>
                        <a:ext cx="28289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107504" y="3668469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" name="Graph" r:id="rId5" imgW="4320000" imgH="2880000" progId="STATISTICA.Graph">
                  <p:embed/>
                </p:oleObj>
              </mc:Choice>
              <mc:Fallback>
                <p:oleObj name="Graph" r:id="rId5" imgW="432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668469"/>
                        <a:ext cx="4319588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5503928" y="3717032"/>
          <a:ext cx="3640072" cy="273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" name="Graph" r:id="rId7" imgW="5943600" imgH="4457880" progId="STATISTICA.Graph">
                  <p:embed/>
                </p:oleObj>
              </mc:Choice>
              <mc:Fallback>
                <p:oleObj name="Graph" r:id="rId7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928" y="3717032"/>
                        <a:ext cx="3640072" cy="2730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6300192" y="1268760"/>
          <a:ext cx="6381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" name="Rovnice" r:id="rId9" imgW="634725" imgH="241195" progId="Equation.3">
                  <p:embed/>
                </p:oleObj>
              </mc:Choice>
              <mc:Fallback>
                <p:oleObj name="Rovnice" r:id="rId9" imgW="6347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268760"/>
                        <a:ext cx="6381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3550543" y="1484784"/>
          <a:ext cx="733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" name="Rovnice" r:id="rId11" imgW="736280" imgH="304668" progId="Equation.3">
                  <p:embed/>
                </p:oleObj>
              </mc:Choice>
              <mc:Fallback>
                <p:oleObj name="Rovnice" r:id="rId11" imgW="73628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543" y="1484784"/>
                        <a:ext cx="7334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9" name="Object 9"/>
          <p:cNvGraphicFramePr>
            <a:graphicFrameLocks noChangeAspect="1"/>
          </p:cNvGraphicFramePr>
          <p:nvPr/>
        </p:nvGraphicFramePr>
        <p:xfrm>
          <a:off x="6444208" y="1492599"/>
          <a:ext cx="990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" name="Rovnice" r:id="rId13" imgW="990600" imgH="228600" progId="Equation.3">
                  <p:embed/>
                </p:oleObj>
              </mc:Choice>
              <mc:Fallback>
                <p:oleObj name="Rovnice" r:id="rId13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492599"/>
                        <a:ext cx="990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31" name="Object 11"/>
          <p:cNvGraphicFramePr>
            <a:graphicFrameLocks noChangeAspect="1"/>
          </p:cNvGraphicFramePr>
          <p:nvPr/>
        </p:nvGraphicFramePr>
        <p:xfrm>
          <a:off x="3779912" y="2239144"/>
          <a:ext cx="224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" name="Rovnice" r:id="rId15" imgW="2247900" imgH="685800" progId="Equation.3">
                  <p:embed/>
                </p:oleObj>
              </mc:Choice>
              <mc:Fallback>
                <p:oleObj name="Rovnice" r:id="rId15" imgW="2247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239144"/>
                        <a:ext cx="2247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33" name="Object 13"/>
          <p:cNvGraphicFramePr>
            <a:graphicFrameLocks noChangeAspect="1"/>
          </p:cNvGraphicFramePr>
          <p:nvPr/>
        </p:nvGraphicFramePr>
        <p:xfrm>
          <a:off x="6300192" y="2835633"/>
          <a:ext cx="16859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5" name="Rovnice" r:id="rId17" imgW="1688367" imgH="266584" progId="Equation.3">
                  <p:embed/>
                </p:oleObj>
              </mc:Choice>
              <mc:Fallback>
                <p:oleObj name="Rovnice" r:id="rId17" imgW="168836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835633"/>
                        <a:ext cx="16859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45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Normalita ve vícerozměrném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Normalita ve vícerozměrném prostoru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39</a:t>
            </a:fld>
            <a:endParaRPr lang="cs-CZ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3563888" y="170080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70080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-579512" y="155679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9512" y="155679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83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dat -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Kvalitativní (kategoriální) data:</a:t>
            </a:r>
          </a:p>
          <a:p>
            <a:pPr lvl="2"/>
            <a:r>
              <a:rPr lang="cs-CZ" sz="1600" dirty="0"/>
              <a:t>Binární data</a:t>
            </a:r>
          </a:p>
          <a:p>
            <a:pPr lvl="2"/>
            <a:endParaRPr lang="cs-CZ" sz="2400" dirty="0"/>
          </a:p>
          <a:p>
            <a:pPr lvl="2"/>
            <a:r>
              <a:rPr lang="cs-CZ" sz="1600" dirty="0"/>
              <a:t>Nominální data</a:t>
            </a:r>
          </a:p>
          <a:p>
            <a:pPr lvl="2"/>
            <a:endParaRPr lang="cs-CZ" sz="2400" dirty="0"/>
          </a:p>
          <a:p>
            <a:pPr lvl="2"/>
            <a:r>
              <a:rPr lang="cs-CZ" sz="1600" dirty="0"/>
              <a:t>Ordinální data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Kvantitativní data:</a:t>
            </a:r>
          </a:p>
          <a:p>
            <a:pPr lvl="2"/>
            <a:r>
              <a:rPr lang="cs-CZ" sz="1600" dirty="0"/>
              <a:t>Intervalová data</a:t>
            </a:r>
          </a:p>
          <a:p>
            <a:pPr lvl="2"/>
            <a:endParaRPr lang="cs-CZ" dirty="0"/>
          </a:p>
          <a:p>
            <a:pPr lvl="2"/>
            <a:r>
              <a:rPr lang="cs-CZ" sz="1600" dirty="0"/>
              <a:t>Poměrová data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88364"/>
              </p:ext>
            </p:extLst>
          </p:nvPr>
        </p:nvGraphicFramePr>
        <p:xfrm>
          <a:off x="4071914" y="2286610"/>
          <a:ext cx="2002482" cy="77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Rastrový obrázek" r:id="rId4" imgW="2800741" imgH="1085714" progId="PBrush">
                  <p:embed/>
                </p:oleObj>
              </mc:Choice>
              <mc:Fallback>
                <p:oleObj name="Rastrový obrázek" r:id="rId4" imgW="2800741" imgH="10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14" y="2286610"/>
                        <a:ext cx="2002482" cy="77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067944" y="3135153"/>
            <a:ext cx="4032448" cy="989013"/>
            <a:chOff x="2426" y="1933"/>
            <a:chExt cx="2677" cy="64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933"/>
              <a:ext cx="831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77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933"/>
              <a:ext cx="862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6" y="5085184"/>
            <a:ext cx="1267329" cy="10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55" y="1412776"/>
            <a:ext cx="1088909" cy="8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0" b="42500"/>
          <a:stretch/>
        </p:blipFill>
        <p:spPr bwMode="auto">
          <a:xfrm>
            <a:off x="4059155" y="4581128"/>
            <a:ext cx="28575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Nenormální rozložení ve vícerozměrném prostoru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40</a:t>
            </a:fld>
            <a:endParaRPr lang="cs-CZ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467544" y="83671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671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1960" y="155679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+</a:t>
            </a:r>
          </a:p>
        </p:txBody>
      </p:sp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4859982" y="83762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982" y="83762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2483768" y="3068960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Graph" r:id="rId7" imgW="4320000" imgH="3600000" progId="STATISTICA.Graph">
                  <p:embed/>
                </p:oleObj>
              </mc:Choice>
              <mc:Fallback>
                <p:oleObj name="Graph" r:id="rId7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068960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355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Nenormální rozložení ve vícerozměrném prostoru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41</a:t>
            </a:fld>
            <a:endParaRPr lang="cs-CZ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467544" y="764704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4644901" y="62063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901" y="62063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2268637" y="292489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Graph" r:id="rId7" imgW="4320000" imgH="3600000" progId="STATISTICA.Graph">
                  <p:embed/>
                </p:oleObj>
              </mc:Choice>
              <mc:Fallback>
                <p:oleObj name="Graph" r:id="rId7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637" y="292489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20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9330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+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2412653" y="3645619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Graph" r:id="rId3" imgW="4320000" imgH="2880000" progId="STATISTICA.Graph">
                  <p:embed/>
                </p:oleObj>
              </mc:Choice>
              <mc:Fallback>
                <p:oleObj name="Graph" r:id="rId3" imgW="432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653" y="3645619"/>
                        <a:ext cx="431958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539552" y="119675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9675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5076006" y="119766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06" y="119766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187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9330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+</a:t>
            </a:r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2340645" y="2852936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Graph" r:id="rId3" imgW="4320000" imgH="3600000" progId="STATISTICA.Graph">
                  <p:embed/>
                </p:oleObj>
              </mc:Choice>
              <mc:Fallback>
                <p:oleObj name="Graph" r:id="rId3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45" y="2852936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07504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5292030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0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32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9330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+</a:t>
            </a:r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07504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5292030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0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2915816" y="3501603"/>
          <a:ext cx="3600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Graph" r:id="rId7" imgW="3600000" imgH="2880000" progId="STATISTICA.Graph">
                  <p:embed/>
                </p:oleObj>
              </mc:Choice>
              <mc:Fallback>
                <p:oleObj name="Graph" r:id="rId7" imgW="360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01603"/>
                        <a:ext cx="36004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168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Vícerozměrný </a:t>
            </a:r>
            <a:r>
              <a:rPr lang="cs-CZ" dirty="0" err="1"/>
              <a:t>outlier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71706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+</a:t>
            </a:r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539750" y="83671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71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5075238" y="83671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83671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2556669" y="2996902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Graph" r:id="rId7" imgW="4320000" imgH="3600000" progId="STATISTICA.Graph">
                  <p:embed/>
                </p:oleObj>
              </mc:Choice>
              <mc:Fallback>
                <p:oleObj name="Graph" r:id="rId7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69" y="2996902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436096" y="522920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516216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Vícerozměrná odlehlá hodnota (</a:t>
            </a:r>
            <a:r>
              <a:rPr lang="cs-CZ" dirty="0" err="1">
                <a:solidFill>
                  <a:srgbClr val="FF0000"/>
                </a:solidFill>
              </a:rPr>
              <a:t>outlier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5724128" y="5455681"/>
            <a:ext cx="75608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Ověření dvourozměrné normality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869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Bagplot</a:t>
            </a:r>
            <a:r>
              <a:rPr lang="cs-CZ" sz="2000" dirty="0"/>
              <a:t> = „</a:t>
            </a:r>
            <a:r>
              <a:rPr lang="cs-CZ" sz="2000" dirty="0" err="1"/>
              <a:t>bivariate</a:t>
            </a:r>
            <a:r>
              <a:rPr lang="cs-CZ" sz="2000" dirty="0"/>
              <a:t> </a:t>
            </a:r>
            <a:r>
              <a:rPr lang="cs-CZ" sz="2000" dirty="0" err="1"/>
              <a:t>boxplot</a:t>
            </a:r>
            <a:r>
              <a:rPr lang="cs-CZ" sz="2000" dirty="0"/>
              <a:t>“ (tzn. „dvourozměrný krabicový graf“)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7544" y="5887495"/>
            <a:ext cx="616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2D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Bag</a:t>
            </a:r>
            <a:r>
              <a:rPr lang="cs-CZ" dirty="0"/>
              <a:t> </a:t>
            </a:r>
            <a:r>
              <a:rPr lang="cs-CZ" dirty="0" err="1"/>
              <a:t>Plots</a:t>
            </a:r>
            <a:r>
              <a:rPr lang="cs-CZ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/>
          <a:stretch/>
        </p:blipFill>
        <p:spPr bwMode="auto">
          <a:xfrm>
            <a:off x="1600200" y="1744677"/>
            <a:ext cx="6177320" cy="417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3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Ověření dvourozměrné normality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869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Vykreslení regulační elipsy („</a:t>
            </a:r>
            <a:r>
              <a:rPr lang="cs-CZ" sz="2000" dirty="0" err="1"/>
              <a:t>control</a:t>
            </a:r>
            <a:r>
              <a:rPr lang="cs-CZ" sz="2000" dirty="0"/>
              <a:t>“ elipse):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7544" y="588749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Scatterplots</a:t>
            </a:r>
            <a:r>
              <a:rPr lang="cs-CZ" dirty="0"/>
              <a:t> – na záložce </a:t>
            </a:r>
            <a:r>
              <a:rPr lang="cs-CZ" dirty="0" err="1"/>
              <a:t>Advanced</a:t>
            </a:r>
            <a:r>
              <a:rPr lang="cs-CZ" dirty="0"/>
              <a:t> zvolit Elipse </a:t>
            </a:r>
            <a:r>
              <a:rPr lang="cs-CZ" dirty="0" err="1"/>
              <a:t>Normal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/>
          <a:stretch/>
        </p:blipFill>
        <p:spPr bwMode="auto">
          <a:xfrm>
            <a:off x="1403648" y="1772816"/>
            <a:ext cx="5943600" cy="40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2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Srovnání průměrů ve vícerozměrném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754760" cy="4857403"/>
          </a:xfrm>
        </p:spPr>
        <p:txBody>
          <a:bodyPr/>
          <a:lstStyle/>
          <a:p>
            <a:r>
              <a:rPr lang="cs-CZ" dirty="0"/>
              <a:t>Pro zobecnění t-testu pro p rozměrů se využívá </a:t>
            </a:r>
            <a:r>
              <a:rPr lang="cs-CZ" dirty="0" err="1"/>
              <a:t>Hottelingovo</a:t>
            </a:r>
            <a:r>
              <a:rPr lang="cs-CZ" dirty="0"/>
              <a:t> rozdělení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err="1"/>
              <a:t>kde</a:t>
            </a:r>
            <a:r>
              <a:rPr lang="en-US" dirty="0"/>
              <a:t> </a:t>
            </a:r>
            <a:r>
              <a:rPr lang="cs-CZ" dirty="0"/>
              <a:t>              </a:t>
            </a:r>
            <a:r>
              <a:rPr lang="en-US" dirty="0"/>
              <a:t>(</a:t>
            </a:r>
            <a:r>
              <a:rPr lang="en-US" dirty="0" err="1"/>
              <a:t>nejčastěji</a:t>
            </a:r>
            <a:r>
              <a:rPr lang="en-US" dirty="0"/>
              <a:t> δ = 0),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Hotellingovo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 s </a:t>
            </a:r>
            <a:r>
              <a:rPr lang="en-US" dirty="0" err="1"/>
              <a:t>parametry</a:t>
            </a:r>
            <a:r>
              <a:rPr lang="en-US" dirty="0"/>
              <a:t> p, n – p –</a:t>
            </a:r>
            <a:r>
              <a:rPr lang="cs-CZ" dirty="0"/>
              <a:t>1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48</a:t>
            </a:fld>
            <a:endParaRPr lang="cs-CZ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3491880" y="54868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4868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827584" y="2420888"/>
          <a:ext cx="2476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Rovnice" r:id="rId5" imgW="2476500" imgH="406400" progId="Equation.3">
                  <p:embed/>
                </p:oleObj>
              </mc:Choice>
              <mc:Fallback>
                <p:oleObj name="Rovnice" r:id="rId5" imgW="2476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2476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9752" name="Object 8"/>
          <p:cNvGraphicFramePr>
            <a:graphicFrameLocks noChangeAspect="1"/>
          </p:cNvGraphicFramePr>
          <p:nvPr/>
        </p:nvGraphicFramePr>
        <p:xfrm>
          <a:off x="1259632" y="3212976"/>
          <a:ext cx="6953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Rovnice" r:id="rId7" imgW="698197" imgH="215806" progId="Equation.3">
                  <p:embed/>
                </p:oleObj>
              </mc:Choice>
              <mc:Fallback>
                <p:oleObj name="Rovnice" r:id="rId7" imgW="69819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6953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9" cstate="print"/>
          <a:srcRect l="10631" t="8472" r="53144" b="78494"/>
          <a:stretch>
            <a:fillRect/>
          </a:stretch>
        </p:blipFill>
        <p:spPr bwMode="auto">
          <a:xfrm>
            <a:off x="1043608" y="4892605"/>
            <a:ext cx="66247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067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transformací </a:t>
            </a:r>
            <a:r>
              <a:rPr lang="en-US" dirty="0"/>
              <a:t>a </a:t>
            </a:r>
            <a:r>
              <a:rPr lang="cs-CZ" dirty="0"/>
              <a:t>jiných úprav vícerozměrných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normalizace dat (= převod na normální rozdělení)</a:t>
            </a:r>
          </a:p>
          <a:p>
            <a:r>
              <a:rPr lang="cs-CZ" dirty="0"/>
              <a:t>standardizace dat</a:t>
            </a:r>
          </a:p>
          <a:p>
            <a:r>
              <a:rPr lang="cs-CZ" dirty="0"/>
              <a:t>min-</a:t>
            </a:r>
            <a:r>
              <a:rPr lang="cs-CZ" dirty="0" err="1"/>
              <a:t>max</a:t>
            </a:r>
            <a:r>
              <a:rPr lang="cs-CZ" dirty="0"/>
              <a:t> normalizace</a:t>
            </a:r>
          </a:p>
          <a:p>
            <a:r>
              <a:rPr lang="cs-CZ" dirty="0"/>
              <a:t>centrování dat</a:t>
            </a:r>
          </a:p>
          <a:p>
            <a:r>
              <a:rPr lang="cs-CZ" dirty="0"/>
              <a:t>odstranění vlivu </a:t>
            </a:r>
            <a:r>
              <a:rPr lang="cs-CZ" dirty="0" err="1"/>
              <a:t>kovariát</a:t>
            </a:r>
            <a:r>
              <a:rPr lang="cs-CZ" dirty="0"/>
              <a:t> na jiné proměnné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11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Vizualizace jednorozměrných dat - opakování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41641"/>
              </p:ext>
            </p:extLst>
          </p:nvPr>
        </p:nvGraphicFramePr>
        <p:xfrm>
          <a:off x="730070" y="1380082"/>
          <a:ext cx="3049842" cy="220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Graf" r:id="rId3" imgW="3190810" imgH="2314710" progId="MSGraph.Chart.8">
                  <p:embed followColorScheme="full"/>
                </p:oleObj>
              </mc:Choice>
              <mc:Fallback>
                <p:oleObj name="Graf" r:id="rId3" imgW="3190810" imgH="23147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70" y="1380082"/>
                        <a:ext cx="3049842" cy="2203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131106" y="3111227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1400" b="1" dirty="0">
                <a:latin typeface="Arial" charset="0"/>
              </a:rPr>
              <a:t>Ženy </a:t>
            </a:r>
            <a:r>
              <a:rPr lang="en-US" sz="1400" dirty="0">
                <a:latin typeface="Arial" charset="0"/>
              </a:rPr>
              <a:t>(N=54)</a:t>
            </a:r>
            <a:endParaRPr lang="cs-CZ" sz="1400" dirty="0">
              <a:latin typeface="Arial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676242" y="3111227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1400" b="1" dirty="0">
                <a:latin typeface="Arial" charset="0"/>
              </a:rPr>
              <a:t>Muži </a:t>
            </a:r>
            <a:r>
              <a:rPr lang="en-US" sz="1400" dirty="0">
                <a:latin typeface="Arial" charset="0"/>
              </a:rPr>
              <a:t>(N=48)</a:t>
            </a:r>
            <a:endParaRPr lang="cs-CZ" sz="1400" dirty="0"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71600" y="3247565"/>
            <a:ext cx="162642" cy="1474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09542" y="3247565"/>
            <a:ext cx="162642" cy="1474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625351" y="1352079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 dirty="0">
                <a:latin typeface="Arial" charset="0"/>
              </a:rPr>
              <a:t>Pohlaví</a:t>
            </a:r>
          </a:p>
          <a:p>
            <a:pPr algn="ctr"/>
            <a:r>
              <a:rPr lang="cs-CZ" sz="1400" dirty="0">
                <a:latin typeface="Arial" charset="0"/>
              </a:rPr>
              <a:t>N=102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37255" y="928008"/>
            <a:ext cx="1566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/>
              <a:t>Koláčový graf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724128" y="928008"/>
            <a:ext cx="1703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/>
              <a:t>Sloupkový graf</a:t>
            </a: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01629"/>
              </p:ext>
            </p:extLst>
          </p:nvPr>
        </p:nvGraphicFramePr>
        <p:xfrm>
          <a:off x="5004941" y="1052736"/>
          <a:ext cx="3642625" cy="249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Graf" r:id="rId5" imgW="4114935" imgH="2809890" progId="MSGraph.Chart.8">
                  <p:embed followColorScheme="full"/>
                </p:oleObj>
              </mc:Choice>
              <mc:Fallback>
                <p:oleObj name="Graf" r:id="rId5" imgW="4114935" imgH="28098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941" y="1052736"/>
                        <a:ext cx="3642625" cy="2490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35701" y="3379514"/>
            <a:ext cx="10005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latin typeface="Arial" charset="0"/>
              </a:rPr>
              <a:t>Věk (roky)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788024" y="1294259"/>
            <a:ext cx="32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%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73166"/>
              </p:ext>
            </p:extLst>
          </p:nvPr>
        </p:nvGraphicFramePr>
        <p:xfrm>
          <a:off x="4711700" y="4091111"/>
          <a:ext cx="22987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Graf" r:id="rId7" imgW="2333678" imgH="2495610" progId="MSGraph.Chart.8">
                  <p:embed/>
                </p:oleObj>
              </mc:Choice>
              <mc:Fallback>
                <p:oleObj name="Graf" r:id="rId7" imgW="2333678" imgH="249561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091111"/>
                        <a:ext cx="22987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6911901" y="4581647"/>
            <a:ext cx="1692275" cy="1341438"/>
            <a:chOff x="1066" y="1973"/>
            <a:chExt cx="894" cy="845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109" y="2359"/>
              <a:ext cx="107" cy="26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127" y="2233"/>
              <a:ext cx="68" cy="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1128" y="2682"/>
              <a:ext cx="75" cy="64"/>
              <a:chOff x="4411" y="1895"/>
              <a:chExt cx="126" cy="109"/>
            </a:xfrm>
          </p:grpSpPr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>
                <a:off x="4411" y="2003"/>
                <a:ext cx="12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rot="5400000">
                <a:off x="4428" y="1946"/>
                <a:ext cx="10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122" y="2081"/>
              <a:ext cx="81" cy="60"/>
              <a:chOff x="4392" y="988"/>
              <a:chExt cx="126" cy="104"/>
            </a:xfrm>
          </p:grpSpPr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4392" y="988"/>
                <a:ext cx="12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rot="5400000">
                <a:off x="4409" y="1040"/>
                <a:ext cx="10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281" y="2024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Maximum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281" y="2645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Minimum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281" y="2195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Medián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281" y="2314"/>
              <a:ext cx="65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lnSpc>
                  <a:spcPct val="120000"/>
                </a:lnSpc>
                <a:spcBef>
                  <a:spcPct val="6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75% percentil</a:t>
              </a:r>
            </a:p>
            <a:p>
              <a:pPr algn="l" eaLnBrk="0" hangingPunct="0">
                <a:lnSpc>
                  <a:spcPct val="120000"/>
                </a:lnSpc>
                <a:spcBef>
                  <a:spcPct val="6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25% percentil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066" y="1973"/>
              <a:ext cx="74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153729" y="3964994"/>
            <a:ext cx="2717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/>
              <a:t>Krabicový graf (Box Plot)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883937" y="3964723"/>
            <a:ext cx="12544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/>
              <a:t>Histogram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755576" y="4045072"/>
            <a:ext cx="3672408" cy="2382838"/>
            <a:chOff x="755576" y="3887365"/>
            <a:chExt cx="3672408" cy="2382838"/>
          </a:xfrm>
        </p:grpSpPr>
        <p:graphicFrame>
          <p:nvGraphicFramePr>
            <p:cNvPr id="3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5612350"/>
                </p:ext>
              </p:extLst>
            </p:nvPr>
          </p:nvGraphicFramePr>
          <p:xfrm>
            <a:off x="755576" y="3887365"/>
            <a:ext cx="3525837" cy="238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5" name="Graf" r:id="rId9" imgW="3552788" imgH="2400300" progId="MSGraph.Chart.8">
                    <p:embed followColorScheme="full"/>
                  </p:oleObj>
                </mc:Choice>
                <mc:Fallback>
                  <p:oleObj name="Graf" r:id="rId9" imgW="3552788" imgH="24003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3887365"/>
                          <a:ext cx="3525837" cy="2382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ovéPole 37"/>
            <p:cNvSpPr txBox="1"/>
            <p:nvPr/>
          </p:nvSpPr>
          <p:spPr>
            <a:xfrm>
              <a:off x="939596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1267632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59566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1923704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251740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2579776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2907812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6</a:t>
              </a:r>
              <a:r>
                <a:rPr lang="cs-CZ" sz="12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323584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7</a:t>
              </a:r>
              <a:r>
                <a:rPr lang="cs-CZ" sz="12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356388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cs-CZ" sz="12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851920" y="577668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9</a:t>
              </a:r>
              <a:r>
                <a:rPr lang="cs-CZ" sz="12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1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OleChart spid="15" grpId="0"/>
      <p:bldP spid="16" grpId="0"/>
      <p:bldP spid="17" grpId="0"/>
      <p:bldOleChart spid="19" grpId="0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Normalizace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cs-CZ" dirty="0"/>
              <a:t>převod na normální rozdělení (normalita je předpokladem řady statistických testů).</a:t>
            </a:r>
          </a:p>
          <a:p>
            <a:r>
              <a:rPr lang="cs-CZ" dirty="0"/>
              <a:t>např. </a:t>
            </a:r>
            <a:r>
              <a:rPr lang="cs-CZ" b="1" dirty="0"/>
              <a:t>logaritmická transformace</a:t>
            </a:r>
            <a:r>
              <a:rPr lang="cs-CZ" dirty="0"/>
              <a:t>: X = </a:t>
            </a:r>
            <a:r>
              <a:rPr lang="cs-CZ" dirty="0" err="1"/>
              <a:t>ln</a:t>
            </a:r>
            <a:r>
              <a:rPr lang="cs-CZ" dirty="0"/>
              <a:t>(Y) nebo X = </a:t>
            </a:r>
            <a:r>
              <a:rPr lang="cs-CZ" dirty="0" err="1"/>
              <a:t>ln</a:t>
            </a:r>
            <a:r>
              <a:rPr lang="cs-CZ" dirty="0"/>
              <a:t>(Y+1), pokud data obsahují hodnotu 0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400" dirty="0"/>
          </a:p>
          <a:p>
            <a:r>
              <a:rPr lang="cs-CZ" dirty="0"/>
              <a:t>další příklady:</a:t>
            </a:r>
          </a:p>
          <a:p>
            <a:pPr lvl="1"/>
            <a:r>
              <a:rPr lang="cs-CZ" sz="2000" b="1" dirty="0"/>
              <a:t>odmocninová </a:t>
            </a:r>
            <a:r>
              <a:rPr lang="cs-CZ" sz="2000" b="1" dirty="0" err="1"/>
              <a:t>transf</a:t>
            </a:r>
            <a:r>
              <a:rPr lang="cs-CZ" sz="2000" b="1" dirty="0"/>
              <a:t>. </a:t>
            </a:r>
            <a:r>
              <a:rPr lang="cs-CZ" sz="2000" dirty="0"/>
              <a:t>(pro proměnné s </a:t>
            </a:r>
            <a:r>
              <a:rPr lang="cs-CZ" sz="2000" dirty="0" err="1"/>
              <a:t>Poissonovým</a:t>
            </a:r>
            <a:r>
              <a:rPr lang="cs-CZ" sz="2000" dirty="0"/>
              <a:t> rozložením nebo obecně data typu počet jedinců, buněk apod.:               nebo</a:t>
            </a:r>
          </a:p>
          <a:p>
            <a:pPr lvl="1"/>
            <a:r>
              <a:rPr lang="cs-CZ" sz="2000" b="1" dirty="0" err="1"/>
              <a:t>arcsin</a:t>
            </a:r>
            <a:r>
              <a:rPr lang="cs-CZ" sz="2000" b="1" dirty="0"/>
              <a:t> </a:t>
            </a:r>
            <a:r>
              <a:rPr lang="cs-CZ" sz="2000" b="1" dirty="0" err="1"/>
              <a:t>transfomace</a:t>
            </a:r>
            <a:r>
              <a:rPr lang="cs-CZ" sz="2000" b="1" dirty="0"/>
              <a:t> </a:t>
            </a:r>
            <a:r>
              <a:rPr lang="cs-CZ" sz="2000" dirty="0"/>
              <a:t>(pro proměnné s binomickým rozložením)</a:t>
            </a:r>
          </a:p>
          <a:p>
            <a:pPr lvl="1"/>
            <a:r>
              <a:rPr lang="cs-CZ" sz="2000" b="1" dirty="0"/>
              <a:t>Box-</a:t>
            </a:r>
            <a:r>
              <a:rPr lang="cs-CZ" sz="2000" b="1" dirty="0" err="1"/>
              <a:t>Coxova</a:t>
            </a:r>
            <a:r>
              <a:rPr lang="cs-CZ" sz="2000" b="1" dirty="0"/>
              <a:t> </a:t>
            </a:r>
            <a:r>
              <a:rPr lang="cs-CZ" sz="2000" b="1" dirty="0" err="1"/>
              <a:t>tranformace</a:t>
            </a:r>
            <a:endParaRPr lang="cs-CZ" sz="20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04900" y="2454771"/>
            <a:ext cx="2514600" cy="1428750"/>
            <a:chOff x="64" y="136"/>
            <a:chExt cx="255" cy="2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1160463" y="2562721"/>
            <a:ext cx="2374900" cy="1304925"/>
          </a:xfrm>
          <a:custGeom>
            <a:avLst/>
            <a:gdLst>
              <a:gd name="T0" fmla="*/ 0 w 1496"/>
              <a:gd name="T1" fmla="*/ 822 h 822"/>
              <a:gd name="T2" fmla="*/ 37 w 1496"/>
              <a:gd name="T3" fmla="*/ 502 h 822"/>
              <a:gd name="T4" fmla="*/ 77 w 1496"/>
              <a:gd name="T5" fmla="*/ 203 h 822"/>
              <a:gd name="T6" fmla="*/ 129 w 1496"/>
              <a:gd name="T7" fmla="*/ 22 h 822"/>
              <a:gd name="T8" fmla="*/ 229 w 1496"/>
              <a:gd name="T9" fmla="*/ 70 h 822"/>
              <a:gd name="T10" fmla="*/ 367 w 1496"/>
              <a:gd name="T11" fmla="*/ 442 h 822"/>
              <a:gd name="T12" fmla="*/ 565 w 1496"/>
              <a:gd name="T13" fmla="*/ 652 h 822"/>
              <a:gd name="T14" fmla="*/ 793 w 1496"/>
              <a:gd name="T15" fmla="*/ 724 h 822"/>
              <a:gd name="T16" fmla="*/ 1496 w 1496"/>
              <a:gd name="T17" fmla="*/ 822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4148" y="2306112"/>
            <a:ext cx="72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>
                <a:latin typeface="+mn-lt"/>
              </a:rPr>
              <a:t>f(y)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63429" y="3872607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/>
              <a:t>y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77850" y="2306112"/>
            <a:ext cx="714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>
                <a:latin typeface="+mn-lt"/>
              </a:rPr>
              <a:t>f(x)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43800" y="3902571"/>
            <a:ext cx="10096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 err="1">
                <a:latin typeface="+mn-lt"/>
              </a:rPr>
              <a:t>ln</a:t>
            </a:r>
            <a:r>
              <a:rPr lang="cs-CZ" sz="1600" b="0" i="0" dirty="0">
                <a:latin typeface="+mn-lt"/>
              </a:rPr>
              <a:t> (y)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275856" y="3030627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cs-CZ" b="1" dirty="0"/>
              <a:t>X</a:t>
            </a:r>
            <a:r>
              <a:rPr lang="cs-CZ" b="1" i="0" dirty="0"/>
              <a:t> = </a:t>
            </a:r>
            <a:r>
              <a:rPr lang="cs-CZ" b="1" dirty="0" err="1"/>
              <a:t>l</a:t>
            </a:r>
            <a:r>
              <a:rPr lang="cs-CZ" b="1" i="0" dirty="0" err="1"/>
              <a:t>n</a:t>
            </a:r>
            <a:r>
              <a:rPr lang="cs-CZ" b="1" dirty="0"/>
              <a:t>(Y)</a:t>
            </a:r>
            <a:endParaRPr lang="cs-CZ" b="1" i="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257800" y="2454771"/>
            <a:ext cx="2514600" cy="1428750"/>
            <a:chOff x="5257800" y="2281411"/>
            <a:chExt cx="2514600" cy="1428750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5257800" y="2281411"/>
              <a:ext cx="0" cy="1428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5257800" y="3710161"/>
              <a:ext cx="2514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5314950" y="3622849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5476875" y="3591099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5648325" y="3514899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5810250" y="3364086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5972175" y="3114849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6134100" y="2768774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6305550" y="2671936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6467475" y="2671936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6629400" y="2768774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6791325" y="3114849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6962775" y="3364086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124700" y="3514899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7286625" y="3591099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7448550" y="3622849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" name="Line 45"/>
          <p:cNvSpPr>
            <a:spLocks noChangeShapeType="1"/>
          </p:cNvSpPr>
          <p:nvPr/>
        </p:nvSpPr>
        <p:spPr bwMode="auto">
          <a:xfrm flipV="1">
            <a:off x="3505200" y="3445371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976586" y="2034513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Asymetrické rozdělení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148064" y="2034513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Normální rozdělení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228323" y="3500155"/>
            <a:ext cx="636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339933"/>
                </a:solidFill>
              </a:rPr>
              <a:t>Medián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195736" y="3428147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Průměr</a:t>
            </a: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1394633" y="3828926"/>
            <a:ext cx="115887" cy="111125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1402570" y="3830513"/>
            <a:ext cx="106363" cy="106363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20133" y="3828926"/>
            <a:ext cx="115887" cy="111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2228070" y="3830513"/>
            <a:ext cx="106363" cy="1063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779510" y="4002928"/>
            <a:ext cx="636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339933"/>
                </a:solidFill>
              </a:rPr>
              <a:t>Medián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6489092" y="4002928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Průměr</a:t>
            </a: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388352" y="3824884"/>
            <a:ext cx="115887" cy="111125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flipH="1">
            <a:off x="6396289" y="3826471"/>
            <a:ext cx="106363" cy="106363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6413181" y="3821542"/>
            <a:ext cx="115887" cy="111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H="1">
            <a:off x="6421118" y="3823129"/>
            <a:ext cx="106363" cy="1063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1249655" y="4002928"/>
            <a:ext cx="17381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0000FF"/>
                </a:solidFill>
              </a:rPr>
              <a:t>Geometrický průměr</a:t>
            </a:r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1432220" y="3827908"/>
            <a:ext cx="115887" cy="111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 flipH="1">
            <a:off x="1440157" y="3829495"/>
            <a:ext cx="106363" cy="106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58507"/>
              </p:ext>
            </p:extLst>
          </p:nvPr>
        </p:nvGraphicFramePr>
        <p:xfrm>
          <a:off x="6032886" y="5069110"/>
          <a:ext cx="8763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Rovnice" r:id="rId4" imgW="583920" imgH="215640" progId="Equation.3">
                  <p:embed/>
                </p:oleObj>
              </mc:Choice>
              <mc:Fallback>
                <p:oleObj name="Rovnice" r:id="rId4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886" y="5069110"/>
                        <a:ext cx="876300" cy="350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33012"/>
              </p:ext>
            </p:extLst>
          </p:nvPr>
        </p:nvGraphicFramePr>
        <p:xfrm>
          <a:off x="7404298" y="5060470"/>
          <a:ext cx="12001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Rovnice" r:id="rId6" imgW="799920" imgH="215640" progId="Equation.3">
                  <p:embed/>
                </p:oleObj>
              </mc:Choice>
              <mc:Fallback>
                <p:oleObj name="Rovnice" r:id="rId6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298" y="5060470"/>
                        <a:ext cx="12001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ástupný symbol pro číslo snímku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1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Standardizace 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1944216"/>
              </a:xfrm>
            </p:spPr>
            <p:txBody>
              <a:bodyPr>
                <a:noAutofit/>
              </a:bodyPr>
              <a:lstStyle/>
              <a:p>
                <a:r>
                  <a:rPr lang="cs-CZ" dirty="0"/>
                  <a:t>důvod: převod proměnných na stejné měřítko</a:t>
                </a:r>
              </a:p>
              <a:p>
                <a:r>
                  <a:rPr lang="cs-CZ" dirty="0"/>
                  <a:t>standardizace: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cs-CZ" dirty="0"/>
                  <a:t> (tzn. odečtení průměru od jednotlivých hodnot a podělení směrodatnou odchylkou)</a:t>
                </a:r>
              </a:p>
              <a:p>
                <a:r>
                  <a:rPr lang="cs-CZ" dirty="0"/>
                  <a:t>proměnné budou mít rozsah přibližně od -3 do 3</a:t>
                </a:r>
              </a:p>
              <a:p>
                <a:r>
                  <a:rPr lang="cs-CZ" dirty="0"/>
                  <a:t>získáme tím současně i tzv. z-skóre (které vyjadřuje, o kolik směrodatných odchylek se i-</a:t>
                </a:r>
                <a:r>
                  <a:rPr lang="cs-CZ" dirty="0" err="1"/>
                  <a:t>tá</a:t>
                </a:r>
                <a:r>
                  <a:rPr lang="cs-CZ" dirty="0"/>
                  <a:t> hodnota odchýlila od průměru)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1944216"/>
              </a:xfrm>
              <a:blipFill rotWithShape="1">
                <a:blip r:embed="rId3"/>
                <a:stretch>
                  <a:fillRect l="-593" t="-1567" r="-741" b="-2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355976" y="4430216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0000"/>
                </a:solidFill>
              </a:rPr>
              <a:t>pozor: standardizace je nevhodná v případě, že proměnné nemají normální rozdělení a že se v datech vyskytují odlehlé hodnoty!!! </a:t>
            </a:r>
          </a:p>
        </p:txBody>
      </p:sp>
    </p:spTree>
    <p:extLst>
      <p:ext uri="{BB962C8B-B14F-4D97-AF65-F5344CB8AC3E}">
        <p14:creationId xmlns:p14="http://schemas.microsoft.com/office/powerpoint/2010/main" val="19480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Min-</a:t>
            </a:r>
            <a:r>
              <a:rPr lang="cs-CZ" dirty="0" err="1"/>
              <a:t>max</a:t>
            </a:r>
            <a:r>
              <a:rPr lang="cs-CZ" dirty="0"/>
              <a:t> normalizace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důvod: převod proměnných na stejné měřítko</a:t>
                </a:r>
              </a:p>
              <a:p>
                <a:r>
                  <a:rPr lang="cs-CZ" dirty="0"/>
                  <a:t>oproti standardizaci vhodná i na proměnné nemající normální rozdělení či obsahující odlehlé hodnoty</a:t>
                </a:r>
              </a:p>
              <a:p>
                <a:r>
                  <a:rPr lang="cs-CZ" dirty="0"/>
                  <a:t>min-</a:t>
                </a:r>
                <a:r>
                  <a:rPr lang="cs-CZ" dirty="0" err="1"/>
                  <a:t>max</a:t>
                </a:r>
                <a:r>
                  <a:rPr lang="cs-CZ" dirty="0"/>
                  <a:t> normalizace: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rozsah hodnot proměnných po min-</a:t>
                </a:r>
                <a:r>
                  <a:rPr lang="cs-CZ" dirty="0" err="1"/>
                  <a:t>max</a:t>
                </a:r>
                <a:r>
                  <a:rPr lang="cs-CZ" dirty="0"/>
                  <a:t> normalizaci je od 0 do 1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35699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4221088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335699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Centrování 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872208"/>
              </a:xfrm>
            </p:spPr>
            <p:txBody>
              <a:bodyPr/>
              <a:lstStyle/>
              <a:p>
                <a:r>
                  <a:rPr lang="cs-CZ" dirty="0"/>
                  <a:t>odečtení průměru od dat – získáme novou proměnnou, která bude mít průměr roven nule</a:t>
                </a:r>
              </a:p>
              <a:p>
                <a:r>
                  <a:rPr lang="cs-CZ" dirty="0"/>
                  <a:t>důvod: centrování je důležitou podmínkou některých pokročilých statistických metod (např. klasifikačních)</a:t>
                </a:r>
              </a:p>
              <a:p>
                <a:r>
                  <a:rPr lang="cs-CZ" dirty="0"/>
                  <a:t>centrování: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872208"/>
              </a:xfrm>
              <a:blipFill rotWithShape="1">
                <a:blip r:embed="rId3"/>
                <a:stretch>
                  <a:fillRect l="-593" t="-162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/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35699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Šipka doprava 72"/>
          <p:cNvSpPr/>
          <p:nvPr/>
        </p:nvSpPr>
        <p:spPr>
          <a:xfrm>
            <a:off x="4355976" y="4221088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0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7189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1600" dirty="0"/>
              <a:t>V prvním kroku definujeme regresní model vztahu </a:t>
            </a:r>
            <a:r>
              <a:rPr lang="cs-CZ" sz="1600" dirty="0" err="1"/>
              <a:t>kovariáty</a:t>
            </a:r>
            <a:r>
              <a:rPr lang="cs-CZ" sz="1600" dirty="0"/>
              <a:t> (např. věku) a dané proměnné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Pro každého pacienta je vypočteno jeho reziduum od regresní přímky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Reziduum (představující hodnotu parametru po odečtení vlivu věku, jeho průměr je 0) je přičteno k průměrné hodnotě parametru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Výsledná adjustovaná hodnota má odečten vliv věku, ale zároveň není změněna číselná hodnota parametru</a:t>
            </a:r>
          </a:p>
          <a:p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54</a:t>
            </a:fld>
            <a:endParaRPr lang="cs-CZ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6625022" y="1353943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769038" y="1375977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55976" y="1916831"/>
            <a:ext cx="7200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iginal_ln.png"/>
          <p:cNvPicPr>
            <a:picLocks noChangeAspect="1"/>
          </p:cNvPicPr>
          <p:nvPr/>
        </p:nvPicPr>
        <p:blipFill rotWithShape="1">
          <a:blip r:embed="rId2" cstate="print"/>
          <a:srcRect l="5017" t="34992" r="35930" b="5153"/>
          <a:stretch/>
        </p:blipFill>
        <p:spPr>
          <a:xfrm>
            <a:off x="487183" y="3495465"/>
            <a:ext cx="2742433" cy="2775489"/>
          </a:xfrm>
          <a:prstGeom prst="rect">
            <a:avLst/>
          </a:prstGeom>
        </p:spPr>
      </p:pic>
      <p:pic>
        <p:nvPicPr>
          <p:cNvPr id="9" name="Picture 8" descr="adjusted.png"/>
          <p:cNvPicPr>
            <a:picLocks noChangeAspect="1"/>
          </p:cNvPicPr>
          <p:nvPr/>
        </p:nvPicPr>
        <p:blipFill rotWithShape="1">
          <a:blip r:embed="rId3" cstate="print"/>
          <a:srcRect t="41420" r="34379" b="5153"/>
          <a:stretch/>
        </p:blipFill>
        <p:spPr>
          <a:xfrm>
            <a:off x="4690262" y="3793552"/>
            <a:ext cx="3047437" cy="24774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2368071" y="4722899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497457" y="4903838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original_ln.png"/>
          <p:cNvPicPr>
            <a:picLocks noChangeAspect="1"/>
          </p:cNvPicPr>
          <p:nvPr/>
        </p:nvPicPr>
        <p:blipFill rotWithShape="1">
          <a:blip r:embed="rId2" cstate="print"/>
          <a:srcRect t="7741" r="35531" b="71432"/>
          <a:stretch/>
        </p:blipFill>
        <p:spPr>
          <a:xfrm>
            <a:off x="235663" y="2889125"/>
            <a:ext cx="2993953" cy="965793"/>
          </a:xfrm>
          <a:prstGeom prst="rect">
            <a:avLst/>
          </a:prstGeom>
        </p:spPr>
      </p:pic>
      <p:pic>
        <p:nvPicPr>
          <p:cNvPr id="14" name="Picture 13" descr="adjusted.png"/>
          <p:cNvPicPr>
            <a:picLocks noChangeAspect="1"/>
          </p:cNvPicPr>
          <p:nvPr/>
        </p:nvPicPr>
        <p:blipFill rotWithShape="1">
          <a:blip r:embed="rId3" cstate="print"/>
          <a:srcRect t="7741" r="34379" b="72755"/>
          <a:stretch/>
        </p:blipFill>
        <p:spPr>
          <a:xfrm>
            <a:off x="4690262" y="2889125"/>
            <a:ext cx="3047437" cy="904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247" y="2633684"/>
            <a:ext cx="1316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/>
              <a:t>Původní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2350" y="2633684"/>
            <a:ext cx="1699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/>
              <a:t>Adjustovaná data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19136" y="274638"/>
            <a:ext cx="8229328" cy="706090"/>
          </a:xfrm>
        </p:spPr>
        <p:txBody>
          <a:bodyPr>
            <a:noAutofit/>
          </a:bodyPr>
          <a:lstStyle/>
          <a:p>
            <a:r>
              <a:rPr lang="cs-CZ" sz="2400" dirty="0"/>
              <a:t>Odstranění vlivu </a:t>
            </a:r>
            <a:r>
              <a:rPr lang="cs-CZ" sz="2400" dirty="0" err="1"/>
              <a:t>kovariát</a:t>
            </a:r>
            <a:r>
              <a:rPr lang="cs-CZ" sz="2400" dirty="0"/>
              <a:t> (tzv. adjustace)</a:t>
            </a:r>
            <a:endParaRPr lang="en-US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07937" y="3126108"/>
            <a:ext cx="64807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Věk</a:t>
            </a:r>
            <a:endParaRPr lang="en-US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70582" y="3126108"/>
            <a:ext cx="64807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Věk</a:t>
            </a:r>
            <a:endParaRPr lang="en-US" sz="1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6805" y="609329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Věk</a:t>
            </a:r>
            <a:endParaRPr lang="en-US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44374" y="60932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Věk</a:t>
            </a:r>
            <a:endParaRPr lang="en-US" sz="1400" dirty="0"/>
          </a:p>
        </p:txBody>
      </p:sp>
      <p:pic>
        <p:nvPicPr>
          <p:cNvPr id="24" name="Picture 7" descr="original_ln.png"/>
          <p:cNvPicPr>
            <a:picLocks noChangeAspect="1"/>
          </p:cNvPicPr>
          <p:nvPr/>
        </p:nvPicPr>
        <p:blipFill rotWithShape="1">
          <a:blip r:embed="rId2" cstate="print"/>
          <a:srcRect l="69352" t="42637" b="5153"/>
          <a:stretch/>
        </p:blipFill>
        <p:spPr>
          <a:xfrm>
            <a:off x="3136965" y="3854918"/>
            <a:ext cx="1423312" cy="2420967"/>
          </a:xfrm>
          <a:prstGeom prst="rect">
            <a:avLst/>
          </a:prstGeom>
        </p:spPr>
      </p:pic>
      <p:pic>
        <p:nvPicPr>
          <p:cNvPr id="28" name="Picture 8" descr="adjusted.png"/>
          <p:cNvPicPr>
            <a:picLocks noChangeAspect="1"/>
          </p:cNvPicPr>
          <p:nvPr/>
        </p:nvPicPr>
        <p:blipFill rotWithShape="1">
          <a:blip r:embed="rId3" cstate="print"/>
          <a:srcRect l="70999" t="41420" b="5153"/>
          <a:stretch/>
        </p:blipFill>
        <p:spPr>
          <a:xfrm>
            <a:off x="7671618" y="3793552"/>
            <a:ext cx="1346813" cy="2477402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3079471" y="3570847"/>
            <a:ext cx="1636545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Objem amygdaly</a:t>
            </a:r>
            <a:endParaRPr lang="en-US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18355" y="3570847"/>
            <a:ext cx="1487768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Objem amygdaly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3528" y="4906532"/>
            <a:ext cx="86764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 rot="16200000">
            <a:off x="-477424" y="4841437"/>
            <a:ext cx="1636545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Objem amygdaly</a:t>
            </a:r>
            <a:endParaRPr lang="en-US" sz="1400" dirty="0"/>
          </a:p>
        </p:txBody>
      </p:sp>
      <p:sp>
        <p:nvSpPr>
          <p:cNvPr id="23" name="TextovéPole 22"/>
          <p:cNvSpPr txBox="1"/>
          <p:nvPr/>
        </p:nvSpPr>
        <p:spPr>
          <a:xfrm rot="16200000">
            <a:off x="3972463" y="4841438"/>
            <a:ext cx="1636545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Objem amygdaly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20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7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/>
              <a:t>K čemu nám může pomoci vizualizace dat?</a:t>
            </a:r>
            <a:endParaRPr lang="en-US" dirty="0"/>
          </a:p>
        </p:txBody>
      </p:sp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1037"/>
              </p:ext>
            </p:extLst>
          </p:nvPr>
        </p:nvGraphicFramePr>
        <p:xfrm>
          <a:off x="923640" y="1772816"/>
          <a:ext cx="7340800" cy="3566160"/>
        </p:xfrm>
        <a:graphic>
          <a:graphicData uri="http://schemas.openxmlformats.org/drawingml/2006/table">
            <a:tbl>
              <a:tblPr/>
              <a:tblGrid>
                <a:gridCol w="32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3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63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pohlavi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obvod_pasu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obvod_boku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sys_tlak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dia_tlak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3476352" y="5746380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Chybějící hodnot</a:t>
            </a:r>
            <a:r>
              <a:rPr lang="en-US" sz="2000" dirty="0">
                <a:solidFill>
                  <a:srgbClr val="FF0000"/>
                </a:solidFill>
              </a:rPr>
              <a:t>y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>
            <a:stCxn id="18" idx="0"/>
          </p:cNvCxnSpPr>
          <p:nvPr/>
        </p:nvCxnSpPr>
        <p:spPr>
          <a:xfrm flipH="1" flipV="1">
            <a:off x="2986748" y="2689322"/>
            <a:ext cx="1733528" cy="30570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18747" y="2450671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3861454" y="2905218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Přímá spojnice se šipkou 20"/>
          <p:cNvCxnSpPr>
            <a:stCxn id="18" idx="0"/>
          </p:cNvCxnSpPr>
          <p:nvPr/>
        </p:nvCxnSpPr>
        <p:spPr>
          <a:xfrm flipH="1" flipV="1">
            <a:off x="4329454" y="3150246"/>
            <a:ext cx="390822" cy="2596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707616" y="5746380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Chyb</a:t>
            </a:r>
            <a:r>
              <a:rPr lang="en-US" sz="2000" dirty="0">
                <a:solidFill>
                  <a:srgbClr val="FF0000"/>
                </a:solidFill>
              </a:rPr>
              <a:t>né</a:t>
            </a:r>
            <a:r>
              <a:rPr lang="cs-CZ" sz="2000" dirty="0">
                <a:solidFill>
                  <a:srgbClr val="FF0000"/>
                </a:solidFill>
              </a:rPr>
              <a:t> hodnot</a:t>
            </a:r>
            <a:r>
              <a:rPr lang="en-US" sz="2000" dirty="0">
                <a:solidFill>
                  <a:srgbClr val="FF0000"/>
                </a:solidFill>
              </a:rPr>
              <a:t>y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732054" y="4676390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1411370" y="5003580"/>
            <a:ext cx="376366" cy="7674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116600" y="5746380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Odlehlé hodnoty</a:t>
            </a:r>
          </a:p>
        </p:txBody>
      </p:sp>
      <p:cxnSp>
        <p:nvCxnSpPr>
          <p:cNvPr id="34" name="Přímá spojnice se šipkou 33"/>
          <p:cNvCxnSpPr/>
          <p:nvPr/>
        </p:nvCxnSpPr>
        <p:spPr>
          <a:xfrm flipH="1" flipV="1">
            <a:off x="7456603" y="4290421"/>
            <a:ext cx="390822" cy="14849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7017631" y="4016365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554066" y="1196752"/>
            <a:ext cx="79312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→</a:t>
            </a:r>
            <a:r>
              <a:rPr lang="cs-CZ" dirty="0"/>
              <a:t> odhalení problémů v datech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20" grpId="0" animBg="1"/>
      <p:bldP spid="25" grpId="0"/>
      <p:bldP spid="28" grpId="0" animBg="1"/>
      <p:bldP spid="33" grpId="0"/>
      <p:bldP spid="35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7" y="274638"/>
            <a:ext cx="8157320" cy="706090"/>
          </a:xfrm>
        </p:spPr>
        <p:txBody>
          <a:bodyPr>
            <a:normAutofit/>
          </a:bodyPr>
          <a:lstStyle/>
          <a:p>
            <a:r>
              <a:rPr lang="cs-CZ" dirty="0"/>
              <a:t>Problémy v datech – chybějící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1008111"/>
          </a:xfrm>
        </p:spPr>
        <p:txBody>
          <a:bodyPr>
            <a:noAutofit/>
          </a:bodyPr>
          <a:lstStyle/>
          <a:p>
            <a:r>
              <a:rPr lang="cs-CZ" dirty="0"/>
              <a:t>snaha, aby v datech vůbec nenastaly</a:t>
            </a:r>
          </a:p>
          <a:p>
            <a:r>
              <a:rPr lang="cs-CZ" dirty="0"/>
              <a:t>pokud však nastanou, je silně nedoporučováno dělat každou analýzu na jinak velkém souboru (tzv. „</a:t>
            </a:r>
            <a:r>
              <a:rPr lang="cs-CZ" dirty="0" err="1"/>
              <a:t>casewise</a:t>
            </a:r>
            <a:r>
              <a:rPr lang="cs-CZ" dirty="0"/>
              <a:t>“ odstraňování objektů) </a:t>
            </a:r>
            <a:r>
              <a:rPr lang="cs-CZ" dirty="0">
                <a:latin typeface="Calibri"/>
              </a:rPr>
              <a:t>→</a:t>
            </a:r>
            <a:r>
              <a:rPr lang="cs-CZ" dirty="0"/>
              <a:t> 3 možná řešení: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204864"/>
            <a:ext cx="8229600" cy="1935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/>
            </a:pPr>
            <a:r>
              <a:rPr lang="cs-CZ" sz="2400" dirty="0"/>
              <a:t>vyloučit z analýzy všechny objekty, u nichž se vyskytla nějaká chybějící hodnota (tzv. „</a:t>
            </a:r>
            <a:r>
              <a:rPr lang="cs-CZ" sz="2400" dirty="0" err="1"/>
              <a:t>listwise</a:t>
            </a:r>
            <a:r>
              <a:rPr lang="cs-CZ" sz="2400" dirty="0"/>
              <a:t>“ odstranění objektů):</a:t>
            </a:r>
          </a:p>
          <a:p>
            <a:pPr marL="1257300" lvl="2" indent="-457200"/>
            <a:r>
              <a:rPr lang="cs-CZ" sz="2100" dirty="0"/>
              <a:t>pokud chybějících hodnot mnoho, zbyde pouze málo objektů</a:t>
            </a:r>
          </a:p>
          <a:p>
            <a:pPr marL="1257300" lvl="2" indent="-457200"/>
            <a:r>
              <a:rPr lang="cs-CZ" sz="2100" dirty="0"/>
              <a:t>pozor na systematicky chybějící hodnoty – může dojít ke zkreslení výsledků analýz</a:t>
            </a:r>
          </a:p>
          <a:p>
            <a:pPr marL="1257300" lvl="2" indent="-457200"/>
            <a:r>
              <a:rPr lang="cs-CZ" sz="2100" dirty="0"/>
              <a:t>občas vhodné odstranit proměnné s mnoha chybějícími hodnotami místo objektů, pokud proměnné nejsou důležité pro analýzu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4114485"/>
            <a:ext cx="8229600" cy="927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2"/>
            </a:pPr>
            <a:r>
              <a:rPr lang="cs-CZ" sz="2400" dirty="0"/>
              <a:t>definování souboru s vyplněnými „klíčovými“ proměnnými:</a:t>
            </a:r>
          </a:p>
          <a:p>
            <a:pPr marL="1257300" lvl="2" indent="-457200"/>
            <a:r>
              <a:rPr lang="cs-CZ" sz="2100" dirty="0"/>
              <a:t>na tomto souboru provedena většina analýz</a:t>
            </a:r>
          </a:p>
          <a:p>
            <a:pPr marL="1257300" lvl="2" indent="-457200"/>
            <a:r>
              <a:rPr lang="cs-CZ" sz="2100" dirty="0"/>
              <a:t>další analýzy dělány na podsouboru s menším počtem subjektů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5085184"/>
            <a:ext cx="849694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3"/>
            </a:pPr>
            <a:r>
              <a:rPr lang="cs-CZ" sz="2400" dirty="0"/>
              <a:t>doplnění chybějících hodnot (tzv. imputace):</a:t>
            </a:r>
          </a:p>
          <a:p>
            <a:pPr marL="1257300" lvl="2" indent="-457200"/>
            <a:r>
              <a:rPr lang="cs-CZ" sz="2100" dirty="0"/>
              <a:t>doplnění průměrem z hodnot, které jsou pro danou proměnnou k dispozici</a:t>
            </a:r>
          </a:p>
          <a:p>
            <a:pPr marL="1257300" lvl="2" indent="-457200"/>
            <a:r>
              <a:rPr lang="cs-CZ" sz="2100" dirty="0"/>
              <a:t>doplnění hodnot na základě regresních modelů</a:t>
            </a:r>
          </a:p>
          <a:p>
            <a:pPr marL="1257300" lvl="2" indent="-457200"/>
            <a:r>
              <a:rPr lang="cs-CZ" sz="2100" dirty="0"/>
              <a:t>pozor! doplnění hodnot však může zkreslit výsledky analýz</a:t>
            </a:r>
          </a:p>
          <a:p>
            <a:pPr marL="1257300" lvl="2" indent="-457200"/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5161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7" y="274638"/>
            <a:ext cx="8157320" cy="706090"/>
          </a:xfrm>
        </p:spPr>
        <p:txBody>
          <a:bodyPr>
            <a:normAutofit/>
          </a:bodyPr>
          <a:lstStyle/>
          <a:p>
            <a:r>
              <a:rPr lang="cs-CZ" dirty="0"/>
              <a:t>Problémy v datech – odlehlé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800199"/>
          </a:xfrm>
        </p:spPr>
        <p:txBody>
          <a:bodyPr>
            <a:normAutofit/>
          </a:bodyPr>
          <a:lstStyle/>
          <a:p>
            <a:r>
              <a:rPr lang="cs-CZ" dirty="0"/>
              <a:t>k identifikaci odlehlých hodnot mohou pomoci např. tečkové, maticové či krabicové grafy</a:t>
            </a:r>
          </a:p>
          <a:p>
            <a:r>
              <a:rPr lang="cs-CZ" dirty="0"/>
              <a:t>je třeba rozlišovat: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20486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/>
            </a:pPr>
            <a:r>
              <a:rPr lang="cs-CZ" b="1" dirty="0"/>
              <a:t>odlehlé hodnoty, které jsou způsobeny chybou </a:t>
            </a:r>
            <a:r>
              <a:rPr lang="cs-CZ" dirty="0"/>
              <a:t>(měřících přístrojů apod.) - jsou to většinou nereálné hodnoty </a:t>
            </a:r>
            <a:r>
              <a:rPr lang="cs-CZ" dirty="0">
                <a:latin typeface="Calibri"/>
              </a:rPr>
              <a:t>→ je vhodné je smazat a dále s nimi zacházet jako s chybějícími hodnotami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184510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2"/>
            </a:pPr>
            <a:r>
              <a:rPr lang="cs-CZ" sz="1900" b="1" dirty="0"/>
              <a:t>odlehlé hodnoty, které jsou fyziologické </a:t>
            </a:r>
            <a:r>
              <a:rPr lang="cs-CZ" sz="1900" dirty="0"/>
              <a:t>(tzn. jsou to reálné hodnoty) </a:t>
            </a:r>
            <a:r>
              <a:rPr lang="cs-CZ" sz="1900" dirty="0">
                <a:latin typeface="Calibri"/>
              </a:rPr>
              <a:t>→</a:t>
            </a:r>
            <a:r>
              <a:rPr lang="cs-CZ" sz="1900" dirty="0"/>
              <a:t> je vhodné tyto hodnoty v datech ponechat, pokud je to možné a nezkreslí to analýzu a použít </a:t>
            </a:r>
            <a:r>
              <a:rPr lang="cs-CZ" sz="1900" dirty="0" err="1"/>
              <a:t>neparametrické</a:t>
            </a:r>
            <a:r>
              <a:rPr lang="cs-CZ" sz="1900" dirty="0"/>
              <a:t> metody analýzy dat</a:t>
            </a:r>
          </a:p>
          <a:p>
            <a:pPr lvl="2"/>
            <a:r>
              <a:rPr lang="cs-CZ" sz="1800" dirty="0"/>
              <a:t>příklad, kdy je vhodné odlehlou hodnotu v souboru ponechat: pacienti Alzheimerovou chorobou v našem souboru mají hodnotu </a:t>
            </a:r>
            <a:r>
              <a:rPr lang="cs-CZ" sz="1800" dirty="0" err="1"/>
              <a:t>MMSE</a:t>
            </a:r>
            <a:r>
              <a:rPr lang="cs-CZ" sz="1800" dirty="0"/>
              <a:t> skóre větší než 15, jeden pacient má však hodnotu skóre 7 (je to reálná hodnota, smazáním bychom uměle snížili variabilitu)</a:t>
            </a:r>
          </a:p>
          <a:p>
            <a:pPr lvl="2"/>
            <a:r>
              <a:rPr lang="cs-CZ" sz="1800" dirty="0"/>
              <a:t>příklad, kdy je nevhodné odlehlou hodnotu v souboru ponechat: chceme měřit výšku 15-letých dětí – dítě trpící nanismem měřící 80 cm by průměrnou výšku velice zkreslilo, proto ho ze souboru vyřadíme</a:t>
            </a:r>
          </a:p>
        </p:txBody>
      </p:sp>
    </p:spTree>
    <p:extLst>
      <p:ext uri="{BB962C8B-B14F-4D97-AF65-F5344CB8AC3E}">
        <p14:creationId xmlns:p14="http://schemas.microsoft.com/office/powerpoint/2010/main" val="14679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Vizualizace vícerozměrných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3D sloupkové grafy</a:t>
            </a:r>
          </a:p>
          <a:p>
            <a:r>
              <a:rPr lang="cs-CZ" dirty="0"/>
              <a:t>dvourozměrný histogram</a:t>
            </a:r>
          </a:p>
          <a:p>
            <a:r>
              <a:rPr lang="cs-CZ" dirty="0"/>
              <a:t>maticové grafy</a:t>
            </a:r>
          </a:p>
          <a:p>
            <a:r>
              <a:rPr lang="cs-CZ" dirty="0"/>
              <a:t>krabicové grafy pro více proměnných</a:t>
            </a:r>
          </a:p>
          <a:p>
            <a:r>
              <a:rPr lang="cs-CZ" dirty="0"/>
              <a:t>ikonové (</a:t>
            </a:r>
            <a:r>
              <a:rPr lang="cs-CZ" dirty="0" err="1"/>
              <a:t>symbolové</a:t>
            </a:r>
            <a:r>
              <a:rPr lang="cs-CZ" dirty="0"/>
              <a:t>) grafy:</a:t>
            </a:r>
          </a:p>
          <a:p>
            <a:pPr lvl="1"/>
            <a:r>
              <a:rPr lang="cs-CZ" dirty="0"/>
              <a:t>profilové sloupce</a:t>
            </a:r>
          </a:p>
          <a:p>
            <a:pPr lvl="1"/>
            <a:r>
              <a:rPr lang="cs-CZ" dirty="0"/>
              <a:t>profily</a:t>
            </a:r>
          </a:p>
          <a:p>
            <a:pPr lvl="1"/>
            <a:r>
              <a:rPr lang="cs-CZ" dirty="0"/>
              <a:t>paprskové (hvězdicové) grafy</a:t>
            </a:r>
          </a:p>
          <a:p>
            <a:pPr lvl="1"/>
            <a:r>
              <a:rPr lang="cs-CZ" dirty="0"/>
              <a:t>polygony</a:t>
            </a:r>
          </a:p>
          <a:p>
            <a:pPr lvl="1"/>
            <a:r>
              <a:rPr lang="cs-CZ" dirty="0"/>
              <a:t>pavučinové grafy</a:t>
            </a:r>
          </a:p>
          <a:p>
            <a:pPr lvl="1"/>
            <a:r>
              <a:rPr lang="cs-CZ" dirty="0" err="1"/>
              <a:t>Chernoffovy</a:t>
            </a:r>
            <a:r>
              <a:rPr lang="cs-CZ" dirty="0"/>
              <a:t> tváře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4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3459</Words>
  <Application>Microsoft Office PowerPoint</Application>
  <PresentationFormat>On-screen Show (4:3)</PresentationFormat>
  <Paragraphs>662</Paragraphs>
  <Slides>54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Cambria Math</vt:lpstr>
      <vt:lpstr>Helvetica</vt:lpstr>
      <vt:lpstr>Office Theme</vt:lpstr>
      <vt:lpstr>Rovnice</vt:lpstr>
      <vt:lpstr>Rastrový obrázek</vt:lpstr>
      <vt:lpstr>Graf</vt:lpstr>
      <vt:lpstr>Graph</vt:lpstr>
      <vt:lpstr>Vícerozměrná data, jejich popis a vizualizace</vt:lpstr>
      <vt:lpstr>Vícerozměrná data</vt:lpstr>
      <vt:lpstr>Maticový zápis datového souboru</vt:lpstr>
      <vt:lpstr>Typy dat - opakování</vt:lpstr>
      <vt:lpstr>Vizualizace jednorozměrných dat - opakování</vt:lpstr>
      <vt:lpstr>K čemu nám může pomoci vizualizace dat?</vt:lpstr>
      <vt:lpstr>Problémy v datech – chybějící hodnoty</vt:lpstr>
      <vt:lpstr>Problémy v datech – odlehlé hodnoty</vt:lpstr>
      <vt:lpstr>Vizualizace vícerozměrných dat</vt:lpstr>
      <vt:lpstr>3D sloupkové grafy</vt:lpstr>
      <vt:lpstr>Dvourozměrný histogram</vt:lpstr>
      <vt:lpstr>Tečkový graf</vt:lpstr>
      <vt:lpstr>Tečkový graf – přidání kategoriální proměnné</vt:lpstr>
      <vt:lpstr>Maticový graf</vt:lpstr>
      <vt:lpstr>Maticový graf – na diagonále krabicové grafy</vt:lpstr>
      <vt:lpstr>Krabicové grafy pro více proměnných</vt:lpstr>
      <vt:lpstr>Vícenásobné krabicové grafy</vt:lpstr>
      <vt:lpstr>Ikonové (symbolové) grafy</vt:lpstr>
      <vt:lpstr>Ikonové grafy – profilové sloupce</vt:lpstr>
      <vt:lpstr>Ikonové grafy – profily</vt:lpstr>
      <vt:lpstr>Ikonové grafy – paprskové (hvězdicové) grafy</vt:lpstr>
      <vt:lpstr>Ikonové grafy – polygony</vt:lpstr>
      <vt:lpstr>Ikonové grafy – pavučinové grafy</vt:lpstr>
      <vt:lpstr>Ikonové grafy – Chernoffovy tváře</vt:lpstr>
      <vt:lpstr>Vícerozměrné statistické rozdělení a testy</vt:lpstr>
      <vt:lpstr>Význam rozdělení ve vícerozměrném prostoru</vt:lpstr>
      <vt:lpstr>Rozdělení dat ve vícerozměrném prostoru</vt:lpstr>
      <vt:lpstr>Pojmy popisu vícerozměrných rozdělení</vt:lpstr>
      <vt:lpstr>Vícerozměrné charakteristiky rozdělení</vt:lpstr>
      <vt:lpstr>Příklad  </vt:lpstr>
      <vt:lpstr>Příklad - řešení </vt:lpstr>
      <vt:lpstr>Příklady vícerozměrného rozdělení</vt:lpstr>
      <vt:lpstr>Příklad vícerozměrného rozdělení I</vt:lpstr>
      <vt:lpstr>Příklad vícerozměrného rozdělení II</vt:lpstr>
      <vt:lpstr>Příklad vícerozměrného rozdělení III</vt:lpstr>
      <vt:lpstr>Příklad vícerozměrného rozdělení IV</vt:lpstr>
      <vt:lpstr>Wishartovo rozdělení</vt:lpstr>
      <vt:lpstr>Hotellingovo rozdělení</vt:lpstr>
      <vt:lpstr>Normalita ve vícerozměrném prostoru</vt:lpstr>
      <vt:lpstr>Nenormální rozložení ve vícerozměrném prostoru</vt:lpstr>
      <vt:lpstr>Nenormální rozložení ve vícerozměrném prostoru</vt:lpstr>
      <vt:lpstr>Je normalita v jednorozměrném prostoru jedinou podmínkou vícerozměrné normality? </vt:lpstr>
      <vt:lpstr>Je normalita v jednorozměrném prostoru jedinou podmínkou vícerozměrné normality? </vt:lpstr>
      <vt:lpstr>Je normalita v jednorozměrném prostoru jedinou podmínkou vícerozměrné normality? </vt:lpstr>
      <vt:lpstr>Vícerozměrný outlier</vt:lpstr>
      <vt:lpstr>Ověření dvourozměrné normality</vt:lpstr>
      <vt:lpstr>Ověření dvourozměrné normality</vt:lpstr>
      <vt:lpstr>Srovnání průměrů ve vícerozměrném prostoru</vt:lpstr>
      <vt:lpstr>Typy transformací a jiných úprav vícerozměrných dat</vt:lpstr>
      <vt:lpstr>Normalizace dat</vt:lpstr>
      <vt:lpstr>Standardizace dat</vt:lpstr>
      <vt:lpstr>Min-max normalizace</vt:lpstr>
      <vt:lpstr>Centrování dat</vt:lpstr>
      <vt:lpstr>Odstranění vlivu kovariát (tzv. adjustace)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Jarkovský Jiří RNDr. Ph.D.</cp:lastModifiedBy>
  <cp:revision>199</cp:revision>
  <dcterms:created xsi:type="dcterms:W3CDTF">2010-11-20T15:58:13Z</dcterms:created>
  <dcterms:modified xsi:type="dcterms:W3CDTF">2020-10-06T07:51:06Z</dcterms:modified>
</cp:coreProperties>
</file>