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82" r:id="rId3"/>
    <p:sldId id="385" r:id="rId4"/>
    <p:sldId id="259" r:id="rId5"/>
    <p:sldId id="386" r:id="rId6"/>
    <p:sldId id="400" r:id="rId7"/>
    <p:sldId id="405" r:id="rId8"/>
    <p:sldId id="401" r:id="rId9"/>
    <p:sldId id="402" r:id="rId10"/>
    <p:sldId id="404" r:id="rId11"/>
    <p:sldId id="403" r:id="rId12"/>
    <p:sldId id="406" r:id="rId13"/>
    <p:sldId id="407" r:id="rId14"/>
    <p:sldId id="387" r:id="rId15"/>
    <p:sldId id="391" r:id="rId16"/>
    <p:sldId id="399" r:id="rId17"/>
    <p:sldId id="388" r:id="rId18"/>
    <p:sldId id="389" r:id="rId19"/>
    <p:sldId id="390" r:id="rId20"/>
    <p:sldId id="392" r:id="rId21"/>
    <p:sldId id="408" r:id="rId22"/>
    <p:sldId id="383" r:id="rId23"/>
    <p:sldId id="381" r:id="rId24"/>
    <p:sldId id="39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1.wmf"/><Relationship Id="rId7" Type="http://schemas.openxmlformats.org/officeDocument/2006/relationships/image" Target="../media/image2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42483-8D39-4A18-BFB7-D44016D4AE6D}" type="datetimeFigureOut">
              <a:rPr lang="cs-CZ" smtClean="0"/>
              <a:pPr/>
              <a:t>27.9.2011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4937F-BCDF-4D2E-A351-ADED93F790E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13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4937F-BCDF-4D2E-A351-ADED93F790EC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C5C4-C2FD-4733-8AF5-D995FE99D427}" type="datetime1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DC1-7778-4ED5-9F9B-9068FBEE7FCA}" type="datetime1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E72-3B07-4EF7-BDC2-E7118E05BAE3}" type="datetime1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8696"/>
            <a:ext cx="2133600" cy="365125"/>
          </a:xfrm>
        </p:spPr>
        <p:txBody>
          <a:bodyPr/>
          <a:lstStyle/>
          <a:p>
            <a:fld id="{DB60B85E-B246-4B41-BF9C-CE7F316D09A2}" type="datetime1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8696"/>
            <a:ext cx="28956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8696"/>
            <a:ext cx="2133600" cy="365125"/>
          </a:xfrm>
        </p:spPr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63" y="6433860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50" y="6402110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179512" y="6330831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971600" y="6464369"/>
            <a:ext cx="40078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Jiří Jarkovský, Simona Littnerová: </a:t>
            </a:r>
            <a:r>
              <a:rPr lang="cs-CZ" sz="1100" dirty="0" smtClean="0"/>
              <a:t>Vícerozměrné statistické metody </a:t>
            </a:r>
            <a:endParaRPr lang="cs-CZ" sz="1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2338-27FF-4F10-A1F5-18FD4D6DCBBE}" type="datetime1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27.9.2011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94-AECA-4CF8-AFD0-2DDF9B78E8C2}" type="datetime1">
              <a:rPr lang="cs-CZ" smtClean="0"/>
              <a:pPr/>
              <a:t>27.9.2011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E2EB-FAEB-4C53-97F8-A340AF39E2CF}" type="datetime1">
              <a:rPr lang="cs-CZ" smtClean="0"/>
              <a:pPr/>
              <a:t>27.9.2011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A1A-E37F-47AC-8E44-77067F231C74}" type="datetime1">
              <a:rPr lang="cs-CZ" smtClean="0"/>
              <a:pPr/>
              <a:t>27.9.2011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A74-3C07-4CA2-B278-406C5D51CB5B}" type="datetime1">
              <a:rPr lang="cs-CZ" smtClean="0"/>
              <a:pPr/>
              <a:t>27.9.2011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CAE-CEF1-4830-B075-FB51198D1D3E}" type="datetime1">
              <a:rPr lang="cs-CZ" smtClean="0"/>
              <a:pPr/>
              <a:t>27.9.2011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C7A7-0068-411C-87BF-48355CFC0A50}" type="datetime1">
              <a:rPr lang="cs-CZ" smtClean="0"/>
              <a:pPr/>
              <a:t>27.9.2011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18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23.wmf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45.bin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Vícerozměrné </a:t>
            </a:r>
            <a:r>
              <a:rPr lang="cs-CZ" dirty="0" smtClean="0"/>
              <a:t>statistické rozdělení a testy, operace s vektory a maticemi </a:t>
            </a:r>
          </a:p>
          <a:p>
            <a:endParaRPr lang="cs-CZ" dirty="0" smtClean="0"/>
          </a:p>
          <a:p>
            <a:r>
              <a:rPr lang="cs-CZ" dirty="0" smtClean="0"/>
              <a:t>Jiří Jarkovský, Simona Littnerová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vícerozměrného rozdělení III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107504" y="980728"/>
            <a:ext cx="675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vmat4=</a:t>
            </a:r>
            <a:r>
              <a:rPr lang="cs-CZ" dirty="0" err="1" smtClean="0"/>
              <a:t>matrix</a:t>
            </a:r>
            <a:r>
              <a:rPr lang="cs-CZ" dirty="0" smtClean="0"/>
              <a:t>(c(1,0.7,0.7, 0.7,1,0.7, 0.7,0.1,1),3,3)</a:t>
            </a:r>
          </a:p>
          <a:p>
            <a:r>
              <a:rPr lang="cs-CZ" dirty="0" smtClean="0"/>
              <a:t>x4&lt;-</a:t>
            </a:r>
            <a:r>
              <a:rPr lang="cs-CZ" dirty="0" err="1" smtClean="0"/>
              <a:t>rmultnorm</a:t>
            </a:r>
            <a:r>
              <a:rPr lang="cs-CZ" dirty="0" smtClean="0"/>
              <a:t>(1000,c(10,10, </a:t>
            </a:r>
            <a:r>
              <a:rPr lang="cs-CZ" dirty="0" err="1" smtClean="0"/>
              <a:t>10</a:t>
            </a:r>
            <a:r>
              <a:rPr lang="cs-CZ" dirty="0" smtClean="0"/>
              <a:t>), vmat4, </a:t>
            </a:r>
            <a:r>
              <a:rPr lang="cs-CZ" dirty="0" err="1" smtClean="0"/>
              <a:t>tol</a:t>
            </a:r>
            <a:r>
              <a:rPr lang="cs-CZ" dirty="0" smtClean="0"/>
              <a:t> = 1e-10)</a:t>
            </a:r>
          </a:p>
          <a:p>
            <a:r>
              <a:rPr lang="cs-CZ" dirty="0" err="1" smtClean="0"/>
              <a:t>write</a:t>
            </a:r>
            <a:r>
              <a:rPr lang="cs-CZ" dirty="0" smtClean="0"/>
              <a:t>.table(x4,"x4.</a:t>
            </a:r>
            <a:r>
              <a:rPr lang="cs-CZ" dirty="0" err="1" smtClean="0"/>
              <a:t>txt</a:t>
            </a:r>
            <a:r>
              <a:rPr lang="cs-CZ" dirty="0" smtClean="0"/>
              <a:t>")</a:t>
            </a:r>
            <a:endParaRPr lang="cs-CZ" dirty="0"/>
          </a:p>
        </p:txBody>
      </p:sp>
      <p:graphicFrame>
        <p:nvGraphicFramePr>
          <p:cNvPr id="155651" name="Object 3"/>
          <p:cNvGraphicFramePr>
            <a:graphicFrameLocks noChangeAspect="1"/>
          </p:cNvGraphicFramePr>
          <p:nvPr/>
        </p:nvGraphicFramePr>
        <p:xfrm>
          <a:off x="2051720" y="1556792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3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556792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vícerozměrného rozdělení IV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107504" y="980728"/>
            <a:ext cx="675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vmat3=</a:t>
            </a:r>
            <a:r>
              <a:rPr lang="cs-CZ" dirty="0" err="1" smtClean="0"/>
              <a:t>matrix</a:t>
            </a:r>
            <a:r>
              <a:rPr lang="cs-CZ" dirty="0" smtClean="0"/>
              <a:t>(c(1,1,1, </a:t>
            </a:r>
            <a:r>
              <a:rPr lang="cs-CZ" dirty="0" err="1" smtClean="0"/>
              <a:t>1</a:t>
            </a:r>
            <a:r>
              <a:rPr lang="cs-CZ" dirty="0" smtClean="0"/>
              <a:t>,1,1, </a:t>
            </a:r>
            <a:r>
              <a:rPr lang="cs-CZ" dirty="0" err="1" smtClean="0"/>
              <a:t>1</a:t>
            </a:r>
            <a:r>
              <a:rPr lang="cs-CZ" dirty="0" smtClean="0"/>
              <a:t>,1,1),3,3)</a:t>
            </a:r>
          </a:p>
          <a:p>
            <a:r>
              <a:rPr lang="cs-CZ" dirty="0" smtClean="0"/>
              <a:t>x3&lt;-</a:t>
            </a:r>
            <a:r>
              <a:rPr lang="cs-CZ" dirty="0" err="1" smtClean="0"/>
              <a:t>rmultnorm</a:t>
            </a:r>
            <a:r>
              <a:rPr lang="cs-CZ" dirty="0" smtClean="0"/>
              <a:t>(1000,c(10,10, </a:t>
            </a:r>
            <a:r>
              <a:rPr lang="cs-CZ" dirty="0" err="1" smtClean="0"/>
              <a:t>10</a:t>
            </a:r>
            <a:r>
              <a:rPr lang="cs-CZ" dirty="0" smtClean="0"/>
              <a:t>), vmat3, </a:t>
            </a:r>
            <a:r>
              <a:rPr lang="cs-CZ" dirty="0" err="1" smtClean="0"/>
              <a:t>tol</a:t>
            </a:r>
            <a:r>
              <a:rPr lang="cs-CZ" dirty="0" smtClean="0"/>
              <a:t> = 1e-10)</a:t>
            </a:r>
          </a:p>
          <a:p>
            <a:r>
              <a:rPr lang="cs-CZ" dirty="0" err="1" smtClean="0"/>
              <a:t>write</a:t>
            </a:r>
            <a:r>
              <a:rPr lang="cs-CZ" dirty="0" smtClean="0"/>
              <a:t>.table(x3,"x3.</a:t>
            </a:r>
            <a:r>
              <a:rPr lang="cs-CZ" dirty="0" err="1" smtClean="0"/>
              <a:t>txt</a:t>
            </a:r>
            <a:r>
              <a:rPr lang="cs-CZ" dirty="0" smtClean="0"/>
              <a:t>")</a:t>
            </a:r>
            <a:endParaRPr lang="cs-CZ" dirty="0"/>
          </a:p>
        </p:txBody>
      </p:sp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2123728" y="1484784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9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484784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Wishartovo</a:t>
            </a:r>
            <a:r>
              <a:rPr lang="cs-CZ" dirty="0" smtClean="0"/>
              <a:t> rozdělení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Wishartovo</a:t>
            </a:r>
            <a:r>
              <a:rPr lang="cs-CZ" dirty="0" smtClean="0"/>
              <a:t> rozdělení je vícerozměrným zobecněním </a:t>
            </a:r>
            <a:r>
              <a:rPr lang="cs-CZ" dirty="0" err="1" smtClean="0"/>
              <a:t>chi</a:t>
            </a:r>
            <a:r>
              <a:rPr lang="cs-CZ" dirty="0" smtClean="0"/>
              <a:t>-square rozdělení</a:t>
            </a:r>
          </a:p>
          <a:p>
            <a:r>
              <a:rPr lang="en-US" dirty="0" err="1" smtClean="0"/>
              <a:t>Při</a:t>
            </a:r>
            <a:r>
              <a:rPr lang="en-US" dirty="0" smtClean="0"/>
              <a:t> </a:t>
            </a:r>
            <a:r>
              <a:rPr lang="en-US" dirty="0" err="1" smtClean="0"/>
              <a:t>odvození</a:t>
            </a:r>
            <a:r>
              <a:rPr lang="en-US" dirty="0" smtClean="0"/>
              <a:t> </a:t>
            </a:r>
            <a:r>
              <a:rPr lang="en-US" dirty="0" err="1" smtClean="0"/>
              <a:t>některých</a:t>
            </a:r>
            <a:r>
              <a:rPr lang="en-US" dirty="0" smtClean="0"/>
              <a:t> </a:t>
            </a:r>
            <a:r>
              <a:rPr lang="en-US" dirty="0" err="1" smtClean="0"/>
              <a:t>důležitých</a:t>
            </a:r>
            <a:r>
              <a:rPr lang="en-US" dirty="0" smtClean="0"/>
              <a:t> </a:t>
            </a:r>
            <a:r>
              <a:rPr lang="en-US" dirty="0" err="1" smtClean="0"/>
              <a:t>algoritmů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vícerozměrné</a:t>
            </a:r>
            <a:r>
              <a:rPr lang="en-US" dirty="0" smtClean="0"/>
              <a:t> </a:t>
            </a:r>
            <a:r>
              <a:rPr lang="en-US" dirty="0" err="1" smtClean="0"/>
              <a:t>statistické</a:t>
            </a:r>
            <a:r>
              <a:rPr lang="en-US" dirty="0" smtClean="0"/>
              <a:t> </a:t>
            </a:r>
            <a:r>
              <a:rPr lang="en-US" dirty="0" err="1" smtClean="0"/>
              <a:t>analýze</a:t>
            </a:r>
            <a:r>
              <a:rPr lang="en-US" dirty="0" smtClean="0"/>
              <a:t> se </a:t>
            </a:r>
            <a:r>
              <a:rPr lang="en-US" dirty="0" err="1" smtClean="0"/>
              <a:t>uplatňuje</a:t>
            </a:r>
            <a:r>
              <a:rPr lang="en-US" dirty="0" smtClean="0"/>
              <a:t> </a:t>
            </a:r>
            <a:r>
              <a:rPr lang="en-US" dirty="0" err="1" smtClean="0"/>
              <a:t>dále</a:t>
            </a:r>
            <a:r>
              <a:rPr lang="en-US" dirty="0" smtClean="0"/>
              <a:t> </a:t>
            </a:r>
            <a:r>
              <a:rPr lang="en-US" dirty="0" err="1" smtClean="0"/>
              <a:t>uvedená</a:t>
            </a:r>
            <a:r>
              <a:rPr lang="en-US" dirty="0" smtClean="0"/>
              <a:t> </a:t>
            </a:r>
            <a:r>
              <a:rPr lang="en-US" dirty="0" err="1" smtClean="0"/>
              <a:t>vlastnost</a:t>
            </a:r>
            <a:r>
              <a:rPr lang="en-US" dirty="0" smtClean="0"/>
              <a:t> </a:t>
            </a:r>
            <a:r>
              <a:rPr lang="en-US" dirty="0" err="1" smtClean="0"/>
              <a:t>Wishartova</a:t>
            </a:r>
            <a:r>
              <a:rPr lang="en-US" dirty="0" smtClean="0"/>
              <a:t> </a:t>
            </a:r>
            <a:r>
              <a:rPr lang="en-US" dirty="0" err="1" smtClean="0"/>
              <a:t>rozdělení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en-US" dirty="0" err="1" smtClean="0"/>
              <a:t>Součet</a:t>
            </a:r>
            <a:r>
              <a:rPr lang="en-US" dirty="0" smtClean="0"/>
              <a:t> </a:t>
            </a:r>
            <a:r>
              <a:rPr lang="en-US" dirty="0" err="1" smtClean="0"/>
              <a:t>nezávislých</a:t>
            </a:r>
            <a:r>
              <a:rPr lang="en-US" dirty="0" smtClean="0"/>
              <a:t> </a:t>
            </a:r>
            <a:r>
              <a:rPr lang="en-US" dirty="0" err="1" smtClean="0"/>
              <a:t>náhodných</a:t>
            </a:r>
            <a:r>
              <a:rPr lang="en-US" dirty="0" smtClean="0"/>
              <a:t> </a:t>
            </a:r>
            <a:r>
              <a:rPr lang="en-US" dirty="0" err="1" smtClean="0"/>
              <a:t>matic</a:t>
            </a:r>
            <a:r>
              <a:rPr lang="en-US" dirty="0" smtClean="0"/>
              <a:t> s </a:t>
            </a:r>
            <a:r>
              <a:rPr lang="en-US" dirty="0" err="1" smtClean="0"/>
              <a:t>Wishartovým</a:t>
            </a:r>
            <a:r>
              <a:rPr lang="en-US" dirty="0" smtClean="0"/>
              <a:t> </a:t>
            </a:r>
            <a:r>
              <a:rPr lang="en-US" dirty="0" err="1" smtClean="0"/>
              <a:t>rozdělením</a:t>
            </a:r>
            <a:r>
              <a:rPr lang="en-US" dirty="0" smtClean="0"/>
              <a:t> se </a:t>
            </a:r>
            <a:r>
              <a:rPr lang="en-US" dirty="0" err="1" smtClean="0"/>
              <a:t>shodnou</a:t>
            </a:r>
            <a:r>
              <a:rPr lang="en-US" dirty="0" smtClean="0"/>
              <a:t> </a:t>
            </a:r>
            <a:r>
              <a:rPr lang="en-US" dirty="0" err="1" smtClean="0"/>
              <a:t>střední</a:t>
            </a:r>
            <a:r>
              <a:rPr lang="en-US" dirty="0" smtClean="0"/>
              <a:t> </a:t>
            </a:r>
            <a:r>
              <a:rPr lang="en-US" dirty="0" err="1" smtClean="0"/>
              <a:t>hodnotou</a:t>
            </a:r>
            <a:r>
              <a:rPr lang="en-US" dirty="0" smtClean="0"/>
              <a:t> je </a:t>
            </a:r>
            <a:r>
              <a:rPr lang="en-US" dirty="0" err="1" smtClean="0"/>
              <a:t>rovněž</a:t>
            </a:r>
            <a:r>
              <a:rPr lang="en-US" dirty="0" smtClean="0"/>
              <a:t> </a:t>
            </a:r>
            <a:r>
              <a:rPr lang="en-US" dirty="0" err="1" smtClean="0"/>
              <a:t>Wishartovo</a:t>
            </a:r>
            <a:r>
              <a:rPr lang="en-US" dirty="0" smtClean="0"/>
              <a:t> </a:t>
            </a:r>
            <a:r>
              <a:rPr lang="en-US" dirty="0" err="1" smtClean="0"/>
              <a:t>rozdělení</a:t>
            </a:r>
            <a:r>
              <a:rPr lang="en-US" dirty="0" smtClean="0"/>
              <a:t> se </a:t>
            </a:r>
            <a:r>
              <a:rPr lang="en-US" dirty="0" err="1" smtClean="0"/>
              <a:t>stejnou</a:t>
            </a:r>
            <a:r>
              <a:rPr lang="en-US" dirty="0" smtClean="0"/>
              <a:t> </a:t>
            </a:r>
            <a:r>
              <a:rPr lang="en-US" dirty="0" err="1" smtClean="0"/>
              <a:t>střední</a:t>
            </a:r>
            <a:r>
              <a:rPr lang="en-US" dirty="0" smtClean="0"/>
              <a:t> </a:t>
            </a:r>
            <a:r>
              <a:rPr lang="en-US" dirty="0" err="1" smtClean="0"/>
              <a:t>hodnotou</a:t>
            </a:r>
            <a:r>
              <a:rPr lang="en-US" dirty="0" smtClean="0"/>
              <a:t>, </a:t>
            </a:r>
            <a:r>
              <a:rPr lang="en-US" dirty="0" err="1" smtClean="0"/>
              <a:t>přičemž</a:t>
            </a:r>
            <a:r>
              <a:rPr lang="en-US" dirty="0" smtClean="0"/>
              <a:t> </a:t>
            </a:r>
            <a:r>
              <a:rPr lang="en-US" dirty="0" err="1" smtClean="0"/>
              <a:t>stupně</a:t>
            </a:r>
            <a:r>
              <a:rPr lang="en-US" dirty="0" smtClean="0"/>
              <a:t> </a:t>
            </a:r>
            <a:r>
              <a:rPr lang="en-US" dirty="0" err="1" smtClean="0"/>
              <a:t>volnosti</a:t>
            </a:r>
            <a:r>
              <a:rPr lang="en-US" dirty="0" smtClean="0"/>
              <a:t> se </a:t>
            </a:r>
            <a:r>
              <a:rPr lang="en-US" dirty="0" err="1" smtClean="0"/>
              <a:t>sčítají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7697" name="Object 1"/>
          <p:cNvGraphicFramePr>
            <a:graphicFrameLocks noChangeAspect="1"/>
          </p:cNvGraphicFramePr>
          <p:nvPr/>
        </p:nvGraphicFramePr>
        <p:xfrm>
          <a:off x="2483768" y="3356992"/>
          <a:ext cx="3505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9" name="Rovnice" r:id="rId3" imgW="3505200" imgH="482600" progId="Equation.3">
                  <p:embed/>
                </p:oleObj>
              </mc:Choice>
              <mc:Fallback>
                <p:oleObj name="Rovnice" r:id="rId3" imgW="3505200" imgH="482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356992"/>
                        <a:ext cx="35052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Hotellingovo</a:t>
            </a:r>
            <a:r>
              <a:rPr lang="cs-CZ" dirty="0" smtClean="0"/>
              <a:t> rozdělení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57403"/>
          </a:xfrm>
        </p:spPr>
        <p:txBody>
          <a:bodyPr>
            <a:normAutofit/>
          </a:bodyPr>
          <a:lstStyle/>
          <a:p>
            <a:r>
              <a:rPr lang="cs-CZ" sz="1600" dirty="0" smtClean="0"/>
              <a:t>J</a:t>
            </a:r>
            <a:r>
              <a:rPr lang="en-US" sz="1600" dirty="0" err="1" smtClean="0"/>
              <a:t>edná</a:t>
            </a:r>
            <a:r>
              <a:rPr lang="en-US" sz="1600" dirty="0" smtClean="0"/>
              <a:t> se o </a:t>
            </a:r>
            <a:r>
              <a:rPr lang="en-US" sz="1600" dirty="0" err="1" smtClean="0"/>
              <a:t>zobecnění</a:t>
            </a:r>
            <a:r>
              <a:rPr lang="en-US" sz="1600" dirty="0" smtClean="0"/>
              <a:t> t- </a:t>
            </a:r>
            <a:r>
              <a:rPr lang="en-US" sz="1600" dirty="0" err="1" smtClean="0"/>
              <a:t>rozdělení</a:t>
            </a:r>
            <a:r>
              <a:rPr lang="en-US" sz="1600" dirty="0" smtClean="0"/>
              <a:t> pro </a:t>
            </a:r>
            <a:r>
              <a:rPr lang="en-US" sz="1600" i="1" dirty="0" smtClean="0"/>
              <a:t>p</a:t>
            </a:r>
            <a:r>
              <a:rPr lang="en-US" sz="1600" dirty="0" smtClean="0"/>
              <a:t>-</a:t>
            </a:r>
            <a:r>
              <a:rPr lang="en-US" sz="1600" dirty="0" err="1" smtClean="0"/>
              <a:t>rozměrný</a:t>
            </a:r>
            <a:r>
              <a:rPr lang="en-US" sz="1600" dirty="0" smtClean="0"/>
              <a:t> </a:t>
            </a:r>
            <a:r>
              <a:rPr lang="en-US" sz="1600" dirty="0" err="1" smtClean="0"/>
              <a:t>prostor</a:t>
            </a:r>
            <a:r>
              <a:rPr lang="cs-CZ" sz="1600" dirty="0" smtClean="0"/>
              <a:t> </a:t>
            </a:r>
          </a:p>
          <a:p>
            <a:r>
              <a:rPr lang="en-US" sz="1600" dirty="0" err="1" smtClean="0"/>
              <a:t>Uvažujme</a:t>
            </a:r>
            <a:r>
              <a:rPr lang="en-US" sz="1600" dirty="0" smtClean="0"/>
              <a:t> </a:t>
            </a:r>
            <a:r>
              <a:rPr lang="en-US" sz="1600" dirty="0" err="1" smtClean="0"/>
              <a:t>regulární</a:t>
            </a:r>
            <a:r>
              <a:rPr lang="en-US" sz="1600" dirty="0" smtClean="0"/>
              <a:t> </a:t>
            </a:r>
            <a:r>
              <a:rPr lang="en-US" sz="1600" dirty="0" err="1" smtClean="0"/>
              <a:t>čtvercovou</a:t>
            </a:r>
            <a:r>
              <a:rPr lang="en-US" sz="1600" dirty="0" smtClean="0"/>
              <a:t> </a:t>
            </a:r>
            <a:r>
              <a:rPr lang="en-US" sz="1600" dirty="0" err="1" smtClean="0"/>
              <a:t>matici</a:t>
            </a:r>
            <a:r>
              <a:rPr lang="en-US" sz="1600" dirty="0" smtClean="0"/>
              <a:t> A </a:t>
            </a:r>
            <a:r>
              <a:rPr lang="en-US" sz="1600" i="1" dirty="0" smtClean="0"/>
              <a:t>p</a:t>
            </a:r>
            <a:r>
              <a:rPr lang="en-US" sz="1600" dirty="0" smtClean="0"/>
              <a:t>-</a:t>
            </a:r>
            <a:r>
              <a:rPr lang="en-US" sz="1600" dirty="0" err="1" smtClean="0"/>
              <a:t>tého</a:t>
            </a:r>
            <a:r>
              <a:rPr lang="en-US" sz="1600" dirty="0" smtClean="0"/>
              <a:t> </a:t>
            </a:r>
            <a:r>
              <a:rPr lang="en-US" sz="1600" dirty="0" err="1" smtClean="0"/>
              <a:t>řádu</a:t>
            </a:r>
            <a:r>
              <a:rPr lang="en-US" sz="1600" dirty="0" smtClean="0"/>
              <a:t> a </a:t>
            </a:r>
            <a:r>
              <a:rPr lang="en-US" sz="1600" dirty="0" err="1" smtClean="0"/>
              <a:t>rozdělením</a:t>
            </a:r>
            <a:r>
              <a:rPr lang="cs-CZ" sz="1600" dirty="0" smtClean="0"/>
              <a:t>              </a:t>
            </a:r>
            <a:r>
              <a:rPr lang="en-US" sz="1600" dirty="0" smtClean="0"/>
              <a:t> a </a:t>
            </a:r>
            <a:r>
              <a:rPr lang="en-US" sz="1600" dirty="0" err="1" smtClean="0"/>
              <a:t>na</a:t>
            </a:r>
            <a:r>
              <a:rPr lang="en-US" sz="1600" dirty="0" smtClean="0"/>
              <a:t> A </a:t>
            </a:r>
            <a:r>
              <a:rPr lang="en-US" sz="1600" dirty="0" err="1" smtClean="0"/>
              <a:t>nezávislý</a:t>
            </a:r>
            <a:r>
              <a:rPr lang="en-US" sz="1600" dirty="0" smtClean="0"/>
              <a:t> </a:t>
            </a:r>
            <a:r>
              <a:rPr lang="en-US" sz="1600" i="1" dirty="0" smtClean="0"/>
              <a:t>p</a:t>
            </a:r>
            <a:r>
              <a:rPr lang="en-US" sz="1600" dirty="0" smtClean="0"/>
              <a:t>-</a:t>
            </a:r>
            <a:r>
              <a:rPr lang="en-US" sz="1600" dirty="0" err="1" smtClean="0"/>
              <a:t>položkový</a:t>
            </a:r>
            <a:r>
              <a:rPr lang="en-US" sz="1600" dirty="0" smtClean="0"/>
              <a:t> </a:t>
            </a:r>
            <a:r>
              <a:rPr lang="en-US" sz="1600" dirty="0" err="1" smtClean="0"/>
              <a:t>vektor</a:t>
            </a:r>
            <a:r>
              <a:rPr lang="en-US" sz="1600" dirty="0" smtClean="0"/>
              <a:t> a s </a:t>
            </a:r>
            <a:r>
              <a:rPr lang="en-US" sz="1600" dirty="0" err="1" smtClean="0"/>
              <a:t>rozdělením</a:t>
            </a:r>
            <a:r>
              <a:rPr lang="en-US" sz="1600" dirty="0" smtClean="0"/>
              <a:t>  </a:t>
            </a:r>
            <a:r>
              <a:rPr lang="cs-CZ" sz="1600" dirty="0" smtClean="0"/>
              <a:t>                </a:t>
            </a:r>
            <a:r>
              <a:rPr lang="en-US" sz="1600" dirty="0" err="1" smtClean="0"/>
              <a:t>Potom</a:t>
            </a:r>
            <a:r>
              <a:rPr lang="en-US" sz="1600" dirty="0" smtClean="0"/>
              <a:t> </a:t>
            </a:r>
            <a:r>
              <a:rPr lang="en-US" sz="1600" dirty="0" err="1" smtClean="0"/>
              <a:t>kvadratická</a:t>
            </a:r>
            <a:r>
              <a:rPr lang="en-US" sz="1600" dirty="0" smtClean="0"/>
              <a:t> forma</a:t>
            </a:r>
            <a:r>
              <a:rPr lang="cs-CZ" sz="1600" dirty="0" smtClean="0"/>
              <a:t>                       </a:t>
            </a:r>
            <a:r>
              <a:rPr lang="en-US" sz="1600" dirty="0" err="1" smtClean="0"/>
              <a:t>má</a:t>
            </a:r>
            <a:r>
              <a:rPr lang="en-US" sz="1600" dirty="0" smtClean="0"/>
              <a:t> </a:t>
            </a:r>
            <a:r>
              <a:rPr lang="en-US" sz="1600" dirty="0" err="1" smtClean="0"/>
              <a:t>Hotellingovo</a:t>
            </a:r>
            <a:r>
              <a:rPr lang="en-US" sz="1600" dirty="0" smtClean="0"/>
              <a:t> </a:t>
            </a:r>
            <a:r>
              <a:rPr lang="en-US" sz="1600" dirty="0" err="1" smtClean="0"/>
              <a:t>rozdělení</a:t>
            </a:r>
            <a:r>
              <a:rPr lang="en-US" sz="1600" dirty="0" smtClean="0"/>
              <a:t> 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(p, ν – p+1).</a:t>
            </a:r>
            <a:endParaRPr lang="cs-CZ" sz="1600" dirty="0" smtClean="0"/>
          </a:p>
          <a:p>
            <a:r>
              <a:rPr lang="en-US" sz="1600" dirty="0" smtClean="0"/>
              <a:t>V </a:t>
            </a:r>
            <a:r>
              <a:rPr lang="en-US" sz="1600" dirty="0" err="1" smtClean="0"/>
              <a:t>jednorozměrném</a:t>
            </a:r>
            <a:r>
              <a:rPr lang="en-US" sz="1600" dirty="0" smtClean="0"/>
              <a:t> </a:t>
            </a:r>
            <a:r>
              <a:rPr lang="en-US" sz="1600" dirty="0" err="1" smtClean="0"/>
              <a:t>normálním</a:t>
            </a:r>
            <a:r>
              <a:rPr lang="en-US" sz="1600" dirty="0" smtClean="0"/>
              <a:t> </a:t>
            </a:r>
            <a:r>
              <a:rPr lang="en-US" sz="1600" dirty="0" err="1" smtClean="0"/>
              <a:t>rozdělení</a:t>
            </a:r>
            <a:r>
              <a:rPr lang="en-US" sz="1600" dirty="0" smtClean="0"/>
              <a:t> se </a:t>
            </a:r>
            <a:r>
              <a:rPr lang="en-US" sz="1600" dirty="0" err="1" smtClean="0"/>
              <a:t>při</a:t>
            </a:r>
            <a:r>
              <a:rPr lang="en-US" sz="1600" dirty="0" smtClean="0"/>
              <a:t> </a:t>
            </a:r>
            <a:r>
              <a:rPr lang="en-US" sz="1600" dirty="0" err="1" smtClean="0"/>
              <a:t>testování</a:t>
            </a:r>
            <a:r>
              <a:rPr lang="en-US" sz="1600" dirty="0" smtClean="0"/>
              <a:t> </a:t>
            </a:r>
            <a:r>
              <a:rPr lang="en-US" sz="1600" dirty="0" err="1" smtClean="0"/>
              <a:t>hypotéz</a:t>
            </a:r>
            <a:r>
              <a:rPr lang="en-US" sz="1600" dirty="0" smtClean="0"/>
              <a:t> o </a:t>
            </a:r>
            <a:r>
              <a:rPr lang="en-US" sz="1600" dirty="0" err="1" smtClean="0"/>
              <a:t>střední</a:t>
            </a:r>
            <a:r>
              <a:rPr lang="en-US" sz="1600" dirty="0" smtClean="0"/>
              <a:t> </a:t>
            </a:r>
            <a:r>
              <a:rPr lang="en-US" sz="1600" dirty="0" err="1" smtClean="0"/>
              <a:t>hodnotě</a:t>
            </a:r>
            <a:r>
              <a:rPr lang="en-US" sz="1600" dirty="0" smtClean="0"/>
              <a:t> </a:t>
            </a:r>
            <a:r>
              <a:rPr lang="en-US" sz="1600" dirty="0" err="1" smtClean="0"/>
              <a:t>používá</a:t>
            </a:r>
            <a:r>
              <a:rPr lang="en-US" sz="1600" dirty="0" smtClean="0"/>
              <a:t> </a:t>
            </a:r>
            <a:r>
              <a:rPr lang="en-US" sz="1600" dirty="0" err="1" smtClean="0"/>
              <a:t>statistika</a:t>
            </a:r>
            <a:r>
              <a:rPr lang="en-US" sz="1600" dirty="0" smtClean="0"/>
              <a:t> (</a:t>
            </a:r>
            <a:r>
              <a:rPr lang="en-US" sz="1600" dirty="0" err="1" smtClean="0"/>
              <a:t>jednovýběrový</a:t>
            </a:r>
            <a:r>
              <a:rPr lang="en-US" sz="1600" dirty="0" smtClean="0"/>
              <a:t> t-test)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en-US" sz="1600" dirty="0" err="1" smtClean="0"/>
              <a:t>Druhou</a:t>
            </a:r>
            <a:r>
              <a:rPr lang="en-US" sz="1600" dirty="0" smtClean="0"/>
              <a:t> </a:t>
            </a:r>
            <a:r>
              <a:rPr lang="en-US" sz="1600" dirty="0" err="1" smtClean="0"/>
              <a:t>mocninu</a:t>
            </a:r>
            <a:r>
              <a:rPr lang="en-US" sz="1600" dirty="0" smtClean="0"/>
              <a:t> </a:t>
            </a:r>
            <a:r>
              <a:rPr lang="en-US" sz="1600" dirty="0" err="1" smtClean="0"/>
              <a:t>této</a:t>
            </a:r>
            <a:r>
              <a:rPr lang="en-US" sz="1600" dirty="0" smtClean="0"/>
              <a:t> </a:t>
            </a:r>
            <a:r>
              <a:rPr lang="en-US" sz="1600" dirty="0" err="1" smtClean="0"/>
              <a:t>statistiky</a:t>
            </a:r>
            <a:r>
              <a:rPr lang="en-US" sz="1600" dirty="0" smtClean="0"/>
              <a:t> </a:t>
            </a:r>
            <a:r>
              <a:rPr lang="en-US" sz="1600" dirty="0" err="1" smtClean="0"/>
              <a:t>můžeme</a:t>
            </a:r>
            <a:r>
              <a:rPr lang="en-US" sz="1600" dirty="0" smtClean="0"/>
              <a:t> </a:t>
            </a:r>
            <a:r>
              <a:rPr lang="en-US" sz="1600" dirty="0" err="1" smtClean="0"/>
              <a:t>upravit</a:t>
            </a:r>
            <a:r>
              <a:rPr lang="en-US" sz="1600" dirty="0" smtClean="0"/>
              <a:t> a </a:t>
            </a:r>
            <a:r>
              <a:rPr lang="en-US" sz="1600" dirty="0" err="1" smtClean="0"/>
              <a:t>zapsat</a:t>
            </a:r>
            <a:r>
              <a:rPr lang="en-US" sz="1600" dirty="0" smtClean="0"/>
              <a:t> </a:t>
            </a:r>
            <a:r>
              <a:rPr lang="en-US" sz="1600" dirty="0" err="1" smtClean="0"/>
              <a:t>ve</a:t>
            </a:r>
            <a:r>
              <a:rPr lang="en-US" sz="1600" dirty="0" smtClean="0"/>
              <a:t> </a:t>
            </a:r>
            <a:r>
              <a:rPr lang="en-US" sz="1600" dirty="0" err="1" smtClean="0"/>
              <a:t>tvaru</a:t>
            </a:r>
            <a:r>
              <a:rPr lang="en-US" sz="1600" dirty="0" smtClean="0"/>
              <a:t> </a:t>
            </a:r>
            <a:r>
              <a:rPr lang="cs-CZ" sz="1600" dirty="0" smtClean="0"/>
              <a:t>                                       </a:t>
            </a:r>
            <a:r>
              <a:rPr lang="en-US" sz="1600" dirty="0" smtClean="0"/>
              <a:t> </a:t>
            </a:r>
            <a:r>
              <a:rPr lang="en-US" sz="1600" dirty="0" err="1" smtClean="0"/>
              <a:t>Tento</a:t>
            </a:r>
            <a:r>
              <a:rPr lang="en-US" sz="1600" dirty="0" smtClean="0"/>
              <a:t> </a:t>
            </a:r>
            <a:r>
              <a:rPr lang="en-US" sz="1600" dirty="0" err="1" smtClean="0"/>
              <a:t>výraz</a:t>
            </a:r>
            <a:r>
              <a:rPr lang="en-US" sz="1600" dirty="0" smtClean="0"/>
              <a:t> </a:t>
            </a:r>
            <a:r>
              <a:rPr lang="en-US" sz="1600" dirty="0" err="1" smtClean="0"/>
              <a:t>odpovídá</a:t>
            </a:r>
            <a:r>
              <a:rPr lang="en-US" sz="1600" dirty="0" smtClean="0"/>
              <a:t> </a:t>
            </a:r>
            <a:r>
              <a:rPr lang="en-US" sz="1600" i="1" dirty="0" smtClean="0"/>
              <a:t>p</a:t>
            </a:r>
            <a:r>
              <a:rPr lang="en-US" sz="1600" dirty="0" smtClean="0"/>
              <a:t>-</a:t>
            </a:r>
            <a:r>
              <a:rPr lang="en-US" sz="1600" dirty="0" err="1" smtClean="0"/>
              <a:t>rozměrné</a:t>
            </a:r>
            <a:r>
              <a:rPr lang="en-US" sz="1600" dirty="0" smtClean="0"/>
              <a:t> </a:t>
            </a:r>
            <a:r>
              <a:rPr lang="en-US" sz="1600" dirty="0" err="1" smtClean="0"/>
              <a:t>statistice</a:t>
            </a:r>
            <a:r>
              <a:rPr lang="en-US" sz="1600" dirty="0" smtClean="0"/>
              <a:t>, </a:t>
            </a:r>
            <a:r>
              <a:rPr lang="en-US" sz="1600" dirty="0" err="1" smtClean="0"/>
              <a:t>vhodné</a:t>
            </a:r>
            <a:r>
              <a:rPr lang="en-US" sz="1600" dirty="0" smtClean="0"/>
              <a:t> k </a:t>
            </a:r>
            <a:r>
              <a:rPr lang="en-US" sz="1600" dirty="0" err="1" smtClean="0"/>
              <a:t>úsudku</a:t>
            </a:r>
            <a:r>
              <a:rPr lang="en-US" sz="1600" dirty="0" smtClean="0"/>
              <a:t> o μ, </a:t>
            </a:r>
            <a:r>
              <a:rPr lang="en-US" sz="1600" dirty="0" err="1" smtClean="0"/>
              <a:t>která</a:t>
            </a:r>
            <a:r>
              <a:rPr lang="en-US" sz="1600" dirty="0" smtClean="0"/>
              <a:t> </a:t>
            </a:r>
            <a:r>
              <a:rPr lang="en-US" sz="1600" dirty="0" err="1" smtClean="0"/>
              <a:t>má</a:t>
            </a:r>
            <a:r>
              <a:rPr lang="en-US" sz="1600" dirty="0" smtClean="0"/>
              <a:t> </a:t>
            </a:r>
            <a:r>
              <a:rPr lang="en-US" sz="1600" dirty="0" err="1" smtClean="0"/>
              <a:t>Hotellingovo</a:t>
            </a:r>
            <a:r>
              <a:rPr lang="en-US" sz="1600" dirty="0" smtClean="0"/>
              <a:t> </a:t>
            </a:r>
            <a:r>
              <a:rPr lang="en-US" sz="1600" dirty="0" err="1" smtClean="0"/>
              <a:t>rozdělení</a:t>
            </a:r>
            <a:r>
              <a:rPr lang="en-US" sz="1600" dirty="0" smtClean="0"/>
              <a:t> 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s p a n–p </a:t>
            </a:r>
            <a:r>
              <a:rPr lang="en-US" sz="1600" dirty="0" err="1" smtClean="0"/>
              <a:t>stupni</a:t>
            </a:r>
            <a:r>
              <a:rPr lang="en-US" sz="1600" dirty="0" smtClean="0"/>
              <a:t> </a:t>
            </a:r>
            <a:r>
              <a:rPr lang="en-US" sz="1600" dirty="0" err="1" smtClean="0"/>
              <a:t>volnosti</a:t>
            </a:r>
            <a:r>
              <a:rPr lang="en-US" sz="1600" dirty="0" smtClean="0"/>
              <a:t>, </a:t>
            </a:r>
            <a:r>
              <a:rPr lang="en-US" sz="1600" dirty="0" err="1" smtClean="0"/>
              <a:t>jedná</a:t>
            </a:r>
            <a:r>
              <a:rPr lang="en-US" sz="1600" dirty="0" smtClean="0"/>
              <a:t> se </a:t>
            </a:r>
            <a:r>
              <a:rPr lang="en-US" sz="1600" dirty="0" err="1" smtClean="0"/>
              <a:t>tedy</a:t>
            </a:r>
            <a:r>
              <a:rPr lang="en-US" sz="1600" dirty="0" smtClean="0"/>
              <a:t> o </a:t>
            </a:r>
            <a:r>
              <a:rPr lang="en-US" sz="1600" dirty="0" err="1" smtClean="0"/>
              <a:t>zobecnění</a:t>
            </a:r>
            <a:r>
              <a:rPr lang="en-US" sz="1600" dirty="0" smtClean="0"/>
              <a:t> t- </a:t>
            </a:r>
            <a:r>
              <a:rPr lang="en-US" sz="1600" dirty="0" err="1" smtClean="0"/>
              <a:t>rozdělení</a:t>
            </a:r>
            <a:r>
              <a:rPr lang="en-US" sz="1600" dirty="0" smtClean="0"/>
              <a:t> pro </a:t>
            </a:r>
            <a:r>
              <a:rPr lang="en-US" sz="1600" i="1" dirty="0" smtClean="0"/>
              <a:t>p</a:t>
            </a:r>
            <a:r>
              <a:rPr lang="en-US" sz="1600" dirty="0" smtClean="0"/>
              <a:t>-</a:t>
            </a:r>
            <a:r>
              <a:rPr lang="en-US" sz="1600" dirty="0" err="1" smtClean="0"/>
              <a:t>rozměrný</a:t>
            </a:r>
            <a:r>
              <a:rPr lang="en-US" sz="1600" dirty="0" smtClean="0"/>
              <a:t> </a:t>
            </a:r>
            <a:r>
              <a:rPr lang="en-US" sz="1600" dirty="0" err="1" smtClean="0"/>
              <a:t>prostor</a:t>
            </a:r>
            <a:r>
              <a:rPr lang="en-US" sz="1600" dirty="0" smtClean="0"/>
              <a:t>. </a:t>
            </a:r>
            <a:r>
              <a:rPr lang="en-US" sz="1600" dirty="0" err="1" smtClean="0"/>
              <a:t>Můžeme</a:t>
            </a:r>
            <a:r>
              <a:rPr lang="en-US" sz="1600" dirty="0" smtClean="0"/>
              <a:t> </a:t>
            </a:r>
            <a:r>
              <a:rPr lang="en-US" sz="1600" dirty="0" err="1" smtClean="0"/>
              <a:t>tedy</a:t>
            </a:r>
            <a:r>
              <a:rPr lang="en-US" sz="1600" dirty="0" smtClean="0"/>
              <a:t> </a:t>
            </a:r>
            <a:r>
              <a:rPr lang="en-US" sz="1600" dirty="0" err="1" smtClean="0"/>
              <a:t>psát</a:t>
            </a:r>
            <a:endParaRPr lang="cs-CZ" sz="1600" dirty="0" smtClean="0"/>
          </a:p>
          <a:p>
            <a:endParaRPr lang="cs-C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8721" name="Object 1"/>
          <p:cNvGraphicFramePr>
            <a:graphicFrameLocks noChangeAspect="1"/>
          </p:cNvGraphicFramePr>
          <p:nvPr/>
        </p:nvGraphicFramePr>
        <p:xfrm>
          <a:off x="3347864" y="3645024"/>
          <a:ext cx="28289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2" name="Rovnice" r:id="rId3" imgW="2832100" imgH="266700" progId="Equation.3">
                  <p:embed/>
                </p:oleObj>
              </mc:Choice>
              <mc:Fallback>
                <p:oleObj name="Rovnice" r:id="rId3" imgW="2832100" imgH="2667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645024"/>
                        <a:ext cx="28289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3" name="Object 3"/>
          <p:cNvGraphicFramePr>
            <a:graphicFrameLocks noChangeAspect="1"/>
          </p:cNvGraphicFramePr>
          <p:nvPr/>
        </p:nvGraphicFramePr>
        <p:xfrm>
          <a:off x="107504" y="3668469"/>
          <a:ext cx="4319588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3" name="Graph" r:id="rId5" imgW="4320000" imgH="2880000" progId="STATISTICA.Graph">
                  <p:embed/>
                </p:oleObj>
              </mc:Choice>
              <mc:Fallback>
                <p:oleObj name="Graph" r:id="rId5" imgW="4320000" imgH="288000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668469"/>
                        <a:ext cx="4319588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4" name="Object 4"/>
          <p:cNvGraphicFramePr>
            <a:graphicFrameLocks noChangeAspect="1"/>
          </p:cNvGraphicFramePr>
          <p:nvPr/>
        </p:nvGraphicFramePr>
        <p:xfrm>
          <a:off x="5503928" y="3717032"/>
          <a:ext cx="3640072" cy="2730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4" name="Graph" r:id="rId7" imgW="5943600" imgH="4457880" progId="STATISTICA.Graph">
                  <p:embed/>
                </p:oleObj>
              </mc:Choice>
              <mc:Fallback>
                <p:oleObj name="Graph" r:id="rId7" imgW="5943600" imgH="445788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928" y="3717032"/>
                        <a:ext cx="3640072" cy="2730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6300192" y="1268760"/>
          <a:ext cx="6381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5" name="Rovnice" r:id="rId9" imgW="634725" imgH="241195" progId="Equation.3">
                  <p:embed/>
                </p:oleObj>
              </mc:Choice>
              <mc:Fallback>
                <p:oleObj name="Rovnice" r:id="rId9" imgW="634725" imgH="241195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1268760"/>
                        <a:ext cx="6381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8727" name="Object 7"/>
          <p:cNvGraphicFramePr>
            <a:graphicFrameLocks noChangeAspect="1"/>
          </p:cNvGraphicFramePr>
          <p:nvPr/>
        </p:nvGraphicFramePr>
        <p:xfrm>
          <a:off x="3550543" y="1484784"/>
          <a:ext cx="7334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6" name="Rovnice" r:id="rId11" imgW="736280" imgH="304668" progId="Equation.3">
                  <p:embed/>
                </p:oleObj>
              </mc:Choice>
              <mc:Fallback>
                <p:oleObj name="Rovnice" r:id="rId11" imgW="736280" imgH="304668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543" y="1484784"/>
                        <a:ext cx="7334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8729" name="Object 9"/>
          <p:cNvGraphicFramePr>
            <a:graphicFrameLocks noChangeAspect="1"/>
          </p:cNvGraphicFramePr>
          <p:nvPr/>
        </p:nvGraphicFramePr>
        <p:xfrm>
          <a:off x="6444208" y="1492599"/>
          <a:ext cx="990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7" name="Rovnice" r:id="rId13" imgW="990600" imgH="228600" progId="Equation.3">
                  <p:embed/>
                </p:oleObj>
              </mc:Choice>
              <mc:Fallback>
                <p:oleObj name="Rovnice" r:id="rId13" imgW="99060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492599"/>
                        <a:ext cx="9906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8731" name="Object 11"/>
          <p:cNvGraphicFramePr>
            <a:graphicFrameLocks noChangeAspect="1"/>
          </p:cNvGraphicFramePr>
          <p:nvPr/>
        </p:nvGraphicFramePr>
        <p:xfrm>
          <a:off x="3779912" y="2239144"/>
          <a:ext cx="2247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8" name="Rovnice" r:id="rId15" imgW="2247900" imgH="685800" progId="Equation.3">
                  <p:embed/>
                </p:oleObj>
              </mc:Choice>
              <mc:Fallback>
                <p:oleObj name="Rovnice" r:id="rId15" imgW="2247900" imgH="685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2239144"/>
                        <a:ext cx="22479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3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8733" name="Object 13"/>
          <p:cNvGraphicFramePr>
            <a:graphicFrameLocks noChangeAspect="1"/>
          </p:cNvGraphicFramePr>
          <p:nvPr/>
        </p:nvGraphicFramePr>
        <p:xfrm>
          <a:off x="6300192" y="2835633"/>
          <a:ext cx="16859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49" name="Rovnice" r:id="rId17" imgW="1688367" imgH="266584" progId="Equation.3">
                  <p:embed/>
                </p:oleObj>
              </mc:Choice>
              <mc:Fallback>
                <p:oleObj name="Rovnice" r:id="rId17" imgW="1688367" imgH="266584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2835633"/>
                        <a:ext cx="16859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Normalita ve vícerozměrném prostoru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Normalita ve vícerozměrném prostoru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14</a:t>
            </a:fld>
            <a:endParaRPr lang="cs-CZ"/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3563888" y="1700808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8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700808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-579512" y="1556792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9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79512" y="1556792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Nenormální rozložení ve vícerozměrném prostoru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15</a:t>
            </a:fld>
            <a:endParaRPr lang="cs-CZ"/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467544" y="836712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8" name="Graph" r:id="rId3" imgW="3600000" imgH="2520000" progId="STATISTICA.Graph">
                  <p:embed/>
                </p:oleObj>
              </mc:Choice>
              <mc:Fallback>
                <p:oleObj name="Graph" r:id="rId3" imgW="3600000" imgH="252000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836712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11960" y="1556792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/>
              <a:t>+</a:t>
            </a:r>
            <a:endParaRPr lang="cs-CZ" sz="4800" dirty="0"/>
          </a:p>
        </p:txBody>
      </p:sp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4859982" y="837629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9" name="Graph" r:id="rId5" imgW="3600000" imgH="2520000" progId="STATISTICA.Graph">
                  <p:embed/>
                </p:oleObj>
              </mc:Choice>
              <mc:Fallback>
                <p:oleObj name="Graph" r:id="rId5" imgW="3600000" imgH="2520000" progId="STATISTICA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982" y="837629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2483768" y="3068960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0" name="Graph" r:id="rId7" imgW="4320000" imgH="3600000" progId="STATISTICA.Graph">
                  <p:embed/>
                </p:oleObj>
              </mc:Choice>
              <mc:Fallback>
                <p:oleObj name="Graph" r:id="rId7" imgW="4320000" imgH="3600000" progId="STATISTICA.Grap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068960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Nenormální rozložení ve vícerozměrném prostoru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16</a:t>
            </a:fld>
            <a:endParaRPr lang="cs-CZ"/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467544" y="764704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7" name="Graph" r:id="rId3" imgW="3600000" imgH="2520000" progId="STATISTICA.Graph">
                  <p:embed/>
                </p:oleObj>
              </mc:Choice>
              <mc:Fallback>
                <p:oleObj name="Graph" r:id="rId3" imgW="3600000" imgH="25200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764704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4644901" y="620638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8" name="Graph" r:id="rId5" imgW="4320000" imgH="3600000" progId="STATISTICA.Graph">
                  <p:embed/>
                </p:oleObj>
              </mc:Choice>
              <mc:Fallback>
                <p:oleObj name="Graph" r:id="rId5" imgW="4320000" imgH="360000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901" y="620638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2268637" y="2924894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9" name="Graph" r:id="rId7" imgW="4320000" imgH="3600000" progId="STATISTICA.Graph">
                  <p:embed/>
                </p:oleObj>
              </mc:Choice>
              <mc:Fallback>
                <p:oleObj name="Graph" r:id="rId7" imgW="4320000" imgH="3600000" progId="STATISTICA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637" y="2924894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Je normalita v jednorozměrném prostoru jedinou podmínkou vícerozměrné normality?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355976" y="1933084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/>
              <a:t>+</a:t>
            </a:r>
            <a:endParaRPr lang="cs-CZ" sz="4800" dirty="0"/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2412653" y="3645619"/>
          <a:ext cx="431958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6" name="Graph" r:id="rId3" imgW="4320000" imgH="2880000" progId="STATISTICA.Graph">
                  <p:embed/>
                </p:oleObj>
              </mc:Choice>
              <mc:Fallback>
                <p:oleObj name="Graph" r:id="rId3" imgW="4320000" imgH="288000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653" y="3645619"/>
                        <a:ext cx="4319587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1" name="Object 5"/>
          <p:cNvGraphicFramePr>
            <a:graphicFrameLocks noChangeAspect="1"/>
          </p:cNvGraphicFramePr>
          <p:nvPr/>
        </p:nvGraphicFramePr>
        <p:xfrm>
          <a:off x="539552" y="1196752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7" name="Graph" r:id="rId5" imgW="3600000" imgH="2520000" progId="STATISTICA.Graph">
                  <p:embed/>
                </p:oleObj>
              </mc:Choice>
              <mc:Fallback>
                <p:oleObj name="Graph" r:id="rId5" imgW="3600000" imgH="2520000" progId="STATISTICA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96752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5076006" y="1197669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8" name="Graph" r:id="rId7" imgW="3600000" imgH="2520000" progId="STATISTICA.Graph">
                  <p:embed/>
                </p:oleObj>
              </mc:Choice>
              <mc:Fallback>
                <p:oleObj name="Graph" r:id="rId7" imgW="3600000" imgH="2520000" progId="STATISTICA.Grap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06" y="1197669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Je normalita v jednorozměrném prostoru jedinou podmínkou vícerozměrné normality?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355976" y="1933084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/>
              <a:t>+</a:t>
            </a:r>
            <a:endParaRPr lang="cs-CZ" sz="4800" dirty="0"/>
          </a:p>
        </p:txBody>
      </p:sp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2340645" y="2852936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1" name="Graph" r:id="rId3" imgW="4320000" imgH="3600000" progId="STATISTICA.Graph">
                  <p:embed/>
                </p:oleObj>
              </mc:Choice>
              <mc:Fallback>
                <p:oleObj name="Graph" r:id="rId3" imgW="4320000" imgH="3600000" progId="STATISTICA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645" y="2852936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107504" y="980728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2" name="Graph" r:id="rId5" imgW="3600000" imgH="2520000" progId="STATISTICA.Graph">
                  <p:embed/>
                </p:oleObj>
              </mc:Choice>
              <mc:Fallback>
                <p:oleObj name="Graph" r:id="rId5" imgW="3600000" imgH="2520000" progId="STATISTICA.Grap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80728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7" name="Object 7"/>
          <p:cNvGraphicFramePr>
            <a:graphicFrameLocks noChangeAspect="1"/>
          </p:cNvGraphicFramePr>
          <p:nvPr/>
        </p:nvGraphicFramePr>
        <p:xfrm>
          <a:off x="5292030" y="980728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3" name="Graph" r:id="rId7" imgW="3600000" imgH="2520000" progId="STATISTICA.Graph">
                  <p:embed/>
                </p:oleObj>
              </mc:Choice>
              <mc:Fallback>
                <p:oleObj name="Graph" r:id="rId7" imgW="3600000" imgH="2520000" progId="STATISTICA.Grap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30" y="980728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Je normalita v jednorozměrném prostoru jedinou podmínkou vícerozměrné normality?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355976" y="1933084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/>
              <a:t>+</a:t>
            </a:r>
            <a:endParaRPr lang="cs-CZ" sz="4800" dirty="0"/>
          </a:p>
        </p:txBody>
      </p:sp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107504" y="980728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4" name="Graph" r:id="rId3" imgW="3600000" imgH="2520000" progId="STATISTICA.Graph">
                  <p:embed/>
                </p:oleObj>
              </mc:Choice>
              <mc:Fallback>
                <p:oleObj name="Graph" r:id="rId3" imgW="3600000" imgH="252000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80728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7" name="Object 7"/>
          <p:cNvGraphicFramePr>
            <a:graphicFrameLocks noChangeAspect="1"/>
          </p:cNvGraphicFramePr>
          <p:nvPr/>
        </p:nvGraphicFramePr>
        <p:xfrm>
          <a:off x="5292030" y="980728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5" name="Graph" r:id="rId5" imgW="3600000" imgH="2520000" progId="STATISTICA.Graph">
                  <p:embed/>
                </p:oleObj>
              </mc:Choice>
              <mc:Fallback>
                <p:oleObj name="Graph" r:id="rId5" imgW="3600000" imgH="252000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30" y="980728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2915816" y="3501603"/>
          <a:ext cx="360045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6" name="Graph" r:id="rId7" imgW="3600000" imgH="2880000" progId="STATISTICA.Graph">
                  <p:embed/>
                </p:oleObj>
              </mc:Choice>
              <mc:Fallback>
                <p:oleObj name="Graph" r:id="rId7" imgW="3600000" imgH="2880000" progId="STATISTICA.Grap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501603"/>
                        <a:ext cx="360045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Vícerozměrné statistické rozdělení a testy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Vícerozměrný </a:t>
            </a:r>
            <a:r>
              <a:rPr lang="cs-CZ" dirty="0" err="1" smtClean="0"/>
              <a:t>outlier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355976" y="171706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/>
              <a:t>+</a:t>
            </a:r>
            <a:endParaRPr lang="cs-CZ" sz="4800" dirty="0"/>
          </a:p>
        </p:txBody>
      </p:sp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539750" y="836712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3" name="Graph" r:id="rId3" imgW="3600000" imgH="2520000" progId="STATISTICA.Graph">
                  <p:embed/>
                </p:oleObj>
              </mc:Choice>
              <mc:Fallback>
                <p:oleObj name="Graph" r:id="rId3" imgW="3600000" imgH="2520000" progId="STATISTICA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36712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5075238" y="836712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4" name="Graph" r:id="rId5" imgW="3600000" imgH="2520000" progId="STATISTICA.Graph">
                  <p:embed/>
                </p:oleObj>
              </mc:Choice>
              <mc:Fallback>
                <p:oleObj name="Graph" r:id="rId5" imgW="3600000" imgH="2520000" progId="STATISTICA.Grap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836712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9" name="Object 7"/>
          <p:cNvGraphicFramePr>
            <a:graphicFrameLocks noChangeAspect="1"/>
          </p:cNvGraphicFramePr>
          <p:nvPr/>
        </p:nvGraphicFramePr>
        <p:xfrm>
          <a:off x="2556669" y="2996902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5" name="Graph" r:id="rId7" imgW="4320000" imgH="3600000" progId="STATISTICA.Graph">
                  <p:embed/>
                </p:oleObj>
              </mc:Choice>
              <mc:Fallback>
                <p:oleObj name="Graph" r:id="rId7" imgW="4320000" imgH="3600000" progId="STATISTICA.Grap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669" y="2996902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5436096" y="522920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Srovnání průměrů ve vícerozměrném prostoru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3754760" cy="4857403"/>
          </a:xfrm>
        </p:spPr>
        <p:txBody>
          <a:bodyPr/>
          <a:lstStyle/>
          <a:p>
            <a:r>
              <a:rPr lang="cs-CZ" dirty="0" smtClean="0"/>
              <a:t>Pro zobecnění t-testu pro p rozměrů se využívá </a:t>
            </a:r>
            <a:r>
              <a:rPr lang="cs-CZ" dirty="0" err="1" smtClean="0"/>
              <a:t>Hottelingovo</a:t>
            </a:r>
            <a:r>
              <a:rPr lang="cs-CZ" dirty="0" smtClean="0"/>
              <a:t> rozdělení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cs-CZ" dirty="0" smtClean="0"/>
              <a:t>              </a:t>
            </a:r>
            <a:r>
              <a:rPr lang="en-US" dirty="0" smtClean="0"/>
              <a:t>(</a:t>
            </a:r>
            <a:r>
              <a:rPr lang="en-US" dirty="0" err="1" smtClean="0"/>
              <a:t>nejčastěji</a:t>
            </a:r>
            <a:r>
              <a:rPr lang="en-US" dirty="0" smtClean="0"/>
              <a:t> δ = 0),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opět</a:t>
            </a:r>
            <a:r>
              <a:rPr lang="en-US" dirty="0" smtClean="0"/>
              <a:t> </a:t>
            </a:r>
            <a:r>
              <a:rPr lang="en-US" dirty="0" err="1" smtClean="0"/>
              <a:t>Hotellingovo</a:t>
            </a:r>
            <a:r>
              <a:rPr lang="en-US" dirty="0" smtClean="0"/>
              <a:t> </a:t>
            </a:r>
            <a:r>
              <a:rPr lang="en-US" dirty="0" err="1" smtClean="0"/>
              <a:t>rozdělení</a:t>
            </a:r>
            <a:r>
              <a:rPr lang="en-US" dirty="0" smtClean="0"/>
              <a:t> s </a:t>
            </a:r>
            <a:r>
              <a:rPr lang="en-US" dirty="0" err="1" smtClean="0"/>
              <a:t>parametry</a:t>
            </a:r>
            <a:r>
              <a:rPr lang="en-US" dirty="0" smtClean="0"/>
              <a:t> p, n – p –</a:t>
            </a:r>
            <a:r>
              <a:rPr lang="cs-CZ" dirty="0" smtClean="0"/>
              <a:t>1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21</a:t>
            </a:fld>
            <a:endParaRPr lang="cs-CZ"/>
          </a:p>
        </p:txBody>
      </p:sp>
      <p:graphicFrame>
        <p:nvGraphicFramePr>
          <p:cNvPr id="159746" name="Object 2"/>
          <p:cNvGraphicFramePr>
            <a:graphicFrameLocks noChangeAspect="1"/>
          </p:cNvGraphicFramePr>
          <p:nvPr/>
        </p:nvGraphicFramePr>
        <p:xfrm>
          <a:off x="3491880" y="548680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6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48680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9747" name="Object 3"/>
          <p:cNvGraphicFramePr>
            <a:graphicFrameLocks noChangeAspect="1"/>
          </p:cNvGraphicFramePr>
          <p:nvPr/>
        </p:nvGraphicFramePr>
        <p:xfrm>
          <a:off x="827584" y="2420888"/>
          <a:ext cx="24765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7" name="Rovnice" r:id="rId5" imgW="2476500" imgH="406400" progId="Equation.3">
                  <p:embed/>
                </p:oleObj>
              </mc:Choice>
              <mc:Fallback>
                <p:oleObj name="Rovnice" r:id="rId5" imgW="24765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20888"/>
                        <a:ext cx="24765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59752" name="Object 8"/>
          <p:cNvGraphicFramePr>
            <a:graphicFrameLocks noChangeAspect="1"/>
          </p:cNvGraphicFramePr>
          <p:nvPr/>
        </p:nvGraphicFramePr>
        <p:xfrm>
          <a:off x="1259632" y="3212976"/>
          <a:ext cx="6953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8" name="Rovnice" r:id="rId7" imgW="698197" imgH="215806" progId="Equation.3">
                  <p:embed/>
                </p:oleObj>
              </mc:Choice>
              <mc:Fallback>
                <p:oleObj name="Rovnice" r:id="rId7" imgW="698197" imgH="215806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212976"/>
                        <a:ext cx="695325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754" name="Picture 10"/>
          <p:cNvPicPr>
            <a:picLocks noChangeAspect="1" noChangeArrowheads="1"/>
          </p:cNvPicPr>
          <p:nvPr/>
        </p:nvPicPr>
        <p:blipFill>
          <a:blip r:embed="rId9" cstate="print"/>
          <a:srcRect l="10631" t="8472" r="53144" b="78494"/>
          <a:stretch>
            <a:fillRect/>
          </a:stretch>
        </p:blipFill>
        <p:spPr bwMode="auto">
          <a:xfrm>
            <a:off x="1043608" y="4892605"/>
            <a:ext cx="66247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/>
              <a:t>Vícerozměrné statistické metody 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Operace s vektory a maticemi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Pojmy vícerozměrných analýz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714375" y="1412875"/>
            <a:ext cx="8034338" cy="389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Vícerozměrné metody: Název vícerozměrné vychází z typu vstupních dat, tato data jsou tvořena jednotlivými objekty (i.e. klienti) a každý z nich je charakterizován svými parametry (věk, příjem atd.) a každý z těchto parametrů můžeme považovat za jeden rozměr objektu.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Maticová algebra: Základem práce s daty a výpočtů vícerozměrných metod je maticová algebra, matice tvoří jak vstupní, tak výstupní data a probíhají na nich výpočty.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NxP matice: N objektů s p parametry pak vytváří tzv. NxP matici, která je prvním typem vstupu dat do vícerozměrných analýz.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Asociační matice: Na základě těchto matic jsou počítány matice asociační na nichž pak probíhají další výpočty, jde o čtvercové matice obsahující informace o podobnosti nebo rozdílnosti (tzv. metriky) buď objektů (Q mode analýza) nebo parametrů (R mode analýza).Měřítko podobnosti se liší podle použité metody a typu dat, některé metody umožňují použití uživatelských metrik.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Vstupní matice vícerozměrných analýz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24</a:t>
            </a:fld>
            <a:endParaRPr lang="cs-CZ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827088" y="1574577"/>
          <a:ext cx="222250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0" name="Image" r:id="rId3" imgW="2222222" imgH="3504762" progId="">
                  <p:embed/>
                </p:oleObj>
              </mc:Choice>
              <mc:Fallback>
                <p:oleObj name="Image" r:id="rId3" imgW="2222222" imgH="3504762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74577"/>
                        <a:ext cx="2222500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4932363" y="1933352"/>
          <a:ext cx="3238500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1" name="Image" r:id="rId5" imgW="3238095" imgH="3174603" progId="">
                  <p:embed/>
                </p:oleObj>
              </mc:Choice>
              <mc:Fallback>
                <p:oleObj name="Image" r:id="rId5" imgW="3238095" imgH="317460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933352"/>
                        <a:ext cx="3238500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850" y="5317902"/>
            <a:ext cx="3851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600"/>
              <a:t>Hodnoty parametrů pro jednotlivé objekty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27088" y="1196752"/>
            <a:ext cx="3238500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cs-CZ" b="1">
                <a:solidFill>
                  <a:schemeClr val="bg1"/>
                </a:solidFill>
              </a:rPr>
              <a:t>NxP MATICE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859338" y="1196752"/>
            <a:ext cx="3238500" cy="3048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cs-CZ" b="1">
                <a:solidFill>
                  <a:schemeClr val="bg1"/>
                </a:solidFill>
              </a:rPr>
              <a:t>ASOCIAČNÍ MATICE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897438" y="5317902"/>
            <a:ext cx="3851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600"/>
              <a:t>Korelace, kovariance, vzdálenost, podobnost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6948488" y="4598764"/>
            <a:ext cx="360362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2339975" y="4598764"/>
            <a:ext cx="360363" cy="719138"/>
          </a:xfrm>
          <a:prstGeom prst="upArrow">
            <a:avLst>
              <a:gd name="adj1" fmla="val 50000"/>
              <a:gd name="adj2" fmla="val 49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5400000">
            <a:off x="3725069" y="3358133"/>
            <a:ext cx="612775" cy="1366837"/>
          </a:xfrm>
          <a:prstGeom prst="upArrow">
            <a:avLst>
              <a:gd name="adj1" fmla="val 52852"/>
              <a:gd name="adj2" fmla="val 507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105150" y="2869977"/>
            <a:ext cx="2324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 eaLnBrk="0" hangingPunct="0"/>
            <a:r>
              <a:rPr kumimoji="1" lang="cs-CZ" sz="1600"/>
              <a:t>Výpočet metriky podobností/</a:t>
            </a:r>
          </a:p>
          <a:p>
            <a:pPr defTabSz="1095375" eaLnBrk="0" hangingPunct="0"/>
            <a:r>
              <a:rPr kumimoji="1" lang="cs-CZ" sz="1600"/>
              <a:t>vzdáleností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Význam rozdělení ve vícerozměrném prostoru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Použitelnost mnohých klasických statistických metod a postupů vyžaduje předpoklad o normálním rozdělení sledovaných proměnných. </a:t>
            </a:r>
          </a:p>
          <a:p>
            <a:r>
              <a:rPr lang="cs-CZ" dirty="0" smtClean="0"/>
              <a:t>Podmínka normality vyplývá z toho, že metody založené na tomto předpokladu mohou využít kompletní matematický aparát schovaný za danou statistickou metodou. Tyto metody jsou také relativně snadno pochopitelné a se získanými řešeními se dobře pracuje. </a:t>
            </a:r>
          </a:p>
          <a:p>
            <a:r>
              <a:rPr lang="cs-CZ" dirty="0" smtClean="0"/>
              <a:t>Ovšem v reálném světě bývá obtížné předpoklad o normálním rozložení dodržet, v mnohých oblastech přírodních a mnohdy i technických oborů není tento předpoklad samozřejmostí. </a:t>
            </a:r>
          </a:p>
          <a:p>
            <a:r>
              <a:rPr lang="cs-CZ" dirty="0" smtClean="0"/>
              <a:t>Předpokládejme však normalitu a předpoklad o jedné normálně rozložené náhodné proměnné můžeme rozšířit na předpoklad simultánního normálního rozložení dvou a více náhodných proměnných. Některé vícerozměrné postupy a metody vycházejí z předpokladu vícerozměrného normálního rozdělení. Vícerozměrné normální rozdělení může být také velmi užitečnou aproximací různých jiných simultánních rozdělení. 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Rozdělení dat ve vícerozměrném prostoru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Klasická jednorozměrná rozdělení a testy mají svůj protějšek ve vícerozměrném prostoru; analogii lze nalézt v podstatě ke každému z nich </a:t>
            </a:r>
          </a:p>
          <a:p>
            <a:r>
              <a:rPr lang="cs-CZ" dirty="0" smtClean="0"/>
              <a:t>Obrázky zobrazují 1D, 2D a 3D normální rozdělení</a:t>
            </a:r>
          </a:p>
          <a:p>
            <a:r>
              <a:rPr lang="cs-CZ" dirty="0" smtClean="0"/>
              <a:t>Při popisu vícerozměrných dat se uplatňují stejné charakteristiky jako při popisu dat jednorozměrných, nicméně nyní již ne jako jedno číslo, ale jako vektor </a:t>
            </a:r>
          </a:p>
          <a:p>
            <a:endParaRPr lang="cs-CZ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23528" y="3826296"/>
          <a:ext cx="2160587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Graph" r:id="rId3" imgW="2160000" imgH="1800000" progId="STATISTICA.Graph">
                  <p:embed/>
                </p:oleObj>
              </mc:Choice>
              <mc:Fallback>
                <p:oleObj name="Graph" r:id="rId3" imgW="2160000" imgH="1800000" progId="STATISTICA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826296"/>
                        <a:ext cx="2160587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627734" y="3573933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Graph" r:id="rId5" imgW="3600000" imgH="2520000" progId="STATISTICA.Graph">
                  <p:embed/>
                </p:oleObj>
              </mc:Choice>
              <mc:Fallback>
                <p:oleObj name="Graph" r:id="rId5" imgW="3600000" imgH="2520000" progId="STATISTICA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34" y="3573933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508054" y="3573933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Graph" r:id="rId7" imgW="3600000" imgH="2520000" progId="STATISTICA.Graph">
                  <p:embed/>
                </p:oleObj>
              </mc:Choice>
              <mc:Fallback>
                <p:oleObj name="Graph" r:id="rId7" imgW="3600000" imgH="2520000" progId="STATISTICA.Grap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054" y="3573933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Pojmy popisu vícerozměrných rozdělení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Centroid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průměr nebo medián nebo jiná charakteristika středu spočtená pro všechny dimenze</a:t>
            </a:r>
          </a:p>
          <a:p>
            <a:pPr lvl="1"/>
            <a:r>
              <a:rPr lang="cs-CZ" dirty="0" smtClean="0"/>
              <a:t>Je popsán vektorem charakteristik středu</a:t>
            </a:r>
          </a:p>
          <a:p>
            <a:pPr lvl="1"/>
            <a:r>
              <a:rPr lang="cs-CZ" dirty="0" smtClean="0"/>
              <a:t>Používán jako popisná statistika nebo i jako součást výpočtu shlukovacích metod</a:t>
            </a:r>
          </a:p>
          <a:p>
            <a:pPr lvl="1"/>
            <a:r>
              <a:rPr lang="cs-CZ" dirty="0" smtClean="0"/>
              <a:t>„virtuální střed vícerozměrného shluku“ </a:t>
            </a:r>
          </a:p>
          <a:p>
            <a:pPr lvl="1"/>
            <a:endParaRPr lang="cs-CZ" dirty="0" smtClean="0"/>
          </a:p>
          <a:p>
            <a:r>
              <a:rPr lang="cs-CZ" dirty="0" err="1" smtClean="0"/>
              <a:t>Medoid</a:t>
            </a:r>
            <a:endParaRPr lang="cs-CZ" dirty="0" smtClean="0"/>
          </a:p>
          <a:p>
            <a:pPr lvl="1"/>
            <a:r>
              <a:rPr lang="cs-CZ" dirty="0" err="1" smtClean="0"/>
              <a:t>Medoid</a:t>
            </a:r>
            <a:r>
              <a:rPr lang="cs-CZ" dirty="0" smtClean="0"/>
              <a:t> je reprezentativní objekt datového souboru nebo shluku v datech, jehož průměr podobnosti od všech ostatních objektů v datech nebo ve shluku je minimální. </a:t>
            </a:r>
          </a:p>
          <a:p>
            <a:pPr lvl="1"/>
            <a:r>
              <a:rPr lang="cs-CZ" dirty="0" err="1" smtClean="0"/>
              <a:t>Medoid</a:t>
            </a:r>
            <a:r>
              <a:rPr lang="cs-CZ" dirty="0" smtClean="0"/>
              <a:t> má podobný význam jako průměr nebo </a:t>
            </a:r>
            <a:r>
              <a:rPr lang="cs-CZ" dirty="0" err="1" smtClean="0"/>
              <a:t>centroid</a:t>
            </a:r>
            <a:r>
              <a:rPr lang="cs-CZ" dirty="0" smtClean="0"/>
              <a:t>, jen je </a:t>
            </a:r>
            <a:r>
              <a:rPr lang="cs-CZ" u="sng" dirty="0" smtClean="0"/>
              <a:t>vždy reprezentován reálným objektem z datového souboru</a:t>
            </a:r>
            <a:r>
              <a:rPr lang="cs-CZ" dirty="0" smtClean="0"/>
              <a:t>. </a:t>
            </a:r>
          </a:p>
          <a:p>
            <a:pPr lvl="1"/>
            <a:r>
              <a:rPr lang="cs-CZ" dirty="0" err="1" smtClean="0"/>
              <a:t>Medoid</a:t>
            </a:r>
            <a:r>
              <a:rPr lang="cs-CZ" dirty="0" smtClean="0"/>
              <a:t> bývá nejčastěji používán tam, kde není definován průměr nebo </a:t>
            </a:r>
            <a:r>
              <a:rPr lang="cs-CZ" dirty="0" err="1" smtClean="0"/>
              <a:t>centroid</a:t>
            </a:r>
            <a:r>
              <a:rPr lang="cs-CZ" dirty="0" smtClean="0"/>
              <a:t> (např. tří a vícerozměrný prostor). Tento termín se používá při shlukové analýze.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Vícerozměrné charakteristiky rozdělení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 smtClean="0"/>
              <a:t>charakteristikou</a:t>
            </a:r>
            <a:r>
              <a:rPr lang="en-US" dirty="0" smtClean="0"/>
              <a:t> </a:t>
            </a:r>
            <a:r>
              <a:rPr lang="en-US" dirty="0" err="1" smtClean="0"/>
              <a:t>vícerozměrného</a:t>
            </a:r>
            <a:r>
              <a:rPr lang="en-US" dirty="0" smtClean="0"/>
              <a:t> </a:t>
            </a:r>
            <a:r>
              <a:rPr lang="en-US" dirty="0" err="1" smtClean="0"/>
              <a:t>rozdělení</a:t>
            </a:r>
            <a:r>
              <a:rPr lang="en-US" dirty="0" smtClean="0"/>
              <a:t> je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středních</a:t>
            </a:r>
            <a:r>
              <a:rPr lang="en-US" dirty="0" smtClean="0"/>
              <a:t> </a:t>
            </a:r>
            <a:r>
              <a:rPr lang="en-US" dirty="0" err="1" smtClean="0"/>
              <a:t>hodnot</a:t>
            </a:r>
            <a:r>
              <a:rPr lang="en-US" dirty="0" smtClean="0"/>
              <a:t> (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průměrů</a:t>
            </a:r>
            <a:r>
              <a:rPr lang="en-US" dirty="0" smtClean="0"/>
              <a:t>) 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kovariační</a:t>
            </a:r>
            <a:r>
              <a:rPr lang="en-US" dirty="0" smtClean="0"/>
              <a:t> </a:t>
            </a:r>
            <a:r>
              <a:rPr lang="en-US" dirty="0" err="1" smtClean="0"/>
              <a:t>matice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err="1" smtClean="0"/>
              <a:t>kde</a:t>
            </a:r>
            <a:r>
              <a:rPr lang="en-US" dirty="0" smtClean="0"/>
              <a:t> je </a:t>
            </a:r>
            <a:r>
              <a:rPr lang="cs-CZ" dirty="0" smtClean="0"/>
              <a:t>     </a:t>
            </a:r>
            <a:r>
              <a:rPr lang="en-US" dirty="0" err="1" smtClean="0"/>
              <a:t>kovariance</a:t>
            </a:r>
            <a:r>
              <a:rPr lang="en-US" dirty="0" smtClean="0"/>
              <a:t> </a:t>
            </a:r>
            <a:r>
              <a:rPr lang="en-US" dirty="0" err="1" smtClean="0"/>
              <a:t>dvou</a:t>
            </a:r>
            <a:r>
              <a:rPr lang="en-US" dirty="0" smtClean="0"/>
              <a:t> </a:t>
            </a:r>
            <a:r>
              <a:rPr lang="en-US" dirty="0" err="1" smtClean="0"/>
              <a:t>náhodných</a:t>
            </a:r>
            <a:r>
              <a:rPr lang="en-US" dirty="0" smtClean="0"/>
              <a:t> </a:t>
            </a:r>
            <a:r>
              <a:rPr lang="en-US" dirty="0" err="1" smtClean="0"/>
              <a:t>veličin</a:t>
            </a:r>
            <a:r>
              <a:rPr lang="en-US" dirty="0" smtClean="0"/>
              <a:t>, </a:t>
            </a:r>
            <a:r>
              <a:rPr lang="en-US" dirty="0" err="1" smtClean="0"/>
              <a:t>tj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41313" name="Object 1"/>
          <p:cNvGraphicFramePr>
            <a:graphicFrameLocks noChangeAspect="1"/>
          </p:cNvGraphicFramePr>
          <p:nvPr/>
        </p:nvGraphicFramePr>
        <p:xfrm>
          <a:off x="3131840" y="1772816"/>
          <a:ext cx="10287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4" name="Rovnice" r:id="rId3" imgW="1028700" imgH="939800" progId="Equation.3">
                  <p:embed/>
                </p:oleObj>
              </mc:Choice>
              <mc:Fallback>
                <p:oleObj name="Rovnice" r:id="rId3" imgW="1028700" imgH="939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772816"/>
                        <a:ext cx="102870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41315" name="Object 3"/>
          <p:cNvGraphicFramePr>
            <a:graphicFrameLocks noChangeAspect="1"/>
          </p:cNvGraphicFramePr>
          <p:nvPr/>
        </p:nvGraphicFramePr>
        <p:xfrm>
          <a:off x="1691680" y="2971031"/>
          <a:ext cx="32385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5" name="Rovnice" r:id="rId5" imgW="3238500" imgH="965200" progId="Equation.3">
                  <p:embed/>
                </p:oleObj>
              </mc:Choice>
              <mc:Fallback>
                <p:oleObj name="Rovnice" r:id="rId5" imgW="3238500" imgH="965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971031"/>
                        <a:ext cx="323850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1475656" y="4236718"/>
          <a:ext cx="2000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6" name="Rovnice" r:id="rId7" imgW="203112" imgH="241195" progId="Equation.3">
                  <p:embed/>
                </p:oleObj>
              </mc:Choice>
              <mc:Fallback>
                <p:oleObj name="Rovnice" r:id="rId7" imgW="203112" imgH="241195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236718"/>
                        <a:ext cx="2000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1835696" y="5013176"/>
          <a:ext cx="28479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7" name="Rovnice" r:id="rId9" imgW="2844800" imgH="241300" progId="Equation.3">
                  <p:embed/>
                </p:oleObj>
              </mc:Choice>
              <mc:Fallback>
                <p:oleObj name="Rovnice" r:id="rId9" imgW="2844800" imgH="2413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013176"/>
                        <a:ext cx="28479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Příklady vícerozměrného rozdělení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857403"/>
          </a:xfrm>
        </p:spPr>
        <p:txBody>
          <a:bodyPr/>
          <a:lstStyle/>
          <a:p>
            <a:r>
              <a:rPr lang="cs-CZ" dirty="0" smtClean="0"/>
              <a:t>R – knihovna MSBVAR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0610"/>
            <a:ext cx="7344816" cy="508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vícerozměrného rozdělení I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107504" y="980728"/>
            <a:ext cx="675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vmat1=</a:t>
            </a:r>
            <a:r>
              <a:rPr lang="cs-CZ" dirty="0" err="1" smtClean="0"/>
              <a:t>matrix</a:t>
            </a:r>
            <a:r>
              <a:rPr lang="cs-CZ" dirty="0" smtClean="0"/>
              <a:t>(c(1,0,0, </a:t>
            </a:r>
            <a:r>
              <a:rPr lang="cs-CZ" dirty="0" err="1" smtClean="0"/>
              <a:t>0</a:t>
            </a:r>
            <a:r>
              <a:rPr lang="cs-CZ" dirty="0" smtClean="0"/>
              <a:t>,1,0, </a:t>
            </a:r>
            <a:r>
              <a:rPr lang="cs-CZ" dirty="0" err="1" smtClean="0"/>
              <a:t>0</a:t>
            </a:r>
            <a:r>
              <a:rPr lang="cs-CZ" dirty="0" smtClean="0"/>
              <a:t>,0,1),3,3)</a:t>
            </a:r>
          </a:p>
          <a:p>
            <a:r>
              <a:rPr lang="cs-CZ" dirty="0" smtClean="0"/>
              <a:t>x1&lt;-</a:t>
            </a:r>
            <a:r>
              <a:rPr lang="cs-CZ" dirty="0" err="1" smtClean="0"/>
              <a:t>rmultnorm</a:t>
            </a:r>
            <a:r>
              <a:rPr lang="cs-CZ" dirty="0" smtClean="0"/>
              <a:t>(1000,c(10,10, </a:t>
            </a:r>
            <a:r>
              <a:rPr lang="cs-CZ" dirty="0" err="1" smtClean="0"/>
              <a:t>10</a:t>
            </a:r>
            <a:r>
              <a:rPr lang="cs-CZ" dirty="0" smtClean="0"/>
              <a:t>), vmat1, </a:t>
            </a:r>
            <a:r>
              <a:rPr lang="cs-CZ" dirty="0" err="1" smtClean="0"/>
              <a:t>tol</a:t>
            </a:r>
            <a:r>
              <a:rPr lang="cs-CZ" dirty="0" smtClean="0"/>
              <a:t> = 1e-10)</a:t>
            </a:r>
          </a:p>
          <a:p>
            <a:r>
              <a:rPr lang="cs-CZ" dirty="0" err="1" smtClean="0"/>
              <a:t>write</a:t>
            </a:r>
            <a:r>
              <a:rPr lang="cs-CZ" dirty="0" smtClean="0"/>
              <a:t>.table(x1,"x1.</a:t>
            </a:r>
            <a:r>
              <a:rPr lang="cs-CZ" dirty="0" err="1" smtClean="0"/>
              <a:t>txt</a:t>
            </a:r>
            <a:r>
              <a:rPr lang="cs-CZ" dirty="0" smtClean="0"/>
              <a:t>")</a:t>
            </a:r>
            <a:endParaRPr lang="cs-CZ" dirty="0"/>
          </a:p>
        </p:txBody>
      </p:sp>
      <p:graphicFrame>
        <p:nvGraphicFramePr>
          <p:cNvPr id="152578" name="Object 2"/>
          <p:cNvGraphicFramePr>
            <a:graphicFrameLocks noChangeAspect="1"/>
          </p:cNvGraphicFramePr>
          <p:nvPr/>
        </p:nvGraphicFramePr>
        <p:xfrm>
          <a:off x="1691680" y="1556792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0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556792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vícerozměrného rozdělení II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Rectangle 4"/>
          <p:cNvSpPr/>
          <p:nvPr/>
        </p:nvSpPr>
        <p:spPr>
          <a:xfrm>
            <a:off x="107504" y="980728"/>
            <a:ext cx="675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vmat2=</a:t>
            </a:r>
            <a:r>
              <a:rPr lang="cs-CZ" dirty="0" err="1" smtClean="0"/>
              <a:t>matrix</a:t>
            </a:r>
            <a:r>
              <a:rPr lang="cs-CZ" dirty="0" smtClean="0"/>
              <a:t>(c(1,0.5,0.5, 0.5,1,0.5, 0.5,0.5,1),3,3)</a:t>
            </a:r>
          </a:p>
          <a:p>
            <a:r>
              <a:rPr lang="cs-CZ" dirty="0" smtClean="0"/>
              <a:t>x2&lt;-</a:t>
            </a:r>
            <a:r>
              <a:rPr lang="cs-CZ" dirty="0" err="1" smtClean="0"/>
              <a:t>rmultnorm</a:t>
            </a:r>
            <a:r>
              <a:rPr lang="cs-CZ" dirty="0" smtClean="0"/>
              <a:t>(1000,c(10,10, </a:t>
            </a:r>
            <a:r>
              <a:rPr lang="cs-CZ" dirty="0" err="1" smtClean="0"/>
              <a:t>10</a:t>
            </a:r>
            <a:r>
              <a:rPr lang="cs-CZ" dirty="0" smtClean="0"/>
              <a:t>), vmat2, </a:t>
            </a:r>
            <a:r>
              <a:rPr lang="cs-CZ" dirty="0" err="1" smtClean="0"/>
              <a:t>tol</a:t>
            </a:r>
            <a:r>
              <a:rPr lang="cs-CZ" dirty="0" smtClean="0"/>
              <a:t> = 1e-10)</a:t>
            </a:r>
          </a:p>
          <a:p>
            <a:r>
              <a:rPr lang="cs-CZ" dirty="0" err="1" smtClean="0"/>
              <a:t>write</a:t>
            </a:r>
            <a:r>
              <a:rPr lang="cs-CZ" dirty="0" smtClean="0"/>
              <a:t>.table(x2,"x2.</a:t>
            </a:r>
            <a:r>
              <a:rPr lang="cs-CZ" dirty="0" err="1" smtClean="0"/>
              <a:t>txt</a:t>
            </a:r>
            <a:r>
              <a:rPr lang="cs-CZ" dirty="0" smtClean="0"/>
              <a:t>")</a:t>
            </a:r>
            <a:endParaRPr lang="cs-CZ" dirty="0"/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/>
        </p:nvGraphicFramePr>
        <p:xfrm>
          <a:off x="1835696" y="1628800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5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628800"/>
                        <a:ext cx="59436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5224</TotalTime>
  <Words>664</Words>
  <Application>Microsoft Office PowerPoint</Application>
  <PresentationFormat>On-screen Show (4:3)</PresentationFormat>
  <Paragraphs>120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Graph</vt:lpstr>
      <vt:lpstr>Rovnice</vt:lpstr>
      <vt:lpstr>Image</vt:lpstr>
      <vt:lpstr>Vícerozměrné statistické metody </vt:lpstr>
      <vt:lpstr>Vícerozměrné statistické metody </vt:lpstr>
      <vt:lpstr>Význam rozdělení ve vícerozměrném prostoru</vt:lpstr>
      <vt:lpstr>Rozdělení dat ve vícerozměrném prostoru</vt:lpstr>
      <vt:lpstr>Pojmy popisu vícerozměrných rozdělení</vt:lpstr>
      <vt:lpstr>Vícerozměrné charakteristiky rozdělení</vt:lpstr>
      <vt:lpstr>Příklady vícerozměrného rozdělení</vt:lpstr>
      <vt:lpstr>Příklad vícerozměrného rozdělení I</vt:lpstr>
      <vt:lpstr>Příklad vícerozměrného rozdělení II</vt:lpstr>
      <vt:lpstr>Příklad vícerozměrného rozdělení III</vt:lpstr>
      <vt:lpstr>Příklad vícerozměrného rozdělení IV</vt:lpstr>
      <vt:lpstr>Wishartovo rozdělení</vt:lpstr>
      <vt:lpstr>Hotellingovo rozdělení</vt:lpstr>
      <vt:lpstr>Normalita ve vícerozměrném prostoru</vt:lpstr>
      <vt:lpstr>Nenormální rozložení ve vícerozměrném prostoru</vt:lpstr>
      <vt:lpstr>Nenormální rozložení ve vícerozměrném prostoru</vt:lpstr>
      <vt:lpstr>Je normalita v jednorozměrném prostoru jedinou podmínkou vícerozměrné normality? </vt:lpstr>
      <vt:lpstr>Je normalita v jednorozměrném prostoru jedinou podmínkou vícerozměrné normality? </vt:lpstr>
      <vt:lpstr>Je normalita v jednorozměrném prostoru jedinou podmínkou vícerozměrné normality? </vt:lpstr>
      <vt:lpstr>Vícerozměrný outlier</vt:lpstr>
      <vt:lpstr>Srovnání průměrů ve vícerozměrném prostoru</vt:lpstr>
      <vt:lpstr>Vícerozměrné statistické metody </vt:lpstr>
      <vt:lpstr>Pojmy vícerozměrných analýz </vt:lpstr>
      <vt:lpstr>Vstupní matice vícerozměrných analýz </vt:lpstr>
    </vt:vector>
  </TitlesOfParts>
  <Company>IBA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Jarkovsky</dc:creator>
  <cp:lastModifiedBy>Jiri Jarkovsky</cp:lastModifiedBy>
  <cp:revision>115</cp:revision>
  <dcterms:created xsi:type="dcterms:W3CDTF">2010-11-20T15:58:13Z</dcterms:created>
  <dcterms:modified xsi:type="dcterms:W3CDTF">2011-09-27T10:48:07Z</dcterms:modified>
</cp:coreProperties>
</file>