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256" r:id="rId2"/>
    <p:sldId id="526" r:id="rId3"/>
    <p:sldId id="527" r:id="rId4"/>
    <p:sldId id="540" r:id="rId5"/>
    <p:sldId id="531" r:id="rId6"/>
    <p:sldId id="541" r:id="rId7"/>
    <p:sldId id="542" r:id="rId8"/>
    <p:sldId id="535" r:id="rId9"/>
    <p:sldId id="543" r:id="rId10"/>
    <p:sldId id="537" r:id="rId11"/>
    <p:sldId id="544" r:id="rId12"/>
    <p:sldId id="547" r:id="rId13"/>
    <p:sldId id="549" r:id="rId14"/>
    <p:sldId id="538" r:id="rId15"/>
    <p:sldId id="548" r:id="rId16"/>
    <p:sldId id="550" r:id="rId17"/>
    <p:sldId id="555" r:id="rId18"/>
    <p:sldId id="552" r:id="rId19"/>
    <p:sldId id="551" r:id="rId20"/>
    <p:sldId id="553" r:id="rId21"/>
    <p:sldId id="529" r:id="rId22"/>
    <p:sldId id="545" r:id="rId23"/>
    <p:sldId id="530" r:id="rId24"/>
    <p:sldId id="546" r:id="rId25"/>
    <p:sldId id="556" r:id="rId26"/>
    <p:sldId id="561" r:id="rId27"/>
    <p:sldId id="569" r:id="rId28"/>
    <p:sldId id="570" r:id="rId29"/>
    <p:sldId id="571" r:id="rId30"/>
    <p:sldId id="559" r:id="rId31"/>
    <p:sldId id="562" r:id="rId32"/>
    <p:sldId id="560" r:id="rId33"/>
    <p:sldId id="563" r:id="rId34"/>
    <p:sldId id="564" r:id="rId35"/>
    <p:sldId id="565" r:id="rId36"/>
    <p:sldId id="566" r:id="rId37"/>
    <p:sldId id="572" r:id="rId38"/>
    <p:sldId id="573" r:id="rId39"/>
    <p:sldId id="574" r:id="rId40"/>
    <p:sldId id="575" r:id="rId41"/>
    <p:sldId id="576" r:id="rId42"/>
    <p:sldId id="568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0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rkovsky\Desktop\FSTA\priklady_PC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rkovsky\Desktop\FSTA\priklady_PC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rkovsky\Desktop\FSTA\priklady_PC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rkovsky\Desktop\FSTA\priklady_PC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biploty!$E$7</c:f>
              <c:strCache>
                <c:ptCount val="1"/>
                <c:pt idx="0">
                  <c:v>Factor 2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</c:spPr>
          </c:marker>
          <c:dLbls>
            <c:dLbl>
              <c:idx val="0"/>
              <c:layout/>
              <c:tx>
                <c:strRef>
                  <c:f>biploty!$C$8</c:f>
                  <c:strCache>
                    <c:ptCount val="1"/>
                    <c:pt idx="0">
                      <c:v>SEPALLEN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strRef>
                  <c:f>biploty!$C$9</c:f>
                  <c:strCache>
                    <c:ptCount val="1"/>
                    <c:pt idx="0">
                      <c:v>SEPALWID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strRef>
                  <c:f>biploty!$C$10</c:f>
                  <c:strCache>
                    <c:ptCount val="1"/>
                    <c:pt idx="0">
                      <c:v>PETALLEN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strRef>
                  <c:f>biploty!$C$11</c:f>
                  <c:strCache>
                    <c:ptCount val="1"/>
                    <c:pt idx="0">
                      <c:v>PETALWID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biploty!$D$8:$D$11</c:f>
              <c:numCache>
                <c:formatCode>0.000000</c:formatCode>
                <c:ptCount val="4"/>
                <c:pt idx="0">
                  <c:v>-0.36138659178536853</c:v>
                </c:pt>
                <c:pt idx="1">
                  <c:v>8.4522514064568732E-2</c:v>
                </c:pt>
                <c:pt idx="2">
                  <c:v>-0.85667060594983435</c:v>
                </c:pt>
                <c:pt idx="3">
                  <c:v>-0.35828919715155111</c:v>
                </c:pt>
              </c:numCache>
            </c:numRef>
          </c:xVal>
          <c:yVal>
            <c:numRef>
              <c:f>biploty!$E$8:$E$11</c:f>
              <c:numCache>
                <c:formatCode>0.000000</c:formatCode>
                <c:ptCount val="4"/>
                <c:pt idx="0">
                  <c:v>0.65658877128684145</c:v>
                </c:pt>
                <c:pt idx="1">
                  <c:v>0.73016143478502704</c:v>
                </c:pt>
                <c:pt idx="2">
                  <c:v>-0.17337266279585659</c:v>
                </c:pt>
                <c:pt idx="3">
                  <c:v>-7.5481019917464115E-2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054848"/>
        <c:axId val="93056384"/>
      </c:scatterChart>
      <c:valAx>
        <c:axId val="93054848"/>
        <c:scaling>
          <c:orientation val="minMax"/>
          <c:max val="1"/>
          <c:min val="-1"/>
        </c:scaling>
        <c:delete val="0"/>
        <c:axPos val="b"/>
        <c:numFmt formatCode="0.0" sourceLinked="0"/>
        <c:majorTickMark val="out"/>
        <c:minorTickMark val="none"/>
        <c:tickLblPos val="nextTo"/>
        <c:crossAx val="93056384"/>
        <c:crosses val="autoZero"/>
        <c:crossBetween val="midCat"/>
      </c:valAx>
      <c:valAx>
        <c:axId val="93056384"/>
        <c:scaling>
          <c:orientation val="minMax"/>
          <c:max val="1"/>
          <c:min val="-1"/>
        </c:scaling>
        <c:delete val="0"/>
        <c:axPos val="l"/>
        <c:numFmt formatCode="0.0" sourceLinked="0"/>
        <c:majorTickMark val="out"/>
        <c:minorTickMark val="none"/>
        <c:tickLblPos val="nextTo"/>
        <c:crossAx val="93054848"/>
        <c:crosses val="autoZero"/>
        <c:crossBetween val="midCat"/>
        <c:maj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biploty!$E$14</c:f>
              <c:strCache>
                <c:ptCount val="1"/>
                <c:pt idx="0">
                  <c:v>Factor 2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</c:spPr>
          </c:marker>
          <c:xVal>
            <c:numRef>
              <c:f>biploty!$D$15:$D$164</c:f>
              <c:numCache>
                <c:formatCode>0.00000</c:formatCode>
                <c:ptCount val="150"/>
                <c:pt idx="0">
                  <c:v>2.7033597823351578</c:v>
                </c:pt>
                <c:pt idx="1">
                  <c:v>-2.1594376424890491</c:v>
                </c:pt>
                <c:pt idx="2">
                  <c:v>-1.0881032577116658</c:v>
                </c:pt>
                <c:pt idx="3">
                  <c:v>-2.3141547052355991</c:v>
                </c:pt>
                <c:pt idx="4">
                  <c:v>-1.4441612423295085</c:v>
                </c:pt>
                <c:pt idx="5">
                  <c:v>2.8205377507406073</c:v>
                </c:pt>
                <c:pt idx="6">
                  <c:v>-1.9222678009026006</c:v>
                </c:pt>
                <c:pt idx="7">
                  <c:v>-0.94473372801981348</c:v>
                </c:pt>
                <c:pt idx="8">
                  <c:v>-1.1162831773500499</c:v>
                </c:pt>
                <c:pt idx="9">
                  <c:v>3.2159394156486085</c:v>
                </c:pt>
                <c:pt idx="10">
                  <c:v>-0.89081519846944934</c:v>
                </c:pt>
                <c:pt idx="11">
                  <c:v>-1.3800264359155108</c:v>
                </c:pt>
                <c:pt idx="12">
                  <c:v>-1.7643457170444283</c:v>
                </c:pt>
                <c:pt idx="13">
                  <c:v>-4.5226976298700518E-2</c:v>
                </c:pt>
                <c:pt idx="14">
                  <c:v>-1.9496890593990681</c:v>
                </c:pt>
                <c:pt idx="15">
                  <c:v>-1.4152358767039022</c:v>
                </c:pt>
                <c:pt idx="16">
                  <c:v>-2.5630133750774751</c:v>
                </c:pt>
                <c:pt idx="17">
                  <c:v>2.3027331822262047</c:v>
                </c:pt>
                <c:pt idx="18">
                  <c:v>-0.64166908425807812</c:v>
                </c:pt>
                <c:pt idx="19">
                  <c:v>-1.9009416142184228</c:v>
                </c:pt>
                <c:pt idx="20">
                  <c:v>-3.4870553642902777</c:v>
                </c:pt>
                <c:pt idx="21">
                  <c:v>-1.0950606626324464</c:v>
                </c:pt>
                <c:pt idx="22">
                  <c:v>-2.418746182732824</c:v>
                </c:pt>
                <c:pt idx="23">
                  <c:v>-3.3970387360532555</c:v>
                </c:pt>
                <c:pt idx="24">
                  <c:v>-0.52123224390977407</c:v>
                </c:pt>
                <c:pt idx="25">
                  <c:v>2.6252380498503696</c:v>
                </c:pt>
                <c:pt idx="26">
                  <c:v>-1.9441097945469676</c:v>
                </c:pt>
                <c:pt idx="27">
                  <c:v>-1.2848256888583509</c:v>
                </c:pt>
                <c:pt idx="28">
                  <c:v>-0.93248853231231843</c:v>
                </c:pt>
                <c:pt idx="29">
                  <c:v>-0.35788841799730792</c:v>
                </c:pt>
                <c:pt idx="30">
                  <c:v>2.5873984766893505</c:v>
                </c:pt>
                <c:pt idx="31">
                  <c:v>-1.3901888619479139</c:v>
                </c:pt>
                <c:pt idx="32">
                  <c:v>6.8126492068362826E-2</c:v>
                </c:pt>
                <c:pt idx="33">
                  <c:v>-1.5271666148145169</c:v>
                </c:pt>
                <c:pt idx="34">
                  <c:v>-1.9044563747934264</c:v>
                </c:pt>
                <c:pt idx="35">
                  <c:v>2.6395347153845408</c:v>
                </c:pt>
                <c:pt idx="36">
                  <c:v>2.8006841154482189</c:v>
                </c:pt>
                <c:pt idx="37">
                  <c:v>-0.58800644333986363</c:v>
                </c:pt>
                <c:pt idx="38">
                  <c:v>-3.2306736614320912</c:v>
                </c:pt>
                <c:pt idx="39">
                  <c:v>2.9974065465949042</c:v>
                </c:pt>
                <c:pt idx="40">
                  <c:v>-2.275430503872204</c:v>
                </c:pt>
                <c:pt idx="41">
                  <c:v>2.4056144850974834</c:v>
                </c:pt>
                <c:pt idx="42">
                  <c:v>-0.23054802355945594</c:v>
                </c:pt>
                <c:pt idx="43">
                  <c:v>2.9805020437819909</c:v>
                </c:pt>
                <c:pt idx="44">
                  <c:v>-3.4999200389245364</c:v>
                </c:pt>
                <c:pt idx="45">
                  <c:v>-1.3887661316914652</c:v>
                </c:pt>
                <c:pt idx="46">
                  <c:v>2.6319893872743436</c:v>
                </c:pt>
                <c:pt idx="47">
                  <c:v>-0.46480028840377946</c:v>
                </c:pt>
                <c:pt idx="48">
                  <c:v>-2.6140904738108297</c:v>
                </c:pt>
                <c:pt idx="49">
                  <c:v>2.7144514267577047</c:v>
                </c:pt>
                <c:pt idx="50">
                  <c:v>2.5381482589989379</c:v>
                </c:pt>
                <c:pt idx="51">
                  <c:v>-1.2911320591150206</c:v>
                </c:pt>
                <c:pt idx="52">
                  <c:v>2.3557540491237701</c:v>
                </c:pt>
                <c:pt idx="53">
                  <c:v>2.5066689069258183</c:v>
                </c:pt>
                <c:pt idx="54">
                  <c:v>2.8662416521186667</c:v>
                </c:pt>
                <c:pt idx="55">
                  <c:v>-1.7812948100451105</c:v>
                </c:pt>
                <c:pt idx="56">
                  <c:v>-2.123608722773894</c:v>
                </c:pt>
                <c:pt idx="57">
                  <c:v>3.2238037438656502</c:v>
                </c:pt>
                <c:pt idx="58">
                  <c:v>2.6447503899420277</c:v>
                </c:pt>
                <c:pt idx="59">
                  <c:v>2.2094892377836772</c:v>
                </c:pt>
                <c:pt idx="60">
                  <c:v>-0.92786078094424729</c:v>
                </c:pt>
                <c:pt idx="61">
                  <c:v>-1.2585081605114878</c:v>
                </c:pt>
                <c:pt idx="62">
                  <c:v>2.7141416872943234</c:v>
                </c:pt>
                <c:pt idx="63">
                  <c:v>2.6841256259695347</c:v>
                </c:pt>
                <c:pt idx="64">
                  <c:v>-0.66028376169693703</c:v>
                </c:pt>
                <c:pt idx="65">
                  <c:v>-0.23610499331767199</c:v>
                </c:pt>
                <c:pt idx="66">
                  <c:v>2.468820073121337</c:v>
                </c:pt>
                <c:pt idx="67">
                  <c:v>2.8394621676428473</c:v>
                </c:pt>
                <c:pt idx="68">
                  <c:v>-0.81329064981754151</c:v>
                </c:pt>
                <c:pt idx="69">
                  <c:v>0.30558377802430814</c:v>
                </c:pt>
                <c:pt idx="70">
                  <c:v>2.3860390335311306</c:v>
                </c:pt>
                <c:pt idx="71">
                  <c:v>2.7287165365545283</c:v>
                </c:pt>
                <c:pt idx="72">
                  <c:v>-3.0764999316871857</c:v>
                </c:pt>
                <c:pt idx="73">
                  <c:v>-2.1442433143020807</c:v>
                </c:pt>
                <c:pt idx="74">
                  <c:v>-1.4152358767039022</c:v>
                </c:pt>
                <c:pt idx="75">
                  <c:v>-0.37621565106667076</c:v>
                </c:pt>
                <c:pt idx="76">
                  <c:v>-2.3880030160034664</c:v>
                </c:pt>
                <c:pt idx="77">
                  <c:v>2.4099324970021732</c:v>
                </c:pt>
                <c:pt idx="78">
                  <c:v>2.6488623343499094</c:v>
                </c:pt>
                <c:pt idx="79">
                  <c:v>-2.6166760159956879</c:v>
                </c:pt>
                <c:pt idx="80">
                  <c:v>-1.9050981488140748</c:v>
                </c:pt>
                <c:pt idx="81">
                  <c:v>-1.1693263393415001</c:v>
                </c:pt>
                <c:pt idx="82">
                  <c:v>-1.9715310530434342</c:v>
                </c:pt>
                <c:pt idx="83">
                  <c:v>0.74912266982965581</c:v>
                </c:pt>
                <c:pt idx="84">
                  <c:v>-0.35698149470104745</c:v>
                </c:pt>
                <c:pt idx="85">
                  <c:v>-0.33193447994505887</c:v>
                </c:pt>
                <c:pt idx="86">
                  <c:v>2.5987367491005853</c:v>
                </c:pt>
                <c:pt idx="87">
                  <c:v>2.6369268781057968</c:v>
                </c:pt>
                <c:pt idx="88">
                  <c:v>-3.795645422072881</c:v>
                </c:pt>
                <c:pt idx="89">
                  <c:v>-1.3007917126376565</c:v>
                </c:pt>
                <c:pt idx="90">
                  <c:v>2.2808596328444906</c:v>
                </c:pt>
                <c:pt idx="91">
                  <c:v>-1.0441318260534356</c:v>
                </c:pt>
                <c:pt idx="92">
                  <c:v>8.745404082895163E-3</c:v>
                </c:pt>
                <c:pt idx="93">
                  <c:v>-0.80685831250041251</c:v>
                </c:pt>
                <c:pt idx="94">
                  <c:v>2.6261449731466304</c:v>
                </c:pt>
                <c:pt idx="95">
                  <c:v>2.8863827317805506</c:v>
                </c:pt>
                <c:pt idx="96">
                  <c:v>0.50784088383532477</c:v>
                </c:pt>
                <c:pt idx="97">
                  <c:v>0.18962247237850108</c:v>
                </c:pt>
                <c:pt idx="98">
                  <c:v>-0.13642871155801556</c:v>
                </c:pt>
                <c:pt idx="99">
                  <c:v>2.8889905690592936</c:v>
                </c:pt>
                <c:pt idx="100">
                  <c:v>2.7453428556414075</c:v>
                </c:pt>
                <c:pt idx="101">
                  <c:v>-2.4278179130660447</c:v>
                </c:pt>
                <c:pt idx="102">
                  <c:v>-0.6425760075543383</c:v>
                </c:pt>
                <c:pt idx="103">
                  <c:v>-2.8416727781038689</c:v>
                </c:pt>
                <c:pt idx="104">
                  <c:v>-0.51169855744759785</c:v>
                </c:pt>
                <c:pt idx="105">
                  <c:v>2.5900063139680931</c:v>
                </c:pt>
                <c:pt idx="106">
                  <c:v>2.7701024260278988</c:v>
                </c:pt>
                <c:pt idx="107">
                  <c:v>-1.1990011054655605</c:v>
                </c:pt>
                <c:pt idx="108">
                  <c:v>-0.26497650811204704</c:v>
                </c:pt>
                <c:pt idx="109">
                  <c:v>-2.9325870689936875</c:v>
                </c:pt>
                <c:pt idx="110">
                  <c:v>-2.321228816573377</c:v>
                </c:pt>
                <c:pt idx="111">
                  <c:v>2.6727557978209515</c:v>
                </c:pt>
                <c:pt idx="112">
                  <c:v>-1.2206908824443525</c:v>
                </c:pt>
                <c:pt idx="113">
                  <c:v>-0.81509523576660003</c:v>
                </c:pt>
                <c:pt idx="114">
                  <c:v>2.5069470906518534</c:v>
                </c:pt>
                <c:pt idx="115">
                  <c:v>-0.24595767988669298</c:v>
                </c:pt>
                <c:pt idx="116">
                  <c:v>-1.2981838753589137</c:v>
                </c:pt>
                <c:pt idx="117">
                  <c:v>-0.92172892244703697</c:v>
                </c:pt>
                <c:pt idx="118">
                  <c:v>-0.71485332591141182</c:v>
                </c:pt>
                <c:pt idx="119">
                  <c:v>0.90646986494883441</c:v>
                </c:pt>
                <c:pt idx="120">
                  <c:v>-0.29900084187814385</c:v>
                </c:pt>
                <c:pt idx="121">
                  <c:v>-2.3500059200446382</c:v>
                </c:pt>
                <c:pt idx="122">
                  <c:v>-2.1076111432572411</c:v>
                </c:pt>
                <c:pt idx="123">
                  <c:v>2.6235278752244247</c:v>
                </c:pt>
                <c:pt idx="124">
                  <c:v>2.6482967062543796</c:v>
                </c:pt>
                <c:pt idx="125">
                  <c:v>-2.9167509667860707</c:v>
                </c:pt>
                <c:pt idx="126">
                  <c:v>-1.6617741536365309</c:v>
                </c:pt>
                <c:pt idx="127">
                  <c:v>-0.9849345104708902</c:v>
                </c:pt>
                <c:pt idx="128">
                  <c:v>0.17392537168176692</c:v>
                </c:pt>
                <c:pt idx="129">
                  <c:v>-1.4643023219913938</c:v>
                </c:pt>
                <c:pt idx="130">
                  <c:v>-1.8034019529650902</c:v>
                </c:pt>
                <c:pt idx="131">
                  <c:v>-2.1655917960801445</c:v>
                </c:pt>
                <c:pt idx="132">
                  <c:v>-0.16641321714545754</c:v>
                </c:pt>
                <c:pt idx="133">
                  <c:v>2.6127552309087196</c:v>
                </c:pt>
                <c:pt idx="134">
                  <c:v>2.7861092661880158</c:v>
                </c:pt>
                <c:pt idx="135">
                  <c:v>2.8493687050431</c:v>
                </c:pt>
                <c:pt idx="136">
                  <c:v>-1.3461635794584517</c:v>
                </c:pt>
                <c:pt idx="137">
                  <c:v>2.1998203236175784</c:v>
                </c:pt>
                <c:pt idx="138">
                  <c:v>2.587986399878766</c:v>
                </c:pt>
                <c:pt idx="139">
                  <c:v>-0.18331771995837126</c:v>
                </c:pt>
                <c:pt idx="140">
                  <c:v>-0.90017437317216731</c:v>
                </c:pt>
                <c:pt idx="141">
                  <c:v>-1.3320244367220879</c:v>
                </c:pt>
                <c:pt idx="142">
                  <c:v>2.3102562152425161</c:v>
                </c:pt>
                <c:pt idx="143">
                  <c:v>2.5437052287571547</c:v>
                </c:pt>
                <c:pt idx="144">
                  <c:v>2.5623199061960138</c:v>
                </c:pt>
                <c:pt idx="145">
                  <c:v>-1.5859282238732209</c:v>
                </c:pt>
                <c:pt idx="146">
                  <c:v>-1.5578021550660699</c:v>
                </c:pt>
                <c:pt idx="147">
                  <c:v>-2.5311927278036266</c:v>
                </c:pt>
                <c:pt idx="148">
                  <c:v>2.5430857498303912</c:v>
                </c:pt>
                <c:pt idx="149">
                  <c:v>0.70453175924466238</c:v>
                </c:pt>
              </c:numCache>
            </c:numRef>
          </c:xVal>
          <c:yVal>
            <c:numRef>
              <c:f>biploty!$E$15:$E$164</c:f>
              <c:numCache>
                <c:formatCode>0.00000</c:formatCode>
                <c:ptCount val="150"/>
                <c:pt idx="0">
                  <c:v>0.10770608249941205</c:v>
                </c:pt>
                <c:pt idx="1">
                  <c:v>-0.2172775786690492</c:v>
                </c:pt>
                <c:pt idx="2">
                  <c:v>7.4590675197716283E-2</c:v>
                </c:pt>
                <c:pt idx="3">
                  <c:v>0.18365127916901852</c:v>
                </c:pt>
                <c:pt idx="4">
                  <c:v>-0.14341341045758049</c:v>
                </c:pt>
                <c:pt idx="5">
                  <c:v>-8.9461384528568444E-2</c:v>
                </c:pt>
                <c:pt idx="6">
                  <c:v>0.40920346681606184</c:v>
                </c:pt>
                <c:pt idx="7">
                  <c:v>-0.54314555077976645</c:v>
                </c:pt>
                <c:pt idx="8">
                  <c:v>-8.4616852194787984E-2</c:v>
                </c:pt>
                <c:pt idx="9">
                  <c:v>0.13346806953852616</c:v>
                </c:pt>
                <c:pt idx="10">
                  <c:v>-3.4464444368268642E-2</c:v>
                </c:pt>
                <c:pt idx="11">
                  <c:v>-0.42095428731388179</c:v>
                </c:pt>
                <c:pt idx="12">
                  <c:v>7.8858854518475699E-2</c:v>
                </c:pt>
                <c:pt idx="13">
                  <c:v>-0.58383437747186406</c:v>
                </c:pt>
                <c:pt idx="14">
                  <c:v>4.1943259663211496E-2</c:v>
                </c:pt>
                <c:pt idx="15">
                  <c:v>-0.57491634754648924</c:v>
                </c:pt>
                <c:pt idx="16">
                  <c:v>0.27786260292919468</c:v>
                </c:pt>
                <c:pt idx="17">
                  <c:v>9.8708854814099758E-2</c:v>
                </c:pt>
                <c:pt idx="18">
                  <c:v>-0.41824687156867846</c:v>
                </c:pt>
                <c:pt idx="19">
                  <c:v>0.11662795851202351</c:v>
                </c:pt>
                <c:pt idx="20">
                  <c:v>1.1757393297134295</c:v>
                </c:pt>
                <c:pt idx="21">
                  <c:v>0.28346827006152919</c:v>
                </c:pt>
                <c:pt idx="22">
                  <c:v>0.30479819785469187</c:v>
                </c:pt>
                <c:pt idx="23">
                  <c:v>0.55083667302805539</c:v>
                </c:pt>
                <c:pt idx="24">
                  <c:v>-1.1927587270006452</c:v>
                </c:pt>
                <c:pt idx="25">
                  <c:v>0.59937002137942386</c:v>
                </c:pt>
                <c:pt idx="26">
                  <c:v>0.18753230280060487</c:v>
                </c:pt>
                <c:pt idx="27">
                  <c:v>0.68516047046730866</c:v>
                </c:pt>
                <c:pt idx="28">
                  <c:v>0.318333638262629</c:v>
                </c:pt>
                <c:pt idx="29">
                  <c:v>-6.8925031656013894E-2</c:v>
                </c:pt>
                <c:pt idx="30">
                  <c:v>-0.20431849127413307</c:v>
                </c:pt>
                <c:pt idx="31">
                  <c:v>-0.28266093799055048</c:v>
                </c:pt>
                <c:pt idx="32">
                  <c:v>-0.70517213179946492</c:v>
                </c:pt>
                <c:pt idx="33">
                  <c:v>-0.37531698258048862</c:v>
                </c:pt>
                <c:pt idx="34">
                  <c:v>0.11925069209197242</c:v>
                </c:pt>
                <c:pt idx="35">
                  <c:v>0.31203998023528323</c:v>
                </c:pt>
                <c:pt idx="36">
                  <c:v>0.26864373779798284</c:v>
                </c:pt>
                <c:pt idx="37">
                  <c:v>-0.4842874199812181</c:v>
                </c:pt>
                <c:pt idx="38">
                  <c:v>1.3741650867930477</c:v>
                </c:pt>
                <c:pt idx="39">
                  <c:v>-0.34192605747160942</c:v>
                </c:pt>
                <c:pt idx="40">
                  <c:v>0.3349906058216775</c:v>
                </c:pt>
                <c:pt idx="41">
                  <c:v>0.1888714289302606</c:v>
                </c:pt>
                <c:pt idx="42">
                  <c:v>-0.40438584800732491</c:v>
                </c:pt>
                <c:pt idx="43">
                  <c:v>-0.48795834442861502</c:v>
                </c:pt>
                <c:pt idx="44">
                  <c:v>0.46067409891189515</c:v>
                </c:pt>
                <c:pt idx="45">
                  <c:v>-0.20439932735215094</c:v>
                </c:pt>
                <c:pt idx="46">
                  <c:v>-0.19696122492431414</c:v>
                </c:pt>
                <c:pt idx="47">
                  <c:v>-0.6707115445117201</c:v>
                </c:pt>
                <c:pt idx="48">
                  <c:v>0.56090135512307793</c:v>
                </c:pt>
                <c:pt idx="49">
                  <c:v>-0.25020820418521084</c:v>
                </c:pt>
                <c:pt idx="50">
                  <c:v>0.50377114446143811</c:v>
                </c:pt>
                <c:pt idx="51">
                  <c:v>-0.11666865117401143</c:v>
                </c:pt>
                <c:pt idx="52">
                  <c:v>-3.7281859677382033E-2</c:v>
                </c:pt>
                <c:pt idx="53">
                  <c:v>-0.14601688049526734</c:v>
                </c:pt>
                <c:pt idx="54">
                  <c:v>6.9364471580080966E-2</c:v>
                </c:pt>
                <c:pt idx="55">
                  <c:v>-0.4999016810781361</c:v>
                </c:pt>
                <c:pt idx="56">
                  <c:v>-0.20972947667730288</c:v>
                </c:pt>
                <c:pt idx="57">
                  <c:v>-0.51139458700638174</c:v>
                </c:pt>
                <c:pt idx="58">
                  <c:v>1.1787646364375755</c:v>
                </c:pt>
                <c:pt idx="59">
                  <c:v>0.43666314163918835</c:v>
                </c:pt>
                <c:pt idx="60">
                  <c:v>0.46717949444151036</c:v>
                </c:pt>
                <c:pt idx="61">
                  <c:v>-0.17970479472274672</c:v>
                </c:pt>
                <c:pt idx="62">
                  <c:v>-0.17700122506477983</c:v>
                </c:pt>
                <c:pt idx="63">
                  <c:v>0.31939724658510149</c:v>
                </c:pt>
                <c:pt idx="64">
                  <c:v>-0.35296966572385036</c:v>
                </c:pt>
                <c:pt idx="65">
                  <c:v>-0.33361076682491508</c:v>
                </c:pt>
                <c:pt idx="66">
                  <c:v>0.13095148943525067</c:v>
                </c:pt>
                <c:pt idx="67">
                  <c:v>-0.22794556949382724</c:v>
                </c:pt>
                <c:pt idx="68">
                  <c:v>-0.16335030068761613</c:v>
                </c:pt>
                <c:pt idx="69">
                  <c:v>-0.36826218975458785</c:v>
                </c:pt>
                <c:pt idx="70">
                  <c:v>1.3380623304006527</c:v>
                </c:pt>
                <c:pt idx="71">
                  <c:v>0.32675451293492042</c:v>
                </c:pt>
                <c:pt idx="72">
                  <c:v>0.68808567757117567</c:v>
                </c:pt>
                <c:pt idx="73">
                  <c:v>0.14006420108978973</c:v>
                </c:pt>
                <c:pt idx="74">
                  <c:v>-0.57491634754648924</c:v>
                </c:pt>
                <c:pt idx="75">
                  <c:v>-0.29321892925141874</c:v>
                </c:pt>
                <c:pt idx="76">
                  <c:v>0.46463980470873639</c:v>
                </c:pt>
                <c:pt idx="77">
                  <c:v>0.41092426422957318</c:v>
                </c:pt>
                <c:pt idx="78">
                  <c:v>0.81336382029696241</c:v>
                </c:pt>
                <c:pt idx="79">
                  <c:v>0.34390315134173421</c:v>
                </c:pt>
                <c:pt idx="80">
                  <c:v>4.9300526013030338E-2</c:v>
                </c:pt>
                <c:pt idx="81">
                  <c:v>-0.1649902620231096</c:v>
                </c:pt>
                <c:pt idx="82">
                  <c:v>-0.17972790435224531</c:v>
                </c:pt>
                <c:pt idx="83">
                  <c:v>-1.0048909611818952</c:v>
                </c:pt>
                <c:pt idx="84">
                  <c:v>-0.50491009333710857</c:v>
                </c:pt>
                <c:pt idx="85">
                  <c:v>-0.21265468378116953</c:v>
                </c:pt>
                <c:pt idx="86">
                  <c:v>1.0931457594493572</c:v>
                </c:pt>
                <c:pt idx="87">
                  <c:v>-0.12132234786586285</c:v>
                </c:pt>
                <c:pt idx="88">
                  <c:v>0.25732297342047944</c:v>
                </c:pt>
                <c:pt idx="89">
                  <c:v>-0.7611496364350635</c:v>
                </c:pt>
                <c:pt idx="90">
                  <c:v>0.74133044906291523</c:v>
                </c:pt>
                <c:pt idx="91">
                  <c:v>0.22836189978839574</c:v>
                </c:pt>
                <c:pt idx="92">
                  <c:v>-0.72308190500483394</c:v>
                </c:pt>
                <c:pt idx="93">
                  <c:v>0.19418231471315098</c:v>
                </c:pt>
                <c:pt idx="94">
                  <c:v>0.16338495969832911</c:v>
                </c:pt>
                <c:pt idx="95">
                  <c:v>-0.57831175418670333</c:v>
                </c:pt>
                <c:pt idx="96">
                  <c:v>-1.2659711905263928</c:v>
                </c:pt>
                <c:pt idx="97">
                  <c:v>-0.68028676352813311</c:v>
                </c:pt>
                <c:pt idx="98">
                  <c:v>-0.31403243824923655</c:v>
                </c:pt>
                <c:pt idx="99">
                  <c:v>-0.14494942608555719</c:v>
                </c:pt>
                <c:pt idx="100">
                  <c:v>-0.31829897925191586</c:v>
                </c:pt>
                <c:pt idx="101">
                  <c:v>0.3781960126170506</c:v>
                </c:pt>
                <c:pt idx="102">
                  <c:v>1.7738190112416445E-2</c:v>
                </c:pt>
                <c:pt idx="103">
                  <c:v>0.37526916719510334</c:v>
                </c:pt>
                <c:pt idx="104">
                  <c:v>-0.10398123549904034</c:v>
                </c:pt>
                <c:pt idx="105">
                  <c:v>0.22904383682701304</c:v>
                </c:pt>
                <c:pt idx="106">
                  <c:v>0.26352753374425686</c:v>
                </c:pt>
                <c:pt idx="107">
                  <c:v>-0.6060915277579304</c:v>
                </c:pt>
                <c:pt idx="108">
                  <c:v>-0.55003646368047465</c:v>
                </c:pt>
                <c:pt idx="109">
                  <c:v>0.35550000297749657</c:v>
                </c:pt>
                <c:pt idx="110">
                  <c:v>-0.24383150231069065</c:v>
                </c:pt>
                <c:pt idx="111">
                  <c:v>-0.11377424587411647</c:v>
                </c:pt>
                <c:pt idx="112">
                  <c:v>0.40761959361100708</c:v>
                </c:pt>
                <c:pt idx="113">
                  <c:v>-0.37203705990950175</c:v>
                </c:pt>
                <c:pt idx="114">
                  <c:v>0.64506889864857453</c:v>
                </c:pt>
                <c:pt idx="115">
                  <c:v>-0.26852439662201472</c:v>
                </c:pt>
                <c:pt idx="116">
                  <c:v>-0.32778730833391734</c:v>
                </c:pt>
                <c:pt idx="117">
                  <c:v>-0.18273779362136719</c:v>
                </c:pt>
                <c:pt idx="118">
                  <c:v>0.14905594436978484</c:v>
                </c:pt>
                <c:pt idx="119">
                  <c:v>-0.75609336659901394</c:v>
                </c:pt>
                <c:pt idx="120">
                  <c:v>-0.34889780645033575</c:v>
                </c:pt>
                <c:pt idx="121">
                  <c:v>-4.0260947142531103E-2</c:v>
                </c:pt>
                <c:pt idx="122">
                  <c:v>0.3722878719607976</c:v>
                </c:pt>
                <c:pt idx="123">
                  <c:v>0.81067951418125783</c:v>
                </c:pt>
                <c:pt idx="124">
                  <c:v>0.31184914459335505</c:v>
                </c:pt>
                <c:pt idx="125">
                  <c:v>0.78279194881527825</c:v>
                </c:pt>
                <c:pt idx="126">
                  <c:v>0.24222840775506702</c:v>
                </c:pt>
                <c:pt idx="127">
                  <c:v>-0.12481785412635717</c:v>
                </c:pt>
                <c:pt idx="128">
                  <c:v>-0.25485420870258929</c:v>
                </c:pt>
                <c:pt idx="129">
                  <c:v>0.50426281530920414</c:v>
                </c:pt>
                <c:pt idx="130">
                  <c:v>-0.21563761733355544</c:v>
                </c:pt>
                <c:pt idx="131">
                  <c:v>0.21627558507402456</c:v>
                </c:pt>
                <c:pt idx="132">
                  <c:v>-0.68192672486362649</c:v>
                </c:pt>
                <c:pt idx="133">
                  <c:v>1.4729939161374979E-2</c:v>
                </c:pt>
                <c:pt idx="134">
                  <c:v>-0.23511200020171802</c:v>
                </c:pt>
                <c:pt idx="135">
                  <c:v>-0.94096057364119656</c:v>
                </c:pt>
                <c:pt idx="136">
                  <c:v>-0.77681834734433963</c:v>
                </c:pt>
                <c:pt idx="137">
                  <c:v>0.87283903896221138</c:v>
                </c:pt>
                <c:pt idx="138">
                  <c:v>0.51356030874927716</c:v>
                </c:pt>
                <c:pt idx="139">
                  <c:v>-0.82795901182063214</c:v>
                </c:pt>
                <c:pt idx="140">
                  <c:v>0.32850447383432341</c:v>
                </c:pt>
                <c:pt idx="141">
                  <c:v>0.24444087601634362</c:v>
                </c:pt>
                <c:pt idx="142">
                  <c:v>0.39134593565389475</c:v>
                </c:pt>
                <c:pt idx="143">
                  <c:v>0.43299606327902862</c:v>
                </c:pt>
                <c:pt idx="144">
                  <c:v>0.36771885743420035</c:v>
                </c:pt>
                <c:pt idx="145">
                  <c:v>-0.53964071402671898</c:v>
                </c:pt>
                <c:pt idx="146">
                  <c:v>0.26749544731025465</c:v>
                </c:pt>
                <c:pt idx="147">
                  <c:v>-9.8491094988021072E-3</c:v>
                </c:pt>
                <c:pt idx="148">
                  <c:v>0.57941002151988963</c:v>
                </c:pt>
                <c:pt idx="149">
                  <c:v>-1.0122482275317142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973632"/>
        <c:axId val="134987136"/>
      </c:scatterChart>
      <c:valAx>
        <c:axId val="103973632"/>
        <c:scaling>
          <c:orientation val="minMax"/>
          <c:max val="5"/>
        </c:scaling>
        <c:delete val="0"/>
        <c:axPos val="b"/>
        <c:numFmt formatCode="0.0" sourceLinked="0"/>
        <c:majorTickMark val="out"/>
        <c:minorTickMark val="none"/>
        <c:tickLblPos val="nextTo"/>
        <c:crossAx val="134987136"/>
        <c:crosses val="autoZero"/>
        <c:crossBetween val="midCat"/>
      </c:valAx>
      <c:valAx>
        <c:axId val="134987136"/>
        <c:scaling>
          <c:orientation val="minMax"/>
          <c:max val="1.5"/>
          <c:min val="-1.5"/>
        </c:scaling>
        <c:delete val="0"/>
        <c:axPos val="l"/>
        <c:numFmt formatCode="0.0" sourceLinked="0"/>
        <c:majorTickMark val="out"/>
        <c:minorTickMark val="none"/>
        <c:tickLblPos val="nextTo"/>
        <c:crossAx val="1039736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biploty!$X$7</c:f>
              <c:strCache>
                <c:ptCount val="1"/>
                <c:pt idx="0">
                  <c:v>Factor 2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00B0F0"/>
              </a:solidFill>
            </c:spPr>
          </c:marker>
          <c:dLbls>
            <c:dLbl>
              <c:idx val="0"/>
              <c:layout/>
              <c:tx>
                <c:strRef>
                  <c:f>biploty!$C$8</c:f>
                  <c:strCache>
                    <c:ptCount val="1"/>
                    <c:pt idx="0">
                      <c:v>SEPALLEN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strRef>
                  <c:f>biploty!$C$9</c:f>
                  <c:strCache>
                    <c:ptCount val="1"/>
                    <c:pt idx="0">
                      <c:v>SEPALWID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strRef>
                  <c:f>biploty!$C$10</c:f>
                  <c:strCache>
                    <c:ptCount val="1"/>
                    <c:pt idx="0">
                      <c:v>PETALLEN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strRef>
                  <c:f>biploty!$C$11</c:f>
                  <c:strCache>
                    <c:ptCount val="1"/>
                    <c:pt idx="0">
                      <c:v>PETALWID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biploty!$W$8:$W$11</c:f>
              <c:numCache>
                <c:formatCode>0.000000</c:formatCode>
                <c:ptCount val="4"/>
                <c:pt idx="0">
                  <c:v>-0.74310800226531981</c:v>
                </c:pt>
                <c:pt idx="1">
                  <c:v>0.17380101531344927</c:v>
                </c:pt>
                <c:pt idx="2">
                  <c:v>-1.761545107254243</c:v>
                </c:pt>
                <c:pt idx="3">
                  <c:v>-0.73673892607134073</c:v>
                </c:pt>
              </c:numCache>
            </c:numRef>
          </c:xVal>
          <c:yVal>
            <c:numRef>
              <c:f>biploty!$X$8:$X$11</c:f>
              <c:numCache>
                <c:formatCode>0.000000</c:formatCode>
                <c:ptCount val="4"/>
                <c:pt idx="0">
                  <c:v>0.3234462837516402</c:v>
                </c:pt>
                <c:pt idx="1">
                  <c:v>0.35968937171605803</c:v>
                </c:pt>
                <c:pt idx="2">
                  <c:v>-8.5406187156600033E-2</c:v>
                </c:pt>
                <c:pt idx="3">
                  <c:v>-3.7183175305051962E-2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171520"/>
        <c:axId val="138173056"/>
      </c:scatterChart>
      <c:valAx>
        <c:axId val="138171520"/>
        <c:scaling>
          <c:orientation val="minMax"/>
        </c:scaling>
        <c:delete val="0"/>
        <c:axPos val="b"/>
        <c:numFmt formatCode="0.0" sourceLinked="0"/>
        <c:majorTickMark val="out"/>
        <c:minorTickMark val="none"/>
        <c:tickLblPos val="nextTo"/>
        <c:crossAx val="138173056"/>
        <c:crosses val="autoZero"/>
        <c:crossBetween val="midCat"/>
      </c:valAx>
      <c:valAx>
        <c:axId val="138173056"/>
        <c:scaling>
          <c:orientation val="minMax"/>
        </c:scaling>
        <c:delete val="0"/>
        <c:axPos val="l"/>
        <c:numFmt formatCode="0.0" sourceLinked="0"/>
        <c:majorTickMark val="out"/>
        <c:minorTickMark val="none"/>
        <c:tickLblPos val="nextTo"/>
        <c:crossAx val="138171520"/>
        <c:crosses val="autoZero"/>
        <c:crossBetween val="midCat"/>
        <c:maj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biploty!$X$14</c:f>
              <c:strCache>
                <c:ptCount val="1"/>
                <c:pt idx="0">
                  <c:v>Factor 2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00B0F0"/>
              </a:solidFill>
            </c:spPr>
          </c:marker>
          <c:xVal>
            <c:numRef>
              <c:f>biploty!$W$15:$W$164</c:f>
              <c:numCache>
                <c:formatCode>0.00000</c:formatCode>
                <c:ptCount val="150"/>
                <c:pt idx="0">
                  <c:v>1.3146917744520861</c:v>
                </c:pt>
                <c:pt idx="1">
                  <c:v>-1.0501727977806339</c:v>
                </c:pt>
                <c:pt idx="2">
                  <c:v>-0.5291638989436932</c:v>
                </c:pt>
                <c:pt idx="3">
                  <c:v>-1.1254144474823895</c:v>
                </c:pt>
                <c:pt idx="4">
                  <c:v>-0.70232120736555526</c:v>
                </c:pt>
                <c:pt idx="5">
                  <c:v>1.3716774972612715</c:v>
                </c:pt>
                <c:pt idx="6">
                  <c:v>-0.93483290039839539</c:v>
                </c:pt>
                <c:pt idx="7">
                  <c:v>-0.45944075568152332</c:v>
                </c:pt>
                <c:pt idx="8">
                  <c:v>-0.54286829330340469</c:v>
                </c:pt>
                <c:pt idx="9">
                  <c:v>1.5639683347058464</c:v>
                </c:pt>
                <c:pt idx="10">
                  <c:v>-0.4332192191499768</c:v>
                </c:pt>
                <c:pt idx="11">
                  <c:v>-0.671131314329665</c:v>
                </c:pt>
                <c:pt idx="12">
                  <c:v>-0.8580325921266897</c:v>
                </c:pt>
                <c:pt idx="13">
                  <c:v>-2.1994680142751844E-2</c:v>
                </c:pt>
                <c:pt idx="14">
                  <c:v>-0.948168344398857</c:v>
                </c:pt>
                <c:pt idx="15">
                  <c:v>-0.68825428941053679</c:v>
                </c:pt>
                <c:pt idx="16">
                  <c:v>-1.246438829209187</c:v>
                </c:pt>
                <c:pt idx="17">
                  <c:v>1.119859958416493</c:v>
                </c:pt>
                <c:pt idx="18">
                  <c:v>-0.31205504813184731</c:v>
                </c:pt>
                <c:pt idx="19">
                  <c:v>-0.92446159784468951</c:v>
                </c:pt>
                <c:pt idx="20">
                  <c:v>-1.6958168255841448</c:v>
                </c:pt>
                <c:pt idx="21">
                  <c:v>-0.53254740826444757</c:v>
                </c:pt>
                <c:pt idx="22">
                  <c:v>-1.176279136689468</c:v>
                </c:pt>
                <c:pt idx="23">
                  <c:v>-1.6520401438859003</c:v>
                </c:pt>
                <c:pt idx="24">
                  <c:v>-0.25348447813907238</c:v>
                </c:pt>
                <c:pt idx="25">
                  <c:v>1.2766997913742808</c:v>
                </c:pt>
                <c:pt idx="26">
                  <c:v>-0.9454550490186131</c:v>
                </c:pt>
                <c:pt idx="27">
                  <c:v>-0.62483350376978875</c:v>
                </c:pt>
                <c:pt idx="28">
                  <c:v>-0.45348569998438881</c:v>
                </c:pt>
                <c:pt idx="29">
                  <c:v>-0.17404748061551112</c:v>
                </c:pt>
                <c:pt idx="30">
                  <c:v>1.2582977363061247</c:v>
                </c:pt>
                <c:pt idx="31">
                  <c:v>-0.67607348222036923</c:v>
                </c:pt>
                <c:pt idx="32">
                  <c:v>3.3131120515222552E-2</c:v>
                </c:pt>
                <c:pt idx="33">
                  <c:v>-0.74268819112940632</c:v>
                </c:pt>
                <c:pt idx="34">
                  <c:v>-0.9261708882052696</c:v>
                </c:pt>
                <c:pt idx="35">
                  <c:v>1.2836525132068266</c:v>
                </c:pt>
                <c:pt idx="36">
                  <c:v>1.3620223225477801</c:v>
                </c:pt>
                <c:pt idx="37">
                  <c:v>-0.28595795477729158</c:v>
                </c:pt>
                <c:pt idx="38">
                  <c:v>-1.571133859568973</c:v>
                </c:pt>
                <c:pt idx="39">
                  <c:v>1.4576919273738747</c:v>
                </c:pt>
                <c:pt idx="40">
                  <c:v>-1.1065821820409378</c:v>
                </c:pt>
                <c:pt idx="41">
                  <c:v>1.1698929593931326</c:v>
                </c:pt>
                <c:pt idx="42">
                  <c:v>-0.11211958991562182</c:v>
                </c:pt>
                <c:pt idx="43">
                  <c:v>1.4494709680533429</c:v>
                </c:pt>
                <c:pt idx="44">
                  <c:v>-1.7020731448625401</c:v>
                </c:pt>
                <c:pt idx="45">
                  <c:v>-0.67538158328126408</c:v>
                </c:pt>
                <c:pt idx="46">
                  <c:v>1.2799830864191535</c:v>
                </c:pt>
                <c:pt idx="47">
                  <c:v>-0.22604061801924341</c:v>
                </c:pt>
                <c:pt idx="48">
                  <c:v>-1.2712785275750531</c:v>
                </c:pt>
                <c:pt idx="49">
                  <c:v>1.3200858377146816</c:v>
                </c:pt>
                <c:pt idx="50">
                  <c:v>1.2343464825696981</c:v>
                </c:pt>
                <c:pt idx="51">
                  <c:v>-0.62790040339494013</c:v>
                </c:pt>
                <c:pt idx="52">
                  <c:v>1.14564494569049</c:v>
                </c:pt>
                <c:pt idx="53">
                  <c:v>1.2190375157403328</c:v>
                </c:pt>
                <c:pt idx="54">
                  <c:v>1.3939041145227755</c:v>
                </c:pt>
                <c:pt idx="55">
                  <c:v>-0.86627523644581672</c:v>
                </c:pt>
                <c:pt idx="56">
                  <c:v>-1.0327485591185017</c:v>
                </c:pt>
                <c:pt idx="57">
                  <c:v>1.5677928968991934</c:v>
                </c:pt>
                <c:pt idx="58">
                  <c:v>1.2861889881828006</c:v>
                </c:pt>
                <c:pt idx="59">
                  <c:v>1.0745137756490006</c:v>
                </c:pt>
                <c:pt idx="60">
                  <c:v>-0.45123514247533342</c:v>
                </c:pt>
                <c:pt idx="61">
                  <c:v>-0.61203482330275749</c:v>
                </c:pt>
                <c:pt idx="62">
                  <c:v>1.3199352059240508</c:v>
                </c:pt>
                <c:pt idx="63">
                  <c:v>1.3053378633198558</c:v>
                </c:pt>
                <c:pt idx="64">
                  <c:v>-0.32110769568281738</c:v>
                </c:pt>
                <c:pt idx="65">
                  <c:v>-0.11482204279656802</c:v>
                </c:pt>
                <c:pt idx="66">
                  <c:v>1.2006309570571316</c:v>
                </c:pt>
                <c:pt idx="67">
                  <c:v>1.3808807766028721</c:v>
                </c:pt>
                <c:pt idx="68">
                  <c:v>-0.39551765715413517</c:v>
                </c:pt>
                <c:pt idx="69">
                  <c:v>0.14861080718879396</c:v>
                </c:pt>
                <c:pt idx="70">
                  <c:v>1.1603730703559296</c:v>
                </c:pt>
                <c:pt idx="71">
                  <c:v>1.3270232134328839</c:v>
                </c:pt>
                <c:pt idx="72">
                  <c:v>-1.4961564423355402</c:v>
                </c:pt>
                <c:pt idx="73">
                  <c:v>-1.0427835266905403</c:v>
                </c:pt>
                <c:pt idx="74">
                  <c:v>-0.68825428941053679</c:v>
                </c:pt>
                <c:pt idx="75">
                  <c:v>-0.18296033887514862</c:v>
                </c:pt>
                <c:pt idx="76">
                  <c:v>-1.1613281898403649</c:v>
                </c:pt>
                <c:pt idx="77">
                  <c:v>1.1719928851115577</c:v>
                </c:pt>
                <c:pt idx="78">
                  <c:v>1.288188699625344</c:v>
                </c:pt>
                <c:pt idx="79">
                  <c:v>-1.2725359225637429</c:v>
                </c:pt>
                <c:pt idx="80">
                  <c:v>-0.92648299428582792</c:v>
                </c:pt>
                <c:pt idx="81">
                  <c:v>-0.56866412307669945</c:v>
                </c:pt>
                <c:pt idx="82">
                  <c:v>-0.95879049301907482</c:v>
                </c:pt>
                <c:pt idx="83">
                  <c:v>0.36431163122132049</c:v>
                </c:pt>
                <c:pt idx="84">
                  <c:v>-0.17360642774291768</c:v>
                </c:pt>
                <c:pt idx="85">
                  <c:v>-0.16142562055274992</c:v>
                </c:pt>
                <c:pt idx="86">
                  <c:v>1.2638117391306658</c:v>
                </c:pt>
                <c:pt idx="87">
                  <c:v>1.2823842757188393</c:v>
                </c:pt>
                <c:pt idx="88">
                  <c:v>-1.8458896399004252</c:v>
                </c:pt>
                <c:pt idx="89">
                  <c:v>-0.63259806410338548</c:v>
                </c:pt>
                <c:pt idx="90">
                  <c:v>1.109222463681933</c:v>
                </c:pt>
                <c:pt idx="91">
                  <c:v>-0.50777981241192494</c:v>
                </c:pt>
                <c:pt idx="92">
                  <c:v>4.2530450024341289E-3</c:v>
                </c:pt>
                <c:pt idx="93">
                  <c:v>-0.39238949751493757</c:v>
                </c:pt>
                <c:pt idx="94">
                  <c:v>1.2771408442468748</c:v>
                </c:pt>
                <c:pt idx="95">
                  <c:v>1.4036990785275993</c:v>
                </c:pt>
                <c:pt idx="96">
                  <c:v>0.24697202239653818</c:v>
                </c:pt>
                <c:pt idx="97">
                  <c:v>9.2216769042832561E-2</c:v>
                </c:pt>
                <c:pt idx="98">
                  <c:v>-6.6347700389878181E-2</c:v>
                </c:pt>
                <c:pt idx="99">
                  <c:v>1.404967316015586</c:v>
                </c:pt>
                <c:pt idx="100">
                  <c:v>1.3351088870771282</c:v>
                </c:pt>
                <c:pt idx="101">
                  <c:v>-1.180690879930995</c:v>
                </c:pt>
                <c:pt idx="102">
                  <c:v>-0.31249610100444086</c:v>
                </c:pt>
                <c:pt idx="103">
                  <c:v>-1.3819558356492534</c:v>
                </c:pt>
                <c:pt idx="104">
                  <c:v>-0.24884807744467363</c:v>
                </c:pt>
                <c:pt idx="105">
                  <c:v>1.2595659737941118</c:v>
                </c:pt>
                <c:pt idx="106">
                  <c:v>1.3471499049759632</c:v>
                </c:pt>
                <c:pt idx="107">
                  <c:v>-0.58309548777592257</c:v>
                </c:pt>
                <c:pt idx="108">
                  <c:v>-0.12886277213794672</c:v>
                </c:pt>
                <c:pt idx="109">
                  <c:v>-1.4261690666050468</c:v>
                </c:pt>
                <c:pt idx="110">
                  <c:v>-1.1288547132021456</c:v>
                </c:pt>
                <c:pt idx="111">
                  <c:v>1.2998085143809719</c:v>
                </c:pt>
                <c:pt idx="112">
                  <c:v>-0.59364361073389882</c:v>
                </c:pt>
                <c:pt idx="113">
                  <c:v>-0.39639525928427777</c:v>
                </c:pt>
                <c:pt idx="114">
                  <c:v>1.2191728014166212</c:v>
                </c:pt>
                <c:pt idx="115">
                  <c:v>-0.11961357889664176</c:v>
                </c:pt>
                <c:pt idx="116">
                  <c:v>-0.63132982661539871</c:v>
                </c:pt>
                <c:pt idx="117">
                  <c:v>-0.44825311101172138</c:v>
                </c:pt>
                <c:pt idx="118">
                  <c:v>-0.34764584190996661</c:v>
                </c:pt>
                <c:pt idx="119">
                  <c:v>0.44083236091036077</c:v>
                </c:pt>
                <c:pt idx="120">
                  <c:v>-0.14540940866993693</c:v>
                </c:pt>
                <c:pt idx="121">
                  <c:v>-1.1428495286438203</c:v>
                </c:pt>
                <c:pt idx="122">
                  <c:v>-1.024968652670563</c:v>
                </c:pt>
                <c:pt idx="123">
                  <c:v>1.2758681031438428</c:v>
                </c:pt>
                <c:pt idx="124">
                  <c:v>1.2879136246577232</c:v>
                </c:pt>
                <c:pt idx="125">
                  <c:v>-1.4184676894343944</c:v>
                </c:pt>
                <c:pt idx="126">
                  <c:v>-0.80815022294067973</c:v>
                </c:pt>
                <c:pt idx="127">
                  <c:v>-0.47899110867572053</c:v>
                </c:pt>
                <c:pt idx="128">
                  <c:v>8.4582990770479774E-2</c:v>
                </c:pt>
                <c:pt idx="129">
                  <c:v>-0.71211617137037986</c:v>
                </c:pt>
                <c:pt idx="130">
                  <c:v>-0.87702633185806966</c:v>
                </c:pt>
                <c:pt idx="131">
                  <c:v>-1.0531656717435438</c:v>
                </c:pt>
                <c:pt idx="132">
                  <c:v>-8.0929696879731713E-2</c:v>
                </c:pt>
                <c:pt idx="133">
                  <c:v>1.270629175286923</c:v>
                </c:pt>
                <c:pt idx="134">
                  <c:v>1.3549343150389463</c:v>
                </c:pt>
                <c:pt idx="135">
                  <c:v>1.3856985013165852</c:v>
                </c:pt>
                <c:pt idx="136">
                  <c:v>-0.6546632070749614</c:v>
                </c:pt>
                <c:pt idx="137">
                  <c:v>1.0698116113255105</c:v>
                </c:pt>
                <c:pt idx="138">
                  <c:v>1.2585836537730435</c:v>
                </c:pt>
                <c:pt idx="139">
                  <c:v>-8.915065620026387E-2</c:v>
                </c:pt>
                <c:pt idx="140">
                  <c:v>-0.43777075168283663</c:v>
                </c:pt>
                <c:pt idx="141">
                  <c:v>-0.64778709137080481</c:v>
                </c:pt>
                <c:pt idx="142">
                  <c:v>1.123518542704868</c:v>
                </c:pt>
                <c:pt idx="143">
                  <c:v>1.2370489354506446</c:v>
                </c:pt>
                <c:pt idx="144">
                  <c:v>1.2461015830016149</c:v>
                </c:pt>
                <c:pt idx="145">
                  <c:v>-0.77126500306093371</c:v>
                </c:pt>
                <c:pt idx="146">
                  <c:v>-0.75758679731486245</c:v>
                </c:pt>
                <c:pt idx="147">
                  <c:v>-1.2309638844748487</c:v>
                </c:pt>
                <c:pt idx="148">
                  <c:v>1.2367476718693842</c:v>
                </c:pt>
                <c:pt idx="149">
                  <c:v>0.34262628110829157</c:v>
                </c:pt>
              </c:numCache>
            </c:numRef>
          </c:xVal>
          <c:yVal>
            <c:numRef>
              <c:f>biploty!$X$15:$X$164</c:f>
              <c:numCache>
                <c:formatCode>0.00000</c:formatCode>
                <c:ptCount val="150"/>
                <c:pt idx="0">
                  <c:v>0.21864095499303929</c:v>
                </c:pt>
                <c:pt idx="1">
                  <c:v>-0.44106865830010539</c:v>
                </c:pt>
                <c:pt idx="2">
                  <c:v>0.15141741376484757</c:v>
                </c:pt>
                <c:pt idx="3">
                  <c:v>0.37280801725776902</c:v>
                </c:pt>
                <c:pt idx="4">
                  <c:v>-0.29112603757940331</c:v>
                </c:pt>
                <c:pt idx="5">
                  <c:v>-0.18160462338264405</c:v>
                </c:pt>
                <c:pt idx="6">
                  <c:v>0.83067394797888583</c:v>
                </c:pt>
                <c:pt idx="7">
                  <c:v>-1.1025734031627854</c:v>
                </c:pt>
                <c:pt idx="8">
                  <c:v>-0.17177033035691627</c:v>
                </c:pt>
                <c:pt idx="9">
                  <c:v>0.27093721643009355</c:v>
                </c:pt>
                <c:pt idx="10">
                  <c:v>-6.9962056507104645E-2</c:v>
                </c:pt>
                <c:pt idx="11">
                  <c:v>-0.85452785256787867</c:v>
                </c:pt>
                <c:pt idx="12">
                  <c:v>0.16008172297670167</c:v>
                </c:pt>
                <c:pt idx="13">
                  <c:v>-1.1851708175247369</c:v>
                </c:pt>
                <c:pt idx="14">
                  <c:v>8.5143885428528507E-2</c:v>
                </c:pt>
                <c:pt idx="15">
                  <c:v>-1.1670674148728852</c:v>
                </c:pt>
                <c:pt idx="16">
                  <c:v>0.56405491176993106</c:v>
                </c:pt>
                <c:pt idx="17">
                  <c:v>0.20037678264773809</c:v>
                </c:pt>
                <c:pt idx="18">
                  <c:v>-0.84903185874508158</c:v>
                </c:pt>
                <c:pt idx="19">
                  <c:v>0.23675216511654829</c:v>
                </c:pt>
                <c:pt idx="20">
                  <c:v>2.3867247225598738</c:v>
                </c:pt>
                <c:pt idx="21">
                  <c:v>0.57543429152959702</c:v>
                </c:pt>
                <c:pt idx="22">
                  <c:v>0.61873357114693028</c:v>
                </c:pt>
                <c:pt idx="23">
                  <c:v>1.1181862104835163</c:v>
                </c:pt>
                <c:pt idx="24">
                  <c:v>-2.4212737210001714</c:v>
                </c:pt>
                <c:pt idx="25">
                  <c:v>1.216707829563024</c:v>
                </c:pt>
                <c:pt idx="26">
                  <c:v>0.38068640902051065</c:v>
                </c:pt>
                <c:pt idx="27">
                  <c:v>1.3908605355437582</c:v>
                </c:pt>
                <c:pt idx="28">
                  <c:v>0.64621021451160698</c:v>
                </c:pt>
                <c:pt idx="29">
                  <c:v>-0.13991628322642424</c:v>
                </c:pt>
                <c:pt idx="30">
                  <c:v>-0.41476199874930197</c:v>
                </c:pt>
                <c:pt idx="31">
                  <c:v>-0.57379542535881933</c:v>
                </c:pt>
                <c:pt idx="32">
                  <c:v>-1.4314837635279698</c:v>
                </c:pt>
                <c:pt idx="33">
                  <c:v>-0.7618851377028949</c:v>
                </c:pt>
                <c:pt idx="34">
                  <c:v>0.24207625602492835</c:v>
                </c:pt>
                <c:pt idx="35">
                  <c:v>0.63343422851744557</c:v>
                </c:pt>
                <c:pt idx="36">
                  <c:v>0.54534082033269782</c:v>
                </c:pt>
                <c:pt idx="37">
                  <c:v>-0.98309270506042756</c:v>
                </c:pt>
                <c:pt idx="38">
                  <c:v>2.7895246017899198</c:v>
                </c:pt>
                <c:pt idx="39">
                  <c:v>-0.69410230144621221</c:v>
                </c:pt>
                <c:pt idx="40">
                  <c:v>0.68002348865439532</c:v>
                </c:pt>
                <c:pt idx="41">
                  <c:v>0.38340480531763438</c:v>
                </c:pt>
                <c:pt idx="42">
                  <c:v>-0.82089428881116544</c:v>
                </c:pt>
                <c:pt idx="43">
                  <c:v>-0.9905446001462096</c:v>
                </c:pt>
                <c:pt idx="44">
                  <c:v>0.93515818781362103</c:v>
                </c:pt>
                <c:pt idx="45">
                  <c:v>-0.41492609419206311</c:v>
                </c:pt>
                <c:pt idx="46">
                  <c:v>-0.39982691148650695</c:v>
                </c:pt>
                <c:pt idx="47">
                  <c:v>-1.3615295368086511</c:v>
                </c:pt>
                <c:pt idx="48">
                  <c:v>1.1386172915691091</c:v>
                </c:pt>
                <c:pt idx="49">
                  <c:v>-0.50791709660822981</c:v>
                </c:pt>
                <c:pt idx="50">
                  <c:v>1.0226442329622976</c:v>
                </c:pt>
                <c:pt idx="51">
                  <c:v>-0.23683477031647568</c:v>
                </c:pt>
                <c:pt idx="52">
                  <c:v>-7.5681347001212845E-2</c:v>
                </c:pt>
                <c:pt idx="53">
                  <c:v>-0.29641102392489316</c:v>
                </c:pt>
                <c:pt idx="54">
                  <c:v>0.14080833651097865</c:v>
                </c:pt>
                <c:pt idx="55">
                  <c:v>-1.014789308246784</c:v>
                </c:pt>
                <c:pt idx="56">
                  <c:v>-0.42574617892323918</c:v>
                </c:pt>
                <c:pt idx="57">
                  <c:v>-1.0381196519886102</c:v>
                </c:pt>
                <c:pt idx="58">
                  <c:v>2.3928660280085947</c:v>
                </c:pt>
                <c:pt idx="59">
                  <c:v>0.88641647790665901</c:v>
                </c:pt>
                <c:pt idx="60">
                  <c:v>0.94836399623405421</c:v>
                </c:pt>
                <c:pt idx="61">
                  <c:v>-0.3647967414952995</c:v>
                </c:pt>
                <c:pt idx="62">
                  <c:v>-0.35930855514415938</c:v>
                </c:pt>
                <c:pt idx="63">
                  <c:v>0.6483693157802396</c:v>
                </c:pt>
                <c:pt idx="64">
                  <c:v>-0.71652058088602122</c:v>
                </c:pt>
                <c:pt idx="65">
                  <c:v>-0.67722244614140292</c:v>
                </c:pt>
                <c:pt idx="66">
                  <c:v>0.26582861472136815</c:v>
                </c:pt>
                <c:pt idx="67">
                  <c:v>-0.46272444270577417</c:v>
                </c:pt>
                <c:pt idx="68">
                  <c:v>-0.33159748188720439</c:v>
                </c:pt>
                <c:pt idx="69">
                  <c:v>-0.74756406497479333</c:v>
                </c:pt>
                <c:pt idx="70">
                  <c:v>2.7162368082657484</c:v>
                </c:pt>
                <c:pt idx="71">
                  <c:v>0.66330440304303506</c:v>
                </c:pt>
                <c:pt idx="72">
                  <c:v>1.3967986409868314</c:v>
                </c:pt>
                <c:pt idx="73">
                  <c:v>0.28432721695894853</c:v>
                </c:pt>
                <c:pt idx="74">
                  <c:v>-1.1670674148728852</c:v>
                </c:pt>
                <c:pt idx="75">
                  <c:v>-0.59522791309317724</c:v>
                </c:pt>
                <c:pt idx="76">
                  <c:v>0.94320848249078171</c:v>
                </c:pt>
                <c:pt idx="77">
                  <c:v>0.83416712850415209</c:v>
                </c:pt>
                <c:pt idx="78">
                  <c:v>1.651110487910332</c:v>
                </c:pt>
                <c:pt idx="79">
                  <c:v>0.69811575808527704</c:v>
                </c:pt>
                <c:pt idx="80">
                  <c:v>0.10007897269132374</c:v>
                </c:pt>
                <c:pt idx="81">
                  <c:v>-0.33492656696971035</c:v>
                </c:pt>
                <c:pt idx="82">
                  <c:v>-0.36484365352984638</c:v>
                </c:pt>
                <c:pt idx="83">
                  <c:v>-2.0399063295044826</c:v>
                </c:pt>
                <c:pt idx="84">
                  <c:v>-1.0249562738803779</c:v>
                </c:pt>
                <c:pt idx="85">
                  <c:v>-0.43168428436631234</c:v>
                </c:pt>
                <c:pt idx="86">
                  <c:v>2.2190616095790445</c:v>
                </c:pt>
                <c:pt idx="87">
                  <c:v>-0.24628167122812913</c:v>
                </c:pt>
                <c:pt idx="88">
                  <c:v>0.52235992011508858</c:v>
                </c:pt>
                <c:pt idx="89">
                  <c:v>-1.5451168545070357</c:v>
                </c:pt>
                <c:pt idx="90">
                  <c:v>1.5048843443862074</c:v>
                </c:pt>
                <c:pt idx="91">
                  <c:v>0.46356958395578185</c:v>
                </c:pt>
                <c:pt idx="92">
                  <c:v>-1.4678402053041526</c:v>
                </c:pt>
                <c:pt idx="93">
                  <c:v>0.39418578548592176</c:v>
                </c:pt>
                <c:pt idx="94">
                  <c:v>0.33166783890906926</c:v>
                </c:pt>
                <c:pt idx="95">
                  <c:v>-1.1739600149301763</c:v>
                </c:pt>
                <c:pt idx="96">
                  <c:v>-2.5698933956852104</c:v>
                </c:pt>
                <c:pt idx="97">
                  <c:v>-1.3809670187171355</c:v>
                </c:pt>
                <c:pt idx="98">
                  <c:v>-0.63747887402719849</c:v>
                </c:pt>
                <c:pt idx="99">
                  <c:v>-0.29424411518460136</c:v>
                </c:pt>
                <c:pt idx="100">
                  <c:v>-0.64613985748974156</c:v>
                </c:pt>
                <c:pt idx="101">
                  <c:v>0.76772950472507273</c:v>
                </c:pt>
                <c:pt idx="102">
                  <c:v>3.6008131908873246E-2</c:v>
                </c:pt>
                <c:pt idx="103">
                  <c:v>0.76178807353268796</c:v>
                </c:pt>
                <c:pt idx="104">
                  <c:v>-0.21107959832250328</c:v>
                </c:pt>
                <c:pt idx="105">
                  <c:v>0.46495390099627248</c:v>
                </c:pt>
                <c:pt idx="106">
                  <c:v>0.53495503975013869</c:v>
                </c:pt>
                <c:pt idx="107">
                  <c:v>-1.2303523382062242</c:v>
                </c:pt>
                <c:pt idx="108">
                  <c:v>-1.1165618032830187</c:v>
                </c:pt>
                <c:pt idx="109">
                  <c:v>0.72165710930441118</c:v>
                </c:pt>
                <c:pt idx="110">
                  <c:v>-0.4949725334489618</c:v>
                </c:pt>
                <c:pt idx="111">
                  <c:v>-0.23095919185126296</c:v>
                </c:pt>
                <c:pt idx="112">
                  <c:v>0.82745872055528213</c:v>
                </c:pt>
                <c:pt idx="113">
                  <c:v>-0.75522696753788321</c:v>
                </c:pt>
                <c:pt idx="114">
                  <c:v>1.3094755353078804</c:v>
                </c:pt>
                <c:pt idx="115">
                  <c:v>-0.54509856039641424</c:v>
                </c:pt>
                <c:pt idx="116">
                  <c:v>-0.66540095476146133</c:v>
                </c:pt>
                <c:pt idx="117">
                  <c:v>-0.37095366188733803</c:v>
                </c:pt>
                <c:pt idx="118">
                  <c:v>0.30258025608328099</c:v>
                </c:pt>
                <c:pt idx="119">
                  <c:v>-1.5348527390550386</c:v>
                </c:pt>
                <c:pt idx="120">
                  <c:v>-0.7082547970092069</c:v>
                </c:pt>
                <c:pt idx="121">
                  <c:v>-8.1728828380842264E-2</c:v>
                </c:pt>
                <c:pt idx="122">
                  <c:v>0.75573611043071243</c:v>
                </c:pt>
                <c:pt idx="123">
                  <c:v>1.6456614061220811</c:v>
                </c:pt>
                <c:pt idx="124">
                  <c:v>0.63304683640337378</c:v>
                </c:pt>
                <c:pt idx="125">
                  <c:v>1.5890502678970704</c:v>
                </c:pt>
                <c:pt idx="126">
                  <c:v>0.49171828711066773</c:v>
                </c:pt>
                <c:pt idx="127">
                  <c:v>-0.25337747129107197</c:v>
                </c:pt>
                <c:pt idx="128">
                  <c:v>-0.51734838257657023</c:v>
                </c:pt>
                <c:pt idx="129">
                  <c:v>1.023642313861753</c:v>
                </c:pt>
                <c:pt idx="130">
                  <c:v>-0.43773957321759888</c:v>
                </c:pt>
                <c:pt idx="131">
                  <c:v>0.43903463355954081</c:v>
                </c:pt>
                <c:pt idx="132">
                  <c:v>-1.3842961037996413</c:v>
                </c:pt>
                <c:pt idx="133">
                  <c:v>2.9901449300692971E-2</c:v>
                </c:pt>
                <c:pt idx="134">
                  <c:v>-0.4772721378544974</c:v>
                </c:pt>
                <c:pt idx="135">
                  <c:v>-1.910129062885862</c:v>
                </c:pt>
                <c:pt idx="136">
                  <c:v>-1.576923989602983</c:v>
                </c:pt>
                <c:pt idx="137">
                  <c:v>1.7718438606746858</c:v>
                </c:pt>
                <c:pt idx="138">
                  <c:v>1.0425160190193998</c:v>
                </c:pt>
                <c:pt idx="139">
                  <c:v>-1.6807384024996384</c:v>
                </c:pt>
                <c:pt idx="140">
                  <c:v>0.66685678479685107</c:v>
                </c:pt>
                <c:pt idx="141">
                  <c:v>0.49620954853538757</c:v>
                </c:pt>
                <c:pt idx="142">
                  <c:v>0.79442355638994755</c:v>
                </c:pt>
                <c:pt idx="143">
                  <c:v>0.8789723902925356</c:v>
                </c:pt>
                <c:pt idx="144">
                  <c:v>0.74646111243347579</c:v>
                </c:pt>
                <c:pt idx="145">
                  <c:v>-1.0954586624072182</c:v>
                </c:pt>
                <c:pt idx="146">
                  <c:v>0.54300981614964561</c:v>
                </c:pt>
                <c:pt idx="147">
                  <c:v>-1.9993473503790909E-2</c:v>
                </c:pt>
                <c:pt idx="148">
                  <c:v>1.1761894732206759</c:v>
                </c:pt>
                <c:pt idx="149">
                  <c:v>-2.0548414167672777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713536"/>
        <c:axId val="139736192"/>
      </c:scatterChart>
      <c:valAx>
        <c:axId val="139713536"/>
        <c:scaling>
          <c:orientation val="minMax"/>
          <c:max val="3"/>
          <c:min val="-3"/>
        </c:scaling>
        <c:delete val="0"/>
        <c:axPos val="b"/>
        <c:numFmt formatCode="0.0" sourceLinked="0"/>
        <c:majorTickMark val="out"/>
        <c:minorTickMark val="none"/>
        <c:tickLblPos val="nextTo"/>
        <c:crossAx val="139736192"/>
        <c:crosses val="autoZero"/>
        <c:crossBetween val="midCat"/>
      </c:valAx>
      <c:valAx>
        <c:axId val="139736192"/>
        <c:scaling>
          <c:orientation val="minMax"/>
          <c:max val="3"/>
          <c:min val="-3"/>
        </c:scaling>
        <c:delete val="0"/>
        <c:axPos val="l"/>
        <c:numFmt formatCode="0.0" sourceLinked="0"/>
        <c:majorTickMark val="out"/>
        <c:minorTickMark val="none"/>
        <c:tickLblPos val="nextTo"/>
        <c:crossAx val="13971353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3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12" Type="http://schemas.openxmlformats.org/officeDocument/2006/relationships/image" Target="../media/image32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11" Type="http://schemas.openxmlformats.org/officeDocument/2006/relationships/image" Target="../media/image31.wmf"/><Relationship Id="rId5" Type="http://schemas.openxmlformats.org/officeDocument/2006/relationships/image" Target="../media/image25.wmf"/><Relationship Id="rId15" Type="http://schemas.openxmlformats.org/officeDocument/2006/relationships/image" Target="../media/image35.wmf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Relationship Id="rId14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42483-8D39-4A18-BFB7-D44016D4AE6D}" type="datetimeFigureOut">
              <a:rPr lang="cs-CZ" smtClean="0"/>
              <a:pPr/>
              <a:t>1.11.2011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4937F-BCDF-4D2E-A351-ADED93F790E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637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4937F-BCDF-4D2E-A351-ADED93F790EC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4937F-BCDF-4D2E-A351-ADED93F790EC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4937F-BCDF-4D2E-A351-ADED93F790EC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4937F-BCDF-4D2E-A351-ADED93F790EC}" type="slidenum">
              <a:rPr lang="cs-CZ" smtClean="0"/>
              <a:pPr/>
              <a:t>35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C5C4-C2FD-4733-8AF5-D995FE99D427}" type="datetime1">
              <a:rPr lang="cs-CZ" smtClean="0"/>
              <a:pPr/>
              <a:t>1.11.2011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5DC1-7778-4ED5-9F9B-9068FBEE7FCA}" type="datetime1">
              <a:rPr lang="cs-CZ" smtClean="0"/>
              <a:pPr/>
              <a:t>1.11.2011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8E72-3B07-4EF7-BDC2-E7118E05BAE3}" type="datetime1">
              <a:rPr lang="cs-CZ" smtClean="0"/>
              <a:pPr/>
              <a:t>1.11.2011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620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8696"/>
            <a:ext cx="2133600" cy="365125"/>
          </a:xfrm>
        </p:spPr>
        <p:txBody>
          <a:bodyPr/>
          <a:lstStyle/>
          <a:p>
            <a:fld id="{DB60B85E-B246-4B41-BF9C-CE7F316D09A2}" type="datetime1">
              <a:rPr lang="cs-CZ" smtClean="0"/>
              <a:pPr/>
              <a:t>1.11.2011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8696"/>
            <a:ext cx="2895600" cy="3651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8696"/>
            <a:ext cx="2133600" cy="365125"/>
          </a:xfrm>
        </p:spPr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Picture 18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63" y="6433860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50" y="6402110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179512" y="6330831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971600" y="6464369"/>
            <a:ext cx="40078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Jiří Jarkovský, Simona Littnerová: Vícerozměrné statistické metody </a:t>
            </a:r>
            <a:endParaRPr lang="cs-CZ" sz="11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52338-27FF-4F10-A1F5-18FD4D6DCBBE}" type="datetime1">
              <a:rPr lang="cs-CZ" smtClean="0"/>
              <a:pPr/>
              <a:t>1.11.2011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0713-F4BC-4489-B1F2-724FB2B86EC4}" type="datetime1">
              <a:rPr lang="cs-CZ" smtClean="0"/>
              <a:pPr/>
              <a:t>1.11.2011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CB94-AECA-4CF8-AFD0-2DDF9B78E8C2}" type="datetime1">
              <a:rPr lang="cs-CZ" smtClean="0"/>
              <a:pPr/>
              <a:t>1.11.2011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E2EB-FAEB-4C53-97F8-A340AF39E2CF}" type="datetime1">
              <a:rPr lang="cs-CZ" smtClean="0"/>
              <a:pPr/>
              <a:t>1.11.2011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DA1A-E37F-47AC-8E44-77067F231C74}" type="datetime1">
              <a:rPr lang="cs-CZ" smtClean="0"/>
              <a:pPr/>
              <a:t>1.11.2011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A74-3C07-4CA2-B278-406C5D51CB5B}" type="datetime1">
              <a:rPr lang="cs-CZ" smtClean="0"/>
              <a:pPr/>
              <a:t>1.11.2011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BCAE-CEF1-4830-B075-FB51198D1D3E}" type="datetime1">
              <a:rPr lang="cs-CZ" smtClean="0"/>
              <a:pPr/>
              <a:t>1.11.2011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EC7A7-0068-411C-87BF-48355CFC0A50}" type="datetime1">
              <a:rPr lang="cs-CZ" smtClean="0"/>
              <a:pPr/>
              <a:t>1.11.2011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8.bin"/><Relationship Id="rId18" Type="http://schemas.openxmlformats.org/officeDocument/2006/relationships/oleObject" Target="../embeddings/oleObject21.bin"/><Relationship Id="rId26" Type="http://schemas.openxmlformats.org/officeDocument/2006/relationships/oleObject" Target="../embeddings/oleObject25.bin"/><Relationship Id="rId3" Type="http://schemas.openxmlformats.org/officeDocument/2006/relationships/oleObject" Target="../embeddings/oleObject13.bin"/><Relationship Id="rId21" Type="http://schemas.openxmlformats.org/officeDocument/2006/relationships/image" Target="../media/image29.wmf"/><Relationship Id="rId34" Type="http://schemas.openxmlformats.org/officeDocument/2006/relationships/oleObject" Target="../embeddings/oleObject30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5.wmf"/><Relationship Id="rId17" Type="http://schemas.openxmlformats.org/officeDocument/2006/relationships/image" Target="../media/image27.wmf"/><Relationship Id="rId25" Type="http://schemas.openxmlformats.org/officeDocument/2006/relationships/image" Target="../media/image31.wmf"/><Relationship Id="rId33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29" Type="http://schemas.openxmlformats.org/officeDocument/2006/relationships/oleObject" Target="../embeddings/oleObject27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7.bin"/><Relationship Id="rId24" Type="http://schemas.openxmlformats.org/officeDocument/2006/relationships/oleObject" Target="../embeddings/oleObject24.bin"/><Relationship Id="rId32" Type="http://schemas.openxmlformats.org/officeDocument/2006/relationships/oleObject" Target="../embeddings/oleObject29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23" Type="http://schemas.openxmlformats.org/officeDocument/2006/relationships/image" Target="../media/image30.wmf"/><Relationship Id="rId28" Type="http://schemas.openxmlformats.org/officeDocument/2006/relationships/oleObject" Target="../embeddings/oleObject26.bin"/><Relationship Id="rId10" Type="http://schemas.openxmlformats.org/officeDocument/2006/relationships/image" Target="../media/image24.wmf"/><Relationship Id="rId19" Type="http://schemas.openxmlformats.org/officeDocument/2006/relationships/image" Target="../media/image28.wmf"/><Relationship Id="rId31" Type="http://schemas.openxmlformats.org/officeDocument/2006/relationships/image" Target="../media/image33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6.wmf"/><Relationship Id="rId22" Type="http://schemas.openxmlformats.org/officeDocument/2006/relationships/oleObject" Target="../embeddings/oleObject23.bin"/><Relationship Id="rId27" Type="http://schemas.openxmlformats.org/officeDocument/2006/relationships/image" Target="../media/image32.wmf"/><Relationship Id="rId30" Type="http://schemas.openxmlformats.org/officeDocument/2006/relationships/oleObject" Target="../embeddings/oleObject28.bin"/><Relationship Id="rId35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7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9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2.png"/><Relationship Id="rId4" Type="http://schemas.openxmlformats.org/officeDocument/2006/relationships/image" Target="../media/image41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4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7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41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png"/><Relationship Id="rId4" Type="http://schemas.openxmlformats.org/officeDocument/2006/relationships/image" Target="../media/image5.wmf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cs-CZ" dirty="0"/>
              <a:t>Vícerozměrné statistické metody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Ordinační analýzy – přehled metod</a:t>
            </a:r>
          </a:p>
          <a:p>
            <a:endParaRPr lang="cs-CZ" dirty="0" smtClean="0"/>
          </a:p>
          <a:p>
            <a:r>
              <a:rPr lang="cs-CZ" dirty="0" smtClean="0"/>
              <a:t>Jiří Jarkovský, Simona Littnerová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Interpretace vyčerpané variability faktorovými osami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1"/>
            <a:ext cx="3754760" cy="475252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Variabilita vyčerpaná faktorovými osami je vztažena pouze k použitým proměnným</a:t>
            </a:r>
          </a:p>
          <a:p>
            <a:r>
              <a:rPr lang="cs-CZ" dirty="0" smtClean="0"/>
              <a:t>Nevypovídá nic o proměnných nezahrnutých do analýzy !!!!</a:t>
            </a:r>
          </a:p>
          <a:p>
            <a:r>
              <a:rPr lang="cs-CZ" dirty="0" smtClean="0"/>
              <a:t>Orientačně odpovídá počtu (nebo rozptylu) proměnných navázaných na příslušnou osu</a:t>
            </a:r>
          </a:p>
          <a:p>
            <a:r>
              <a:rPr lang="cs-CZ" dirty="0" smtClean="0"/>
              <a:t>Souvisí i s počtem proměnných v analýze, čím více proměnných, tím spíše bude variabilita vyčerpaná první osou nižší (platí samozřejmě pouze v případě, že nejsou přidávány silně redundantní proměnné)</a:t>
            </a:r>
          </a:p>
          <a:p>
            <a:r>
              <a:rPr lang="cs-CZ" dirty="0" smtClean="0"/>
              <a:t>V případě silně redundantních proměnných tyto redundantní proměnné zvyšují variabilitu vyčerpanou na příslušné faktorové ose, s níž jsou spjaty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10</a:t>
            </a:fld>
            <a:endParaRPr lang="cs-CZ"/>
          </a:p>
        </p:txBody>
      </p:sp>
      <p:graphicFrame>
        <p:nvGraphicFramePr>
          <p:cNvPr id="375810" name="Object 2"/>
          <p:cNvGraphicFramePr>
            <a:graphicFrameLocks noChangeAspect="1"/>
          </p:cNvGraphicFramePr>
          <p:nvPr/>
        </p:nvGraphicFramePr>
        <p:xfrm>
          <a:off x="4211960" y="1340768"/>
          <a:ext cx="4319587" cy="431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14" name="Graph" r:id="rId3" imgW="4320000" imgH="4320000" progId="STATISTICA.Graph">
                  <p:embed/>
                </p:oleObj>
              </mc:Choice>
              <mc:Fallback>
                <p:oleObj name="Graph" r:id="rId3" imgW="4320000" imgH="4320000" progId="STATISTICA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1340768"/>
                        <a:ext cx="4319587" cy="431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Vyčerpaná variabilita a redundance proměnných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4797152"/>
            <a:ext cx="2746648" cy="1728192"/>
          </a:xfrm>
        </p:spPr>
        <p:txBody>
          <a:bodyPr/>
          <a:lstStyle/>
          <a:p>
            <a:r>
              <a:rPr lang="cs-CZ" sz="1400" dirty="0" smtClean="0"/>
              <a:t>Slabé korelace mezi proměnnými</a:t>
            </a:r>
          </a:p>
          <a:p>
            <a:r>
              <a:rPr lang="cs-CZ" sz="1400" dirty="0" smtClean="0"/>
              <a:t>Vyčerpaná variabilita na první ose jen mírně převyšuje 1/4</a:t>
            </a:r>
            <a:endParaRPr lang="cs-CZ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1152" y="6418696"/>
            <a:ext cx="2133600" cy="365125"/>
          </a:xfrm>
        </p:spPr>
        <p:txBody>
          <a:bodyPr/>
          <a:lstStyle/>
          <a:p>
            <a:fld id="{26682521-B0D5-4576-BDAA-7011366E7E21}" type="slidenum">
              <a:rPr lang="cs-CZ" smtClean="0"/>
              <a:pPr/>
              <a:t>11</a:t>
            </a:fld>
            <a:endParaRPr lang="cs-CZ"/>
          </a:p>
        </p:txBody>
      </p:sp>
      <p:graphicFrame>
        <p:nvGraphicFramePr>
          <p:cNvPr id="415746" name="Object 2"/>
          <p:cNvGraphicFramePr>
            <a:graphicFrameLocks noChangeAspect="1"/>
          </p:cNvGraphicFramePr>
          <p:nvPr/>
        </p:nvGraphicFramePr>
        <p:xfrm>
          <a:off x="189856" y="1340768"/>
          <a:ext cx="2160587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58" name="Graph" r:id="rId3" imgW="2160000" imgH="2160000" progId="STATISTICA.Graph">
                  <p:embed/>
                </p:oleObj>
              </mc:Choice>
              <mc:Fallback>
                <p:oleObj name="Graph" r:id="rId3" imgW="2160000" imgH="2160000" progId="STATISTICA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56" y="1340768"/>
                        <a:ext cx="2160587" cy="216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46696" y="3628628"/>
          <a:ext cx="1803400" cy="952500"/>
        </p:xfrm>
        <a:graphic>
          <a:graphicData uri="http://schemas.openxmlformats.org/drawingml/2006/table">
            <a:tbl>
              <a:tblPr/>
              <a:tblGrid>
                <a:gridCol w="330200"/>
                <a:gridCol w="368300"/>
                <a:gridCol w="368300"/>
                <a:gridCol w="368300"/>
                <a:gridCol w="368300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15747" name="Object 3"/>
          <p:cNvGraphicFramePr>
            <a:graphicFrameLocks noChangeAspect="1"/>
          </p:cNvGraphicFramePr>
          <p:nvPr/>
        </p:nvGraphicFramePr>
        <p:xfrm>
          <a:off x="2843808" y="1340768"/>
          <a:ext cx="2160587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59" name="Graph" r:id="rId5" imgW="2160000" imgH="2160000" progId="STATISTICA.Graph">
                  <p:embed/>
                </p:oleObj>
              </mc:Choice>
              <mc:Fallback>
                <p:oleObj name="Graph" r:id="rId5" imgW="2160000" imgH="2160000" progId="STATISTICA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340768"/>
                        <a:ext cx="2160587" cy="216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03848" y="3573016"/>
          <a:ext cx="1803400" cy="952500"/>
        </p:xfrm>
        <a:graphic>
          <a:graphicData uri="http://schemas.openxmlformats.org/drawingml/2006/table">
            <a:tbl>
              <a:tblPr/>
              <a:tblGrid>
                <a:gridCol w="330200"/>
                <a:gridCol w="368300"/>
                <a:gridCol w="368300"/>
                <a:gridCol w="368300"/>
                <a:gridCol w="368300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2843808" y="4797152"/>
            <a:ext cx="2746648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Silné korelace mezi proměnnými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Vyčerpaná variabilita na první ose představuje více než polovinu celkové variability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15748" name="Object 4"/>
          <p:cNvGraphicFramePr>
            <a:graphicFrameLocks noChangeAspect="1"/>
          </p:cNvGraphicFramePr>
          <p:nvPr/>
        </p:nvGraphicFramePr>
        <p:xfrm>
          <a:off x="5878488" y="1340421"/>
          <a:ext cx="2160587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60" name="Graph" r:id="rId7" imgW="2160000" imgH="2160000" progId="STATISTICA.Graph">
                  <p:embed/>
                </p:oleObj>
              </mc:Choice>
              <mc:Fallback>
                <p:oleObj name="Graph" r:id="rId7" imgW="2160000" imgH="2160000" progId="STATISTICA.Grap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488" y="1340421"/>
                        <a:ext cx="2160587" cy="216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734475" y="3573016"/>
          <a:ext cx="2703016" cy="1524000"/>
        </p:xfrm>
        <a:graphic>
          <a:graphicData uri="http://schemas.openxmlformats.org/drawingml/2006/table">
            <a:tbl>
              <a:tblPr/>
              <a:tblGrid>
                <a:gridCol w="252799"/>
                <a:gridCol w="350031"/>
                <a:gridCol w="350031"/>
                <a:gridCol w="350031"/>
                <a:gridCol w="350031"/>
                <a:gridCol w="350031"/>
                <a:gridCol w="350031"/>
                <a:gridCol w="350031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0.90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0.89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0.89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0.90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0.90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0.90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0.89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0.90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0.90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0.89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0.90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0.90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99592" y="836712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Příklad 1</a:t>
            </a:r>
            <a:endParaRPr lang="cs-CZ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97560" y="836712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Příklad 2</a:t>
            </a:r>
            <a:endParaRPr lang="cs-CZ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660232" y="836712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Příklad 3</a:t>
            </a:r>
            <a:endParaRPr lang="cs-CZ" i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708498" y="5132074"/>
            <a:ext cx="3419872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 příkladu 1 přidány</a:t>
            </a:r>
            <a:r>
              <a:rPr kumimoji="0" lang="cs-CZ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proměnné redundantní k V1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Výsledek PCA se kompletně mění, první osa vyčerpává přes polovinu variability</a:t>
            </a:r>
            <a:r>
              <a:rPr kumimoji="0" lang="cs-CZ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díky redundantním proměnným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Vlastní vektory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12</a:t>
            </a:fld>
            <a:endParaRPr lang="cs-CZ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520" y="1340768"/>
          <a:ext cx="3816424" cy="906780"/>
        </p:xfrm>
        <a:graphic>
          <a:graphicData uri="http://schemas.openxmlformats.org/drawingml/2006/table">
            <a:tbl>
              <a:tblPr/>
              <a:tblGrid>
                <a:gridCol w="834732"/>
                <a:gridCol w="745423"/>
                <a:gridCol w="745423"/>
                <a:gridCol w="745423"/>
                <a:gridCol w="745423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PETALLEN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PETALWID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-0.118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0.872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0.818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SEPALWID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-0.118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-0.428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-0.366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0.872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-0.428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0.963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0.818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-0.366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0.963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91680" y="836712"/>
            <a:ext cx="1736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Korelační matice</a:t>
            </a:r>
            <a:endParaRPr lang="cs-CZ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836712"/>
            <a:ext cx="1965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/>
              <a:t>Kovarianční</a:t>
            </a:r>
            <a:r>
              <a:rPr lang="cs-CZ" i="1" dirty="0" smtClean="0"/>
              <a:t> matice</a:t>
            </a:r>
            <a:endParaRPr lang="cs-CZ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716016" y="1340768"/>
          <a:ext cx="3816424" cy="906780"/>
        </p:xfrm>
        <a:graphic>
          <a:graphicData uri="http://schemas.openxmlformats.org/drawingml/2006/table">
            <a:tbl>
              <a:tblPr/>
              <a:tblGrid>
                <a:gridCol w="864096"/>
                <a:gridCol w="738082"/>
                <a:gridCol w="738082"/>
                <a:gridCol w="738082"/>
                <a:gridCol w="738082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PETALLEN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PETALWID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-0.042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1.274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SEPALWID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-0.042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-0.330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-0.122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-0.330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1.296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-0.122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0.581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38336" y="2804373"/>
          <a:ext cx="3657600" cy="95250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Factor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Factor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Factor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Factor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-0.521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0.377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-0.261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SEPALWID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-0.244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0.124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-0.580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-0.142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0.801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-0.565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-0.634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-0.524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Down Arrow 9"/>
          <p:cNvSpPr/>
          <p:nvPr/>
        </p:nvSpPr>
        <p:spPr>
          <a:xfrm>
            <a:off x="1979712" y="2341065"/>
            <a:ext cx="504056" cy="2958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Down Arrow 10"/>
          <p:cNvSpPr/>
          <p:nvPr/>
        </p:nvSpPr>
        <p:spPr>
          <a:xfrm>
            <a:off x="6660232" y="2348880"/>
            <a:ext cx="504056" cy="2958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716016" y="2780928"/>
          <a:ext cx="3657600" cy="95250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Factor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Factor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Factor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Factor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-0.361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-0.315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SEPALWID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0.730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-0.598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0.320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-0.857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-0.173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-0.076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0.480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-0.358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-0.075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-0.546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-0.754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79512" y="5373216"/>
            <a:ext cx="8856984" cy="1080120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Vlastní vektory popisují směr kterým v prostoru  původních proměnných směřují faktorové osy</a:t>
            </a:r>
          </a:p>
          <a:p>
            <a:r>
              <a:rPr lang="cs-CZ" dirty="0" err="1" smtClean="0"/>
              <a:t>Eigenvektory</a:t>
            </a:r>
            <a:r>
              <a:rPr lang="cs-CZ" dirty="0" smtClean="0"/>
              <a:t> mohou být různým způsobem standardizovány a </a:t>
            </a:r>
            <a:r>
              <a:rPr lang="cs-CZ" dirty="0" err="1" smtClean="0"/>
              <a:t>vizualizovány</a:t>
            </a:r>
            <a:r>
              <a:rPr lang="cs-CZ" dirty="0" smtClean="0"/>
              <a:t>; interpretace výstupů (tzv. </a:t>
            </a:r>
            <a:r>
              <a:rPr lang="cs-CZ" dirty="0" err="1" smtClean="0"/>
              <a:t>biplotů</a:t>
            </a:r>
            <a:r>
              <a:rPr lang="cs-CZ" dirty="0" smtClean="0"/>
              <a:t>) se liší podle použité standardizace</a:t>
            </a:r>
            <a:endParaRPr lang="cs-CZ" dirty="0"/>
          </a:p>
        </p:txBody>
      </p:sp>
      <p:sp>
        <p:nvSpPr>
          <p:cNvPr id="14" name="TextBox 13"/>
          <p:cNvSpPr txBox="1"/>
          <p:nvPr/>
        </p:nvSpPr>
        <p:spPr>
          <a:xfrm>
            <a:off x="3059832" y="2420888"/>
            <a:ext cx="2511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solidFill>
                  <a:srgbClr val="FF0000"/>
                </a:solidFill>
              </a:rPr>
              <a:t>Standardizace na délku 1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0065" y="3861048"/>
            <a:ext cx="7276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solidFill>
                  <a:srgbClr val="FF0000"/>
                </a:solidFill>
              </a:rPr>
              <a:t>Standardizace na délku druhé odmocniny </a:t>
            </a:r>
            <a:r>
              <a:rPr lang="cs-CZ" i="1" dirty="0" err="1" smtClean="0">
                <a:solidFill>
                  <a:srgbClr val="FF0000"/>
                </a:solidFill>
              </a:rPr>
              <a:t>eigenvalue</a:t>
            </a:r>
            <a:r>
              <a:rPr lang="cs-CZ" i="1" dirty="0" smtClean="0">
                <a:solidFill>
                  <a:srgbClr val="FF0000"/>
                </a:solidFill>
              </a:rPr>
              <a:t> (směrodatná odchylka)</a:t>
            </a:r>
            <a:endParaRPr lang="cs-CZ" i="1" dirty="0">
              <a:solidFill>
                <a:srgbClr val="FF0000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10344" y="4307053"/>
          <a:ext cx="3657600" cy="95250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Factor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Factor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Factor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Factor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-0.890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0.361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-0.038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SEPALWID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0.460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0.883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-0.094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-0.992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-0.054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-0.965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-0.243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-0.075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788024" y="4283608"/>
          <a:ext cx="3657600" cy="95250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Factor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Factor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Factor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Factor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-0.743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0.323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-0.049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SEPALWID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0.360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-1.762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-0.085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-0.737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-0.037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-0.153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Vlastnosti vlastních vektorů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4857403"/>
          </a:xfrm>
        </p:spPr>
        <p:txBody>
          <a:bodyPr/>
          <a:lstStyle/>
          <a:p>
            <a:r>
              <a:rPr lang="cs-CZ" dirty="0" smtClean="0">
                <a:latin typeface="+mj-lt"/>
              </a:rPr>
              <a:t>Vlastní vektory jsou navzájem ortogonální (nezávislé, svírající úhel 90°)</a:t>
            </a:r>
          </a:p>
          <a:p>
            <a:r>
              <a:rPr lang="cs-CZ" dirty="0" smtClean="0">
                <a:latin typeface="+mj-lt"/>
              </a:rPr>
              <a:t>Z hlediska interpretace definují nezávislé proměnné, tedy nesoucí </a:t>
            </a:r>
            <a:r>
              <a:rPr lang="cs-CZ" b="1" dirty="0" smtClean="0">
                <a:latin typeface="+mj-lt"/>
              </a:rPr>
              <a:t>zcela unikátní informaci </a:t>
            </a:r>
            <a:r>
              <a:rPr lang="cs-CZ" dirty="0" smtClean="0">
                <a:latin typeface="+mj-lt"/>
              </a:rPr>
              <a:t>o objektech</a:t>
            </a:r>
          </a:p>
          <a:p>
            <a:r>
              <a:rPr lang="cs-CZ" dirty="0" smtClean="0">
                <a:latin typeface="+mj-lt"/>
              </a:rPr>
              <a:t>Definují směr nových faktorových os v prostoru původních proměnných a umožňují počítat pozici objektů na nových faktorových osách</a:t>
            </a:r>
          </a:p>
          <a:p>
            <a:endParaRPr lang="cs-CZ" dirty="0" smtClean="0">
              <a:latin typeface="+mj-lt"/>
            </a:endParaRPr>
          </a:p>
          <a:p>
            <a:r>
              <a:rPr lang="cs-CZ" b="1" dirty="0" smtClean="0">
                <a:solidFill>
                  <a:srgbClr val="000000"/>
                </a:solidFill>
                <a:latin typeface="+mj-lt"/>
                <a:cs typeface="Arial"/>
              </a:rPr>
              <a:t>Geometrie součinu vektorů </a:t>
            </a:r>
            <a:r>
              <a:rPr lang="cs-CZ" dirty="0" smtClean="0">
                <a:solidFill>
                  <a:srgbClr val="000000"/>
                </a:solidFill>
                <a:latin typeface="+mj-lt"/>
                <a:cs typeface="Arial"/>
              </a:rPr>
              <a:t>- Součin vektorů lze spočítat jako součin jejich délek násobený cosinem úhlu, který svírají. Pokud 2 vektory svírají pravý úhel je jejich součin 0 a nazývají se </a:t>
            </a:r>
            <a:r>
              <a:rPr lang="cs-CZ" b="1" dirty="0" err="1" smtClean="0">
                <a:solidFill>
                  <a:srgbClr val="000000"/>
                </a:solidFill>
                <a:latin typeface="+mj-lt"/>
                <a:cs typeface="Arial"/>
              </a:rPr>
              <a:t>orthogonální</a:t>
            </a:r>
            <a:r>
              <a:rPr lang="cs-CZ" b="1" dirty="0" smtClean="0">
                <a:solidFill>
                  <a:srgbClr val="000000"/>
                </a:solidFill>
                <a:latin typeface="+mj-lt"/>
                <a:cs typeface="Arial"/>
              </a:rPr>
              <a:t> vektory</a:t>
            </a:r>
            <a:r>
              <a:rPr lang="cs-CZ" dirty="0" smtClean="0">
                <a:solidFill>
                  <a:srgbClr val="000000"/>
                </a:solidFill>
                <a:latin typeface="+mj-lt"/>
                <a:cs typeface="Arial"/>
              </a:rPr>
              <a:t>. Matice, jejíž sloupcové vektory navzájem svírají pravý úhel se nazývá </a:t>
            </a:r>
            <a:r>
              <a:rPr lang="cs-CZ" b="1" dirty="0" err="1" smtClean="0">
                <a:solidFill>
                  <a:srgbClr val="000000"/>
                </a:solidFill>
                <a:latin typeface="+mj-lt"/>
                <a:cs typeface="Arial"/>
              </a:rPr>
              <a:t>orthogonální</a:t>
            </a:r>
            <a:r>
              <a:rPr lang="cs-CZ" b="1" dirty="0" smtClean="0">
                <a:solidFill>
                  <a:srgbClr val="000000"/>
                </a:solidFill>
                <a:latin typeface="+mj-lt"/>
                <a:cs typeface="Arial"/>
              </a:rPr>
              <a:t> matice</a:t>
            </a:r>
            <a:r>
              <a:rPr lang="cs-CZ" dirty="0" smtClean="0">
                <a:solidFill>
                  <a:srgbClr val="000000"/>
                </a:solidFill>
                <a:latin typeface="+mj-lt"/>
                <a:cs typeface="Arial"/>
              </a:rPr>
              <a:t>.</a:t>
            </a:r>
          </a:p>
          <a:p>
            <a:endParaRPr lang="cs-CZ" dirty="0" smtClean="0">
              <a:solidFill>
                <a:srgbClr val="000000"/>
              </a:solidFill>
              <a:latin typeface="+mj-lt"/>
              <a:cs typeface="Arial"/>
            </a:endParaRPr>
          </a:p>
          <a:p>
            <a:endParaRPr lang="cs-CZ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41985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353" y="3829788"/>
            <a:ext cx="2695575" cy="2486025"/>
          </a:xfrm>
          <a:prstGeom prst="rect">
            <a:avLst/>
          </a:prstGeom>
          <a:noFill/>
        </p:spPr>
      </p:pic>
      <p:pic>
        <p:nvPicPr>
          <p:cNvPr id="41985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2809" y="3829788"/>
            <a:ext cx="2695575" cy="2486025"/>
          </a:xfrm>
          <a:prstGeom prst="rect">
            <a:avLst/>
          </a:prstGeom>
          <a:noFill/>
        </p:spPr>
      </p:pic>
      <p:pic>
        <p:nvPicPr>
          <p:cNvPr id="419851" name="Picture 11"/>
          <p:cNvPicPr>
            <a:picLocks noChangeAspect="1" noChangeArrowheads="1"/>
          </p:cNvPicPr>
          <p:nvPr/>
        </p:nvPicPr>
        <p:blipFill>
          <a:blip r:embed="rId4" cstate="print"/>
          <a:srcRect l="42857" t="3402"/>
          <a:stretch>
            <a:fillRect/>
          </a:stretch>
        </p:blipFill>
        <p:spPr bwMode="auto">
          <a:xfrm>
            <a:off x="5620841" y="4283952"/>
            <a:ext cx="2160240" cy="480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Biplot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14</a:t>
            </a:fld>
            <a:endParaRPr lang="cs-CZ"/>
          </a:p>
        </p:txBody>
      </p:sp>
      <p:graphicFrame>
        <p:nvGraphicFramePr>
          <p:cNvPr id="374785" name="Object 1"/>
          <p:cNvGraphicFramePr>
            <a:graphicFrameLocks noChangeAspect="1"/>
          </p:cNvGraphicFramePr>
          <p:nvPr/>
        </p:nvGraphicFramePr>
        <p:xfrm>
          <a:off x="539502" y="1628750"/>
          <a:ext cx="3600450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94" name="Graph" r:id="rId3" imgW="3600000" imgH="3600000" progId="STATISTICA.Graph">
                  <p:embed/>
                </p:oleObj>
              </mc:Choice>
              <mc:Fallback>
                <p:oleObj name="Graph" r:id="rId3" imgW="3600000" imgH="3600000" progId="STATISTICA.Grap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02" y="1628750"/>
                        <a:ext cx="3600450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9512" y="530120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Variabilita vyčerpaná faktorovými osami </a:t>
            </a:r>
            <a:endParaRPr lang="cs-CZ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835696" y="3573016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Pozice proměnných</a:t>
            </a:r>
            <a:endParaRPr lang="cs-CZ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411760" y="5517232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Jednotková kružnice - Hranice příspěvku k definici faktorové osy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763032"/>
            <a:ext cx="8229600" cy="100811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Biplot – současná </a:t>
            </a:r>
            <a:r>
              <a:rPr lang="cs-CZ" dirty="0" smtClean="0"/>
              <a:t>vizualizace </a:t>
            </a:r>
            <a:r>
              <a:rPr lang="cs-CZ" dirty="0" smtClean="0"/>
              <a:t>pozice proměnných a objektů</a:t>
            </a:r>
          </a:p>
          <a:p>
            <a:r>
              <a:rPr lang="cs-CZ" dirty="0" smtClean="0"/>
              <a:t>Několik typů </a:t>
            </a:r>
            <a:r>
              <a:rPr lang="cs-CZ" dirty="0" err="1" smtClean="0"/>
              <a:t>biplotů</a:t>
            </a:r>
            <a:r>
              <a:rPr lang="cs-CZ" dirty="0" smtClean="0"/>
              <a:t> s různou interpretací</a:t>
            </a:r>
            <a:endParaRPr lang="en-US" dirty="0" smtClean="0"/>
          </a:p>
          <a:p>
            <a:r>
              <a:rPr lang="en-US" dirty="0" smtClean="0"/>
              <a:t>Pro </a:t>
            </a:r>
            <a:r>
              <a:rPr lang="en-US" dirty="0" err="1" smtClean="0"/>
              <a:t>zjednod</a:t>
            </a:r>
            <a:r>
              <a:rPr lang="cs-CZ" dirty="0" smtClean="0"/>
              <a:t>ušení interpretace je možné hodnoty na osách násobit konstantou </a:t>
            </a:r>
            <a:endParaRPr lang="cs-CZ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-180528" y="4437112"/>
            <a:ext cx="1512168" cy="216024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475656" y="5085184"/>
            <a:ext cx="576064" cy="288032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2843808" y="4653136"/>
            <a:ext cx="1512168" cy="216024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2339752" y="2780928"/>
            <a:ext cx="1512168" cy="216024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1331640" y="3284984"/>
            <a:ext cx="792088" cy="288032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1403648" y="2852936"/>
            <a:ext cx="864096" cy="648072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1403648" y="3140969"/>
            <a:ext cx="808106" cy="407217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4787" name="Object 3"/>
          <p:cNvGraphicFramePr>
            <a:graphicFrameLocks noChangeAspect="1"/>
          </p:cNvGraphicFramePr>
          <p:nvPr/>
        </p:nvGraphicFramePr>
        <p:xfrm>
          <a:off x="4788917" y="1700758"/>
          <a:ext cx="4319587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95" name="Graph" r:id="rId5" imgW="4320000" imgH="3600000" progId="STATISTICA.Graph">
                  <p:embed/>
                </p:oleObj>
              </mc:Choice>
              <mc:Fallback>
                <p:oleObj name="Graph" r:id="rId5" imgW="4320000" imgH="3600000" progId="STATISTICA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917" y="1700758"/>
                        <a:ext cx="4319587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563106" y="4293096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Pozice objektů</a:t>
            </a:r>
            <a:endParaRPr lang="cs-CZ" sz="1400" dirty="0"/>
          </a:p>
        </p:txBody>
      </p:sp>
      <p:cxnSp>
        <p:nvCxnSpPr>
          <p:cNvPr id="31" name="Straight Arrow Connector 30"/>
          <p:cNvCxnSpPr/>
          <p:nvPr/>
        </p:nvCxnSpPr>
        <p:spPr>
          <a:xfrm rot="16200000" flipV="1">
            <a:off x="6516216" y="3861048"/>
            <a:ext cx="360040" cy="360040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7452320" y="3861048"/>
            <a:ext cx="504056" cy="432048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724128" y="544522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Variabilita vyčerpaná faktorovými osami </a:t>
            </a:r>
            <a:endParaRPr lang="cs-CZ" sz="1400" dirty="0"/>
          </a:p>
        </p:txBody>
      </p:sp>
      <p:cxnSp>
        <p:nvCxnSpPr>
          <p:cNvPr id="36" name="Straight Arrow Connector 35"/>
          <p:cNvCxnSpPr/>
          <p:nvPr/>
        </p:nvCxnSpPr>
        <p:spPr>
          <a:xfrm rot="16200000" flipV="1">
            <a:off x="4932040" y="4077072"/>
            <a:ext cx="1368152" cy="1368152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6516216" y="5301208"/>
            <a:ext cx="576064" cy="144016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Standardizace </a:t>
            </a:r>
            <a:r>
              <a:rPr lang="cs-CZ" dirty="0" err="1" smtClean="0"/>
              <a:t>eigenvektorů</a:t>
            </a:r>
            <a:r>
              <a:rPr lang="cs-CZ" dirty="0" smtClean="0"/>
              <a:t> a její interpretace 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507288" cy="5145435"/>
          </a:xfrm>
        </p:spPr>
        <p:txBody>
          <a:bodyPr>
            <a:normAutofit/>
          </a:bodyPr>
          <a:lstStyle/>
          <a:p>
            <a:r>
              <a:rPr lang="cs-CZ" sz="1600" dirty="0" smtClean="0"/>
              <a:t>Standardizace délky </a:t>
            </a:r>
            <a:r>
              <a:rPr lang="cs-CZ" sz="1600" dirty="0" err="1" smtClean="0"/>
              <a:t>eigenvektorů</a:t>
            </a:r>
            <a:r>
              <a:rPr lang="cs-CZ" sz="1600" dirty="0" smtClean="0"/>
              <a:t> na jednotkovou délku</a:t>
            </a:r>
          </a:p>
          <a:p>
            <a:pPr lvl="1"/>
            <a:r>
              <a:rPr lang="cs-CZ" sz="1400" dirty="0" smtClean="0"/>
              <a:t>Při vizualizaci vede na tzv. </a:t>
            </a:r>
            <a:r>
              <a:rPr lang="cs-CZ" sz="1400" dirty="0" err="1" smtClean="0"/>
              <a:t>Biplot</a:t>
            </a:r>
            <a:r>
              <a:rPr lang="cs-CZ" sz="1400" dirty="0" smtClean="0"/>
              <a:t> vzdáleností (distance </a:t>
            </a:r>
            <a:r>
              <a:rPr lang="cs-CZ" sz="1400" dirty="0" err="1" smtClean="0"/>
              <a:t>biplot</a:t>
            </a:r>
            <a:r>
              <a:rPr lang="cs-CZ" sz="1400" dirty="0" smtClean="0"/>
              <a:t>)</a:t>
            </a:r>
          </a:p>
          <a:p>
            <a:pPr lvl="1"/>
            <a:r>
              <a:rPr lang="cs-CZ" sz="1400" dirty="0" smtClean="0"/>
              <a:t>Pozice objektů na faktorových osách mají rozptyl=příslušné </a:t>
            </a:r>
            <a:r>
              <a:rPr lang="cs-CZ" sz="1400" dirty="0" err="1" smtClean="0"/>
              <a:t>eigenvalue</a:t>
            </a:r>
            <a:r>
              <a:rPr lang="cs-CZ" sz="1400" dirty="0" smtClean="0"/>
              <a:t> </a:t>
            </a:r>
          </a:p>
          <a:p>
            <a:pPr lvl="1"/>
            <a:r>
              <a:rPr lang="cs-CZ" sz="1400" dirty="0" smtClean="0"/>
              <a:t>Interpretace </a:t>
            </a:r>
            <a:r>
              <a:rPr lang="cs-CZ" sz="1400" dirty="0" err="1" smtClean="0"/>
              <a:t>biplotu</a:t>
            </a:r>
            <a:endParaRPr lang="cs-CZ" sz="1400" dirty="0" smtClean="0"/>
          </a:p>
          <a:p>
            <a:pPr lvl="2"/>
            <a:r>
              <a:rPr lang="cs-CZ" sz="1200" dirty="0" smtClean="0"/>
              <a:t>Umožňuje interpretovat euklidovské vzdálenosti objektů v prostoru PCA (jsou aproximací euklidovských vzdáleností v původním prostoru)</a:t>
            </a:r>
          </a:p>
          <a:p>
            <a:pPr lvl="2"/>
            <a:r>
              <a:rPr lang="cs-CZ" sz="1200" dirty="0" smtClean="0"/>
              <a:t>Projekce objektu v pravém uhlu na původní proměnnou aproximuje pozici objektu na této původní proměnné</a:t>
            </a:r>
          </a:p>
          <a:p>
            <a:pPr lvl="2"/>
            <a:r>
              <a:rPr lang="cs-CZ" sz="1200" dirty="0" smtClean="0"/>
              <a:t>Délka projekce jednotlivých původních proměnných v prostoru faktorových os popisuje jejich příspěvek k definici daného faktorového prostoru</a:t>
            </a:r>
          </a:p>
          <a:p>
            <a:pPr lvl="2"/>
            <a:r>
              <a:rPr lang="cs-CZ" sz="1200" dirty="0" smtClean="0"/>
              <a:t>Úhly mezi původními proměnnými ve faktorovém prostoru nemají žádnou </a:t>
            </a:r>
            <a:r>
              <a:rPr lang="cs-CZ" sz="1200" dirty="0" err="1" smtClean="0"/>
              <a:t>intepretaci</a:t>
            </a:r>
            <a:r>
              <a:rPr lang="cs-CZ" sz="1200" dirty="0" smtClean="0"/>
              <a:t> </a:t>
            </a:r>
          </a:p>
          <a:p>
            <a:pPr lvl="1">
              <a:buNone/>
            </a:pPr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15</a:t>
            </a:fld>
            <a:endParaRPr lang="cs-CZ"/>
          </a:p>
        </p:txBody>
      </p:sp>
      <p:graphicFrame>
        <p:nvGraphicFramePr>
          <p:cNvPr id="6" name="Chart 5"/>
          <p:cNvGraphicFramePr/>
          <p:nvPr/>
        </p:nvGraphicFramePr>
        <p:xfrm>
          <a:off x="539552" y="3284984"/>
          <a:ext cx="3781425" cy="3019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5400000" flipH="1" flipV="1">
            <a:off x="1995342" y="4221088"/>
            <a:ext cx="100811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V="1">
            <a:off x="1715126" y="4069257"/>
            <a:ext cx="86409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1059238" y="4804967"/>
            <a:ext cx="136815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1867878" y="4797150"/>
            <a:ext cx="543883" cy="1109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hart 15"/>
          <p:cNvGraphicFramePr/>
          <p:nvPr/>
        </p:nvGraphicFramePr>
        <p:xfrm>
          <a:off x="4373276" y="3278838"/>
          <a:ext cx="4572000" cy="301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Standardizace </a:t>
            </a:r>
            <a:r>
              <a:rPr lang="cs-CZ" dirty="0" err="1" smtClean="0"/>
              <a:t>eigenvektorů</a:t>
            </a:r>
            <a:r>
              <a:rPr lang="cs-CZ" dirty="0" smtClean="0"/>
              <a:t> a její interpretace II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7861"/>
            <a:ext cx="8579296" cy="5145435"/>
          </a:xfrm>
        </p:spPr>
        <p:txBody>
          <a:bodyPr>
            <a:normAutofit/>
          </a:bodyPr>
          <a:lstStyle/>
          <a:p>
            <a:r>
              <a:rPr lang="cs-CZ" sz="1600" dirty="0" smtClean="0"/>
              <a:t>Standardizace délky </a:t>
            </a:r>
            <a:r>
              <a:rPr lang="cs-CZ" sz="1600" dirty="0" err="1" smtClean="0"/>
              <a:t>eigenvektorů</a:t>
            </a:r>
            <a:r>
              <a:rPr lang="cs-CZ" sz="1600" dirty="0" smtClean="0"/>
              <a:t> na druhou odmocninu z </a:t>
            </a:r>
            <a:r>
              <a:rPr lang="cs-CZ" sz="1600" dirty="0" err="1" smtClean="0"/>
              <a:t>eigenvalue</a:t>
            </a:r>
            <a:endParaRPr lang="cs-CZ" sz="1600" dirty="0" smtClean="0"/>
          </a:p>
          <a:p>
            <a:pPr lvl="1"/>
            <a:r>
              <a:rPr lang="cs-CZ" sz="1400" dirty="0" smtClean="0"/>
              <a:t>Při vizualizaci vede na tzv. </a:t>
            </a:r>
            <a:r>
              <a:rPr lang="cs-CZ" sz="1400" dirty="0" err="1" smtClean="0"/>
              <a:t>Biplot</a:t>
            </a:r>
            <a:r>
              <a:rPr lang="cs-CZ" sz="1400" dirty="0" smtClean="0"/>
              <a:t> korelací (</a:t>
            </a:r>
            <a:r>
              <a:rPr lang="cs-CZ" sz="1400" dirty="0" err="1" smtClean="0"/>
              <a:t>correlation</a:t>
            </a:r>
            <a:r>
              <a:rPr lang="cs-CZ" sz="1400" dirty="0" smtClean="0"/>
              <a:t> </a:t>
            </a:r>
            <a:r>
              <a:rPr lang="cs-CZ" sz="1400" dirty="0" err="1" smtClean="0"/>
              <a:t>biplot</a:t>
            </a:r>
            <a:r>
              <a:rPr lang="cs-CZ" sz="1400" dirty="0" smtClean="0"/>
              <a:t>)</a:t>
            </a:r>
          </a:p>
          <a:p>
            <a:pPr lvl="1"/>
            <a:r>
              <a:rPr lang="cs-CZ" sz="1400" dirty="0" smtClean="0"/>
              <a:t>Pozice objektů na faktorových osách mají jednotkový rozptyl</a:t>
            </a:r>
          </a:p>
          <a:p>
            <a:pPr lvl="1"/>
            <a:r>
              <a:rPr lang="cs-CZ" sz="1400" dirty="0" smtClean="0"/>
              <a:t>Interpretace </a:t>
            </a:r>
            <a:r>
              <a:rPr lang="cs-CZ" sz="1400" dirty="0" err="1" smtClean="0"/>
              <a:t>biplotu</a:t>
            </a:r>
            <a:r>
              <a:rPr lang="cs-CZ" sz="1400" dirty="0" smtClean="0"/>
              <a:t> </a:t>
            </a:r>
          </a:p>
          <a:p>
            <a:pPr lvl="2"/>
            <a:r>
              <a:rPr lang="cs-CZ" sz="1200" dirty="0" smtClean="0"/>
              <a:t>euklidovské vzdálenosti objektů v prostoru PCA nejsou aproximací euklidovských vzdáleností v původním prostoru</a:t>
            </a:r>
          </a:p>
          <a:p>
            <a:pPr lvl="2"/>
            <a:r>
              <a:rPr lang="cs-CZ" sz="1200" dirty="0" smtClean="0"/>
              <a:t>Projekce objektu v pravém uhlu na původní proměnnou aproximuje pozici objektu na této původní proměnné</a:t>
            </a:r>
          </a:p>
          <a:p>
            <a:pPr lvl="2"/>
            <a:r>
              <a:rPr lang="cs-CZ" sz="1200" dirty="0" smtClean="0"/>
              <a:t>Délka projekce jednotlivých původních proměnných v prostoru faktorových os popisuje jejich směrodatnou odchylku</a:t>
            </a:r>
          </a:p>
          <a:p>
            <a:pPr lvl="2"/>
            <a:r>
              <a:rPr lang="cs-CZ" sz="1200" dirty="0" smtClean="0"/>
              <a:t>Úhly mezi původními proměnnými ve faktorovém prostoru souvisí s jejich korelací</a:t>
            </a:r>
          </a:p>
          <a:p>
            <a:pPr lvl="2"/>
            <a:r>
              <a:rPr lang="cs-CZ" sz="1200" dirty="0" smtClean="0"/>
              <a:t>Není vhodný pokud má smysl interpretovat vzdálenosti (vzájemné vztahy) mezi objekty</a:t>
            </a:r>
          </a:p>
          <a:p>
            <a:pPr lvl="2"/>
            <a:endParaRPr lang="cs-CZ" sz="12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16</a:t>
            </a:fld>
            <a:endParaRPr lang="cs-CZ"/>
          </a:p>
        </p:txBody>
      </p:sp>
      <p:graphicFrame>
        <p:nvGraphicFramePr>
          <p:cNvPr id="5" name="Chart 4"/>
          <p:cNvGraphicFramePr/>
          <p:nvPr/>
        </p:nvGraphicFramePr>
        <p:xfrm>
          <a:off x="251520" y="3284984"/>
          <a:ext cx="3781425" cy="3019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5400000" flipH="1" flipV="1">
            <a:off x="2788584" y="4206433"/>
            <a:ext cx="937598" cy="246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2170162" y="3925242"/>
            <a:ext cx="961678" cy="8719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827584" y="4797151"/>
            <a:ext cx="2304256" cy="216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2195736" y="4797151"/>
            <a:ext cx="936104" cy="720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hart 14"/>
          <p:cNvGraphicFramePr/>
          <p:nvPr/>
        </p:nvGraphicFramePr>
        <p:xfrm>
          <a:off x="4048974" y="3284984"/>
          <a:ext cx="4572000" cy="301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Correlation</a:t>
            </a:r>
            <a:r>
              <a:rPr lang="cs-CZ" dirty="0" smtClean="0"/>
              <a:t> </a:t>
            </a:r>
            <a:r>
              <a:rPr lang="cs-CZ" dirty="0" err="1" smtClean="0"/>
              <a:t>biplot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5" name="TextBox 4"/>
          <p:cNvSpPr txBox="1"/>
          <p:nvPr/>
        </p:nvSpPr>
        <p:spPr>
          <a:xfrm>
            <a:off x="1691680" y="1115452"/>
            <a:ext cx="1736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Korelační matice</a:t>
            </a:r>
            <a:endParaRPr lang="cs-CZ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1115452"/>
            <a:ext cx="1965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/>
              <a:t>Kovarianční</a:t>
            </a:r>
            <a:r>
              <a:rPr lang="cs-CZ" i="1" dirty="0" smtClean="0"/>
              <a:t> matice</a:t>
            </a:r>
            <a:endParaRPr lang="cs-CZ" i="1" dirty="0"/>
          </a:p>
        </p:txBody>
      </p:sp>
      <p:graphicFrame>
        <p:nvGraphicFramePr>
          <p:cNvPr id="422914" name="Object 2"/>
          <p:cNvGraphicFramePr>
            <a:graphicFrameLocks noChangeAspect="1"/>
          </p:cNvGraphicFramePr>
          <p:nvPr/>
        </p:nvGraphicFramePr>
        <p:xfrm>
          <a:off x="539750" y="1628775"/>
          <a:ext cx="3600450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23" name="Graph" r:id="rId3" imgW="3600000" imgH="3600000" progId="STATISTICA.Graph">
                  <p:embed/>
                </p:oleObj>
              </mc:Choice>
              <mc:Fallback>
                <p:oleObj name="Graph" r:id="rId3" imgW="3600000" imgH="3600000" progId="STATISTICA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628775"/>
                        <a:ext cx="3600450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16" name="Object 4"/>
          <p:cNvGraphicFramePr>
            <a:graphicFrameLocks noChangeAspect="1"/>
          </p:cNvGraphicFramePr>
          <p:nvPr/>
        </p:nvGraphicFramePr>
        <p:xfrm>
          <a:off x="4932040" y="1700758"/>
          <a:ext cx="3600450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24" name="Graph" r:id="rId5" imgW="3600000" imgH="3600000" progId="STATISTICA.Graph">
                  <p:embed/>
                </p:oleObj>
              </mc:Choice>
              <mc:Fallback>
                <p:oleObj name="Graph" r:id="rId5" imgW="3600000" imgH="3600000" progId="STATISTICA.Grap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700758"/>
                        <a:ext cx="3600450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Zachování vzdáleností objektů v původním prostoru vzhledem k různým typům </a:t>
            </a:r>
            <a:r>
              <a:rPr lang="cs-CZ" dirty="0" err="1" smtClean="0"/>
              <a:t>biplotu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857403"/>
          </a:xfrm>
        </p:spPr>
        <p:txBody>
          <a:bodyPr/>
          <a:lstStyle/>
          <a:p>
            <a:r>
              <a:rPr lang="cs-CZ" dirty="0" smtClean="0"/>
              <a:t>Pouze distance </a:t>
            </a:r>
            <a:r>
              <a:rPr lang="cs-CZ" dirty="0" err="1" smtClean="0"/>
              <a:t>biplot</a:t>
            </a:r>
            <a:r>
              <a:rPr lang="cs-CZ" dirty="0" smtClean="0"/>
              <a:t> zachovává vzdálenostní vztahy mezi objekty, v případě korelačního </a:t>
            </a:r>
            <a:r>
              <a:rPr lang="cs-CZ" dirty="0" err="1" smtClean="0"/>
              <a:t>biplotu</a:t>
            </a:r>
            <a:r>
              <a:rPr lang="cs-CZ" dirty="0" smtClean="0"/>
              <a:t> není možná interpretace těchto vzdáleností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18</a:t>
            </a:fld>
            <a:endParaRPr lang="cs-CZ"/>
          </a:p>
        </p:txBody>
      </p:sp>
      <p:graphicFrame>
        <p:nvGraphicFramePr>
          <p:cNvPr id="421890" name="Object 2"/>
          <p:cNvGraphicFramePr>
            <a:graphicFrameLocks noChangeAspect="1"/>
          </p:cNvGraphicFramePr>
          <p:nvPr/>
        </p:nvGraphicFramePr>
        <p:xfrm>
          <a:off x="1547664" y="1844824"/>
          <a:ext cx="59436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94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844824"/>
                        <a:ext cx="59436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27784" y="4077072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00B050"/>
                </a:solidFill>
              </a:rPr>
              <a:t>OK</a:t>
            </a:r>
            <a:endParaRPr lang="cs-CZ" sz="28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2636912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00B050"/>
                </a:solidFill>
              </a:rPr>
              <a:t>OK</a:t>
            </a:r>
            <a:endParaRPr lang="cs-CZ" sz="28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2060848"/>
            <a:ext cx="535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!!!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3808" y="5661248"/>
            <a:ext cx="535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!!!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Standardizace </a:t>
            </a:r>
            <a:r>
              <a:rPr lang="cs-CZ" dirty="0" err="1" smtClean="0"/>
              <a:t>eigenvektorů</a:t>
            </a:r>
            <a:r>
              <a:rPr lang="cs-CZ" dirty="0" smtClean="0"/>
              <a:t> a její vliv na projekci původních proměnných: shrnutí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19</a:t>
            </a:fld>
            <a:endParaRPr lang="cs-CZ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9510" y="1116929"/>
          <a:ext cx="871297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4"/>
                <a:gridCol w="1656184"/>
                <a:gridCol w="1656184"/>
                <a:gridCol w="1656184"/>
                <a:gridCol w="1656184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Kovarianční</a:t>
                      </a:r>
                      <a:r>
                        <a:rPr lang="cs-CZ" dirty="0" smtClean="0"/>
                        <a:t> matice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Korelační matice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Původní proměnná (centrovaná)</a:t>
                      </a:r>
                      <a:r>
                        <a:rPr lang="cs-CZ" baseline="0" dirty="0" smtClean="0"/>
                        <a:t> </a:t>
                      </a:r>
                      <a:endParaRPr lang="cs-CZ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Standardizace </a:t>
                      </a:r>
                      <a:r>
                        <a:rPr lang="cs-CZ" dirty="0" err="1" smtClean="0"/>
                        <a:t>eigenvektoru</a:t>
                      </a:r>
                      <a:endParaRPr lang="cs-CZ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</a:t>
                      </a:r>
                      <a:endParaRPr lang="cs-CZ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sz="1600" dirty="0" smtClean="0"/>
                        <a:t>Celková délka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</a:t>
                      </a:r>
                      <a:endParaRPr lang="cs-CZ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sz="1600" dirty="0" smtClean="0"/>
                        <a:t>Úhly proměnných v redukovaném prostoru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Projekce </a:t>
                      </a:r>
                      <a:r>
                        <a:rPr lang="cs-CZ" sz="1400" dirty="0" err="1" smtClean="0"/>
                        <a:t>kovariancí</a:t>
                      </a:r>
                      <a:r>
                        <a:rPr lang="cs-CZ" sz="1400" dirty="0" smtClean="0"/>
                        <a:t> (korelací)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90° rotace systému os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Projekce korelací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90° rotace systému os</a:t>
                      </a:r>
                      <a:endParaRPr lang="cs-CZ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sz="1600" dirty="0" smtClean="0"/>
                        <a:t>Hranice příspěvku k definici faktorové osy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sz="1600" dirty="0" smtClean="0"/>
                        <a:t>Projekce na faktorovou osu k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 smtClean="0"/>
                    </a:p>
                    <a:p>
                      <a:pPr algn="ctr"/>
                      <a:r>
                        <a:rPr lang="cs-CZ" sz="1400" dirty="0" smtClean="0"/>
                        <a:t>Kovariance s k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 smtClean="0"/>
                    </a:p>
                    <a:p>
                      <a:pPr algn="ctr"/>
                      <a:r>
                        <a:rPr lang="cs-CZ" sz="1400" dirty="0" smtClean="0"/>
                        <a:t>Proporcionální </a:t>
                      </a:r>
                      <a:r>
                        <a:rPr lang="cs-CZ" sz="1400" dirty="0" err="1" smtClean="0"/>
                        <a:t>kovarianci</a:t>
                      </a:r>
                      <a:r>
                        <a:rPr lang="cs-CZ" sz="1400" baseline="0" dirty="0" smtClean="0"/>
                        <a:t> s k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/>
                      </a:r>
                      <a:br>
                        <a:rPr lang="cs-CZ" sz="1400" dirty="0" smtClean="0"/>
                      </a:br>
                      <a:r>
                        <a:rPr lang="cs-CZ" sz="1400" dirty="0" smtClean="0"/>
                        <a:t>Korelace s k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 smtClean="0"/>
                    </a:p>
                    <a:p>
                      <a:pPr algn="ctr"/>
                      <a:r>
                        <a:rPr lang="cs-CZ" sz="1400" dirty="0" smtClean="0"/>
                        <a:t>Proporcionální korelaci</a:t>
                      </a:r>
                      <a:r>
                        <a:rPr lang="cs-CZ" sz="1400" baseline="0" dirty="0" smtClean="0"/>
                        <a:t> s k</a:t>
                      </a:r>
                      <a:endParaRPr lang="cs-CZ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Korelace s faktorovou osou k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843808" y="2204864"/>
          <a:ext cx="304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38" name="Rovnice" r:id="rId3" imgW="304560" imgH="266400" progId="Equation.3">
                  <p:embed/>
                </p:oleObj>
              </mc:Choice>
              <mc:Fallback>
                <p:oleObj name="Rovnice" r:id="rId3" imgW="304560" imgH="26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2204864"/>
                        <a:ext cx="3048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300192" y="2204864"/>
          <a:ext cx="304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39" name="Rovnice" r:id="rId5" imgW="304560" imgH="266400" progId="Equation.3">
                  <p:embed/>
                </p:oleObj>
              </mc:Choice>
              <mc:Fallback>
                <p:oleObj name="Rovnice" r:id="rId5" imgW="304560" imgH="266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2204864"/>
                        <a:ext cx="3048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913063" y="2578100"/>
          <a:ext cx="165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40" name="Rovnice" r:id="rId7" imgW="164880" imgH="241200" progId="Equation.3">
                  <p:embed/>
                </p:oleObj>
              </mc:Choice>
              <mc:Fallback>
                <p:oleObj name="Rovnice" r:id="rId7" imgW="16488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063" y="2578100"/>
                        <a:ext cx="1651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572000" y="3573016"/>
          <a:ext cx="393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41" name="Rovnice" r:id="rId9" imgW="393480" imgH="368280" progId="Equation.3">
                  <p:embed/>
                </p:oleObj>
              </mc:Choice>
              <mc:Fallback>
                <p:oleObj name="Rovnice" r:id="rId9" imgW="393480" imgH="3682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573016"/>
                        <a:ext cx="3937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779713" y="3573463"/>
          <a:ext cx="520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42" name="Rovnice" r:id="rId11" imgW="520560" imgH="368280" progId="Equation.3">
                  <p:embed/>
                </p:oleObj>
              </mc:Choice>
              <mc:Fallback>
                <p:oleObj name="Rovnice" r:id="rId11" imgW="520560" imgH="3682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713" y="3573463"/>
                        <a:ext cx="5207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300192" y="3573016"/>
          <a:ext cx="393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43" name="Rovnice" r:id="rId13" imgW="393480" imgH="368280" progId="Equation.3">
                  <p:embed/>
                </p:oleObj>
              </mc:Choice>
              <mc:Fallback>
                <p:oleObj name="Rovnice" r:id="rId13" imgW="393480" imgH="3682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3573016"/>
                        <a:ext cx="3937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7884368" y="3573016"/>
          <a:ext cx="393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44" name="Rovnice" r:id="rId15" imgW="393480" imgH="368280" progId="Equation.3">
                  <p:embed/>
                </p:oleObj>
              </mc:Choice>
              <mc:Fallback>
                <p:oleObj name="Rovnice" r:id="rId15" imgW="393480" imgH="3682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3573016"/>
                        <a:ext cx="3937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820988" y="4110650"/>
          <a:ext cx="495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45" name="Rovnice" r:id="rId16" imgW="495000" imgH="266400" progId="Equation.3">
                  <p:embed/>
                </p:oleObj>
              </mc:Choice>
              <mc:Fallback>
                <p:oleObj name="Rovnice" r:id="rId16" imgW="495000" imgH="2664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8" y="4110650"/>
                        <a:ext cx="4953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644008" y="4077072"/>
          <a:ext cx="215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46" name="Rovnice" r:id="rId18" imgW="215640" imgH="241200" progId="Equation.3">
                  <p:embed/>
                </p:oleObj>
              </mc:Choice>
              <mc:Fallback>
                <p:oleObj name="Rovnice" r:id="rId18" imgW="215640" imgH="2412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4077072"/>
                        <a:ext cx="2159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6156176" y="4077072"/>
          <a:ext cx="495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47" name="Rovnice" r:id="rId20" imgW="495000" imgH="266400" progId="Equation.3">
                  <p:embed/>
                </p:oleObj>
              </mc:Choice>
              <mc:Fallback>
                <p:oleObj name="Rovnice" r:id="rId20" imgW="495000" imgH="2664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4077072"/>
                        <a:ext cx="4953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7956376" y="4077072"/>
          <a:ext cx="215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48" name="Rovnice" r:id="rId22" imgW="215640" imgH="241200" progId="Equation.3">
                  <p:embed/>
                </p:oleObj>
              </mc:Choice>
              <mc:Fallback>
                <p:oleObj name="Rovnice" r:id="rId22" imgW="215640" imgH="2412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6" y="4077072"/>
                        <a:ext cx="2159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830513" y="4812370"/>
          <a:ext cx="520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49" name="Rovnice" r:id="rId24" imgW="520560" imgH="495000" progId="Equation.3">
                  <p:embed/>
                </p:oleObj>
              </mc:Choice>
              <mc:Fallback>
                <p:oleObj name="Rovnice" r:id="rId24" imgW="520560" imgH="4950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3" y="4812370"/>
                        <a:ext cx="5207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4499992" y="4812370"/>
          <a:ext cx="520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50" name="Rovnice" r:id="rId26" imgW="520560" imgH="495000" progId="Equation.3">
                  <p:embed/>
                </p:oleObj>
              </mc:Choice>
              <mc:Fallback>
                <p:oleObj name="Rovnice" r:id="rId26" imgW="520560" imgH="4950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4812370"/>
                        <a:ext cx="5207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6228184" y="4926670"/>
          <a:ext cx="495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51" name="Rovnice" r:id="rId28" imgW="495000" imgH="266400" progId="Equation.3">
                  <p:embed/>
                </p:oleObj>
              </mc:Choice>
              <mc:Fallback>
                <p:oleObj name="Rovnice" r:id="rId28" imgW="495000" imgH="2664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4926670"/>
                        <a:ext cx="4953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7812360" y="4926670"/>
          <a:ext cx="495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52" name="Rovnice" r:id="rId29" imgW="495000" imgH="266400" progId="Equation.3">
                  <p:embed/>
                </p:oleObj>
              </mc:Choice>
              <mc:Fallback>
                <p:oleObj name="Rovnice" r:id="rId29" imgW="495000" imgH="2664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360" y="4926670"/>
                        <a:ext cx="4953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03970" y="5517232"/>
            <a:ext cx="1833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/>
              <a:t>Eigenvalue</a:t>
            </a:r>
            <a:r>
              <a:rPr lang="cs-CZ" sz="1200" dirty="0" smtClean="0"/>
              <a:t> faktorové osy k</a:t>
            </a:r>
            <a:endParaRPr lang="cs-CZ" sz="1200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179512" y="5543428"/>
          <a:ext cx="177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53" name="Rovnice" r:id="rId30" imgW="177480" imgH="228600" progId="Equation.3">
                  <p:embed/>
                </p:oleObj>
              </mc:Choice>
              <mc:Fallback>
                <p:oleObj name="Rovnice" r:id="rId30" imgW="177480" imgH="2286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5543428"/>
                        <a:ext cx="1778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187946" y="5877272"/>
          <a:ext cx="165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54" name="Rovnice" r:id="rId32" imgW="164880" imgH="241200" progId="Equation.3">
                  <p:embed/>
                </p:oleObj>
              </mc:Choice>
              <mc:Fallback>
                <p:oleObj name="Rovnice" r:id="rId32" imgW="16488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46" y="5877272"/>
                        <a:ext cx="1651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03970" y="5877272"/>
            <a:ext cx="28291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Směrodatná odchylka původní proměnné j</a:t>
            </a:r>
            <a:endParaRPr lang="cs-CZ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3203848" y="5517232"/>
            <a:ext cx="2191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d  Počet původních proměnných</a:t>
            </a:r>
            <a:endParaRPr lang="cs-CZ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3211663" y="5805264"/>
            <a:ext cx="1633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p  Počet faktorových os</a:t>
            </a:r>
            <a:endParaRPr lang="cs-CZ" sz="1200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5652120" y="5529263"/>
          <a:ext cx="215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55" name="Rovnice" r:id="rId34" imgW="215640" imgH="241200" progId="Equation.3">
                  <p:embed/>
                </p:oleObj>
              </mc:Choice>
              <mc:Fallback>
                <p:oleObj name="Rovnice" r:id="rId34" imgW="215640" imgH="2412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5529263"/>
                        <a:ext cx="2159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940152" y="551723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Hodnota </a:t>
            </a:r>
            <a:r>
              <a:rPr lang="cs-CZ" sz="1200" dirty="0" err="1" smtClean="0"/>
              <a:t>eigenvektoru</a:t>
            </a:r>
            <a:r>
              <a:rPr lang="cs-CZ" sz="1200" dirty="0" smtClean="0"/>
              <a:t> faktorové osy k pro původní proměnnou j</a:t>
            </a:r>
            <a:endParaRPr lang="cs-CZ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cs-CZ" dirty="0"/>
              <a:t>Vícerozměrné statistické metody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Analýza hlavních komponent jako příklad výpočtu redukce dimenzionality pomocí ordinační analýzy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Communalities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4685"/>
            <a:ext cx="3466728" cy="93610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Jde o podíl variability sdílené s jinými proměnnými, zde s postupně se zvyšujícím počtem faktorových os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20</a:t>
            </a:fld>
            <a:endParaRPr lang="cs-CZ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499992" y="922677"/>
          <a:ext cx="3657600" cy="923925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609600"/>
              </a:tblGrid>
              <a:tr h="146298"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From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From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From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From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0.792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0.923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0.999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SEPALWID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0.987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0.994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395536" y="1883899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Cosinus</a:t>
            </a:r>
            <a:r>
              <a:rPr kumimoji="0" lang="en-US" sz="29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endParaRPr kumimoji="0" lang="cs-CZ" sz="29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789040"/>
            <a:ext cx="2695575" cy="2486025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67544" y="2356695"/>
            <a:ext cx="7632848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Souvis</a:t>
            </a:r>
            <a:r>
              <a:rPr kumimoji="0" lang="cs-CZ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í</a:t>
            </a:r>
            <a:r>
              <a:rPr kumimoji="0" lang="cs-CZ" sz="1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 geometrickým významem cosinu při násobení vektorů, kdy cos=0 znamená ortogonální vztah vektorů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1700" baseline="0" dirty="0" smtClean="0"/>
              <a:t>V</a:t>
            </a:r>
            <a:r>
              <a:rPr lang="cs-CZ" sz="1700" dirty="0" smtClean="0"/>
              <a:t> PCA se používá jako filtr pro zobrazení objektů v </a:t>
            </a:r>
            <a:r>
              <a:rPr lang="cs-CZ" sz="1700" dirty="0" err="1" smtClean="0"/>
              <a:t>biplotu</a:t>
            </a:r>
            <a:r>
              <a:rPr lang="cs-CZ" sz="1700" dirty="0" smtClean="0"/>
              <a:t>, kdy objekty s cos</a:t>
            </a:r>
            <a:r>
              <a:rPr lang="cs-CZ" sz="1700" baseline="30000" dirty="0" smtClean="0"/>
              <a:t>2</a:t>
            </a:r>
            <a:r>
              <a:rPr lang="en-US" sz="1700" dirty="0" smtClean="0"/>
              <a:t> ~ 0 </a:t>
            </a:r>
            <a:r>
              <a:rPr lang="en-US" sz="1700" dirty="0" err="1" smtClean="0"/>
              <a:t>jsou</a:t>
            </a:r>
            <a:r>
              <a:rPr lang="en-US" sz="1700" dirty="0" smtClean="0"/>
              <a:t> </a:t>
            </a:r>
            <a:r>
              <a:rPr lang="cs-CZ" sz="1700" dirty="0" smtClean="0"/>
              <a:t>umístěny </a:t>
            </a:r>
            <a:r>
              <a:rPr lang="en-US" sz="1700" dirty="0" err="1" smtClean="0"/>
              <a:t>kolmo</a:t>
            </a:r>
            <a:r>
              <a:rPr lang="en-US" sz="1700" dirty="0" smtClean="0"/>
              <a:t> k </a:t>
            </a:r>
            <a:r>
              <a:rPr lang="cs-CZ" sz="1700" dirty="0" smtClean="0"/>
              <a:t>rovině definované vybranými faktorovými osami a tedy nejsou v tomto pohledu interpretovatelné </a:t>
            </a:r>
            <a:endParaRPr kumimoji="0" lang="cs-CZ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436096" y="4287022"/>
            <a:ext cx="1944216" cy="1656184"/>
            <a:chOff x="1763688" y="2348880"/>
            <a:chExt cx="1944216" cy="1656184"/>
          </a:xfrm>
          <a:scene3d>
            <a:camera prst="isometricTopUp"/>
            <a:lightRig rig="threePt" dir="t"/>
          </a:scene3d>
        </p:grpSpPr>
        <p:sp>
          <p:nvSpPr>
            <p:cNvPr id="13" name="Rectangle 12"/>
            <p:cNvSpPr/>
            <p:nvPr/>
          </p:nvSpPr>
          <p:spPr>
            <a:xfrm>
              <a:off x="1763688" y="2348880"/>
              <a:ext cx="1944216" cy="1656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4" name="Straight Connector 13"/>
            <p:cNvCxnSpPr>
              <a:stCxn id="13" idx="0"/>
              <a:endCxn id="13" idx="2"/>
            </p:cNvCxnSpPr>
            <p:nvPr/>
          </p:nvCxnSpPr>
          <p:spPr>
            <a:xfrm rot="16200000" flipH="1">
              <a:off x="1907704" y="3176972"/>
              <a:ext cx="165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3" idx="1"/>
              <a:endCxn id="13" idx="3"/>
            </p:cNvCxnSpPr>
            <p:nvPr/>
          </p:nvCxnSpPr>
          <p:spPr>
            <a:xfrm rot="10800000" flipH="1">
              <a:off x="1763688" y="3176972"/>
              <a:ext cx="19442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Oval 15"/>
          <p:cNvSpPr/>
          <p:nvPr/>
        </p:nvSpPr>
        <p:spPr>
          <a:xfrm>
            <a:off x="6339199" y="3861048"/>
            <a:ext cx="122312" cy="122312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5829069" y="4526491"/>
            <a:ext cx="11521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20" idx="0"/>
          </p:cNvCxnSpPr>
          <p:nvPr/>
        </p:nvCxnSpPr>
        <p:spPr>
          <a:xfrm rot="16200000" flipV="1">
            <a:off x="5443230" y="5133133"/>
            <a:ext cx="255099" cy="303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20" idx="6"/>
          </p:cNvCxnSpPr>
          <p:nvPr/>
        </p:nvCxnSpPr>
        <p:spPr>
          <a:xfrm rot="10800000">
            <a:off x="5630416" y="5068259"/>
            <a:ext cx="780474" cy="4012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508104" y="5007102"/>
            <a:ext cx="122312" cy="122312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5580112" y="5124012"/>
            <a:ext cx="822962" cy="14767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372200" y="4031923"/>
            <a:ext cx="1153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1400" dirty="0" smtClean="0">
                <a:solidFill>
                  <a:srgbClr val="FF0000"/>
                </a:solidFill>
              </a:rPr>
              <a:t>=90</a:t>
            </a:r>
            <a:r>
              <a:rPr lang="cs-CZ" sz="1400" dirty="0" smtClean="0">
                <a:solidFill>
                  <a:srgbClr val="FF0000"/>
                </a:solidFill>
              </a:rPr>
              <a:t>° cos</a:t>
            </a:r>
            <a:r>
              <a:rPr lang="cs-CZ" sz="1400" baseline="30000" dirty="0" smtClean="0">
                <a:solidFill>
                  <a:srgbClr val="FF0000"/>
                </a:solidFill>
              </a:rPr>
              <a:t>2</a:t>
            </a:r>
            <a:r>
              <a:rPr lang="cs-CZ" sz="1400" dirty="0" smtClean="0">
                <a:solidFill>
                  <a:srgbClr val="FF0000"/>
                </a:solidFill>
              </a:rPr>
              <a:t>=0</a:t>
            </a:r>
            <a:endParaRPr lang="cs-CZ" sz="1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08104" y="5184051"/>
            <a:ext cx="1153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  <a:latin typeface="Symbol" pitchFamily="18" charset="2"/>
              </a:rPr>
              <a:t>a</a:t>
            </a:r>
            <a:r>
              <a:rPr lang="en-US" sz="1400" dirty="0" smtClean="0">
                <a:solidFill>
                  <a:srgbClr val="00B0F0"/>
                </a:solidFill>
              </a:rPr>
              <a:t>&lt;90</a:t>
            </a:r>
            <a:r>
              <a:rPr lang="cs-CZ" sz="1400" dirty="0" smtClean="0">
                <a:solidFill>
                  <a:srgbClr val="00B0F0"/>
                </a:solidFill>
              </a:rPr>
              <a:t>° cos</a:t>
            </a:r>
            <a:r>
              <a:rPr lang="cs-CZ" sz="1400" baseline="30000" dirty="0" smtClean="0">
                <a:solidFill>
                  <a:srgbClr val="00B0F0"/>
                </a:solidFill>
              </a:rPr>
              <a:t>2</a:t>
            </a:r>
            <a:r>
              <a:rPr lang="en-US" sz="1400" dirty="0" smtClean="0">
                <a:solidFill>
                  <a:srgbClr val="00B0F0"/>
                </a:solidFill>
              </a:rPr>
              <a:t>&gt;</a:t>
            </a:r>
            <a:r>
              <a:rPr lang="cs-CZ" sz="1400" dirty="0" smtClean="0">
                <a:solidFill>
                  <a:srgbClr val="00B0F0"/>
                </a:solidFill>
              </a:rPr>
              <a:t>0</a:t>
            </a:r>
            <a:endParaRPr lang="cs-CZ" sz="1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Identifikace optimálního počtu faktorových os pro další analýzu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Jedním z cílů ordinační analýzy je výběr menšího počtu dimenzí pro další analýzu</a:t>
            </a:r>
          </a:p>
          <a:p>
            <a:r>
              <a:rPr lang="cs-CZ" dirty="0" smtClean="0"/>
              <a:t>Řada pravidel pro výběr optimálního počtu dimenzí, optimální je samozřejmě skončit s výběrem dvou, maximálně tří dimenzí (s výjimkou speciálních aplikací typu analýzy obrazů MRI, kde je úspěchem redukce z milionu dimenzi na desítky)</a:t>
            </a:r>
          </a:p>
          <a:p>
            <a:endParaRPr lang="cs-CZ" dirty="0" smtClean="0"/>
          </a:p>
          <a:p>
            <a:r>
              <a:rPr lang="cs-CZ" dirty="0" err="1" smtClean="0"/>
              <a:t>Kaiser</a:t>
            </a:r>
            <a:r>
              <a:rPr lang="cs-CZ" dirty="0" smtClean="0"/>
              <a:t> </a:t>
            </a:r>
            <a:r>
              <a:rPr lang="cs-CZ" dirty="0" err="1" smtClean="0"/>
              <a:t>Guttmanovo</a:t>
            </a:r>
            <a:r>
              <a:rPr lang="cs-CZ" dirty="0" smtClean="0"/>
              <a:t> kritérium:</a:t>
            </a:r>
          </a:p>
          <a:p>
            <a:pPr lvl="1"/>
            <a:r>
              <a:rPr lang="cs-CZ" dirty="0" smtClean="0"/>
              <a:t>Pro další analýzu jsou vybrány osy s </a:t>
            </a:r>
            <a:r>
              <a:rPr lang="cs-CZ" dirty="0" err="1" smtClean="0"/>
              <a:t>vl</a:t>
            </a:r>
            <a:r>
              <a:rPr lang="en-US" dirty="0" smtClean="0"/>
              <a:t>a</a:t>
            </a:r>
            <a:r>
              <a:rPr lang="cs-CZ" dirty="0" err="1" smtClean="0"/>
              <a:t>stním</a:t>
            </a:r>
            <a:r>
              <a:rPr lang="cs-CZ" dirty="0" smtClean="0"/>
              <a:t> číslem </a:t>
            </a:r>
            <a:r>
              <a:rPr lang="en-US" dirty="0" smtClean="0"/>
              <a:t>&gt;1 (</a:t>
            </a:r>
            <a:r>
              <a:rPr lang="en-US" dirty="0" err="1" smtClean="0"/>
              <a:t>korelace</a:t>
            </a:r>
            <a:r>
              <a:rPr lang="en-US" dirty="0" smtClean="0"/>
              <a:t>) </a:t>
            </a:r>
            <a:r>
              <a:rPr lang="en-US" dirty="0" err="1" smtClean="0"/>
              <a:t>nebo</a:t>
            </a:r>
            <a:r>
              <a:rPr lang="en-US" dirty="0" smtClean="0"/>
              <a:t> v</a:t>
            </a:r>
            <a:r>
              <a:rPr lang="cs-CZ" dirty="0" err="1" smtClean="0"/>
              <a:t>ětším</a:t>
            </a:r>
            <a:r>
              <a:rPr lang="cs-CZ" dirty="0" smtClean="0"/>
              <a:t> než je průměrné </a:t>
            </a:r>
            <a:r>
              <a:rPr lang="cs-CZ" dirty="0" err="1" smtClean="0"/>
              <a:t>eigenvalue</a:t>
            </a:r>
            <a:r>
              <a:rPr lang="cs-CZ" dirty="0" smtClean="0"/>
              <a:t> (kovariance) </a:t>
            </a:r>
          </a:p>
          <a:p>
            <a:pPr lvl="1"/>
            <a:r>
              <a:rPr lang="cs-CZ" dirty="0" smtClean="0"/>
              <a:t>Logika je vybírat osy, které přispívají k vysvětlení variability dat více než připadá rovnoměrným rozdělením variability</a:t>
            </a:r>
          </a:p>
          <a:p>
            <a:pPr lvl="1"/>
            <a:endParaRPr lang="cs-CZ" dirty="0" smtClean="0"/>
          </a:p>
          <a:p>
            <a:r>
              <a:rPr lang="cs-CZ" dirty="0" err="1" smtClean="0"/>
              <a:t>Scree</a:t>
            </a:r>
            <a:r>
              <a:rPr lang="cs-CZ" dirty="0" smtClean="0"/>
              <a:t> plot</a:t>
            </a:r>
          </a:p>
          <a:p>
            <a:pPr lvl="1"/>
            <a:r>
              <a:rPr lang="cs-CZ" dirty="0" smtClean="0"/>
              <a:t>Grafický nástroj hledající zlom ve vztahu počtu os a vyčerpané variability</a:t>
            </a:r>
          </a:p>
          <a:p>
            <a:pPr lvl="1"/>
            <a:endParaRPr lang="cs-CZ" dirty="0" smtClean="0"/>
          </a:p>
          <a:p>
            <a:r>
              <a:rPr lang="cs-CZ" dirty="0" err="1" smtClean="0"/>
              <a:t>Sheppard</a:t>
            </a:r>
            <a:r>
              <a:rPr lang="cs-CZ" dirty="0" smtClean="0"/>
              <a:t> diagram</a:t>
            </a:r>
          </a:p>
          <a:p>
            <a:pPr lvl="1"/>
            <a:r>
              <a:rPr lang="cs-CZ" dirty="0" smtClean="0"/>
              <a:t>Grafická analýza vztahu mezi vzdálenostmi objektů v původním prostoru a redukovaném prostoru o daném počtu dimenzí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Scree</a:t>
            </a:r>
            <a:r>
              <a:rPr lang="cs-CZ" dirty="0" smtClean="0"/>
              <a:t> plot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22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018460" y="3468402"/>
            <a:ext cx="49753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6771" name="Object 3"/>
          <p:cNvGraphicFramePr>
            <a:graphicFrameLocks noChangeAspect="1"/>
          </p:cNvGraphicFramePr>
          <p:nvPr/>
        </p:nvGraphicFramePr>
        <p:xfrm>
          <a:off x="1331640" y="1923628"/>
          <a:ext cx="59436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75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923628"/>
                        <a:ext cx="59436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44008" y="993502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Zlom ve vztahu mezi počtem </a:t>
            </a:r>
            <a:r>
              <a:rPr lang="cs-CZ" dirty="0" err="1" smtClean="0"/>
              <a:t>eigenvalue</a:t>
            </a:r>
            <a:r>
              <a:rPr lang="cs-CZ" dirty="0" smtClean="0"/>
              <a:t> a </a:t>
            </a:r>
            <a:r>
              <a:rPr lang="cs-CZ" dirty="0" err="1" smtClean="0"/>
              <a:t>jimy</a:t>
            </a:r>
            <a:r>
              <a:rPr lang="cs-CZ" dirty="0" smtClean="0"/>
              <a:t> </a:t>
            </a:r>
            <a:r>
              <a:rPr lang="cs-CZ" dirty="0" err="1" smtClean="0"/>
              <a:t>vyčepanou</a:t>
            </a:r>
            <a:r>
              <a:rPr lang="cs-CZ" dirty="0" smtClean="0"/>
              <a:t> variabilitou – pro další analýzu použity první dvě faktorové osy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Sheppard</a:t>
            </a:r>
            <a:r>
              <a:rPr lang="cs-CZ" dirty="0" smtClean="0"/>
              <a:t> diagram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892480" cy="4857403"/>
          </a:xfrm>
        </p:spPr>
        <p:txBody>
          <a:bodyPr>
            <a:normAutofit/>
          </a:bodyPr>
          <a:lstStyle/>
          <a:p>
            <a:r>
              <a:rPr lang="cs-CZ" sz="1600" dirty="0" smtClean="0"/>
              <a:t>Vztahuje vzdálenosti v prostoru původních proměnných ke vzdálenostem v prostoru vytvořeném PCA</a:t>
            </a:r>
          </a:p>
          <a:p>
            <a:r>
              <a:rPr lang="cs-CZ" sz="1600" dirty="0" smtClean="0"/>
              <a:t>Je třeba brát ohled na typ PCA (korelace vs. kovariance)</a:t>
            </a:r>
          </a:p>
          <a:p>
            <a:r>
              <a:rPr lang="cs-CZ" sz="1600" dirty="0" smtClean="0"/>
              <a:t>Obecná metoda určení optimálního počtu dimenzí v ordinační analýze (třeba respektovat použitou asociační metriku)</a:t>
            </a:r>
            <a:endParaRPr lang="cs-CZ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23</a:t>
            </a:fld>
            <a:endParaRPr lang="cs-CZ"/>
          </a:p>
        </p:txBody>
      </p:sp>
      <p:graphicFrame>
        <p:nvGraphicFramePr>
          <p:cNvPr id="371713" name="Object 1"/>
          <p:cNvGraphicFramePr>
            <a:graphicFrameLocks noChangeAspect="1"/>
          </p:cNvGraphicFramePr>
          <p:nvPr/>
        </p:nvGraphicFramePr>
        <p:xfrm>
          <a:off x="251520" y="1947073"/>
          <a:ext cx="59436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17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947073"/>
                        <a:ext cx="59436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131840" y="2739161"/>
            <a:ext cx="2016224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1259632" y="4179321"/>
            <a:ext cx="936104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Box 7"/>
          <p:cNvSpPr txBox="1"/>
          <p:nvPr/>
        </p:nvSpPr>
        <p:spPr>
          <a:xfrm>
            <a:off x="6480720" y="2492896"/>
            <a:ext cx="2483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Za optimální z hlediska zachování vzdáleností objektů lze považovat dvě nebo tři dimenze</a:t>
            </a:r>
            <a:endParaRPr lang="cs-CZ" dirty="0"/>
          </a:p>
        </p:txBody>
      </p:sp>
      <p:cxnSp>
        <p:nvCxnSpPr>
          <p:cNvPr id="10" name="Straight Connector 9"/>
          <p:cNvCxnSpPr>
            <a:stCxn id="6" idx="3"/>
            <a:endCxn id="8" idx="1"/>
          </p:cNvCxnSpPr>
          <p:nvPr/>
        </p:nvCxnSpPr>
        <p:spPr>
          <a:xfrm flipV="1">
            <a:off x="5148064" y="3093061"/>
            <a:ext cx="1332656" cy="61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5436096" y="3429000"/>
            <a:ext cx="1296144" cy="864096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16216" y="4005064"/>
            <a:ext cx="2483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Při použití všech dimenzí jsou vzdálenosti perfektně zachovány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Analýza hlavních komponent je základním nástrojem pro analýzu variability spojitých proměnných a jejich vztahů</a:t>
            </a:r>
          </a:p>
          <a:p>
            <a:r>
              <a:rPr lang="cs-CZ" dirty="0" smtClean="0"/>
              <a:t>Kromě spojitých proměnných mohou být vstupem i binární proměnné (popřípadě kategoriální data ve formě tzv. </a:t>
            </a:r>
            <a:r>
              <a:rPr lang="cs-CZ" dirty="0" err="1" smtClean="0"/>
              <a:t>dummies</a:t>
            </a:r>
            <a:r>
              <a:rPr lang="cs-CZ" dirty="0" smtClean="0"/>
              <a:t>), ale je třeba mít na paměti jednak omezení vyplývající z double zero problému, jednak omezení týkající se poměru počtu proměnných a objektů</a:t>
            </a:r>
          </a:p>
          <a:p>
            <a:endParaRPr lang="cs-CZ" dirty="0" smtClean="0"/>
          </a:p>
          <a:p>
            <a:r>
              <a:rPr lang="cs-CZ" dirty="0" smtClean="0"/>
              <a:t>Při výpočtu je nezbytné mít na paměti omezení výpočtu vyplývající z předpokladů analýzy korelací a </a:t>
            </a:r>
            <a:r>
              <a:rPr lang="cs-CZ" dirty="0" err="1" smtClean="0"/>
              <a:t>kovariancí</a:t>
            </a:r>
            <a:endParaRPr lang="cs-CZ" dirty="0" smtClean="0"/>
          </a:p>
          <a:p>
            <a:r>
              <a:rPr lang="cs-CZ" dirty="0" smtClean="0"/>
              <a:t>Analýza hlavních komponent může být počítána za různým účelem, tomu je třeba přizpůsobit výběr použitého algoritmu a výběr výstupů pro další interpretaci</a:t>
            </a:r>
          </a:p>
          <a:p>
            <a:r>
              <a:rPr lang="cs-CZ" dirty="0" smtClean="0"/>
              <a:t>Při interpretaci výstupů analýzy hlavních komponent je třeba zvažovat</a:t>
            </a:r>
          </a:p>
          <a:p>
            <a:pPr lvl="1"/>
            <a:r>
              <a:rPr lang="cs-CZ" dirty="0" smtClean="0"/>
              <a:t>Použitý algoritmus a jeho implementace v použitém SW</a:t>
            </a:r>
          </a:p>
          <a:p>
            <a:pPr lvl="1"/>
            <a:r>
              <a:rPr lang="cs-CZ" dirty="0" smtClean="0"/>
              <a:t>Typ výstupu PCA a omezení jeho interpretace (standardizace </a:t>
            </a:r>
            <a:r>
              <a:rPr lang="cs-CZ" dirty="0" err="1" smtClean="0"/>
              <a:t>eigenvektorů</a:t>
            </a:r>
            <a:r>
              <a:rPr lang="cs-CZ" dirty="0" smtClean="0"/>
              <a:t>, typy </a:t>
            </a:r>
            <a:r>
              <a:rPr lang="cs-CZ" dirty="0" err="1" smtClean="0"/>
              <a:t>biplotů</a:t>
            </a:r>
            <a:r>
              <a:rPr lang="cs-CZ" dirty="0" smtClean="0"/>
              <a:t> apod.)</a:t>
            </a:r>
          </a:p>
          <a:p>
            <a:pPr lvl="1"/>
            <a:r>
              <a:rPr lang="cs-CZ" dirty="0" smtClean="0"/>
              <a:t>Praktická interpretace výstupů a vliv artefaktů dat (redundantní proměnné, několik metod měření jednoho parametru apod.)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cs-CZ" dirty="0"/>
              <a:t>Vícerozměrné statistické metody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Faktorová analýza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Faktorová analýza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Faktorová analýza se snaží vysvětlit strukturu dat pomocí tzv. společných faktorů vysvětlujících sadu původních proměnných</a:t>
            </a:r>
          </a:p>
          <a:p>
            <a:endParaRPr lang="cs-CZ" dirty="0" smtClean="0"/>
          </a:p>
          <a:p>
            <a:r>
              <a:rPr lang="cs-CZ" dirty="0" smtClean="0"/>
              <a:t>Čím se principielně liší od analýzy hlavních komponent?</a:t>
            </a:r>
          </a:p>
          <a:p>
            <a:pPr lvl="1"/>
            <a:r>
              <a:rPr lang="cs-CZ" dirty="0" smtClean="0"/>
              <a:t>Analýza hlavních komponent – vysvětlení maxima variability v datech</a:t>
            </a:r>
          </a:p>
          <a:p>
            <a:pPr lvl="1"/>
            <a:r>
              <a:rPr lang="cs-CZ" dirty="0" smtClean="0"/>
              <a:t>Faktorová analýza – vysvětlení maxima kovariance mezi popisnými proměnnými</a:t>
            </a:r>
          </a:p>
          <a:p>
            <a:endParaRPr lang="cs-CZ" dirty="0" smtClean="0"/>
          </a:p>
          <a:p>
            <a:r>
              <a:rPr lang="cs-CZ" dirty="0" smtClean="0"/>
              <a:t>Čím se prakticky liší od analýzy hlavních komponent?</a:t>
            </a:r>
          </a:p>
          <a:p>
            <a:pPr lvl="1"/>
            <a:r>
              <a:rPr lang="cs-CZ" dirty="0" smtClean="0"/>
              <a:t>Hlavním praktickým rozdílem je rotace proměnných tak aby se vytvořené faktorové osy daly dobře interpretovat</a:t>
            </a:r>
          </a:p>
          <a:p>
            <a:pPr lvl="1"/>
            <a:r>
              <a:rPr lang="cs-CZ" dirty="0" smtClean="0"/>
              <a:t>Výhodou je lepší interpretace vztahu původních proměnných</a:t>
            </a:r>
          </a:p>
          <a:p>
            <a:pPr lvl="1"/>
            <a:r>
              <a:rPr lang="cs-CZ" dirty="0" smtClean="0"/>
              <a:t>Nevýhodou je prostor pro subjektivní názor analytika daný výběrem rotace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Typy faktorové analýzy</a:t>
            </a:r>
          </a:p>
          <a:p>
            <a:pPr lvl="1"/>
            <a:r>
              <a:rPr lang="cs-CZ" dirty="0" smtClean="0"/>
              <a:t>Vysvětlující (</a:t>
            </a:r>
            <a:r>
              <a:rPr lang="cs-CZ" dirty="0" err="1" smtClean="0"/>
              <a:t>Explanatory</a:t>
            </a:r>
            <a:r>
              <a:rPr lang="cs-CZ" dirty="0" smtClean="0"/>
              <a:t>) – snaží se identifikovat minimální počet faktorů pro vysvětlení dat</a:t>
            </a:r>
          </a:p>
          <a:p>
            <a:pPr lvl="1"/>
            <a:r>
              <a:rPr lang="cs-CZ" dirty="0" smtClean="0"/>
              <a:t>Potvrzující (</a:t>
            </a:r>
            <a:r>
              <a:rPr lang="cs-CZ" dirty="0" err="1" smtClean="0"/>
              <a:t>Confirmatory</a:t>
            </a:r>
            <a:r>
              <a:rPr lang="cs-CZ" dirty="0" smtClean="0"/>
              <a:t>) – testuje hypotézy ohledně skryté struktury v datech 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Společné faktory a základní možné rotace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5" name="TextBox 4"/>
          <p:cNvSpPr txBox="1"/>
          <p:nvPr/>
        </p:nvSpPr>
        <p:spPr>
          <a:xfrm>
            <a:off x="6444208" y="980728"/>
            <a:ext cx="1576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Unikátní faktor</a:t>
            </a:r>
            <a:endParaRPr lang="cs-CZ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980728"/>
            <a:ext cx="2293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Pozorovaná proměnná</a:t>
            </a:r>
            <a:endParaRPr lang="cs-CZ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980728"/>
            <a:ext cx="161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Společný faktor</a:t>
            </a:r>
            <a:endParaRPr lang="cs-CZ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067278" y="134076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7067278" y="168280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7067278" y="202484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3</a:t>
            </a:r>
            <a:endParaRPr lang="cs-CZ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7067278" y="236688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4</a:t>
            </a:r>
            <a:endParaRPr lang="cs-CZ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7067278" y="270892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5</a:t>
            </a:r>
            <a:endParaRPr lang="cs-CZ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4860032" y="1340768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4860032" y="1682806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4860032" y="2024844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3</a:t>
            </a:r>
            <a:endParaRPr lang="cs-CZ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4860032" y="2366882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4</a:t>
            </a:r>
            <a:endParaRPr lang="cs-CZ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4860032" y="2708920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5</a:t>
            </a:r>
            <a:endParaRPr lang="cs-CZ" baseline="-25000" dirty="0"/>
          </a:p>
        </p:txBody>
      </p:sp>
      <p:cxnSp>
        <p:nvCxnSpPr>
          <p:cNvPr id="25" name="Straight Arrow Connector 24"/>
          <p:cNvCxnSpPr>
            <a:stCxn id="8" idx="1"/>
            <a:endCxn id="19" idx="3"/>
          </p:cNvCxnSpPr>
          <p:nvPr/>
        </p:nvCxnSpPr>
        <p:spPr>
          <a:xfrm rot="10800000">
            <a:off x="5227440" y="1525434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1"/>
            <a:endCxn id="23" idx="3"/>
          </p:cNvCxnSpPr>
          <p:nvPr/>
        </p:nvCxnSpPr>
        <p:spPr>
          <a:xfrm rot="10800000">
            <a:off x="5227440" y="2893586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1"/>
            <a:endCxn id="22" idx="3"/>
          </p:cNvCxnSpPr>
          <p:nvPr/>
        </p:nvCxnSpPr>
        <p:spPr>
          <a:xfrm rot="10800000">
            <a:off x="5227440" y="2551548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1"/>
            <a:endCxn id="21" idx="3"/>
          </p:cNvCxnSpPr>
          <p:nvPr/>
        </p:nvCxnSpPr>
        <p:spPr>
          <a:xfrm rot="10800000">
            <a:off x="5227440" y="2209510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1"/>
            <a:endCxn id="20" idx="3"/>
          </p:cNvCxnSpPr>
          <p:nvPr/>
        </p:nvCxnSpPr>
        <p:spPr>
          <a:xfrm rot="10800000">
            <a:off x="5227440" y="1867472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07704" y="1772816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1907704" y="233958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cxnSp>
        <p:nvCxnSpPr>
          <p:cNvPr id="42" name="Straight Arrow Connector 41"/>
          <p:cNvCxnSpPr>
            <a:stCxn id="40" idx="3"/>
            <a:endCxn id="19" idx="1"/>
          </p:cNvCxnSpPr>
          <p:nvPr/>
        </p:nvCxnSpPr>
        <p:spPr>
          <a:xfrm flipV="1">
            <a:off x="2241450" y="1525434"/>
            <a:ext cx="261858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0" idx="3"/>
            <a:endCxn id="20" idx="1"/>
          </p:cNvCxnSpPr>
          <p:nvPr/>
        </p:nvCxnSpPr>
        <p:spPr>
          <a:xfrm flipV="1">
            <a:off x="2241450" y="1867472"/>
            <a:ext cx="2618582" cy="90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0" idx="3"/>
            <a:endCxn id="21" idx="1"/>
          </p:cNvCxnSpPr>
          <p:nvPr/>
        </p:nvCxnSpPr>
        <p:spPr>
          <a:xfrm>
            <a:off x="2241450" y="1957482"/>
            <a:ext cx="2618582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1" idx="3"/>
            <a:endCxn id="20" idx="1"/>
          </p:cNvCxnSpPr>
          <p:nvPr/>
        </p:nvCxnSpPr>
        <p:spPr>
          <a:xfrm flipV="1">
            <a:off x="2241450" y="1867472"/>
            <a:ext cx="2618582" cy="6567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1" idx="3"/>
            <a:endCxn id="21" idx="1"/>
          </p:cNvCxnSpPr>
          <p:nvPr/>
        </p:nvCxnSpPr>
        <p:spPr>
          <a:xfrm flipV="1">
            <a:off x="2241450" y="2209510"/>
            <a:ext cx="2618582" cy="314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1" idx="3"/>
            <a:endCxn id="22" idx="1"/>
          </p:cNvCxnSpPr>
          <p:nvPr/>
        </p:nvCxnSpPr>
        <p:spPr>
          <a:xfrm>
            <a:off x="2241450" y="2524254"/>
            <a:ext cx="2618582" cy="27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1" idx="3"/>
            <a:endCxn id="23" idx="1"/>
          </p:cNvCxnSpPr>
          <p:nvPr/>
        </p:nvCxnSpPr>
        <p:spPr>
          <a:xfrm>
            <a:off x="2241450" y="2524254"/>
            <a:ext cx="2618582" cy="369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07504" y="1404065"/>
            <a:ext cx="1963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Rotace ortogonální</a:t>
            </a:r>
          </a:p>
          <a:p>
            <a:r>
              <a:rPr lang="cs-CZ" sz="1400" i="1" dirty="0" smtClean="0"/>
              <a:t>- Nezávislé faktory</a:t>
            </a:r>
            <a:endParaRPr lang="cs-CZ" i="1" dirty="0"/>
          </a:p>
        </p:txBody>
      </p:sp>
      <p:sp>
        <p:nvSpPr>
          <p:cNvPr id="64" name="TextBox 63"/>
          <p:cNvSpPr txBox="1"/>
          <p:nvPr/>
        </p:nvSpPr>
        <p:spPr>
          <a:xfrm>
            <a:off x="7093572" y="382039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65" name="TextBox 64"/>
          <p:cNvSpPr txBox="1"/>
          <p:nvPr/>
        </p:nvSpPr>
        <p:spPr>
          <a:xfrm>
            <a:off x="7093572" y="416243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sp>
        <p:nvSpPr>
          <p:cNvPr id="66" name="TextBox 65"/>
          <p:cNvSpPr txBox="1"/>
          <p:nvPr/>
        </p:nvSpPr>
        <p:spPr>
          <a:xfrm>
            <a:off x="7093572" y="450447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3</a:t>
            </a:r>
            <a:endParaRPr lang="cs-CZ" baseline="-25000" dirty="0"/>
          </a:p>
        </p:txBody>
      </p:sp>
      <p:sp>
        <p:nvSpPr>
          <p:cNvPr id="67" name="TextBox 66"/>
          <p:cNvSpPr txBox="1"/>
          <p:nvPr/>
        </p:nvSpPr>
        <p:spPr>
          <a:xfrm>
            <a:off x="7093572" y="484651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4</a:t>
            </a:r>
            <a:endParaRPr lang="cs-CZ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7093572" y="518855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5</a:t>
            </a:r>
            <a:endParaRPr lang="cs-CZ" baseline="-25000" dirty="0"/>
          </a:p>
        </p:txBody>
      </p:sp>
      <p:sp>
        <p:nvSpPr>
          <p:cNvPr id="69" name="TextBox 68"/>
          <p:cNvSpPr txBox="1"/>
          <p:nvPr/>
        </p:nvSpPr>
        <p:spPr>
          <a:xfrm>
            <a:off x="4886326" y="3820398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70" name="TextBox 69"/>
          <p:cNvSpPr txBox="1"/>
          <p:nvPr/>
        </p:nvSpPr>
        <p:spPr>
          <a:xfrm>
            <a:off x="4886326" y="4162436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sp>
        <p:nvSpPr>
          <p:cNvPr id="71" name="TextBox 70"/>
          <p:cNvSpPr txBox="1"/>
          <p:nvPr/>
        </p:nvSpPr>
        <p:spPr>
          <a:xfrm>
            <a:off x="4886326" y="4504474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3</a:t>
            </a:r>
            <a:endParaRPr lang="cs-CZ" baseline="-25000" dirty="0"/>
          </a:p>
        </p:txBody>
      </p:sp>
      <p:sp>
        <p:nvSpPr>
          <p:cNvPr id="72" name="TextBox 71"/>
          <p:cNvSpPr txBox="1"/>
          <p:nvPr/>
        </p:nvSpPr>
        <p:spPr>
          <a:xfrm>
            <a:off x="4886326" y="4846512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4</a:t>
            </a:r>
            <a:endParaRPr lang="cs-CZ" baseline="-25000" dirty="0"/>
          </a:p>
        </p:txBody>
      </p:sp>
      <p:sp>
        <p:nvSpPr>
          <p:cNvPr id="73" name="TextBox 72"/>
          <p:cNvSpPr txBox="1"/>
          <p:nvPr/>
        </p:nvSpPr>
        <p:spPr>
          <a:xfrm>
            <a:off x="4886326" y="5188550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5</a:t>
            </a:r>
            <a:endParaRPr lang="cs-CZ" baseline="-25000" dirty="0"/>
          </a:p>
        </p:txBody>
      </p:sp>
      <p:cxnSp>
        <p:nvCxnSpPr>
          <p:cNvPr id="74" name="Straight Arrow Connector 73"/>
          <p:cNvCxnSpPr>
            <a:stCxn id="64" idx="1"/>
            <a:endCxn id="69" idx="3"/>
          </p:cNvCxnSpPr>
          <p:nvPr/>
        </p:nvCxnSpPr>
        <p:spPr>
          <a:xfrm rot="10800000">
            <a:off x="5253734" y="4005064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8" idx="1"/>
            <a:endCxn id="73" idx="3"/>
          </p:cNvCxnSpPr>
          <p:nvPr/>
        </p:nvCxnSpPr>
        <p:spPr>
          <a:xfrm rot="10800000">
            <a:off x="5253734" y="5373216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67" idx="1"/>
            <a:endCxn id="72" idx="3"/>
          </p:cNvCxnSpPr>
          <p:nvPr/>
        </p:nvCxnSpPr>
        <p:spPr>
          <a:xfrm rot="10800000">
            <a:off x="5253734" y="5031178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6" idx="1"/>
            <a:endCxn id="71" idx="3"/>
          </p:cNvCxnSpPr>
          <p:nvPr/>
        </p:nvCxnSpPr>
        <p:spPr>
          <a:xfrm rot="10800000">
            <a:off x="5253734" y="4689140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5" idx="1"/>
            <a:endCxn id="70" idx="3"/>
          </p:cNvCxnSpPr>
          <p:nvPr/>
        </p:nvCxnSpPr>
        <p:spPr>
          <a:xfrm rot="10800000">
            <a:off x="5253734" y="4347102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933998" y="4252446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80" name="TextBox 79"/>
          <p:cNvSpPr txBox="1"/>
          <p:nvPr/>
        </p:nvSpPr>
        <p:spPr>
          <a:xfrm>
            <a:off x="1933998" y="481921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cxnSp>
        <p:nvCxnSpPr>
          <p:cNvPr id="81" name="Straight Arrow Connector 80"/>
          <p:cNvCxnSpPr>
            <a:stCxn id="79" idx="3"/>
            <a:endCxn id="69" idx="1"/>
          </p:cNvCxnSpPr>
          <p:nvPr/>
        </p:nvCxnSpPr>
        <p:spPr>
          <a:xfrm flipV="1">
            <a:off x="2267744" y="4005064"/>
            <a:ext cx="261858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9" idx="3"/>
            <a:endCxn id="70" idx="1"/>
          </p:cNvCxnSpPr>
          <p:nvPr/>
        </p:nvCxnSpPr>
        <p:spPr>
          <a:xfrm flipV="1">
            <a:off x="2267744" y="4347102"/>
            <a:ext cx="2618582" cy="90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9" idx="3"/>
            <a:endCxn id="71" idx="1"/>
          </p:cNvCxnSpPr>
          <p:nvPr/>
        </p:nvCxnSpPr>
        <p:spPr>
          <a:xfrm>
            <a:off x="2267744" y="4437112"/>
            <a:ext cx="2618582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80" idx="3"/>
            <a:endCxn id="70" idx="1"/>
          </p:cNvCxnSpPr>
          <p:nvPr/>
        </p:nvCxnSpPr>
        <p:spPr>
          <a:xfrm flipV="1">
            <a:off x="2267744" y="4347102"/>
            <a:ext cx="2618582" cy="6567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0" idx="3"/>
            <a:endCxn id="71" idx="1"/>
          </p:cNvCxnSpPr>
          <p:nvPr/>
        </p:nvCxnSpPr>
        <p:spPr>
          <a:xfrm flipV="1">
            <a:off x="2267744" y="4689140"/>
            <a:ext cx="2618582" cy="314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80" idx="3"/>
            <a:endCxn id="72" idx="1"/>
          </p:cNvCxnSpPr>
          <p:nvPr/>
        </p:nvCxnSpPr>
        <p:spPr>
          <a:xfrm>
            <a:off x="2267744" y="5003884"/>
            <a:ext cx="2618582" cy="27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80" idx="3"/>
            <a:endCxn id="73" idx="1"/>
          </p:cNvCxnSpPr>
          <p:nvPr/>
        </p:nvCxnSpPr>
        <p:spPr>
          <a:xfrm>
            <a:off x="2267744" y="5003884"/>
            <a:ext cx="2618582" cy="369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07505" y="3717032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Rotace neortogonální</a:t>
            </a:r>
          </a:p>
          <a:p>
            <a:r>
              <a:rPr lang="cs-CZ" sz="1400" i="1" dirty="0" smtClean="0"/>
              <a:t>- Faktory jsou závislé za účelem zvýšení </a:t>
            </a:r>
            <a:r>
              <a:rPr lang="cs-CZ" sz="1400" i="1" dirty="0" err="1" smtClean="0"/>
              <a:t>intepretovatelnosti</a:t>
            </a:r>
            <a:endParaRPr lang="cs-CZ" i="1" dirty="0"/>
          </a:p>
        </p:txBody>
      </p:sp>
      <p:cxnSp>
        <p:nvCxnSpPr>
          <p:cNvPr id="91" name="Straight Arrow Connector 90"/>
          <p:cNvCxnSpPr>
            <a:stCxn id="80" idx="1"/>
            <a:endCxn id="79" idx="1"/>
          </p:cNvCxnSpPr>
          <p:nvPr/>
        </p:nvCxnSpPr>
        <p:spPr>
          <a:xfrm rot="10800000">
            <a:off x="1933998" y="4437112"/>
            <a:ext cx="1588" cy="566772"/>
          </a:xfrm>
          <a:prstGeom prst="curvedConnector3">
            <a:avLst>
              <a:gd name="adj1" fmla="val 14395466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Faktorová analýza – postup výpočtu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cs-CZ" dirty="0" smtClean="0"/>
              <a:t>Extrakce prvotních faktorů z </a:t>
            </a:r>
            <a:r>
              <a:rPr lang="cs-CZ" dirty="0" err="1" smtClean="0"/>
              <a:t>kovarianční</a:t>
            </a:r>
            <a:r>
              <a:rPr lang="cs-CZ" dirty="0" smtClean="0"/>
              <a:t> matice (analogie </a:t>
            </a:r>
            <a:r>
              <a:rPr lang="cs-CZ" dirty="0" err="1" smtClean="0"/>
              <a:t>eigenvektorů</a:t>
            </a:r>
            <a:r>
              <a:rPr lang="cs-CZ" dirty="0" smtClean="0"/>
              <a:t> v PCA)</a:t>
            </a:r>
          </a:p>
          <a:p>
            <a:pPr lvl="1"/>
            <a:r>
              <a:rPr lang="cs-CZ" dirty="0" smtClean="0"/>
              <a:t>Oproti PCA pracuje pouze s částí variability každé proměnné (tzv. </a:t>
            </a:r>
            <a:r>
              <a:rPr lang="cs-CZ" dirty="0" err="1" smtClean="0"/>
              <a:t>communality</a:t>
            </a:r>
            <a:r>
              <a:rPr lang="cs-CZ" dirty="0" smtClean="0"/>
              <a:t>), která je sdílena společnými faktory</a:t>
            </a:r>
          </a:p>
          <a:p>
            <a:pPr lvl="1"/>
            <a:r>
              <a:rPr lang="cs-CZ" dirty="0" smtClean="0"/>
              <a:t>Několik možných algoritmů – </a:t>
            </a:r>
            <a:r>
              <a:rPr lang="cs-CZ" dirty="0" err="1" smtClean="0"/>
              <a:t>princiapl</a:t>
            </a:r>
            <a:r>
              <a:rPr lang="cs-CZ" dirty="0" smtClean="0"/>
              <a:t> </a:t>
            </a:r>
            <a:r>
              <a:rPr lang="cs-CZ" dirty="0" err="1" smtClean="0"/>
              <a:t>factoring</a:t>
            </a:r>
            <a:r>
              <a:rPr lang="cs-CZ" dirty="0" smtClean="0"/>
              <a:t>, metoda nejmenších čtverců, maximum </a:t>
            </a:r>
            <a:r>
              <a:rPr lang="cs-CZ" dirty="0" err="1" smtClean="0"/>
              <a:t>likelihood</a:t>
            </a:r>
            <a:r>
              <a:rPr lang="cs-CZ" dirty="0" smtClean="0"/>
              <a:t> apod.</a:t>
            </a:r>
          </a:p>
          <a:p>
            <a:pPr lvl="1"/>
            <a:r>
              <a:rPr lang="cs-CZ" dirty="0" smtClean="0"/>
              <a:t>Výsledkem je komplexní struktura faktorů (obdobná PCA), kde řada faktorů má významné </a:t>
            </a:r>
            <a:r>
              <a:rPr lang="cs-CZ" dirty="0" err="1" smtClean="0"/>
              <a:t>loadings</a:t>
            </a:r>
            <a:r>
              <a:rPr lang="cs-CZ" dirty="0" smtClean="0"/>
              <a:t> (</a:t>
            </a:r>
            <a:r>
              <a:rPr lang="en-US" dirty="0" smtClean="0"/>
              <a:t>~ </a:t>
            </a:r>
            <a:r>
              <a:rPr lang="en-US" dirty="0" err="1" smtClean="0"/>
              <a:t>vztah</a:t>
            </a:r>
            <a:r>
              <a:rPr lang="en-US" dirty="0" smtClean="0"/>
              <a:t>) k </a:t>
            </a:r>
            <a:r>
              <a:rPr lang="cs-CZ" dirty="0" smtClean="0"/>
              <a:t>původním proměnným, počet takových faktorů je tzv. komplexita faktorů. </a:t>
            </a:r>
          </a:p>
          <a:p>
            <a:pPr>
              <a:buFont typeface="+mj-lt"/>
              <a:buAutoNum type="arabicPeriod"/>
            </a:pPr>
            <a:r>
              <a:rPr lang="cs-CZ" dirty="0" smtClean="0"/>
              <a:t>V druhém kroku je rotací dosaženo zjednodušení struktury faktorů, tj. vztah mezi společnými faktory a původními proměnnými je zjednodušen (každá původní proměnná má hlavní vztah s jedním faktorem nebo malým počtem faktorů)</a:t>
            </a:r>
          </a:p>
          <a:p>
            <a:pPr lvl="1"/>
            <a:r>
              <a:rPr lang="cs-CZ" dirty="0" smtClean="0"/>
              <a:t>Dva hlavní typy rotace</a:t>
            </a:r>
          </a:p>
          <a:p>
            <a:pPr lvl="2"/>
            <a:r>
              <a:rPr lang="cs-CZ" dirty="0" smtClean="0"/>
              <a:t>Ortogonální – faktory nemohou být korelovány, jsou tedy zcela nezávislé</a:t>
            </a:r>
          </a:p>
          <a:p>
            <a:pPr lvl="2"/>
            <a:r>
              <a:rPr lang="cs-CZ" dirty="0" smtClean="0"/>
              <a:t>Neortogonální  - faktory mohou být korelovány, nejsou tedy zcela nezávislé; vzhledem ke korelacím obtížnější interpretace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Faktorová analýza - rotace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Ortogonální rotace</a:t>
            </a:r>
          </a:p>
          <a:p>
            <a:pPr lvl="1"/>
            <a:r>
              <a:rPr lang="cs-CZ" dirty="0" err="1" smtClean="0"/>
              <a:t>Quartimax</a:t>
            </a:r>
            <a:r>
              <a:rPr lang="cs-CZ" dirty="0" smtClean="0"/>
              <a:t> – minimalizuje sumu čtverců </a:t>
            </a:r>
            <a:r>
              <a:rPr lang="cs-CZ" dirty="0" err="1" smtClean="0"/>
              <a:t>loadings</a:t>
            </a:r>
            <a:r>
              <a:rPr lang="cs-CZ" dirty="0" smtClean="0"/>
              <a:t> původních proměnných na faktorových osách, tedy zjednodušuje řádky matice </a:t>
            </a:r>
            <a:r>
              <a:rPr lang="cs-CZ" dirty="0" err="1" smtClean="0"/>
              <a:t>loadings</a:t>
            </a:r>
            <a:r>
              <a:rPr lang="cs-CZ" dirty="0" smtClean="0"/>
              <a:t> (=každá původní proměnná má největší </a:t>
            </a:r>
            <a:r>
              <a:rPr lang="cs-CZ" dirty="0" err="1" smtClean="0"/>
              <a:t>loadings</a:t>
            </a:r>
            <a:r>
              <a:rPr lang="cs-CZ" dirty="0" smtClean="0"/>
              <a:t> na jedné faktorové ose)</a:t>
            </a:r>
          </a:p>
          <a:p>
            <a:pPr lvl="1"/>
            <a:r>
              <a:rPr lang="cs-CZ" dirty="0" err="1" smtClean="0"/>
              <a:t>Varimax</a:t>
            </a:r>
            <a:r>
              <a:rPr lang="cs-CZ" dirty="0" smtClean="0"/>
              <a:t> – zjednodušuje sloupce matice </a:t>
            </a:r>
            <a:r>
              <a:rPr lang="cs-CZ" dirty="0" err="1" smtClean="0"/>
              <a:t>loadings</a:t>
            </a:r>
            <a:endParaRPr lang="cs-CZ" dirty="0" smtClean="0"/>
          </a:p>
          <a:p>
            <a:pPr lvl="1"/>
            <a:r>
              <a:rPr lang="cs-CZ" dirty="0" err="1" smtClean="0"/>
              <a:t>Equimax</a:t>
            </a:r>
            <a:r>
              <a:rPr lang="cs-CZ" dirty="0" smtClean="0"/>
              <a:t> – zjednodušuje řádky i sloupce matice </a:t>
            </a:r>
            <a:r>
              <a:rPr lang="cs-CZ" dirty="0" err="1" smtClean="0"/>
              <a:t>loadings</a:t>
            </a:r>
            <a:endParaRPr lang="cs-CZ" dirty="0" smtClean="0"/>
          </a:p>
          <a:p>
            <a:pPr lvl="1"/>
            <a:r>
              <a:rPr lang="cs-CZ" dirty="0" err="1" smtClean="0"/>
              <a:t>Biquartimax</a:t>
            </a:r>
            <a:r>
              <a:rPr lang="cs-CZ" dirty="0" smtClean="0"/>
              <a:t> – varianta </a:t>
            </a:r>
            <a:r>
              <a:rPr lang="cs-CZ" dirty="0" err="1" smtClean="0"/>
              <a:t>equimax</a:t>
            </a:r>
            <a:endParaRPr lang="cs-CZ" dirty="0" smtClean="0"/>
          </a:p>
          <a:p>
            <a:r>
              <a:rPr lang="cs-CZ" dirty="0" smtClean="0"/>
              <a:t>Neortogonální rotace</a:t>
            </a:r>
          </a:p>
          <a:p>
            <a:pPr lvl="1"/>
            <a:r>
              <a:rPr lang="cs-CZ" dirty="0" err="1" smtClean="0"/>
              <a:t>Oblimax</a:t>
            </a:r>
            <a:endParaRPr lang="cs-CZ" dirty="0" smtClean="0"/>
          </a:p>
          <a:p>
            <a:pPr lvl="1"/>
            <a:r>
              <a:rPr lang="cs-CZ" dirty="0" err="1" smtClean="0"/>
              <a:t>Quartimin</a:t>
            </a:r>
            <a:endParaRPr lang="cs-CZ" dirty="0" smtClean="0"/>
          </a:p>
          <a:p>
            <a:pPr lvl="1"/>
            <a:r>
              <a:rPr lang="cs-CZ" dirty="0" err="1" smtClean="0"/>
              <a:t>Oblimin</a:t>
            </a:r>
            <a:endParaRPr lang="cs-CZ" dirty="0" smtClean="0"/>
          </a:p>
          <a:p>
            <a:pPr lvl="1"/>
            <a:r>
              <a:rPr lang="cs-CZ" dirty="0" err="1" smtClean="0"/>
              <a:t>Covarimin</a:t>
            </a:r>
            <a:endParaRPr lang="cs-CZ" dirty="0" smtClean="0"/>
          </a:p>
          <a:p>
            <a:pPr lvl="1"/>
            <a:r>
              <a:rPr lang="cs-CZ" dirty="0" err="1" smtClean="0"/>
              <a:t>Biquartimin</a:t>
            </a:r>
            <a:endParaRPr lang="cs-CZ" dirty="0" smtClean="0"/>
          </a:p>
          <a:p>
            <a:pPr lvl="1"/>
            <a:r>
              <a:rPr lang="cs-CZ" dirty="0" smtClean="0"/>
              <a:t>Atd.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Analýza hlavních komponent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Analýza hlavních komponent je typickou metodou ze skupiny ordinačních analýz</a:t>
            </a:r>
          </a:p>
          <a:p>
            <a:r>
              <a:rPr lang="cs-CZ" dirty="0" smtClean="0"/>
              <a:t>Pracuje s asociací proměnných popisujících objekty a snaží se  na základě jejich korelací/</a:t>
            </a:r>
            <a:r>
              <a:rPr lang="cs-CZ" dirty="0" err="1" smtClean="0"/>
              <a:t>kovariancí</a:t>
            </a:r>
            <a:r>
              <a:rPr lang="cs-CZ" dirty="0" smtClean="0"/>
              <a:t> stanovit dimenze zahrnující větší podíl variability než připadá na původní proměnné</a:t>
            </a:r>
          </a:p>
          <a:p>
            <a:r>
              <a:rPr lang="cs-CZ" dirty="0" smtClean="0"/>
              <a:t>Předpoklady jsou obdobné jako při výpočtu korelací a </a:t>
            </a:r>
            <a:r>
              <a:rPr lang="cs-CZ" dirty="0" err="1" smtClean="0"/>
              <a:t>kovariancí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nepřítomnost odlehlých hodnot (s výjimkou situace kdy analýzu provádíme za účelem identifikace odlehlých hodnot)</a:t>
            </a:r>
          </a:p>
          <a:p>
            <a:pPr lvl="1"/>
            <a:r>
              <a:rPr lang="cs-CZ" dirty="0" smtClean="0"/>
              <a:t>nepřítomnost více skupin objektů (s výjimkou situace kdy analýzu provádíme za účelem detekce přirozeně existujících shluků spjatých s největší variabilitou souboru)</a:t>
            </a:r>
          </a:p>
          <a:p>
            <a:r>
              <a:rPr lang="cs-CZ" dirty="0" smtClean="0"/>
              <a:t>Datový soubor musí mít více objektů než proměnných, pro získání stabilních výsledků se doporučuje alespoň 10x tolik objektů než proměnných, ideální je 40-60x více objektů než proměnných</a:t>
            </a:r>
          </a:p>
          <a:p>
            <a:endParaRPr lang="cs-CZ" dirty="0" smtClean="0"/>
          </a:p>
          <a:p>
            <a:r>
              <a:rPr lang="cs-CZ" dirty="0" smtClean="0"/>
              <a:t>Cíle analýzy</a:t>
            </a:r>
          </a:p>
          <a:p>
            <a:pPr lvl="1"/>
            <a:r>
              <a:rPr lang="cs-CZ" dirty="0" smtClean="0"/>
              <a:t>Popis a vizualizace vztahů mezi proměnnými</a:t>
            </a:r>
          </a:p>
          <a:p>
            <a:pPr lvl="1"/>
            <a:r>
              <a:rPr lang="cs-CZ" dirty="0" smtClean="0"/>
              <a:t>Výběr neredundantních proměnných pro další analýzy</a:t>
            </a:r>
          </a:p>
          <a:p>
            <a:pPr lvl="1"/>
            <a:r>
              <a:rPr lang="cs-CZ" dirty="0" smtClean="0"/>
              <a:t>Vytvoření zástupných faktorových os  pro použití v dalších analýzách</a:t>
            </a:r>
          </a:p>
          <a:p>
            <a:pPr lvl="1"/>
            <a:r>
              <a:rPr lang="cs-CZ" dirty="0" smtClean="0"/>
              <a:t>Identifikace shluků v datech spjatých s variabilitou dat</a:t>
            </a:r>
          </a:p>
          <a:p>
            <a:pPr lvl="1"/>
            <a:r>
              <a:rPr lang="cs-CZ" dirty="0" smtClean="0"/>
              <a:t>Identifikace vícerozměrně odlehlých objektů</a:t>
            </a:r>
          </a:p>
          <a:p>
            <a:pPr lvl="1"/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cs-CZ" dirty="0"/>
              <a:t>Vícerozměrné statistické metody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Korespondenční analýza</a:t>
            </a: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Korespondenční analýza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Vstupní data:</a:t>
            </a:r>
          </a:p>
          <a:p>
            <a:pPr lvl="1"/>
            <a:r>
              <a:rPr lang="cs-CZ" dirty="0" smtClean="0"/>
              <a:t>Tabulka obsahující souhrny proměnných (počty, průměry) za skupiny respondentů</a:t>
            </a:r>
          </a:p>
          <a:p>
            <a:r>
              <a:rPr lang="cs-CZ" dirty="0" smtClean="0"/>
              <a:t>Výstupy analýzy</a:t>
            </a:r>
          </a:p>
          <a:p>
            <a:pPr lvl="1"/>
            <a:r>
              <a:rPr lang="cs-CZ" dirty="0" smtClean="0"/>
              <a:t>Vztahy všech původních faktorů a/nebo skupin respondentů v jednoduchém </a:t>
            </a:r>
            <a:r>
              <a:rPr lang="cs-CZ" dirty="0" err="1" smtClean="0"/>
              <a:t>xy</a:t>
            </a:r>
            <a:r>
              <a:rPr lang="cs-CZ" dirty="0" smtClean="0"/>
              <a:t> grafu </a:t>
            </a:r>
          </a:p>
          <a:p>
            <a:r>
              <a:rPr lang="cs-CZ" dirty="0" smtClean="0"/>
              <a:t>Kritické problémy analýzy</a:t>
            </a:r>
          </a:p>
          <a:p>
            <a:pPr lvl="1"/>
            <a:r>
              <a:rPr lang="cs-CZ" dirty="0" smtClean="0"/>
              <a:t>Skupiny s malým počtem hodnot mohou být zatíženy značným šumem a náhodnou chybou</a:t>
            </a:r>
          </a:p>
          <a:p>
            <a:pPr lvl="1"/>
            <a:r>
              <a:rPr lang="cs-CZ" dirty="0" smtClean="0"/>
              <a:t>Obtížná interpretace velkého množství malých skupin respondentů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Výpočet probíhá prostřednictvím </a:t>
            </a:r>
            <a:r>
              <a:rPr lang="cs-CZ" dirty="0" err="1" smtClean="0"/>
              <a:t>singular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 smtClean="0"/>
              <a:t>decomposition</a:t>
            </a:r>
            <a:r>
              <a:rPr lang="cs-CZ" dirty="0" smtClean="0"/>
              <a:t> na matici </a:t>
            </a:r>
            <a:r>
              <a:rPr lang="cs-CZ" dirty="0" err="1" smtClean="0"/>
              <a:t>chi</a:t>
            </a:r>
            <a:r>
              <a:rPr lang="cs-CZ" dirty="0" smtClean="0"/>
              <a:t>-square vzdáleností (tedy na matici příspěvků buněk tabulky k celkovému </a:t>
            </a:r>
            <a:r>
              <a:rPr lang="cs-CZ" dirty="0" err="1" smtClean="0"/>
              <a:t>chi</a:t>
            </a:r>
            <a:r>
              <a:rPr lang="cs-CZ" dirty="0" smtClean="0"/>
              <a:t>-square obdobně jako v klasickém  testu dobré shody na kontingenční tabulce)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Analýza kontingenčních tabule jako princip výpočtu vícerozměrných analýz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Abundance taxonů (nebo počet jakýchkoliv objektů) na lokalitách lze brát jako kontingenční tabulku a mírou vztahu mezi řádky (lokality) a sloupci (taxony) je velikost </a:t>
            </a:r>
            <a:r>
              <a:rPr lang="cs-CZ" dirty="0" err="1" smtClean="0"/>
              <a:t>chi</a:t>
            </a:r>
            <a:r>
              <a:rPr lang="cs-CZ" dirty="0" smtClean="0"/>
              <a:t>-kvadrátu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32</a:t>
            </a:fld>
            <a:endParaRPr lang="cs-CZ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483768" y="2651770"/>
          <a:ext cx="4857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38" name="Rovnice" r:id="rId3" imgW="304560" imgH="342720" progId="Equation.3">
                  <p:embed/>
                </p:oleObj>
              </mc:Choice>
              <mc:Fallback>
                <p:oleObj name="Rovnice" r:id="rId3" imgW="304560" imgH="3427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2651770"/>
                        <a:ext cx="48577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398168" y="2346970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200" b="1"/>
              <a:t>pozorovaná</a:t>
            </a:r>
          </a:p>
          <a:p>
            <a:pPr eaLnBrk="0" hangingPunct="0"/>
            <a:r>
              <a:rPr lang="cs-CZ" sz="1200" b="1"/>
              <a:t>četnost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405139" y="2346970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200" b="1" dirty="0"/>
              <a:t>očekávaná</a:t>
            </a:r>
          </a:p>
          <a:p>
            <a:pPr eaLnBrk="0" hangingPunct="0"/>
            <a:r>
              <a:rPr lang="cs-CZ" sz="1200" b="1" dirty="0"/>
              <a:t>četnost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541044" y="2994670"/>
            <a:ext cx="1296144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100" b="1" dirty="0"/>
              <a:t>očekávaná četnost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940968" y="2794645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/>
              <a:t>=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197227" y="2060848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/>
              <a:t>2</a:t>
            </a:r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 flipV="1">
            <a:off x="3360068" y="3013720"/>
            <a:ext cx="19811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" name="AutoShape 23"/>
          <p:cNvSpPr>
            <a:spLocks/>
          </p:cNvSpPr>
          <p:nvPr/>
        </p:nvSpPr>
        <p:spPr bwMode="auto">
          <a:xfrm>
            <a:off x="3404518" y="2299345"/>
            <a:ext cx="171450" cy="619125"/>
          </a:xfrm>
          <a:prstGeom prst="leftBracket">
            <a:avLst>
              <a:gd name="adj" fmla="val 30093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" name="AutoShape 24"/>
          <p:cNvSpPr>
            <a:spLocks/>
          </p:cNvSpPr>
          <p:nvPr/>
        </p:nvSpPr>
        <p:spPr bwMode="auto">
          <a:xfrm>
            <a:off x="5197227" y="2299345"/>
            <a:ext cx="76200" cy="609600"/>
          </a:xfrm>
          <a:prstGeom prst="rightBracket">
            <a:avLst>
              <a:gd name="adj" fmla="val 66667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4244355" y="2372370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dirty="0"/>
              <a:t>-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03848" y="2060848"/>
            <a:ext cx="2376264" cy="1368152"/>
          </a:xfrm>
          <a:prstGeom prst="rect">
            <a:avLst/>
          </a:prstGeom>
          <a:noFill/>
          <a:ln w="31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5796136" y="2204864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Počítáno pro každou buňku tabulky</a:t>
            </a:r>
            <a:endParaRPr lang="cs-CZ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827584" y="4005064"/>
          <a:ext cx="3120009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003"/>
                <a:gridCol w="1040003"/>
                <a:gridCol w="1040003"/>
              </a:tblGrid>
              <a:tr h="36529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ym typeface="Wingdings"/>
                        </a:rPr>
                        <a:t>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ym typeface="Wingdings" pitchFamily="2" charset="2"/>
                        </a:rPr>
                        <a:t></a:t>
                      </a:r>
                      <a:endParaRPr lang="cs-CZ" dirty="0"/>
                    </a:p>
                  </a:txBody>
                  <a:tcPr/>
                </a:tc>
              </a:tr>
              <a:tr h="365299">
                <a:tc>
                  <a:txBody>
                    <a:bodyPr/>
                    <a:lstStyle/>
                    <a:p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</a:tr>
              <a:tr h="365299">
                <a:tc>
                  <a:txBody>
                    <a:bodyPr/>
                    <a:lstStyle/>
                    <a:p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408167" y="5229200"/>
            <a:ext cx="2011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Pozorovaná tabulka</a:t>
            </a:r>
            <a:endParaRPr lang="cs-CZ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5124399" y="4005064"/>
          <a:ext cx="3120009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003"/>
                <a:gridCol w="1040003"/>
                <a:gridCol w="1040003"/>
              </a:tblGrid>
              <a:tr h="36529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ym typeface="Wingdings"/>
                        </a:rPr>
                        <a:t>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ym typeface="Wingdings" pitchFamily="2" charset="2"/>
                        </a:rPr>
                        <a:t></a:t>
                      </a:r>
                      <a:endParaRPr lang="cs-CZ" dirty="0"/>
                    </a:p>
                  </a:txBody>
                  <a:tcPr/>
                </a:tc>
              </a:tr>
              <a:tr h="365299">
                <a:tc>
                  <a:txBody>
                    <a:bodyPr/>
                    <a:lstStyle/>
                    <a:p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</a:tr>
              <a:tr h="365299">
                <a:tc>
                  <a:txBody>
                    <a:bodyPr/>
                    <a:lstStyle/>
                    <a:p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704982" y="5229200"/>
            <a:ext cx="194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Očekávaná tabulka</a:t>
            </a:r>
            <a:endParaRPr lang="cs-CZ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203848" y="3573016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4572000" y="3573016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1560" y="566124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Hodnota </a:t>
            </a:r>
            <a:r>
              <a:rPr lang="cs-CZ" dirty="0" err="1" smtClean="0"/>
              <a:t>chi</a:t>
            </a:r>
            <a:r>
              <a:rPr lang="cs-CZ" dirty="0" smtClean="0"/>
              <a:t>-kvadrátu definuje míru odchylky dané buňky (v našem kontextu vztahu taxon-lokalita) od situace, kdy mezi řádky a sloupci (taxon-lokalita) není žádný vztah</a:t>
            </a: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Princip korespondenční analýzy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Korespondenční analýza hledá, které kombinace řádků a sloupců hodnocené tabulky nejvíce přispívají k její variabilitě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33</a:t>
            </a:fld>
            <a:endParaRPr lang="cs-CZ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421063" y="1700213"/>
          <a:ext cx="7199312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66" name="Graph" r:id="rId3" imgW="7200000" imgH="5400000" progId="STATISTICA.Graph">
                  <p:embed/>
                </p:oleObj>
              </mc:Choice>
              <mc:Fallback>
                <p:oleObj name="Graph" r:id="rId3" imgW="7200000" imgH="5400000" progId="STATISTICA.Grap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1063" y="1700213"/>
                        <a:ext cx="7199312" cy="540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-1116013" y="1773238"/>
          <a:ext cx="7199313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67" name="Graph" r:id="rId5" imgW="7200000" imgH="5400000" progId="STATISTICA.Graph">
                  <p:embed/>
                </p:oleObj>
              </mc:Choice>
              <mc:Fallback>
                <p:oleObj name="Graph" r:id="rId5" imgW="7200000" imgH="5400000" progId="STATISTICA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16013" y="1773238"/>
                        <a:ext cx="7199313" cy="540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533900" y="3860800"/>
            <a:ext cx="441325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Vs.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27088" y="2349500"/>
            <a:ext cx="755650" cy="32385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Realita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667625" y="1989138"/>
            <a:ext cx="1427163" cy="53657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Teoretická vyrovnanost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Výstupy korespondenční analýzy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34</a:t>
            </a:fld>
            <a:endParaRPr lang="cs-CZ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563938" y="1052513"/>
          <a:ext cx="5400675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86" name="Graph" r:id="rId3" imgW="5400000" imgH="5400000" progId="STATISTICA.Graph">
                  <p:embed/>
                </p:oleObj>
              </mc:Choice>
              <mc:Fallback>
                <p:oleObj name="Graph" r:id="rId3" imgW="5400000" imgH="5400000" progId="STATISTICA.Grap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1052513"/>
                        <a:ext cx="5400675" cy="5400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5" cstate="print"/>
          <a:srcRect r="60522" b="74902"/>
          <a:stretch>
            <a:fillRect/>
          </a:stretch>
        </p:blipFill>
        <p:spPr bwMode="auto">
          <a:xfrm>
            <a:off x="250825" y="908050"/>
            <a:ext cx="4465638" cy="19002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7" name="AutoShape 12"/>
          <p:cNvSpPr>
            <a:spLocks noChangeArrowheads="1"/>
          </p:cNvSpPr>
          <p:nvPr/>
        </p:nvSpPr>
        <p:spPr bwMode="auto">
          <a:xfrm rot="8100000">
            <a:off x="3492500" y="1989138"/>
            <a:ext cx="1511300" cy="628650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114425" y="5589240"/>
            <a:ext cx="2449513" cy="5175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Variabilita vyčerpaná danou faktorovou osou</a:t>
            </a: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3130550" y="6164263"/>
            <a:ext cx="1728788" cy="14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754063" y="3357563"/>
            <a:ext cx="2449512" cy="9429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Vzájemná pozice faktorů a skupin respondentů: vzájemnou pozici lze interpretovat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2916238" y="3933825"/>
            <a:ext cx="1368425" cy="360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flipV="1">
            <a:off x="2987675" y="3284538"/>
            <a:ext cx="2376488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cs-CZ" dirty="0"/>
              <a:t>Vícerozměrné statistické metody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Multidimensional</a:t>
            </a:r>
            <a:r>
              <a:rPr lang="cs-CZ" dirty="0" smtClean="0"/>
              <a:t> </a:t>
            </a:r>
            <a:r>
              <a:rPr lang="cs-CZ" dirty="0" err="1" smtClean="0"/>
              <a:t>scaling</a:t>
            </a:r>
            <a:r>
              <a:rPr lang="cs-CZ" dirty="0" smtClean="0"/>
              <a:t> (Nemetrické vícerozměrné </a:t>
            </a:r>
            <a:r>
              <a:rPr lang="cs-CZ" dirty="0" err="1" smtClean="0"/>
              <a:t>škálování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Multidimensional</a:t>
            </a:r>
            <a:r>
              <a:rPr lang="cs-CZ" dirty="0" smtClean="0"/>
              <a:t> </a:t>
            </a:r>
            <a:r>
              <a:rPr lang="cs-CZ" dirty="0" err="1" smtClean="0"/>
              <a:t>scaling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Jde o iterační algoritmus řešící převod libovolné asociační matice do Euklidovského prostoru (různé SW tak mohou dosahovat mírně odlišné výsledky)</a:t>
            </a:r>
          </a:p>
          <a:p>
            <a:r>
              <a:rPr lang="cs-CZ" dirty="0" smtClean="0"/>
              <a:t>Cílem je dosáhnout řešení, které při nejmenším počtu vytvořených os  zachovává pořadí vzdáleností objektů v původní asociační matici</a:t>
            </a:r>
          </a:p>
          <a:p>
            <a:endParaRPr lang="cs-CZ" dirty="0" smtClean="0"/>
          </a:p>
          <a:p>
            <a:r>
              <a:rPr lang="cs-CZ" dirty="0" smtClean="0"/>
              <a:t>Vstupem analýzy je libovolná asociační matice (včetně nemetrických koeficientů)</a:t>
            </a:r>
          </a:p>
          <a:p>
            <a:r>
              <a:rPr lang="cs-CZ" dirty="0" smtClean="0"/>
              <a:t>Výstupem je zadaný počet „faktorových os“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36</a:t>
            </a:fld>
            <a:endParaRPr lang="cs-CZ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Multidimensional</a:t>
            </a:r>
            <a:r>
              <a:rPr lang="cs-CZ" dirty="0" smtClean="0"/>
              <a:t> </a:t>
            </a:r>
            <a:r>
              <a:rPr lang="cs-CZ" dirty="0" err="1" smtClean="0"/>
              <a:t>scaling</a:t>
            </a:r>
            <a:r>
              <a:rPr lang="cs-CZ" dirty="0" smtClean="0"/>
              <a:t>: Příklad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57403"/>
          </a:xfrm>
        </p:spPr>
        <p:txBody>
          <a:bodyPr/>
          <a:lstStyle/>
          <a:p>
            <a:r>
              <a:rPr lang="cs-CZ" dirty="0" smtClean="0"/>
              <a:t>Data vzdáleností evropských měst - </a:t>
            </a:r>
            <a:r>
              <a:rPr lang="en-US" dirty="0" smtClean="0"/>
              <a:t>&gt; </a:t>
            </a:r>
            <a:r>
              <a:rPr lang="en-US" dirty="0" err="1" smtClean="0"/>
              <a:t>rekonstrukce</a:t>
            </a:r>
            <a:r>
              <a:rPr lang="en-US" dirty="0" smtClean="0"/>
              <a:t> </a:t>
            </a:r>
            <a:r>
              <a:rPr lang="en-US" dirty="0" err="1" smtClean="0"/>
              <a:t>mapy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37</a:t>
            </a:fld>
            <a:endParaRPr lang="cs-CZ"/>
          </a:p>
        </p:txBody>
      </p:sp>
      <p:pic>
        <p:nvPicPr>
          <p:cNvPr id="431106" name="Picture 2"/>
          <p:cNvPicPr>
            <a:picLocks noChangeAspect="1" noChangeArrowheads="1"/>
          </p:cNvPicPr>
          <p:nvPr/>
        </p:nvPicPr>
        <p:blipFill>
          <a:blip r:embed="rId2" cstate="print"/>
          <a:srcRect r="50628" b="34950"/>
          <a:stretch>
            <a:fillRect/>
          </a:stretch>
        </p:blipFill>
        <p:spPr bwMode="auto">
          <a:xfrm>
            <a:off x="971600" y="1617803"/>
            <a:ext cx="6624736" cy="469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Multidimensional</a:t>
            </a:r>
            <a:r>
              <a:rPr lang="cs-CZ" dirty="0" smtClean="0"/>
              <a:t> </a:t>
            </a:r>
            <a:r>
              <a:rPr lang="cs-CZ" dirty="0" err="1" smtClean="0"/>
              <a:t>scaling</a:t>
            </a:r>
            <a:r>
              <a:rPr lang="cs-CZ" dirty="0" smtClean="0"/>
              <a:t>: Příklad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en-US" dirty="0" err="1" smtClean="0"/>
              <a:t>Kvalita</a:t>
            </a:r>
            <a:r>
              <a:rPr lang="en-US" dirty="0" smtClean="0"/>
              <a:t> </a:t>
            </a:r>
            <a:r>
              <a:rPr lang="en-US" dirty="0" err="1" smtClean="0"/>
              <a:t>dodr</a:t>
            </a:r>
            <a:r>
              <a:rPr lang="cs-CZ" dirty="0" smtClean="0"/>
              <a:t>žení pořadí vzdáleností v datech při daném počtu os je kontrolována </a:t>
            </a:r>
            <a:r>
              <a:rPr lang="cs-CZ" dirty="0" err="1" smtClean="0"/>
              <a:t>Shepardovým</a:t>
            </a:r>
            <a:r>
              <a:rPr lang="cs-CZ" dirty="0" smtClean="0"/>
              <a:t> diagramem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38</a:t>
            </a:fld>
            <a:endParaRPr lang="cs-CZ"/>
          </a:p>
        </p:txBody>
      </p:sp>
      <p:graphicFrame>
        <p:nvGraphicFramePr>
          <p:cNvPr id="432131" name="Object 3"/>
          <p:cNvGraphicFramePr>
            <a:graphicFrameLocks noChangeAspect="1"/>
          </p:cNvGraphicFramePr>
          <p:nvPr/>
        </p:nvGraphicFramePr>
        <p:xfrm>
          <a:off x="395536" y="2204864"/>
          <a:ext cx="4319587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40" name="Graph" r:id="rId3" imgW="4320000" imgH="3600000" progId="STATISTICA.Graph">
                  <p:embed/>
                </p:oleObj>
              </mc:Choice>
              <mc:Fallback>
                <p:oleObj name="Graph" r:id="rId3" imgW="4320000" imgH="3600000" progId="STATISTICA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204864"/>
                        <a:ext cx="4319587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95736" y="1772816"/>
            <a:ext cx="666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 osy</a:t>
            </a:r>
            <a:endParaRPr lang="cs-CZ" dirty="0"/>
          </a:p>
        </p:txBody>
      </p:sp>
      <p:sp>
        <p:nvSpPr>
          <p:cNvPr id="9" name="TextBox 8"/>
          <p:cNvSpPr txBox="1"/>
          <p:nvPr/>
        </p:nvSpPr>
        <p:spPr>
          <a:xfrm>
            <a:off x="7020272" y="1772816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 osa</a:t>
            </a:r>
            <a:endParaRPr lang="cs-CZ" dirty="0"/>
          </a:p>
        </p:txBody>
      </p:sp>
      <p:graphicFrame>
        <p:nvGraphicFramePr>
          <p:cNvPr id="432133" name="Object 5"/>
          <p:cNvGraphicFramePr>
            <a:graphicFrameLocks noChangeAspect="1"/>
          </p:cNvGraphicFramePr>
          <p:nvPr/>
        </p:nvGraphicFramePr>
        <p:xfrm>
          <a:off x="4716909" y="2204864"/>
          <a:ext cx="4319587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41" name="Graph" r:id="rId5" imgW="4320000" imgH="3600000" progId="STATISTICA.Graph">
                  <p:embed/>
                </p:oleObj>
              </mc:Choice>
              <mc:Fallback>
                <p:oleObj name="Graph" r:id="rId5" imgW="4320000" imgH="3600000" progId="STATISTICA.Grap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909" y="2204864"/>
                        <a:ext cx="4319587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Vzdálenosti v původních datech a vytvořených faktorových osách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39</a:t>
            </a:fld>
            <a:endParaRPr lang="cs-CZ"/>
          </a:p>
        </p:txBody>
      </p:sp>
      <p:graphicFrame>
        <p:nvGraphicFramePr>
          <p:cNvPr id="433154" name="Object 2"/>
          <p:cNvGraphicFramePr>
            <a:graphicFrameLocks noChangeAspect="1"/>
          </p:cNvGraphicFramePr>
          <p:nvPr/>
        </p:nvGraphicFramePr>
        <p:xfrm>
          <a:off x="1600200" y="1200150"/>
          <a:ext cx="59436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58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200150"/>
                        <a:ext cx="59436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Výpočet faktorových os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Výpočetně vychází analýza hlavních komponent z korelační/</a:t>
            </a:r>
            <a:r>
              <a:rPr lang="cs-CZ" dirty="0" err="1" smtClean="0"/>
              <a:t>kovarianční</a:t>
            </a:r>
            <a:r>
              <a:rPr lang="cs-CZ" dirty="0" smtClean="0"/>
              <a:t> asociační matice (a obdobně i další ordinační analýzy, pouze pomocí jiných asociačních metrik)</a:t>
            </a:r>
          </a:p>
          <a:p>
            <a:r>
              <a:rPr lang="cs-CZ" dirty="0" smtClean="0"/>
              <a:t>Vlastní výpočet je pak realizován prostřednictvím výpočtu vlastních čísel a vlastních vektorů této matice</a:t>
            </a:r>
          </a:p>
          <a:p>
            <a:endParaRPr lang="cs-CZ" dirty="0" smtClean="0"/>
          </a:p>
          <a:p>
            <a:r>
              <a:rPr lang="cs-CZ" dirty="0" smtClean="0"/>
              <a:t>Vlastní vektory a vlastní čísla</a:t>
            </a:r>
          </a:p>
          <a:p>
            <a:pPr lvl="1"/>
            <a:r>
              <a:rPr lang="cs-CZ" dirty="0" smtClean="0"/>
              <a:t>Existují pro čtvercové matice</a:t>
            </a:r>
          </a:p>
          <a:p>
            <a:pPr lvl="1"/>
            <a:r>
              <a:rPr lang="cs-CZ" dirty="0" smtClean="0"/>
              <a:t>Vyžadují aby hodnost matice odpovídala jejímu řádu, tedy pouze pro matice v nichž neexistuje lineární závislost. Tento fakt komplikuje (nebo znemožňuje) výpočet při přítomnosti zcela redundantních (lineárně závislých) proměnných</a:t>
            </a:r>
          </a:p>
          <a:p>
            <a:pPr lvl="1"/>
            <a:r>
              <a:rPr lang="cs-CZ" dirty="0" smtClean="0"/>
              <a:t>Vlastní čísla matice jsou ve vazbě na variabilitu vyčerpanou vytvářenými faktorovými osami</a:t>
            </a:r>
          </a:p>
          <a:p>
            <a:pPr lvl="1"/>
            <a:r>
              <a:rPr lang="cs-CZ" dirty="0" smtClean="0"/>
              <a:t>Vlastní vektory definují směr nových faktorových os v prostoru původních proměnných</a:t>
            </a:r>
          </a:p>
          <a:p>
            <a:pPr lvl="1"/>
            <a:r>
              <a:rPr lang="cs-CZ" dirty="0" smtClean="0"/>
              <a:t>Existuje několik možných vyjádření vlastních čísel a vlastních vektorů, proto je před interpretací výstupů nezbytné </a:t>
            </a:r>
            <a:r>
              <a:rPr lang="cs-CZ" dirty="0" smtClean="0"/>
              <a:t>znát </a:t>
            </a:r>
            <a:r>
              <a:rPr lang="cs-CZ" dirty="0" smtClean="0"/>
              <a:t>algoritmus použitý v SW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Reprezentace výstupu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40</a:t>
            </a:fld>
            <a:endParaRPr lang="cs-CZ"/>
          </a:p>
        </p:txBody>
      </p:sp>
      <p:graphicFrame>
        <p:nvGraphicFramePr>
          <p:cNvPr id="434178" name="Object 2"/>
          <p:cNvGraphicFramePr>
            <a:graphicFrameLocks noChangeAspect="1"/>
          </p:cNvGraphicFramePr>
          <p:nvPr/>
        </p:nvGraphicFramePr>
        <p:xfrm>
          <a:off x="1600200" y="1200150"/>
          <a:ext cx="59436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82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200150"/>
                        <a:ext cx="59436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vro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836712"/>
            <a:ext cx="7848872" cy="5214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Reprezentace výstupu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41</a:t>
            </a:fld>
            <a:endParaRPr lang="cs-CZ"/>
          </a:p>
        </p:txBody>
      </p:sp>
      <p:graphicFrame>
        <p:nvGraphicFramePr>
          <p:cNvPr id="435204" name="Object 4"/>
          <p:cNvGraphicFramePr>
            <a:graphicFrameLocks noChangeAspect="1"/>
          </p:cNvGraphicFramePr>
          <p:nvPr/>
        </p:nvGraphicFramePr>
        <p:xfrm>
          <a:off x="179512" y="836712"/>
          <a:ext cx="8280920" cy="5544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08" name="Graph" r:id="rId4" imgW="5943600" imgH="4457880" progId="STATISTICA.Graph">
                  <p:embed/>
                </p:oleObj>
              </mc:Choice>
              <mc:Fallback>
                <p:oleObj name="Graph" r:id="rId4" imgW="5943600" imgH="4457880" progId="STATISTICA.Grap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8280920" cy="55446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Ordinační analýzy: shrnutí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Analýza hlavních komponent, faktorová analýza, korespondenční analýza a </a:t>
            </a:r>
            <a:r>
              <a:rPr lang="cs-CZ" dirty="0" err="1" smtClean="0"/>
              <a:t>multidimensional</a:t>
            </a:r>
            <a:r>
              <a:rPr lang="cs-CZ" dirty="0" smtClean="0"/>
              <a:t> </a:t>
            </a:r>
            <a:r>
              <a:rPr lang="cs-CZ" dirty="0" err="1" smtClean="0"/>
              <a:t>scaling</a:t>
            </a:r>
            <a:r>
              <a:rPr lang="cs-CZ" dirty="0" smtClean="0"/>
              <a:t> se snaží zjednodušit vícerozměrnou strukturu dat výpočtem souhrnných os</a:t>
            </a:r>
          </a:p>
          <a:p>
            <a:r>
              <a:rPr lang="cs-CZ" dirty="0" smtClean="0"/>
              <a:t>Metody se liší v logice tvorby těchto os</a:t>
            </a:r>
          </a:p>
          <a:p>
            <a:pPr lvl="1"/>
            <a:r>
              <a:rPr lang="cs-CZ" dirty="0" smtClean="0"/>
              <a:t>Maximální variabilita (analýza hlavních komponent, korespondenční analýza)</a:t>
            </a:r>
          </a:p>
          <a:p>
            <a:pPr lvl="1"/>
            <a:r>
              <a:rPr lang="cs-CZ" dirty="0" smtClean="0"/>
              <a:t>Maximální </a:t>
            </a:r>
            <a:r>
              <a:rPr lang="cs-CZ" dirty="0" err="1" smtClean="0"/>
              <a:t>interpretovatelnost</a:t>
            </a:r>
            <a:r>
              <a:rPr lang="cs-CZ" dirty="0" smtClean="0"/>
              <a:t> os (faktorová analýza)</a:t>
            </a:r>
          </a:p>
          <a:p>
            <a:pPr lvl="1"/>
            <a:r>
              <a:rPr lang="cs-CZ" dirty="0" smtClean="0"/>
              <a:t>Převod asociační matice do Euklidovského prostoru (</a:t>
            </a:r>
            <a:r>
              <a:rPr lang="cs-CZ" dirty="0" err="1" smtClean="0"/>
              <a:t>multidimensional</a:t>
            </a:r>
            <a:r>
              <a:rPr lang="cs-CZ" dirty="0" smtClean="0"/>
              <a:t> </a:t>
            </a:r>
            <a:r>
              <a:rPr lang="cs-CZ" dirty="0" err="1" smtClean="0"/>
              <a:t>scaling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42</a:t>
            </a:fld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Vlastní čísla a vlastní vektory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3819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175" y="908720"/>
            <a:ext cx="63436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Příklad výpočtu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402434" name="Picture 2"/>
          <p:cNvPicPr>
            <a:picLocks noChangeAspect="1" noChangeArrowheads="1"/>
          </p:cNvPicPr>
          <p:nvPr/>
        </p:nvPicPr>
        <p:blipFill>
          <a:blip r:embed="rId2" cstate="print"/>
          <a:srcRect l="9450" t="18900" r="72438" b="15277"/>
          <a:stretch>
            <a:fillRect/>
          </a:stretch>
        </p:blipFill>
        <p:spPr bwMode="auto">
          <a:xfrm>
            <a:off x="467544" y="1340768"/>
            <a:ext cx="2232248" cy="490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99592" y="908720"/>
            <a:ext cx="1468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Primární data</a:t>
            </a:r>
            <a:endParaRPr lang="cs-CZ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211960" y="1988840"/>
          <a:ext cx="4279900" cy="906780"/>
        </p:xfrm>
        <a:graphic>
          <a:graphicData uri="http://schemas.openxmlformats.org/drawingml/2006/table">
            <a:tbl>
              <a:tblPr/>
              <a:tblGrid>
                <a:gridCol w="1231900"/>
                <a:gridCol w="762000"/>
                <a:gridCol w="762000"/>
                <a:gridCol w="7620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PETALLEN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PETALWID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-0.118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0.872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0.818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SEPALWID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-0.118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-0.428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-0.366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0.872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-0.428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0.963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0.818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-0.366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 rot="18872938">
            <a:off x="3016981" y="2632871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Box 9"/>
          <p:cNvSpPr txBox="1"/>
          <p:nvPr/>
        </p:nvSpPr>
        <p:spPr>
          <a:xfrm>
            <a:off x="5724128" y="1268760"/>
            <a:ext cx="1736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Korelační matice</a:t>
            </a:r>
            <a:endParaRPr lang="cs-CZ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96136" y="4221088"/>
            <a:ext cx="1965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/>
              <a:t>Kovarianční</a:t>
            </a:r>
            <a:r>
              <a:rPr lang="cs-CZ" i="1" dirty="0" smtClean="0"/>
              <a:t> matice</a:t>
            </a:r>
            <a:endParaRPr lang="cs-CZ" i="1" dirty="0"/>
          </a:p>
        </p:txBody>
      </p:sp>
      <p:sp>
        <p:nvSpPr>
          <p:cNvPr id="12" name="Right Arrow 11"/>
          <p:cNvSpPr/>
          <p:nvPr/>
        </p:nvSpPr>
        <p:spPr>
          <a:xfrm rot="2727062" flipV="1">
            <a:off x="3030675" y="4217047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211960" y="4869160"/>
          <a:ext cx="4279900" cy="906780"/>
        </p:xfrm>
        <a:graphic>
          <a:graphicData uri="http://schemas.openxmlformats.org/drawingml/2006/table">
            <a:tbl>
              <a:tblPr/>
              <a:tblGrid>
                <a:gridCol w="1231900"/>
                <a:gridCol w="762000"/>
                <a:gridCol w="762000"/>
                <a:gridCol w="7620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PETALLEN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PETALWID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-0.042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SEPALWID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-0.042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-0.330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-0.122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-0.330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-0.122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0.581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Kovarianční</a:t>
            </a:r>
            <a:r>
              <a:rPr lang="cs-CZ" dirty="0" smtClean="0"/>
              <a:t> nebo korelační matice?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2780928"/>
            <a:ext cx="4392488" cy="3312368"/>
          </a:xfrm>
        </p:spPr>
        <p:txBody>
          <a:bodyPr/>
          <a:lstStyle/>
          <a:p>
            <a:r>
              <a:rPr lang="cs-CZ" dirty="0" smtClean="0"/>
              <a:t>Jednoznačně v případě nesrovnatelných jednotek (např. věk vs. krevní tlak)</a:t>
            </a:r>
          </a:p>
          <a:p>
            <a:r>
              <a:rPr lang="cs-CZ" dirty="0" smtClean="0"/>
              <a:t>Korelace je vlastně kovariance standardizovaná na variabilitu dat, tedy kovariance na standardizovaných datech = korelace</a:t>
            </a:r>
          </a:p>
          <a:p>
            <a:r>
              <a:rPr lang="cs-CZ" dirty="0" smtClean="0"/>
              <a:t>Diagonála obsahuje hodnotu 1</a:t>
            </a:r>
          </a:p>
          <a:p>
            <a:pPr lvl="1"/>
            <a:r>
              <a:rPr lang="cs-CZ" dirty="0" smtClean="0"/>
              <a:t>Úplná korelace proměnné sama se sebou</a:t>
            </a:r>
          </a:p>
          <a:p>
            <a:pPr lvl="1"/>
            <a:r>
              <a:rPr lang="cs-CZ" dirty="0" smtClean="0"/>
              <a:t>Standardizovaný rozptyl</a:t>
            </a:r>
          </a:p>
          <a:p>
            <a:r>
              <a:rPr lang="cs-CZ" dirty="0" smtClean="0"/>
              <a:t>Ostatní buňky obsahují vzájemné korelace proměnných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7</a:t>
            </a:fld>
            <a:endParaRPr lang="cs-CZ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520" y="1556792"/>
          <a:ext cx="3816424" cy="906780"/>
        </p:xfrm>
        <a:graphic>
          <a:graphicData uri="http://schemas.openxmlformats.org/drawingml/2006/table">
            <a:tbl>
              <a:tblPr/>
              <a:tblGrid>
                <a:gridCol w="834732"/>
                <a:gridCol w="745423"/>
                <a:gridCol w="745423"/>
                <a:gridCol w="745423"/>
                <a:gridCol w="745423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PETALLEN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PETALWID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-0.118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0.872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0.818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SEPALWID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-0.118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-0.428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-0.366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0.872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-0.428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0.963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0.818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-0.366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0.963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91680" y="1052736"/>
            <a:ext cx="1736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Korelační matice</a:t>
            </a:r>
            <a:endParaRPr lang="cs-CZ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1052736"/>
            <a:ext cx="1965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/>
              <a:t>Kovarianční</a:t>
            </a:r>
            <a:r>
              <a:rPr lang="cs-CZ" i="1" dirty="0" smtClean="0"/>
              <a:t> matice</a:t>
            </a:r>
            <a:endParaRPr lang="cs-CZ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716016" y="1556792"/>
          <a:ext cx="3816424" cy="906780"/>
        </p:xfrm>
        <a:graphic>
          <a:graphicData uri="http://schemas.openxmlformats.org/drawingml/2006/table">
            <a:tbl>
              <a:tblPr/>
              <a:tblGrid>
                <a:gridCol w="864096"/>
                <a:gridCol w="738082"/>
                <a:gridCol w="738082"/>
                <a:gridCol w="738082"/>
                <a:gridCol w="738082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PETALLEN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PETALWID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-0.042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1.274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SEPALWID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-0.042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-0.330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-0.122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-0.330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1.296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-0.122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0.581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4644008" y="2780928"/>
            <a:ext cx="4392488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Lze použít v případě proměnných o stejných jednotkách a podobném významu (např. rozměry objektu)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 smysl v případě, že chceme zohlednit absolutní hodnoty a rozsah proměnných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Diagonála obsahuje hodnotu rozptylu proměnných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Ostatní buňky obsahují </a:t>
            </a:r>
            <a:r>
              <a:rPr lang="cs-CZ" dirty="0" err="1" smtClean="0"/>
              <a:t>kovarianci</a:t>
            </a:r>
            <a:r>
              <a:rPr lang="cs-CZ" dirty="0" smtClean="0"/>
              <a:t> (= sdílený rozptyl) proměnných</a:t>
            </a: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Výstupy PCA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Vlastní čísla (</a:t>
            </a:r>
            <a:r>
              <a:rPr lang="cs-CZ" dirty="0" err="1" smtClean="0"/>
              <a:t>eigenvalues</a:t>
            </a:r>
            <a:r>
              <a:rPr lang="cs-CZ" dirty="0" smtClean="0"/>
              <a:t>)</a:t>
            </a:r>
          </a:p>
          <a:p>
            <a:r>
              <a:rPr lang="cs-CZ" dirty="0" smtClean="0"/>
              <a:t>Vlastní vektory (</a:t>
            </a:r>
            <a:r>
              <a:rPr lang="cs-CZ" dirty="0" err="1" smtClean="0"/>
              <a:t>eigenvectors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Communalities</a:t>
            </a:r>
            <a:endParaRPr lang="cs-CZ" dirty="0" smtClean="0"/>
          </a:p>
          <a:p>
            <a:r>
              <a:rPr lang="cs-CZ" dirty="0" smtClean="0"/>
              <a:t>Souřadnice objektů</a:t>
            </a:r>
          </a:p>
          <a:p>
            <a:r>
              <a:rPr lang="cs-CZ" dirty="0" err="1" smtClean="0"/>
              <a:t>Scree</a:t>
            </a:r>
            <a:r>
              <a:rPr lang="cs-CZ" dirty="0" smtClean="0"/>
              <a:t> plot</a:t>
            </a:r>
          </a:p>
          <a:p>
            <a:r>
              <a:rPr lang="cs-CZ" dirty="0" err="1" smtClean="0"/>
              <a:t>Biplot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8</a:t>
            </a:fld>
            <a:endParaRPr lang="cs-CZ"/>
          </a:p>
        </p:txBody>
      </p:sp>
      <p:graphicFrame>
        <p:nvGraphicFramePr>
          <p:cNvPr id="377857" name="Object 1"/>
          <p:cNvGraphicFramePr>
            <a:graphicFrameLocks noChangeAspect="1"/>
          </p:cNvGraphicFramePr>
          <p:nvPr/>
        </p:nvGraphicFramePr>
        <p:xfrm>
          <a:off x="3275856" y="3825044"/>
          <a:ext cx="2971800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69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825044"/>
                        <a:ext cx="2971800" cy="222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58" name="Object 2"/>
          <p:cNvGraphicFramePr>
            <a:graphicFrameLocks noChangeAspect="1"/>
          </p:cNvGraphicFramePr>
          <p:nvPr/>
        </p:nvGraphicFramePr>
        <p:xfrm>
          <a:off x="179512" y="3789040"/>
          <a:ext cx="3067811" cy="2300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70" name="Graph" r:id="rId5" imgW="5943600" imgH="4457880" progId="STATISTICA.Graph">
                  <p:embed/>
                </p:oleObj>
              </mc:Choice>
              <mc:Fallback>
                <p:oleObj name="Graph" r:id="rId5" imgW="5943600" imgH="4457880" progId="STATISTICA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789040"/>
                        <a:ext cx="3067811" cy="23008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59" name="Object 3"/>
          <p:cNvGraphicFramePr>
            <a:graphicFrameLocks noChangeAspect="1"/>
          </p:cNvGraphicFramePr>
          <p:nvPr/>
        </p:nvGraphicFramePr>
        <p:xfrm>
          <a:off x="6372200" y="3933056"/>
          <a:ext cx="2683768" cy="2012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71" name="Graph" r:id="rId7" imgW="5943600" imgH="4457880" progId="STATISTICA.Graph">
                  <p:embed/>
                </p:oleObj>
              </mc:Choice>
              <mc:Fallback>
                <p:oleObj name="Graph" r:id="rId7" imgW="5943600" imgH="4457880" progId="STATISTICA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3933056"/>
                        <a:ext cx="2683768" cy="2012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7860" name="Picture 4"/>
          <p:cNvPicPr>
            <a:picLocks noChangeAspect="1" noChangeArrowheads="1"/>
          </p:cNvPicPr>
          <p:nvPr/>
        </p:nvPicPr>
        <p:blipFill>
          <a:blip r:embed="rId9" cstate="print"/>
          <a:srcRect l="10631" t="8472" r="70863" b="80449"/>
          <a:stretch>
            <a:fillRect/>
          </a:stretch>
        </p:blipFill>
        <p:spPr bwMode="auto">
          <a:xfrm>
            <a:off x="5436096" y="1268760"/>
            <a:ext cx="2952328" cy="106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61" name="Picture 5"/>
          <p:cNvPicPr>
            <a:picLocks noChangeAspect="1" noChangeArrowheads="1"/>
          </p:cNvPicPr>
          <p:nvPr/>
        </p:nvPicPr>
        <p:blipFill>
          <a:blip r:embed="rId10" cstate="print"/>
          <a:srcRect l="10631" t="8472" r="68501" b="79145"/>
          <a:stretch>
            <a:fillRect/>
          </a:stretch>
        </p:blipFill>
        <p:spPr bwMode="auto">
          <a:xfrm>
            <a:off x="4067944" y="2492896"/>
            <a:ext cx="30129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Vlastní čísla (</a:t>
            </a:r>
            <a:r>
              <a:rPr lang="cs-CZ" dirty="0" err="1" smtClean="0"/>
              <a:t>Eigenvalues</a:t>
            </a:r>
            <a:r>
              <a:rPr lang="cs-CZ" dirty="0" smtClean="0"/>
              <a:t>)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9</a:t>
            </a:fld>
            <a:endParaRPr lang="cs-CZ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520" y="1340768"/>
          <a:ext cx="3816424" cy="906780"/>
        </p:xfrm>
        <a:graphic>
          <a:graphicData uri="http://schemas.openxmlformats.org/drawingml/2006/table">
            <a:tbl>
              <a:tblPr/>
              <a:tblGrid>
                <a:gridCol w="834732"/>
                <a:gridCol w="745423"/>
                <a:gridCol w="745423"/>
                <a:gridCol w="745423"/>
                <a:gridCol w="745423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PETALLEN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PETALWID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-0.118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0.872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0.818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SEPALWID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-0.118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-0.428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-0.366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0.872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-0.428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0.963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0.818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-0.366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0.963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91680" y="836712"/>
            <a:ext cx="1736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Korelační matice</a:t>
            </a:r>
            <a:endParaRPr lang="cs-CZ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836712"/>
            <a:ext cx="1965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/>
              <a:t>Kovarianční</a:t>
            </a:r>
            <a:r>
              <a:rPr lang="cs-CZ" i="1" dirty="0" smtClean="0"/>
              <a:t> matice</a:t>
            </a:r>
            <a:endParaRPr lang="cs-CZ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716016" y="1340768"/>
          <a:ext cx="3816424" cy="906780"/>
        </p:xfrm>
        <a:graphic>
          <a:graphicData uri="http://schemas.openxmlformats.org/drawingml/2006/table">
            <a:tbl>
              <a:tblPr/>
              <a:tblGrid>
                <a:gridCol w="864096"/>
                <a:gridCol w="738082"/>
                <a:gridCol w="738082"/>
                <a:gridCol w="738082"/>
                <a:gridCol w="738082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PETALLEN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PETALWID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SEPALLEN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-0.042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1.274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SEPALWID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-0.042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-0.330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-0.122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-0.330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1.296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PETALWID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-0.122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0.581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9552" y="2780928"/>
          <a:ext cx="3416300" cy="1085850"/>
        </p:xfrm>
        <a:graphic>
          <a:graphicData uri="http://schemas.openxmlformats.org/drawingml/2006/table">
            <a:tbl>
              <a:tblPr/>
              <a:tblGrid>
                <a:gridCol w="368300"/>
                <a:gridCol w="762000"/>
                <a:gridCol w="762000"/>
                <a:gridCol w="762000"/>
                <a:gridCol w="762000"/>
              </a:tblGrid>
              <a:tr h="323850"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Eigenvalue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 Rozptylu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Kumulativní </a:t>
                      </a: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eigenvalue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Kumulativní % rozptylu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2.918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2.918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3.833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3.979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076056" y="2780928"/>
          <a:ext cx="3416300" cy="1085850"/>
        </p:xfrm>
        <a:graphic>
          <a:graphicData uri="http://schemas.openxmlformats.org/drawingml/2006/table">
            <a:tbl>
              <a:tblPr/>
              <a:tblGrid>
                <a:gridCol w="368300"/>
                <a:gridCol w="762000"/>
                <a:gridCol w="762000"/>
                <a:gridCol w="762000"/>
                <a:gridCol w="762000"/>
              </a:tblGrid>
              <a:tr h="323850"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Eigenvalue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 Rozptylu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Kumulativní </a:t>
                      </a: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eigenvalue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Kumulativní % rozptylu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Down Arrow 10"/>
          <p:cNvSpPr/>
          <p:nvPr/>
        </p:nvSpPr>
        <p:spPr>
          <a:xfrm>
            <a:off x="2051720" y="2348880"/>
            <a:ext cx="576064" cy="36004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Down Arrow 11"/>
          <p:cNvSpPr/>
          <p:nvPr/>
        </p:nvSpPr>
        <p:spPr>
          <a:xfrm>
            <a:off x="6660232" y="2348880"/>
            <a:ext cx="576064" cy="36004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496" y="4077072"/>
            <a:ext cx="4680520" cy="216024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Spjaty s vytvářenými faktorovými osami </a:t>
            </a:r>
          </a:p>
          <a:p>
            <a:r>
              <a:rPr lang="cs-CZ" dirty="0" smtClean="0"/>
              <a:t>Suma </a:t>
            </a:r>
            <a:r>
              <a:rPr lang="cs-CZ" dirty="0" err="1" smtClean="0"/>
              <a:t>eigenvalues</a:t>
            </a:r>
            <a:r>
              <a:rPr lang="cs-CZ" dirty="0" smtClean="0"/>
              <a:t> = počet proměnných (suma standardizovaných rozptylů)</a:t>
            </a:r>
          </a:p>
          <a:p>
            <a:r>
              <a:rPr lang="cs-CZ" dirty="0" smtClean="0"/>
              <a:t>Hodnota </a:t>
            </a:r>
            <a:r>
              <a:rPr lang="cs-CZ" dirty="0" err="1" smtClean="0"/>
              <a:t>eigenvalue</a:t>
            </a:r>
            <a:r>
              <a:rPr lang="cs-CZ" dirty="0" smtClean="0"/>
              <a:t> je ve vztahu k variabilitě vztahu proměnných vyčerpané příslušnou faktorovou osou </a:t>
            </a:r>
          </a:p>
          <a:p>
            <a:r>
              <a:rPr lang="cs-CZ" dirty="0" smtClean="0"/>
              <a:t>Hodnota </a:t>
            </a:r>
            <a:r>
              <a:rPr lang="cs-CZ" dirty="0" err="1" smtClean="0"/>
              <a:t>eigenvalue</a:t>
            </a:r>
            <a:r>
              <a:rPr lang="cs-CZ" dirty="0" smtClean="0"/>
              <a:t> = kolikrát více vyčerpává faktorová osa variability než by na ni připadalo rovnoměrným rozdělením (</a:t>
            </a:r>
            <a:r>
              <a:rPr lang="cs-CZ" dirty="0" err="1" smtClean="0"/>
              <a:t>eigenvalue</a:t>
            </a:r>
            <a:r>
              <a:rPr lang="cs-CZ" dirty="0" smtClean="0"/>
              <a:t>=1)</a:t>
            </a:r>
          </a:p>
          <a:p>
            <a:endParaRPr lang="cs-CZ" dirty="0" smtClean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644008" y="4077072"/>
            <a:ext cx="4392488" cy="2232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dirty="0" smtClean="0"/>
              <a:t>Spjaty s vytvářenými faktorovými osami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Suma 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eigenvalues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suma rozptylu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dirty="0" smtClean="0"/>
              <a:t>Velikost </a:t>
            </a:r>
            <a:r>
              <a:rPr lang="cs-CZ" dirty="0" err="1" smtClean="0"/>
              <a:t>eigenvalue</a:t>
            </a:r>
            <a:r>
              <a:rPr lang="cs-CZ" dirty="0" smtClean="0"/>
              <a:t> je ve vztahu k variabilitě vyčerpané příslušnou faktorovou osou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dirty="0" smtClean="0"/>
              <a:t>Hodnota </a:t>
            </a:r>
            <a:r>
              <a:rPr lang="cs-CZ" dirty="0" err="1" smtClean="0"/>
              <a:t>eigenvalue</a:t>
            </a:r>
            <a:r>
              <a:rPr lang="cs-CZ" dirty="0" smtClean="0"/>
              <a:t>/průměrné </a:t>
            </a:r>
            <a:r>
              <a:rPr lang="cs-CZ" dirty="0" err="1" smtClean="0"/>
              <a:t>eigenvalue</a:t>
            </a:r>
            <a:r>
              <a:rPr lang="cs-CZ" dirty="0" smtClean="0"/>
              <a:t> = kolikrát více vyčerpává faktorová osa variability než by na ni připadalo rovnoměrným rozdělením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10639</TotalTime>
  <Words>3090</Words>
  <Application>Microsoft Office PowerPoint</Application>
  <PresentationFormat>On-screen Show (4:3)</PresentationFormat>
  <Paragraphs>860</Paragraphs>
  <Slides>42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Office Theme</vt:lpstr>
      <vt:lpstr>Graph</vt:lpstr>
      <vt:lpstr>Rovnice</vt:lpstr>
      <vt:lpstr>Vícerozměrné statistické metody </vt:lpstr>
      <vt:lpstr>Vícerozměrné statistické metody </vt:lpstr>
      <vt:lpstr>Analýza hlavních komponent </vt:lpstr>
      <vt:lpstr>Výpočet faktorových os</vt:lpstr>
      <vt:lpstr>Vlastní čísla a vlastní vektory</vt:lpstr>
      <vt:lpstr>Příklad výpočtu</vt:lpstr>
      <vt:lpstr>Kovarianční nebo korelační matice?</vt:lpstr>
      <vt:lpstr>Výstupy PCA</vt:lpstr>
      <vt:lpstr>Vlastní čísla (Eigenvalues) </vt:lpstr>
      <vt:lpstr>Interpretace vyčerpané variability faktorovými osami</vt:lpstr>
      <vt:lpstr>Vyčerpaná variabilita a redundance proměnných</vt:lpstr>
      <vt:lpstr>Vlastní vektory</vt:lpstr>
      <vt:lpstr>Vlastnosti vlastních vektorů</vt:lpstr>
      <vt:lpstr>Biplot</vt:lpstr>
      <vt:lpstr>Standardizace eigenvektorů a její interpretace I</vt:lpstr>
      <vt:lpstr>Standardizace eigenvektorů a její interpretace II</vt:lpstr>
      <vt:lpstr>Correlation biplot</vt:lpstr>
      <vt:lpstr>Zachování vzdáleností objektů v původním prostoru vzhledem k různým typům biplotu</vt:lpstr>
      <vt:lpstr>Standardizace eigenvektorů a její vliv na projekci původních proměnných: shrnutí</vt:lpstr>
      <vt:lpstr>Communalities</vt:lpstr>
      <vt:lpstr>Identifikace optimálního počtu faktorových os pro další analýzu </vt:lpstr>
      <vt:lpstr>Scree plot</vt:lpstr>
      <vt:lpstr>Sheppard diagram</vt:lpstr>
      <vt:lpstr>Shrnutí</vt:lpstr>
      <vt:lpstr>Vícerozměrné statistické metody </vt:lpstr>
      <vt:lpstr>Faktorová analýza</vt:lpstr>
      <vt:lpstr>Společné faktory a základní možné rotace</vt:lpstr>
      <vt:lpstr>Faktorová analýza – postup výpočtu</vt:lpstr>
      <vt:lpstr>Faktorová analýza - rotace</vt:lpstr>
      <vt:lpstr>Vícerozměrné statistické metody </vt:lpstr>
      <vt:lpstr>Korespondenční analýza</vt:lpstr>
      <vt:lpstr>Analýza kontingenčních tabule jako princip výpočtu vícerozměrných analýz</vt:lpstr>
      <vt:lpstr>Princip korespondenční analýzy</vt:lpstr>
      <vt:lpstr>Výstupy korespondenční analýzy</vt:lpstr>
      <vt:lpstr>Vícerozměrné statistické metody </vt:lpstr>
      <vt:lpstr>Multidimensional scaling</vt:lpstr>
      <vt:lpstr>Multidimensional scaling: Příklad</vt:lpstr>
      <vt:lpstr>Multidimensional scaling: Příklad</vt:lpstr>
      <vt:lpstr>Vzdálenosti v původních datech a vytvořených faktorových osách</vt:lpstr>
      <vt:lpstr>Reprezentace výstupu</vt:lpstr>
      <vt:lpstr>Reprezentace výstupu</vt:lpstr>
      <vt:lpstr>Ordinační analýzy: shrnutí</vt:lpstr>
    </vt:vector>
  </TitlesOfParts>
  <Company>IBA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Jarkovsky</dc:creator>
  <cp:lastModifiedBy>Jiri Jarkovsky</cp:lastModifiedBy>
  <cp:revision>494</cp:revision>
  <dcterms:created xsi:type="dcterms:W3CDTF">2010-11-20T15:58:13Z</dcterms:created>
  <dcterms:modified xsi:type="dcterms:W3CDTF">2011-11-01T10:44:42Z</dcterms:modified>
</cp:coreProperties>
</file>