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577" r:id="rId3"/>
    <p:sldId id="580" r:id="rId4"/>
    <p:sldId id="594" r:id="rId5"/>
    <p:sldId id="578" r:id="rId6"/>
    <p:sldId id="585" r:id="rId7"/>
    <p:sldId id="589" r:id="rId8"/>
    <p:sldId id="590" r:id="rId9"/>
    <p:sldId id="584" r:id="rId10"/>
    <p:sldId id="587" r:id="rId11"/>
    <p:sldId id="593" r:id="rId12"/>
    <p:sldId id="583" r:id="rId13"/>
    <p:sldId id="592" r:id="rId14"/>
    <p:sldId id="608" r:id="rId15"/>
    <p:sldId id="586" r:id="rId16"/>
    <p:sldId id="591" r:id="rId17"/>
    <p:sldId id="588" r:id="rId18"/>
    <p:sldId id="598" r:id="rId19"/>
    <p:sldId id="599" r:id="rId20"/>
    <p:sldId id="579" r:id="rId21"/>
    <p:sldId id="596" r:id="rId22"/>
    <p:sldId id="597" r:id="rId23"/>
    <p:sldId id="600" r:id="rId24"/>
    <p:sldId id="581" r:id="rId25"/>
    <p:sldId id="601" r:id="rId26"/>
    <p:sldId id="602" r:id="rId27"/>
    <p:sldId id="606" r:id="rId28"/>
    <p:sldId id="607" r:id="rId29"/>
    <p:sldId id="605" r:id="rId30"/>
    <p:sldId id="56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F8691-12C2-4661-8E6B-178F7BE94A2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E16AC8E-431A-48B5-A1E9-1E578E49A136}">
      <dgm:prSet phldrT="[Text]"/>
      <dgm:spPr/>
      <dgm:t>
        <a:bodyPr/>
        <a:lstStyle/>
        <a:p>
          <a:r>
            <a:rPr lang="cs-CZ" dirty="0" smtClean="0"/>
            <a:t>Každá proměnná je individuálně zhodnocena co do významu pro diskriminaci skupin</a:t>
          </a:r>
          <a:endParaRPr lang="cs-CZ" dirty="0"/>
        </a:p>
      </dgm:t>
    </dgm:pt>
    <dgm:pt modelId="{D0E74C20-1543-43CF-933B-CD8214AC9DB0}" type="parTrans" cxnId="{7C862AA9-5465-41FC-951F-3E56F71357D6}">
      <dgm:prSet/>
      <dgm:spPr/>
      <dgm:t>
        <a:bodyPr/>
        <a:lstStyle/>
        <a:p>
          <a:endParaRPr lang="cs-CZ"/>
        </a:p>
      </dgm:t>
    </dgm:pt>
    <dgm:pt modelId="{1042E989-832E-46ED-91C7-D79F8B4110AE}" type="sibTrans" cxnId="{7C862AA9-5465-41FC-951F-3E56F71357D6}">
      <dgm:prSet/>
      <dgm:spPr/>
      <dgm:t>
        <a:bodyPr/>
        <a:lstStyle/>
        <a:p>
          <a:endParaRPr lang="cs-CZ"/>
        </a:p>
      </dgm:t>
    </dgm:pt>
    <dgm:pt modelId="{4A3A7F82-52EB-4E99-8012-128304C47902}">
      <dgm:prSet phldrT="[Text]"/>
      <dgm:spPr/>
      <dgm:t>
        <a:bodyPr/>
        <a:lstStyle/>
        <a:p>
          <a:r>
            <a:rPr lang="cs-CZ" dirty="0" smtClean="0"/>
            <a:t>V 1. kroku je vybrána proměnná s největším individuálním významem pro diskriminaci skupin </a:t>
          </a:r>
          <a:endParaRPr lang="cs-CZ" dirty="0"/>
        </a:p>
      </dgm:t>
    </dgm:pt>
    <dgm:pt modelId="{9D9F3D35-F22D-44D2-A2B5-765E48041A9C}" type="parTrans" cxnId="{0962B9F6-C775-49A2-A2E8-130D882C68D7}">
      <dgm:prSet/>
      <dgm:spPr/>
      <dgm:t>
        <a:bodyPr/>
        <a:lstStyle/>
        <a:p>
          <a:endParaRPr lang="cs-CZ"/>
        </a:p>
      </dgm:t>
    </dgm:pt>
    <dgm:pt modelId="{07BD0775-FE77-4766-8E3A-E4A665468E06}" type="sibTrans" cxnId="{0962B9F6-C775-49A2-A2E8-130D882C68D7}">
      <dgm:prSet/>
      <dgm:spPr/>
      <dgm:t>
        <a:bodyPr/>
        <a:lstStyle/>
        <a:p>
          <a:endParaRPr lang="cs-CZ"/>
        </a:p>
      </dgm:t>
    </dgm:pt>
    <dgm:pt modelId="{48520A63-53F6-48C4-B43B-6FB71040248A}">
      <dgm:prSet phldrT="[Text]"/>
      <dgm:spPr/>
      <dgm:t>
        <a:bodyPr/>
        <a:lstStyle/>
        <a:p>
          <a:r>
            <a:rPr lang="cs-CZ" dirty="0" smtClean="0"/>
            <a:t>K vybrané proměnné jsou postupně přidávány další proměnné a je hodnocen význam dvojic proměnných pro diskriminaci skupin</a:t>
          </a:r>
          <a:endParaRPr lang="cs-CZ" dirty="0"/>
        </a:p>
      </dgm:t>
    </dgm:pt>
    <dgm:pt modelId="{74BAAAB7-1D8E-4142-A708-54E41C79EA98}" type="parTrans" cxnId="{10660D2C-7F93-425D-875A-46585762978E}">
      <dgm:prSet/>
      <dgm:spPr/>
      <dgm:t>
        <a:bodyPr/>
        <a:lstStyle/>
        <a:p>
          <a:endParaRPr lang="cs-CZ"/>
        </a:p>
      </dgm:t>
    </dgm:pt>
    <dgm:pt modelId="{4C7E14E3-04D1-45E0-8691-C47E8B76E39E}" type="sibTrans" cxnId="{10660D2C-7F93-425D-875A-46585762978E}">
      <dgm:prSet/>
      <dgm:spPr/>
      <dgm:t>
        <a:bodyPr/>
        <a:lstStyle/>
        <a:p>
          <a:endParaRPr lang="cs-CZ"/>
        </a:p>
      </dgm:t>
    </dgm:pt>
    <dgm:pt modelId="{3ED187E0-2E22-4760-8643-D1B471953E95}">
      <dgm:prSet phldrT="[Text]"/>
      <dgm:spPr/>
      <dgm:t>
        <a:bodyPr/>
        <a:lstStyle/>
        <a:p>
          <a:r>
            <a:rPr lang="cs-CZ" dirty="0" smtClean="0"/>
            <a:t>V 2. kroku je do modelu přidána ta proměnná, která v kombinaci s již dříve vybranými proměnnými nejvíce přispívá k diskriminaci skupin</a:t>
          </a:r>
        </a:p>
      </dgm:t>
    </dgm:pt>
    <dgm:pt modelId="{A7EDDD7C-E314-426E-9CB8-0D63FF23FE52}" type="parTrans" cxnId="{C63DA7E2-781D-439B-AC9B-B77908EC93B6}">
      <dgm:prSet/>
      <dgm:spPr/>
      <dgm:t>
        <a:bodyPr/>
        <a:lstStyle/>
        <a:p>
          <a:endParaRPr lang="cs-CZ"/>
        </a:p>
      </dgm:t>
    </dgm:pt>
    <dgm:pt modelId="{5D9EC8BD-FBE8-471B-AF0D-B7FC56CD3E3B}" type="sibTrans" cxnId="{C63DA7E2-781D-439B-AC9B-B77908EC93B6}">
      <dgm:prSet/>
      <dgm:spPr/>
      <dgm:t>
        <a:bodyPr/>
        <a:lstStyle/>
        <a:p>
          <a:endParaRPr lang="cs-CZ"/>
        </a:p>
      </dgm:t>
    </dgm:pt>
    <dgm:pt modelId="{351A9A42-5918-4788-8931-887C53140D15}">
      <dgm:prSet phldrT="[Text]"/>
      <dgm:spPr/>
      <dgm:t>
        <a:bodyPr/>
        <a:lstStyle/>
        <a:p>
          <a:r>
            <a:rPr lang="cs-CZ" dirty="0" smtClean="0"/>
            <a:t>Postup je opakován až do vyčerpání všech proměnných nebo do situace kdy přidání další proměnné již nevylepšuje diskriminační schopnosti modelu</a:t>
          </a:r>
        </a:p>
      </dgm:t>
    </dgm:pt>
    <dgm:pt modelId="{4CFA8B39-D3AC-4711-9FD4-6A902CBB8C62}" type="parTrans" cxnId="{52277ED4-80F6-4B5F-81DB-BD27C25D1080}">
      <dgm:prSet/>
      <dgm:spPr/>
      <dgm:t>
        <a:bodyPr/>
        <a:lstStyle/>
        <a:p>
          <a:endParaRPr lang="cs-CZ"/>
        </a:p>
      </dgm:t>
    </dgm:pt>
    <dgm:pt modelId="{EF9D7F91-553F-4E1D-9299-A39677648145}" type="sibTrans" cxnId="{52277ED4-80F6-4B5F-81DB-BD27C25D1080}">
      <dgm:prSet/>
      <dgm:spPr/>
      <dgm:t>
        <a:bodyPr/>
        <a:lstStyle/>
        <a:p>
          <a:endParaRPr lang="cs-CZ"/>
        </a:p>
      </dgm:t>
    </dgm:pt>
    <dgm:pt modelId="{AF37B5A6-E344-4DBE-8D1C-F04293679165}" type="pres">
      <dgm:prSet presAssocID="{623F8691-12C2-4661-8E6B-178F7BE94A22}" presName="linearFlow" presStyleCnt="0">
        <dgm:presLayoutVars>
          <dgm:resizeHandles val="exact"/>
        </dgm:presLayoutVars>
      </dgm:prSet>
      <dgm:spPr/>
    </dgm:pt>
    <dgm:pt modelId="{BFB7366D-3511-4153-AEEB-98CF587DD792}" type="pres">
      <dgm:prSet presAssocID="{BE16AC8E-431A-48B5-A1E9-1E578E49A136}" presName="node" presStyleLbl="node1" presStyleIdx="0" presStyleCnt="5" custScaleX="308238" custLinFactNeighborY="-286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AE08B0-9800-4F27-9225-7E7F5DC1D690}" type="pres">
      <dgm:prSet presAssocID="{1042E989-832E-46ED-91C7-D79F8B4110AE}" presName="sibTrans" presStyleLbl="sibTrans2D1" presStyleIdx="0" presStyleCnt="4"/>
      <dgm:spPr/>
      <dgm:t>
        <a:bodyPr/>
        <a:lstStyle/>
        <a:p>
          <a:endParaRPr lang="cs-CZ"/>
        </a:p>
      </dgm:t>
    </dgm:pt>
    <dgm:pt modelId="{133C0EA3-69DF-4958-B3D6-AE6E49731F7F}" type="pres">
      <dgm:prSet presAssocID="{1042E989-832E-46ED-91C7-D79F8B4110AE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F8D2F947-2AF8-4351-B9A2-8ABD6D09B91D}" type="pres">
      <dgm:prSet presAssocID="{4A3A7F82-52EB-4E99-8012-128304C47902}" presName="node" presStyleLbl="node1" presStyleIdx="1" presStyleCnt="5" custScaleX="308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1A975A-31FB-4DBF-BEE1-A6397310ADA8}" type="pres">
      <dgm:prSet presAssocID="{07BD0775-FE77-4766-8E3A-E4A665468E06}" presName="sibTrans" presStyleLbl="sibTrans2D1" presStyleIdx="1" presStyleCnt="4"/>
      <dgm:spPr/>
      <dgm:t>
        <a:bodyPr/>
        <a:lstStyle/>
        <a:p>
          <a:endParaRPr lang="cs-CZ"/>
        </a:p>
      </dgm:t>
    </dgm:pt>
    <dgm:pt modelId="{04E84FF1-2B1E-4C23-88BA-0517C3FFF7CB}" type="pres">
      <dgm:prSet presAssocID="{07BD0775-FE77-4766-8E3A-E4A665468E06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3D091A4F-0BFA-4D30-80C2-CDAFCB791EE0}" type="pres">
      <dgm:prSet presAssocID="{48520A63-53F6-48C4-B43B-6FB71040248A}" presName="node" presStyleLbl="node1" presStyleIdx="2" presStyleCnt="5" custScaleX="308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FCDA01-9E98-4771-9674-AC84F888B183}" type="pres">
      <dgm:prSet presAssocID="{4C7E14E3-04D1-45E0-8691-C47E8B76E39E}" presName="sibTrans" presStyleLbl="sibTrans2D1" presStyleIdx="2" presStyleCnt="4"/>
      <dgm:spPr/>
      <dgm:t>
        <a:bodyPr/>
        <a:lstStyle/>
        <a:p>
          <a:endParaRPr lang="cs-CZ"/>
        </a:p>
      </dgm:t>
    </dgm:pt>
    <dgm:pt modelId="{40AFFB90-61F2-45DD-9A43-4F0AF8C0A3A3}" type="pres">
      <dgm:prSet presAssocID="{4C7E14E3-04D1-45E0-8691-C47E8B76E39E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75E9EC60-5BB3-4016-AF34-8D2A27CBB8DB}" type="pres">
      <dgm:prSet presAssocID="{3ED187E0-2E22-4760-8643-D1B471953E95}" presName="node" presStyleLbl="node1" presStyleIdx="3" presStyleCnt="5" custScaleX="308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417071-EB62-4C86-A32A-EC141020AF10}" type="pres">
      <dgm:prSet presAssocID="{5D9EC8BD-FBE8-471B-AF0D-B7FC56CD3E3B}" presName="sibTrans" presStyleLbl="sibTrans2D1" presStyleIdx="3" presStyleCnt="4"/>
      <dgm:spPr/>
      <dgm:t>
        <a:bodyPr/>
        <a:lstStyle/>
        <a:p>
          <a:endParaRPr lang="cs-CZ"/>
        </a:p>
      </dgm:t>
    </dgm:pt>
    <dgm:pt modelId="{019D747E-ED59-428D-8683-8C6DE6025D5A}" type="pres">
      <dgm:prSet presAssocID="{5D9EC8BD-FBE8-471B-AF0D-B7FC56CD3E3B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EBC39BB2-6DB7-4DDE-B099-EEDC1F1137AE}" type="pres">
      <dgm:prSet presAssocID="{351A9A42-5918-4788-8931-887C53140D15}" presName="node" presStyleLbl="node1" presStyleIdx="4" presStyleCnt="5" custScaleX="3084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73D07D-1E92-4540-9B38-FCA16AA5473A}" type="presOf" srcId="{48520A63-53F6-48C4-B43B-6FB71040248A}" destId="{3D091A4F-0BFA-4D30-80C2-CDAFCB791EE0}" srcOrd="0" destOrd="0" presId="urn:microsoft.com/office/officeart/2005/8/layout/process2"/>
    <dgm:cxn modelId="{54166BCC-46CB-4A07-A865-957AD1AC0906}" type="presOf" srcId="{4C7E14E3-04D1-45E0-8691-C47E8B76E39E}" destId="{3AFCDA01-9E98-4771-9674-AC84F888B183}" srcOrd="0" destOrd="0" presId="urn:microsoft.com/office/officeart/2005/8/layout/process2"/>
    <dgm:cxn modelId="{4C0A58C4-12AF-4958-A96D-BAFCBD44AA29}" type="presOf" srcId="{BE16AC8E-431A-48B5-A1E9-1E578E49A136}" destId="{BFB7366D-3511-4153-AEEB-98CF587DD792}" srcOrd="0" destOrd="0" presId="urn:microsoft.com/office/officeart/2005/8/layout/process2"/>
    <dgm:cxn modelId="{C02FBF15-CC82-4450-ACA4-11BE466E74AF}" type="presOf" srcId="{3ED187E0-2E22-4760-8643-D1B471953E95}" destId="{75E9EC60-5BB3-4016-AF34-8D2A27CBB8DB}" srcOrd="0" destOrd="0" presId="urn:microsoft.com/office/officeart/2005/8/layout/process2"/>
    <dgm:cxn modelId="{C63DA7E2-781D-439B-AC9B-B77908EC93B6}" srcId="{623F8691-12C2-4661-8E6B-178F7BE94A22}" destId="{3ED187E0-2E22-4760-8643-D1B471953E95}" srcOrd="3" destOrd="0" parTransId="{A7EDDD7C-E314-426E-9CB8-0D63FF23FE52}" sibTransId="{5D9EC8BD-FBE8-471B-AF0D-B7FC56CD3E3B}"/>
    <dgm:cxn modelId="{709BF635-32CA-412E-AAD3-4C55ABCA406D}" type="presOf" srcId="{4A3A7F82-52EB-4E99-8012-128304C47902}" destId="{F8D2F947-2AF8-4351-B9A2-8ABD6D09B91D}" srcOrd="0" destOrd="0" presId="urn:microsoft.com/office/officeart/2005/8/layout/process2"/>
    <dgm:cxn modelId="{7C862AA9-5465-41FC-951F-3E56F71357D6}" srcId="{623F8691-12C2-4661-8E6B-178F7BE94A22}" destId="{BE16AC8E-431A-48B5-A1E9-1E578E49A136}" srcOrd="0" destOrd="0" parTransId="{D0E74C20-1543-43CF-933B-CD8214AC9DB0}" sibTransId="{1042E989-832E-46ED-91C7-D79F8B4110AE}"/>
    <dgm:cxn modelId="{52277ED4-80F6-4B5F-81DB-BD27C25D1080}" srcId="{623F8691-12C2-4661-8E6B-178F7BE94A22}" destId="{351A9A42-5918-4788-8931-887C53140D15}" srcOrd="4" destOrd="0" parTransId="{4CFA8B39-D3AC-4711-9FD4-6A902CBB8C62}" sibTransId="{EF9D7F91-553F-4E1D-9299-A39677648145}"/>
    <dgm:cxn modelId="{830E5719-CF52-4F43-9344-1ECF44F85F0E}" type="presOf" srcId="{1042E989-832E-46ED-91C7-D79F8B4110AE}" destId="{133C0EA3-69DF-4958-B3D6-AE6E49731F7F}" srcOrd="1" destOrd="0" presId="urn:microsoft.com/office/officeart/2005/8/layout/process2"/>
    <dgm:cxn modelId="{BBA78A89-7CDD-4A48-983C-7564080B5926}" type="presOf" srcId="{623F8691-12C2-4661-8E6B-178F7BE94A22}" destId="{AF37B5A6-E344-4DBE-8D1C-F04293679165}" srcOrd="0" destOrd="0" presId="urn:microsoft.com/office/officeart/2005/8/layout/process2"/>
    <dgm:cxn modelId="{F31FEB4E-EC14-4F2A-B50B-583D9829EF3B}" type="presOf" srcId="{5D9EC8BD-FBE8-471B-AF0D-B7FC56CD3E3B}" destId="{019D747E-ED59-428D-8683-8C6DE6025D5A}" srcOrd="1" destOrd="0" presId="urn:microsoft.com/office/officeart/2005/8/layout/process2"/>
    <dgm:cxn modelId="{0962B9F6-C775-49A2-A2E8-130D882C68D7}" srcId="{623F8691-12C2-4661-8E6B-178F7BE94A22}" destId="{4A3A7F82-52EB-4E99-8012-128304C47902}" srcOrd="1" destOrd="0" parTransId="{9D9F3D35-F22D-44D2-A2B5-765E48041A9C}" sibTransId="{07BD0775-FE77-4766-8E3A-E4A665468E06}"/>
    <dgm:cxn modelId="{26143B98-FB13-41D8-A160-878CA7C7BB84}" type="presOf" srcId="{351A9A42-5918-4788-8931-887C53140D15}" destId="{EBC39BB2-6DB7-4DDE-B099-EEDC1F1137AE}" srcOrd="0" destOrd="0" presId="urn:microsoft.com/office/officeart/2005/8/layout/process2"/>
    <dgm:cxn modelId="{EE9299BE-7650-4908-81C7-5A479E216CDA}" type="presOf" srcId="{07BD0775-FE77-4766-8E3A-E4A665468E06}" destId="{04E84FF1-2B1E-4C23-88BA-0517C3FFF7CB}" srcOrd="1" destOrd="0" presId="urn:microsoft.com/office/officeart/2005/8/layout/process2"/>
    <dgm:cxn modelId="{B7342DA9-71B5-4806-A897-906E9D372E86}" type="presOf" srcId="{07BD0775-FE77-4766-8E3A-E4A665468E06}" destId="{F31A975A-31FB-4DBF-BEE1-A6397310ADA8}" srcOrd="0" destOrd="0" presId="urn:microsoft.com/office/officeart/2005/8/layout/process2"/>
    <dgm:cxn modelId="{C42FF70C-521E-4B62-B44F-6CBB74A46884}" type="presOf" srcId="{5D9EC8BD-FBE8-471B-AF0D-B7FC56CD3E3B}" destId="{BB417071-EB62-4C86-A32A-EC141020AF10}" srcOrd="0" destOrd="0" presId="urn:microsoft.com/office/officeart/2005/8/layout/process2"/>
    <dgm:cxn modelId="{8086789C-89A7-4C11-A537-273FAA584153}" type="presOf" srcId="{4C7E14E3-04D1-45E0-8691-C47E8B76E39E}" destId="{40AFFB90-61F2-45DD-9A43-4F0AF8C0A3A3}" srcOrd="1" destOrd="0" presId="urn:microsoft.com/office/officeart/2005/8/layout/process2"/>
    <dgm:cxn modelId="{E0C952C8-3099-4DF5-9BA5-F2B5E6D1A9F1}" type="presOf" srcId="{1042E989-832E-46ED-91C7-D79F8B4110AE}" destId="{B1AE08B0-9800-4F27-9225-7E7F5DC1D690}" srcOrd="0" destOrd="0" presId="urn:microsoft.com/office/officeart/2005/8/layout/process2"/>
    <dgm:cxn modelId="{10660D2C-7F93-425D-875A-46585762978E}" srcId="{623F8691-12C2-4661-8E6B-178F7BE94A22}" destId="{48520A63-53F6-48C4-B43B-6FB71040248A}" srcOrd="2" destOrd="0" parTransId="{74BAAAB7-1D8E-4142-A708-54E41C79EA98}" sibTransId="{4C7E14E3-04D1-45E0-8691-C47E8B76E39E}"/>
    <dgm:cxn modelId="{DA36665A-0F90-488B-B2D5-8D1FBD5E0BBE}" type="presParOf" srcId="{AF37B5A6-E344-4DBE-8D1C-F04293679165}" destId="{BFB7366D-3511-4153-AEEB-98CF587DD792}" srcOrd="0" destOrd="0" presId="urn:microsoft.com/office/officeart/2005/8/layout/process2"/>
    <dgm:cxn modelId="{8DA7BFC9-0376-4446-AE3A-DEA612377329}" type="presParOf" srcId="{AF37B5A6-E344-4DBE-8D1C-F04293679165}" destId="{B1AE08B0-9800-4F27-9225-7E7F5DC1D690}" srcOrd="1" destOrd="0" presId="urn:microsoft.com/office/officeart/2005/8/layout/process2"/>
    <dgm:cxn modelId="{28D66337-8212-482D-A3CF-9D000F53AF3F}" type="presParOf" srcId="{B1AE08B0-9800-4F27-9225-7E7F5DC1D690}" destId="{133C0EA3-69DF-4958-B3D6-AE6E49731F7F}" srcOrd="0" destOrd="0" presId="urn:microsoft.com/office/officeart/2005/8/layout/process2"/>
    <dgm:cxn modelId="{89EA2561-85F7-4556-8165-CD7E043E5295}" type="presParOf" srcId="{AF37B5A6-E344-4DBE-8D1C-F04293679165}" destId="{F8D2F947-2AF8-4351-B9A2-8ABD6D09B91D}" srcOrd="2" destOrd="0" presId="urn:microsoft.com/office/officeart/2005/8/layout/process2"/>
    <dgm:cxn modelId="{6D873859-0A1E-42C1-B0C2-E3C18B36F813}" type="presParOf" srcId="{AF37B5A6-E344-4DBE-8D1C-F04293679165}" destId="{F31A975A-31FB-4DBF-BEE1-A6397310ADA8}" srcOrd="3" destOrd="0" presId="urn:microsoft.com/office/officeart/2005/8/layout/process2"/>
    <dgm:cxn modelId="{38241D99-9D01-4E38-968C-E736696D9EA5}" type="presParOf" srcId="{F31A975A-31FB-4DBF-BEE1-A6397310ADA8}" destId="{04E84FF1-2B1E-4C23-88BA-0517C3FFF7CB}" srcOrd="0" destOrd="0" presId="urn:microsoft.com/office/officeart/2005/8/layout/process2"/>
    <dgm:cxn modelId="{466A1CD9-4214-4B46-A762-407745358A44}" type="presParOf" srcId="{AF37B5A6-E344-4DBE-8D1C-F04293679165}" destId="{3D091A4F-0BFA-4D30-80C2-CDAFCB791EE0}" srcOrd="4" destOrd="0" presId="urn:microsoft.com/office/officeart/2005/8/layout/process2"/>
    <dgm:cxn modelId="{9DA6EF96-C5A8-4441-B5B5-39CE34A52468}" type="presParOf" srcId="{AF37B5A6-E344-4DBE-8D1C-F04293679165}" destId="{3AFCDA01-9E98-4771-9674-AC84F888B183}" srcOrd="5" destOrd="0" presId="urn:microsoft.com/office/officeart/2005/8/layout/process2"/>
    <dgm:cxn modelId="{398E30D6-31FB-4ADA-803C-6C2DBD6EACD1}" type="presParOf" srcId="{3AFCDA01-9E98-4771-9674-AC84F888B183}" destId="{40AFFB90-61F2-45DD-9A43-4F0AF8C0A3A3}" srcOrd="0" destOrd="0" presId="urn:microsoft.com/office/officeart/2005/8/layout/process2"/>
    <dgm:cxn modelId="{7322C803-60CB-4CA8-A752-BB621E4473D3}" type="presParOf" srcId="{AF37B5A6-E344-4DBE-8D1C-F04293679165}" destId="{75E9EC60-5BB3-4016-AF34-8D2A27CBB8DB}" srcOrd="6" destOrd="0" presId="urn:microsoft.com/office/officeart/2005/8/layout/process2"/>
    <dgm:cxn modelId="{5182F8E2-5274-4ECF-A0FB-36C81F03EC67}" type="presParOf" srcId="{AF37B5A6-E344-4DBE-8D1C-F04293679165}" destId="{BB417071-EB62-4C86-A32A-EC141020AF10}" srcOrd="7" destOrd="0" presId="urn:microsoft.com/office/officeart/2005/8/layout/process2"/>
    <dgm:cxn modelId="{F9070FC6-5F17-4D44-AB17-0252364761CB}" type="presParOf" srcId="{BB417071-EB62-4C86-A32A-EC141020AF10}" destId="{019D747E-ED59-428D-8683-8C6DE6025D5A}" srcOrd="0" destOrd="0" presId="urn:microsoft.com/office/officeart/2005/8/layout/process2"/>
    <dgm:cxn modelId="{19573C10-0DFE-44AB-AC65-A2B6CB56160F}" type="presParOf" srcId="{AF37B5A6-E344-4DBE-8D1C-F04293679165}" destId="{EBC39BB2-6DB7-4DDE-B099-EEDC1F1137A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7366D-3511-4153-AEEB-98CF587DD792}">
      <dsp:nvSpPr>
        <dsp:cNvPr id="0" name=""/>
        <dsp:cNvSpPr/>
      </dsp:nvSpPr>
      <dsp:spPr>
        <a:xfrm>
          <a:off x="527720" y="0"/>
          <a:ext cx="6241031" cy="50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Každá proměnná je individuálně zhodnocena co do významu pro diskriminaci skupin</a:t>
          </a:r>
          <a:endParaRPr lang="cs-CZ" sz="1100" kern="1200" dirty="0"/>
        </a:p>
      </dsp:txBody>
      <dsp:txXfrm>
        <a:off x="542546" y="14826"/>
        <a:ext cx="6211379" cy="476534"/>
      </dsp:txXfrm>
    </dsp:sp>
    <dsp:sp modelId="{B1AE08B0-9800-4F27-9225-7E7F5DC1D690}">
      <dsp:nvSpPr>
        <dsp:cNvPr id="0" name=""/>
        <dsp:cNvSpPr/>
      </dsp:nvSpPr>
      <dsp:spPr>
        <a:xfrm rot="5400000">
          <a:off x="3553163" y="519057"/>
          <a:ext cx="190144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-5400000">
        <a:off x="3579901" y="537877"/>
        <a:ext cx="136669" cy="133101"/>
      </dsp:txXfrm>
    </dsp:sp>
    <dsp:sp modelId="{F8D2F947-2AF8-4351-B9A2-8ABD6D09B91D}">
      <dsp:nvSpPr>
        <dsp:cNvPr id="0" name=""/>
        <dsp:cNvSpPr/>
      </dsp:nvSpPr>
      <dsp:spPr>
        <a:xfrm>
          <a:off x="527720" y="759711"/>
          <a:ext cx="6241031" cy="50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 1. kroku je vybrána proměnná s největším individuálním významem pro diskriminaci skupin </a:t>
          </a:r>
          <a:endParaRPr lang="cs-CZ" sz="1100" kern="1200" dirty="0"/>
        </a:p>
      </dsp:txBody>
      <dsp:txXfrm>
        <a:off x="542546" y="774537"/>
        <a:ext cx="6211379" cy="476534"/>
      </dsp:txXfrm>
    </dsp:sp>
    <dsp:sp modelId="{F31A975A-31FB-4DBF-BEE1-A6397310ADA8}">
      <dsp:nvSpPr>
        <dsp:cNvPr id="0" name=""/>
        <dsp:cNvSpPr/>
      </dsp:nvSpPr>
      <dsp:spPr>
        <a:xfrm rot="5400000">
          <a:off x="3553326" y="1278552"/>
          <a:ext cx="189819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-5400000">
        <a:off x="3579901" y="1297534"/>
        <a:ext cx="136669" cy="132873"/>
      </dsp:txXfrm>
    </dsp:sp>
    <dsp:sp modelId="{3D091A4F-0BFA-4D30-80C2-CDAFCB791EE0}">
      <dsp:nvSpPr>
        <dsp:cNvPr id="0" name=""/>
        <dsp:cNvSpPr/>
      </dsp:nvSpPr>
      <dsp:spPr>
        <a:xfrm>
          <a:off x="527720" y="1518990"/>
          <a:ext cx="6241031" cy="50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 vybrané proměnné jsou postupně přidávány další proměnné a je hodnocen význam dvojic proměnných pro diskriminaci skupin</a:t>
          </a:r>
          <a:endParaRPr lang="cs-CZ" sz="1100" kern="1200" dirty="0"/>
        </a:p>
      </dsp:txBody>
      <dsp:txXfrm>
        <a:off x="542546" y="1533816"/>
        <a:ext cx="6211379" cy="476534"/>
      </dsp:txXfrm>
    </dsp:sp>
    <dsp:sp modelId="{3AFCDA01-9E98-4771-9674-AC84F888B183}">
      <dsp:nvSpPr>
        <dsp:cNvPr id="0" name=""/>
        <dsp:cNvSpPr/>
      </dsp:nvSpPr>
      <dsp:spPr>
        <a:xfrm rot="5400000">
          <a:off x="3553326" y="2037831"/>
          <a:ext cx="189819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-5400000">
        <a:off x="3579901" y="2056813"/>
        <a:ext cx="136669" cy="132873"/>
      </dsp:txXfrm>
    </dsp:sp>
    <dsp:sp modelId="{75E9EC60-5BB3-4016-AF34-8D2A27CBB8DB}">
      <dsp:nvSpPr>
        <dsp:cNvPr id="0" name=""/>
        <dsp:cNvSpPr/>
      </dsp:nvSpPr>
      <dsp:spPr>
        <a:xfrm>
          <a:off x="527720" y="2278270"/>
          <a:ext cx="6241031" cy="50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 2. kroku je do modelu přidána ta proměnná, která v kombinaci s již dříve vybranými proměnnými nejvíce přispívá k diskriminaci skupin</a:t>
          </a:r>
        </a:p>
      </dsp:txBody>
      <dsp:txXfrm>
        <a:off x="542546" y="2293096"/>
        <a:ext cx="6211379" cy="476534"/>
      </dsp:txXfrm>
    </dsp:sp>
    <dsp:sp modelId="{BB417071-EB62-4C86-A32A-EC141020AF10}">
      <dsp:nvSpPr>
        <dsp:cNvPr id="0" name=""/>
        <dsp:cNvSpPr/>
      </dsp:nvSpPr>
      <dsp:spPr>
        <a:xfrm rot="5400000">
          <a:off x="3553326" y="2797110"/>
          <a:ext cx="189819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-5400000">
        <a:off x="3579901" y="2816092"/>
        <a:ext cx="136669" cy="132873"/>
      </dsp:txXfrm>
    </dsp:sp>
    <dsp:sp modelId="{EBC39BB2-6DB7-4DDE-B099-EEDC1F1137AE}">
      <dsp:nvSpPr>
        <dsp:cNvPr id="0" name=""/>
        <dsp:cNvSpPr/>
      </dsp:nvSpPr>
      <dsp:spPr>
        <a:xfrm>
          <a:off x="525999" y="3037549"/>
          <a:ext cx="6244473" cy="50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Postup je opakován až do vyčerpání všech proměnných nebo do situace kdy přidání další proměnné již nevylepšuje diskriminační schopnosti modelu</a:t>
          </a:r>
        </a:p>
      </dsp:txBody>
      <dsp:txXfrm>
        <a:off x="540825" y="3052375"/>
        <a:ext cx="6214821" cy="47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29.11.2011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0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</a:t>
            </a:r>
            <a:r>
              <a:rPr lang="cs-CZ" sz="1100" dirty="0" smtClean="0"/>
              <a:t>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29.11.2011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Diskriminační </a:t>
            </a:r>
            <a:r>
              <a:rPr lang="cs-CZ" dirty="0" smtClean="0"/>
              <a:t>analýza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3563888" y="5589240"/>
            <a:ext cx="396552" cy="266328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926" y="4112268"/>
            <a:ext cx="1542898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2268"/>
            <a:ext cx="1542898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 identifikace redundantních proměnných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/>
          <a:lstStyle/>
          <a:p>
            <a:r>
              <a:rPr lang="cs-CZ" dirty="0" smtClean="0"/>
              <a:t>Redundantní proměnné snižují stabilitu modelu a mohou vést až k nesmyslným výsledkům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5724128" y="177281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Proměnná se </a:t>
            </a:r>
            <a:r>
              <a:rPr lang="cs-CZ" sz="1600" u="sng" dirty="0" smtClean="0"/>
              <a:t>silnější diskriminační silou </a:t>
            </a:r>
            <a:r>
              <a:rPr lang="cs-CZ" sz="1600" dirty="0" smtClean="0"/>
              <a:t>a </a:t>
            </a:r>
            <a:r>
              <a:rPr lang="cs-CZ" sz="1600" u="sng" dirty="0" smtClean="0"/>
              <a:t>nekorelovaná s druhou proměnnou </a:t>
            </a:r>
            <a:r>
              <a:rPr lang="cs-CZ" sz="1600" dirty="0" smtClean="0"/>
              <a:t>snadno vyhrává zařazení do modelu, další proměnné následují dle jejich významu</a:t>
            </a:r>
            <a:endParaRPr lang="cs-CZ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86104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 případě </a:t>
            </a:r>
            <a:r>
              <a:rPr lang="cs-CZ" sz="1600" u="sng" dirty="0" smtClean="0"/>
              <a:t>dvou korelovaných proměnných s obdobnou diskriminační silou</a:t>
            </a:r>
            <a:r>
              <a:rPr lang="cs-CZ" sz="1600" dirty="0" smtClean="0"/>
              <a:t>  pouze jedna vyhrává zařazení do modelu (výsledek dán nepatrnými náhodnými odlišnostmi), druhá  je vyřazena nebo vstupuje s do modelu s minimálním významem -</a:t>
            </a:r>
            <a:r>
              <a:rPr lang="en-US" sz="1600" dirty="0" smtClean="0"/>
              <a:t>&gt; </a:t>
            </a:r>
            <a:r>
              <a:rPr lang="en-US" sz="1600" dirty="0" err="1" smtClean="0"/>
              <a:t>probl</a:t>
            </a:r>
            <a:r>
              <a:rPr lang="cs-CZ" sz="1600" dirty="0" err="1" smtClean="0"/>
              <a:t>ém</a:t>
            </a:r>
            <a:r>
              <a:rPr lang="cs-CZ" sz="1600" dirty="0" smtClean="0"/>
              <a:t> s interpretací a stabilitou</a:t>
            </a:r>
            <a:endParaRPr lang="cs-CZ" sz="1600" dirty="0"/>
          </a:p>
        </p:txBody>
      </p:sp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56084"/>
            <a:ext cx="792088" cy="8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36004"/>
            <a:ext cx="1542898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8354" y="24208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</a:t>
            </a:r>
            <a:endParaRPr lang="cs-CZ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1542898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2730522" y="2348880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259632" y="4797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</a:t>
            </a:r>
            <a:endParaRPr lang="cs-CZ" b="1" dirty="0"/>
          </a:p>
        </p:txBody>
      </p:sp>
      <p:sp>
        <p:nvSpPr>
          <p:cNvPr id="16" name="Right Arrow 15"/>
          <p:cNvSpPr/>
          <p:nvPr/>
        </p:nvSpPr>
        <p:spPr>
          <a:xfrm>
            <a:off x="2699792" y="458112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1542898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7628" r="35036" b="79601"/>
          <a:stretch>
            <a:fillRect/>
          </a:stretch>
        </p:blipFill>
        <p:spPr bwMode="auto">
          <a:xfrm>
            <a:off x="3475978" y="5301208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792088" cy="8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Identifikace redundantních proměnných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Korelační analýza a XY grafy</a:t>
            </a:r>
          </a:p>
          <a:p>
            <a:pPr lvl="1"/>
            <a:r>
              <a:rPr lang="cs-CZ" dirty="0" smtClean="0"/>
              <a:t>Jednoduchý výpočet</a:t>
            </a:r>
          </a:p>
          <a:p>
            <a:pPr lvl="1"/>
            <a:r>
              <a:rPr lang="cs-CZ" dirty="0" smtClean="0"/>
              <a:t>Analyzuje vztahy pouze dvojic proměnných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Analýza hlavních komponent nebo faktorová analýza</a:t>
            </a:r>
          </a:p>
          <a:p>
            <a:pPr lvl="1"/>
            <a:r>
              <a:rPr lang="cs-CZ" dirty="0" smtClean="0"/>
              <a:t>Analyzuje vzájemné vztahy sady proměnných</a:t>
            </a:r>
          </a:p>
          <a:p>
            <a:pPr lvl="1"/>
            <a:r>
              <a:rPr lang="cs-CZ" dirty="0" smtClean="0"/>
              <a:t>Usnadňuje výběr neredundantních proměnných nebo nahrazení proměnných faktorovými osami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Analýza vzájemného vysvětlení proměnných (analýza redundance)</a:t>
            </a:r>
          </a:p>
          <a:p>
            <a:pPr lvl="1"/>
            <a:r>
              <a:rPr lang="cs-CZ" dirty="0" smtClean="0"/>
              <a:t>Ve statistických software často součást regresní analýzy nebo diskriminační analýzy</a:t>
            </a:r>
          </a:p>
          <a:p>
            <a:pPr lvl="1"/>
            <a:r>
              <a:rPr lang="cs-CZ" dirty="0" smtClean="0"/>
              <a:t>R</a:t>
            </a:r>
            <a:r>
              <a:rPr lang="cs-CZ" baseline="30000" dirty="0" smtClean="0"/>
              <a:t>2</a:t>
            </a:r>
            <a:r>
              <a:rPr lang="cs-CZ" dirty="0" smtClean="0"/>
              <a:t> a Tolerance – R</a:t>
            </a:r>
            <a:r>
              <a:rPr lang="cs-CZ" baseline="30000" dirty="0" smtClean="0"/>
              <a:t>2</a:t>
            </a:r>
            <a:r>
              <a:rPr lang="cs-CZ" dirty="0" smtClean="0"/>
              <a:t> popisuje kolik variability dané proměnné je vysvětleno ostatními proměnnými v modelu? Tolerance je 1-R</a:t>
            </a:r>
            <a:r>
              <a:rPr lang="cs-CZ" baseline="30000" dirty="0" smtClean="0"/>
              <a:t>2</a:t>
            </a:r>
            <a:r>
              <a:rPr lang="cs-CZ" dirty="0" smtClean="0"/>
              <a:t>, tedy kolik unikátní variability na proměnnou připadá (principem je vícerozměrná regrese, ta determinuje i předpoklady výpočtu) </a:t>
            </a:r>
          </a:p>
          <a:p>
            <a:pPr lvl="1"/>
            <a:r>
              <a:rPr lang="cs-CZ" dirty="0" smtClean="0"/>
              <a:t>VIF (Variance </a:t>
            </a:r>
            <a:r>
              <a:rPr lang="cs-CZ" dirty="0" err="1" smtClean="0"/>
              <a:t>Inflation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) je počítán jako 1/Tolerance, při VIF</a:t>
            </a:r>
            <a:r>
              <a:rPr lang="en-US" dirty="0" smtClean="0"/>
              <a:t>&gt;10 je </a:t>
            </a:r>
            <a:r>
              <a:rPr lang="en-US" dirty="0" err="1" smtClean="0"/>
              <a:t>kolinearita</a:t>
            </a:r>
            <a:r>
              <a:rPr lang="en-US" dirty="0" smtClean="0"/>
              <a:t> </a:t>
            </a:r>
            <a:r>
              <a:rPr lang="en-US" dirty="0" err="1" smtClean="0"/>
              <a:t>pov</a:t>
            </a:r>
            <a:r>
              <a:rPr lang="cs-CZ" dirty="0" err="1" smtClean="0"/>
              <a:t>ažována</a:t>
            </a:r>
            <a:r>
              <a:rPr lang="cs-CZ" dirty="0" smtClean="0"/>
              <a:t> za velmi závažnou (nicméně nejsou dány žádné závazné hranice VIF)</a:t>
            </a:r>
          </a:p>
          <a:p>
            <a:endParaRPr lang="cs-CZ" dirty="0" smtClean="0"/>
          </a:p>
          <a:p>
            <a:r>
              <a:rPr lang="cs-CZ" dirty="0" smtClean="0"/>
              <a:t>Expertní znalost proměnných</a:t>
            </a:r>
          </a:p>
          <a:p>
            <a:pPr lvl="1"/>
            <a:r>
              <a:rPr lang="cs-CZ" dirty="0" smtClean="0"/>
              <a:t>Vyřazovány jsou korelované proměnné s obtížným měřením, zatížené chybami, nízkou </a:t>
            </a:r>
            <a:r>
              <a:rPr lang="cs-CZ" dirty="0" err="1" smtClean="0"/>
              <a:t>vyplněností</a:t>
            </a:r>
            <a:r>
              <a:rPr lang="cs-CZ" dirty="0" smtClean="0"/>
              <a:t> apod.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Ověření diskriminační funkce na nezávislém souboru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47861"/>
            <a:ext cx="8229600" cy="5361459"/>
          </a:xfrm>
        </p:spPr>
        <p:txBody>
          <a:bodyPr>
            <a:normAutofit/>
          </a:bodyPr>
          <a:lstStyle/>
          <a:p>
            <a:r>
              <a:rPr lang="cs-CZ" dirty="0" smtClean="0"/>
              <a:t>Při tvorbě modelů může dojít k problému, kdy vytvořený model je perfektně „vycvičen“ řešit danou úlohu na datovém soubor na němž byla vytvořena</a:t>
            </a:r>
          </a:p>
          <a:p>
            <a:r>
              <a:rPr lang="cs-CZ" dirty="0" smtClean="0"/>
              <a:t>Z tohoto důvodu je problematické testovat výsledky modelu na stejném souboru, na němž byla vytvořena -</a:t>
            </a:r>
            <a:r>
              <a:rPr lang="en-US" dirty="0" smtClean="0"/>
              <a:t>&gt; </a:t>
            </a:r>
            <a:r>
              <a:rPr lang="en-US" u="sng" dirty="0" err="1" smtClean="0"/>
              <a:t>jde</a:t>
            </a:r>
            <a:r>
              <a:rPr lang="en-US" u="sng" dirty="0" smtClean="0"/>
              <a:t> o d</a:t>
            </a:r>
            <a:r>
              <a:rPr lang="cs-CZ" u="sng" dirty="0" err="1" smtClean="0"/>
              <a:t>ůkaz</a:t>
            </a:r>
            <a:r>
              <a:rPr lang="cs-CZ" u="sng" dirty="0" smtClean="0"/>
              <a:t> kruhem</a:t>
            </a:r>
          </a:p>
          <a:p>
            <a:r>
              <a:rPr lang="cs-CZ" dirty="0" smtClean="0"/>
              <a:t>Řešením je testování výsledků modelu na souboru se známým výsledkem (zde známým zařazením objektů do skupin), který se nepodílel  na definici modelu</a:t>
            </a:r>
          </a:p>
          <a:p>
            <a:pPr lvl="1"/>
            <a:r>
              <a:rPr lang="cs-CZ" dirty="0" err="1" smtClean="0"/>
              <a:t>Krosvalidace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datový soubor je náhodně rozdělen na několik </a:t>
            </a:r>
            <a:r>
              <a:rPr lang="cs-CZ" dirty="0" err="1" smtClean="0"/>
              <a:t>podsouborů</a:t>
            </a:r>
            <a:r>
              <a:rPr lang="cs-CZ" dirty="0" smtClean="0"/>
              <a:t> (2 nebo více)</a:t>
            </a:r>
          </a:p>
          <a:p>
            <a:pPr lvl="2"/>
            <a:r>
              <a:rPr lang="cs-CZ" dirty="0" smtClean="0"/>
              <a:t>Na jednom </a:t>
            </a:r>
            <a:r>
              <a:rPr lang="cs-CZ" dirty="0" err="1" smtClean="0"/>
              <a:t>podsouboru</a:t>
            </a:r>
            <a:r>
              <a:rPr lang="cs-CZ" dirty="0" smtClean="0"/>
              <a:t> je vytvořen model a jeho výsledky testovány na zbývajících </a:t>
            </a:r>
            <a:r>
              <a:rPr lang="cs-CZ" dirty="0" err="1" smtClean="0"/>
              <a:t>podsouborech</a:t>
            </a:r>
            <a:endParaRPr lang="cs-CZ" dirty="0" smtClean="0"/>
          </a:p>
          <a:p>
            <a:pPr lvl="2"/>
            <a:r>
              <a:rPr lang="cs-CZ" dirty="0" smtClean="0"/>
              <a:t>Výpočet je proveden postupně na všech </a:t>
            </a:r>
            <a:r>
              <a:rPr lang="cs-CZ" dirty="0" err="1" smtClean="0"/>
              <a:t>podsouborech</a:t>
            </a:r>
            <a:endParaRPr lang="cs-CZ" dirty="0" smtClean="0"/>
          </a:p>
          <a:p>
            <a:pPr lvl="1"/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leave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Model je vytvořen na celém souboru bez jednoho objektu</a:t>
            </a:r>
          </a:p>
          <a:p>
            <a:pPr lvl="2"/>
            <a:r>
              <a:rPr lang="cs-CZ" dirty="0" smtClean="0"/>
              <a:t>na tomto objektu je model testován</a:t>
            </a:r>
          </a:p>
          <a:p>
            <a:pPr lvl="2"/>
            <a:r>
              <a:rPr lang="cs-CZ" dirty="0" smtClean="0"/>
              <a:t> postup je zopakován pro všechny objekty</a:t>
            </a:r>
          </a:p>
          <a:p>
            <a:pPr lvl="1"/>
            <a:r>
              <a:rPr lang="cs-CZ" dirty="0" smtClean="0"/>
              <a:t>Permutační metody</a:t>
            </a:r>
          </a:p>
          <a:p>
            <a:pPr lvl="2"/>
            <a:r>
              <a:rPr lang="cs-CZ" dirty="0" err="1" smtClean="0"/>
              <a:t>Jackknife</a:t>
            </a:r>
            <a:r>
              <a:rPr lang="cs-CZ" dirty="0" smtClean="0"/>
              <a:t>, </a:t>
            </a:r>
            <a:r>
              <a:rPr lang="cs-CZ" dirty="0" err="1" smtClean="0"/>
              <a:t>bootstrap</a:t>
            </a:r>
            <a:r>
              <a:rPr lang="cs-CZ" dirty="0" smtClean="0"/>
              <a:t> – model je postupně vytvářen</a:t>
            </a:r>
            <a:br>
              <a:rPr lang="cs-CZ" dirty="0" smtClean="0"/>
            </a:br>
            <a:r>
              <a:rPr lang="cs-CZ" dirty="0" smtClean="0"/>
              <a:t> na náhodných </a:t>
            </a:r>
            <a:r>
              <a:rPr lang="cs-CZ" dirty="0" err="1" smtClean="0"/>
              <a:t>podvýběrech</a:t>
            </a:r>
            <a:r>
              <a:rPr lang="cs-CZ" dirty="0" smtClean="0"/>
              <a:t> souboru a </a:t>
            </a:r>
            <a:br>
              <a:rPr lang="cs-CZ" dirty="0" smtClean="0"/>
            </a:br>
            <a:r>
              <a:rPr lang="cs-CZ" dirty="0" smtClean="0"/>
              <a:t>testován na zbytku dat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6588224" y="4581128"/>
            <a:ext cx="134644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Podsoubor</a:t>
            </a:r>
            <a:r>
              <a:rPr lang="cs-CZ" sz="1600" dirty="0" smtClean="0">
                <a:solidFill>
                  <a:schemeClr val="tx1"/>
                </a:solidFill>
              </a:rPr>
              <a:t> 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Model 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5229200"/>
            <a:ext cx="134644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Podsoubor</a:t>
            </a:r>
            <a:r>
              <a:rPr lang="cs-CZ" sz="1600" dirty="0" smtClean="0">
                <a:solidFill>
                  <a:schemeClr val="tx1"/>
                </a:solidFill>
              </a:rPr>
              <a:t> II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Model II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>
            <a:stCxn id="5" idx="1"/>
            <a:endCxn id="6" idx="1"/>
          </p:cNvCxnSpPr>
          <p:nvPr/>
        </p:nvCxnSpPr>
        <p:spPr>
          <a:xfrm rot="10800000" flipV="1">
            <a:off x="6588224" y="4905164"/>
            <a:ext cx="1588" cy="648072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3"/>
            <a:endCxn id="5" idx="3"/>
          </p:cNvCxnSpPr>
          <p:nvPr/>
        </p:nvCxnSpPr>
        <p:spPr>
          <a:xfrm flipV="1">
            <a:off x="7934672" y="4905164"/>
            <a:ext cx="1588" cy="648072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2040" y="494290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smtClean="0"/>
              <a:t>Testování Model I</a:t>
            </a:r>
            <a:endParaRPr lang="cs-CZ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35117" y="492959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Testování Model II</a:t>
            </a:r>
            <a:endParaRPr lang="cs-CZ" sz="1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Algebra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Výpočet diskriminační analýzy je možné snadno popsat analogií s ANOVA a PCA</a:t>
            </a:r>
          </a:p>
          <a:p>
            <a:pPr lvl="1"/>
            <a:r>
              <a:rPr lang="cs-CZ" dirty="0" smtClean="0"/>
              <a:t>ANOVA – definice matice rozptylu jako rozptylu vztaženého k rozdílům mezi skupinami</a:t>
            </a:r>
          </a:p>
          <a:p>
            <a:pPr lvl="1"/>
            <a:r>
              <a:rPr lang="cs-CZ" dirty="0" smtClean="0"/>
              <a:t>PCA – identifikace faktorových os vysvětlujících maximum rozptylu (zde rozptylu mezi skupinami)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Pro rozptyl mezi skupinami pak hledáme pohled maximalizující vysvětlenou variabilitu; v obecném tvaru jde o stejný vzorec jako v případě PCA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Počet os definovaných </a:t>
            </a:r>
            <a:r>
              <a:rPr lang="cs-CZ" dirty="0" err="1" smtClean="0"/>
              <a:t>eigenvektory</a:t>
            </a:r>
            <a:r>
              <a:rPr lang="cs-CZ" dirty="0" smtClean="0"/>
              <a:t> je g-1</a:t>
            </a:r>
          </a:p>
          <a:p>
            <a:pPr lvl="1"/>
            <a:r>
              <a:rPr lang="cs-CZ" dirty="0" err="1" smtClean="0"/>
              <a:t>Eigenvektory</a:t>
            </a:r>
            <a:r>
              <a:rPr lang="cs-CZ" dirty="0" smtClean="0"/>
              <a:t> jsou různě standardizovány</a:t>
            </a:r>
          </a:p>
          <a:p>
            <a:pPr lvl="2"/>
            <a:r>
              <a:rPr lang="cs-CZ" dirty="0" smtClean="0"/>
              <a:t>Normalizované </a:t>
            </a:r>
            <a:r>
              <a:rPr lang="cs-CZ" dirty="0" err="1" smtClean="0"/>
              <a:t>eigenvektory</a:t>
            </a:r>
            <a:r>
              <a:rPr lang="cs-CZ" dirty="0" smtClean="0"/>
              <a:t>                                definují tzv. kanonický prostor diskriminační analýzy; transformace vede k maximalizaci variability mezi </a:t>
            </a:r>
            <a:r>
              <a:rPr lang="cs-CZ" dirty="0" err="1" smtClean="0"/>
              <a:t>centroidy</a:t>
            </a:r>
            <a:r>
              <a:rPr lang="cs-CZ" dirty="0" smtClean="0"/>
              <a:t> skupin a </a:t>
            </a:r>
            <a:r>
              <a:rPr lang="en-US" dirty="0" smtClean="0"/>
              <a:t> </a:t>
            </a:r>
            <a:r>
              <a:rPr lang="cs-CZ" dirty="0" err="1" smtClean="0"/>
              <a:t>sféricitě</a:t>
            </a:r>
            <a:r>
              <a:rPr lang="cs-CZ" dirty="0" smtClean="0"/>
              <a:t> rozptylu uvnitř skupin</a:t>
            </a:r>
          </a:p>
          <a:p>
            <a:pPr lvl="2"/>
            <a:r>
              <a:rPr lang="cs-CZ" dirty="0" smtClean="0"/>
              <a:t>Další metody jsou standardizace na délku 1 nebo druhou odmocninu z </a:t>
            </a:r>
            <a:r>
              <a:rPr lang="cs-CZ" dirty="0" err="1" smtClean="0"/>
              <a:t>eigenvalue</a:t>
            </a:r>
            <a:r>
              <a:rPr lang="cs-CZ" dirty="0" smtClean="0"/>
              <a:t>; ty nicméně nezaručují  </a:t>
            </a:r>
            <a:r>
              <a:rPr lang="en-US" dirty="0" err="1" smtClean="0"/>
              <a:t>sfericitu</a:t>
            </a:r>
            <a:r>
              <a:rPr lang="en-US" dirty="0" smtClean="0"/>
              <a:t> </a:t>
            </a:r>
            <a:r>
              <a:rPr lang="cs-CZ" dirty="0" smtClean="0"/>
              <a:t>rozptylu uvnitř skupin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5" y="2303904"/>
          <a:ext cx="792087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369128"/>
                <a:gridCol w="2527415"/>
              </a:tblGrid>
              <a:tr h="306034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G- počet skupin, n – počet objektů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Suma čtverců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Matice rozptylu</a:t>
                      </a:r>
                      <a:endParaRPr lang="cs-CZ" sz="16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Celkový rozptyl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Sloučený rozptyl uvnitř</a:t>
                      </a:r>
                      <a:r>
                        <a:rPr lang="cs-CZ" sz="1600" baseline="0" dirty="0" smtClean="0"/>
                        <a:t> skupin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Rozptyl mezi skupinami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4113" name="Object 1"/>
          <p:cNvGraphicFramePr>
            <a:graphicFrameLocks noChangeAspect="1"/>
          </p:cNvGraphicFramePr>
          <p:nvPr/>
        </p:nvGraphicFramePr>
        <p:xfrm>
          <a:off x="4499992" y="271673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0" name="Rovnice" r:id="rId3" imgW="139680" imgH="164880" progId="Equation.3">
                  <p:embed/>
                </p:oleObj>
              </mc:Choice>
              <mc:Fallback>
                <p:oleObj name="Rovnice" r:id="rId3" imgW="139680" imgH="1648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16735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4056063" y="3030414"/>
          <a:ext cx="1028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1" name="Rovnice" r:id="rId5" imgW="1028520" imgH="241200" progId="Equation.3">
                  <p:embed/>
                </p:oleObj>
              </mc:Choice>
              <mc:Fallback>
                <p:oleObj name="Rovnice" r:id="rId5" imgW="102852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3030414"/>
                        <a:ext cx="1028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251325" y="3389189"/>
          <a:ext cx="660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2" name="Rovnice" r:id="rId7" imgW="660240" imgH="177480" progId="Equation.3">
                  <p:embed/>
                </p:oleObj>
              </mc:Choice>
              <mc:Fallback>
                <p:oleObj name="Rovnice" r:id="rId7" imgW="660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389189"/>
                        <a:ext cx="660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6797675" y="2644651"/>
          <a:ext cx="67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3" name="Rovnice" r:id="rId9" imgW="672840" imgH="304560" progId="Equation.3">
                  <p:embed/>
                </p:oleObj>
              </mc:Choice>
              <mc:Fallback>
                <p:oleObj name="Rovnice" r:id="rId9" imgW="672840" imgH="304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2644651"/>
                        <a:ext cx="673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6759575" y="2984376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4" name="Rovnice" r:id="rId11" imgW="761760" imgH="330120" progId="Equation.3">
                  <p:embed/>
                </p:oleObj>
              </mc:Choice>
              <mc:Fallback>
                <p:oleObj name="Rovnice" r:id="rId11" imgW="76176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984376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6794500" y="3325689"/>
          <a:ext cx="69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5" name="Rovnice" r:id="rId13" imgW="698400" imgH="330120" progId="Equation.3">
                  <p:embed/>
                </p:oleObj>
              </mc:Choice>
              <mc:Fallback>
                <p:oleObj name="Rovnice" r:id="rId13" imgW="69840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3325689"/>
                        <a:ext cx="698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1403648" y="4261900"/>
          <a:ext cx="1143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6" name="Rovnice" r:id="rId15" imgW="1143000" imgH="241200" progId="Equation.3">
                  <p:embed/>
                </p:oleObj>
              </mc:Choice>
              <mc:Fallback>
                <p:oleObj name="Rovnice" r:id="rId15" imgW="11430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261900"/>
                        <a:ext cx="1143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719017" y="4268250"/>
          <a:ext cx="977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7" name="Rovnice" r:id="rId17" imgW="977760" imgH="228600" progId="Equation.3">
                  <p:embed/>
                </p:oleObj>
              </mc:Choice>
              <mc:Fallback>
                <p:oleObj name="Rovnice" r:id="rId17" imgW="9777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017" y="4268250"/>
                        <a:ext cx="977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843808" y="438175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6056" y="4213273"/>
            <a:ext cx="3413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Kde </a:t>
            </a:r>
            <a:r>
              <a:rPr lang="cs-CZ" sz="1600" dirty="0" smtClean="0">
                <a:latin typeface="Symbol" pitchFamily="18" charset="2"/>
              </a:rPr>
              <a:t>l</a:t>
            </a:r>
            <a:r>
              <a:rPr lang="cs-CZ" sz="1600" dirty="0" smtClean="0"/>
              <a:t> jsou </a:t>
            </a:r>
            <a:r>
              <a:rPr lang="cs-CZ" sz="1600" dirty="0" err="1" smtClean="0"/>
              <a:t>eigenvalue</a:t>
            </a:r>
            <a:r>
              <a:rPr lang="cs-CZ" sz="1600" dirty="0" smtClean="0"/>
              <a:t> a u </a:t>
            </a:r>
            <a:r>
              <a:rPr lang="cs-CZ" sz="1600" dirty="0" err="1" smtClean="0"/>
              <a:t>eigenvektory</a:t>
            </a:r>
            <a:endParaRPr lang="cs-CZ" sz="1600" dirty="0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3833980" y="5067054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8" name="Rovnice" r:id="rId19" imgW="1066680" imgH="279360" progId="Equation.3">
                  <p:embed/>
                </p:oleObj>
              </mc:Choice>
              <mc:Fallback>
                <p:oleObj name="Rovnice" r:id="rId19" imgW="106668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980" y="5067054"/>
                        <a:ext cx="1066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Vztah</a:t>
            </a:r>
            <a:r>
              <a:rPr lang="en-US" dirty="0" smtClean="0"/>
              <a:t> p</a:t>
            </a:r>
            <a:r>
              <a:rPr lang="cs-CZ" dirty="0" err="1" smtClean="0"/>
              <a:t>ůvodních</a:t>
            </a:r>
            <a:r>
              <a:rPr lang="cs-CZ" dirty="0" smtClean="0"/>
              <a:t> proměnných a kanonických os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988421"/>
            <a:ext cx="8229600" cy="320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200" dirty="0" smtClean="0"/>
              <a:t>Dle </a:t>
            </a:r>
            <a:r>
              <a:rPr lang="cs-CZ" sz="1200" dirty="0" err="1" smtClean="0"/>
              <a:t>Legendre</a:t>
            </a:r>
            <a:r>
              <a:rPr lang="cs-CZ" sz="1200" dirty="0" smtClean="0"/>
              <a:t> a </a:t>
            </a:r>
            <a:r>
              <a:rPr lang="cs-CZ" sz="1200" dirty="0" err="1" smtClean="0"/>
              <a:t>Legendre</a:t>
            </a:r>
            <a:r>
              <a:rPr lang="cs-CZ" sz="1200" dirty="0" smtClean="0"/>
              <a:t>, 1998, </a:t>
            </a:r>
            <a:r>
              <a:rPr lang="cs-CZ" sz="1200" dirty="0" err="1" smtClean="0"/>
              <a:t>Numerical</a:t>
            </a:r>
            <a:r>
              <a:rPr lang="cs-CZ" sz="1200" dirty="0" smtClean="0"/>
              <a:t> </a:t>
            </a:r>
            <a:r>
              <a:rPr lang="cs-CZ" sz="1200" dirty="0" err="1" smtClean="0"/>
              <a:t>ecology</a:t>
            </a:r>
            <a:endParaRPr lang="cs-C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324544" y="2348880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11561" y="3284983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298155">
            <a:off x="801867" y="2414785"/>
            <a:ext cx="376818" cy="78994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 rot="1298155">
            <a:off x="1861505" y="1375393"/>
            <a:ext cx="300169" cy="587953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 rot="1298155">
            <a:off x="2005522" y="2455514"/>
            <a:ext cx="300169" cy="58795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115616" y="1628800"/>
            <a:ext cx="936104" cy="36004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03648" y="2132856"/>
            <a:ext cx="1008112" cy="14401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627783" y="1916832"/>
            <a:ext cx="1800200" cy="93610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995936" y="3284983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186242" y="2414785"/>
            <a:ext cx="376818" cy="78994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4919902" y="1375393"/>
            <a:ext cx="300169" cy="587953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5389897" y="2455514"/>
            <a:ext cx="300169" cy="58795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139951" y="1700808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644008" y="2204864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5904148" y="2312877"/>
            <a:ext cx="1296142" cy="64807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876257" y="3284983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948264" y="2636960"/>
            <a:ext cx="432000" cy="43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7800222" y="1664840"/>
            <a:ext cx="324000" cy="324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8270218" y="2636912"/>
            <a:ext cx="300169" cy="29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7236296" y="1916832"/>
            <a:ext cx="576064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7524329" y="2204864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39552" y="5553216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75656" y="5399328"/>
            <a:ext cx="157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Původní proměnné</a:t>
            </a:r>
            <a:endParaRPr lang="cs-CZ" sz="1400" dirty="0"/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3275856" y="5553216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55976" y="5399328"/>
            <a:ext cx="125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Kanonické osy </a:t>
            </a:r>
            <a:endParaRPr lang="cs-CZ" sz="1400" dirty="0"/>
          </a:p>
        </p:txBody>
      </p:sp>
      <p:sp>
        <p:nvSpPr>
          <p:cNvPr id="46" name="Oval 45"/>
          <p:cNvSpPr/>
          <p:nvPr/>
        </p:nvSpPr>
        <p:spPr>
          <a:xfrm>
            <a:off x="5724128" y="5373216"/>
            <a:ext cx="360000" cy="36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al 46"/>
          <p:cNvSpPr/>
          <p:nvPr/>
        </p:nvSpPr>
        <p:spPr>
          <a:xfrm>
            <a:off x="6228184" y="5373216"/>
            <a:ext cx="360000" cy="360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al 47"/>
          <p:cNvSpPr/>
          <p:nvPr/>
        </p:nvSpPr>
        <p:spPr>
          <a:xfrm>
            <a:off x="6732240" y="5373216"/>
            <a:ext cx="360000" cy="36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Box 48"/>
          <p:cNvSpPr txBox="1"/>
          <p:nvPr/>
        </p:nvSpPr>
        <p:spPr>
          <a:xfrm>
            <a:off x="7164288" y="5399328"/>
            <a:ext cx="134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Skupiny objektů</a:t>
            </a:r>
            <a:endParaRPr lang="cs-CZ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9552" y="357301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Kanonické osy nejsou v prostoru původních proměnných ortogonální</a:t>
            </a:r>
            <a:endParaRPr lang="cs-CZ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5896" y="357301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Kanonické osy použité jako ortogonální mění rotaci skupin objektů v prostoru</a:t>
            </a:r>
            <a:endParaRPr lang="cs-CZ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660232" y="3573016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Normalizace </a:t>
            </a:r>
            <a:r>
              <a:rPr lang="cs-CZ" sz="1400" dirty="0" err="1" smtClean="0"/>
              <a:t>eigenvektorů</a:t>
            </a:r>
            <a:r>
              <a:rPr lang="cs-CZ" sz="1400" dirty="0" smtClean="0"/>
              <a:t> pomocí </a:t>
            </a:r>
            <a:br>
              <a:rPr lang="cs-CZ" sz="1400" dirty="0" smtClean="0"/>
            </a:br>
            <a:r>
              <a:rPr lang="cs-CZ" sz="1400" dirty="0" smtClean="0"/>
              <a:t>vede ke </a:t>
            </a:r>
            <a:r>
              <a:rPr lang="cs-CZ" sz="1400" dirty="0" err="1" smtClean="0"/>
              <a:t>sféricitě</a:t>
            </a:r>
            <a:r>
              <a:rPr lang="cs-CZ" sz="1400" dirty="0" smtClean="0"/>
              <a:t> variability (pouze v případě homogenity rozptylu)</a:t>
            </a:r>
            <a:endParaRPr lang="cs-CZ" sz="1400" dirty="0"/>
          </a:p>
        </p:txBody>
      </p:sp>
      <p:graphicFrame>
        <p:nvGraphicFramePr>
          <p:cNvPr id="481282" name="Object 2"/>
          <p:cNvGraphicFramePr>
            <a:graphicFrameLocks noChangeAspect="1"/>
          </p:cNvGraphicFramePr>
          <p:nvPr/>
        </p:nvGraphicFramePr>
        <p:xfrm>
          <a:off x="7428875" y="3782898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85" name="Rovnice" r:id="rId3" imgW="1066680" imgH="279360" progId="Equation.3">
                  <p:embed/>
                </p:oleObj>
              </mc:Choice>
              <mc:Fallback>
                <p:oleObj name="Rovnice" r:id="rId3" imgW="10666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875" y="3782898"/>
                        <a:ext cx="1066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Pojmy a výstupy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významu proměnných v modelu</a:t>
            </a:r>
          </a:p>
          <a:p>
            <a:pPr lvl="1"/>
            <a:r>
              <a:rPr lang="cs-CZ" dirty="0" err="1" smtClean="0"/>
              <a:t>Wilks</a:t>
            </a:r>
            <a:r>
              <a:rPr lang="cs-CZ" dirty="0" smtClean="0"/>
              <a:t> lambda modelu</a:t>
            </a:r>
          </a:p>
          <a:p>
            <a:pPr lvl="1"/>
            <a:r>
              <a:rPr lang="cs-CZ" dirty="0" err="1" smtClean="0"/>
              <a:t>Wilks</a:t>
            </a:r>
            <a:r>
              <a:rPr lang="cs-CZ" dirty="0" smtClean="0"/>
              <a:t> lambda proměnných</a:t>
            </a:r>
          </a:p>
          <a:p>
            <a:pPr lvl="1"/>
            <a:r>
              <a:rPr lang="cs-CZ" dirty="0" err="1" smtClean="0"/>
              <a:t>Partial</a:t>
            </a:r>
            <a:r>
              <a:rPr lang="cs-CZ" dirty="0" smtClean="0"/>
              <a:t> lambda</a:t>
            </a:r>
          </a:p>
          <a:p>
            <a:pPr lvl="1"/>
            <a:r>
              <a:rPr lang="cs-CZ" dirty="0" smtClean="0"/>
              <a:t>Tolerance</a:t>
            </a:r>
          </a:p>
          <a:p>
            <a:r>
              <a:rPr lang="cs-CZ" dirty="0" smtClean="0"/>
              <a:t>Kanonická analýza</a:t>
            </a:r>
          </a:p>
          <a:p>
            <a:pPr lvl="1"/>
            <a:r>
              <a:rPr lang="cs-CZ" dirty="0" err="1" smtClean="0"/>
              <a:t>Eigenvektory</a:t>
            </a:r>
            <a:endParaRPr lang="cs-CZ" dirty="0" smtClean="0"/>
          </a:p>
          <a:p>
            <a:pPr lvl="1"/>
            <a:r>
              <a:rPr lang="cs-CZ" dirty="0" err="1" smtClean="0"/>
              <a:t>Eigenvalues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Klasifikace neznámých objektů</a:t>
            </a:r>
          </a:p>
          <a:p>
            <a:pPr lvl="1"/>
            <a:r>
              <a:rPr lang="cs-CZ" dirty="0" smtClean="0"/>
              <a:t>Diskriminační funkce</a:t>
            </a:r>
          </a:p>
          <a:p>
            <a:pPr lvl="1"/>
            <a:r>
              <a:rPr lang="cs-CZ" dirty="0" smtClean="0"/>
              <a:t>A priori probability</a:t>
            </a:r>
          </a:p>
          <a:p>
            <a:pPr lvl="1"/>
            <a:r>
              <a:rPr lang="cs-CZ" dirty="0" err="1" smtClean="0"/>
              <a:t>Posterior</a:t>
            </a:r>
            <a:r>
              <a:rPr lang="cs-CZ" dirty="0" smtClean="0"/>
              <a:t> probability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Wilks</a:t>
            </a:r>
            <a:r>
              <a:rPr lang="cs-CZ" dirty="0" smtClean="0"/>
              <a:t> lambda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cs-CZ" dirty="0" smtClean="0"/>
              <a:t>Měří odlišnost v pozici centroidů skupin definovaných danými proměnnými</a:t>
            </a:r>
          </a:p>
          <a:p>
            <a:r>
              <a:rPr lang="cs-CZ" dirty="0" smtClean="0"/>
              <a:t>Je počítána jako poměr determinantů matice sumy čtverců a vektorového součinu W a T, kde</a:t>
            </a:r>
          </a:p>
          <a:p>
            <a:pPr lvl="1"/>
            <a:r>
              <a:rPr lang="cs-CZ" dirty="0" smtClean="0"/>
              <a:t>W je složená matice sumy čtverců uvnitř každé analyzované skupiny (analogie k variabilitě uvnitř skupin v ANOVA)</a:t>
            </a:r>
          </a:p>
          <a:p>
            <a:pPr lvl="1"/>
            <a:r>
              <a:rPr lang="cs-CZ" dirty="0" smtClean="0"/>
              <a:t>T je matice skalárních produktů centrovaných proměnných pro všechny objekty bez ohledu na to, z jaké skupiny pochází (obdoba celkové variability v ANOVA)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Tento poměr má rozsah od 0 (maximální rozdíl v pozici centroidů skupin) až 1 (žádný rozdíl mezi </a:t>
            </a:r>
            <a:r>
              <a:rPr lang="cs-CZ" dirty="0" err="1" smtClean="0"/>
              <a:t>centroidy</a:t>
            </a:r>
            <a:r>
              <a:rPr lang="cs-CZ" dirty="0" smtClean="0"/>
              <a:t> skupin)</a:t>
            </a:r>
          </a:p>
          <a:p>
            <a:r>
              <a:rPr lang="cs-CZ" dirty="0" err="1" smtClean="0"/>
              <a:t>Wilks</a:t>
            </a:r>
            <a:r>
              <a:rPr lang="cs-CZ" dirty="0" smtClean="0"/>
              <a:t> lambda může být následně převedeno na </a:t>
            </a:r>
            <a:r>
              <a:rPr lang="cs-CZ" dirty="0" err="1" smtClean="0"/>
              <a:t>chi</a:t>
            </a:r>
            <a:r>
              <a:rPr lang="cs-CZ" dirty="0" smtClean="0"/>
              <a:t>-square nebo F statistiku a statisticky testováno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39952" y="3356992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7" name="Rovnice" r:id="rId3" imgW="507960" imgH="469800" progId="Equation.3">
                  <p:embed/>
                </p:oleObj>
              </mc:Choice>
              <mc:Fallback>
                <p:oleObj name="Rovnice" r:id="rId3" imgW="5079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356992"/>
                        <a:ext cx="508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Popis modelu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32037"/>
            <a:ext cx="8229600" cy="3561259"/>
          </a:xfrm>
        </p:spPr>
        <p:txBody>
          <a:bodyPr/>
          <a:lstStyle/>
          <a:p>
            <a:r>
              <a:rPr lang="cs-CZ" b="1" dirty="0" smtClean="0"/>
              <a:t>Celkové </a:t>
            </a:r>
            <a:r>
              <a:rPr lang="cs-CZ" b="1" dirty="0" err="1" smtClean="0"/>
              <a:t>Wilks</a:t>
            </a:r>
            <a:r>
              <a:rPr lang="cs-CZ" b="1" dirty="0" smtClean="0"/>
              <a:t> lambda </a:t>
            </a:r>
            <a:r>
              <a:rPr lang="cs-CZ" dirty="0" smtClean="0"/>
              <a:t>– na škále 0 (nejlepší diskriminace) až 1 (žádná diskriminace) popisuje celkovou kvalitu modelu všech proměnných</a:t>
            </a:r>
          </a:p>
          <a:p>
            <a:r>
              <a:rPr lang="cs-CZ" b="1" dirty="0" err="1" smtClean="0"/>
              <a:t>Wilks</a:t>
            </a:r>
            <a:r>
              <a:rPr lang="cs-CZ" b="1" dirty="0" smtClean="0"/>
              <a:t> lambda jednotlivých proměnných </a:t>
            </a:r>
            <a:r>
              <a:rPr lang="cs-CZ" dirty="0" smtClean="0"/>
              <a:t>– jde o </a:t>
            </a:r>
            <a:r>
              <a:rPr lang="cs-CZ" dirty="0" err="1" smtClean="0"/>
              <a:t>wilks</a:t>
            </a:r>
            <a:r>
              <a:rPr lang="cs-CZ" dirty="0" smtClean="0"/>
              <a:t> lambda celého modelu při vyřazení dané proměnné</a:t>
            </a:r>
          </a:p>
          <a:p>
            <a:r>
              <a:rPr lang="cs-CZ" b="1" dirty="0" err="1" smtClean="0"/>
              <a:t>Partial</a:t>
            </a:r>
            <a:r>
              <a:rPr lang="cs-CZ" b="1" dirty="0" smtClean="0"/>
              <a:t> lambda </a:t>
            </a:r>
            <a:r>
              <a:rPr lang="cs-CZ" dirty="0" smtClean="0"/>
              <a:t>– unikátní příspěvek dané proměnné k diskriminaci</a:t>
            </a:r>
          </a:p>
          <a:p>
            <a:r>
              <a:rPr lang="cs-CZ" b="1" dirty="0" smtClean="0"/>
              <a:t>F to </a:t>
            </a:r>
            <a:r>
              <a:rPr lang="cs-CZ" b="1" dirty="0" err="1" smtClean="0"/>
              <a:t>remove</a:t>
            </a:r>
            <a:r>
              <a:rPr lang="cs-CZ" b="1" dirty="0" smtClean="0"/>
              <a:t> </a:t>
            </a:r>
            <a:r>
              <a:rPr lang="cs-CZ" dirty="0" smtClean="0"/>
              <a:t>– F statistika asociovaná s příslušnou </a:t>
            </a:r>
            <a:r>
              <a:rPr lang="cs-CZ" dirty="0" err="1" smtClean="0"/>
              <a:t>partial</a:t>
            </a:r>
            <a:r>
              <a:rPr lang="cs-CZ" dirty="0" smtClean="0"/>
              <a:t> lambda</a:t>
            </a:r>
          </a:p>
          <a:p>
            <a:r>
              <a:rPr lang="cs-CZ" b="1" dirty="0" smtClean="0"/>
              <a:t>P 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dirty="0" smtClean="0"/>
              <a:t>– statistická významnost F to </a:t>
            </a:r>
            <a:r>
              <a:rPr lang="cs-CZ" dirty="0" err="1" smtClean="0"/>
              <a:t>remove</a:t>
            </a:r>
            <a:r>
              <a:rPr lang="cs-CZ" dirty="0" smtClean="0"/>
              <a:t> a tedy i </a:t>
            </a:r>
            <a:r>
              <a:rPr lang="cs-CZ" dirty="0" err="1" smtClean="0"/>
              <a:t>partial</a:t>
            </a:r>
            <a:r>
              <a:rPr lang="cs-CZ" dirty="0" smtClean="0"/>
              <a:t> lambda</a:t>
            </a:r>
          </a:p>
          <a:p>
            <a:r>
              <a:rPr lang="cs-CZ" b="1" dirty="0" smtClean="0"/>
              <a:t>Tolerance</a:t>
            </a:r>
            <a:r>
              <a:rPr lang="cs-CZ" dirty="0" smtClean="0"/>
              <a:t> – unikátní variabilita proměnné nevysvětlená ostatními proměnnými v modelu</a:t>
            </a:r>
          </a:p>
          <a:p>
            <a:r>
              <a:rPr lang="cs-CZ" b="1" dirty="0" smtClean="0"/>
              <a:t>R</a:t>
            </a:r>
            <a:r>
              <a:rPr lang="cs-CZ" b="1" baseline="30000" dirty="0" smtClean="0"/>
              <a:t>2 </a:t>
            </a:r>
            <a:r>
              <a:rPr lang="cs-CZ" dirty="0" smtClean="0"/>
              <a:t>–variabilita proměnné vysvětlená kombinací ostatních proměnných v modelu</a:t>
            </a:r>
          </a:p>
          <a:p>
            <a:endParaRPr lang="cs-CZ" dirty="0"/>
          </a:p>
        </p:txBody>
      </p:sp>
      <p:pic>
        <p:nvPicPr>
          <p:cNvPr id="459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63885"/>
            <a:ext cx="32448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63888" y="109187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Oval 8"/>
          <p:cNvSpPr/>
          <p:nvPr/>
        </p:nvSpPr>
        <p:spPr>
          <a:xfrm>
            <a:off x="3563888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0" name="Oval 9"/>
          <p:cNvSpPr/>
          <p:nvPr/>
        </p:nvSpPr>
        <p:spPr>
          <a:xfrm>
            <a:off x="4010338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Oval 10"/>
          <p:cNvSpPr/>
          <p:nvPr/>
        </p:nvSpPr>
        <p:spPr>
          <a:xfrm>
            <a:off x="4456788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2" name="Oval 11"/>
          <p:cNvSpPr/>
          <p:nvPr/>
        </p:nvSpPr>
        <p:spPr>
          <a:xfrm>
            <a:off x="4903238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3" name="Oval 12"/>
          <p:cNvSpPr/>
          <p:nvPr/>
        </p:nvSpPr>
        <p:spPr>
          <a:xfrm>
            <a:off x="5349688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4" name="Oval 13"/>
          <p:cNvSpPr/>
          <p:nvPr/>
        </p:nvSpPr>
        <p:spPr>
          <a:xfrm>
            <a:off x="5796136" y="181195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5" name="Oval 14"/>
          <p:cNvSpPr/>
          <p:nvPr/>
        </p:nvSpPr>
        <p:spPr>
          <a:xfrm>
            <a:off x="467544" y="2564904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6" name="Oval 15"/>
          <p:cNvSpPr/>
          <p:nvPr/>
        </p:nvSpPr>
        <p:spPr>
          <a:xfrm>
            <a:off x="467544" y="3212976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7" name="Oval 16"/>
          <p:cNvSpPr/>
          <p:nvPr/>
        </p:nvSpPr>
        <p:spPr>
          <a:xfrm>
            <a:off x="467544" y="3789040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8" name="Oval 17"/>
          <p:cNvSpPr/>
          <p:nvPr/>
        </p:nvSpPr>
        <p:spPr>
          <a:xfrm>
            <a:off x="467544" y="4125077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9" name="Oval 18"/>
          <p:cNvSpPr/>
          <p:nvPr/>
        </p:nvSpPr>
        <p:spPr>
          <a:xfrm>
            <a:off x="467544" y="4461114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20" name="Oval 19"/>
          <p:cNvSpPr/>
          <p:nvPr/>
        </p:nvSpPr>
        <p:spPr>
          <a:xfrm>
            <a:off x="467544" y="4797152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21" name="Oval 20"/>
          <p:cNvSpPr/>
          <p:nvPr/>
        </p:nvSpPr>
        <p:spPr>
          <a:xfrm>
            <a:off x="467544" y="5373216"/>
            <a:ext cx="266328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Mahalanobisova vzdálenost (Mahalanobis 1936)</a:t>
            </a:r>
            <a:r>
              <a:rPr lang="en-GB"/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Jde o obecné měřítko vzdálenosti beroucí v úvahu korelaci mezi parametry a je nezávislá na rozsahu hodnot parametrů. Počítá vzdálenost mezi objekty v systému souřadnic jehož osy nemusí být na sebe kolmé. V praxi se používá pro zjištění vzdálenosti mezi skupinami objektů. Jsou dány dvě skupiny objektů w1 a w2 o n1 a n2 počtu objektů a popsané p parametry:</a:t>
            </a:r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Kde        je vektor o délce p rozdílů mezi průměry p parametrů v obou skupinách. V je vážená disperzní matice (matice kovariancí parametrů) uvnitř skupin objektů.</a:t>
            </a:r>
            <a:r>
              <a:rPr lang="en-GB"/>
              <a:t> </a:t>
            </a:r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kde S1 a S2 jsou disperzní matice jednotlivých skupin. Vektor       měří rozdíl mezi p- rozměrnými průměry skupin a V vkládá do rovnice kovarianci mezi parametry.</a:t>
            </a:r>
            <a:r>
              <a:rPr lang="en-GB"/>
              <a:t> </a:t>
            </a:r>
            <a:endParaRPr lang="cs-CZ"/>
          </a:p>
          <a:p>
            <a:endParaRPr lang="en-GB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3851275" y="2780928"/>
          <a:ext cx="2736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4" name="Rovnice" r:id="rId3" imgW="1498600" imgH="279400" progId="Equation.3">
                  <p:embed/>
                </p:oleObj>
              </mc:Choice>
              <mc:Fallback>
                <p:oleObj name="Rovnice" r:id="rId3" imgW="1498600" imgH="279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80928"/>
                        <a:ext cx="2736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1259632" y="3356992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5" name="Rovnice" r:id="rId5" imgW="241195" imgH="241195" progId="Equation.3">
                  <p:embed/>
                </p:oleObj>
              </mc:Choice>
              <mc:Fallback>
                <p:oleObj name="Rovnice" r:id="rId5" imgW="241195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56992"/>
                        <a:ext cx="360363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971550" y="3933056"/>
          <a:ext cx="36718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6" name="Rovnice" r:id="rId7" imgW="2349500" imgH="431800" progId="Equation.3">
                  <p:embed/>
                </p:oleObj>
              </mc:Choice>
              <mc:Fallback>
                <p:oleObj name="Rovnice" r:id="rId7" imgW="23495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33056"/>
                        <a:ext cx="3671888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0" name="Object 10"/>
          <p:cNvGraphicFramePr>
            <a:graphicFrameLocks noChangeAspect="1"/>
          </p:cNvGraphicFramePr>
          <p:nvPr/>
        </p:nvGraphicFramePr>
        <p:xfrm>
          <a:off x="6550619" y="4606836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7" name="Rovnice" r:id="rId9" imgW="241195" imgH="241195" progId="Equation.3">
                  <p:embed/>
                </p:oleObj>
              </mc:Choice>
              <mc:Fallback>
                <p:oleObj name="Rovnice" r:id="rId9" imgW="241195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619" y="4606836"/>
                        <a:ext cx="3603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Mahalanobisova</a:t>
            </a:r>
            <a:r>
              <a:rPr lang="cs-CZ" dirty="0" smtClean="0"/>
              <a:t> vzdálenost v diskriminační analýze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Používána pro popis vzájemných vzdáleností centroidů skupin</a:t>
            </a:r>
          </a:p>
          <a:p>
            <a:r>
              <a:rPr lang="cs-CZ" dirty="0" smtClean="0"/>
              <a:t>Používána pro popis vzdáleností objektů od centroidů skupin a následně pro výpočet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probabilities</a:t>
            </a:r>
            <a:r>
              <a:rPr lang="cs-CZ" dirty="0" smtClean="0"/>
              <a:t> zařazení objektů do skupin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438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3" cstate="print"/>
          <a:srcRect b="52016"/>
          <a:stretch>
            <a:fillRect/>
          </a:stretch>
        </p:blipFill>
        <p:spPr bwMode="auto">
          <a:xfrm>
            <a:off x="4406652" y="2492896"/>
            <a:ext cx="43053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7151" y="3587149"/>
            <a:ext cx="221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Vzdálenosti centroidů</a:t>
            </a:r>
            <a:endParaRPr lang="cs-CZ" i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979712" y="3284984"/>
            <a:ext cx="432048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5157192"/>
            <a:ext cx="323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Vzdálenosti objektů od centroidů</a:t>
            </a:r>
            <a:endParaRPr lang="cs-CZ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95936" y="4941168"/>
            <a:ext cx="1368152" cy="432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vícerozměrných analýz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Oval 66"/>
          <p:cNvSpPr>
            <a:spLocks noChangeArrowheads="1"/>
          </p:cNvSpPr>
          <p:nvPr/>
        </p:nvSpPr>
        <p:spPr bwMode="auto">
          <a:xfrm>
            <a:off x="4705350" y="4579937"/>
            <a:ext cx="906463" cy="9413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7" name="Oval 65"/>
          <p:cNvSpPr>
            <a:spLocks noChangeArrowheads="1"/>
          </p:cNvSpPr>
          <p:nvPr/>
        </p:nvSpPr>
        <p:spPr bwMode="auto">
          <a:xfrm>
            <a:off x="3200400" y="4486275"/>
            <a:ext cx="8636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079750" y="3602433"/>
            <a:ext cx="2700338" cy="2700337"/>
            <a:chOff x="4037" y="1457"/>
            <a:chExt cx="1701" cy="1701"/>
          </a:xfrm>
        </p:grpSpPr>
        <p:sp>
          <p:nvSpPr>
            <p:cNvPr id="9" name="Line 50"/>
            <p:cNvSpPr>
              <a:spLocks noChangeShapeType="1"/>
            </p:cNvSpPr>
            <p:nvPr/>
          </p:nvSpPr>
          <p:spPr bwMode="auto">
            <a:xfrm>
              <a:off x="4037" y="2307"/>
              <a:ext cx="1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0" name="Line 51"/>
            <p:cNvSpPr>
              <a:spLocks noChangeShapeType="1"/>
            </p:cNvSpPr>
            <p:nvPr/>
          </p:nvSpPr>
          <p:spPr bwMode="auto">
            <a:xfrm rot="5400000">
              <a:off x="4037" y="2307"/>
              <a:ext cx="170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pic>
        <p:nvPicPr>
          <p:cNvPr id="11" name="Picture 5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3784600" y="4695825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5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3289300" y="4706937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275" y="4759325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4706937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475" y="5064125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5652120" y="4437112"/>
            <a:ext cx="18494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 dirty="0"/>
              <a:t>Diskriminační prostor</a:t>
            </a: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4454525" y="4403725"/>
            <a:ext cx="820738" cy="522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>
            <a:off x="4411663" y="4906962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5059363" y="4043362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y</a:t>
            </a: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5203825" y="5554662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x</a:t>
            </a: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048673" y="880816"/>
            <a:ext cx="2700337" cy="2700337"/>
            <a:chOff x="4037" y="1457"/>
            <a:chExt cx="1701" cy="1701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4037" y="2307"/>
              <a:ext cx="1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rot="5400000">
              <a:off x="4037" y="2307"/>
              <a:ext cx="170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1143322" y="2303563"/>
            <a:ext cx="32385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sz="1400" i="0" dirty="0">
                <a:solidFill>
                  <a:schemeClr val="bg1"/>
                </a:solidFill>
              </a:rPr>
              <a:t>SHLUKOVÁ ANALÝZA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16200000">
            <a:off x="7317085" y="2087539"/>
            <a:ext cx="32385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sz="1400" i="0">
                <a:solidFill>
                  <a:schemeClr val="bg1"/>
                </a:solidFill>
              </a:rPr>
              <a:t>ORDINAČNÍ METODY</a:t>
            </a: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3203153" y="1420566"/>
            <a:ext cx="1670050" cy="1871662"/>
            <a:chOff x="2245" y="1797"/>
            <a:chExt cx="1052" cy="1179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1" y="2478"/>
              <a:ext cx="99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2704"/>
              <a:ext cx="99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" y="2024"/>
              <a:ext cx="99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1797"/>
              <a:ext cx="99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8" y="2069"/>
              <a:ext cx="99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2915816" y="988766"/>
            <a:ext cx="2519362" cy="2520950"/>
            <a:chOff x="681" y="1253"/>
            <a:chExt cx="1587" cy="1588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681" y="1253"/>
              <a:ext cx="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rot="5400000">
              <a:off x="1474" y="2047"/>
              <a:ext cx="1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148064" y="3140968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 dirty="0"/>
              <a:t>x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87253" y="917328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y</a:t>
            </a: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 rot="16200000">
            <a:off x="1357661" y="2042866"/>
            <a:ext cx="2447925" cy="3397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 rot="5400000">
            <a:off x="4526012" y="2114303"/>
            <a:ext cx="2447925" cy="3397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523" y="2001591"/>
            <a:ext cx="1571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223" y="2012703"/>
            <a:ext cx="1571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198" y="2065091"/>
            <a:ext cx="1571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398" y="2012703"/>
            <a:ext cx="1571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398" y="2369891"/>
            <a:ext cx="1571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6012160" y="917328"/>
            <a:ext cx="1296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Faktorové osy</a:t>
            </a: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flipH="1">
            <a:off x="6083598" y="1420566"/>
            <a:ext cx="4333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6659860" y="127610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V="1">
            <a:off x="7423448" y="1709491"/>
            <a:ext cx="820737" cy="522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7380585" y="2212728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8028285" y="1349128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y</a:t>
            </a: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8172748" y="2860428"/>
            <a:ext cx="273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x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1042988" y="988766"/>
            <a:ext cx="215900" cy="539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cs-CZ" sz="1400" b="0" i="0"/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619250" y="1636466"/>
            <a:ext cx="576263" cy="18716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1581150" y="1565028"/>
            <a:ext cx="69850" cy="2232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1042988" y="1204666"/>
            <a:ext cx="576262" cy="9144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1042988" y="3220791"/>
            <a:ext cx="576262" cy="5762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1033463" y="772866"/>
            <a:ext cx="69850" cy="30956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pic>
        <p:nvPicPr>
          <p:cNvPr id="57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04891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581153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23803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7541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966788" y="1131641"/>
            <a:ext cx="288925" cy="14446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pic>
        <p:nvPicPr>
          <p:cNvPr id="6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72866"/>
            <a:ext cx="1571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" name="Line 45"/>
          <p:cNvSpPr>
            <a:spLocks noChangeShapeType="1"/>
          </p:cNvSpPr>
          <p:nvPr/>
        </p:nvSpPr>
        <p:spPr bwMode="auto">
          <a:xfrm>
            <a:off x="971550" y="4157416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4" name="Text Box 46"/>
          <p:cNvSpPr txBox="1">
            <a:spLocks noChangeArrowheads="1"/>
          </p:cNvSpPr>
          <p:nvPr/>
        </p:nvSpPr>
        <p:spPr bwMode="auto">
          <a:xfrm>
            <a:off x="1039813" y="4228853"/>
            <a:ext cx="1011237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podobnost</a:t>
            </a:r>
          </a:p>
        </p:txBody>
      </p:sp>
      <p:sp>
        <p:nvSpPr>
          <p:cNvPr id="65" name="AutoShape 48"/>
          <p:cNvSpPr>
            <a:spLocks noChangeArrowheads="1"/>
          </p:cNvSpPr>
          <p:nvPr/>
        </p:nvSpPr>
        <p:spPr bwMode="auto">
          <a:xfrm rot="10800000">
            <a:off x="3225800" y="3573016"/>
            <a:ext cx="2447925" cy="3397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 rot="16200000">
            <a:off x="1781968" y="4783685"/>
            <a:ext cx="2005013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sz="1400" i="0">
                <a:solidFill>
                  <a:schemeClr val="bg1"/>
                </a:solidFill>
              </a:rPr>
              <a:t>KLASIFIKACE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Dopředná</a:t>
            </a:r>
            <a:r>
              <a:rPr lang="cs-CZ" dirty="0" smtClean="0"/>
              <a:t> a zpětná eliminace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/>
          <a:lstStyle/>
          <a:p>
            <a:r>
              <a:rPr lang="cs-CZ" dirty="0" err="1" smtClean="0"/>
              <a:t>Dopředná</a:t>
            </a:r>
            <a:r>
              <a:rPr lang="cs-CZ" dirty="0" smtClean="0"/>
              <a:t> a zpětná eliminace proměnných z modelu (</a:t>
            </a:r>
            <a:r>
              <a:rPr lang="cs-CZ" dirty="0" err="1" smtClean="0"/>
              <a:t>forward</a:t>
            </a:r>
            <a:r>
              <a:rPr lang="cs-CZ" dirty="0" smtClean="0"/>
              <a:t>, </a:t>
            </a:r>
            <a:r>
              <a:rPr lang="cs-CZ" dirty="0" err="1" smtClean="0"/>
              <a:t>backward</a:t>
            </a:r>
            <a:r>
              <a:rPr lang="cs-CZ" dirty="0" smtClean="0"/>
              <a:t> </a:t>
            </a:r>
            <a:r>
              <a:rPr lang="cs-CZ" dirty="0" err="1" smtClean="0"/>
              <a:t>stepwise</a:t>
            </a:r>
            <a:r>
              <a:rPr lang="cs-CZ" dirty="0" smtClean="0"/>
              <a:t>) je obecná technika používaná při tvorbě regresních, diskriminačních a jiných modelů</a:t>
            </a:r>
          </a:p>
          <a:p>
            <a:r>
              <a:rPr lang="cs-CZ" dirty="0" smtClean="0"/>
              <a:t>Proměnné jsou do modelu postupně přidávány (ubírány) podle jejich významu v modelu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2123728" y="2348880"/>
          <a:ext cx="729647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625293"/>
            <a:ext cx="2376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Schéma </a:t>
            </a:r>
            <a:r>
              <a:rPr lang="cs-CZ" sz="1400" dirty="0" err="1" smtClean="0"/>
              <a:t>dopředné</a:t>
            </a:r>
            <a:r>
              <a:rPr lang="cs-CZ" sz="1400" dirty="0" smtClean="0"/>
              <a:t> eliminace proměnných v modelu</a:t>
            </a:r>
          </a:p>
          <a:p>
            <a:endParaRPr lang="cs-CZ" sz="1400" dirty="0" smtClean="0"/>
          </a:p>
          <a:p>
            <a:r>
              <a:rPr lang="cs-CZ" sz="1400" dirty="0" smtClean="0"/>
              <a:t>V případě zpětné eliminace začíná proces od modelu se všemi proměnnými a postupně jsou vyřazovány proměnné s nejmenším příspěvkem k diskriminační síle modelu</a:t>
            </a:r>
          </a:p>
          <a:p>
            <a:endParaRPr lang="cs-CZ" sz="1400" dirty="0" smtClean="0"/>
          </a:p>
          <a:p>
            <a:r>
              <a:rPr lang="cs-CZ" sz="1400" dirty="0" smtClean="0"/>
              <a:t>Proces je třeba expertně kontrolovat, riziková je např. přítomnost redundantních proměnných</a:t>
            </a:r>
            <a:endParaRPr lang="cs-CZ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Definice modelu prostřednictvím </a:t>
            </a:r>
            <a:r>
              <a:rPr lang="cs-CZ" dirty="0" err="1" smtClean="0"/>
              <a:t>stepwise</a:t>
            </a:r>
            <a:r>
              <a:rPr lang="cs-CZ" dirty="0" smtClean="0"/>
              <a:t>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57403"/>
          </a:xfrm>
        </p:spPr>
        <p:txBody>
          <a:bodyPr/>
          <a:lstStyle/>
          <a:p>
            <a:r>
              <a:rPr lang="cs-CZ" dirty="0" smtClean="0"/>
              <a:t>Před zahájením výpočtu je třeba nastavit Toleranci přidání proměnné (=hodnota při které nebude proměnná do modelu zařazena z důvodu redundance), F to </a:t>
            </a:r>
            <a:r>
              <a:rPr lang="cs-CZ" dirty="0" err="1" smtClean="0"/>
              <a:t>enter</a:t>
            </a:r>
            <a:r>
              <a:rPr lang="cs-CZ" dirty="0" smtClean="0"/>
              <a:t> a F to </a:t>
            </a:r>
            <a:r>
              <a:rPr lang="cs-CZ" dirty="0" err="1" smtClean="0"/>
              <a:t>remove</a:t>
            </a:r>
            <a:r>
              <a:rPr lang="cs-CZ" dirty="0" smtClean="0"/>
              <a:t> jsou hodnoty F spjaté s danou proměnnou, při které je daná proměnná zařazena</a:t>
            </a:r>
            <a:r>
              <a:rPr lang="en-US" dirty="0" smtClean="0"/>
              <a:t>/ </a:t>
            </a:r>
            <a:r>
              <a:rPr lang="cs-CZ" dirty="0" smtClean="0"/>
              <a:t>vyřazena z modelu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1308305" y="1858957"/>
            <a:ext cx="187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/>
              <a:t>Forward</a:t>
            </a:r>
            <a:r>
              <a:rPr lang="cs-CZ" b="1" i="1" dirty="0" smtClean="0"/>
              <a:t> </a:t>
            </a:r>
            <a:r>
              <a:rPr lang="cs-CZ" b="1" i="1" dirty="0" err="1" smtClean="0"/>
              <a:t>stepwise</a:t>
            </a:r>
            <a:endParaRPr lang="cs-CZ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56777" y="1858957"/>
            <a:ext cx="20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/>
              <a:t>Backward</a:t>
            </a:r>
            <a:r>
              <a:rPr lang="cs-CZ" b="1" i="1" dirty="0" smtClean="0"/>
              <a:t> </a:t>
            </a:r>
            <a:r>
              <a:rPr lang="cs-CZ" b="1" i="1" dirty="0" err="1" smtClean="0"/>
              <a:t>stepwise</a:t>
            </a:r>
            <a:endParaRPr lang="cs-CZ" b="1" i="1" dirty="0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56280"/>
            <a:ext cx="3481444" cy="8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45993"/>
            <a:ext cx="3600400" cy="9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70522"/>
            <a:ext cx="3600400" cy="10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29867"/>
            <a:ext cx="3600400" cy="122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37579"/>
            <a:ext cx="3816424" cy="129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9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877740"/>
            <a:ext cx="3816424" cy="11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Kanonická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Analogická k výpočtu analýzy hlavních komponent,  liší se významem vytvořených os (kanonických kořenů; </a:t>
            </a:r>
            <a:r>
              <a:rPr lang="cs-CZ" dirty="0" err="1" smtClean="0"/>
              <a:t>eigenvektorů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rozdíl od PCA, kde význam osy je spjat s vyčerpanou variabilitou dat u diskriminační analýzy je význam os určen následovně:</a:t>
            </a:r>
          </a:p>
          <a:p>
            <a:pPr lvl="1"/>
            <a:r>
              <a:rPr lang="cs-CZ" dirty="0" smtClean="0"/>
              <a:t>1. osa – největší diskriminace mezi </a:t>
            </a:r>
            <a:r>
              <a:rPr lang="cs-CZ" dirty="0" err="1" smtClean="0"/>
              <a:t>centroidy</a:t>
            </a:r>
            <a:r>
              <a:rPr lang="cs-CZ" dirty="0" smtClean="0"/>
              <a:t> skupin objektů</a:t>
            </a:r>
          </a:p>
          <a:p>
            <a:pPr lvl="1"/>
            <a:r>
              <a:rPr lang="cs-CZ" dirty="0" smtClean="0"/>
              <a:t>2. osa – druhá největší diskriminace mezi </a:t>
            </a:r>
            <a:r>
              <a:rPr lang="cs-CZ" dirty="0" err="1" smtClean="0"/>
              <a:t>centroidy</a:t>
            </a:r>
            <a:r>
              <a:rPr lang="cs-CZ" dirty="0" smtClean="0"/>
              <a:t> skupin objektů</a:t>
            </a:r>
          </a:p>
          <a:p>
            <a:pPr lvl="1"/>
            <a:r>
              <a:rPr lang="cs-CZ" dirty="0" smtClean="0"/>
              <a:t>Atd.</a:t>
            </a:r>
          </a:p>
          <a:p>
            <a:r>
              <a:rPr lang="cs-CZ" dirty="0" smtClean="0"/>
              <a:t>Počet kanonických kořenů je dán jako počet skupin objektů-1 </a:t>
            </a:r>
          </a:p>
          <a:p>
            <a:r>
              <a:rPr lang="cs-CZ" dirty="0" smtClean="0"/>
              <a:t>Na rozdíl od PCA nemusí být kanonické kořeny ortogonální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Kanonická analýza - výsledky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79909"/>
            <a:ext cx="4978896" cy="4857403"/>
          </a:xfrm>
        </p:spPr>
        <p:txBody>
          <a:bodyPr/>
          <a:lstStyle/>
          <a:p>
            <a:r>
              <a:rPr lang="cs-CZ" dirty="0" err="1" smtClean="0"/>
              <a:t>Eigenvektory</a:t>
            </a:r>
            <a:r>
              <a:rPr lang="cs-CZ" dirty="0" smtClean="0"/>
              <a:t> popisují příspěvek jednotlivých proměnných k definici kanonických kořenů</a:t>
            </a:r>
          </a:p>
          <a:p>
            <a:r>
              <a:rPr lang="cs-CZ" dirty="0" err="1" smtClean="0"/>
              <a:t>Eigenvalues</a:t>
            </a:r>
            <a:r>
              <a:rPr lang="cs-CZ" dirty="0" smtClean="0"/>
              <a:t> popisují variabilitu spjatou s kanonickými osami (tedy s rozdílem mezi </a:t>
            </a:r>
            <a:r>
              <a:rPr lang="cs-CZ" dirty="0" err="1" smtClean="0"/>
              <a:t>centroidy</a:t>
            </a:r>
            <a:r>
              <a:rPr lang="cs-CZ" dirty="0" smtClean="0"/>
              <a:t> skupin)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3" cstate="print"/>
          <a:srcRect r="23001"/>
          <a:stretch>
            <a:fillRect/>
          </a:stretch>
        </p:blipFill>
        <p:spPr bwMode="auto">
          <a:xfrm>
            <a:off x="251520" y="4463380"/>
            <a:ext cx="237626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55268"/>
            <a:ext cx="4314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7972" name="Object 4"/>
          <p:cNvGraphicFramePr>
            <a:graphicFrameLocks noChangeAspect="1"/>
          </p:cNvGraphicFramePr>
          <p:nvPr/>
        </p:nvGraphicFramePr>
        <p:xfrm>
          <a:off x="4644008" y="1556792"/>
          <a:ext cx="431958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5" name="Graph" r:id="rId5" imgW="4320000" imgH="4320000" progId="STATISTICA.Graph">
                  <p:embed/>
                </p:oleObj>
              </mc:Choice>
              <mc:Fallback>
                <p:oleObj name="Graph" r:id="rId5" imgW="4320000" imgH="43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56792"/>
                        <a:ext cx="431958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PCA vs. Diskriminační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 vyčerpaná variabilita (PCA) vs. Maximální diskriminace (DA)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251520" y="1844824"/>
          <a:ext cx="431958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4" name="Graph" r:id="rId3" imgW="4320000" imgH="4320000" progId="STATISTICA.Graph">
                  <p:embed/>
                </p:oleObj>
              </mc:Choice>
              <mc:Fallback>
                <p:oleObj name="Graph" r:id="rId3" imgW="432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44824"/>
                        <a:ext cx="431958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4644901" y="1845716"/>
          <a:ext cx="431958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5" name="Graph" r:id="rId5" imgW="4320000" imgH="4320000" progId="STATISTICA.Graph">
                  <p:embed/>
                </p:oleObj>
              </mc:Choice>
              <mc:Fallback>
                <p:oleObj name="Graph" r:id="rId5" imgW="4320000" imgH="43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901" y="1845716"/>
                        <a:ext cx="431958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neznámých objektů pomocí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/>
          <a:lstStyle/>
          <a:p>
            <a:r>
              <a:rPr lang="cs-CZ" dirty="0" smtClean="0"/>
              <a:t>Využívá tzv. klasifikační funkci </a:t>
            </a:r>
          </a:p>
          <a:p>
            <a:r>
              <a:rPr lang="cs-CZ" dirty="0" smtClean="0"/>
              <a:t>Jde o sadu rovnic (pro každou skupinu jedna rovnice)</a:t>
            </a:r>
          </a:p>
          <a:p>
            <a:r>
              <a:rPr lang="cs-CZ" dirty="0" smtClean="0"/>
              <a:t>Objekt je zařazen do skupiny, jejíž klasifikační funkce nabývá nejvyšší hodnoty</a:t>
            </a:r>
          </a:p>
          <a:p>
            <a:r>
              <a:rPr lang="cs-CZ" dirty="0" smtClean="0"/>
              <a:t>V kombinaci s apriori a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probabilities</a:t>
            </a:r>
            <a:r>
              <a:rPr lang="cs-CZ" dirty="0" smtClean="0"/>
              <a:t>  je určena finální pravděpodobnost zařazení objektu do skupiny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4171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93072" y="3468406"/>
          <a:ext cx="332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20" name="Rovnice" r:id="rId4" imgW="3327120" imgH="406080" progId="Equation.3">
                  <p:embed/>
                </p:oleObj>
              </mc:Choice>
              <mc:Fallback>
                <p:oleObj name="Rovnice" r:id="rId4" imgW="3327120" imgH="406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072" y="3468406"/>
                        <a:ext cx="3327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211960" y="34568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ight Arrow 7"/>
          <p:cNvSpPr/>
          <p:nvPr/>
        </p:nvSpPr>
        <p:spPr>
          <a:xfrm rot="5400000">
            <a:off x="6608796" y="3912484"/>
            <a:ext cx="443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3257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priori a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probabilities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4857403"/>
          </a:xfrm>
        </p:spPr>
        <p:txBody>
          <a:bodyPr/>
          <a:lstStyle/>
          <a:p>
            <a:r>
              <a:rPr lang="cs-CZ" dirty="0" smtClean="0"/>
              <a:t>A priori </a:t>
            </a:r>
            <a:r>
              <a:rPr lang="cs-CZ" dirty="0" err="1" smtClean="0"/>
              <a:t>probabilities</a:t>
            </a:r>
            <a:r>
              <a:rPr lang="cs-CZ" dirty="0" smtClean="0"/>
              <a:t> – přirozeně daná pravděpodobnost výskytu skupiny objektů</a:t>
            </a:r>
          </a:p>
          <a:p>
            <a:pPr lvl="1"/>
            <a:r>
              <a:rPr lang="cs-CZ" dirty="0" smtClean="0"/>
              <a:t>Proporcionální – předpokládáme, že struktura souboru odpovídá realitě a tedy i poměr skupin objektů v souboru odpovídá realitě</a:t>
            </a:r>
          </a:p>
          <a:p>
            <a:pPr lvl="1"/>
            <a:r>
              <a:rPr lang="cs-CZ" dirty="0" smtClean="0"/>
              <a:t>Rovnoměrná – každá skupina má pravděpodobnost dánu jako 100</a:t>
            </a:r>
            <a:r>
              <a:rPr lang="en-US" dirty="0" smtClean="0"/>
              <a:t> / </a:t>
            </a:r>
            <a:r>
              <a:rPr lang="en-US" dirty="0" err="1" smtClean="0"/>
              <a:t>po</a:t>
            </a:r>
            <a:r>
              <a:rPr lang="cs-CZ" dirty="0" smtClean="0"/>
              <a:t>čet skupin</a:t>
            </a:r>
          </a:p>
          <a:p>
            <a:pPr lvl="1"/>
            <a:r>
              <a:rPr lang="cs-CZ" dirty="0" smtClean="0"/>
              <a:t>Uživatelské – dány expertní znalostí a nastaveny analytikem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probabilities</a:t>
            </a:r>
            <a:endParaRPr lang="cs-CZ" dirty="0" smtClean="0"/>
          </a:p>
          <a:p>
            <a:pPr lvl="1"/>
            <a:r>
              <a:rPr lang="cs-CZ" dirty="0" smtClean="0"/>
              <a:t>Vznikají jako kombinace apriori pravděpodobností a </a:t>
            </a:r>
            <a:r>
              <a:rPr lang="cs-CZ" dirty="0" err="1" smtClean="0"/>
              <a:t>Mahalanobisových</a:t>
            </a:r>
            <a:r>
              <a:rPr lang="cs-CZ" dirty="0" smtClean="0"/>
              <a:t> vzdáleností objektu od centroidů skupin</a:t>
            </a:r>
            <a:endParaRPr lang="cs-CZ" dirty="0"/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 cstate="print"/>
          <a:srcRect b="70622"/>
          <a:stretch>
            <a:fillRect/>
          </a:stretch>
        </p:blipFill>
        <p:spPr bwMode="auto">
          <a:xfrm>
            <a:off x="12346" y="3763332"/>
            <a:ext cx="3086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3" cstate="print"/>
          <a:srcRect r="29753" b="70622"/>
          <a:stretch>
            <a:fillRect/>
          </a:stretch>
        </p:blipFill>
        <p:spPr bwMode="auto">
          <a:xfrm>
            <a:off x="3084926" y="3763332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4" cstate="print"/>
          <a:srcRect b="70622"/>
          <a:stretch>
            <a:fillRect/>
          </a:stretch>
        </p:blipFill>
        <p:spPr bwMode="auto">
          <a:xfrm>
            <a:off x="6095743" y="3763332"/>
            <a:ext cx="30289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objektů dle vzdálenosti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p:graphicFrame>
        <p:nvGraphicFramePr>
          <p:cNvPr id="479235" name="Object 3"/>
          <p:cNvGraphicFramePr>
            <a:graphicFrameLocks noChangeAspect="1"/>
          </p:cNvGraphicFramePr>
          <p:nvPr/>
        </p:nvGraphicFramePr>
        <p:xfrm>
          <a:off x="323528" y="1403484"/>
          <a:ext cx="2879725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5" name="Graph" r:id="rId3" imgW="2880000" imgH="4320000" progId="STATISTICA.Graph">
                  <p:embed/>
                </p:oleObj>
              </mc:Choice>
              <mc:Fallback>
                <p:oleObj name="Graph" r:id="rId3" imgW="2880000" imgH="43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03484"/>
                        <a:ext cx="2879725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6" name="Object 4"/>
          <p:cNvGraphicFramePr>
            <a:graphicFrameLocks noChangeAspect="1"/>
          </p:cNvGraphicFramePr>
          <p:nvPr/>
        </p:nvGraphicFramePr>
        <p:xfrm>
          <a:off x="3183851" y="1403484"/>
          <a:ext cx="2879725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6" name="Graph" r:id="rId5" imgW="2880000" imgH="4320000" progId="STATISTICA.Graph">
                  <p:embed/>
                </p:oleObj>
              </mc:Choice>
              <mc:Fallback>
                <p:oleObj name="Graph" r:id="rId5" imgW="2880000" imgH="43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851" y="1403484"/>
                        <a:ext cx="2879725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8" name="Object 6"/>
          <p:cNvGraphicFramePr>
            <a:graphicFrameLocks noChangeAspect="1"/>
          </p:cNvGraphicFramePr>
          <p:nvPr/>
        </p:nvGraphicFramePr>
        <p:xfrm>
          <a:off x="5868739" y="1403484"/>
          <a:ext cx="2879725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7" name="Graph" r:id="rId7" imgW="2880000" imgH="4320000" progId="STATISTICA.Graph">
                  <p:embed/>
                </p:oleObj>
              </mc:Choice>
              <mc:Fallback>
                <p:oleObj name="Graph" r:id="rId7" imgW="2880000" imgH="43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739" y="1403484"/>
                        <a:ext cx="2879725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94300" y="5867980"/>
            <a:ext cx="479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Mahalanobisova</a:t>
            </a:r>
            <a:r>
              <a:rPr lang="cs-CZ" i="1" dirty="0" smtClean="0"/>
              <a:t> vzdálenost od daného </a:t>
            </a:r>
            <a:r>
              <a:rPr lang="cs-CZ" i="1" dirty="0" err="1" smtClean="0"/>
              <a:t>centroidu</a:t>
            </a:r>
            <a:endParaRPr lang="cs-CZ" i="1" dirty="0"/>
          </a:p>
        </p:txBody>
      </p:sp>
      <p:sp>
        <p:nvSpPr>
          <p:cNvPr id="11" name="Rectangle 10"/>
          <p:cNvSpPr/>
          <p:nvPr/>
        </p:nvSpPr>
        <p:spPr>
          <a:xfrm>
            <a:off x="3707904" y="1331476"/>
            <a:ext cx="111084" cy="4176464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405133" y="1331476"/>
            <a:ext cx="111084" cy="4176464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059832" y="836712"/>
            <a:ext cx="6065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Inconclusive</a:t>
            </a:r>
            <a:r>
              <a:rPr lang="cs-CZ" sz="1400" dirty="0" smtClean="0"/>
              <a:t> area – nejednoznačné zařazení, nízké p vzhledem ke všem skupinám</a:t>
            </a:r>
            <a:endParaRPr lang="cs-CZ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620391" y="1268363"/>
            <a:ext cx="288826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316491" y="1268363"/>
            <a:ext cx="288826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Celkové vyhodnocení výsledků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výsledků klasifikace vůči známému zařazení objektů do skupin</a:t>
            </a:r>
          </a:p>
          <a:p>
            <a:r>
              <a:rPr lang="cs-CZ" dirty="0" smtClean="0"/>
              <a:t>Pro validní výsledky a hodnocení kvality modelu by mělo být provedeno na souboru, který se nepodílel na definici modelu (viz. </a:t>
            </a:r>
            <a:r>
              <a:rPr lang="cs-CZ" dirty="0" err="1" smtClean="0"/>
              <a:t>crossvalidace</a:t>
            </a:r>
            <a:r>
              <a:rPr lang="cs-CZ" dirty="0" smtClean="0"/>
              <a:t> apod.)</a:t>
            </a:r>
          </a:p>
          <a:p>
            <a:r>
              <a:rPr lang="cs-CZ" dirty="0" smtClean="0"/>
              <a:t>Kromě vlastní klasifikační funkce a </a:t>
            </a:r>
            <a:r>
              <a:rPr lang="cs-CZ" dirty="0" err="1" smtClean="0"/>
              <a:t>Mahalanobisových</a:t>
            </a:r>
            <a:r>
              <a:rPr lang="cs-CZ" dirty="0" smtClean="0"/>
              <a:t> vzdáleností ovlivňuje zařazení objektů do skupin i apriori pravděpodobnost zařazení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130" y="3212976"/>
            <a:ext cx="24447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0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546" y="3212976"/>
            <a:ext cx="24447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5075892"/>
            <a:ext cx="438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Výsledky při různé apriori pravděpodobnosti </a:t>
            </a:r>
            <a:endParaRPr lang="cs-CZ" dirty="0"/>
          </a:p>
        </p:txBody>
      </p:sp>
      <p:sp>
        <p:nvSpPr>
          <p:cNvPr id="8" name="Up Arrow 7"/>
          <p:cNvSpPr/>
          <p:nvPr/>
        </p:nvSpPr>
        <p:spPr>
          <a:xfrm>
            <a:off x="2483768" y="4437112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p Arrow 8"/>
          <p:cNvSpPr/>
          <p:nvPr/>
        </p:nvSpPr>
        <p:spPr>
          <a:xfrm>
            <a:off x="5364088" y="4437112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Diskriminační analýza -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analýzy je:</a:t>
            </a:r>
          </a:p>
          <a:p>
            <a:pPr lvl="1"/>
            <a:r>
              <a:rPr lang="cs-CZ" dirty="0" smtClean="0"/>
              <a:t>Identifikace proměnných odlišujících vícerozměrně skupiny objektů</a:t>
            </a:r>
          </a:p>
          <a:p>
            <a:pPr lvl="1"/>
            <a:r>
              <a:rPr lang="cs-CZ" dirty="0" smtClean="0"/>
              <a:t>Vytvoření modelu pro klasifikaci  neznámých objektů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Omezení analýzy</a:t>
            </a:r>
          </a:p>
          <a:p>
            <a:pPr lvl="1"/>
            <a:r>
              <a:rPr lang="cs-CZ" dirty="0" smtClean="0"/>
              <a:t>Vícerozměrné normální rozdělení v každé skupině </a:t>
            </a:r>
          </a:p>
          <a:p>
            <a:pPr lvl="1"/>
            <a:r>
              <a:rPr lang="cs-CZ" dirty="0" smtClean="0"/>
              <a:t>Pozor na odlehlé hodnoty</a:t>
            </a:r>
          </a:p>
          <a:p>
            <a:pPr lvl="1"/>
            <a:r>
              <a:rPr lang="cs-CZ" dirty="0" smtClean="0"/>
              <a:t>Pozor na redundantní proměnné</a:t>
            </a:r>
          </a:p>
          <a:p>
            <a:pPr lvl="1"/>
            <a:r>
              <a:rPr lang="cs-CZ" dirty="0" smtClean="0"/>
              <a:t>Rovnice modelu je v základní verzi lineární a tedy i hodnocený problém musí mít lineární řešení</a:t>
            </a:r>
          </a:p>
          <a:p>
            <a:pPr lvl="1"/>
            <a:r>
              <a:rPr lang="cs-CZ" dirty="0" smtClean="0"/>
              <a:t>Testování modelu provádět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souboru</a:t>
            </a:r>
            <a:r>
              <a:rPr lang="en-US" dirty="0" smtClean="0"/>
              <a:t>, </a:t>
            </a:r>
            <a:r>
              <a:rPr lang="en-US" dirty="0" err="1" smtClean="0"/>
              <a:t>kter</a:t>
            </a:r>
            <a:r>
              <a:rPr lang="cs-CZ" dirty="0" smtClean="0"/>
              <a:t>ý se nepodílel na definici modelu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Výstupy</a:t>
            </a:r>
          </a:p>
          <a:p>
            <a:pPr lvl="1"/>
            <a:r>
              <a:rPr lang="cs-CZ" dirty="0" smtClean="0"/>
              <a:t>Klasifikační funkce pro zařazení objektů do skupin</a:t>
            </a:r>
          </a:p>
          <a:p>
            <a:pPr lvl="1"/>
            <a:r>
              <a:rPr lang="cs-CZ" dirty="0" smtClean="0"/>
              <a:t>Pravděpodobnost zařazení jednotlivých objektů do skupin - </a:t>
            </a:r>
            <a:r>
              <a:rPr lang="en-US" dirty="0" smtClean="0"/>
              <a:t>&gt; </a:t>
            </a:r>
            <a:r>
              <a:rPr lang="en-US" dirty="0" err="1" smtClean="0"/>
              <a:t>interpretace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Obecné zásady tvorby predikčních modelů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Požadavky na kvalitní predikční model</a:t>
            </a:r>
          </a:p>
          <a:p>
            <a:pPr lvl="1"/>
            <a:r>
              <a:rPr lang="cs-CZ" dirty="0" smtClean="0"/>
              <a:t>Maximální predikční síla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Minimální složitost</a:t>
            </a:r>
          </a:p>
          <a:p>
            <a:r>
              <a:rPr lang="cs-CZ" dirty="0" smtClean="0"/>
              <a:t>Tvorba modelů</a:t>
            </a:r>
          </a:p>
          <a:p>
            <a:pPr lvl="1"/>
            <a:r>
              <a:rPr lang="cs-CZ" dirty="0" smtClean="0"/>
              <a:t>Neobsahuje redundantní proměnné</a:t>
            </a:r>
          </a:p>
          <a:p>
            <a:pPr lvl="1"/>
            <a:r>
              <a:rPr lang="cs-CZ" dirty="0" smtClean="0"/>
              <a:t>Je otestován na nezávislých datech</a:t>
            </a:r>
          </a:p>
          <a:p>
            <a:r>
              <a:rPr lang="cs-CZ" dirty="0" smtClean="0"/>
              <a:t>Výběr proměnných </a:t>
            </a:r>
          </a:p>
          <a:p>
            <a:pPr lvl="1"/>
            <a:r>
              <a:rPr lang="cs-CZ" dirty="0" smtClean="0"/>
              <a:t>Algoritmy typu </a:t>
            </a:r>
            <a:r>
              <a:rPr lang="cs-CZ" dirty="0" err="1" smtClean="0"/>
              <a:t>dopředné</a:t>
            </a:r>
            <a:r>
              <a:rPr lang="cs-CZ" dirty="0" smtClean="0"/>
              <a:t> a zpětné eliminace jsou pouze pomocným ukazatelem při výběru proměnných finálního modelu</a:t>
            </a:r>
          </a:p>
          <a:p>
            <a:pPr lvl="1"/>
            <a:r>
              <a:rPr lang="cs-CZ" dirty="0" smtClean="0"/>
              <a:t>Při výběru proměnných se uplatní jak klasické statistické metody (ANOVA), tak expertní znalost významu proměnných a jejich zastupitelnosti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analýzy: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hlavních komponent, faktorová analýza, korespondenční analýza,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i diskriminační analýza se snaží zjednodušit vícerozměrnou strukturu dat výpočtem souhrnných os</a:t>
            </a:r>
          </a:p>
          <a:p>
            <a:r>
              <a:rPr lang="cs-CZ" dirty="0" smtClean="0"/>
              <a:t>Metody se liší v logice tvorby těchto os</a:t>
            </a:r>
          </a:p>
          <a:p>
            <a:pPr lvl="1"/>
            <a:r>
              <a:rPr lang="cs-CZ" dirty="0" smtClean="0"/>
              <a:t>Maximální variabilita (analýza hlavních komponent, korespondenční analýza)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os (faktorová analýza)</a:t>
            </a:r>
          </a:p>
          <a:p>
            <a:pPr lvl="1"/>
            <a:r>
              <a:rPr lang="cs-CZ" dirty="0" smtClean="0"/>
              <a:t>Převod asociační matice do Euklidovského prostoru (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Odlišení existujících skupin (diskriminační analýza)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Vytváření modelů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57575" y="2670175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Prediktory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2316957" y="1885156"/>
            <a:ext cx="1849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0">
                <a:latin typeface="Verdana" pitchFamily="34" charset="0"/>
              </a:rPr>
              <a:t>Vysvětlovaná proměnná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7513" y="1571625"/>
            <a:ext cx="213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1.Tvorba modelu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597275" y="1643063"/>
            <a:ext cx="1119188" cy="1001712"/>
            <a:chOff x="2343" y="847"/>
            <a:chExt cx="705" cy="631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343" y="847"/>
              <a:ext cx="0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rot="-5400000">
              <a:off x="2657" y="1163"/>
              <a:ext cx="1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417" y="1342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34" y="1174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13" y="1185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831" y="1125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55" y="957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897" y="897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400" b="0" i="0">
                <a:latin typeface="Verdana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402" y="975"/>
              <a:ext cx="646" cy="37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56188" y="1438275"/>
            <a:ext cx="37893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Parametry ovlivňující vysvětlovanou charakteristiku pacienta </a:t>
            </a:r>
          </a:p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Rovnice umožňující predikci  </a:t>
            </a:r>
          </a:p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Platnost modelu pouze v rozsahu prediktorů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17513" y="3487738"/>
            <a:ext cx="229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2.Validace modelu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989263" y="3363913"/>
            <a:ext cx="282575" cy="2825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989263" y="3641725"/>
            <a:ext cx="282575" cy="2825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989263" y="3917950"/>
            <a:ext cx="282575" cy="2825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3314700"/>
            <a:ext cx="4222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341688" y="3519488"/>
            <a:ext cx="174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3351213" y="3730625"/>
            <a:ext cx="439737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3351213" y="3767138"/>
            <a:ext cx="492125" cy="350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056188" y="3211513"/>
            <a:ext cx="37893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Nebezpečí „přeučení“ modelu</a:t>
            </a:r>
          </a:p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Testování modelu na známých datech</a:t>
            </a:r>
          </a:p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Krosvalidace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17513" y="534352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3. Aplikace modelu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038" y="4652963"/>
            <a:ext cx="8159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86400" y="4660900"/>
            <a:ext cx="37893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Individuální predikce stavu nenámých pacientů</a:t>
            </a:r>
          </a:p>
          <a:p>
            <a:pPr>
              <a:buFontTx/>
              <a:buChar char="•"/>
            </a:pPr>
            <a:r>
              <a:rPr lang="cs-CZ" sz="1600" b="0" i="0">
                <a:latin typeface="Verdana" pitchFamily="34" charset="0"/>
              </a:rPr>
              <a:t> Model musí být podložen korektní statistikou a rozsáhlými daty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25" y="5135563"/>
            <a:ext cx="75406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3438525" y="5178425"/>
            <a:ext cx="939800" cy="373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516313" y="5656263"/>
            <a:ext cx="123348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3508375" y="5516563"/>
            <a:ext cx="992188" cy="7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3778250" y="5154613"/>
            <a:ext cx="319088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i="0">
                <a:latin typeface="Verdana" pitchFamily="34" charset="0"/>
              </a:rPr>
              <a:t>?</a:t>
            </a: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4046538" y="5422900"/>
            <a:ext cx="319087" cy="319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i="0">
                <a:latin typeface="Verdana" pitchFamily="34" charset="0"/>
              </a:rPr>
              <a:t>?</a:t>
            </a: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702050" y="5621338"/>
            <a:ext cx="319088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i="0">
                <a:latin typeface="Verdana" pitchFamily="34" charset="0"/>
              </a:rPr>
              <a:t>?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1250950" y="21050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1250950" y="4097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Diskriminační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Cíle diskriminační analýzy</a:t>
            </a:r>
          </a:p>
          <a:p>
            <a:pPr lvl="1"/>
            <a:r>
              <a:rPr lang="cs-CZ" dirty="0" smtClean="0"/>
              <a:t>Identifikace proměnných (prediktorů) diskriminujících mezi předem danými skupinami objektů</a:t>
            </a:r>
          </a:p>
          <a:p>
            <a:pPr lvl="1"/>
            <a:r>
              <a:rPr lang="cs-CZ" dirty="0" smtClean="0"/>
              <a:t>Klasifikace objektů do skupin</a:t>
            </a:r>
          </a:p>
          <a:p>
            <a:r>
              <a:rPr lang="cs-CZ" dirty="0" smtClean="0"/>
              <a:t>Předpoklady diskriminační analýza</a:t>
            </a:r>
          </a:p>
          <a:p>
            <a:pPr lvl="1"/>
            <a:r>
              <a:rPr lang="cs-CZ" dirty="0" smtClean="0"/>
              <a:t>Obdoba lineární regrese</a:t>
            </a:r>
          </a:p>
          <a:p>
            <a:pPr lvl="1"/>
            <a:r>
              <a:rPr lang="cs-CZ" dirty="0" smtClean="0"/>
              <a:t>Oddělení objektů podél přímky ve vícerozměrném prostoru (lineární vztah); existuje nicméně kvadratická diskriminační analýza</a:t>
            </a:r>
          </a:p>
          <a:p>
            <a:pPr lvl="1"/>
            <a:r>
              <a:rPr lang="cs-CZ" dirty="0" smtClean="0"/>
              <a:t>Předpoklad vícerozměrného  normálního rozdělení prediktorů v každé ze skupin</a:t>
            </a:r>
          </a:p>
          <a:p>
            <a:pPr lvl="1"/>
            <a:r>
              <a:rPr lang="cs-CZ" dirty="0" smtClean="0"/>
              <a:t>Citlivá na přítomnost odlehlých hodnot </a:t>
            </a:r>
          </a:p>
          <a:p>
            <a:pPr lvl="1"/>
            <a:r>
              <a:rPr lang="cs-CZ" dirty="0" smtClean="0"/>
              <a:t>Citlivá na redundantní proměnné v modelu</a:t>
            </a:r>
          </a:p>
          <a:p>
            <a:r>
              <a:rPr lang="cs-CZ" dirty="0" smtClean="0"/>
              <a:t>Typy diskriminační analýzy</a:t>
            </a:r>
          </a:p>
          <a:p>
            <a:pPr lvl="1"/>
            <a:r>
              <a:rPr lang="cs-CZ" dirty="0" smtClean="0"/>
              <a:t>Podle typu vztahu</a:t>
            </a:r>
          </a:p>
          <a:p>
            <a:pPr lvl="2"/>
            <a:r>
              <a:rPr lang="cs-CZ" dirty="0" smtClean="0"/>
              <a:t>Lineární</a:t>
            </a:r>
          </a:p>
          <a:p>
            <a:pPr lvl="2"/>
            <a:r>
              <a:rPr lang="cs-CZ" dirty="0" smtClean="0"/>
              <a:t>Kvadratická </a:t>
            </a:r>
          </a:p>
          <a:p>
            <a:pPr lvl="1"/>
            <a:r>
              <a:rPr lang="cs-CZ" dirty="0" smtClean="0"/>
              <a:t>Podle účelu</a:t>
            </a:r>
          </a:p>
          <a:p>
            <a:pPr lvl="2"/>
            <a:r>
              <a:rPr lang="cs-CZ" dirty="0" smtClean="0"/>
              <a:t>Kanonická diskriminační analýza – identifikace proměnných významných pro </a:t>
            </a:r>
            <a:r>
              <a:rPr lang="cs-CZ" dirty="0" err="1" smtClean="0"/>
              <a:t>diskrminaci</a:t>
            </a:r>
            <a:endParaRPr lang="cs-CZ" dirty="0" smtClean="0"/>
          </a:p>
          <a:p>
            <a:pPr lvl="2"/>
            <a:r>
              <a:rPr lang="cs-CZ" dirty="0" smtClean="0"/>
              <a:t>Klasifikační diskriminační analýza – klasifikace neznámých objektů do skupin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Kombinací několika proměnných získáme nový pohled odlišující existující skupiny objektů, které není možné odlišit žádnou z proměnných samostatně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Rectangle 177"/>
          <p:cNvSpPr>
            <a:spLocks noChangeArrowheads="1"/>
          </p:cNvSpPr>
          <p:nvPr/>
        </p:nvSpPr>
        <p:spPr bwMode="auto">
          <a:xfrm>
            <a:off x="1371600" y="1933575"/>
            <a:ext cx="6096000" cy="4024313"/>
          </a:xfrm>
          <a:prstGeom prst="rect">
            <a:avLst/>
          </a:prstGeom>
          <a:solidFill>
            <a:srgbClr val="F0C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" name="Line 178"/>
          <p:cNvSpPr>
            <a:spLocks noChangeShapeType="1"/>
          </p:cNvSpPr>
          <p:nvPr/>
        </p:nvSpPr>
        <p:spPr bwMode="auto">
          <a:xfrm>
            <a:off x="2124075" y="2114550"/>
            <a:ext cx="1588" cy="3114675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179"/>
          <p:cNvSpPr>
            <a:spLocks noChangeShapeType="1"/>
          </p:cNvSpPr>
          <p:nvPr/>
        </p:nvSpPr>
        <p:spPr bwMode="auto">
          <a:xfrm>
            <a:off x="2114550" y="5229225"/>
            <a:ext cx="4648200" cy="9525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Rectangle 180"/>
          <p:cNvSpPr>
            <a:spLocks noChangeArrowheads="1"/>
          </p:cNvSpPr>
          <p:nvPr/>
        </p:nvSpPr>
        <p:spPr bwMode="auto">
          <a:xfrm>
            <a:off x="3028950" y="30670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9" name="Rectangle 181"/>
          <p:cNvSpPr>
            <a:spLocks noChangeArrowheads="1"/>
          </p:cNvSpPr>
          <p:nvPr/>
        </p:nvSpPr>
        <p:spPr bwMode="auto">
          <a:xfrm>
            <a:off x="3076575" y="309562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0" name="Rectangle 182"/>
          <p:cNvSpPr>
            <a:spLocks noChangeArrowheads="1"/>
          </p:cNvSpPr>
          <p:nvPr/>
        </p:nvSpPr>
        <p:spPr bwMode="auto">
          <a:xfrm>
            <a:off x="2800350" y="37242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1" name="Rectangle 183"/>
          <p:cNvSpPr>
            <a:spLocks noChangeArrowheads="1"/>
          </p:cNvSpPr>
          <p:nvPr/>
        </p:nvSpPr>
        <p:spPr bwMode="auto">
          <a:xfrm>
            <a:off x="2847975" y="37528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2" name="Rectangle 184"/>
          <p:cNvSpPr>
            <a:spLocks noChangeArrowheads="1"/>
          </p:cNvSpPr>
          <p:nvPr/>
        </p:nvSpPr>
        <p:spPr bwMode="auto">
          <a:xfrm>
            <a:off x="3333750" y="33623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3" name="Rectangle 185"/>
          <p:cNvSpPr>
            <a:spLocks noChangeArrowheads="1"/>
          </p:cNvSpPr>
          <p:nvPr/>
        </p:nvSpPr>
        <p:spPr bwMode="auto">
          <a:xfrm>
            <a:off x="3381375" y="33909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4" name="Rectangle 186"/>
          <p:cNvSpPr>
            <a:spLocks noChangeArrowheads="1"/>
          </p:cNvSpPr>
          <p:nvPr/>
        </p:nvSpPr>
        <p:spPr bwMode="auto">
          <a:xfrm>
            <a:off x="2266950" y="40481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5" name="Rectangle 187"/>
          <p:cNvSpPr>
            <a:spLocks noChangeArrowheads="1"/>
          </p:cNvSpPr>
          <p:nvPr/>
        </p:nvSpPr>
        <p:spPr bwMode="auto">
          <a:xfrm>
            <a:off x="2314575" y="40767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6" name="Rectangle 188"/>
          <p:cNvSpPr>
            <a:spLocks noChangeArrowheads="1"/>
          </p:cNvSpPr>
          <p:nvPr/>
        </p:nvSpPr>
        <p:spPr bwMode="auto">
          <a:xfrm>
            <a:off x="3638550" y="36766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7" name="Rectangle 189"/>
          <p:cNvSpPr>
            <a:spLocks noChangeArrowheads="1"/>
          </p:cNvSpPr>
          <p:nvPr/>
        </p:nvSpPr>
        <p:spPr bwMode="auto">
          <a:xfrm>
            <a:off x="3686175" y="370522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8" name="Rectangle 190"/>
          <p:cNvSpPr>
            <a:spLocks noChangeArrowheads="1"/>
          </p:cNvSpPr>
          <p:nvPr/>
        </p:nvSpPr>
        <p:spPr bwMode="auto">
          <a:xfrm>
            <a:off x="3352800" y="43243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9" name="Rectangle 191"/>
          <p:cNvSpPr>
            <a:spLocks noChangeArrowheads="1"/>
          </p:cNvSpPr>
          <p:nvPr/>
        </p:nvSpPr>
        <p:spPr bwMode="auto">
          <a:xfrm>
            <a:off x="3533775" y="387667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0" name="Rectangle 192"/>
          <p:cNvSpPr>
            <a:spLocks noChangeArrowheads="1"/>
          </p:cNvSpPr>
          <p:nvPr/>
        </p:nvSpPr>
        <p:spPr bwMode="auto">
          <a:xfrm>
            <a:off x="3943350" y="39814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21" name="Rectangle 193"/>
          <p:cNvSpPr>
            <a:spLocks noChangeArrowheads="1"/>
          </p:cNvSpPr>
          <p:nvPr/>
        </p:nvSpPr>
        <p:spPr bwMode="auto">
          <a:xfrm>
            <a:off x="3990975" y="401002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2" name="Rectangle 194"/>
          <p:cNvSpPr>
            <a:spLocks noChangeArrowheads="1"/>
          </p:cNvSpPr>
          <p:nvPr/>
        </p:nvSpPr>
        <p:spPr bwMode="auto">
          <a:xfrm>
            <a:off x="3067050" y="35147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23" name="Rectangle 195"/>
          <p:cNvSpPr>
            <a:spLocks noChangeArrowheads="1"/>
          </p:cNvSpPr>
          <p:nvPr/>
        </p:nvSpPr>
        <p:spPr bwMode="auto">
          <a:xfrm>
            <a:off x="3114675" y="35433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4" name="Rectangle 196"/>
          <p:cNvSpPr>
            <a:spLocks noChangeArrowheads="1"/>
          </p:cNvSpPr>
          <p:nvPr/>
        </p:nvSpPr>
        <p:spPr bwMode="auto">
          <a:xfrm>
            <a:off x="3562350" y="33051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25" name="Rectangle 197"/>
          <p:cNvSpPr>
            <a:spLocks noChangeArrowheads="1"/>
          </p:cNvSpPr>
          <p:nvPr/>
        </p:nvSpPr>
        <p:spPr bwMode="auto">
          <a:xfrm>
            <a:off x="3609975" y="33337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6" name="Rectangle 198"/>
          <p:cNvSpPr>
            <a:spLocks noChangeArrowheads="1"/>
          </p:cNvSpPr>
          <p:nvPr/>
        </p:nvSpPr>
        <p:spPr bwMode="auto">
          <a:xfrm>
            <a:off x="2724150" y="34290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27" name="Rectangle 199"/>
          <p:cNvSpPr>
            <a:spLocks noChangeArrowheads="1"/>
          </p:cNvSpPr>
          <p:nvPr/>
        </p:nvSpPr>
        <p:spPr bwMode="auto">
          <a:xfrm>
            <a:off x="2771775" y="345757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28" name="Rectangle 200"/>
          <p:cNvSpPr>
            <a:spLocks noChangeArrowheads="1"/>
          </p:cNvSpPr>
          <p:nvPr/>
        </p:nvSpPr>
        <p:spPr bwMode="auto">
          <a:xfrm>
            <a:off x="3562350" y="28194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29" name="Rectangle 201"/>
          <p:cNvSpPr>
            <a:spLocks noChangeArrowheads="1"/>
          </p:cNvSpPr>
          <p:nvPr/>
        </p:nvSpPr>
        <p:spPr bwMode="auto">
          <a:xfrm>
            <a:off x="3609975" y="284797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0" name="Rectangle 202"/>
          <p:cNvSpPr>
            <a:spLocks noChangeArrowheads="1"/>
          </p:cNvSpPr>
          <p:nvPr/>
        </p:nvSpPr>
        <p:spPr bwMode="auto">
          <a:xfrm>
            <a:off x="3905250" y="37242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31" name="Rectangle 203"/>
          <p:cNvSpPr>
            <a:spLocks noChangeArrowheads="1"/>
          </p:cNvSpPr>
          <p:nvPr/>
        </p:nvSpPr>
        <p:spPr bwMode="auto">
          <a:xfrm>
            <a:off x="3952875" y="37528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2" name="Rectangle 204"/>
          <p:cNvSpPr>
            <a:spLocks noChangeArrowheads="1"/>
          </p:cNvSpPr>
          <p:nvPr/>
        </p:nvSpPr>
        <p:spPr bwMode="auto">
          <a:xfrm>
            <a:off x="3143250" y="42005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33" name="Rectangle 205"/>
          <p:cNvSpPr>
            <a:spLocks noChangeArrowheads="1"/>
          </p:cNvSpPr>
          <p:nvPr/>
        </p:nvSpPr>
        <p:spPr bwMode="auto">
          <a:xfrm>
            <a:off x="3190875" y="42291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4" name="Rectangle 206"/>
          <p:cNvSpPr>
            <a:spLocks noChangeArrowheads="1"/>
          </p:cNvSpPr>
          <p:nvPr/>
        </p:nvSpPr>
        <p:spPr bwMode="auto">
          <a:xfrm>
            <a:off x="2686050" y="45339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35" name="Rectangle 207"/>
          <p:cNvSpPr>
            <a:spLocks noChangeArrowheads="1"/>
          </p:cNvSpPr>
          <p:nvPr/>
        </p:nvSpPr>
        <p:spPr bwMode="auto">
          <a:xfrm>
            <a:off x="2733675" y="456247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6" name="Rectangle 208"/>
          <p:cNvSpPr>
            <a:spLocks noChangeArrowheads="1"/>
          </p:cNvSpPr>
          <p:nvPr/>
        </p:nvSpPr>
        <p:spPr bwMode="auto">
          <a:xfrm>
            <a:off x="2571750" y="38766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37" name="Rectangle 209"/>
          <p:cNvSpPr>
            <a:spLocks noChangeArrowheads="1"/>
          </p:cNvSpPr>
          <p:nvPr/>
        </p:nvSpPr>
        <p:spPr bwMode="auto">
          <a:xfrm>
            <a:off x="2619375" y="39052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38" name="Rectangle 210"/>
          <p:cNvSpPr>
            <a:spLocks noChangeArrowheads="1"/>
          </p:cNvSpPr>
          <p:nvPr/>
        </p:nvSpPr>
        <p:spPr bwMode="auto">
          <a:xfrm>
            <a:off x="3105150" y="38385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39" name="Rectangle 211"/>
          <p:cNvSpPr>
            <a:spLocks noChangeArrowheads="1"/>
          </p:cNvSpPr>
          <p:nvPr/>
        </p:nvSpPr>
        <p:spPr bwMode="auto">
          <a:xfrm>
            <a:off x="3152775" y="38671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40" name="Rectangle 212"/>
          <p:cNvSpPr>
            <a:spLocks noChangeArrowheads="1"/>
          </p:cNvSpPr>
          <p:nvPr/>
        </p:nvSpPr>
        <p:spPr bwMode="auto">
          <a:xfrm>
            <a:off x="3486150" y="41624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41" name="Rectangle 213"/>
          <p:cNvSpPr>
            <a:spLocks noChangeArrowheads="1"/>
          </p:cNvSpPr>
          <p:nvPr/>
        </p:nvSpPr>
        <p:spPr bwMode="auto">
          <a:xfrm>
            <a:off x="3533775" y="41910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42" name="Rectangle 214"/>
          <p:cNvSpPr>
            <a:spLocks noChangeArrowheads="1"/>
          </p:cNvSpPr>
          <p:nvPr/>
        </p:nvSpPr>
        <p:spPr bwMode="auto">
          <a:xfrm>
            <a:off x="2190750" y="35623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43" name="Rectangle 215"/>
          <p:cNvSpPr>
            <a:spLocks noChangeArrowheads="1"/>
          </p:cNvSpPr>
          <p:nvPr/>
        </p:nvSpPr>
        <p:spPr bwMode="auto">
          <a:xfrm>
            <a:off x="2238375" y="3590925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44" name="Rectangle 216"/>
          <p:cNvSpPr>
            <a:spLocks noChangeArrowheads="1"/>
          </p:cNvSpPr>
          <p:nvPr/>
        </p:nvSpPr>
        <p:spPr bwMode="auto">
          <a:xfrm>
            <a:off x="2876550" y="42386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45" name="Rectangle 217"/>
          <p:cNvSpPr>
            <a:spLocks noChangeArrowheads="1"/>
          </p:cNvSpPr>
          <p:nvPr/>
        </p:nvSpPr>
        <p:spPr bwMode="auto">
          <a:xfrm>
            <a:off x="2924175" y="426720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46" name="Rectangle 218"/>
          <p:cNvSpPr>
            <a:spLocks noChangeArrowheads="1"/>
          </p:cNvSpPr>
          <p:nvPr/>
        </p:nvSpPr>
        <p:spPr bwMode="auto">
          <a:xfrm>
            <a:off x="4248150" y="24193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47" name="Rectangle 219"/>
          <p:cNvSpPr>
            <a:spLocks noChangeArrowheads="1"/>
          </p:cNvSpPr>
          <p:nvPr/>
        </p:nvSpPr>
        <p:spPr bwMode="auto">
          <a:xfrm>
            <a:off x="4295775" y="244792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48" name="Rectangle 220"/>
          <p:cNvSpPr>
            <a:spLocks noChangeArrowheads="1"/>
          </p:cNvSpPr>
          <p:nvPr/>
        </p:nvSpPr>
        <p:spPr bwMode="auto">
          <a:xfrm>
            <a:off x="4591050" y="35909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49" name="Rectangle 221"/>
          <p:cNvSpPr>
            <a:spLocks noChangeArrowheads="1"/>
          </p:cNvSpPr>
          <p:nvPr/>
        </p:nvSpPr>
        <p:spPr bwMode="auto">
          <a:xfrm>
            <a:off x="4638675" y="361950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50" name="Rectangle 222"/>
          <p:cNvSpPr>
            <a:spLocks noChangeArrowheads="1"/>
          </p:cNvSpPr>
          <p:nvPr/>
        </p:nvSpPr>
        <p:spPr bwMode="auto">
          <a:xfrm>
            <a:off x="3867150" y="29051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51" name="Rectangle 223"/>
          <p:cNvSpPr>
            <a:spLocks noChangeArrowheads="1"/>
          </p:cNvSpPr>
          <p:nvPr/>
        </p:nvSpPr>
        <p:spPr bwMode="auto">
          <a:xfrm>
            <a:off x="3914775" y="293370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52" name="Rectangle 224"/>
          <p:cNvSpPr>
            <a:spLocks noChangeArrowheads="1"/>
          </p:cNvSpPr>
          <p:nvPr/>
        </p:nvSpPr>
        <p:spPr bwMode="auto">
          <a:xfrm>
            <a:off x="5314950" y="23622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53" name="Rectangle 225"/>
          <p:cNvSpPr>
            <a:spLocks noChangeArrowheads="1"/>
          </p:cNvSpPr>
          <p:nvPr/>
        </p:nvSpPr>
        <p:spPr bwMode="auto">
          <a:xfrm>
            <a:off x="5362575" y="23907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54" name="Rectangle 226"/>
          <p:cNvSpPr>
            <a:spLocks noChangeArrowheads="1"/>
          </p:cNvSpPr>
          <p:nvPr/>
        </p:nvSpPr>
        <p:spPr bwMode="auto">
          <a:xfrm>
            <a:off x="3943350" y="33528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3990975" y="33813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56" name="Rectangle 228"/>
          <p:cNvSpPr>
            <a:spLocks noChangeArrowheads="1"/>
          </p:cNvSpPr>
          <p:nvPr/>
        </p:nvSpPr>
        <p:spPr bwMode="auto">
          <a:xfrm>
            <a:off x="4514850" y="24288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57" name="Rectangle 229"/>
          <p:cNvSpPr>
            <a:spLocks noChangeArrowheads="1"/>
          </p:cNvSpPr>
          <p:nvPr/>
        </p:nvSpPr>
        <p:spPr bwMode="auto">
          <a:xfrm>
            <a:off x="4562475" y="24574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58" name="Rectangle 230"/>
          <p:cNvSpPr>
            <a:spLocks noChangeArrowheads="1"/>
          </p:cNvSpPr>
          <p:nvPr/>
        </p:nvSpPr>
        <p:spPr bwMode="auto">
          <a:xfrm>
            <a:off x="5200650" y="25431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59" name="Rectangle 231"/>
          <p:cNvSpPr>
            <a:spLocks noChangeArrowheads="1"/>
          </p:cNvSpPr>
          <p:nvPr/>
        </p:nvSpPr>
        <p:spPr bwMode="auto">
          <a:xfrm>
            <a:off x="5248275" y="25717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0" name="Rectangle 232"/>
          <p:cNvSpPr>
            <a:spLocks noChangeArrowheads="1"/>
          </p:cNvSpPr>
          <p:nvPr/>
        </p:nvSpPr>
        <p:spPr bwMode="auto">
          <a:xfrm>
            <a:off x="5505450" y="27432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5553075" y="27717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5162550" y="30384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3" name="Rectangle 235"/>
          <p:cNvSpPr>
            <a:spLocks noChangeArrowheads="1"/>
          </p:cNvSpPr>
          <p:nvPr/>
        </p:nvSpPr>
        <p:spPr bwMode="auto">
          <a:xfrm>
            <a:off x="5210175" y="30670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4" name="Rectangle 236"/>
          <p:cNvSpPr>
            <a:spLocks noChangeArrowheads="1"/>
          </p:cNvSpPr>
          <p:nvPr/>
        </p:nvSpPr>
        <p:spPr bwMode="auto">
          <a:xfrm>
            <a:off x="4819650" y="33528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5" name="Rectangle 237"/>
          <p:cNvSpPr>
            <a:spLocks noChangeArrowheads="1"/>
          </p:cNvSpPr>
          <p:nvPr/>
        </p:nvSpPr>
        <p:spPr bwMode="auto">
          <a:xfrm>
            <a:off x="4867275" y="33813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6" name="Rectangle 238"/>
          <p:cNvSpPr>
            <a:spLocks noChangeArrowheads="1"/>
          </p:cNvSpPr>
          <p:nvPr/>
        </p:nvSpPr>
        <p:spPr bwMode="auto">
          <a:xfrm>
            <a:off x="4857750" y="25908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7" name="Rectangle 239"/>
          <p:cNvSpPr>
            <a:spLocks noChangeArrowheads="1"/>
          </p:cNvSpPr>
          <p:nvPr/>
        </p:nvSpPr>
        <p:spPr bwMode="auto">
          <a:xfrm>
            <a:off x="4905375" y="26193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8" name="Rectangle 240"/>
          <p:cNvSpPr>
            <a:spLocks noChangeArrowheads="1"/>
          </p:cNvSpPr>
          <p:nvPr/>
        </p:nvSpPr>
        <p:spPr bwMode="auto">
          <a:xfrm>
            <a:off x="4895850" y="30099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69" name="Rectangle 241"/>
          <p:cNvSpPr>
            <a:spLocks noChangeArrowheads="1"/>
          </p:cNvSpPr>
          <p:nvPr/>
        </p:nvSpPr>
        <p:spPr bwMode="auto">
          <a:xfrm>
            <a:off x="4943475" y="30384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0" name="Rectangle 242"/>
          <p:cNvSpPr>
            <a:spLocks noChangeArrowheads="1"/>
          </p:cNvSpPr>
          <p:nvPr/>
        </p:nvSpPr>
        <p:spPr bwMode="auto">
          <a:xfrm>
            <a:off x="4552950" y="31718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71" name="Rectangle 243"/>
          <p:cNvSpPr>
            <a:spLocks noChangeArrowheads="1"/>
          </p:cNvSpPr>
          <p:nvPr/>
        </p:nvSpPr>
        <p:spPr bwMode="auto">
          <a:xfrm>
            <a:off x="4600575" y="320040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2" name="Rectangle 244"/>
          <p:cNvSpPr>
            <a:spLocks noChangeArrowheads="1"/>
          </p:cNvSpPr>
          <p:nvPr/>
        </p:nvSpPr>
        <p:spPr bwMode="auto">
          <a:xfrm>
            <a:off x="4248150" y="302895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73" name="Rectangle 245"/>
          <p:cNvSpPr>
            <a:spLocks noChangeArrowheads="1"/>
          </p:cNvSpPr>
          <p:nvPr/>
        </p:nvSpPr>
        <p:spPr bwMode="auto">
          <a:xfrm>
            <a:off x="4295775" y="305752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4" name="Rectangle 246"/>
          <p:cNvSpPr>
            <a:spLocks noChangeArrowheads="1"/>
          </p:cNvSpPr>
          <p:nvPr/>
        </p:nvSpPr>
        <p:spPr bwMode="auto">
          <a:xfrm>
            <a:off x="4324350" y="27146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75" name="Rectangle 247"/>
          <p:cNvSpPr>
            <a:spLocks noChangeArrowheads="1"/>
          </p:cNvSpPr>
          <p:nvPr/>
        </p:nvSpPr>
        <p:spPr bwMode="auto">
          <a:xfrm>
            <a:off x="4371975" y="274320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6" name="Rectangle 248"/>
          <p:cNvSpPr>
            <a:spLocks noChangeArrowheads="1"/>
          </p:cNvSpPr>
          <p:nvPr/>
        </p:nvSpPr>
        <p:spPr bwMode="auto">
          <a:xfrm>
            <a:off x="4629150" y="282892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77" name="Rectangle 249"/>
          <p:cNvSpPr>
            <a:spLocks noChangeArrowheads="1"/>
          </p:cNvSpPr>
          <p:nvPr/>
        </p:nvSpPr>
        <p:spPr bwMode="auto">
          <a:xfrm>
            <a:off x="4676775" y="285750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8" name="Rectangle 250"/>
          <p:cNvSpPr>
            <a:spLocks noChangeArrowheads="1"/>
          </p:cNvSpPr>
          <p:nvPr/>
        </p:nvSpPr>
        <p:spPr bwMode="auto">
          <a:xfrm>
            <a:off x="4362450" y="33051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79" name="Rectangle 251"/>
          <p:cNvSpPr>
            <a:spLocks noChangeArrowheads="1"/>
          </p:cNvSpPr>
          <p:nvPr/>
        </p:nvSpPr>
        <p:spPr bwMode="auto">
          <a:xfrm>
            <a:off x="4410075" y="33337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80" name="Rectangle 252"/>
          <p:cNvSpPr>
            <a:spLocks noChangeArrowheads="1"/>
          </p:cNvSpPr>
          <p:nvPr/>
        </p:nvSpPr>
        <p:spPr bwMode="auto">
          <a:xfrm>
            <a:off x="4171950" y="36861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81" name="Rectangle 253"/>
          <p:cNvSpPr>
            <a:spLocks noChangeArrowheads="1"/>
          </p:cNvSpPr>
          <p:nvPr/>
        </p:nvSpPr>
        <p:spPr bwMode="auto">
          <a:xfrm>
            <a:off x="4219575" y="37147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82" name="Rectangle 254"/>
          <p:cNvSpPr>
            <a:spLocks noChangeArrowheads="1"/>
          </p:cNvSpPr>
          <p:nvPr/>
        </p:nvSpPr>
        <p:spPr bwMode="auto">
          <a:xfrm>
            <a:off x="4057650" y="25050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83" name="Rectangle 255"/>
          <p:cNvSpPr>
            <a:spLocks noChangeArrowheads="1"/>
          </p:cNvSpPr>
          <p:nvPr/>
        </p:nvSpPr>
        <p:spPr bwMode="auto">
          <a:xfrm>
            <a:off x="4105275" y="25336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84" name="Rectangle 256"/>
          <p:cNvSpPr>
            <a:spLocks noChangeArrowheads="1"/>
          </p:cNvSpPr>
          <p:nvPr/>
        </p:nvSpPr>
        <p:spPr bwMode="auto">
          <a:xfrm>
            <a:off x="4972050" y="2381250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85" name="Rectangle 257"/>
          <p:cNvSpPr>
            <a:spLocks noChangeArrowheads="1"/>
          </p:cNvSpPr>
          <p:nvPr/>
        </p:nvSpPr>
        <p:spPr bwMode="auto">
          <a:xfrm>
            <a:off x="5019675" y="240982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86" name="Rectangle 258"/>
          <p:cNvSpPr>
            <a:spLocks noChangeArrowheads="1"/>
          </p:cNvSpPr>
          <p:nvPr/>
        </p:nvSpPr>
        <p:spPr bwMode="auto">
          <a:xfrm>
            <a:off x="2419350" y="44481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87" name="Rectangle 259"/>
          <p:cNvSpPr>
            <a:spLocks noChangeArrowheads="1"/>
          </p:cNvSpPr>
          <p:nvPr/>
        </p:nvSpPr>
        <p:spPr bwMode="auto">
          <a:xfrm>
            <a:off x="2466975" y="4476750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A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grpSp>
        <p:nvGrpSpPr>
          <p:cNvPr id="88" name="Group 260"/>
          <p:cNvGrpSpPr>
            <a:grpSpLocks/>
          </p:cNvGrpSpPr>
          <p:nvPr/>
        </p:nvGrpSpPr>
        <p:grpSpPr bwMode="auto">
          <a:xfrm>
            <a:off x="2752725" y="3028950"/>
            <a:ext cx="4514850" cy="2809875"/>
            <a:chOff x="1494" y="1362"/>
            <a:chExt cx="2844" cy="1770"/>
          </a:xfrm>
        </p:grpSpPr>
        <p:sp>
          <p:nvSpPr>
            <p:cNvPr id="89" name="Freeform 261"/>
            <p:cNvSpPr>
              <a:spLocks/>
            </p:cNvSpPr>
            <p:nvPr/>
          </p:nvSpPr>
          <p:spPr bwMode="auto">
            <a:xfrm>
              <a:off x="4176" y="1362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262"/>
            <p:cNvSpPr>
              <a:spLocks/>
            </p:cNvSpPr>
            <p:nvPr/>
          </p:nvSpPr>
          <p:spPr bwMode="auto">
            <a:xfrm>
              <a:off x="3924" y="1518"/>
              <a:ext cx="162" cy="120"/>
            </a:xfrm>
            <a:custGeom>
              <a:avLst/>
              <a:gdLst>
                <a:gd name="T0" fmla="*/ 162 w 162"/>
                <a:gd name="T1" fmla="*/ 36 h 120"/>
                <a:gd name="T2" fmla="*/ 144 w 162"/>
                <a:gd name="T3" fmla="*/ 0 h 120"/>
                <a:gd name="T4" fmla="*/ 0 w 162"/>
                <a:gd name="T5" fmla="*/ 84 h 120"/>
                <a:gd name="T6" fmla="*/ 18 w 162"/>
                <a:gd name="T7" fmla="*/ 120 h 120"/>
                <a:gd name="T8" fmla="*/ 162 w 162"/>
                <a:gd name="T9" fmla="*/ 3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0"/>
                <a:gd name="T17" fmla="*/ 162 w 16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0">
                  <a:moveTo>
                    <a:pt x="162" y="36"/>
                  </a:moveTo>
                  <a:lnTo>
                    <a:pt x="144" y="0"/>
                  </a:lnTo>
                  <a:lnTo>
                    <a:pt x="0" y="84"/>
                  </a:lnTo>
                  <a:lnTo>
                    <a:pt x="18" y="120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263"/>
            <p:cNvSpPr>
              <a:spLocks/>
            </p:cNvSpPr>
            <p:nvPr/>
          </p:nvSpPr>
          <p:spPr bwMode="auto">
            <a:xfrm>
              <a:off x="3672" y="1668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264"/>
            <p:cNvSpPr>
              <a:spLocks/>
            </p:cNvSpPr>
            <p:nvPr/>
          </p:nvSpPr>
          <p:spPr bwMode="auto">
            <a:xfrm>
              <a:off x="3420" y="1824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265"/>
            <p:cNvSpPr>
              <a:spLocks/>
            </p:cNvSpPr>
            <p:nvPr/>
          </p:nvSpPr>
          <p:spPr bwMode="auto">
            <a:xfrm>
              <a:off x="3174" y="1980"/>
              <a:ext cx="156" cy="120"/>
            </a:xfrm>
            <a:custGeom>
              <a:avLst/>
              <a:gdLst>
                <a:gd name="T0" fmla="*/ 156 w 156"/>
                <a:gd name="T1" fmla="*/ 36 h 120"/>
                <a:gd name="T2" fmla="*/ 138 w 156"/>
                <a:gd name="T3" fmla="*/ 0 h 120"/>
                <a:gd name="T4" fmla="*/ 0 w 156"/>
                <a:gd name="T5" fmla="*/ 84 h 120"/>
                <a:gd name="T6" fmla="*/ 18 w 156"/>
                <a:gd name="T7" fmla="*/ 120 h 120"/>
                <a:gd name="T8" fmla="*/ 156 w 156"/>
                <a:gd name="T9" fmla="*/ 3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20"/>
                <a:gd name="T17" fmla="*/ 156 w 15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20">
                  <a:moveTo>
                    <a:pt x="156" y="36"/>
                  </a:moveTo>
                  <a:lnTo>
                    <a:pt x="138" y="0"/>
                  </a:lnTo>
                  <a:lnTo>
                    <a:pt x="0" y="84"/>
                  </a:lnTo>
                  <a:lnTo>
                    <a:pt x="18" y="120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266"/>
            <p:cNvSpPr>
              <a:spLocks/>
            </p:cNvSpPr>
            <p:nvPr/>
          </p:nvSpPr>
          <p:spPr bwMode="auto">
            <a:xfrm>
              <a:off x="2922" y="2130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267"/>
            <p:cNvSpPr>
              <a:spLocks/>
            </p:cNvSpPr>
            <p:nvPr/>
          </p:nvSpPr>
          <p:spPr bwMode="auto">
            <a:xfrm>
              <a:off x="2670" y="2286"/>
              <a:ext cx="162" cy="120"/>
            </a:xfrm>
            <a:custGeom>
              <a:avLst/>
              <a:gdLst>
                <a:gd name="T0" fmla="*/ 162 w 162"/>
                <a:gd name="T1" fmla="*/ 36 h 120"/>
                <a:gd name="T2" fmla="*/ 144 w 162"/>
                <a:gd name="T3" fmla="*/ 0 h 120"/>
                <a:gd name="T4" fmla="*/ 0 w 162"/>
                <a:gd name="T5" fmla="*/ 84 h 120"/>
                <a:gd name="T6" fmla="*/ 18 w 162"/>
                <a:gd name="T7" fmla="*/ 120 h 120"/>
                <a:gd name="T8" fmla="*/ 162 w 162"/>
                <a:gd name="T9" fmla="*/ 3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0"/>
                <a:gd name="T17" fmla="*/ 162 w 16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0">
                  <a:moveTo>
                    <a:pt x="162" y="36"/>
                  </a:moveTo>
                  <a:lnTo>
                    <a:pt x="144" y="0"/>
                  </a:lnTo>
                  <a:lnTo>
                    <a:pt x="0" y="84"/>
                  </a:lnTo>
                  <a:lnTo>
                    <a:pt x="18" y="120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268"/>
            <p:cNvSpPr>
              <a:spLocks/>
            </p:cNvSpPr>
            <p:nvPr/>
          </p:nvSpPr>
          <p:spPr bwMode="auto">
            <a:xfrm>
              <a:off x="2418" y="2436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269"/>
            <p:cNvSpPr>
              <a:spLocks/>
            </p:cNvSpPr>
            <p:nvPr/>
          </p:nvSpPr>
          <p:spPr bwMode="auto">
            <a:xfrm>
              <a:off x="2172" y="2592"/>
              <a:ext cx="156" cy="126"/>
            </a:xfrm>
            <a:custGeom>
              <a:avLst/>
              <a:gdLst>
                <a:gd name="T0" fmla="*/ 156 w 156"/>
                <a:gd name="T1" fmla="*/ 36 h 126"/>
                <a:gd name="T2" fmla="*/ 138 w 156"/>
                <a:gd name="T3" fmla="*/ 0 h 126"/>
                <a:gd name="T4" fmla="*/ 0 w 156"/>
                <a:gd name="T5" fmla="*/ 90 h 126"/>
                <a:gd name="T6" fmla="*/ 18 w 156"/>
                <a:gd name="T7" fmla="*/ 126 h 126"/>
                <a:gd name="T8" fmla="*/ 156 w 156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26"/>
                <a:gd name="T17" fmla="*/ 156 w 15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26">
                  <a:moveTo>
                    <a:pt x="156" y="36"/>
                  </a:moveTo>
                  <a:lnTo>
                    <a:pt x="138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270"/>
            <p:cNvSpPr>
              <a:spLocks/>
            </p:cNvSpPr>
            <p:nvPr/>
          </p:nvSpPr>
          <p:spPr bwMode="auto">
            <a:xfrm>
              <a:off x="1920" y="2748"/>
              <a:ext cx="162" cy="120"/>
            </a:xfrm>
            <a:custGeom>
              <a:avLst/>
              <a:gdLst>
                <a:gd name="T0" fmla="*/ 162 w 162"/>
                <a:gd name="T1" fmla="*/ 36 h 120"/>
                <a:gd name="T2" fmla="*/ 144 w 162"/>
                <a:gd name="T3" fmla="*/ 0 h 120"/>
                <a:gd name="T4" fmla="*/ 0 w 162"/>
                <a:gd name="T5" fmla="*/ 84 h 120"/>
                <a:gd name="T6" fmla="*/ 18 w 162"/>
                <a:gd name="T7" fmla="*/ 120 h 120"/>
                <a:gd name="T8" fmla="*/ 162 w 162"/>
                <a:gd name="T9" fmla="*/ 3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0"/>
                <a:gd name="T17" fmla="*/ 162 w 16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0">
                  <a:moveTo>
                    <a:pt x="162" y="36"/>
                  </a:moveTo>
                  <a:lnTo>
                    <a:pt x="144" y="0"/>
                  </a:lnTo>
                  <a:lnTo>
                    <a:pt x="0" y="84"/>
                  </a:lnTo>
                  <a:lnTo>
                    <a:pt x="18" y="120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271"/>
            <p:cNvSpPr>
              <a:spLocks/>
            </p:cNvSpPr>
            <p:nvPr/>
          </p:nvSpPr>
          <p:spPr bwMode="auto">
            <a:xfrm>
              <a:off x="1668" y="2898"/>
              <a:ext cx="162" cy="126"/>
            </a:xfrm>
            <a:custGeom>
              <a:avLst/>
              <a:gdLst>
                <a:gd name="T0" fmla="*/ 162 w 162"/>
                <a:gd name="T1" fmla="*/ 36 h 126"/>
                <a:gd name="T2" fmla="*/ 144 w 162"/>
                <a:gd name="T3" fmla="*/ 0 h 126"/>
                <a:gd name="T4" fmla="*/ 0 w 162"/>
                <a:gd name="T5" fmla="*/ 90 h 126"/>
                <a:gd name="T6" fmla="*/ 18 w 162"/>
                <a:gd name="T7" fmla="*/ 126 h 126"/>
                <a:gd name="T8" fmla="*/ 162 w 162"/>
                <a:gd name="T9" fmla="*/ 3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26"/>
                <a:gd name="T17" fmla="*/ 162 w 16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26">
                  <a:moveTo>
                    <a:pt x="162" y="36"/>
                  </a:moveTo>
                  <a:lnTo>
                    <a:pt x="144" y="0"/>
                  </a:lnTo>
                  <a:lnTo>
                    <a:pt x="0" y="90"/>
                  </a:lnTo>
                  <a:lnTo>
                    <a:pt x="18" y="126"/>
                  </a:lnTo>
                  <a:lnTo>
                    <a:pt x="16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272"/>
            <p:cNvSpPr>
              <a:spLocks/>
            </p:cNvSpPr>
            <p:nvPr/>
          </p:nvSpPr>
          <p:spPr bwMode="auto">
            <a:xfrm>
              <a:off x="1494" y="3054"/>
              <a:ext cx="84" cy="78"/>
            </a:xfrm>
            <a:custGeom>
              <a:avLst/>
              <a:gdLst>
                <a:gd name="T0" fmla="*/ 84 w 84"/>
                <a:gd name="T1" fmla="*/ 36 h 78"/>
                <a:gd name="T2" fmla="*/ 66 w 84"/>
                <a:gd name="T3" fmla="*/ 0 h 78"/>
                <a:gd name="T4" fmla="*/ 0 w 84"/>
                <a:gd name="T5" fmla="*/ 42 h 78"/>
                <a:gd name="T6" fmla="*/ 18 w 84"/>
                <a:gd name="T7" fmla="*/ 78 h 78"/>
                <a:gd name="T8" fmla="*/ 84 w 84"/>
                <a:gd name="T9" fmla="*/ 3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78"/>
                <a:gd name="T17" fmla="*/ 84 w 84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78">
                  <a:moveTo>
                    <a:pt x="84" y="36"/>
                  </a:moveTo>
                  <a:lnTo>
                    <a:pt x="66" y="0"/>
                  </a:lnTo>
                  <a:lnTo>
                    <a:pt x="0" y="42"/>
                  </a:lnTo>
                  <a:lnTo>
                    <a:pt x="18" y="78"/>
                  </a:lnTo>
                  <a:lnTo>
                    <a:pt x="8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1" name="Group 273"/>
          <p:cNvGrpSpPr>
            <a:grpSpLocks/>
          </p:cNvGrpSpPr>
          <p:nvPr/>
        </p:nvGrpSpPr>
        <p:grpSpPr bwMode="auto">
          <a:xfrm>
            <a:off x="5305425" y="3619500"/>
            <a:ext cx="200025" cy="323850"/>
            <a:chOff x="3102" y="1734"/>
            <a:chExt cx="126" cy="204"/>
          </a:xfrm>
        </p:grpSpPr>
        <p:sp>
          <p:nvSpPr>
            <p:cNvPr id="102" name="Line 274"/>
            <p:cNvSpPr>
              <a:spLocks noChangeShapeType="1"/>
            </p:cNvSpPr>
            <p:nvPr/>
          </p:nvSpPr>
          <p:spPr bwMode="auto">
            <a:xfrm>
              <a:off x="3102" y="1734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275"/>
            <p:cNvSpPr>
              <a:spLocks/>
            </p:cNvSpPr>
            <p:nvPr/>
          </p:nvSpPr>
          <p:spPr bwMode="auto">
            <a:xfrm>
              <a:off x="3114" y="1812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4" name="Group 276"/>
          <p:cNvGrpSpPr>
            <a:grpSpLocks/>
          </p:cNvGrpSpPr>
          <p:nvPr/>
        </p:nvGrpSpPr>
        <p:grpSpPr bwMode="auto">
          <a:xfrm>
            <a:off x="5953125" y="3057525"/>
            <a:ext cx="200025" cy="323850"/>
            <a:chOff x="3510" y="1380"/>
            <a:chExt cx="126" cy="204"/>
          </a:xfrm>
        </p:grpSpPr>
        <p:sp>
          <p:nvSpPr>
            <p:cNvPr id="105" name="Line 277"/>
            <p:cNvSpPr>
              <a:spLocks noChangeShapeType="1"/>
            </p:cNvSpPr>
            <p:nvPr/>
          </p:nvSpPr>
          <p:spPr bwMode="auto">
            <a:xfrm>
              <a:off x="3510" y="1380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278"/>
            <p:cNvSpPr>
              <a:spLocks/>
            </p:cNvSpPr>
            <p:nvPr/>
          </p:nvSpPr>
          <p:spPr bwMode="auto">
            <a:xfrm>
              <a:off x="3522" y="1458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7" name="Group 279"/>
          <p:cNvGrpSpPr>
            <a:grpSpLocks/>
          </p:cNvGrpSpPr>
          <p:nvPr/>
        </p:nvGrpSpPr>
        <p:grpSpPr bwMode="auto">
          <a:xfrm>
            <a:off x="3514725" y="4791075"/>
            <a:ext cx="200025" cy="323850"/>
            <a:chOff x="1974" y="2472"/>
            <a:chExt cx="126" cy="204"/>
          </a:xfrm>
        </p:grpSpPr>
        <p:sp>
          <p:nvSpPr>
            <p:cNvPr id="108" name="Line 280"/>
            <p:cNvSpPr>
              <a:spLocks noChangeShapeType="1"/>
            </p:cNvSpPr>
            <p:nvPr/>
          </p:nvSpPr>
          <p:spPr bwMode="auto">
            <a:xfrm>
              <a:off x="1974" y="2472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Freeform 281"/>
            <p:cNvSpPr>
              <a:spLocks/>
            </p:cNvSpPr>
            <p:nvPr/>
          </p:nvSpPr>
          <p:spPr bwMode="auto">
            <a:xfrm>
              <a:off x="1986" y="2550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0" name="Group 282"/>
          <p:cNvGrpSpPr>
            <a:grpSpLocks/>
          </p:cNvGrpSpPr>
          <p:nvPr/>
        </p:nvGrpSpPr>
        <p:grpSpPr bwMode="auto">
          <a:xfrm>
            <a:off x="3857625" y="4514850"/>
            <a:ext cx="200025" cy="323850"/>
            <a:chOff x="2190" y="2298"/>
            <a:chExt cx="126" cy="204"/>
          </a:xfrm>
        </p:grpSpPr>
        <p:sp>
          <p:nvSpPr>
            <p:cNvPr id="111" name="Line 283"/>
            <p:cNvSpPr>
              <a:spLocks noChangeShapeType="1"/>
            </p:cNvSpPr>
            <p:nvPr/>
          </p:nvSpPr>
          <p:spPr bwMode="auto">
            <a:xfrm>
              <a:off x="2190" y="2298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Freeform 284"/>
            <p:cNvSpPr>
              <a:spLocks/>
            </p:cNvSpPr>
            <p:nvPr/>
          </p:nvSpPr>
          <p:spPr bwMode="auto">
            <a:xfrm>
              <a:off x="2202" y="2376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3" name="Group 285"/>
          <p:cNvGrpSpPr>
            <a:grpSpLocks/>
          </p:cNvGrpSpPr>
          <p:nvPr/>
        </p:nvGrpSpPr>
        <p:grpSpPr bwMode="auto">
          <a:xfrm>
            <a:off x="5610225" y="3295650"/>
            <a:ext cx="200025" cy="323850"/>
            <a:chOff x="3294" y="1530"/>
            <a:chExt cx="126" cy="204"/>
          </a:xfrm>
        </p:grpSpPr>
        <p:sp>
          <p:nvSpPr>
            <p:cNvPr id="114" name="Line 286"/>
            <p:cNvSpPr>
              <a:spLocks noChangeShapeType="1"/>
            </p:cNvSpPr>
            <p:nvPr/>
          </p:nvSpPr>
          <p:spPr bwMode="auto">
            <a:xfrm>
              <a:off x="3294" y="1530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Freeform 287"/>
            <p:cNvSpPr>
              <a:spLocks/>
            </p:cNvSpPr>
            <p:nvPr/>
          </p:nvSpPr>
          <p:spPr bwMode="auto">
            <a:xfrm>
              <a:off x="3306" y="1608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6" name="Group 288"/>
          <p:cNvGrpSpPr>
            <a:grpSpLocks/>
          </p:cNvGrpSpPr>
          <p:nvPr/>
        </p:nvGrpSpPr>
        <p:grpSpPr bwMode="auto">
          <a:xfrm>
            <a:off x="4200525" y="4305300"/>
            <a:ext cx="200025" cy="323850"/>
            <a:chOff x="2406" y="2166"/>
            <a:chExt cx="126" cy="204"/>
          </a:xfrm>
        </p:grpSpPr>
        <p:sp>
          <p:nvSpPr>
            <p:cNvPr id="117" name="Line 289"/>
            <p:cNvSpPr>
              <a:spLocks noChangeShapeType="1"/>
            </p:cNvSpPr>
            <p:nvPr/>
          </p:nvSpPr>
          <p:spPr bwMode="auto">
            <a:xfrm>
              <a:off x="2406" y="2166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Freeform 290"/>
            <p:cNvSpPr>
              <a:spLocks/>
            </p:cNvSpPr>
            <p:nvPr/>
          </p:nvSpPr>
          <p:spPr bwMode="auto">
            <a:xfrm>
              <a:off x="2418" y="2244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9" name="Group 291"/>
          <p:cNvGrpSpPr>
            <a:grpSpLocks/>
          </p:cNvGrpSpPr>
          <p:nvPr/>
        </p:nvGrpSpPr>
        <p:grpSpPr bwMode="auto">
          <a:xfrm>
            <a:off x="4657725" y="4067175"/>
            <a:ext cx="200025" cy="323850"/>
            <a:chOff x="2694" y="2016"/>
            <a:chExt cx="126" cy="204"/>
          </a:xfrm>
        </p:grpSpPr>
        <p:sp>
          <p:nvSpPr>
            <p:cNvPr id="120" name="Line 292"/>
            <p:cNvSpPr>
              <a:spLocks noChangeShapeType="1"/>
            </p:cNvSpPr>
            <p:nvPr/>
          </p:nvSpPr>
          <p:spPr bwMode="auto">
            <a:xfrm>
              <a:off x="2694" y="2016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293"/>
            <p:cNvSpPr>
              <a:spLocks/>
            </p:cNvSpPr>
            <p:nvPr/>
          </p:nvSpPr>
          <p:spPr bwMode="auto">
            <a:xfrm>
              <a:off x="2706" y="2094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2" name="Group 294"/>
          <p:cNvGrpSpPr>
            <a:grpSpLocks/>
          </p:cNvGrpSpPr>
          <p:nvPr/>
        </p:nvGrpSpPr>
        <p:grpSpPr bwMode="auto">
          <a:xfrm>
            <a:off x="4962525" y="3819525"/>
            <a:ext cx="200025" cy="323850"/>
            <a:chOff x="2886" y="1860"/>
            <a:chExt cx="126" cy="204"/>
          </a:xfrm>
        </p:grpSpPr>
        <p:sp>
          <p:nvSpPr>
            <p:cNvPr id="123" name="Line 295"/>
            <p:cNvSpPr>
              <a:spLocks noChangeShapeType="1"/>
            </p:cNvSpPr>
            <p:nvPr/>
          </p:nvSpPr>
          <p:spPr bwMode="auto">
            <a:xfrm>
              <a:off x="2886" y="1860"/>
              <a:ext cx="78" cy="1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296"/>
            <p:cNvSpPr>
              <a:spLocks/>
            </p:cNvSpPr>
            <p:nvPr/>
          </p:nvSpPr>
          <p:spPr bwMode="auto">
            <a:xfrm>
              <a:off x="2898" y="1938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5" name="Group 297"/>
          <p:cNvGrpSpPr>
            <a:grpSpLocks/>
          </p:cNvGrpSpPr>
          <p:nvPr/>
        </p:nvGrpSpPr>
        <p:grpSpPr bwMode="auto">
          <a:xfrm>
            <a:off x="4152900" y="3333750"/>
            <a:ext cx="2857500" cy="1647825"/>
            <a:chOff x="2376" y="1554"/>
            <a:chExt cx="1800" cy="1038"/>
          </a:xfrm>
        </p:grpSpPr>
        <p:sp>
          <p:nvSpPr>
            <p:cNvPr id="126" name="Freeform 298"/>
            <p:cNvSpPr>
              <a:spLocks/>
            </p:cNvSpPr>
            <p:nvPr/>
          </p:nvSpPr>
          <p:spPr bwMode="auto">
            <a:xfrm>
              <a:off x="4116" y="1554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299"/>
            <p:cNvSpPr>
              <a:spLocks/>
            </p:cNvSpPr>
            <p:nvPr/>
          </p:nvSpPr>
          <p:spPr bwMode="auto">
            <a:xfrm>
              <a:off x="4050" y="1602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300"/>
            <p:cNvSpPr>
              <a:spLocks/>
            </p:cNvSpPr>
            <p:nvPr/>
          </p:nvSpPr>
          <p:spPr bwMode="auto">
            <a:xfrm>
              <a:off x="3984" y="1650"/>
              <a:ext cx="54" cy="54"/>
            </a:xfrm>
            <a:custGeom>
              <a:avLst/>
              <a:gdLst>
                <a:gd name="T0" fmla="*/ 54 w 54"/>
                <a:gd name="T1" fmla="*/ 30 h 54"/>
                <a:gd name="T2" fmla="*/ 30 w 54"/>
                <a:gd name="T3" fmla="*/ 0 h 54"/>
                <a:gd name="T4" fmla="*/ 24 w 54"/>
                <a:gd name="T5" fmla="*/ 6 h 54"/>
                <a:gd name="T6" fmla="*/ 0 w 54"/>
                <a:gd name="T7" fmla="*/ 24 h 54"/>
                <a:gd name="T8" fmla="*/ 24 w 54"/>
                <a:gd name="T9" fmla="*/ 54 h 54"/>
                <a:gd name="T10" fmla="*/ 54 w 54"/>
                <a:gd name="T11" fmla="*/ 36 h 54"/>
                <a:gd name="T12" fmla="*/ 54 w 54"/>
                <a:gd name="T13" fmla="*/ 3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0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54" y="36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301"/>
            <p:cNvSpPr>
              <a:spLocks/>
            </p:cNvSpPr>
            <p:nvPr/>
          </p:nvSpPr>
          <p:spPr bwMode="auto">
            <a:xfrm>
              <a:off x="3918" y="1704"/>
              <a:ext cx="54" cy="54"/>
            </a:xfrm>
            <a:custGeom>
              <a:avLst/>
              <a:gdLst>
                <a:gd name="T0" fmla="*/ 54 w 54"/>
                <a:gd name="T1" fmla="*/ 30 h 54"/>
                <a:gd name="T2" fmla="*/ 30 w 54"/>
                <a:gd name="T3" fmla="*/ 0 h 54"/>
                <a:gd name="T4" fmla="*/ 0 w 54"/>
                <a:gd name="T5" fmla="*/ 24 h 54"/>
                <a:gd name="T6" fmla="*/ 24 w 54"/>
                <a:gd name="T7" fmla="*/ 54 h 54"/>
                <a:gd name="T8" fmla="*/ 54 w 54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30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302"/>
            <p:cNvSpPr>
              <a:spLocks/>
            </p:cNvSpPr>
            <p:nvPr/>
          </p:nvSpPr>
          <p:spPr bwMode="auto">
            <a:xfrm>
              <a:off x="3852" y="1752"/>
              <a:ext cx="54" cy="60"/>
            </a:xfrm>
            <a:custGeom>
              <a:avLst/>
              <a:gdLst>
                <a:gd name="T0" fmla="*/ 54 w 54"/>
                <a:gd name="T1" fmla="*/ 30 h 60"/>
                <a:gd name="T2" fmla="*/ 30 w 54"/>
                <a:gd name="T3" fmla="*/ 0 h 60"/>
                <a:gd name="T4" fmla="*/ 24 w 54"/>
                <a:gd name="T5" fmla="*/ 6 h 60"/>
                <a:gd name="T6" fmla="*/ 0 w 54"/>
                <a:gd name="T7" fmla="*/ 30 h 60"/>
                <a:gd name="T8" fmla="*/ 24 w 54"/>
                <a:gd name="T9" fmla="*/ 60 h 60"/>
                <a:gd name="T10" fmla="*/ 54 w 54"/>
                <a:gd name="T11" fmla="*/ 36 h 60"/>
                <a:gd name="T12" fmla="*/ 54 w 54"/>
                <a:gd name="T13" fmla="*/ 3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54" y="30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0" y="30"/>
                  </a:lnTo>
                  <a:lnTo>
                    <a:pt x="24" y="60"/>
                  </a:lnTo>
                  <a:lnTo>
                    <a:pt x="54" y="36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303"/>
            <p:cNvSpPr>
              <a:spLocks/>
            </p:cNvSpPr>
            <p:nvPr/>
          </p:nvSpPr>
          <p:spPr bwMode="auto">
            <a:xfrm>
              <a:off x="3786" y="1806"/>
              <a:ext cx="60" cy="60"/>
            </a:xfrm>
            <a:custGeom>
              <a:avLst/>
              <a:gdLst>
                <a:gd name="T0" fmla="*/ 60 w 60"/>
                <a:gd name="T1" fmla="*/ 30 h 60"/>
                <a:gd name="T2" fmla="*/ 30 w 60"/>
                <a:gd name="T3" fmla="*/ 0 h 60"/>
                <a:gd name="T4" fmla="*/ 0 w 60"/>
                <a:gd name="T5" fmla="*/ 30 h 60"/>
                <a:gd name="T6" fmla="*/ 30 w 60"/>
                <a:gd name="T7" fmla="*/ 60 h 60"/>
                <a:gd name="T8" fmla="*/ 60 w 60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304"/>
            <p:cNvSpPr>
              <a:spLocks/>
            </p:cNvSpPr>
            <p:nvPr/>
          </p:nvSpPr>
          <p:spPr bwMode="auto">
            <a:xfrm>
              <a:off x="3726" y="1866"/>
              <a:ext cx="60" cy="60"/>
            </a:xfrm>
            <a:custGeom>
              <a:avLst/>
              <a:gdLst>
                <a:gd name="T0" fmla="*/ 60 w 60"/>
                <a:gd name="T1" fmla="*/ 30 h 60"/>
                <a:gd name="T2" fmla="*/ 30 w 60"/>
                <a:gd name="T3" fmla="*/ 0 h 60"/>
                <a:gd name="T4" fmla="*/ 0 w 60"/>
                <a:gd name="T5" fmla="*/ 30 h 60"/>
                <a:gd name="T6" fmla="*/ 30 w 60"/>
                <a:gd name="T7" fmla="*/ 60 h 60"/>
                <a:gd name="T8" fmla="*/ 60 w 60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305"/>
            <p:cNvSpPr>
              <a:spLocks/>
            </p:cNvSpPr>
            <p:nvPr/>
          </p:nvSpPr>
          <p:spPr bwMode="auto">
            <a:xfrm>
              <a:off x="3678" y="1932"/>
              <a:ext cx="54" cy="60"/>
            </a:xfrm>
            <a:custGeom>
              <a:avLst/>
              <a:gdLst>
                <a:gd name="T0" fmla="*/ 54 w 54"/>
                <a:gd name="T1" fmla="*/ 24 h 60"/>
                <a:gd name="T2" fmla="*/ 24 w 54"/>
                <a:gd name="T3" fmla="*/ 0 h 60"/>
                <a:gd name="T4" fmla="*/ 6 w 54"/>
                <a:gd name="T5" fmla="*/ 30 h 60"/>
                <a:gd name="T6" fmla="*/ 0 w 54"/>
                <a:gd name="T7" fmla="*/ 36 h 60"/>
                <a:gd name="T8" fmla="*/ 30 w 54"/>
                <a:gd name="T9" fmla="*/ 60 h 60"/>
                <a:gd name="T10" fmla="*/ 36 w 54"/>
                <a:gd name="T11" fmla="*/ 54 h 60"/>
                <a:gd name="T12" fmla="*/ 54 w 54"/>
                <a:gd name="T13" fmla="*/ 2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54" y="24"/>
                  </a:moveTo>
                  <a:lnTo>
                    <a:pt x="24" y="0"/>
                  </a:lnTo>
                  <a:lnTo>
                    <a:pt x="6" y="30"/>
                  </a:lnTo>
                  <a:lnTo>
                    <a:pt x="0" y="36"/>
                  </a:lnTo>
                  <a:lnTo>
                    <a:pt x="30" y="60"/>
                  </a:lnTo>
                  <a:lnTo>
                    <a:pt x="36" y="5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306"/>
            <p:cNvSpPr>
              <a:spLocks/>
            </p:cNvSpPr>
            <p:nvPr/>
          </p:nvSpPr>
          <p:spPr bwMode="auto">
            <a:xfrm>
              <a:off x="3642" y="2004"/>
              <a:ext cx="48" cy="60"/>
            </a:xfrm>
            <a:custGeom>
              <a:avLst/>
              <a:gdLst>
                <a:gd name="T0" fmla="*/ 48 w 48"/>
                <a:gd name="T1" fmla="*/ 24 h 60"/>
                <a:gd name="T2" fmla="*/ 18 w 48"/>
                <a:gd name="T3" fmla="*/ 0 h 60"/>
                <a:gd name="T4" fmla="*/ 12 w 48"/>
                <a:gd name="T5" fmla="*/ 6 h 60"/>
                <a:gd name="T6" fmla="*/ 6 w 48"/>
                <a:gd name="T7" fmla="*/ 24 h 60"/>
                <a:gd name="T8" fmla="*/ 0 w 48"/>
                <a:gd name="T9" fmla="*/ 48 h 60"/>
                <a:gd name="T10" fmla="*/ 36 w 48"/>
                <a:gd name="T11" fmla="*/ 60 h 60"/>
                <a:gd name="T12" fmla="*/ 48 w 48"/>
                <a:gd name="T13" fmla="*/ 24 h 60"/>
                <a:gd name="T14" fmla="*/ 24 w 48"/>
                <a:gd name="T15" fmla="*/ 24 h 60"/>
                <a:gd name="T16" fmla="*/ 42 w 48"/>
                <a:gd name="T17" fmla="*/ 36 h 60"/>
                <a:gd name="T18" fmla="*/ 48 w 48"/>
                <a:gd name="T19" fmla="*/ 24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0"/>
                <a:gd name="T32" fmla="*/ 48 w 4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0">
                  <a:moveTo>
                    <a:pt x="48" y="24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42" y="36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307"/>
            <p:cNvSpPr>
              <a:spLocks/>
            </p:cNvSpPr>
            <p:nvPr/>
          </p:nvSpPr>
          <p:spPr bwMode="auto">
            <a:xfrm>
              <a:off x="3624" y="2094"/>
              <a:ext cx="48" cy="48"/>
            </a:xfrm>
            <a:custGeom>
              <a:avLst/>
              <a:gdLst>
                <a:gd name="T0" fmla="*/ 48 w 48"/>
                <a:gd name="T1" fmla="*/ 6 h 48"/>
                <a:gd name="T2" fmla="*/ 6 w 48"/>
                <a:gd name="T3" fmla="*/ 0 h 48"/>
                <a:gd name="T4" fmla="*/ 0 w 48"/>
                <a:gd name="T5" fmla="*/ 42 h 48"/>
                <a:gd name="T6" fmla="*/ 42 w 48"/>
                <a:gd name="T7" fmla="*/ 48 h 48"/>
                <a:gd name="T8" fmla="*/ 48 w 48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8" y="6"/>
                  </a:moveTo>
                  <a:lnTo>
                    <a:pt x="6" y="0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308"/>
            <p:cNvSpPr>
              <a:spLocks/>
            </p:cNvSpPr>
            <p:nvPr/>
          </p:nvSpPr>
          <p:spPr bwMode="auto">
            <a:xfrm>
              <a:off x="3618" y="2178"/>
              <a:ext cx="42" cy="48"/>
            </a:xfrm>
            <a:custGeom>
              <a:avLst/>
              <a:gdLst>
                <a:gd name="T0" fmla="*/ 42 w 42"/>
                <a:gd name="T1" fmla="*/ 6 h 48"/>
                <a:gd name="T2" fmla="*/ 0 w 42"/>
                <a:gd name="T3" fmla="*/ 0 h 48"/>
                <a:gd name="T4" fmla="*/ 0 w 42"/>
                <a:gd name="T5" fmla="*/ 18 h 48"/>
                <a:gd name="T6" fmla="*/ 0 w 42"/>
                <a:gd name="T7" fmla="*/ 42 h 48"/>
                <a:gd name="T8" fmla="*/ 42 w 42"/>
                <a:gd name="T9" fmla="*/ 48 h 48"/>
                <a:gd name="T10" fmla="*/ 42 w 42"/>
                <a:gd name="T11" fmla="*/ 18 h 48"/>
                <a:gd name="T12" fmla="*/ 42 w 42"/>
                <a:gd name="T13" fmla="*/ 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309"/>
            <p:cNvSpPr>
              <a:spLocks/>
            </p:cNvSpPr>
            <p:nvPr/>
          </p:nvSpPr>
          <p:spPr bwMode="auto">
            <a:xfrm>
              <a:off x="3612" y="2262"/>
              <a:ext cx="42" cy="48"/>
            </a:xfrm>
            <a:custGeom>
              <a:avLst/>
              <a:gdLst>
                <a:gd name="T0" fmla="*/ 42 w 42"/>
                <a:gd name="T1" fmla="*/ 6 h 48"/>
                <a:gd name="T2" fmla="*/ 0 w 42"/>
                <a:gd name="T3" fmla="*/ 0 h 48"/>
                <a:gd name="T4" fmla="*/ 0 w 42"/>
                <a:gd name="T5" fmla="*/ 42 h 48"/>
                <a:gd name="T6" fmla="*/ 42 w 42"/>
                <a:gd name="T7" fmla="*/ 48 h 48"/>
                <a:gd name="T8" fmla="*/ 42 w 42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8"/>
                <a:gd name="T17" fmla="*/ 42 w 4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8">
                  <a:moveTo>
                    <a:pt x="42" y="6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310"/>
            <p:cNvSpPr>
              <a:spLocks/>
            </p:cNvSpPr>
            <p:nvPr/>
          </p:nvSpPr>
          <p:spPr bwMode="auto">
            <a:xfrm>
              <a:off x="3594" y="2340"/>
              <a:ext cx="48" cy="60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6 h 60"/>
                <a:gd name="T4" fmla="*/ 6 w 48"/>
                <a:gd name="T5" fmla="*/ 12 h 60"/>
                <a:gd name="T6" fmla="*/ 30 w 48"/>
                <a:gd name="T7" fmla="*/ 12 h 60"/>
                <a:gd name="T8" fmla="*/ 12 w 48"/>
                <a:gd name="T9" fmla="*/ 0 h 60"/>
                <a:gd name="T10" fmla="*/ 0 w 48"/>
                <a:gd name="T11" fmla="*/ 36 h 60"/>
                <a:gd name="T12" fmla="*/ 30 w 48"/>
                <a:gd name="T13" fmla="*/ 60 h 60"/>
                <a:gd name="T14" fmla="*/ 42 w 48"/>
                <a:gd name="T15" fmla="*/ 30 h 60"/>
                <a:gd name="T16" fmla="*/ 48 w 48"/>
                <a:gd name="T17" fmla="*/ 12 h 60"/>
                <a:gd name="T18" fmla="*/ 48 w 48"/>
                <a:gd name="T19" fmla="*/ 1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0"/>
                <a:gd name="T32" fmla="*/ 48 w 4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0">
                  <a:moveTo>
                    <a:pt x="48" y="12"/>
                  </a:moveTo>
                  <a:lnTo>
                    <a:pt x="12" y="6"/>
                  </a:lnTo>
                  <a:lnTo>
                    <a:pt x="6" y="12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30" y="60"/>
                  </a:lnTo>
                  <a:lnTo>
                    <a:pt x="42" y="3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311"/>
            <p:cNvSpPr>
              <a:spLocks/>
            </p:cNvSpPr>
            <p:nvPr/>
          </p:nvSpPr>
          <p:spPr bwMode="auto">
            <a:xfrm>
              <a:off x="3540" y="2412"/>
              <a:ext cx="66" cy="48"/>
            </a:xfrm>
            <a:custGeom>
              <a:avLst/>
              <a:gdLst>
                <a:gd name="T0" fmla="*/ 66 w 66"/>
                <a:gd name="T1" fmla="*/ 18 h 48"/>
                <a:gd name="T2" fmla="*/ 30 w 66"/>
                <a:gd name="T3" fmla="*/ 0 h 48"/>
                <a:gd name="T4" fmla="*/ 0 w 66"/>
                <a:gd name="T5" fmla="*/ 30 h 48"/>
                <a:gd name="T6" fmla="*/ 36 w 66"/>
                <a:gd name="T7" fmla="*/ 48 h 48"/>
                <a:gd name="T8" fmla="*/ 66 w 66"/>
                <a:gd name="T9" fmla="*/ 1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8"/>
                <a:gd name="T17" fmla="*/ 66 w 6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8">
                  <a:moveTo>
                    <a:pt x="66" y="18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6" y="4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" name="Freeform 312"/>
            <p:cNvSpPr>
              <a:spLocks/>
            </p:cNvSpPr>
            <p:nvPr/>
          </p:nvSpPr>
          <p:spPr bwMode="auto">
            <a:xfrm>
              <a:off x="3480" y="2466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" name="Freeform 313"/>
            <p:cNvSpPr>
              <a:spLocks/>
            </p:cNvSpPr>
            <p:nvPr/>
          </p:nvSpPr>
          <p:spPr bwMode="auto">
            <a:xfrm>
              <a:off x="3414" y="2502"/>
              <a:ext cx="48" cy="54"/>
            </a:xfrm>
            <a:custGeom>
              <a:avLst/>
              <a:gdLst>
                <a:gd name="T0" fmla="*/ 48 w 48"/>
                <a:gd name="T1" fmla="*/ 36 h 54"/>
                <a:gd name="T2" fmla="*/ 36 w 48"/>
                <a:gd name="T3" fmla="*/ 0 h 54"/>
                <a:gd name="T4" fmla="*/ 0 w 48"/>
                <a:gd name="T5" fmla="*/ 12 h 54"/>
                <a:gd name="T6" fmla="*/ 0 w 48"/>
                <a:gd name="T7" fmla="*/ 12 h 54"/>
                <a:gd name="T8" fmla="*/ 0 w 48"/>
                <a:gd name="T9" fmla="*/ 54 h 54"/>
                <a:gd name="T10" fmla="*/ 0 w 48"/>
                <a:gd name="T11" fmla="*/ 54 h 54"/>
                <a:gd name="T12" fmla="*/ 48 w 48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4"/>
                <a:gd name="T23" fmla="*/ 48 w 48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4">
                  <a:moveTo>
                    <a:pt x="48" y="36"/>
                  </a:moveTo>
                  <a:lnTo>
                    <a:pt x="36" y="0"/>
                  </a:lnTo>
                  <a:lnTo>
                    <a:pt x="0" y="12"/>
                  </a:lnTo>
                  <a:lnTo>
                    <a:pt x="0" y="54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" name="Freeform 314"/>
            <p:cNvSpPr>
              <a:spLocks/>
            </p:cNvSpPr>
            <p:nvPr/>
          </p:nvSpPr>
          <p:spPr bwMode="auto">
            <a:xfrm>
              <a:off x="3330" y="2520"/>
              <a:ext cx="42" cy="48"/>
            </a:xfrm>
            <a:custGeom>
              <a:avLst/>
              <a:gdLst>
                <a:gd name="T0" fmla="*/ 42 w 42"/>
                <a:gd name="T1" fmla="*/ 42 h 48"/>
                <a:gd name="T2" fmla="*/ 42 w 42"/>
                <a:gd name="T3" fmla="*/ 0 h 48"/>
                <a:gd name="T4" fmla="*/ 6 w 42"/>
                <a:gd name="T5" fmla="*/ 6 h 48"/>
                <a:gd name="T6" fmla="*/ 0 w 42"/>
                <a:gd name="T7" fmla="*/ 0 h 48"/>
                <a:gd name="T8" fmla="*/ 0 w 42"/>
                <a:gd name="T9" fmla="*/ 42 h 48"/>
                <a:gd name="T10" fmla="*/ 6 w 42"/>
                <a:gd name="T11" fmla="*/ 48 h 48"/>
                <a:gd name="T12" fmla="*/ 42 w 42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42"/>
                  </a:moveTo>
                  <a:lnTo>
                    <a:pt x="42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" name="Freeform 315"/>
            <p:cNvSpPr>
              <a:spLocks/>
            </p:cNvSpPr>
            <p:nvPr/>
          </p:nvSpPr>
          <p:spPr bwMode="auto">
            <a:xfrm>
              <a:off x="3240" y="2502"/>
              <a:ext cx="54" cy="54"/>
            </a:xfrm>
            <a:custGeom>
              <a:avLst/>
              <a:gdLst>
                <a:gd name="T0" fmla="*/ 42 w 54"/>
                <a:gd name="T1" fmla="*/ 54 h 54"/>
                <a:gd name="T2" fmla="*/ 54 w 54"/>
                <a:gd name="T3" fmla="*/ 18 h 54"/>
                <a:gd name="T4" fmla="*/ 12 w 54"/>
                <a:gd name="T5" fmla="*/ 0 h 54"/>
                <a:gd name="T6" fmla="*/ 12 w 54"/>
                <a:gd name="T7" fmla="*/ 18 h 54"/>
                <a:gd name="T8" fmla="*/ 30 w 54"/>
                <a:gd name="T9" fmla="*/ 6 h 54"/>
                <a:gd name="T10" fmla="*/ 18 w 54"/>
                <a:gd name="T11" fmla="*/ 0 h 54"/>
                <a:gd name="T12" fmla="*/ 0 w 54"/>
                <a:gd name="T13" fmla="*/ 36 h 54"/>
                <a:gd name="T14" fmla="*/ 0 w 54"/>
                <a:gd name="T15" fmla="*/ 36 h 54"/>
                <a:gd name="T16" fmla="*/ 12 w 54"/>
                <a:gd name="T17" fmla="*/ 42 h 54"/>
                <a:gd name="T18" fmla="*/ 42 w 54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4"/>
                <a:gd name="T32" fmla="*/ 54 w 54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4">
                  <a:moveTo>
                    <a:pt x="42" y="54"/>
                  </a:moveTo>
                  <a:lnTo>
                    <a:pt x="54" y="18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" name="Freeform 316"/>
            <p:cNvSpPr>
              <a:spLocks/>
            </p:cNvSpPr>
            <p:nvPr/>
          </p:nvSpPr>
          <p:spPr bwMode="auto">
            <a:xfrm>
              <a:off x="3168" y="2460"/>
              <a:ext cx="54" cy="60"/>
            </a:xfrm>
            <a:custGeom>
              <a:avLst/>
              <a:gdLst>
                <a:gd name="T0" fmla="*/ 36 w 54"/>
                <a:gd name="T1" fmla="*/ 60 h 60"/>
                <a:gd name="T2" fmla="*/ 54 w 54"/>
                <a:gd name="T3" fmla="*/ 24 h 60"/>
                <a:gd name="T4" fmla="*/ 54 w 54"/>
                <a:gd name="T5" fmla="*/ 24 h 60"/>
                <a:gd name="T6" fmla="*/ 18 w 54"/>
                <a:gd name="T7" fmla="*/ 0 h 60"/>
                <a:gd name="T8" fmla="*/ 0 w 54"/>
                <a:gd name="T9" fmla="*/ 36 h 60"/>
                <a:gd name="T10" fmla="*/ 24 w 54"/>
                <a:gd name="T11" fmla="*/ 54 h 60"/>
                <a:gd name="T12" fmla="*/ 36 w 54"/>
                <a:gd name="T13" fmla="*/ 6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36" y="60"/>
                  </a:moveTo>
                  <a:lnTo>
                    <a:pt x="54" y="24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24" y="54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Freeform 317"/>
            <p:cNvSpPr>
              <a:spLocks/>
            </p:cNvSpPr>
            <p:nvPr/>
          </p:nvSpPr>
          <p:spPr bwMode="auto">
            <a:xfrm>
              <a:off x="3096" y="2424"/>
              <a:ext cx="54" cy="54"/>
            </a:xfrm>
            <a:custGeom>
              <a:avLst/>
              <a:gdLst>
                <a:gd name="T0" fmla="*/ 36 w 54"/>
                <a:gd name="T1" fmla="*/ 54 h 54"/>
                <a:gd name="T2" fmla="*/ 54 w 54"/>
                <a:gd name="T3" fmla="*/ 18 h 54"/>
                <a:gd name="T4" fmla="*/ 30 w 54"/>
                <a:gd name="T5" fmla="*/ 6 h 54"/>
                <a:gd name="T6" fmla="*/ 18 w 54"/>
                <a:gd name="T7" fmla="*/ 0 h 54"/>
                <a:gd name="T8" fmla="*/ 0 w 54"/>
                <a:gd name="T9" fmla="*/ 36 h 54"/>
                <a:gd name="T10" fmla="*/ 0 w 54"/>
                <a:gd name="T11" fmla="*/ 36 h 54"/>
                <a:gd name="T12" fmla="*/ 36 w 54"/>
                <a:gd name="T13" fmla="*/ 5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36" y="54"/>
                  </a:moveTo>
                  <a:lnTo>
                    <a:pt x="54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Freeform 318"/>
            <p:cNvSpPr>
              <a:spLocks/>
            </p:cNvSpPr>
            <p:nvPr/>
          </p:nvSpPr>
          <p:spPr bwMode="auto">
            <a:xfrm>
              <a:off x="3018" y="2394"/>
              <a:ext cx="60" cy="48"/>
            </a:xfrm>
            <a:custGeom>
              <a:avLst/>
              <a:gdLst>
                <a:gd name="T0" fmla="*/ 36 w 60"/>
                <a:gd name="T1" fmla="*/ 48 h 48"/>
                <a:gd name="T2" fmla="*/ 54 w 60"/>
                <a:gd name="T3" fmla="*/ 12 h 48"/>
                <a:gd name="T4" fmla="*/ 60 w 60"/>
                <a:gd name="T5" fmla="*/ 12 h 48"/>
                <a:gd name="T6" fmla="*/ 42 w 60"/>
                <a:gd name="T7" fmla="*/ 6 h 48"/>
                <a:gd name="T8" fmla="*/ 12 w 60"/>
                <a:gd name="T9" fmla="*/ 0 h 48"/>
                <a:gd name="T10" fmla="*/ 0 w 60"/>
                <a:gd name="T11" fmla="*/ 36 h 48"/>
                <a:gd name="T12" fmla="*/ 42 w 60"/>
                <a:gd name="T13" fmla="*/ 48 h 48"/>
                <a:gd name="T14" fmla="*/ 42 w 60"/>
                <a:gd name="T15" fmla="*/ 24 h 48"/>
                <a:gd name="T16" fmla="*/ 30 w 60"/>
                <a:gd name="T17" fmla="*/ 42 h 48"/>
                <a:gd name="T18" fmla="*/ 36 w 60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8"/>
                <a:gd name="T32" fmla="*/ 60 w 6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8">
                  <a:moveTo>
                    <a:pt x="36" y="48"/>
                  </a:moveTo>
                  <a:lnTo>
                    <a:pt x="54" y="12"/>
                  </a:lnTo>
                  <a:lnTo>
                    <a:pt x="60" y="12"/>
                  </a:lnTo>
                  <a:lnTo>
                    <a:pt x="42" y="6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42" y="48"/>
                  </a:lnTo>
                  <a:lnTo>
                    <a:pt x="42" y="24"/>
                  </a:lnTo>
                  <a:lnTo>
                    <a:pt x="30" y="42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Freeform 319"/>
            <p:cNvSpPr>
              <a:spLocks/>
            </p:cNvSpPr>
            <p:nvPr/>
          </p:nvSpPr>
          <p:spPr bwMode="auto">
            <a:xfrm>
              <a:off x="2940" y="2382"/>
              <a:ext cx="42" cy="42"/>
            </a:xfrm>
            <a:custGeom>
              <a:avLst/>
              <a:gdLst>
                <a:gd name="T0" fmla="*/ 42 w 42"/>
                <a:gd name="T1" fmla="*/ 42 h 42"/>
                <a:gd name="T2" fmla="*/ 42 w 42"/>
                <a:gd name="T3" fmla="*/ 0 h 42"/>
                <a:gd name="T4" fmla="*/ 6 w 42"/>
                <a:gd name="T5" fmla="*/ 0 h 42"/>
                <a:gd name="T6" fmla="*/ 0 w 42"/>
                <a:gd name="T7" fmla="*/ 0 h 42"/>
                <a:gd name="T8" fmla="*/ 0 w 42"/>
                <a:gd name="T9" fmla="*/ 42 h 42"/>
                <a:gd name="T10" fmla="*/ 6 w 42"/>
                <a:gd name="T11" fmla="*/ 42 h 42"/>
                <a:gd name="T12" fmla="*/ 42 w 42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42" y="42"/>
                  </a:moveTo>
                  <a:lnTo>
                    <a:pt x="4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Freeform 320"/>
            <p:cNvSpPr>
              <a:spLocks/>
            </p:cNvSpPr>
            <p:nvPr/>
          </p:nvSpPr>
          <p:spPr bwMode="auto">
            <a:xfrm>
              <a:off x="2856" y="2382"/>
              <a:ext cx="42" cy="48"/>
            </a:xfrm>
            <a:custGeom>
              <a:avLst/>
              <a:gdLst>
                <a:gd name="T0" fmla="*/ 42 w 42"/>
                <a:gd name="T1" fmla="*/ 42 h 48"/>
                <a:gd name="T2" fmla="*/ 42 w 42"/>
                <a:gd name="T3" fmla="*/ 0 h 48"/>
                <a:gd name="T4" fmla="*/ 24 w 42"/>
                <a:gd name="T5" fmla="*/ 6 h 48"/>
                <a:gd name="T6" fmla="*/ 0 w 42"/>
                <a:gd name="T7" fmla="*/ 12 h 48"/>
                <a:gd name="T8" fmla="*/ 6 w 42"/>
                <a:gd name="T9" fmla="*/ 48 h 48"/>
                <a:gd name="T10" fmla="*/ 24 w 42"/>
                <a:gd name="T11" fmla="*/ 48 h 48"/>
                <a:gd name="T12" fmla="*/ 42 w 42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42"/>
                  </a:moveTo>
                  <a:lnTo>
                    <a:pt x="42" y="0"/>
                  </a:lnTo>
                  <a:lnTo>
                    <a:pt x="24" y="6"/>
                  </a:lnTo>
                  <a:lnTo>
                    <a:pt x="0" y="1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Freeform 321"/>
            <p:cNvSpPr>
              <a:spLocks/>
            </p:cNvSpPr>
            <p:nvPr/>
          </p:nvSpPr>
          <p:spPr bwMode="auto">
            <a:xfrm>
              <a:off x="2772" y="2400"/>
              <a:ext cx="48" cy="48"/>
            </a:xfrm>
            <a:custGeom>
              <a:avLst/>
              <a:gdLst>
                <a:gd name="T0" fmla="*/ 48 w 48"/>
                <a:gd name="T1" fmla="*/ 36 h 48"/>
                <a:gd name="T2" fmla="*/ 42 w 48"/>
                <a:gd name="T3" fmla="*/ 0 h 48"/>
                <a:gd name="T4" fmla="*/ 24 w 48"/>
                <a:gd name="T5" fmla="*/ 0 h 48"/>
                <a:gd name="T6" fmla="*/ 0 w 48"/>
                <a:gd name="T7" fmla="*/ 12 h 48"/>
                <a:gd name="T8" fmla="*/ 6 w 48"/>
                <a:gd name="T9" fmla="*/ 48 h 48"/>
                <a:gd name="T10" fmla="*/ 24 w 48"/>
                <a:gd name="T11" fmla="*/ 42 h 48"/>
                <a:gd name="T12" fmla="*/ 48 w 48"/>
                <a:gd name="T13" fmla="*/ 3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48" y="36"/>
                  </a:moveTo>
                  <a:lnTo>
                    <a:pt x="42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6" y="48"/>
                  </a:lnTo>
                  <a:lnTo>
                    <a:pt x="24" y="42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Freeform 322"/>
            <p:cNvSpPr>
              <a:spLocks/>
            </p:cNvSpPr>
            <p:nvPr/>
          </p:nvSpPr>
          <p:spPr bwMode="auto">
            <a:xfrm>
              <a:off x="2688" y="2424"/>
              <a:ext cx="54" cy="42"/>
            </a:xfrm>
            <a:custGeom>
              <a:avLst/>
              <a:gdLst>
                <a:gd name="T0" fmla="*/ 54 w 54"/>
                <a:gd name="T1" fmla="*/ 36 h 42"/>
                <a:gd name="T2" fmla="*/ 48 w 54"/>
                <a:gd name="T3" fmla="*/ 0 h 42"/>
                <a:gd name="T4" fmla="*/ 24 w 54"/>
                <a:gd name="T5" fmla="*/ 0 h 42"/>
                <a:gd name="T6" fmla="*/ 0 w 54"/>
                <a:gd name="T7" fmla="*/ 6 h 42"/>
                <a:gd name="T8" fmla="*/ 12 w 54"/>
                <a:gd name="T9" fmla="*/ 42 h 42"/>
                <a:gd name="T10" fmla="*/ 24 w 54"/>
                <a:gd name="T11" fmla="*/ 42 h 42"/>
                <a:gd name="T12" fmla="*/ 54 w 54"/>
                <a:gd name="T13" fmla="*/ 3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2"/>
                <a:gd name="T23" fmla="*/ 54 w 5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2">
                  <a:moveTo>
                    <a:pt x="54" y="36"/>
                  </a:moveTo>
                  <a:lnTo>
                    <a:pt x="48" y="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Freeform 323"/>
            <p:cNvSpPr>
              <a:spLocks/>
            </p:cNvSpPr>
            <p:nvPr/>
          </p:nvSpPr>
          <p:spPr bwMode="auto">
            <a:xfrm>
              <a:off x="2610" y="2448"/>
              <a:ext cx="54" cy="48"/>
            </a:xfrm>
            <a:custGeom>
              <a:avLst/>
              <a:gdLst>
                <a:gd name="T0" fmla="*/ 54 w 54"/>
                <a:gd name="T1" fmla="*/ 36 h 48"/>
                <a:gd name="T2" fmla="*/ 42 w 54"/>
                <a:gd name="T3" fmla="*/ 0 h 48"/>
                <a:gd name="T4" fmla="*/ 12 w 54"/>
                <a:gd name="T5" fmla="*/ 6 h 48"/>
                <a:gd name="T6" fmla="*/ 0 w 54"/>
                <a:gd name="T7" fmla="*/ 12 h 48"/>
                <a:gd name="T8" fmla="*/ 12 w 54"/>
                <a:gd name="T9" fmla="*/ 48 h 48"/>
                <a:gd name="T10" fmla="*/ 12 w 54"/>
                <a:gd name="T11" fmla="*/ 48 h 48"/>
                <a:gd name="T12" fmla="*/ 54 w 54"/>
                <a:gd name="T13" fmla="*/ 3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8"/>
                <a:gd name="T23" fmla="*/ 54 w 5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8">
                  <a:moveTo>
                    <a:pt x="54" y="36"/>
                  </a:moveTo>
                  <a:lnTo>
                    <a:pt x="42" y="0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Freeform 324"/>
            <p:cNvSpPr>
              <a:spLocks/>
            </p:cNvSpPr>
            <p:nvPr/>
          </p:nvSpPr>
          <p:spPr bwMode="auto">
            <a:xfrm>
              <a:off x="2532" y="2472"/>
              <a:ext cx="48" cy="48"/>
            </a:xfrm>
            <a:custGeom>
              <a:avLst/>
              <a:gdLst>
                <a:gd name="T0" fmla="*/ 48 w 48"/>
                <a:gd name="T1" fmla="*/ 36 h 48"/>
                <a:gd name="T2" fmla="*/ 36 w 48"/>
                <a:gd name="T3" fmla="*/ 0 h 48"/>
                <a:gd name="T4" fmla="*/ 0 w 48"/>
                <a:gd name="T5" fmla="*/ 12 h 48"/>
                <a:gd name="T6" fmla="*/ 12 w 48"/>
                <a:gd name="T7" fmla="*/ 48 h 48"/>
                <a:gd name="T8" fmla="*/ 48 w 48"/>
                <a:gd name="T9" fmla="*/ 3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8" y="36"/>
                  </a:moveTo>
                  <a:lnTo>
                    <a:pt x="36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Freeform 325"/>
            <p:cNvSpPr>
              <a:spLocks/>
            </p:cNvSpPr>
            <p:nvPr/>
          </p:nvSpPr>
          <p:spPr bwMode="auto">
            <a:xfrm>
              <a:off x="2448" y="2502"/>
              <a:ext cx="54" cy="54"/>
            </a:xfrm>
            <a:custGeom>
              <a:avLst/>
              <a:gdLst>
                <a:gd name="T0" fmla="*/ 54 w 54"/>
                <a:gd name="T1" fmla="*/ 36 h 54"/>
                <a:gd name="T2" fmla="*/ 42 w 54"/>
                <a:gd name="T3" fmla="*/ 0 h 54"/>
                <a:gd name="T4" fmla="*/ 0 w 54"/>
                <a:gd name="T5" fmla="*/ 18 h 54"/>
                <a:gd name="T6" fmla="*/ 0 w 54"/>
                <a:gd name="T7" fmla="*/ 18 h 54"/>
                <a:gd name="T8" fmla="*/ 18 w 54"/>
                <a:gd name="T9" fmla="*/ 54 h 54"/>
                <a:gd name="T10" fmla="*/ 30 w 54"/>
                <a:gd name="T11" fmla="*/ 48 h 54"/>
                <a:gd name="T12" fmla="*/ 54 w 54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6"/>
                  </a:moveTo>
                  <a:lnTo>
                    <a:pt x="42" y="0"/>
                  </a:lnTo>
                  <a:lnTo>
                    <a:pt x="0" y="18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Freeform 326"/>
            <p:cNvSpPr>
              <a:spLocks/>
            </p:cNvSpPr>
            <p:nvPr/>
          </p:nvSpPr>
          <p:spPr bwMode="auto">
            <a:xfrm>
              <a:off x="2376" y="2538"/>
              <a:ext cx="54" cy="54"/>
            </a:xfrm>
            <a:custGeom>
              <a:avLst/>
              <a:gdLst>
                <a:gd name="T0" fmla="*/ 54 w 54"/>
                <a:gd name="T1" fmla="*/ 36 h 54"/>
                <a:gd name="T2" fmla="*/ 36 w 54"/>
                <a:gd name="T3" fmla="*/ 0 h 54"/>
                <a:gd name="T4" fmla="*/ 6 w 54"/>
                <a:gd name="T5" fmla="*/ 18 h 54"/>
                <a:gd name="T6" fmla="*/ 0 w 54"/>
                <a:gd name="T7" fmla="*/ 24 h 54"/>
                <a:gd name="T8" fmla="*/ 24 w 54"/>
                <a:gd name="T9" fmla="*/ 54 h 54"/>
                <a:gd name="T10" fmla="*/ 36 w 54"/>
                <a:gd name="T11" fmla="*/ 48 h 54"/>
                <a:gd name="T12" fmla="*/ 54 w 54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6"/>
                  </a:moveTo>
                  <a:lnTo>
                    <a:pt x="36" y="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36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5" name="Group 327"/>
          <p:cNvGrpSpPr>
            <a:grpSpLocks/>
          </p:cNvGrpSpPr>
          <p:nvPr/>
        </p:nvGrpSpPr>
        <p:grpSpPr bwMode="auto">
          <a:xfrm>
            <a:off x="2914650" y="4114800"/>
            <a:ext cx="2857500" cy="1647825"/>
            <a:chOff x="1596" y="2046"/>
            <a:chExt cx="1800" cy="1038"/>
          </a:xfrm>
        </p:grpSpPr>
        <p:sp>
          <p:nvSpPr>
            <p:cNvPr id="156" name="Freeform 328"/>
            <p:cNvSpPr>
              <a:spLocks/>
            </p:cNvSpPr>
            <p:nvPr/>
          </p:nvSpPr>
          <p:spPr bwMode="auto">
            <a:xfrm>
              <a:off x="3336" y="2046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Freeform 329"/>
            <p:cNvSpPr>
              <a:spLocks/>
            </p:cNvSpPr>
            <p:nvPr/>
          </p:nvSpPr>
          <p:spPr bwMode="auto">
            <a:xfrm>
              <a:off x="3270" y="2094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" name="Freeform 330"/>
            <p:cNvSpPr>
              <a:spLocks/>
            </p:cNvSpPr>
            <p:nvPr/>
          </p:nvSpPr>
          <p:spPr bwMode="auto">
            <a:xfrm>
              <a:off x="3204" y="2142"/>
              <a:ext cx="54" cy="54"/>
            </a:xfrm>
            <a:custGeom>
              <a:avLst/>
              <a:gdLst>
                <a:gd name="T0" fmla="*/ 54 w 54"/>
                <a:gd name="T1" fmla="*/ 30 h 54"/>
                <a:gd name="T2" fmla="*/ 30 w 54"/>
                <a:gd name="T3" fmla="*/ 0 h 54"/>
                <a:gd name="T4" fmla="*/ 24 w 54"/>
                <a:gd name="T5" fmla="*/ 6 h 54"/>
                <a:gd name="T6" fmla="*/ 0 w 54"/>
                <a:gd name="T7" fmla="*/ 24 h 54"/>
                <a:gd name="T8" fmla="*/ 24 w 54"/>
                <a:gd name="T9" fmla="*/ 54 h 54"/>
                <a:gd name="T10" fmla="*/ 54 w 54"/>
                <a:gd name="T11" fmla="*/ 36 h 54"/>
                <a:gd name="T12" fmla="*/ 54 w 54"/>
                <a:gd name="T13" fmla="*/ 3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0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54" y="36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" name="Freeform 331"/>
            <p:cNvSpPr>
              <a:spLocks/>
            </p:cNvSpPr>
            <p:nvPr/>
          </p:nvSpPr>
          <p:spPr bwMode="auto">
            <a:xfrm>
              <a:off x="3138" y="2196"/>
              <a:ext cx="54" cy="54"/>
            </a:xfrm>
            <a:custGeom>
              <a:avLst/>
              <a:gdLst>
                <a:gd name="T0" fmla="*/ 54 w 54"/>
                <a:gd name="T1" fmla="*/ 30 h 54"/>
                <a:gd name="T2" fmla="*/ 30 w 54"/>
                <a:gd name="T3" fmla="*/ 0 h 54"/>
                <a:gd name="T4" fmla="*/ 0 w 54"/>
                <a:gd name="T5" fmla="*/ 24 h 54"/>
                <a:gd name="T6" fmla="*/ 24 w 54"/>
                <a:gd name="T7" fmla="*/ 54 h 54"/>
                <a:gd name="T8" fmla="*/ 54 w 54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30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Freeform 332"/>
            <p:cNvSpPr>
              <a:spLocks/>
            </p:cNvSpPr>
            <p:nvPr/>
          </p:nvSpPr>
          <p:spPr bwMode="auto">
            <a:xfrm>
              <a:off x="3072" y="2244"/>
              <a:ext cx="54" cy="60"/>
            </a:xfrm>
            <a:custGeom>
              <a:avLst/>
              <a:gdLst>
                <a:gd name="T0" fmla="*/ 54 w 54"/>
                <a:gd name="T1" fmla="*/ 30 h 60"/>
                <a:gd name="T2" fmla="*/ 30 w 54"/>
                <a:gd name="T3" fmla="*/ 0 h 60"/>
                <a:gd name="T4" fmla="*/ 24 w 54"/>
                <a:gd name="T5" fmla="*/ 6 h 60"/>
                <a:gd name="T6" fmla="*/ 0 w 54"/>
                <a:gd name="T7" fmla="*/ 30 h 60"/>
                <a:gd name="T8" fmla="*/ 24 w 54"/>
                <a:gd name="T9" fmla="*/ 60 h 60"/>
                <a:gd name="T10" fmla="*/ 54 w 54"/>
                <a:gd name="T11" fmla="*/ 36 h 60"/>
                <a:gd name="T12" fmla="*/ 54 w 54"/>
                <a:gd name="T13" fmla="*/ 3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54" y="30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0" y="30"/>
                  </a:lnTo>
                  <a:lnTo>
                    <a:pt x="24" y="60"/>
                  </a:lnTo>
                  <a:lnTo>
                    <a:pt x="54" y="36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Freeform 333"/>
            <p:cNvSpPr>
              <a:spLocks/>
            </p:cNvSpPr>
            <p:nvPr/>
          </p:nvSpPr>
          <p:spPr bwMode="auto">
            <a:xfrm>
              <a:off x="3006" y="2298"/>
              <a:ext cx="60" cy="60"/>
            </a:xfrm>
            <a:custGeom>
              <a:avLst/>
              <a:gdLst>
                <a:gd name="T0" fmla="*/ 60 w 60"/>
                <a:gd name="T1" fmla="*/ 30 h 60"/>
                <a:gd name="T2" fmla="*/ 30 w 60"/>
                <a:gd name="T3" fmla="*/ 0 h 60"/>
                <a:gd name="T4" fmla="*/ 0 w 60"/>
                <a:gd name="T5" fmla="*/ 30 h 60"/>
                <a:gd name="T6" fmla="*/ 30 w 60"/>
                <a:gd name="T7" fmla="*/ 60 h 60"/>
                <a:gd name="T8" fmla="*/ 60 w 60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Freeform 334"/>
            <p:cNvSpPr>
              <a:spLocks/>
            </p:cNvSpPr>
            <p:nvPr/>
          </p:nvSpPr>
          <p:spPr bwMode="auto">
            <a:xfrm>
              <a:off x="2946" y="2358"/>
              <a:ext cx="60" cy="60"/>
            </a:xfrm>
            <a:custGeom>
              <a:avLst/>
              <a:gdLst>
                <a:gd name="T0" fmla="*/ 60 w 60"/>
                <a:gd name="T1" fmla="*/ 30 h 60"/>
                <a:gd name="T2" fmla="*/ 30 w 60"/>
                <a:gd name="T3" fmla="*/ 0 h 60"/>
                <a:gd name="T4" fmla="*/ 0 w 60"/>
                <a:gd name="T5" fmla="*/ 30 h 60"/>
                <a:gd name="T6" fmla="*/ 30 w 60"/>
                <a:gd name="T7" fmla="*/ 60 h 60"/>
                <a:gd name="T8" fmla="*/ 60 w 60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Freeform 335"/>
            <p:cNvSpPr>
              <a:spLocks/>
            </p:cNvSpPr>
            <p:nvPr/>
          </p:nvSpPr>
          <p:spPr bwMode="auto">
            <a:xfrm>
              <a:off x="2898" y="2424"/>
              <a:ext cx="54" cy="60"/>
            </a:xfrm>
            <a:custGeom>
              <a:avLst/>
              <a:gdLst>
                <a:gd name="T0" fmla="*/ 54 w 54"/>
                <a:gd name="T1" fmla="*/ 24 h 60"/>
                <a:gd name="T2" fmla="*/ 24 w 54"/>
                <a:gd name="T3" fmla="*/ 0 h 60"/>
                <a:gd name="T4" fmla="*/ 6 w 54"/>
                <a:gd name="T5" fmla="*/ 30 h 60"/>
                <a:gd name="T6" fmla="*/ 0 w 54"/>
                <a:gd name="T7" fmla="*/ 36 h 60"/>
                <a:gd name="T8" fmla="*/ 30 w 54"/>
                <a:gd name="T9" fmla="*/ 60 h 60"/>
                <a:gd name="T10" fmla="*/ 36 w 54"/>
                <a:gd name="T11" fmla="*/ 54 h 60"/>
                <a:gd name="T12" fmla="*/ 54 w 54"/>
                <a:gd name="T13" fmla="*/ 2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54" y="24"/>
                  </a:moveTo>
                  <a:lnTo>
                    <a:pt x="24" y="0"/>
                  </a:lnTo>
                  <a:lnTo>
                    <a:pt x="6" y="30"/>
                  </a:lnTo>
                  <a:lnTo>
                    <a:pt x="0" y="36"/>
                  </a:lnTo>
                  <a:lnTo>
                    <a:pt x="30" y="60"/>
                  </a:lnTo>
                  <a:lnTo>
                    <a:pt x="36" y="5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Freeform 336"/>
            <p:cNvSpPr>
              <a:spLocks/>
            </p:cNvSpPr>
            <p:nvPr/>
          </p:nvSpPr>
          <p:spPr bwMode="auto">
            <a:xfrm>
              <a:off x="2862" y="2496"/>
              <a:ext cx="48" cy="60"/>
            </a:xfrm>
            <a:custGeom>
              <a:avLst/>
              <a:gdLst>
                <a:gd name="T0" fmla="*/ 48 w 48"/>
                <a:gd name="T1" fmla="*/ 24 h 60"/>
                <a:gd name="T2" fmla="*/ 18 w 48"/>
                <a:gd name="T3" fmla="*/ 0 h 60"/>
                <a:gd name="T4" fmla="*/ 12 w 48"/>
                <a:gd name="T5" fmla="*/ 6 h 60"/>
                <a:gd name="T6" fmla="*/ 6 w 48"/>
                <a:gd name="T7" fmla="*/ 24 h 60"/>
                <a:gd name="T8" fmla="*/ 0 w 48"/>
                <a:gd name="T9" fmla="*/ 48 h 60"/>
                <a:gd name="T10" fmla="*/ 36 w 48"/>
                <a:gd name="T11" fmla="*/ 60 h 60"/>
                <a:gd name="T12" fmla="*/ 48 w 48"/>
                <a:gd name="T13" fmla="*/ 24 h 60"/>
                <a:gd name="T14" fmla="*/ 24 w 48"/>
                <a:gd name="T15" fmla="*/ 24 h 60"/>
                <a:gd name="T16" fmla="*/ 42 w 48"/>
                <a:gd name="T17" fmla="*/ 36 h 60"/>
                <a:gd name="T18" fmla="*/ 48 w 48"/>
                <a:gd name="T19" fmla="*/ 24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0"/>
                <a:gd name="T32" fmla="*/ 48 w 4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0">
                  <a:moveTo>
                    <a:pt x="48" y="24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42" y="36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Freeform 337"/>
            <p:cNvSpPr>
              <a:spLocks/>
            </p:cNvSpPr>
            <p:nvPr/>
          </p:nvSpPr>
          <p:spPr bwMode="auto">
            <a:xfrm>
              <a:off x="2844" y="2586"/>
              <a:ext cx="48" cy="48"/>
            </a:xfrm>
            <a:custGeom>
              <a:avLst/>
              <a:gdLst>
                <a:gd name="T0" fmla="*/ 48 w 48"/>
                <a:gd name="T1" fmla="*/ 6 h 48"/>
                <a:gd name="T2" fmla="*/ 6 w 48"/>
                <a:gd name="T3" fmla="*/ 0 h 48"/>
                <a:gd name="T4" fmla="*/ 0 w 48"/>
                <a:gd name="T5" fmla="*/ 42 h 48"/>
                <a:gd name="T6" fmla="*/ 42 w 48"/>
                <a:gd name="T7" fmla="*/ 48 h 48"/>
                <a:gd name="T8" fmla="*/ 48 w 48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8" y="6"/>
                  </a:moveTo>
                  <a:lnTo>
                    <a:pt x="6" y="0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Freeform 338"/>
            <p:cNvSpPr>
              <a:spLocks/>
            </p:cNvSpPr>
            <p:nvPr/>
          </p:nvSpPr>
          <p:spPr bwMode="auto">
            <a:xfrm>
              <a:off x="2838" y="2670"/>
              <a:ext cx="42" cy="48"/>
            </a:xfrm>
            <a:custGeom>
              <a:avLst/>
              <a:gdLst>
                <a:gd name="T0" fmla="*/ 42 w 42"/>
                <a:gd name="T1" fmla="*/ 6 h 48"/>
                <a:gd name="T2" fmla="*/ 0 w 42"/>
                <a:gd name="T3" fmla="*/ 0 h 48"/>
                <a:gd name="T4" fmla="*/ 0 w 42"/>
                <a:gd name="T5" fmla="*/ 18 h 48"/>
                <a:gd name="T6" fmla="*/ 0 w 42"/>
                <a:gd name="T7" fmla="*/ 42 h 48"/>
                <a:gd name="T8" fmla="*/ 42 w 42"/>
                <a:gd name="T9" fmla="*/ 48 h 48"/>
                <a:gd name="T10" fmla="*/ 42 w 42"/>
                <a:gd name="T11" fmla="*/ 18 h 48"/>
                <a:gd name="T12" fmla="*/ 42 w 42"/>
                <a:gd name="T13" fmla="*/ 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Freeform 339"/>
            <p:cNvSpPr>
              <a:spLocks/>
            </p:cNvSpPr>
            <p:nvPr/>
          </p:nvSpPr>
          <p:spPr bwMode="auto">
            <a:xfrm>
              <a:off x="2832" y="2754"/>
              <a:ext cx="42" cy="48"/>
            </a:xfrm>
            <a:custGeom>
              <a:avLst/>
              <a:gdLst>
                <a:gd name="T0" fmla="*/ 42 w 42"/>
                <a:gd name="T1" fmla="*/ 6 h 48"/>
                <a:gd name="T2" fmla="*/ 0 w 42"/>
                <a:gd name="T3" fmla="*/ 0 h 48"/>
                <a:gd name="T4" fmla="*/ 0 w 42"/>
                <a:gd name="T5" fmla="*/ 42 h 48"/>
                <a:gd name="T6" fmla="*/ 42 w 42"/>
                <a:gd name="T7" fmla="*/ 48 h 48"/>
                <a:gd name="T8" fmla="*/ 42 w 42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8"/>
                <a:gd name="T17" fmla="*/ 42 w 4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8">
                  <a:moveTo>
                    <a:pt x="42" y="6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42" y="48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" name="Freeform 340"/>
            <p:cNvSpPr>
              <a:spLocks/>
            </p:cNvSpPr>
            <p:nvPr/>
          </p:nvSpPr>
          <p:spPr bwMode="auto">
            <a:xfrm>
              <a:off x="2814" y="2832"/>
              <a:ext cx="48" cy="60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6 h 60"/>
                <a:gd name="T4" fmla="*/ 6 w 48"/>
                <a:gd name="T5" fmla="*/ 12 h 60"/>
                <a:gd name="T6" fmla="*/ 30 w 48"/>
                <a:gd name="T7" fmla="*/ 12 h 60"/>
                <a:gd name="T8" fmla="*/ 12 w 48"/>
                <a:gd name="T9" fmla="*/ 0 h 60"/>
                <a:gd name="T10" fmla="*/ 0 w 48"/>
                <a:gd name="T11" fmla="*/ 36 h 60"/>
                <a:gd name="T12" fmla="*/ 30 w 48"/>
                <a:gd name="T13" fmla="*/ 60 h 60"/>
                <a:gd name="T14" fmla="*/ 42 w 48"/>
                <a:gd name="T15" fmla="*/ 30 h 60"/>
                <a:gd name="T16" fmla="*/ 48 w 48"/>
                <a:gd name="T17" fmla="*/ 12 h 60"/>
                <a:gd name="T18" fmla="*/ 48 w 48"/>
                <a:gd name="T19" fmla="*/ 1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0"/>
                <a:gd name="T32" fmla="*/ 48 w 4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0">
                  <a:moveTo>
                    <a:pt x="48" y="12"/>
                  </a:moveTo>
                  <a:lnTo>
                    <a:pt x="12" y="6"/>
                  </a:lnTo>
                  <a:lnTo>
                    <a:pt x="6" y="12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30" y="60"/>
                  </a:lnTo>
                  <a:lnTo>
                    <a:pt x="42" y="3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" name="Freeform 341"/>
            <p:cNvSpPr>
              <a:spLocks/>
            </p:cNvSpPr>
            <p:nvPr/>
          </p:nvSpPr>
          <p:spPr bwMode="auto">
            <a:xfrm>
              <a:off x="2760" y="2904"/>
              <a:ext cx="66" cy="48"/>
            </a:xfrm>
            <a:custGeom>
              <a:avLst/>
              <a:gdLst>
                <a:gd name="T0" fmla="*/ 66 w 66"/>
                <a:gd name="T1" fmla="*/ 18 h 48"/>
                <a:gd name="T2" fmla="*/ 30 w 66"/>
                <a:gd name="T3" fmla="*/ 0 h 48"/>
                <a:gd name="T4" fmla="*/ 0 w 66"/>
                <a:gd name="T5" fmla="*/ 30 h 48"/>
                <a:gd name="T6" fmla="*/ 36 w 66"/>
                <a:gd name="T7" fmla="*/ 48 h 48"/>
                <a:gd name="T8" fmla="*/ 66 w 66"/>
                <a:gd name="T9" fmla="*/ 1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8"/>
                <a:gd name="T17" fmla="*/ 66 w 6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8">
                  <a:moveTo>
                    <a:pt x="66" y="18"/>
                  </a:moveTo>
                  <a:lnTo>
                    <a:pt x="30" y="0"/>
                  </a:lnTo>
                  <a:lnTo>
                    <a:pt x="0" y="30"/>
                  </a:lnTo>
                  <a:lnTo>
                    <a:pt x="36" y="4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" name="Freeform 342"/>
            <p:cNvSpPr>
              <a:spLocks/>
            </p:cNvSpPr>
            <p:nvPr/>
          </p:nvSpPr>
          <p:spPr bwMode="auto">
            <a:xfrm>
              <a:off x="2700" y="2958"/>
              <a:ext cx="60" cy="54"/>
            </a:xfrm>
            <a:custGeom>
              <a:avLst/>
              <a:gdLst>
                <a:gd name="T0" fmla="*/ 60 w 60"/>
                <a:gd name="T1" fmla="*/ 30 h 54"/>
                <a:gd name="T2" fmla="*/ 36 w 60"/>
                <a:gd name="T3" fmla="*/ 0 h 54"/>
                <a:gd name="T4" fmla="*/ 0 w 60"/>
                <a:gd name="T5" fmla="*/ 24 h 54"/>
                <a:gd name="T6" fmla="*/ 24 w 60"/>
                <a:gd name="T7" fmla="*/ 54 h 54"/>
                <a:gd name="T8" fmla="*/ 60 w 60"/>
                <a:gd name="T9" fmla="*/ 3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4"/>
                <a:gd name="T17" fmla="*/ 60 w 6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4">
                  <a:moveTo>
                    <a:pt x="60" y="30"/>
                  </a:moveTo>
                  <a:lnTo>
                    <a:pt x="36" y="0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" name="Freeform 343"/>
            <p:cNvSpPr>
              <a:spLocks/>
            </p:cNvSpPr>
            <p:nvPr/>
          </p:nvSpPr>
          <p:spPr bwMode="auto">
            <a:xfrm>
              <a:off x="2634" y="2994"/>
              <a:ext cx="48" cy="54"/>
            </a:xfrm>
            <a:custGeom>
              <a:avLst/>
              <a:gdLst>
                <a:gd name="T0" fmla="*/ 48 w 48"/>
                <a:gd name="T1" fmla="*/ 36 h 54"/>
                <a:gd name="T2" fmla="*/ 36 w 48"/>
                <a:gd name="T3" fmla="*/ 0 h 54"/>
                <a:gd name="T4" fmla="*/ 0 w 48"/>
                <a:gd name="T5" fmla="*/ 12 h 54"/>
                <a:gd name="T6" fmla="*/ 0 w 48"/>
                <a:gd name="T7" fmla="*/ 12 h 54"/>
                <a:gd name="T8" fmla="*/ 0 w 48"/>
                <a:gd name="T9" fmla="*/ 54 h 54"/>
                <a:gd name="T10" fmla="*/ 0 w 48"/>
                <a:gd name="T11" fmla="*/ 54 h 54"/>
                <a:gd name="T12" fmla="*/ 48 w 48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4"/>
                <a:gd name="T23" fmla="*/ 48 w 48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4">
                  <a:moveTo>
                    <a:pt x="48" y="36"/>
                  </a:moveTo>
                  <a:lnTo>
                    <a:pt x="36" y="0"/>
                  </a:lnTo>
                  <a:lnTo>
                    <a:pt x="0" y="12"/>
                  </a:lnTo>
                  <a:lnTo>
                    <a:pt x="0" y="54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" name="Freeform 344"/>
            <p:cNvSpPr>
              <a:spLocks/>
            </p:cNvSpPr>
            <p:nvPr/>
          </p:nvSpPr>
          <p:spPr bwMode="auto">
            <a:xfrm>
              <a:off x="2550" y="3012"/>
              <a:ext cx="42" cy="48"/>
            </a:xfrm>
            <a:custGeom>
              <a:avLst/>
              <a:gdLst>
                <a:gd name="T0" fmla="*/ 42 w 42"/>
                <a:gd name="T1" fmla="*/ 42 h 48"/>
                <a:gd name="T2" fmla="*/ 42 w 42"/>
                <a:gd name="T3" fmla="*/ 0 h 48"/>
                <a:gd name="T4" fmla="*/ 6 w 42"/>
                <a:gd name="T5" fmla="*/ 6 h 48"/>
                <a:gd name="T6" fmla="*/ 0 w 42"/>
                <a:gd name="T7" fmla="*/ 0 h 48"/>
                <a:gd name="T8" fmla="*/ 0 w 42"/>
                <a:gd name="T9" fmla="*/ 42 h 48"/>
                <a:gd name="T10" fmla="*/ 6 w 42"/>
                <a:gd name="T11" fmla="*/ 48 h 48"/>
                <a:gd name="T12" fmla="*/ 42 w 42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42"/>
                  </a:moveTo>
                  <a:lnTo>
                    <a:pt x="42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" name="Freeform 345"/>
            <p:cNvSpPr>
              <a:spLocks/>
            </p:cNvSpPr>
            <p:nvPr/>
          </p:nvSpPr>
          <p:spPr bwMode="auto">
            <a:xfrm>
              <a:off x="2460" y="2994"/>
              <a:ext cx="54" cy="54"/>
            </a:xfrm>
            <a:custGeom>
              <a:avLst/>
              <a:gdLst>
                <a:gd name="T0" fmla="*/ 42 w 54"/>
                <a:gd name="T1" fmla="*/ 54 h 54"/>
                <a:gd name="T2" fmla="*/ 54 w 54"/>
                <a:gd name="T3" fmla="*/ 18 h 54"/>
                <a:gd name="T4" fmla="*/ 12 w 54"/>
                <a:gd name="T5" fmla="*/ 0 h 54"/>
                <a:gd name="T6" fmla="*/ 12 w 54"/>
                <a:gd name="T7" fmla="*/ 18 h 54"/>
                <a:gd name="T8" fmla="*/ 30 w 54"/>
                <a:gd name="T9" fmla="*/ 6 h 54"/>
                <a:gd name="T10" fmla="*/ 18 w 54"/>
                <a:gd name="T11" fmla="*/ 0 h 54"/>
                <a:gd name="T12" fmla="*/ 0 w 54"/>
                <a:gd name="T13" fmla="*/ 36 h 54"/>
                <a:gd name="T14" fmla="*/ 0 w 54"/>
                <a:gd name="T15" fmla="*/ 36 h 54"/>
                <a:gd name="T16" fmla="*/ 12 w 54"/>
                <a:gd name="T17" fmla="*/ 42 h 54"/>
                <a:gd name="T18" fmla="*/ 42 w 54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4"/>
                <a:gd name="T32" fmla="*/ 54 w 54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4">
                  <a:moveTo>
                    <a:pt x="42" y="54"/>
                  </a:moveTo>
                  <a:lnTo>
                    <a:pt x="54" y="18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" name="Freeform 346"/>
            <p:cNvSpPr>
              <a:spLocks/>
            </p:cNvSpPr>
            <p:nvPr/>
          </p:nvSpPr>
          <p:spPr bwMode="auto">
            <a:xfrm>
              <a:off x="2388" y="2952"/>
              <a:ext cx="54" cy="60"/>
            </a:xfrm>
            <a:custGeom>
              <a:avLst/>
              <a:gdLst>
                <a:gd name="T0" fmla="*/ 36 w 54"/>
                <a:gd name="T1" fmla="*/ 60 h 60"/>
                <a:gd name="T2" fmla="*/ 54 w 54"/>
                <a:gd name="T3" fmla="*/ 24 h 60"/>
                <a:gd name="T4" fmla="*/ 54 w 54"/>
                <a:gd name="T5" fmla="*/ 24 h 60"/>
                <a:gd name="T6" fmla="*/ 18 w 54"/>
                <a:gd name="T7" fmla="*/ 0 h 60"/>
                <a:gd name="T8" fmla="*/ 0 w 54"/>
                <a:gd name="T9" fmla="*/ 36 h 60"/>
                <a:gd name="T10" fmla="*/ 24 w 54"/>
                <a:gd name="T11" fmla="*/ 54 h 60"/>
                <a:gd name="T12" fmla="*/ 36 w 54"/>
                <a:gd name="T13" fmla="*/ 6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0"/>
                <a:gd name="T23" fmla="*/ 54 w 5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0">
                  <a:moveTo>
                    <a:pt x="36" y="60"/>
                  </a:moveTo>
                  <a:lnTo>
                    <a:pt x="54" y="24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24" y="54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" name="Freeform 347"/>
            <p:cNvSpPr>
              <a:spLocks/>
            </p:cNvSpPr>
            <p:nvPr/>
          </p:nvSpPr>
          <p:spPr bwMode="auto">
            <a:xfrm>
              <a:off x="2316" y="2916"/>
              <a:ext cx="54" cy="54"/>
            </a:xfrm>
            <a:custGeom>
              <a:avLst/>
              <a:gdLst>
                <a:gd name="T0" fmla="*/ 36 w 54"/>
                <a:gd name="T1" fmla="*/ 54 h 54"/>
                <a:gd name="T2" fmla="*/ 54 w 54"/>
                <a:gd name="T3" fmla="*/ 18 h 54"/>
                <a:gd name="T4" fmla="*/ 30 w 54"/>
                <a:gd name="T5" fmla="*/ 6 h 54"/>
                <a:gd name="T6" fmla="*/ 18 w 54"/>
                <a:gd name="T7" fmla="*/ 0 h 54"/>
                <a:gd name="T8" fmla="*/ 0 w 54"/>
                <a:gd name="T9" fmla="*/ 36 h 54"/>
                <a:gd name="T10" fmla="*/ 0 w 54"/>
                <a:gd name="T11" fmla="*/ 36 h 54"/>
                <a:gd name="T12" fmla="*/ 36 w 54"/>
                <a:gd name="T13" fmla="*/ 5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36" y="54"/>
                  </a:moveTo>
                  <a:lnTo>
                    <a:pt x="54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" name="Freeform 348"/>
            <p:cNvSpPr>
              <a:spLocks/>
            </p:cNvSpPr>
            <p:nvPr/>
          </p:nvSpPr>
          <p:spPr bwMode="auto">
            <a:xfrm>
              <a:off x="2238" y="2886"/>
              <a:ext cx="60" cy="48"/>
            </a:xfrm>
            <a:custGeom>
              <a:avLst/>
              <a:gdLst>
                <a:gd name="T0" fmla="*/ 36 w 60"/>
                <a:gd name="T1" fmla="*/ 48 h 48"/>
                <a:gd name="T2" fmla="*/ 54 w 60"/>
                <a:gd name="T3" fmla="*/ 12 h 48"/>
                <a:gd name="T4" fmla="*/ 60 w 60"/>
                <a:gd name="T5" fmla="*/ 12 h 48"/>
                <a:gd name="T6" fmla="*/ 42 w 60"/>
                <a:gd name="T7" fmla="*/ 6 h 48"/>
                <a:gd name="T8" fmla="*/ 12 w 60"/>
                <a:gd name="T9" fmla="*/ 0 h 48"/>
                <a:gd name="T10" fmla="*/ 0 w 60"/>
                <a:gd name="T11" fmla="*/ 36 h 48"/>
                <a:gd name="T12" fmla="*/ 42 w 60"/>
                <a:gd name="T13" fmla="*/ 48 h 48"/>
                <a:gd name="T14" fmla="*/ 42 w 60"/>
                <a:gd name="T15" fmla="*/ 24 h 48"/>
                <a:gd name="T16" fmla="*/ 30 w 60"/>
                <a:gd name="T17" fmla="*/ 42 h 48"/>
                <a:gd name="T18" fmla="*/ 36 w 60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8"/>
                <a:gd name="T32" fmla="*/ 60 w 6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8">
                  <a:moveTo>
                    <a:pt x="36" y="48"/>
                  </a:moveTo>
                  <a:lnTo>
                    <a:pt x="54" y="12"/>
                  </a:lnTo>
                  <a:lnTo>
                    <a:pt x="60" y="12"/>
                  </a:lnTo>
                  <a:lnTo>
                    <a:pt x="42" y="6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42" y="48"/>
                  </a:lnTo>
                  <a:lnTo>
                    <a:pt x="42" y="24"/>
                  </a:lnTo>
                  <a:lnTo>
                    <a:pt x="30" y="42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" name="Freeform 349"/>
            <p:cNvSpPr>
              <a:spLocks/>
            </p:cNvSpPr>
            <p:nvPr/>
          </p:nvSpPr>
          <p:spPr bwMode="auto">
            <a:xfrm>
              <a:off x="2160" y="2874"/>
              <a:ext cx="42" cy="42"/>
            </a:xfrm>
            <a:custGeom>
              <a:avLst/>
              <a:gdLst>
                <a:gd name="T0" fmla="*/ 42 w 42"/>
                <a:gd name="T1" fmla="*/ 42 h 42"/>
                <a:gd name="T2" fmla="*/ 42 w 42"/>
                <a:gd name="T3" fmla="*/ 0 h 42"/>
                <a:gd name="T4" fmla="*/ 6 w 42"/>
                <a:gd name="T5" fmla="*/ 0 h 42"/>
                <a:gd name="T6" fmla="*/ 0 w 42"/>
                <a:gd name="T7" fmla="*/ 0 h 42"/>
                <a:gd name="T8" fmla="*/ 0 w 42"/>
                <a:gd name="T9" fmla="*/ 42 h 42"/>
                <a:gd name="T10" fmla="*/ 6 w 42"/>
                <a:gd name="T11" fmla="*/ 42 h 42"/>
                <a:gd name="T12" fmla="*/ 42 w 42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42" y="42"/>
                  </a:moveTo>
                  <a:lnTo>
                    <a:pt x="4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Freeform 350"/>
            <p:cNvSpPr>
              <a:spLocks/>
            </p:cNvSpPr>
            <p:nvPr/>
          </p:nvSpPr>
          <p:spPr bwMode="auto">
            <a:xfrm>
              <a:off x="2076" y="2874"/>
              <a:ext cx="42" cy="48"/>
            </a:xfrm>
            <a:custGeom>
              <a:avLst/>
              <a:gdLst>
                <a:gd name="T0" fmla="*/ 42 w 42"/>
                <a:gd name="T1" fmla="*/ 42 h 48"/>
                <a:gd name="T2" fmla="*/ 42 w 42"/>
                <a:gd name="T3" fmla="*/ 0 h 48"/>
                <a:gd name="T4" fmla="*/ 24 w 42"/>
                <a:gd name="T5" fmla="*/ 6 h 48"/>
                <a:gd name="T6" fmla="*/ 0 w 42"/>
                <a:gd name="T7" fmla="*/ 12 h 48"/>
                <a:gd name="T8" fmla="*/ 6 w 42"/>
                <a:gd name="T9" fmla="*/ 48 h 48"/>
                <a:gd name="T10" fmla="*/ 24 w 42"/>
                <a:gd name="T11" fmla="*/ 48 h 48"/>
                <a:gd name="T12" fmla="*/ 42 w 42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8"/>
                <a:gd name="T23" fmla="*/ 42 w 4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8">
                  <a:moveTo>
                    <a:pt x="42" y="42"/>
                  </a:moveTo>
                  <a:lnTo>
                    <a:pt x="42" y="0"/>
                  </a:lnTo>
                  <a:lnTo>
                    <a:pt x="24" y="6"/>
                  </a:lnTo>
                  <a:lnTo>
                    <a:pt x="0" y="1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" name="Freeform 351"/>
            <p:cNvSpPr>
              <a:spLocks/>
            </p:cNvSpPr>
            <p:nvPr/>
          </p:nvSpPr>
          <p:spPr bwMode="auto">
            <a:xfrm>
              <a:off x="1992" y="2892"/>
              <a:ext cx="48" cy="48"/>
            </a:xfrm>
            <a:custGeom>
              <a:avLst/>
              <a:gdLst>
                <a:gd name="T0" fmla="*/ 48 w 48"/>
                <a:gd name="T1" fmla="*/ 36 h 48"/>
                <a:gd name="T2" fmla="*/ 42 w 48"/>
                <a:gd name="T3" fmla="*/ 0 h 48"/>
                <a:gd name="T4" fmla="*/ 24 w 48"/>
                <a:gd name="T5" fmla="*/ 0 h 48"/>
                <a:gd name="T6" fmla="*/ 0 w 48"/>
                <a:gd name="T7" fmla="*/ 12 h 48"/>
                <a:gd name="T8" fmla="*/ 6 w 48"/>
                <a:gd name="T9" fmla="*/ 48 h 48"/>
                <a:gd name="T10" fmla="*/ 24 w 48"/>
                <a:gd name="T11" fmla="*/ 42 h 48"/>
                <a:gd name="T12" fmla="*/ 48 w 48"/>
                <a:gd name="T13" fmla="*/ 3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48" y="36"/>
                  </a:moveTo>
                  <a:lnTo>
                    <a:pt x="42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6" y="48"/>
                  </a:lnTo>
                  <a:lnTo>
                    <a:pt x="24" y="42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" name="Freeform 352"/>
            <p:cNvSpPr>
              <a:spLocks/>
            </p:cNvSpPr>
            <p:nvPr/>
          </p:nvSpPr>
          <p:spPr bwMode="auto">
            <a:xfrm>
              <a:off x="1908" y="2916"/>
              <a:ext cx="54" cy="42"/>
            </a:xfrm>
            <a:custGeom>
              <a:avLst/>
              <a:gdLst>
                <a:gd name="T0" fmla="*/ 54 w 54"/>
                <a:gd name="T1" fmla="*/ 36 h 42"/>
                <a:gd name="T2" fmla="*/ 48 w 54"/>
                <a:gd name="T3" fmla="*/ 0 h 42"/>
                <a:gd name="T4" fmla="*/ 24 w 54"/>
                <a:gd name="T5" fmla="*/ 0 h 42"/>
                <a:gd name="T6" fmla="*/ 0 w 54"/>
                <a:gd name="T7" fmla="*/ 6 h 42"/>
                <a:gd name="T8" fmla="*/ 12 w 54"/>
                <a:gd name="T9" fmla="*/ 42 h 42"/>
                <a:gd name="T10" fmla="*/ 24 w 54"/>
                <a:gd name="T11" fmla="*/ 42 h 42"/>
                <a:gd name="T12" fmla="*/ 54 w 54"/>
                <a:gd name="T13" fmla="*/ 3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2"/>
                <a:gd name="T23" fmla="*/ 54 w 5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2">
                  <a:moveTo>
                    <a:pt x="54" y="36"/>
                  </a:moveTo>
                  <a:lnTo>
                    <a:pt x="48" y="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12" y="42"/>
                  </a:lnTo>
                  <a:lnTo>
                    <a:pt x="2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" name="Freeform 353"/>
            <p:cNvSpPr>
              <a:spLocks/>
            </p:cNvSpPr>
            <p:nvPr/>
          </p:nvSpPr>
          <p:spPr bwMode="auto">
            <a:xfrm>
              <a:off x="1830" y="2940"/>
              <a:ext cx="54" cy="48"/>
            </a:xfrm>
            <a:custGeom>
              <a:avLst/>
              <a:gdLst>
                <a:gd name="T0" fmla="*/ 54 w 54"/>
                <a:gd name="T1" fmla="*/ 36 h 48"/>
                <a:gd name="T2" fmla="*/ 42 w 54"/>
                <a:gd name="T3" fmla="*/ 0 h 48"/>
                <a:gd name="T4" fmla="*/ 12 w 54"/>
                <a:gd name="T5" fmla="*/ 6 h 48"/>
                <a:gd name="T6" fmla="*/ 0 w 54"/>
                <a:gd name="T7" fmla="*/ 12 h 48"/>
                <a:gd name="T8" fmla="*/ 12 w 54"/>
                <a:gd name="T9" fmla="*/ 48 h 48"/>
                <a:gd name="T10" fmla="*/ 12 w 54"/>
                <a:gd name="T11" fmla="*/ 48 h 48"/>
                <a:gd name="T12" fmla="*/ 54 w 54"/>
                <a:gd name="T13" fmla="*/ 3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8"/>
                <a:gd name="T23" fmla="*/ 54 w 5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8">
                  <a:moveTo>
                    <a:pt x="54" y="36"/>
                  </a:moveTo>
                  <a:lnTo>
                    <a:pt x="42" y="0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" name="Freeform 354"/>
            <p:cNvSpPr>
              <a:spLocks/>
            </p:cNvSpPr>
            <p:nvPr/>
          </p:nvSpPr>
          <p:spPr bwMode="auto">
            <a:xfrm>
              <a:off x="1752" y="2964"/>
              <a:ext cx="48" cy="48"/>
            </a:xfrm>
            <a:custGeom>
              <a:avLst/>
              <a:gdLst>
                <a:gd name="T0" fmla="*/ 48 w 48"/>
                <a:gd name="T1" fmla="*/ 36 h 48"/>
                <a:gd name="T2" fmla="*/ 36 w 48"/>
                <a:gd name="T3" fmla="*/ 0 h 48"/>
                <a:gd name="T4" fmla="*/ 0 w 48"/>
                <a:gd name="T5" fmla="*/ 12 h 48"/>
                <a:gd name="T6" fmla="*/ 12 w 48"/>
                <a:gd name="T7" fmla="*/ 48 h 48"/>
                <a:gd name="T8" fmla="*/ 48 w 48"/>
                <a:gd name="T9" fmla="*/ 3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8" y="36"/>
                  </a:moveTo>
                  <a:lnTo>
                    <a:pt x="36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" name="Freeform 355"/>
            <p:cNvSpPr>
              <a:spLocks/>
            </p:cNvSpPr>
            <p:nvPr/>
          </p:nvSpPr>
          <p:spPr bwMode="auto">
            <a:xfrm>
              <a:off x="1668" y="2994"/>
              <a:ext cx="54" cy="54"/>
            </a:xfrm>
            <a:custGeom>
              <a:avLst/>
              <a:gdLst>
                <a:gd name="T0" fmla="*/ 54 w 54"/>
                <a:gd name="T1" fmla="*/ 36 h 54"/>
                <a:gd name="T2" fmla="*/ 42 w 54"/>
                <a:gd name="T3" fmla="*/ 0 h 54"/>
                <a:gd name="T4" fmla="*/ 0 w 54"/>
                <a:gd name="T5" fmla="*/ 18 h 54"/>
                <a:gd name="T6" fmla="*/ 0 w 54"/>
                <a:gd name="T7" fmla="*/ 18 h 54"/>
                <a:gd name="T8" fmla="*/ 18 w 54"/>
                <a:gd name="T9" fmla="*/ 54 h 54"/>
                <a:gd name="T10" fmla="*/ 30 w 54"/>
                <a:gd name="T11" fmla="*/ 48 h 54"/>
                <a:gd name="T12" fmla="*/ 54 w 54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6"/>
                  </a:moveTo>
                  <a:lnTo>
                    <a:pt x="42" y="0"/>
                  </a:lnTo>
                  <a:lnTo>
                    <a:pt x="0" y="18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" name="Freeform 356"/>
            <p:cNvSpPr>
              <a:spLocks/>
            </p:cNvSpPr>
            <p:nvPr/>
          </p:nvSpPr>
          <p:spPr bwMode="auto">
            <a:xfrm>
              <a:off x="1596" y="3030"/>
              <a:ext cx="54" cy="54"/>
            </a:xfrm>
            <a:custGeom>
              <a:avLst/>
              <a:gdLst>
                <a:gd name="T0" fmla="*/ 54 w 54"/>
                <a:gd name="T1" fmla="*/ 36 h 54"/>
                <a:gd name="T2" fmla="*/ 36 w 54"/>
                <a:gd name="T3" fmla="*/ 0 h 54"/>
                <a:gd name="T4" fmla="*/ 6 w 54"/>
                <a:gd name="T5" fmla="*/ 18 h 54"/>
                <a:gd name="T6" fmla="*/ 0 w 54"/>
                <a:gd name="T7" fmla="*/ 24 h 54"/>
                <a:gd name="T8" fmla="*/ 24 w 54"/>
                <a:gd name="T9" fmla="*/ 54 h 54"/>
                <a:gd name="T10" fmla="*/ 36 w 54"/>
                <a:gd name="T11" fmla="*/ 48 h 54"/>
                <a:gd name="T12" fmla="*/ 54 w 54"/>
                <a:gd name="T13" fmla="*/ 3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54" y="36"/>
                  </a:moveTo>
                  <a:lnTo>
                    <a:pt x="36" y="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4" y="54"/>
                  </a:lnTo>
                  <a:lnTo>
                    <a:pt x="36" y="4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5" name="Group 357"/>
          <p:cNvGrpSpPr>
            <a:grpSpLocks/>
          </p:cNvGrpSpPr>
          <p:nvPr/>
        </p:nvGrpSpPr>
        <p:grpSpPr bwMode="auto">
          <a:xfrm>
            <a:off x="3095625" y="4933950"/>
            <a:ext cx="200025" cy="333375"/>
            <a:chOff x="1710" y="2562"/>
            <a:chExt cx="126" cy="210"/>
          </a:xfrm>
        </p:grpSpPr>
        <p:sp>
          <p:nvSpPr>
            <p:cNvPr id="186" name="Line 358"/>
            <p:cNvSpPr>
              <a:spLocks noChangeShapeType="1"/>
            </p:cNvSpPr>
            <p:nvPr/>
          </p:nvSpPr>
          <p:spPr bwMode="auto">
            <a:xfrm>
              <a:off x="1710" y="2562"/>
              <a:ext cx="78" cy="12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" name="Freeform 359"/>
            <p:cNvSpPr>
              <a:spLocks/>
            </p:cNvSpPr>
            <p:nvPr/>
          </p:nvSpPr>
          <p:spPr bwMode="auto">
            <a:xfrm>
              <a:off x="1722" y="2646"/>
              <a:ext cx="114" cy="126"/>
            </a:xfrm>
            <a:custGeom>
              <a:avLst/>
              <a:gdLst>
                <a:gd name="T0" fmla="*/ 0 w 114"/>
                <a:gd name="T1" fmla="*/ 60 h 126"/>
                <a:gd name="T2" fmla="*/ 114 w 114"/>
                <a:gd name="T3" fmla="*/ 126 h 126"/>
                <a:gd name="T4" fmla="*/ 102 w 114"/>
                <a:gd name="T5" fmla="*/ 0 h 126"/>
                <a:gd name="T6" fmla="*/ 0 w 114"/>
                <a:gd name="T7" fmla="*/ 6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6"/>
                <a:gd name="T14" fmla="*/ 114 w 11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6">
                  <a:moveTo>
                    <a:pt x="0" y="60"/>
                  </a:moveTo>
                  <a:lnTo>
                    <a:pt x="114" y="126"/>
                  </a:lnTo>
                  <a:lnTo>
                    <a:pt x="10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8" name="Rectangle 360"/>
          <p:cNvSpPr>
            <a:spLocks noChangeArrowheads="1"/>
          </p:cNvSpPr>
          <p:nvPr/>
        </p:nvSpPr>
        <p:spPr bwMode="auto">
          <a:xfrm>
            <a:off x="1638300" y="2057400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89" name="Rectangle 361"/>
          <p:cNvSpPr>
            <a:spLocks noChangeArrowheads="1"/>
          </p:cNvSpPr>
          <p:nvPr/>
        </p:nvSpPr>
        <p:spPr bwMode="auto">
          <a:xfrm>
            <a:off x="1685925" y="2095500"/>
            <a:ext cx="17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X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0" name="Rectangle 362"/>
          <p:cNvSpPr>
            <a:spLocks noChangeArrowheads="1"/>
          </p:cNvSpPr>
          <p:nvPr/>
        </p:nvSpPr>
        <p:spPr bwMode="auto">
          <a:xfrm>
            <a:off x="1838325" y="2209800"/>
            <a:ext cx="107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12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2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1" name="Rectangle 363"/>
          <p:cNvSpPr>
            <a:spLocks noChangeArrowheads="1"/>
          </p:cNvSpPr>
          <p:nvPr/>
        </p:nvSpPr>
        <p:spPr bwMode="auto">
          <a:xfrm>
            <a:off x="6153150" y="5457825"/>
            <a:ext cx="40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92" name="Rectangle 364"/>
          <p:cNvSpPr>
            <a:spLocks noChangeArrowheads="1"/>
          </p:cNvSpPr>
          <p:nvPr/>
        </p:nvSpPr>
        <p:spPr bwMode="auto">
          <a:xfrm>
            <a:off x="6200775" y="5495925"/>
            <a:ext cx="17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X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3" name="Rectangle 365"/>
          <p:cNvSpPr>
            <a:spLocks noChangeArrowheads="1"/>
          </p:cNvSpPr>
          <p:nvPr/>
        </p:nvSpPr>
        <p:spPr bwMode="auto">
          <a:xfrm>
            <a:off x="6353175" y="5610225"/>
            <a:ext cx="107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1200" i="0">
                <a:solidFill>
                  <a:srgbClr val="000000"/>
                </a:solidFill>
                <a:latin typeface="Verdana" pitchFamily="34" charset="0"/>
                <a:cs typeface="+mn-cs"/>
                <a:sym typeface="Wingdings" pitchFamily="2" charset="2"/>
              </a:rPr>
              <a:t>1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4" name="Rectangle 366"/>
          <p:cNvSpPr>
            <a:spLocks noChangeArrowheads="1"/>
          </p:cNvSpPr>
          <p:nvPr/>
        </p:nvSpPr>
        <p:spPr bwMode="auto">
          <a:xfrm>
            <a:off x="5695950" y="23622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95" name="Rectangle 367"/>
          <p:cNvSpPr>
            <a:spLocks noChangeArrowheads="1"/>
          </p:cNvSpPr>
          <p:nvPr/>
        </p:nvSpPr>
        <p:spPr bwMode="auto">
          <a:xfrm>
            <a:off x="5743575" y="2390775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6" name="Rectangle 368"/>
          <p:cNvSpPr>
            <a:spLocks noChangeArrowheads="1"/>
          </p:cNvSpPr>
          <p:nvPr/>
        </p:nvSpPr>
        <p:spPr bwMode="auto">
          <a:xfrm>
            <a:off x="5848350" y="258127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97" name="Rectangle 369"/>
          <p:cNvSpPr>
            <a:spLocks noChangeArrowheads="1"/>
          </p:cNvSpPr>
          <p:nvPr/>
        </p:nvSpPr>
        <p:spPr bwMode="auto">
          <a:xfrm>
            <a:off x="5895975" y="2609850"/>
            <a:ext cx="19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en-GB" sz="2000" i="0">
                <a:solidFill>
                  <a:srgbClr val="0000FF"/>
                </a:solidFill>
                <a:latin typeface="Verdana" pitchFamily="34" charset="0"/>
                <a:cs typeface="+mn-cs"/>
                <a:sym typeface="Wingdings" pitchFamily="2" charset="2"/>
              </a:rPr>
              <a:t>B</a:t>
            </a:r>
            <a:endParaRPr lang="en-GB" i="0">
              <a:solidFill>
                <a:srgbClr val="0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98" name="AutoShape 370"/>
          <p:cNvSpPr>
            <a:spLocks noChangeArrowheads="1"/>
          </p:cNvSpPr>
          <p:nvPr/>
        </p:nvSpPr>
        <p:spPr bwMode="auto">
          <a:xfrm>
            <a:off x="2426568" y="6021288"/>
            <a:ext cx="3657600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cs-CZ" b="0" i="0">
              <a:latin typeface="Verdana" pitchFamily="34" charset="0"/>
            </a:endParaRPr>
          </a:p>
        </p:txBody>
      </p:sp>
      <p:sp>
        <p:nvSpPr>
          <p:cNvPr id="199" name="AutoShape 373"/>
          <p:cNvSpPr>
            <a:spLocks noChangeArrowheads="1"/>
          </p:cNvSpPr>
          <p:nvPr/>
        </p:nvSpPr>
        <p:spPr bwMode="auto">
          <a:xfrm rot="16200000">
            <a:off x="-742950" y="3844925"/>
            <a:ext cx="3657600" cy="228600"/>
          </a:xfrm>
          <a:prstGeom prst="rightArrow">
            <a:avLst>
              <a:gd name="adj1" fmla="val 50000"/>
              <a:gd name="adj2" fmla="val 40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endParaRPr lang="cs-CZ" b="0" i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Kroky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lineárního modelování obdobná analýze rozptylu, regresi nebo kanonické korelační analýze (nejsnáze pochopitelná je její analogie k ANOVA)</a:t>
            </a:r>
          </a:p>
          <a:p>
            <a:r>
              <a:rPr lang="cs-CZ" dirty="0" smtClean="0"/>
              <a:t>Výpočet probíhá v následujících  základních krocích: </a:t>
            </a:r>
          </a:p>
          <a:p>
            <a:pPr lvl="1"/>
            <a:r>
              <a:rPr lang="cs-CZ" dirty="0" smtClean="0"/>
              <a:t>Testování významnosti rozdílů v hodnocených proměnných mezi existujícími skupinami objektů; tato část výpočtu  je vlastně MANOVA (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variance, vícerozměrná ANOVA)</a:t>
            </a:r>
          </a:p>
          <a:p>
            <a:pPr lvl="2"/>
            <a:r>
              <a:rPr lang="cs-CZ" dirty="0" smtClean="0"/>
              <a:t>Pokud je potvrzena alternativní hypotéza rozdílů mezi skupinami objektů následuje tvorba vlastního modelu</a:t>
            </a:r>
          </a:p>
          <a:p>
            <a:pPr lvl="1"/>
            <a:r>
              <a:rPr lang="cs-CZ" dirty="0" smtClean="0"/>
              <a:t>Nalezení lineární kombinace proměnných, která nejlépe odlišuje mezi skupinami objektů (diskriminační funkce) 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diskriminační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19869"/>
            <a:ext cx="4680520" cy="4857403"/>
          </a:xfrm>
        </p:spPr>
        <p:txBody>
          <a:bodyPr/>
          <a:lstStyle/>
          <a:p>
            <a:r>
              <a:rPr lang="cs-CZ" dirty="0" smtClean="0"/>
              <a:t>Popsána pod názvem </a:t>
            </a:r>
            <a:r>
              <a:rPr lang="cs-CZ" dirty="0" err="1" smtClean="0"/>
              <a:t>canonical</a:t>
            </a:r>
            <a:r>
              <a:rPr lang="cs-CZ" dirty="0" smtClean="0"/>
              <a:t> </a:t>
            </a:r>
            <a:r>
              <a:rPr lang="cs-CZ" dirty="0" err="1" smtClean="0"/>
              <a:t>variate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(CVA) </a:t>
            </a:r>
            <a:r>
              <a:rPr lang="cs-CZ" dirty="0" err="1" smtClean="0"/>
              <a:t>Fisherem</a:t>
            </a:r>
            <a:r>
              <a:rPr lang="cs-CZ" dirty="0" smtClean="0"/>
              <a:t> v roce 1936 pro dvě skupiny; </a:t>
            </a:r>
            <a:r>
              <a:rPr lang="cs-CZ" dirty="0" err="1" smtClean="0"/>
              <a:t>Rao</a:t>
            </a:r>
            <a:r>
              <a:rPr lang="cs-CZ" dirty="0" smtClean="0"/>
              <a:t> (1948, 1952) ji rozšířil pro více než 2 skupiny</a:t>
            </a:r>
          </a:p>
          <a:p>
            <a:r>
              <a:rPr lang="cs-CZ" dirty="0" smtClean="0"/>
              <a:t>Je spjata se slavnými „</a:t>
            </a:r>
            <a:r>
              <a:rPr lang="cs-CZ" dirty="0" err="1" smtClean="0"/>
              <a:t>Fisherovými</a:t>
            </a:r>
            <a:r>
              <a:rPr lang="cs-CZ" dirty="0" smtClean="0"/>
              <a:t> kosatci“ na nichž ji </a:t>
            </a:r>
            <a:r>
              <a:rPr lang="cs-CZ" dirty="0" err="1" smtClean="0"/>
              <a:t>Fisher</a:t>
            </a:r>
            <a:r>
              <a:rPr lang="cs-CZ" dirty="0" smtClean="0"/>
              <a:t> v roce 1936 popsal</a:t>
            </a:r>
          </a:p>
          <a:p>
            <a:r>
              <a:rPr lang="cs-CZ" dirty="0" err="1" smtClean="0"/>
              <a:t>Fisherovy</a:t>
            </a:r>
            <a:r>
              <a:rPr lang="cs-CZ" dirty="0" smtClean="0"/>
              <a:t> kosatce</a:t>
            </a:r>
          </a:p>
          <a:p>
            <a:pPr lvl="1"/>
            <a:r>
              <a:rPr lang="cs-CZ" dirty="0" smtClean="0"/>
              <a:t>Shromážděny na </a:t>
            </a:r>
            <a:r>
              <a:rPr lang="cs-CZ" dirty="0" err="1" smtClean="0"/>
              <a:t>poolostrově</a:t>
            </a:r>
            <a:r>
              <a:rPr lang="cs-CZ" dirty="0" smtClean="0"/>
              <a:t> </a:t>
            </a:r>
            <a:r>
              <a:rPr lang="cs-CZ" dirty="0" err="1" smtClean="0"/>
              <a:t>Gaspé</a:t>
            </a:r>
            <a:r>
              <a:rPr lang="cs-CZ" dirty="0" smtClean="0"/>
              <a:t> (</a:t>
            </a:r>
            <a:r>
              <a:rPr lang="cs-CZ" dirty="0" err="1" smtClean="0"/>
              <a:t>Quebec</a:t>
            </a:r>
            <a:r>
              <a:rPr lang="cs-CZ" dirty="0" smtClean="0"/>
              <a:t> v Kanadě) botanikem Edgarem </a:t>
            </a:r>
            <a:r>
              <a:rPr lang="cs-CZ" dirty="0" err="1" smtClean="0"/>
              <a:t>Andersonem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78774"/>
            <a:ext cx="1949274" cy="16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1795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 smtClean="0"/>
              <a:t>Versicola</a:t>
            </a:r>
            <a:endParaRPr lang="cs-CZ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1795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 smtClean="0"/>
              <a:t>Virginic</a:t>
            </a:r>
            <a:endParaRPr lang="cs-CZ" b="1" i="1" dirty="0"/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78774"/>
            <a:ext cx="2448272" cy="16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78772"/>
            <a:ext cx="2211118" cy="16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60032" y="41795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 smtClean="0"/>
              <a:t>Setosa</a:t>
            </a:r>
            <a:endParaRPr lang="cs-CZ" b="1" i="1" dirty="0"/>
          </a:p>
        </p:txBody>
      </p:sp>
      <p:pic>
        <p:nvPicPr>
          <p:cNvPr id="462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786" y="3853233"/>
            <a:ext cx="2251214" cy="23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92786" y="364502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>
                <a:solidFill>
                  <a:srgbClr val="FF0000"/>
                </a:solidFill>
              </a:rPr>
              <a:t>Petals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6802" y="549378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>
                <a:solidFill>
                  <a:srgbClr val="FF0000"/>
                </a:solidFill>
              </a:rPr>
              <a:t>Sepals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62855" name="Picture 7"/>
          <p:cNvPicPr>
            <a:picLocks noChangeAspect="1" noChangeArrowheads="1"/>
          </p:cNvPicPr>
          <p:nvPr/>
        </p:nvPicPr>
        <p:blipFill>
          <a:blip r:embed="rId6" cstate="print"/>
          <a:srcRect l="37799" t="16945" r="442"/>
          <a:stretch>
            <a:fillRect/>
          </a:stretch>
        </p:blipFill>
        <p:spPr bwMode="auto">
          <a:xfrm>
            <a:off x="5292080" y="828312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Předstupeň diskriminační analýzy: popis vztahu prediktorů a existujících skupin objektů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323528" y="1124744"/>
          <a:ext cx="5439544" cy="40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8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5439544" cy="4079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6156176" y="1052736"/>
          <a:ext cx="14398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9" name="Graph" r:id="rId5" imgW="1440000" imgH="2160000" progId="STATISTICA.Graph">
                  <p:embed/>
                </p:oleObj>
              </mc:Choice>
              <mc:Fallback>
                <p:oleObj name="Graph" r:id="rId5" imgW="1440000" imgH="216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052736"/>
                        <a:ext cx="14398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7596336" y="1052736"/>
          <a:ext cx="14398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0" name="Graph" r:id="rId7" imgW="1440000" imgH="2160000" progId="STATISTICA.Graph">
                  <p:embed/>
                </p:oleObj>
              </mc:Choice>
              <mc:Fallback>
                <p:oleObj name="Graph" r:id="rId7" imgW="1440000" imgH="216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052736"/>
                        <a:ext cx="14398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6" name="Object 6"/>
          <p:cNvGraphicFramePr>
            <a:graphicFrameLocks noChangeAspect="1"/>
          </p:cNvGraphicFramePr>
          <p:nvPr/>
        </p:nvGraphicFramePr>
        <p:xfrm>
          <a:off x="6156176" y="3068960"/>
          <a:ext cx="14398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1" name="Graph" r:id="rId9" imgW="1440000" imgH="2160000" progId="STATISTICA.Graph">
                  <p:embed/>
                </p:oleObj>
              </mc:Choice>
              <mc:Fallback>
                <p:oleObj name="Graph" r:id="rId9" imgW="1440000" imgH="216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068960"/>
                        <a:ext cx="14398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7596336" y="3069307"/>
          <a:ext cx="14398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2" name="Graph" r:id="rId11" imgW="1440000" imgH="2160000" progId="STATISTICA.Graph">
                  <p:embed/>
                </p:oleObj>
              </mc:Choice>
              <mc:Fallback>
                <p:oleObj name="Graph" r:id="rId11" imgW="1440000" imgH="2160000" progId="STATISTICA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069307"/>
                        <a:ext cx="14398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6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5157192"/>
            <a:ext cx="4318645" cy="112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96341" y="539706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Nicméně pozor na pouze jednorozměrný výběr proměnných – diskriminace objektů může být dána pouze jejich kombinací</a:t>
            </a:r>
            <a:endParaRPr lang="cs-CZ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860032" y="5608664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11858</TotalTime>
  <Words>2096</Words>
  <Application>Microsoft Office PowerPoint</Application>
  <PresentationFormat>On-screen Show (4:3)</PresentationFormat>
  <Paragraphs>356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Graph</vt:lpstr>
      <vt:lpstr>Rovnice</vt:lpstr>
      <vt:lpstr>Vícerozměrné statistické metody </vt:lpstr>
      <vt:lpstr>Typy vícerozměrných analýz</vt:lpstr>
      <vt:lpstr>Obecné zásady tvorby predikčních modelů</vt:lpstr>
      <vt:lpstr>Vytváření modelů</vt:lpstr>
      <vt:lpstr>Diskriminační analýza</vt:lpstr>
      <vt:lpstr>Princip diskriminační analýzy</vt:lpstr>
      <vt:lpstr>Kroky diskriminační analýzy</vt:lpstr>
      <vt:lpstr>Historie diskriminační analýzy</vt:lpstr>
      <vt:lpstr>Předstupeň diskriminační analýzy: popis vztahu prediktorů a existujících skupin objektů</vt:lpstr>
      <vt:lpstr>Význam identifikace redundantních proměnných</vt:lpstr>
      <vt:lpstr>Identifikace redundantních proměnných</vt:lpstr>
      <vt:lpstr>Ověření diskriminační funkce na nezávislém souboru</vt:lpstr>
      <vt:lpstr>Algebra diskriminační analýzy</vt:lpstr>
      <vt:lpstr>Vztah původních proměnných a kanonických os</vt:lpstr>
      <vt:lpstr>Pojmy a výstupy diskriminační analýzy</vt:lpstr>
      <vt:lpstr>Wilks lambda</vt:lpstr>
      <vt:lpstr>Popis modelu</vt:lpstr>
      <vt:lpstr>Mahalanobisova vzdálenost (Mahalanobis 1936) </vt:lpstr>
      <vt:lpstr>Mahalanobisova vzdálenost v diskriminační analýze</vt:lpstr>
      <vt:lpstr>Dopředná a zpětná eliminace</vt:lpstr>
      <vt:lpstr>Definice modelu prostřednictvím stepwise analýzy</vt:lpstr>
      <vt:lpstr>Kanonická analýza</vt:lpstr>
      <vt:lpstr>Kanonická analýza - výsledky</vt:lpstr>
      <vt:lpstr>PCA vs. Diskriminační analýza</vt:lpstr>
      <vt:lpstr>Klasifikace neznámých objektů pomocí diskriminační analýzy</vt:lpstr>
      <vt:lpstr>A priori a posterior probabilities</vt:lpstr>
      <vt:lpstr>Klasifikace objektů dle vzdálenosti</vt:lpstr>
      <vt:lpstr>Celkové vyhodnocení výsledků diskriminační analýzy</vt:lpstr>
      <vt:lpstr>Diskriminační analýza - shrnutí</vt:lpstr>
      <vt:lpstr>Ordinační analýzy: shrnutí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580</cp:revision>
  <dcterms:created xsi:type="dcterms:W3CDTF">2010-11-20T15:58:13Z</dcterms:created>
  <dcterms:modified xsi:type="dcterms:W3CDTF">2011-11-29T13:47:49Z</dcterms:modified>
</cp:coreProperties>
</file>