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embeddedFontLst>
    <p:embeddedFont>
      <p:font typeface="Tahoma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17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j+krrU/4Gt1IhaJO3/W/a3OE/j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17" orient="horz"/>
        <p:guide pos="1272" orient="horz"/>
        <p:guide pos="715" orient="horz"/>
        <p:guide pos="3861" orient="horz"/>
        <p:guide pos="3944" orient="horz"/>
        <p:guide pos="428"/>
        <p:guide pos="7224"/>
        <p:guide pos="909"/>
        <p:guide pos="3688"/>
        <p:guide pos="39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Tahoma-bold.fntdata"/><Relationship Id="rId10" Type="http://schemas.openxmlformats.org/officeDocument/2006/relationships/slide" Target="slides/slide5.xml"/><Relationship Id="rId21" Type="http://schemas.openxmlformats.org/officeDocument/2006/relationships/font" Target="fonts/Tahoma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8ee8750604_1_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8ee8750604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g28ee8750604_1_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8ee8750604_1_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28ee8750604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g28ee8750604_1_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8ee8750604_1_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28ee8750604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g28ee8750604_1_3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8ee8750604_1_4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8ee8750604_1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g28ee8750604_1_4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8ee8750604_1_4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8ee8750604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g28ee8750604_1_4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bf9d6d1fe4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2bf9d6d1fe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g2bf9d6d1fe4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bd9cf69dc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2bd9cf69dcc_1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bd9cf69dcc_0_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bd9cf69dc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g2bd9cf69dcc_0_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bd9cf69dcc_1_1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bd9cf69dcc_1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2bd9cf69dcc_1_12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bd9cf69dcc_1_1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bd9cf69dcc_1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2bd9cf69dcc_1_13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bd9cf69dcc_1_1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bd9cf69dcc_1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2bd9cf69dcc_1_13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bd9cf69dcc_1_14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bd9cf69dcc_1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g2bd9cf69dcc_1_14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8ee8750604_1_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8ee8750604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g28ee8750604_1_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8ee8750604_1_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28ee8750604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28ee8750604_1_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, images, two columns">
  <p:cSld name="Text, images, two columns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/>
          <p:nvPr>
            <p:ph idx="1" type="body"/>
          </p:nvPr>
        </p:nvSpPr>
        <p:spPr>
          <a:xfrm>
            <a:off x="719997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6" name="Google Shape;86;p12"/>
          <p:cNvSpPr txBox="1"/>
          <p:nvPr>
            <p:ph idx="2" type="body"/>
          </p:nvPr>
        </p:nvSpPr>
        <p:spPr>
          <a:xfrm>
            <a:off x="719999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3" type="body"/>
          </p:nvPr>
        </p:nvSpPr>
        <p:spPr>
          <a:xfrm>
            <a:off x="720724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1" sz="11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4" type="body"/>
          </p:nvPr>
        </p:nvSpPr>
        <p:spPr>
          <a:xfrm>
            <a:off x="6251278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5" type="body"/>
          </p:nvPr>
        </p:nvSpPr>
        <p:spPr>
          <a:xfrm>
            <a:off x="6252003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1" sz="11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6" type="body"/>
          </p:nvPr>
        </p:nvSpPr>
        <p:spPr>
          <a:xfrm>
            <a:off x="6251278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pty">
  <p:cSld name="Empt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5" name="Google Shape;95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" showMasterSp="0">
  <p:cSld name="Title slide with imag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>
            <p:ph type="title"/>
          </p:nvPr>
        </p:nvSpPr>
        <p:spPr>
          <a:xfrm>
            <a:off x="398502" y="2900365"/>
            <a:ext cx="5246518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" type="subTitle"/>
          </p:nvPr>
        </p:nvSpPr>
        <p:spPr>
          <a:xfrm>
            <a:off x="398502" y="4116402"/>
            <a:ext cx="5246518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01" name="Google Shape;101;p14"/>
          <p:cNvSpPr/>
          <p:nvPr>
            <p:ph idx="2" type="pic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14"/>
          <p:cNvSpPr txBox="1"/>
          <p:nvPr>
            <p:ph idx="11" type="ftr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inverse" showMasterSp="0">
  <p:cSld name="Title slide - inverse">
    <p:bg>
      <p:bgPr>
        <a:solidFill>
          <a:srgbClr val="00AF3F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6" name="Google Shape;106;p15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5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 - inverse" showMasterSp="0">
  <p:cSld name="Title slide with image - inverse">
    <p:bg>
      <p:bgPr>
        <a:solidFill>
          <a:srgbClr val="00AF3F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1" name="Google Shape;111;p16"/>
          <p:cNvSpPr txBox="1"/>
          <p:nvPr>
            <p:ph type="title"/>
          </p:nvPr>
        </p:nvSpPr>
        <p:spPr>
          <a:xfrm>
            <a:off x="398502" y="2900365"/>
            <a:ext cx="5246518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6"/>
          <p:cNvSpPr txBox="1"/>
          <p:nvPr>
            <p:ph idx="1" type="subTitle"/>
          </p:nvPr>
        </p:nvSpPr>
        <p:spPr>
          <a:xfrm>
            <a:off x="398502" y="4116402"/>
            <a:ext cx="5246518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13" name="Google Shape;113;p16"/>
          <p:cNvSpPr/>
          <p:nvPr>
            <p:ph idx="2" type="pic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16"/>
          <p:cNvSpPr txBox="1"/>
          <p:nvPr>
            <p:ph idx="11" type="ftr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se slide with image">
  <p:cSld name="Inverse slide with image">
    <p:bg>
      <p:bgPr>
        <a:solidFill>
          <a:srgbClr val="00AF3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/>
          <p:nvPr>
            <p:ph idx="2" type="pic"/>
          </p:nvPr>
        </p:nvSpPr>
        <p:spPr>
          <a:xfrm>
            <a:off x="0" y="1"/>
            <a:ext cx="12192000" cy="5842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18" name="Google Shape;118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720000" y="6040795"/>
            <a:ext cx="8555976" cy="5108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sz="15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CI slide">
  <p:cSld name="MUNI SCI slide">
    <p:bg>
      <p:bgPr>
        <a:solidFill>
          <a:srgbClr val="00AF3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ntent">
  <p:cSld name="Heading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25" name="Google Shape;25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ext">
  <p:cSld name="Heading, subheading and 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2" name="Google Shape;32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mparison">
  <p:cSld name="Heading and comparis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6" name="Google Shape;36;p6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9" name="Google Shape;39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comparison">
  <p:cSld name="Heading, subheading and 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3" type="body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4" type="body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48" name="Google Shape;4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, text and image">
  <p:cSld name="Heading, subheading, text and imag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3" name="Google Shape;53;p8"/>
          <p:cNvSpPr txBox="1"/>
          <p:nvPr>
            <p:ph idx="1" type="body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b="0"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/>
          <p:nvPr>
            <p:ph idx="2" type="pic"/>
          </p:nvPr>
        </p:nvSpPr>
        <p:spPr>
          <a:xfrm>
            <a:off x="729509" y="1665288"/>
            <a:ext cx="6207791" cy="4139998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8"/>
          <p:cNvSpPr txBox="1"/>
          <p:nvPr>
            <p:ph idx="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56" name="Google Shape;5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hree columns">
  <p:cSld name="Heading, subheading and three columns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idx="1" type="body"/>
          </p:nvPr>
        </p:nvSpPr>
        <p:spPr>
          <a:xfrm>
            <a:off x="4440000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719999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3" type="body"/>
          </p:nvPr>
        </p:nvSpPr>
        <p:spPr>
          <a:xfrm>
            <a:off x="4440000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4" type="body"/>
          </p:nvPr>
        </p:nvSpPr>
        <p:spPr>
          <a:xfrm>
            <a:off x="8161200" y="4414270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5" type="body"/>
          </p:nvPr>
        </p:nvSpPr>
        <p:spPr>
          <a:xfrm>
            <a:off x="72072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6" type="body"/>
          </p:nvPr>
        </p:nvSpPr>
        <p:spPr>
          <a:xfrm>
            <a:off x="444047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7" type="body"/>
          </p:nvPr>
        </p:nvSpPr>
        <p:spPr>
          <a:xfrm>
            <a:off x="8161436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8" type="body"/>
          </p:nvPr>
        </p:nvSpPr>
        <p:spPr>
          <a:xfrm>
            <a:off x="719999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9" type="body"/>
          </p:nvPr>
        </p:nvSpPr>
        <p:spPr>
          <a:xfrm>
            <a:off x="8160001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1" name="Google Shape;71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out heading">
  <p:cSld name="Content without heading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5" name="Google Shape;75;p10"/>
          <p:cNvSpPr txBox="1"/>
          <p:nvPr>
            <p:ph idx="1" type="body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76" name="Google Shape;7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heading">
  <p:cSld name="Only heading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0" name="Google Shape;80;p11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1" name="Google Shape;81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" name="Google Shape;12;p2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Základy programovania v Pythone - F1420</a:t>
            </a:r>
            <a:endParaRPr/>
          </a:p>
        </p:txBody>
      </p:sp>
      <p:sp>
        <p:nvSpPr>
          <p:cNvPr id="129" name="Google Shape;129;p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0" name="Google Shape;130;p1"/>
          <p:cNvSpPr txBox="1"/>
          <p:nvPr>
            <p:ph type="title"/>
          </p:nvPr>
        </p:nvSpPr>
        <p:spPr>
          <a:xfrm>
            <a:off x="398502" y="2900365"/>
            <a:ext cx="11361600" cy="11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Podmienky</a:t>
            </a:r>
            <a:endParaRPr/>
          </a:p>
        </p:txBody>
      </p:sp>
      <p:sp>
        <p:nvSpPr>
          <p:cNvPr id="131" name="Google Shape;131;p1"/>
          <p:cNvSpPr txBox="1"/>
          <p:nvPr>
            <p:ph idx="1" type="subTitle"/>
          </p:nvPr>
        </p:nvSpPr>
        <p:spPr>
          <a:xfrm>
            <a:off x="398502" y="4116402"/>
            <a:ext cx="11361600" cy="6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1800"/>
              <a:t>Kryštof Mrózek (445429@mail.muni.cz)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1800"/>
              <a:t>Kristína Tomanková (kristinatomankova@mail.muni.cz)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1800"/>
              <a:t>Radoslav Brunovský (rbrunovsky@mail.muni.cz)</a:t>
            </a:r>
            <a:endParaRPr sz="1400"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8ee8750604_1_1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8" name="Google Shape;208;g28ee8750604_1_17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Vnorené podmienky</a:t>
            </a:r>
            <a:endParaRPr/>
          </a:p>
        </p:txBody>
      </p:sp>
      <p:sp>
        <p:nvSpPr>
          <p:cNvPr id="209" name="Google Shape;209;g28ee8750604_1_17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0" name="Google Shape;210;g28ee8750604_1_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3050" y="2019300"/>
            <a:ext cx="7082575" cy="344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8ee8750604_1_2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17" name="Google Shape;217;g28ee8750604_1_25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Podmienky s logickými operátormi</a:t>
            </a:r>
            <a:endParaRPr/>
          </a:p>
        </p:txBody>
      </p:sp>
      <p:sp>
        <p:nvSpPr>
          <p:cNvPr id="218" name="Google Shape;218;g28ee8750604_1_25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9" name="Google Shape;219;g28ee8750604_1_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5650" y="1773250"/>
            <a:ext cx="7636400" cy="344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8ee8750604_1_3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26" name="Google Shape;226;g28ee8750604_1_33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Podmienka s not</a:t>
            </a:r>
            <a:endParaRPr/>
          </a:p>
        </p:txBody>
      </p:sp>
      <p:sp>
        <p:nvSpPr>
          <p:cNvPr id="227" name="Google Shape;227;g28ee8750604_1_33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8" name="Google Shape;228;g28ee8750604_1_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800" y="1773250"/>
            <a:ext cx="7473050" cy="395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8ee8750604_1_4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35" name="Google Shape;235;g28ee8750604_1_41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Záverečné cvičenie</a:t>
            </a:r>
            <a:endParaRPr/>
          </a:p>
        </p:txBody>
      </p:sp>
      <p:sp>
        <p:nvSpPr>
          <p:cNvPr id="236" name="Google Shape;236;g28ee8750604_1_41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381000" marR="3556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highlight>
                  <a:srgbClr val="FFFFFF"/>
                </a:highlight>
              </a:rPr>
              <a:t>Ak je 1 strana trojuholníka väčšia ako súčet ostatných dvoch strán,</a:t>
            </a:r>
            <a:endParaRPr sz="1800">
              <a:highlight>
                <a:srgbClr val="FFFFFF"/>
              </a:highlight>
            </a:endParaRPr>
          </a:p>
          <a:p>
            <a:pPr indent="0" lvl="0" marL="368300" marR="3429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highlight>
                  <a:srgbClr val="FFFFFF"/>
                </a:highlight>
              </a:rPr>
              <a:t>tak tento trojuholník nenakreslíte. Inak áno. Napíšte funkciu, ktorá</a:t>
            </a:r>
            <a:endParaRPr sz="1800">
              <a:highlight>
                <a:srgbClr val="FFFFFF"/>
              </a:highlight>
            </a:endParaRPr>
          </a:p>
          <a:p>
            <a:pPr indent="0" lvl="0" marL="381000" marR="3556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highlight>
                  <a:srgbClr val="FFFFFF"/>
                </a:highlight>
              </a:rPr>
              <a:t>bere 3 dĺžky strán, a overí, či je možné zostaviť trojuholník z týchto</a:t>
            </a:r>
            <a:endParaRPr sz="1800">
              <a:highlight>
                <a:srgbClr val="FFFFFF"/>
              </a:highlight>
            </a:endParaRPr>
          </a:p>
          <a:p>
            <a:pPr indent="0" lvl="0" marL="381000" marR="4140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highlight>
                  <a:srgbClr val="FFFFFF"/>
                </a:highlight>
              </a:rPr>
              <a:t>strán.</a:t>
            </a:r>
            <a:endParaRPr sz="18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8ee8750604_1_4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3" name="Google Shape;243;g28ee8750604_1_49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Riešenie</a:t>
            </a:r>
            <a:endParaRPr/>
          </a:p>
        </p:txBody>
      </p:sp>
      <p:sp>
        <p:nvSpPr>
          <p:cNvPr id="244" name="Google Shape;244;g28ee8750604_1_49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45" name="Google Shape;245;g28ee8750604_1_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0007" y="1894657"/>
            <a:ext cx="8517499" cy="373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bf9d6d1fe4_0_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2" name="Google Shape;252;g2bf9d6d1fe4_0_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Záverečné cvičenie</a:t>
            </a:r>
            <a:endParaRPr/>
          </a:p>
        </p:txBody>
      </p:sp>
      <p:sp>
        <p:nvSpPr>
          <p:cNvPr id="253" name="Google Shape;253;g2bf9d6d1fe4_0_0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Napíšte funkciu, ktorá bude mať jeden argument - číslo - a rozhodne či je to číslo väčšie, menšie alebo rovné nule a tento výsledok vypíše.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bd9cf69dcc_1_0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F1420 – Proměnné, datové typy, funkce</a:t>
            </a:r>
            <a:endParaRPr/>
          </a:p>
        </p:txBody>
      </p:sp>
      <p:sp>
        <p:nvSpPr>
          <p:cNvPr id="137" name="Google Shape;137;g2bd9cf69dcc_1_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8" name="Google Shape;138;g2bd9cf69dcc_1_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Operátory - pripomenutie</a:t>
            </a:r>
            <a:endParaRPr/>
          </a:p>
        </p:txBody>
      </p:sp>
      <p:sp>
        <p:nvSpPr>
          <p:cNvPr id="139" name="Google Shape;139;g2bd9cf69dcc_1_0"/>
          <p:cNvSpPr txBox="1"/>
          <p:nvPr>
            <p:ph idx="1" type="body"/>
          </p:nvPr>
        </p:nvSpPr>
        <p:spPr>
          <a:xfrm>
            <a:off x="720000" y="1692002"/>
            <a:ext cx="108690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9999" lvl="0" marL="251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GB" sz="1800"/>
              <a:t>Existuje celá řada operátorů - operací mezi dvěma hodnotami / proměnnými</a:t>
            </a:r>
            <a:endParaRPr/>
          </a:p>
          <a:p>
            <a:pPr indent="-179999" lvl="0" marL="251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GB" sz="1800"/>
              <a:t>Jejich konkrétní význam záleží na datovém typu</a:t>
            </a:r>
            <a:endParaRPr/>
          </a:p>
          <a:p>
            <a:pPr indent="-179999" lvl="0" marL="251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GB" sz="1800"/>
              <a:t>V tuto chvíli se podíváme pouze na operace mezi čísly</a:t>
            </a:r>
            <a:endParaRPr/>
          </a:p>
          <a:p>
            <a:pPr indent="-179999" lvl="0" marL="251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i="1" lang="en-GB" sz="1800"/>
              <a:t>Cvičení 4: Operace +, -, *, /, **, //, % aplikujte na hodnoty 15 a 4. Zkuste odhadnout význam každé operace</a:t>
            </a:r>
            <a:endParaRPr/>
          </a:p>
          <a:p>
            <a:pPr indent="-179999" lvl="1" marL="503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GB" sz="1600"/>
              <a:t>15 + 4 = 19 – sčítání</a:t>
            </a:r>
            <a:endParaRPr/>
          </a:p>
          <a:p>
            <a:pPr indent="-179999" lvl="1" marL="503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GB" sz="1600"/>
              <a:t>15 - 4 = 11 – odčítání</a:t>
            </a:r>
            <a:endParaRPr/>
          </a:p>
          <a:p>
            <a:pPr indent="-179999" lvl="1" marL="503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GB" sz="1600"/>
              <a:t>15 * 4 = 60 –  násobení</a:t>
            </a:r>
            <a:endParaRPr/>
          </a:p>
          <a:p>
            <a:pPr indent="-179999" lvl="1" marL="503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GB" sz="1600"/>
              <a:t>15 / 4 = 3.75 – dělení</a:t>
            </a:r>
            <a:endParaRPr/>
          </a:p>
          <a:p>
            <a:pPr indent="-179999" lvl="1" marL="503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GB" sz="1600"/>
              <a:t>15 ** 4 = 50625 – umocňování</a:t>
            </a:r>
            <a:endParaRPr/>
          </a:p>
          <a:p>
            <a:pPr indent="-179999" lvl="1" marL="503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GB" sz="1600"/>
              <a:t>15 // 4 = 3 – dělení beze zbytku, tzv. “floor division“ (15 = 4 * </a:t>
            </a:r>
            <a:r>
              <a:rPr b="1" lang="en-GB" sz="1600">
                <a:solidFill>
                  <a:srgbClr val="FF0000"/>
                </a:solidFill>
              </a:rPr>
              <a:t>3</a:t>
            </a:r>
            <a:r>
              <a:rPr lang="en-GB" sz="1600"/>
              <a:t> + 3)</a:t>
            </a:r>
            <a:endParaRPr/>
          </a:p>
          <a:p>
            <a:pPr indent="-179999" lvl="1" marL="503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GB" sz="1600"/>
              <a:t>15 % 4 = 3 –  modulo, zbytek po dělení (15 = 4 * 3 + </a:t>
            </a:r>
            <a:r>
              <a:rPr b="1" lang="en-GB" sz="1600">
                <a:solidFill>
                  <a:srgbClr val="FF0000"/>
                </a:solidFill>
              </a:rPr>
              <a:t>3</a:t>
            </a:r>
            <a:r>
              <a:rPr lang="en-GB" sz="1600"/>
              <a:t>)</a:t>
            </a:r>
            <a:endParaRPr/>
          </a:p>
          <a:p>
            <a:pPr indent="-179999" lvl="1" marL="503999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b="1" lang="en-GB" sz="1600"/>
              <a:t>Všechny tyto operace jsou definované na celých </a:t>
            </a:r>
            <a:r>
              <a:rPr lang="en-GB" sz="1600"/>
              <a:t>(int)</a:t>
            </a:r>
            <a:r>
              <a:rPr b="1" lang="en-GB" sz="1600"/>
              <a:t> i desetinných </a:t>
            </a:r>
            <a:r>
              <a:rPr lang="en-GB" sz="1600"/>
              <a:t>(float)</a:t>
            </a:r>
            <a:r>
              <a:rPr b="1" lang="en-GB" sz="1600"/>
              <a:t> číslech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bd9cf69dcc_0_1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6" name="Google Shape;146;g2bd9cf69dcc_0_14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Boolean výrazy</a:t>
            </a:r>
            <a:endParaRPr/>
          </a:p>
        </p:txBody>
      </p:sp>
      <p:sp>
        <p:nvSpPr>
          <p:cNvPr id="147" name="Google Shape;147;g2bd9cf69dcc_0_14"/>
          <p:cNvSpPr txBox="1"/>
          <p:nvPr>
            <p:ph idx="1" type="body"/>
          </p:nvPr>
        </p:nvSpPr>
        <p:spPr>
          <a:xfrm>
            <a:off x="823800" y="1769827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Boolean výraz - výraz ktorý je pravdivý alebo nepravdivý - má hodnotu True alebo False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Používame pri nich racionálne/porovnávacie operátory: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Operátory vyhodnotia boolean výraz a vrátia hodnotu</a:t>
            </a:r>
            <a:endParaRPr sz="1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True alebo False </a:t>
            </a:r>
            <a:endParaRPr sz="1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 </a:t>
            </a:r>
            <a:endParaRPr sz="1800"/>
          </a:p>
        </p:txBody>
      </p:sp>
      <p:pic>
        <p:nvPicPr>
          <p:cNvPr id="148" name="Google Shape;148;g2bd9cf69dcc_0_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7726" y="2200975"/>
            <a:ext cx="3712950" cy="290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bd9cf69dcc_1_12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5" name="Google Shape;155;g2bd9cf69dcc_1_123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Cvičenie </a:t>
            </a:r>
            <a:endParaRPr/>
          </a:p>
        </p:txBody>
      </p:sp>
      <p:sp>
        <p:nvSpPr>
          <p:cNvPr id="156" name="Google Shape;156;g2bd9cf69dcc_1_123"/>
          <p:cNvSpPr txBox="1"/>
          <p:nvPr>
            <p:ph idx="1" type="body"/>
          </p:nvPr>
        </p:nvSpPr>
        <p:spPr>
          <a:xfrm>
            <a:off x="635775" y="16855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Vyskúšajte vyhodnotiť nasledujúce výrazy</a:t>
            </a:r>
            <a:endParaRPr sz="1800"/>
          </a:p>
        </p:txBody>
      </p:sp>
      <p:pic>
        <p:nvPicPr>
          <p:cNvPr id="157" name="Google Shape;157;g2bd9cf69dcc_1_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92250" y="1658525"/>
            <a:ext cx="4066025" cy="451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bd9cf69dcc_1_13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64" name="Google Shape;164;g2bd9cf69dcc_1_131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Logické operátory</a:t>
            </a:r>
            <a:endParaRPr/>
          </a:p>
        </p:txBody>
      </p:sp>
      <p:sp>
        <p:nvSpPr>
          <p:cNvPr id="165" name="Google Shape;165;g2bd9cf69dcc_1_131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Porovnávajú boolean hodnoty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Binárne: </a:t>
            </a:r>
            <a:r>
              <a:rPr b="1" lang="en-GB" sz="1800"/>
              <a:t>and</a:t>
            </a:r>
            <a:r>
              <a:rPr lang="en-GB" sz="1800"/>
              <a:t>, </a:t>
            </a:r>
            <a:r>
              <a:rPr b="1" lang="en-GB" sz="1800"/>
              <a:t>or</a:t>
            </a:r>
            <a:endParaRPr b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Unárne: </a:t>
            </a:r>
            <a:r>
              <a:rPr b="1" lang="en-GB" sz="1800"/>
              <a:t>not</a:t>
            </a:r>
            <a:endParaRPr b="1" sz="18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Operátor </a:t>
            </a:r>
            <a:r>
              <a:rPr b="1" lang="en-GB" sz="1800"/>
              <a:t>not</a:t>
            </a:r>
            <a:r>
              <a:rPr lang="en-GB" sz="1800"/>
              <a:t> vyhodnotí výraz tak, aby mal opačnú </a:t>
            </a:r>
            <a:endParaRPr sz="1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pravdivostnú hodnotu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bd9cf69dcc_1_13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2" name="Google Shape;172;g2bd9cf69dcc_1_139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Cvičenie </a:t>
            </a:r>
            <a:endParaRPr/>
          </a:p>
        </p:txBody>
      </p:sp>
      <p:sp>
        <p:nvSpPr>
          <p:cNvPr id="173" name="Google Shape;173;g2bd9cf69dcc_1_139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Vyskúšajte vyhodnotiť nasledujúce výrazy</a:t>
            </a:r>
            <a:endParaRPr/>
          </a:p>
        </p:txBody>
      </p:sp>
      <p:pic>
        <p:nvPicPr>
          <p:cNvPr id="174" name="Google Shape;174;g2bd9cf69dcc_1_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29834" y="2466975"/>
            <a:ext cx="5250600" cy="32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bd9cf69dcc_1_14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81" name="Google Shape;181;g2bd9cf69dcc_1_147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Podmienky</a:t>
            </a:r>
            <a:endParaRPr/>
          </a:p>
        </p:txBody>
      </p:sp>
      <p:sp>
        <p:nvSpPr>
          <p:cNvPr id="182" name="Google Shape;182;g2bd9cf69dcc_1_147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Umožňujú spustiť časť kódu iba vtedy, ak je zadaná podmienka splnená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Veľmi podstatné pri písaní zložitejších programov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Štruktúrou veľmi podobné ako definovanie funkcie</a:t>
            </a:r>
            <a:endParaRPr sz="1800"/>
          </a:p>
        </p:txBody>
      </p:sp>
      <p:pic>
        <p:nvPicPr>
          <p:cNvPr id="183" name="Google Shape;183;g2bd9cf69dcc_1_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3060" y="3242875"/>
            <a:ext cx="8312575" cy="183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8ee8750604_1_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0" name="Google Shape;190;g28ee8750604_1_1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Formát if-else</a:t>
            </a:r>
            <a:endParaRPr/>
          </a:p>
        </p:txBody>
      </p:sp>
      <p:sp>
        <p:nvSpPr>
          <p:cNvPr id="191" name="Google Shape;191;g28ee8750604_1_1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Do kódu pod </a:t>
            </a:r>
            <a:r>
              <a:rPr b="1" lang="en-GB"/>
              <a:t>else </a:t>
            </a:r>
            <a:r>
              <a:rPr lang="en-GB"/>
              <a:t>vetvou sa píše časť kódu, ktorý sa spustí keď je podmienka zadaná pri </a:t>
            </a:r>
            <a:r>
              <a:rPr b="1" lang="en-GB"/>
              <a:t>if </a:t>
            </a:r>
            <a:r>
              <a:rPr lang="en-GB"/>
              <a:t>nesplnená</a:t>
            </a:r>
            <a:endParaRPr/>
          </a:p>
        </p:txBody>
      </p:sp>
      <p:pic>
        <p:nvPicPr>
          <p:cNvPr id="192" name="Google Shape;192;g28ee8750604_1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7750" y="2957125"/>
            <a:ext cx="8179549" cy="264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8ee8750604_1_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9" name="Google Shape;199;g28ee8750604_1_9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Formát if-elif-else</a:t>
            </a:r>
            <a:endParaRPr/>
          </a:p>
        </p:txBody>
      </p:sp>
      <p:sp>
        <p:nvSpPr>
          <p:cNvPr id="200" name="Google Shape;200;g28ee8750604_1_9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1" name="Google Shape;201;g28ee8750604_1_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1584" y="1773250"/>
            <a:ext cx="8141225" cy="344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2020-11-27T17:42:39Z</dcterms:created>
  <dc:creator>Masaryk University</dc:creator>
</cp:coreProperties>
</file>