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9320107" y="8886613"/>
            <a:ext cx="2709334" cy="422149"/>
          </a:xfrm>
          <a:prstGeom prst="rect">
            <a:avLst/>
          </a:prstGeom>
        </p:spPr>
        <p:txBody>
          <a:bodyPr wrap="square" lIns="65023" tIns="65023" rIns="65023" bIns="65023"/>
          <a:lstStyle>
            <a:lvl1pPr algn="r" defTabSz="1300480">
              <a:defRPr sz="18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18" name="Title Text"/>
          <p:cNvSpPr txBox="1"/>
          <p:nvPr>
            <p:ph type="title"/>
          </p:nvPr>
        </p:nvSpPr>
        <p:spPr>
          <a:xfrm>
            <a:off x="975359" y="2623537"/>
            <a:ext cx="11054082" cy="2903503"/>
          </a:xfrm>
          <a:prstGeom prst="rect">
            <a:avLst/>
          </a:prstGeom>
        </p:spPr>
        <p:txBody>
          <a:bodyPr lIns="65023" tIns="65023" rIns="65023" bIns="65023">
            <a:noAutofit/>
          </a:bodyPr>
          <a:lstStyle>
            <a:lvl1pPr defTabSz="1300480">
              <a:defRPr sz="62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9" name="Body Level One…"/>
          <p:cNvSpPr txBox="1"/>
          <p:nvPr>
            <p:ph type="body" sz="half" idx="1"/>
          </p:nvPr>
        </p:nvSpPr>
        <p:spPr>
          <a:xfrm>
            <a:off x="1950719" y="5527040"/>
            <a:ext cx="9103361" cy="4226561"/>
          </a:xfrm>
          <a:prstGeom prst="rect">
            <a:avLst/>
          </a:prstGeom>
        </p:spPr>
        <p:txBody>
          <a:bodyPr lIns="65023" tIns="65023" rIns="65023" bIns="65023" anchor="t">
            <a:noAutofit/>
          </a:bodyPr>
          <a:lstStyle>
            <a:lvl1pPr marL="0" indent="0" algn="ctr" defTabSz="1300480">
              <a:spcBef>
                <a:spcPts val="10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  <a:lvl2pPr marL="0" indent="457200" algn="ctr" defTabSz="1300480">
              <a:spcBef>
                <a:spcPts val="10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2pPr>
            <a:lvl3pPr marL="0" indent="914400" algn="ctr" defTabSz="1300480">
              <a:spcBef>
                <a:spcPts val="10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3pPr>
            <a:lvl4pPr marL="0" indent="1371600" algn="ctr" defTabSz="1300480">
              <a:spcBef>
                <a:spcPts val="10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4pPr>
            <a:lvl5pPr marL="0" indent="1828800" algn="ctr" defTabSz="1300480">
              <a:spcBef>
                <a:spcPts val="10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9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9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9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5.png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8" Type="http://schemas.openxmlformats.org/officeDocument/2006/relationships/image" Target="../media/image46.png"/><Relationship Id="rId9" Type="http://schemas.openxmlformats.org/officeDocument/2006/relationships/image" Target="../media/image47.png"/><Relationship Id="rId10" Type="http://schemas.openxmlformats.org/officeDocument/2006/relationships/image" Target="../media/image48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5.png"/><Relationship Id="rId3" Type="http://schemas.openxmlformats.org/officeDocument/2006/relationships/image" Target="../media/image41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Relationship Id="rId7" Type="http://schemas.openxmlformats.org/officeDocument/2006/relationships/image" Target="../media/image52.png"/><Relationship Id="rId8" Type="http://schemas.openxmlformats.org/officeDocument/2006/relationships/image" Target="../media/image53.png"/><Relationship Id="rId9" Type="http://schemas.openxmlformats.org/officeDocument/2006/relationships/image" Target="../media/image54.png"/><Relationship Id="rId10" Type="http://schemas.openxmlformats.org/officeDocument/2006/relationships/image" Target="../media/image45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5.png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econd quantization and lattice QFT"/>
          <p:cNvSpPr txBox="1"/>
          <p:nvPr/>
        </p:nvSpPr>
        <p:spPr>
          <a:xfrm>
            <a:off x="2732698" y="201224"/>
            <a:ext cx="7843141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Second quantization and lattice QFT </a:t>
            </a:r>
          </a:p>
        </p:txBody>
      </p:sp>
      <p:sp>
        <p:nvSpPr>
          <p:cNvPr id="129" name="Quantum mechanics:…"/>
          <p:cNvSpPr txBox="1"/>
          <p:nvPr/>
        </p:nvSpPr>
        <p:spPr>
          <a:xfrm>
            <a:off x="202931" y="1127540"/>
            <a:ext cx="3623838" cy="4829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130048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Quantum mechanics:</a:t>
            </a:r>
          </a:p>
          <a:p>
            <a:pPr algn="l" defTabSz="130048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Quantum field theory:</a:t>
            </a:r>
          </a:p>
        </p:txBody>
      </p:sp>
      <p:grpSp>
        <p:nvGrpSpPr>
          <p:cNvPr id="133" name="Group"/>
          <p:cNvGrpSpPr/>
          <p:nvPr/>
        </p:nvGrpSpPr>
        <p:grpSpPr>
          <a:xfrm>
            <a:off x="539721" y="1888355"/>
            <a:ext cx="3105179" cy="2026071"/>
            <a:chOff x="0" y="0"/>
            <a:chExt cx="3105177" cy="2026070"/>
          </a:xfrm>
        </p:grpSpPr>
        <p:sp>
          <p:nvSpPr>
            <p:cNvPr id="130" name="Line"/>
            <p:cNvSpPr/>
            <p:nvPr/>
          </p:nvSpPr>
          <p:spPr>
            <a:xfrm>
              <a:off x="0" y="325019"/>
              <a:ext cx="2517225" cy="793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381" y="8479"/>
                  </a:lnTo>
                  <a:lnTo>
                    <a:pt x="15220" y="16449"/>
                  </a:lnTo>
                  <a:lnTo>
                    <a:pt x="21600" y="0"/>
                  </a:lnTo>
                </a:path>
              </a:pathLst>
            </a:custGeom>
            <a:noFill/>
            <a:ln w="50800" cap="flat">
              <a:solidFill>
                <a:srgbClr val="000000"/>
              </a:solidFill>
              <a:prstDash val="sysDot"/>
              <a:miter lim="400000"/>
              <a:headEnd type="oval" w="med" len="med"/>
              <a:tailEnd type="triangle" w="med" len="med"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6284" y="638097"/>
              <a:ext cx="2902362" cy="763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6733" y="21600"/>
                  </a:lnTo>
                  <a:lnTo>
                    <a:pt x="16273" y="10961"/>
                  </a:lnTo>
                  <a:lnTo>
                    <a:pt x="21600" y="20852"/>
                  </a:lnTo>
                </a:path>
              </a:pathLst>
            </a:custGeom>
            <a:noFill/>
            <a:ln w="50800" cap="flat">
              <a:solidFill>
                <a:srgbClr val="000000"/>
              </a:solidFill>
              <a:prstDash val="sysDot"/>
              <a:miter lim="400000"/>
              <a:headEnd type="oval" w="med" len="med"/>
              <a:tailEnd type="triangle" w="med" len="med"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515337" y="0"/>
              <a:ext cx="2589841" cy="2026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7444" y="5402"/>
                  </a:lnTo>
                  <a:lnTo>
                    <a:pt x="12415" y="18729"/>
                  </a:lnTo>
                  <a:lnTo>
                    <a:pt x="21600" y="21600"/>
                  </a:lnTo>
                </a:path>
              </a:pathLst>
            </a:custGeom>
            <a:noFill/>
            <a:ln w="50800" cap="flat">
              <a:solidFill>
                <a:srgbClr val="000000"/>
              </a:solidFill>
              <a:prstDash val="sysDot"/>
              <a:miter lim="400000"/>
              <a:headEnd type="oval" w="med" len="med"/>
              <a:tailEnd type="triangle" w="med" len="med"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</p:grpSp>
      <p:pic>
        <p:nvPicPr>
          <p:cNvPr id="134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l="46881" t="34714" r="0" b="0"/>
          <a:stretch>
            <a:fillRect/>
          </a:stretch>
        </p:blipFill>
        <p:spPr>
          <a:xfrm>
            <a:off x="215814" y="5966003"/>
            <a:ext cx="3550526" cy="331337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vector graphics (.ps)…"/>
          <p:cNvSpPr txBox="1"/>
          <p:nvPr/>
        </p:nvSpPr>
        <p:spPr>
          <a:xfrm>
            <a:off x="4200702" y="1127539"/>
            <a:ext cx="8217762" cy="8588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vector graphics (.ps)</a:t>
            </a: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we follow each particle (</a:t>
            </a:r>
            <a:r>
              <a:rPr b="1">
                <a:solidFill>
                  <a:srgbClr val="FF2600"/>
                </a:solidFill>
              </a:rPr>
              <a:t>r</a:t>
            </a:r>
            <a:r>
              <a:rPr>
                <a:solidFill>
                  <a:srgbClr val="FF2600"/>
                </a:solidFill>
              </a:rPr>
              <a:t> is dynamical variable</a:t>
            </a:r>
            <a:r>
              <a:t>)</a:t>
            </a: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impractical for many electrons</a:t>
            </a: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Pauli statistics causes complications (Slater det.)</a:t>
            </a: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cannot capture states with fractional occupation</a:t>
            </a: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Fock space is artificial construct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      ‘product’ of Hilbert spaces of each particle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bitmap (.bmp)</a:t>
            </a: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we follow the state of space points (lattice sites)</a:t>
            </a:r>
          </a:p>
          <a:p>
            <a:pPr marL="300789" indent="-300789" algn="l" defTabSz="1300480">
              <a:buSzPct val="100000"/>
              <a:buChar char="•"/>
              <a:defRPr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r</a:t>
            </a:r>
            <a:r>
              <a:rPr b="0"/>
              <a:t> (=site index) is a parameter</a:t>
            </a:r>
            <a:endParaRPr b="0"/>
          </a:p>
          <a:p>
            <a:pPr marL="300789" indent="-300789" algn="l" defTabSz="1300480">
              <a:buSzPct val="100000"/>
              <a:buChar char="•"/>
              <a:defRPr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b="0"/>
              <a:t>general approach</a:t>
            </a:r>
            <a:endParaRPr b="0"/>
          </a:p>
          <a:p>
            <a:pPr marL="300789" indent="-300789" algn="l" defTabSz="1300480">
              <a:buSzPct val="100000"/>
              <a:buChar char="•"/>
              <a:defRPr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b="0"/>
              <a:t>Pauli statistics is simple (commutation rules)</a:t>
            </a:r>
            <a:endParaRPr b="0"/>
          </a:p>
          <a:p>
            <a:pPr marL="300789" indent="-300789" algn="l" defTabSz="1300480">
              <a:buSzPct val="100000"/>
              <a:buChar char="•"/>
              <a:defRPr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b="0"/>
              <a:t>no problem with fractional occupation</a:t>
            </a:r>
            <a:endParaRPr b="0"/>
          </a:p>
          <a:p>
            <a:pPr marL="300789" indent="-300789" algn="l" defTabSz="1300480">
              <a:buSzPct val="100000"/>
              <a:buChar char="•"/>
              <a:defRPr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b="0"/>
              <a:t>Fock space is very natural</a:t>
            </a:r>
            <a:endParaRPr b="0"/>
          </a:p>
          <a:p>
            <a:pPr algn="l" defTabSz="1300480">
              <a:defRPr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b="0"/>
              <a:t>      ‘product’ of Hilbert spaces of lattice sites</a:t>
            </a: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Construction of the Hamiltonian (in occupation number basis):…"/>
          <p:cNvSpPr txBox="1"/>
          <p:nvPr/>
        </p:nvSpPr>
        <p:spPr>
          <a:xfrm>
            <a:off x="284480" y="3457409"/>
            <a:ext cx="12435840" cy="6334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Construction of the Hamiltonian (in occupation number basis):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sign convention, e.g.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order the 1-p states: 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Two options: Construct the matrices of the elementary creation/anihilation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         operators. (computer - sparse matrices)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        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         Construct the basis states and compute the matrix elements of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         </a:t>
            </a:r>
            <a:r>
              <a:rPr i="1"/>
              <a:t>H</a:t>
            </a:r>
            <a:r>
              <a:t> using commutation relations. (pen&amp;paper)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           </a:t>
            </a:r>
          </a:p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49" name="Hubbard molecule"/>
          <p:cNvSpPr txBox="1"/>
          <p:nvPr/>
        </p:nvSpPr>
        <p:spPr>
          <a:xfrm>
            <a:off x="4294293" y="374791"/>
            <a:ext cx="3990353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Hubbard molecule</a:t>
            </a:r>
          </a:p>
        </p:txBody>
      </p:sp>
      <p:sp>
        <p:nvSpPr>
          <p:cNvPr id="750" name="Line"/>
          <p:cNvSpPr/>
          <p:nvPr/>
        </p:nvSpPr>
        <p:spPr>
          <a:xfrm>
            <a:off x="1333657" y="2065114"/>
            <a:ext cx="2202280" cy="1"/>
          </a:xfrm>
          <a:prstGeom prst="line">
            <a:avLst/>
          </a:prstGeom>
          <a:ln w="101600">
            <a:solidFill>
              <a:srgbClr val="000000"/>
            </a:solidFill>
            <a:prstDash val="sysDot"/>
            <a:miter lim="400000"/>
            <a:headEnd type="oval"/>
            <a:tailEnd type="oval"/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751" name="A"/>
          <p:cNvSpPr txBox="1"/>
          <p:nvPr/>
        </p:nvSpPr>
        <p:spPr>
          <a:xfrm>
            <a:off x="1155982" y="1312521"/>
            <a:ext cx="430756" cy="611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sz="34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752" name="B"/>
          <p:cNvSpPr txBox="1"/>
          <p:nvPr/>
        </p:nvSpPr>
        <p:spPr>
          <a:xfrm>
            <a:off x="3299366" y="1312521"/>
            <a:ext cx="430756" cy="611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sz="34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</a:t>
            </a:r>
          </a:p>
        </p:txBody>
      </p:sp>
      <p:pic>
        <p:nvPicPr>
          <p:cNvPr id="7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2073" y="2721374"/>
            <a:ext cx="9356233" cy="541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75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90435" y="4082062"/>
            <a:ext cx="3594383" cy="523805"/>
          </a:xfrm>
          <a:prstGeom prst="rect">
            <a:avLst/>
          </a:prstGeom>
          <a:ln w="12700">
            <a:miter lim="400000"/>
          </a:ln>
        </p:spPr>
      </p:pic>
      <p:pic>
        <p:nvPicPr>
          <p:cNvPr id="75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70678" y="4865661"/>
            <a:ext cx="2619023" cy="3793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Construction of the Hamiltonian (in occupation number basis):…"/>
          <p:cNvSpPr txBox="1"/>
          <p:nvPr/>
        </p:nvSpPr>
        <p:spPr>
          <a:xfrm>
            <a:off x="284480" y="1983080"/>
            <a:ext cx="12435840" cy="503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Construction of the Hamiltonian (in occupation number basis):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sign convention, e.g.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order the 1-p states: 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Let us focus on the 2 electron sector (the rest is trivial)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basis:        index  </a:t>
            </a:r>
            <a:r>
              <a:rPr i="1"/>
              <a:t>i</a:t>
            </a:r>
            <a:r>
              <a:rPr baseline="-5999" i="1"/>
              <a:t>2</a:t>
            </a:r>
            <a:r>
              <a:rPr i="1"/>
              <a:t>i</a:t>
            </a:r>
            <a:r>
              <a:rPr baseline="-5999" i="1"/>
              <a:t>1      </a:t>
            </a:r>
            <a:r>
              <a:t>state	                 Hamiltonian:</a:t>
            </a:r>
          </a:p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58" name="Hubbard molecule"/>
          <p:cNvSpPr txBox="1"/>
          <p:nvPr/>
        </p:nvSpPr>
        <p:spPr>
          <a:xfrm>
            <a:off x="4294293" y="374791"/>
            <a:ext cx="3990353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Hubbard molecule</a:t>
            </a:r>
          </a:p>
        </p:txBody>
      </p:sp>
      <p:pic>
        <p:nvPicPr>
          <p:cNvPr id="75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2073" y="1180065"/>
            <a:ext cx="9356233" cy="541867"/>
          </a:xfrm>
          <a:prstGeom prst="rect">
            <a:avLst/>
          </a:prstGeom>
          <a:ln w="12700">
            <a:miter lim="400000"/>
          </a:ln>
        </p:spPr>
      </p:pic>
      <p:pic>
        <p:nvPicPr>
          <p:cNvPr id="76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90435" y="2709333"/>
            <a:ext cx="3594383" cy="523805"/>
          </a:xfrm>
          <a:prstGeom prst="rect">
            <a:avLst/>
          </a:prstGeom>
          <a:ln w="12700">
            <a:miter lim="400000"/>
          </a:ln>
        </p:spPr>
      </p:pic>
      <p:pic>
        <p:nvPicPr>
          <p:cNvPr id="76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70678" y="3492932"/>
            <a:ext cx="2619023" cy="379308"/>
          </a:xfrm>
          <a:prstGeom prst="rect">
            <a:avLst/>
          </a:prstGeom>
          <a:ln w="12700">
            <a:miter lim="400000"/>
          </a:ln>
        </p:spPr>
      </p:pic>
      <p:pic>
        <p:nvPicPr>
          <p:cNvPr id="76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53552" y="5643240"/>
            <a:ext cx="2366152" cy="39375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6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99768" y="6249529"/>
            <a:ext cx="4894864" cy="26009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Hubbard molecule"/>
          <p:cNvSpPr txBox="1"/>
          <p:nvPr/>
        </p:nvSpPr>
        <p:spPr>
          <a:xfrm>
            <a:off x="4294293" y="374791"/>
            <a:ext cx="3990353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Hubbard molecule</a:t>
            </a:r>
          </a:p>
        </p:txBody>
      </p:sp>
      <p:pic>
        <p:nvPicPr>
          <p:cNvPr id="76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2073" y="1180065"/>
            <a:ext cx="9356233" cy="541867"/>
          </a:xfrm>
          <a:prstGeom prst="rect">
            <a:avLst/>
          </a:prstGeom>
          <a:ln w="12700">
            <a:miter lim="400000"/>
          </a:ln>
        </p:spPr>
      </p:pic>
      <p:pic>
        <p:nvPicPr>
          <p:cNvPr id="76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29469" y="2307749"/>
            <a:ext cx="2366152" cy="3937566"/>
          </a:xfrm>
          <a:prstGeom prst="rect">
            <a:avLst/>
          </a:prstGeom>
          <a:ln w="12700">
            <a:miter lim="400000"/>
          </a:ln>
        </p:spPr>
      </p:pic>
      <p:pic>
        <p:nvPicPr>
          <p:cNvPr id="768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90358" y="2390233"/>
            <a:ext cx="4894864" cy="260096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77" name="Group"/>
          <p:cNvGrpSpPr/>
          <p:nvPr/>
        </p:nvGrpSpPr>
        <p:grpSpPr>
          <a:xfrm>
            <a:off x="284480" y="1728855"/>
            <a:ext cx="12435840" cy="7862186"/>
            <a:chOff x="0" y="0"/>
            <a:chExt cx="12435839" cy="7862184"/>
          </a:xfrm>
        </p:grpSpPr>
        <p:sp>
          <p:nvSpPr>
            <p:cNvPr id="769" name="The basis:        index  i2i1      state                  Hamiltonian:…"/>
            <p:cNvSpPr txBox="1"/>
            <p:nvPr/>
          </p:nvSpPr>
          <p:spPr>
            <a:xfrm>
              <a:off x="0" y="0"/>
              <a:ext cx="12435840" cy="65746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t">
              <a:spAutoFit/>
            </a:bodyPr>
            <a:lstStyle/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The basis:        index  </a:t>
              </a:r>
              <a:r>
                <a:rPr i="1"/>
                <a:t>i</a:t>
              </a:r>
              <a:r>
                <a:rPr baseline="-5999" i="1"/>
                <a:t>2</a:t>
              </a:r>
              <a:r>
                <a:rPr i="1"/>
                <a:t>i</a:t>
              </a:r>
              <a:r>
                <a:rPr baseline="-5999" i="1"/>
                <a:t>1      </a:t>
              </a:r>
              <a:r>
                <a:t>state	                 Hamiltonian:</a:t>
              </a: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defRPr b="0" sz="30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Spectrum:                   Energy	           Eigenfunctions       Total spin</a:t>
              </a:r>
            </a:p>
            <a:p>
              <a:pPr algn="l" defTabSz="1300480">
                <a:lnSpc>
                  <a:spcPct val="150000"/>
                </a:lnSpc>
                <a:defRPr b="0" sz="3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lnSpc>
                  <a:spcPct val="150000"/>
                </a:lnSpc>
                <a:defRPr b="0" sz="3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  <a:p>
              <a:pPr algn="l" defTabSz="1300480">
                <a:lnSpc>
                  <a:spcPct val="150000"/>
                </a:lnSpc>
                <a:defRPr b="0" sz="3000">
                  <a:solidFill>
                    <a:srgbClr val="FF2600"/>
                  </a:solidFill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t>Ground state:</a:t>
              </a:r>
            </a:p>
          </p:txBody>
        </p:sp>
        <p:pic>
          <p:nvPicPr>
            <p:cNvPr id="770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731910" y="5387659"/>
              <a:ext cx="8109940" cy="24745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1" name="Rectangle"/>
            <p:cNvSpPr/>
            <p:nvPr/>
          </p:nvSpPr>
          <p:spPr>
            <a:xfrm>
              <a:off x="6862139" y="6694161"/>
              <a:ext cx="2330028" cy="55390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pic>
          <p:nvPicPr>
            <p:cNvPr id="772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6868159" y="6706202"/>
              <a:ext cx="2022970" cy="4696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3" name="Rectangle"/>
            <p:cNvSpPr/>
            <p:nvPr/>
          </p:nvSpPr>
          <p:spPr>
            <a:xfrm>
              <a:off x="7235425" y="5345515"/>
              <a:ext cx="2330028" cy="55390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pic>
          <p:nvPicPr>
            <p:cNvPr id="774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355839" y="5369597"/>
              <a:ext cx="1770099" cy="4696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5" name="Rectangle"/>
            <p:cNvSpPr/>
            <p:nvPr/>
          </p:nvSpPr>
          <p:spPr>
            <a:xfrm>
              <a:off x="5669439" y="5327452"/>
              <a:ext cx="860967" cy="55390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pic>
          <p:nvPicPr>
            <p:cNvPr id="776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109546" y="5441846"/>
              <a:ext cx="325121" cy="34318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Various operators:"/>
          <p:cNvSpPr txBox="1"/>
          <p:nvPr/>
        </p:nvSpPr>
        <p:spPr>
          <a:xfrm>
            <a:off x="284480" y="967560"/>
            <a:ext cx="12435840" cy="28962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Various operators: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80" name="Hubbard molecule"/>
          <p:cNvSpPr txBox="1"/>
          <p:nvPr/>
        </p:nvSpPr>
        <p:spPr>
          <a:xfrm>
            <a:off x="4294293" y="374791"/>
            <a:ext cx="3990353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Hubbard molecule</a:t>
            </a:r>
          </a:p>
        </p:txBody>
      </p:sp>
      <p:pic>
        <p:nvPicPr>
          <p:cNvPr id="78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1036" y="1609343"/>
            <a:ext cx="1682117" cy="2799246"/>
          </a:xfrm>
          <a:prstGeom prst="rect">
            <a:avLst/>
          </a:prstGeom>
          <a:ln w="12700">
            <a:miter lim="400000"/>
          </a:ln>
        </p:spPr>
      </p:pic>
      <p:pic>
        <p:nvPicPr>
          <p:cNvPr id="78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59774" y="1222210"/>
            <a:ext cx="3431823" cy="2077156"/>
          </a:xfrm>
          <a:prstGeom prst="rect">
            <a:avLst/>
          </a:prstGeom>
          <a:ln w="12700">
            <a:miter lim="400000"/>
          </a:ln>
        </p:spPr>
      </p:pic>
      <p:pic>
        <p:nvPicPr>
          <p:cNvPr id="78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30074" y="5605309"/>
            <a:ext cx="4045939" cy="2095219"/>
          </a:xfrm>
          <a:prstGeom prst="rect">
            <a:avLst/>
          </a:prstGeom>
          <a:ln w="12700">
            <a:miter lim="400000"/>
          </a:ln>
        </p:spPr>
      </p:pic>
      <p:pic>
        <p:nvPicPr>
          <p:cNvPr id="784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45534" y="5605309"/>
            <a:ext cx="3612446" cy="2095219"/>
          </a:xfrm>
          <a:prstGeom prst="rect">
            <a:avLst/>
          </a:prstGeom>
          <a:ln w="12700">
            <a:miter lim="400000"/>
          </a:ln>
        </p:spPr>
      </p:pic>
      <p:pic>
        <p:nvPicPr>
          <p:cNvPr id="78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52402" y="5605309"/>
            <a:ext cx="4064001" cy="2095219"/>
          </a:xfrm>
          <a:prstGeom prst="rect">
            <a:avLst/>
          </a:prstGeom>
          <a:ln w="12700">
            <a:miter lim="400000"/>
          </a:ln>
        </p:spPr>
      </p:pic>
      <p:pic>
        <p:nvPicPr>
          <p:cNvPr id="78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681350" y="2113279"/>
            <a:ext cx="2022970" cy="577993"/>
          </a:xfrm>
          <a:prstGeom prst="rect">
            <a:avLst/>
          </a:prstGeom>
          <a:ln w="12700">
            <a:miter lim="400000"/>
          </a:ln>
        </p:spPr>
      </p:pic>
      <p:pic>
        <p:nvPicPr>
          <p:cNvPr id="78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464047" y="8013605"/>
            <a:ext cx="2022970" cy="577992"/>
          </a:xfrm>
          <a:prstGeom prst="rect">
            <a:avLst/>
          </a:prstGeom>
          <a:ln w="12700">
            <a:miter lim="400000"/>
          </a:ln>
        </p:spPr>
      </p:pic>
      <p:pic>
        <p:nvPicPr>
          <p:cNvPr id="788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791952" y="8170145"/>
            <a:ext cx="2456463" cy="577992"/>
          </a:xfrm>
          <a:prstGeom prst="rect">
            <a:avLst/>
          </a:prstGeom>
          <a:ln w="12700">
            <a:miter lim="400000"/>
          </a:ln>
        </p:spPr>
      </p:pic>
      <p:pic>
        <p:nvPicPr>
          <p:cNvPr id="789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896533" y="8182186"/>
            <a:ext cx="2022970" cy="5779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Various operators:"/>
          <p:cNvSpPr txBox="1"/>
          <p:nvPr/>
        </p:nvSpPr>
        <p:spPr>
          <a:xfrm>
            <a:off x="284480" y="967560"/>
            <a:ext cx="12435840" cy="28962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Various operators: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92" name="Hubbard molecule"/>
          <p:cNvSpPr txBox="1"/>
          <p:nvPr/>
        </p:nvSpPr>
        <p:spPr>
          <a:xfrm>
            <a:off x="4294293" y="374791"/>
            <a:ext cx="3990353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Hubbard molecule</a:t>
            </a:r>
          </a:p>
        </p:txBody>
      </p:sp>
      <p:pic>
        <p:nvPicPr>
          <p:cNvPr id="79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1036" y="1609343"/>
            <a:ext cx="1682117" cy="2799246"/>
          </a:xfrm>
          <a:prstGeom prst="rect">
            <a:avLst/>
          </a:prstGeom>
          <a:ln w="12700">
            <a:miter lim="400000"/>
          </a:ln>
        </p:spPr>
      </p:pic>
      <p:pic>
        <p:nvPicPr>
          <p:cNvPr id="79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59774" y="1222210"/>
            <a:ext cx="3431823" cy="2077156"/>
          </a:xfrm>
          <a:prstGeom prst="rect">
            <a:avLst/>
          </a:prstGeom>
          <a:ln w="12700">
            <a:miter lim="400000"/>
          </a:ln>
        </p:spPr>
      </p:pic>
      <p:pic>
        <p:nvPicPr>
          <p:cNvPr id="79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53060" y="5725724"/>
            <a:ext cx="4262685" cy="2095219"/>
          </a:xfrm>
          <a:prstGeom prst="rect">
            <a:avLst/>
          </a:prstGeom>
          <a:ln w="12700">
            <a:miter lim="400000"/>
          </a:ln>
        </p:spPr>
      </p:pic>
      <p:pic>
        <p:nvPicPr>
          <p:cNvPr id="796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5119" y="5779911"/>
            <a:ext cx="3612446" cy="2095219"/>
          </a:xfrm>
          <a:prstGeom prst="rect">
            <a:avLst/>
          </a:prstGeom>
          <a:ln w="12700">
            <a:miter lim="400000"/>
          </a:ln>
        </p:spPr>
      </p:pic>
      <p:pic>
        <p:nvPicPr>
          <p:cNvPr id="797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814364" y="5797973"/>
            <a:ext cx="3666632" cy="2077156"/>
          </a:xfrm>
          <a:prstGeom prst="rect">
            <a:avLst/>
          </a:prstGeom>
          <a:ln w="12700">
            <a:miter lim="400000"/>
          </a:ln>
        </p:spPr>
      </p:pic>
      <p:pic>
        <p:nvPicPr>
          <p:cNvPr id="798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426915" y="8507307"/>
            <a:ext cx="2366152" cy="397369"/>
          </a:xfrm>
          <a:prstGeom prst="rect">
            <a:avLst/>
          </a:prstGeom>
          <a:ln w="12700">
            <a:miter lim="400000"/>
          </a:ln>
        </p:spPr>
      </p:pic>
      <p:pic>
        <p:nvPicPr>
          <p:cNvPr id="799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689600" y="8471182"/>
            <a:ext cx="2348090" cy="451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800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916159" y="8471182"/>
            <a:ext cx="2311966" cy="39737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1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681350" y="2113279"/>
            <a:ext cx="2022970" cy="5779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Some expectation values"/>
          <p:cNvSpPr txBox="1"/>
          <p:nvPr/>
        </p:nvSpPr>
        <p:spPr>
          <a:xfrm>
            <a:off x="3662115" y="158044"/>
            <a:ext cx="5155851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Some expectation values</a:t>
            </a:r>
          </a:p>
        </p:txBody>
      </p:sp>
      <p:sp>
        <p:nvSpPr>
          <p:cNvPr id="804" name="Ground state:…"/>
          <p:cNvSpPr txBox="1"/>
          <p:nvPr/>
        </p:nvSpPr>
        <p:spPr>
          <a:xfrm>
            <a:off x="621641" y="1105475"/>
            <a:ext cx="6069660" cy="6941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Ground state:</a:t>
            </a: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Lowest excitation energy: </a:t>
            </a: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Total spin (conserved):</a:t>
            </a: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Spin per atom (non-conserved): </a:t>
            </a:r>
          </a:p>
        </p:txBody>
      </p:sp>
      <p:pic>
        <p:nvPicPr>
          <p:cNvPr id="80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87247" y="5304272"/>
            <a:ext cx="3486010" cy="596054"/>
          </a:xfrm>
          <a:prstGeom prst="rect">
            <a:avLst/>
          </a:prstGeom>
          <a:ln w="12700">
            <a:miter lim="400000"/>
          </a:ln>
        </p:spPr>
      </p:pic>
      <p:pic>
        <p:nvPicPr>
          <p:cNvPr id="80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08977" y="6785374"/>
            <a:ext cx="1986846" cy="343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80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19425" y="8085854"/>
            <a:ext cx="5292232" cy="1372730"/>
          </a:xfrm>
          <a:prstGeom prst="rect">
            <a:avLst/>
          </a:prstGeom>
          <a:ln w="12700">
            <a:miter lim="400000"/>
          </a:ln>
        </p:spPr>
      </p:pic>
      <p:sp>
        <p:nvSpPr>
          <p:cNvPr id="808" name="Line"/>
          <p:cNvSpPr/>
          <p:nvPr/>
        </p:nvSpPr>
        <p:spPr>
          <a:xfrm>
            <a:off x="8688810" y="5807952"/>
            <a:ext cx="329981" cy="1096431"/>
          </a:xfrm>
          <a:prstGeom prst="line">
            <a:avLst/>
          </a:prstGeom>
          <a:ln w="50800">
            <a:solidFill>
              <a:srgbClr val="FF2600"/>
            </a:solidFill>
            <a:miter lim="400000"/>
            <a:headEnd type="triangle"/>
          </a:ln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09" name="large u=U/t"/>
          <p:cNvSpPr txBox="1"/>
          <p:nvPr/>
        </p:nvSpPr>
        <p:spPr>
          <a:xfrm>
            <a:off x="9168579" y="6675195"/>
            <a:ext cx="1841399" cy="561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i="1" sz="28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large u=U/t</a:t>
            </a:r>
          </a:p>
        </p:txBody>
      </p:sp>
      <p:sp>
        <p:nvSpPr>
          <p:cNvPr id="810" name="Line"/>
          <p:cNvSpPr/>
          <p:nvPr/>
        </p:nvSpPr>
        <p:spPr>
          <a:xfrm flipV="1">
            <a:off x="7850685" y="7185193"/>
            <a:ext cx="1143553" cy="1798779"/>
          </a:xfrm>
          <a:prstGeom prst="line">
            <a:avLst/>
          </a:prstGeom>
          <a:ln w="50800">
            <a:solidFill>
              <a:srgbClr val="FF2600"/>
            </a:solidFill>
            <a:miter lim="400000"/>
            <a:headEnd type="triangle"/>
          </a:ln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pic>
        <p:nvPicPr>
          <p:cNvPr id="81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43662" y="1806222"/>
            <a:ext cx="6339841" cy="20771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Some physics"/>
          <p:cNvSpPr txBox="1"/>
          <p:nvPr/>
        </p:nvSpPr>
        <p:spPr>
          <a:xfrm>
            <a:off x="4384604" y="133961"/>
            <a:ext cx="2891307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Some physics</a:t>
            </a:r>
          </a:p>
        </p:txBody>
      </p:sp>
      <p:sp>
        <p:nvSpPr>
          <p:cNvPr id="814" name="Ground state:…"/>
          <p:cNvSpPr txBox="1"/>
          <p:nvPr/>
        </p:nvSpPr>
        <p:spPr>
          <a:xfrm>
            <a:off x="525309" y="1105475"/>
            <a:ext cx="6069660" cy="5022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Ground state:</a:t>
            </a: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Non-interacting limit (μ=1): </a:t>
            </a: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Bonding—anti-bonding picture:</a:t>
            </a:r>
          </a:p>
        </p:txBody>
      </p:sp>
      <p:pic>
        <p:nvPicPr>
          <p:cNvPr id="81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6882" y="1210168"/>
            <a:ext cx="6339841" cy="2077157"/>
          </a:xfrm>
          <a:prstGeom prst="rect">
            <a:avLst/>
          </a:prstGeom>
          <a:ln w="12700">
            <a:miter lim="400000"/>
          </a:ln>
        </p:spPr>
      </p:pic>
      <p:pic>
        <p:nvPicPr>
          <p:cNvPr id="81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00325" y="3919502"/>
            <a:ext cx="4894864" cy="1300481"/>
          </a:xfrm>
          <a:prstGeom prst="rect">
            <a:avLst/>
          </a:prstGeom>
          <a:ln w="12700">
            <a:miter lim="400000"/>
          </a:ln>
        </p:spPr>
      </p:pic>
      <p:sp>
        <p:nvSpPr>
          <p:cNvPr id="817" name="Rectangle"/>
          <p:cNvSpPr/>
          <p:nvPr/>
        </p:nvSpPr>
        <p:spPr>
          <a:xfrm>
            <a:off x="5147733" y="4611793"/>
            <a:ext cx="4858739" cy="87251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grpSp>
        <p:nvGrpSpPr>
          <p:cNvPr id="830" name="Group"/>
          <p:cNvGrpSpPr/>
          <p:nvPr/>
        </p:nvGrpSpPr>
        <p:grpSpPr>
          <a:xfrm>
            <a:off x="4210882" y="6877826"/>
            <a:ext cx="6786335" cy="1440147"/>
            <a:chOff x="0" y="0"/>
            <a:chExt cx="6786334" cy="1440146"/>
          </a:xfrm>
        </p:grpSpPr>
        <p:sp>
          <p:nvSpPr>
            <p:cNvPr id="818" name="Line"/>
            <p:cNvSpPr/>
            <p:nvPr/>
          </p:nvSpPr>
          <p:spPr>
            <a:xfrm flipV="1">
              <a:off x="233616" y="871318"/>
              <a:ext cx="1535953" cy="1806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2702120" y="341041"/>
              <a:ext cx="1535953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 flipV="1">
              <a:off x="2702120" y="1401594"/>
              <a:ext cx="1535954" cy="3612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 flipV="1">
              <a:off x="5158582" y="870866"/>
              <a:ext cx="1535954" cy="1806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 flipV="1">
              <a:off x="1774926" y="349131"/>
              <a:ext cx="924810" cy="533778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 flipV="1">
              <a:off x="4267513" y="872936"/>
              <a:ext cx="924810" cy="533777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4267512" y="349131"/>
              <a:ext cx="924811" cy="533777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1774926" y="906370"/>
              <a:ext cx="924810" cy="533777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 flipV="1">
              <a:off x="3931310" y="422416"/>
              <a:ext cx="1" cy="915867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olid"/>
              <a:round/>
              <a:headEnd type="arrow" w="med" len="med"/>
              <a:tailEnd type="arrow" w="med" len="med"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827" name="2t"/>
            <p:cNvSpPr txBox="1"/>
            <p:nvPr/>
          </p:nvSpPr>
          <p:spPr>
            <a:xfrm>
              <a:off x="4043553" y="508270"/>
              <a:ext cx="478617" cy="663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b="0" i="1" sz="3400">
                  <a:solidFill>
                    <a:srgbClr val="008F00"/>
                  </a:solidFill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/>
              <a:r>
                <a:t>2t</a:t>
              </a:r>
            </a:p>
          </p:txBody>
        </p:sp>
        <p:sp>
          <p:nvSpPr>
            <p:cNvPr id="828" name="atom A"/>
            <p:cNvSpPr txBox="1"/>
            <p:nvPr/>
          </p:nvSpPr>
          <p:spPr>
            <a:xfrm>
              <a:off x="0" y="0"/>
              <a:ext cx="1370469" cy="6634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b="0" i="1" sz="3400">
                  <a:solidFill>
                    <a:srgbClr val="008F00"/>
                  </a:solidFill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/>
              <a:r>
                <a:t>atom A</a:t>
              </a:r>
            </a:p>
          </p:txBody>
        </p:sp>
        <p:sp>
          <p:nvSpPr>
            <p:cNvPr id="829" name="atom B"/>
            <p:cNvSpPr txBox="1"/>
            <p:nvPr/>
          </p:nvSpPr>
          <p:spPr>
            <a:xfrm>
              <a:off x="5408275" y="3201"/>
              <a:ext cx="1378060" cy="663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b="0" i="1" sz="3400">
                  <a:solidFill>
                    <a:srgbClr val="008F00"/>
                  </a:solidFill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/>
              <a:r>
                <a:t>atom B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Some physics"/>
          <p:cNvSpPr txBox="1"/>
          <p:nvPr/>
        </p:nvSpPr>
        <p:spPr>
          <a:xfrm>
            <a:off x="4384604" y="133961"/>
            <a:ext cx="2891307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Some physics</a:t>
            </a:r>
          </a:p>
        </p:txBody>
      </p:sp>
      <p:sp>
        <p:nvSpPr>
          <p:cNvPr id="833" name="Ground state:…"/>
          <p:cNvSpPr txBox="1"/>
          <p:nvPr/>
        </p:nvSpPr>
        <p:spPr>
          <a:xfrm>
            <a:off x="525309" y="1105475"/>
            <a:ext cx="6069660" cy="5022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Ground state:</a:t>
            </a: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Non-interacting limit (μ=1): </a:t>
            </a: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Bonding—anti-bonding picture:</a:t>
            </a:r>
          </a:p>
        </p:txBody>
      </p:sp>
      <p:pic>
        <p:nvPicPr>
          <p:cNvPr id="83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6882" y="1210168"/>
            <a:ext cx="6339841" cy="2077157"/>
          </a:xfrm>
          <a:prstGeom prst="rect">
            <a:avLst/>
          </a:prstGeom>
          <a:ln w="12700">
            <a:miter lim="400000"/>
          </a:ln>
        </p:spPr>
      </p:pic>
      <p:pic>
        <p:nvPicPr>
          <p:cNvPr id="83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00325" y="3919502"/>
            <a:ext cx="4894864" cy="1300481"/>
          </a:xfrm>
          <a:prstGeom prst="rect">
            <a:avLst/>
          </a:prstGeom>
          <a:ln w="12700">
            <a:miter lim="400000"/>
          </a:ln>
        </p:spPr>
      </p:pic>
      <p:sp>
        <p:nvSpPr>
          <p:cNvPr id="836" name="Line"/>
          <p:cNvSpPr/>
          <p:nvPr/>
        </p:nvSpPr>
        <p:spPr>
          <a:xfrm flipV="1">
            <a:off x="4444499" y="7749144"/>
            <a:ext cx="1535953" cy="18064"/>
          </a:xfrm>
          <a:prstGeom prst="line">
            <a:avLst/>
          </a:prstGeom>
          <a:ln w="25400">
            <a:solidFill>
              <a:srgbClr val="000000"/>
            </a:solidFill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37" name="Line"/>
          <p:cNvSpPr/>
          <p:nvPr/>
        </p:nvSpPr>
        <p:spPr>
          <a:xfrm>
            <a:off x="6913002" y="7218867"/>
            <a:ext cx="1535954" cy="1"/>
          </a:xfrm>
          <a:prstGeom prst="line">
            <a:avLst/>
          </a:prstGeom>
          <a:ln w="25400">
            <a:solidFill>
              <a:srgbClr val="000000"/>
            </a:solidFill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38" name="Line"/>
          <p:cNvSpPr/>
          <p:nvPr/>
        </p:nvSpPr>
        <p:spPr>
          <a:xfrm flipV="1">
            <a:off x="6913002" y="8279422"/>
            <a:ext cx="1535954" cy="36125"/>
          </a:xfrm>
          <a:prstGeom prst="line">
            <a:avLst/>
          </a:prstGeom>
          <a:ln w="25400">
            <a:solidFill>
              <a:srgbClr val="000000"/>
            </a:solidFill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39" name="Line"/>
          <p:cNvSpPr/>
          <p:nvPr/>
        </p:nvSpPr>
        <p:spPr>
          <a:xfrm flipV="1">
            <a:off x="9369464" y="7748693"/>
            <a:ext cx="1535954" cy="18063"/>
          </a:xfrm>
          <a:prstGeom prst="line">
            <a:avLst/>
          </a:prstGeom>
          <a:ln w="25400">
            <a:solidFill>
              <a:srgbClr val="000000"/>
            </a:solidFill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40" name="Line"/>
          <p:cNvSpPr/>
          <p:nvPr/>
        </p:nvSpPr>
        <p:spPr>
          <a:xfrm flipV="1">
            <a:off x="5985808" y="7226958"/>
            <a:ext cx="924810" cy="533777"/>
          </a:xfrm>
          <a:prstGeom prst="line">
            <a:avLst/>
          </a:prstGeom>
          <a:ln w="12700">
            <a:solidFill>
              <a:srgbClr val="FF2600"/>
            </a:solidFill>
          </a:ln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41" name="Line"/>
          <p:cNvSpPr/>
          <p:nvPr/>
        </p:nvSpPr>
        <p:spPr>
          <a:xfrm flipV="1">
            <a:off x="8478395" y="7750762"/>
            <a:ext cx="924810" cy="533778"/>
          </a:xfrm>
          <a:prstGeom prst="line">
            <a:avLst/>
          </a:prstGeom>
          <a:ln w="12700">
            <a:solidFill>
              <a:srgbClr val="FF2600"/>
            </a:solidFill>
          </a:ln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42" name="Line"/>
          <p:cNvSpPr/>
          <p:nvPr/>
        </p:nvSpPr>
        <p:spPr>
          <a:xfrm>
            <a:off x="8478395" y="7226958"/>
            <a:ext cx="924810" cy="533777"/>
          </a:xfrm>
          <a:prstGeom prst="line">
            <a:avLst/>
          </a:prstGeom>
          <a:ln w="12700">
            <a:solidFill>
              <a:srgbClr val="FF2600"/>
            </a:solidFill>
          </a:ln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43" name="Line"/>
          <p:cNvSpPr/>
          <p:nvPr/>
        </p:nvSpPr>
        <p:spPr>
          <a:xfrm>
            <a:off x="5985808" y="7784197"/>
            <a:ext cx="924810" cy="533777"/>
          </a:xfrm>
          <a:prstGeom prst="line">
            <a:avLst/>
          </a:prstGeom>
          <a:ln w="12700">
            <a:solidFill>
              <a:srgbClr val="FF2600"/>
            </a:solidFill>
          </a:ln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44" name="Line"/>
          <p:cNvSpPr/>
          <p:nvPr/>
        </p:nvSpPr>
        <p:spPr>
          <a:xfrm flipV="1">
            <a:off x="8142192" y="7300242"/>
            <a:ext cx="1" cy="915868"/>
          </a:xfrm>
          <a:prstGeom prst="line">
            <a:avLst/>
          </a:prstGeom>
          <a:ln w="25400">
            <a:solidFill>
              <a:srgbClr val="008F00"/>
            </a:solidFill>
            <a:headEnd type="arrow"/>
            <a:tailEnd type="arrow"/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45" name="2t"/>
          <p:cNvSpPr txBox="1"/>
          <p:nvPr/>
        </p:nvSpPr>
        <p:spPr>
          <a:xfrm>
            <a:off x="8254435" y="7386096"/>
            <a:ext cx="478617" cy="663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i="1" sz="3400">
                <a:solidFill>
                  <a:srgbClr val="008F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2t</a:t>
            </a:r>
          </a:p>
        </p:txBody>
      </p:sp>
      <p:sp>
        <p:nvSpPr>
          <p:cNvPr id="846" name="Line"/>
          <p:cNvSpPr/>
          <p:nvPr/>
        </p:nvSpPr>
        <p:spPr>
          <a:xfrm flipV="1">
            <a:off x="7674958" y="7966944"/>
            <a:ext cx="1" cy="657466"/>
          </a:xfrm>
          <a:prstGeom prst="line">
            <a:avLst/>
          </a:prstGeom>
          <a:ln w="25400">
            <a:solidFill>
              <a:srgbClr val="000000"/>
            </a:solidFill>
            <a:tailEnd type="arrow"/>
          </a:ln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47" name="Line"/>
          <p:cNvSpPr/>
          <p:nvPr/>
        </p:nvSpPr>
        <p:spPr>
          <a:xfrm>
            <a:off x="7797372" y="7988620"/>
            <a:ext cx="1" cy="657466"/>
          </a:xfrm>
          <a:prstGeom prst="line">
            <a:avLst/>
          </a:prstGeom>
          <a:ln w="25400">
            <a:solidFill>
              <a:srgbClr val="000000"/>
            </a:solidFill>
            <a:tailEnd type="arrow"/>
          </a:ln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848" name="atom A"/>
          <p:cNvSpPr txBox="1"/>
          <p:nvPr/>
        </p:nvSpPr>
        <p:spPr>
          <a:xfrm>
            <a:off x="4210882" y="6877826"/>
            <a:ext cx="1370469" cy="663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i="1" sz="3400">
                <a:solidFill>
                  <a:srgbClr val="008F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atom A</a:t>
            </a:r>
          </a:p>
        </p:txBody>
      </p:sp>
      <p:sp>
        <p:nvSpPr>
          <p:cNvPr id="849" name="atom B"/>
          <p:cNvSpPr txBox="1"/>
          <p:nvPr/>
        </p:nvSpPr>
        <p:spPr>
          <a:xfrm>
            <a:off x="9619158" y="6881028"/>
            <a:ext cx="1378060" cy="663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i="1" sz="3400">
                <a:solidFill>
                  <a:srgbClr val="008F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atom 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Hubbard model"/>
          <p:cNvSpPr txBox="1"/>
          <p:nvPr/>
        </p:nvSpPr>
        <p:spPr>
          <a:xfrm>
            <a:off x="940740" y="1052877"/>
            <a:ext cx="2999579" cy="676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sz="36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Hubbard model</a:t>
            </a:r>
          </a:p>
        </p:txBody>
      </p:sp>
      <p:grpSp>
        <p:nvGrpSpPr>
          <p:cNvPr id="174" name="Group"/>
          <p:cNvGrpSpPr/>
          <p:nvPr/>
        </p:nvGrpSpPr>
        <p:grpSpPr>
          <a:xfrm>
            <a:off x="572725" y="1709137"/>
            <a:ext cx="5438673" cy="3849145"/>
            <a:chOff x="0" y="0"/>
            <a:chExt cx="5438672" cy="3849144"/>
          </a:xfrm>
        </p:grpSpPr>
        <p:grpSp>
          <p:nvGrpSpPr>
            <p:cNvPr id="171" name="Group"/>
            <p:cNvGrpSpPr/>
            <p:nvPr/>
          </p:nvGrpSpPr>
          <p:grpSpPr>
            <a:xfrm>
              <a:off x="0" y="466023"/>
              <a:ext cx="5438673" cy="3383122"/>
              <a:chOff x="0" y="0"/>
              <a:chExt cx="5438672" cy="3383120"/>
            </a:xfrm>
          </p:grpSpPr>
          <p:sp>
            <p:nvSpPr>
              <p:cNvPr id="138" name="Line"/>
              <p:cNvSpPr/>
              <p:nvPr/>
            </p:nvSpPr>
            <p:spPr>
              <a:xfrm flipH="1" rot="2723791">
                <a:off x="2981559" y="97913"/>
                <a:ext cx="556478" cy="6728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2375" y="1474"/>
                      <a:pt x="21600" y="10699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139" name="Line"/>
              <p:cNvSpPr/>
              <p:nvPr/>
            </p:nvSpPr>
            <p:spPr>
              <a:xfrm rot="18275859">
                <a:off x="3050998" y="2552609"/>
                <a:ext cx="697656" cy="693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grpSp>
            <p:nvGrpSpPr>
              <p:cNvPr id="152" name="Group"/>
              <p:cNvGrpSpPr/>
              <p:nvPr/>
            </p:nvGrpSpPr>
            <p:grpSpPr>
              <a:xfrm>
                <a:off x="56000" y="462362"/>
                <a:ext cx="5382673" cy="2850695"/>
                <a:chOff x="0" y="0"/>
                <a:chExt cx="5382671" cy="2850693"/>
              </a:xfrm>
            </p:grpSpPr>
            <p:grpSp>
              <p:nvGrpSpPr>
                <p:cNvPr id="143" name="Group"/>
                <p:cNvGrpSpPr/>
                <p:nvPr/>
              </p:nvGrpSpPr>
              <p:grpSpPr>
                <a:xfrm>
                  <a:off x="2546282" y="0"/>
                  <a:ext cx="2836390" cy="2562831"/>
                  <a:chOff x="0" y="0"/>
                  <a:chExt cx="2836389" cy="2562830"/>
                </a:xfrm>
              </p:grpSpPr>
              <p:sp>
                <p:nvSpPr>
                  <p:cNvPr id="140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141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142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147" name="Group"/>
                <p:cNvGrpSpPr/>
                <p:nvPr/>
              </p:nvGrpSpPr>
              <p:grpSpPr>
                <a:xfrm>
                  <a:off x="1273141" y="143931"/>
                  <a:ext cx="2836390" cy="2562831"/>
                  <a:chOff x="0" y="0"/>
                  <a:chExt cx="2836389" cy="2562830"/>
                </a:xfrm>
              </p:grpSpPr>
              <p:sp>
                <p:nvSpPr>
                  <p:cNvPr id="144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145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146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151" name="Group"/>
                <p:cNvGrpSpPr/>
                <p:nvPr/>
              </p:nvGrpSpPr>
              <p:grpSpPr>
                <a:xfrm>
                  <a:off x="0" y="287862"/>
                  <a:ext cx="2836390" cy="2562832"/>
                  <a:chOff x="0" y="0"/>
                  <a:chExt cx="2836389" cy="2562830"/>
                </a:xfrm>
              </p:grpSpPr>
              <p:sp>
                <p:nvSpPr>
                  <p:cNvPr id="148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149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150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grpSp>
            <p:nvGrpSpPr>
              <p:cNvPr id="156" name="Group"/>
              <p:cNvGrpSpPr/>
              <p:nvPr/>
            </p:nvGrpSpPr>
            <p:grpSpPr>
              <a:xfrm>
                <a:off x="2174294" y="251121"/>
                <a:ext cx="931596" cy="916057"/>
                <a:chOff x="0" y="0"/>
                <a:chExt cx="931594" cy="916056"/>
              </a:xfrm>
            </p:grpSpPr>
            <p:sp>
              <p:nvSpPr>
                <p:cNvPr id="153" name="Line"/>
                <p:cNvSpPr/>
                <p:nvPr/>
              </p:nvSpPr>
              <p:spPr>
                <a:xfrm flipV="1">
                  <a:off x="581873" y="100157"/>
                  <a:ext cx="34666" cy="630107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4" name="Line"/>
                <p:cNvSpPr/>
                <p:nvPr/>
              </p:nvSpPr>
              <p:spPr>
                <a:xfrm>
                  <a:off x="350474" y="140756"/>
                  <a:ext cx="13574" cy="630914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5" name="Oval"/>
                <p:cNvSpPr/>
                <p:nvPr/>
              </p:nvSpPr>
              <p:spPr>
                <a:xfrm flipH="1" rot="57491">
                  <a:off x="7468" y="7601"/>
                  <a:ext cx="916659" cy="900855"/>
                </a:xfrm>
                <a:prstGeom prst="ellipse">
                  <a:avLst/>
                </a:prstGeom>
                <a:noFill/>
                <a:ln w="25400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160" name="Group"/>
              <p:cNvGrpSpPr/>
              <p:nvPr/>
            </p:nvGrpSpPr>
            <p:grpSpPr>
              <a:xfrm>
                <a:off x="1878526" y="1856382"/>
                <a:ext cx="933853" cy="916095"/>
                <a:chOff x="0" y="0"/>
                <a:chExt cx="933851" cy="916094"/>
              </a:xfrm>
            </p:grpSpPr>
            <p:sp>
              <p:nvSpPr>
                <p:cNvPr id="157" name="Line"/>
                <p:cNvSpPr/>
                <p:nvPr/>
              </p:nvSpPr>
              <p:spPr>
                <a:xfrm flipV="1">
                  <a:off x="583299" y="100182"/>
                  <a:ext cx="34725" cy="630106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8" name="Line"/>
                <p:cNvSpPr/>
                <p:nvPr/>
              </p:nvSpPr>
              <p:spPr>
                <a:xfrm>
                  <a:off x="351305" y="140770"/>
                  <a:ext cx="13634" cy="630915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159" name="Oval"/>
                <p:cNvSpPr/>
                <p:nvPr/>
              </p:nvSpPr>
              <p:spPr>
                <a:xfrm flipH="1" rot="57491">
                  <a:off x="7468" y="7620"/>
                  <a:ext cx="918916" cy="900854"/>
                </a:xfrm>
                <a:prstGeom prst="ellipse">
                  <a:avLst/>
                </a:prstGeom>
                <a:noFill/>
                <a:ln w="25400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sp>
            <p:nvSpPr>
              <p:cNvPr id="161" name="Line"/>
              <p:cNvSpPr/>
              <p:nvPr/>
            </p:nvSpPr>
            <p:spPr>
              <a:xfrm flipV="1">
                <a:off x="4930986" y="1724253"/>
                <a:ext cx="33110" cy="629455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2" name="Line"/>
              <p:cNvSpPr/>
              <p:nvPr/>
            </p:nvSpPr>
            <p:spPr>
              <a:xfrm flipV="1">
                <a:off x="0" y="579578"/>
                <a:ext cx="35367" cy="629418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3" name="Line"/>
              <p:cNvSpPr/>
              <p:nvPr/>
            </p:nvSpPr>
            <p:spPr>
              <a:xfrm>
                <a:off x="4372579" y="974274"/>
                <a:ext cx="14261" cy="632506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4" name="Line"/>
              <p:cNvSpPr/>
              <p:nvPr/>
            </p:nvSpPr>
            <p:spPr>
              <a:xfrm>
                <a:off x="4144525" y="2674381"/>
                <a:ext cx="14299" cy="630248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5" name="Line"/>
              <p:cNvSpPr/>
              <p:nvPr/>
            </p:nvSpPr>
            <p:spPr>
              <a:xfrm flipV="1">
                <a:off x="1083714" y="2114849"/>
                <a:ext cx="33147" cy="631713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6" name="Line"/>
              <p:cNvSpPr/>
              <p:nvPr/>
            </p:nvSpPr>
            <p:spPr>
              <a:xfrm>
                <a:off x="1823266" y="1305995"/>
                <a:ext cx="35145" cy="598984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7" name="Line"/>
              <p:cNvSpPr/>
              <p:nvPr/>
            </p:nvSpPr>
            <p:spPr>
              <a:xfrm rot="389321">
                <a:off x="4396643" y="1229547"/>
                <a:ext cx="708944" cy="6841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168" name="Line"/>
              <p:cNvSpPr/>
              <p:nvPr/>
            </p:nvSpPr>
            <p:spPr>
              <a:xfrm flipH="1" rot="2723791">
                <a:off x="325929" y="267519"/>
                <a:ext cx="632627" cy="8647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2375" y="1474"/>
                      <a:pt x="21600" y="10699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169" name="Line"/>
              <p:cNvSpPr/>
              <p:nvPr/>
            </p:nvSpPr>
            <p:spPr>
              <a:xfrm rot="18275859">
                <a:off x="1298962" y="1884307"/>
                <a:ext cx="697656" cy="693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170" name="Line"/>
              <p:cNvSpPr/>
              <p:nvPr/>
            </p:nvSpPr>
            <p:spPr>
              <a:xfrm rot="389321">
                <a:off x="1271878" y="741867"/>
                <a:ext cx="708945" cy="6841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</p:grpSp>
        <p:sp>
          <p:nvSpPr>
            <p:cNvPr id="172" name="U"/>
            <p:cNvSpPr txBox="1"/>
            <p:nvPr/>
          </p:nvSpPr>
          <p:spPr>
            <a:xfrm>
              <a:off x="2436577" y="0"/>
              <a:ext cx="546297" cy="803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i="1" sz="4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>
                <a:defRPr b="0" i="0" sz="3400"/>
              </a:pPr>
              <a:r>
                <a:rPr b="1" i="1" sz="4400"/>
                <a:t>U</a:t>
              </a:r>
            </a:p>
          </p:txBody>
        </p:sp>
        <p:sp>
          <p:nvSpPr>
            <p:cNvPr id="173" name="t"/>
            <p:cNvSpPr txBox="1"/>
            <p:nvPr/>
          </p:nvSpPr>
          <p:spPr>
            <a:xfrm>
              <a:off x="620886" y="180622"/>
              <a:ext cx="298001" cy="8031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i="1" sz="4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>
                <a:defRPr b="0" i="0" sz="3400"/>
              </a:pPr>
              <a:r>
                <a:rPr b="1" i="1" sz="4400"/>
                <a:t>t</a:t>
              </a:r>
            </a:p>
          </p:txBody>
        </p:sp>
      </p:grpSp>
      <p:sp>
        <p:nvSpPr>
          <p:cNvPr id="175" name="Fock space in lattice QFT"/>
          <p:cNvSpPr txBox="1"/>
          <p:nvPr/>
        </p:nvSpPr>
        <p:spPr>
          <a:xfrm>
            <a:off x="3661208" y="326625"/>
            <a:ext cx="5423779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Fock space in lattice QFT</a:t>
            </a:r>
          </a:p>
        </p:txBody>
      </p:sp>
      <p:grpSp>
        <p:nvGrpSpPr>
          <p:cNvPr id="209" name="Group"/>
          <p:cNvGrpSpPr/>
          <p:nvPr/>
        </p:nvGrpSpPr>
        <p:grpSpPr>
          <a:xfrm>
            <a:off x="6984058" y="1751813"/>
            <a:ext cx="5605285" cy="3635327"/>
            <a:chOff x="0" y="0"/>
            <a:chExt cx="5605283" cy="3635325"/>
          </a:xfrm>
        </p:grpSpPr>
        <p:grpSp>
          <p:nvGrpSpPr>
            <p:cNvPr id="188" name="Group"/>
            <p:cNvGrpSpPr/>
            <p:nvPr/>
          </p:nvGrpSpPr>
          <p:grpSpPr>
            <a:xfrm rot="10811190">
              <a:off x="141355" y="645784"/>
              <a:ext cx="5316974" cy="2863523"/>
              <a:chOff x="-1832" y="-210"/>
              <a:chExt cx="5316972" cy="2863521"/>
            </a:xfrm>
          </p:grpSpPr>
          <p:grpSp>
            <p:nvGrpSpPr>
              <p:cNvPr id="179" name="Group"/>
              <p:cNvGrpSpPr/>
              <p:nvPr/>
            </p:nvGrpSpPr>
            <p:grpSpPr>
              <a:xfrm rot="21599804">
                <a:off x="2511871" y="-131"/>
                <a:ext cx="2803196" cy="2574057"/>
                <a:chOff x="-1670" y="92"/>
                <a:chExt cx="2803195" cy="2574056"/>
              </a:xfrm>
            </p:grpSpPr>
            <p:sp>
              <p:nvSpPr>
                <p:cNvPr id="176" name="Shape"/>
                <p:cNvSpPr/>
                <p:nvPr/>
              </p:nvSpPr>
              <p:spPr>
                <a:xfrm flipH="1" rot="21206067">
                  <a:off x="1061224" y="1644460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177" name="Shape"/>
                <p:cNvSpPr/>
                <p:nvPr/>
              </p:nvSpPr>
              <p:spPr>
                <a:xfrm flipH="1" rot="21206067">
                  <a:off x="40517" y="94434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178" name="Shape"/>
                <p:cNvSpPr/>
                <p:nvPr/>
              </p:nvSpPr>
              <p:spPr>
                <a:xfrm flipH="1" rot="21206067">
                  <a:off x="550871" y="869447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183" name="Group"/>
              <p:cNvGrpSpPr/>
              <p:nvPr/>
            </p:nvGrpSpPr>
            <p:grpSpPr>
              <a:xfrm rot="21599804">
                <a:off x="1255056" y="144521"/>
                <a:ext cx="2803196" cy="2574058"/>
                <a:chOff x="-1670" y="92"/>
                <a:chExt cx="2803195" cy="2574056"/>
              </a:xfrm>
            </p:grpSpPr>
            <p:sp>
              <p:nvSpPr>
                <p:cNvPr id="180" name="Shape"/>
                <p:cNvSpPr/>
                <p:nvPr/>
              </p:nvSpPr>
              <p:spPr>
                <a:xfrm flipH="1" rot="21206067">
                  <a:off x="1061224" y="1644460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181" name="Shape"/>
                <p:cNvSpPr/>
                <p:nvPr/>
              </p:nvSpPr>
              <p:spPr>
                <a:xfrm flipH="1" rot="21206067">
                  <a:off x="40517" y="94434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182" name="Shape"/>
                <p:cNvSpPr/>
                <p:nvPr/>
              </p:nvSpPr>
              <p:spPr>
                <a:xfrm flipH="1" rot="21206067">
                  <a:off x="550871" y="869447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187" name="Group"/>
              <p:cNvGrpSpPr/>
              <p:nvPr/>
            </p:nvGrpSpPr>
            <p:grpSpPr>
              <a:xfrm rot="21599804">
                <a:off x="-1760" y="289174"/>
                <a:ext cx="2803197" cy="2574057"/>
                <a:chOff x="-1670" y="92"/>
                <a:chExt cx="2803195" cy="2574056"/>
              </a:xfrm>
            </p:grpSpPr>
            <p:sp>
              <p:nvSpPr>
                <p:cNvPr id="184" name="Shape"/>
                <p:cNvSpPr/>
                <p:nvPr/>
              </p:nvSpPr>
              <p:spPr>
                <a:xfrm flipH="1" rot="21206067">
                  <a:off x="1061224" y="1644460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185" name="Shape"/>
                <p:cNvSpPr/>
                <p:nvPr/>
              </p:nvSpPr>
              <p:spPr>
                <a:xfrm flipH="1" rot="21206067">
                  <a:off x="40517" y="94434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186" name="Shape"/>
                <p:cNvSpPr/>
                <p:nvPr/>
              </p:nvSpPr>
              <p:spPr>
                <a:xfrm flipH="1" rot="21206067">
                  <a:off x="550871" y="869447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</p:grpSp>
        <p:grpSp>
          <p:nvGrpSpPr>
            <p:cNvPr id="193" name="Group"/>
            <p:cNvGrpSpPr/>
            <p:nvPr/>
          </p:nvGrpSpPr>
          <p:grpSpPr>
            <a:xfrm>
              <a:off x="0" y="0"/>
              <a:ext cx="4154285" cy="1309487"/>
              <a:chOff x="0" y="0"/>
              <a:chExt cx="4154284" cy="1309486"/>
            </a:xfrm>
          </p:grpSpPr>
          <p:pic>
            <p:nvPicPr>
              <p:cNvPr id="189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381660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0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228231" y="255224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1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3720817" y="0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2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474524" y="126435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98" name="Group"/>
            <p:cNvGrpSpPr/>
            <p:nvPr/>
          </p:nvGrpSpPr>
          <p:grpSpPr>
            <a:xfrm>
              <a:off x="487680" y="776675"/>
              <a:ext cx="4154285" cy="1309488"/>
              <a:chOff x="0" y="0"/>
              <a:chExt cx="4154284" cy="1309486"/>
            </a:xfrm>
          </p:grpSpPr>
          <p:pic>
            <p:nvPicPr>
              <p:cNvPr id="194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381660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5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228231" y="255224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6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3720817" y="0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7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474524" y="126435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03" name="Group"/>
            <p:cNvGrpSpPr/>
            <p:nvPr/>
          </p:nvGrpSpPr>
          <p:grpSpPr>
            <a:xfrm>
              <a:off x="981380" y="1567226"/>
              <a:ext cx="4154286" cy="1309487"/>
              <a:chOff x="0" y="0"/>
              <a:chExt cx="4154284" cy="1309486"/>
            </a:xfrm>
          </p:grpSpPr>
          <p:pic>
            <p:nvPicPr>
              <p:cNvPr id="199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381660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0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228231" y="255224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1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3720817" y="0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2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474524" y="126435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08" name="Group"/>
            <p:cNvGrpSpPr/>
            <p:nvPr/>
          </p:nvGrpSpPr>
          <p:grpSpPr>
            <a:xfrm>
              <a:off x="1450998" y="2325839"/>
              <a:ext cx="4154286" cy="1309487"/>
              <a:chOff x="0" y="0"/>
              <a:chExt cx="4154284" cy="1309486"/>
            </a:xfrm>
          </p:grpSpPr>
          <p:pic>
            <p:nvPicPr>
              <p:cNvPr id="204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381660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5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228231" y="255224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6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3720817" y="0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7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474524" y="126435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210" name="Image" descr="Imag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41078" y="4432224"/>
            <a:ext cx="433468" cy="92782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0" name="Group"/>
          <p:cNvGrpSpPr/>
          <p:nvPr/>
        </p:nvGrpSpPr>
        <p:grpSpPr>
          <a:xfrm>
            <a:off x="10360740" y="4957728"/>
            <a:ext cx="1284346" cy="3558963"/>
            <a:chOff x="0" y="0"/>
            <a:chExt cx="1284344" cy="3558961"/>
          </a:xfrm>
        </p:grpSpPr>
        <p:grpSp>
          <p:nvGrpSpPr>
            <p:cNvPr id="215" name="Group"/>
            <p:cNvGrpSpPr/>
            <p:nvPr/>
          </p:nvGrpSpPr>
          <p:grpSpPr>
            <a:xfrm>
              <a:off x="0" y="0"/>
              <a:ext cx="1284345" cy="3558962"/>
              <a:chOff x="0" y="0"/>
              <a:chExt cx="1284344" cy="3558961"/>
            </a:xfrm>
          </p:grpSpPr>
          <p:pic>
            <p:nvPicPr>
              <p:cNvPr id="211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5" y="0"/>
                <a:ext cx="1284330" cy="355896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12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77019" r="0" b="0"/>
              <a:stretch>
                <a:fillRect/>
              </a:stretch>
            </p:blipFill>
            <p:spPr>
              <a:xfrm>
                <a:off x="0" y="2161343"/>
                <a:ext cx="1284330" cy="81788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13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77019" r="0" b="0"/>
              <a:stretch>
                <a:fillRect/>
              </a:stretch>
            </p:blipFill>
            <p:spPr>
              <a:xfrm>
                <a:off x="0" y="1534189"/>
                <a:ext cx="1284330" cy="81788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14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77019" r="0" b="0"/>
              <a:stretch>
                <a:fillRect/>
              </a:stretch>
            </p:blipFill>
            <p:spPr>
              <a:xfrm>
                <a:off x="0" y="930436"/>
                <a:ext cx="1284330" cy="81788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216" name="Line"/>
            <p:cNvSpPr/>
            <p:nvPr/>
          </p:nvSpPr>
          <p:spPr>
            <a:xfrm flipV="1">
              <a:off x="660234" y="2081722"/>
              <a:ext cx="1" cy="527417"/>
            </a:xfrm>
            <a:prstGeom prst="line">
              <a:avLst/>
            </a:prstGeom>
            <a:noFill/>
            <a:ln w="50800" cap="flat">
              <a:solidFill>
                <a:srgbClr val="0433FF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 flipV="1">
              <a:off x="572910" y="840029"/>
              <a:ext cx="1" cy="527418"/>
            </a:xfrm>
            <a:prstGeom prst="line">
              <a:avLst/>
            </a:prstGeom>
            <a:noFill/>
            <a:ln w="50800" cap="flat">
              <a:solidFill>
                <a:srgbClr val="0433FF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 flipH="1">
              <a:off x="660234" y="1497710"/>
              <a:ext cx="1" cy="527418"/>
            </a:xfrm>
            <a:prstGeom prst="line">
              <a:avLst/>
            </a:prstGeom>
            <a:noFill/>
            <a:ln w="50800" cap="flat">
              <a:solidFill>
                <a:srgbClr val="0433FF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 flipH="1">
              <a:off x="777616" y="894216"/>
              <a:ext cx="1" cy="527418"/>
            </a:xfrm>
            <a:prstGeom prst="line">
              <a:avLst/>
            </a:prstGeom>
            <a:noFill/>
            <a:ln w="50800" cap="flat">
              <a:solidFill>
                <a:srgbClr val="0433FF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50800" dist="25400" dir="5400000">
                <a:srgbClr val="000000">
                  <a:alpha val="38000"/>
                </a:srgbClr>
              </a:outerShdw>
            </a:effectLst>
          </p:spPr>
          <p:txBody>
            <a:bodyPr wrap="square" lIns="65023" tIns="65023" rIns="65023" bIns="65023" numCol="1" anchor="t">
              <a:noAutofit/>
            </a:bodyPr>
            <a:lstStyle/>
            <a:p>
              <a:pPr algn="l" defTabSz="1300480">
                <a:defRPr b="0" sz="3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pPr>
            </a:p>
          </p:txBody>
        </p:sp>
      </p:grpSp>
      <p:sp>
        <p:nvSpPr>
          <p:cNvPr id="221" name="Line"/>
          <p:cNvSpPr/>
          <p:nvPr/>
        </p:nvSpPr>
        <p:spPr>
          <a:xfrm>
            <a:off x="8875764" y="4629817"/>
            <a:ext cx="1555641" cy="785832"/>
          </a:xfrm>
          <a:prstGeom prst="line">
            <a:avLst/>
          </a:prstGeom>
          <a:ln w="12700">
            <a:solidFill>
              <a:srgbClr val="000000"/>
            </a:solidFill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222" name="Line"/>
          <p:cNvSpPr/>
          <p:nvPr/>
        </p:nvSpPr>
        <p:spPr>
          <a:xfrm>
            <a:off x="8767391" y="5302466"/>
            <a:ext cx="1627890" cy="2544366"/>
          </a:xfrm>
          <a:prstGeom prst="line">
            <a:avLst/>
          </a:prstGeom>
          <a:ln w="12700">
            <a:solidFill>
              <a:srgbClr val="000000"/>
            </a:solidFill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223" name="lattice Fock space"/>
          <p:cNvSpPr txBox="1"/>
          <p:nvPr/>
        </p:nvSpPr>
        <p:spPr>
          <a:xfrm>
            <a:off x="6985564" y="1057281"/>
            <a:ext cx="3417935" cy="676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1300480">
              <a:defRPr b="0" sz="36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l</a:t>
            </a:r>
            <a:r>
              <a:t>attice Fock space</a:t>
            </a:r>
          </a:p>
        </p:txBody>
      </p:sp>
      <p:sp>
        <p:nvSpPr>
          <p:cNvPr id="224" name="local Fock space for fermions"/>
          <p:cNvSpPr txBox="1"/>
          <p:nvPr/>
        </p:nvSpPr>
        <p:spPr>
          <a:xfrm>
            <a:off x="9246786" y="8280144"/>
            <a:ext cx="3270488" cy="1222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b="0" sz="36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local</a:t>
            </a:r>
            <a:r>
              <a:t> Fock space for fermions</a:t>
            </a:r>
          </a:p>
        </p:txBody>
      </p:sp>
      <p:pic>
        <p:nvPicPr>
          <p:cNvPr id="22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3804" y="6196631"/>
            <a:ext cx="6032783" cy="10476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Fock space in lattice QFT"/>
          <p:cNvSpPr txBox="1"/>
          <p:nvPr/>
        </p:nvSpPr>
        <p:spPr>
          <a:xfrm>
            <a:off x="3661208" y="326625"/>
            <a:ext cx="5423779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Fock space in lattice QFT</a:t>
            </a:r>
          </a:p>
        </p:txBody>
      </p:sp>
      <p:grpSp>
        <p:nvGrpSpPr>
          <p:cNvPr id="261" name="Group"/>
          <p:cNvGrpSpPr/>
          <p:nvPr/>
        </p:nvGrpSpPr>
        <p:grpSpPr>
          <a:xfrm>
            <a:off x="6984058" y="1751813"/>
            <a:ext cx="5605285" cy="3635327"/>
            <a:chOff x="0" y="0"/>
            <a:chExt cx="5605283" cy="3635325"/>
          </a:xfrm>
        </p:grpSpPr>
        <p:grpSp>
          <p:nvGrpSpPr>
            <p:cNvPr id="240" name="Group"/>
            <p:cNvGrpSpPr/>
            <p:nvPr/>
          </p:nvGrpSpPr>
          <p:grpSpPr>
            <a:xfrm rot="10811190">
              <a:off x="141355" y="645784"/>
              <a:ext cx="5316974" cy="2863523"/>
              <a:chOff x="-1832" y="-210"/>
              <a:chExt cx="5316972" cy="2863521"/>
            </a:xfrm>
          </p:grpSpPr>
          <p:grpSp>
            <p:nvGrpSpPr>
              <p:cNvPr id="231" name="Group"/>
              <p:cNvGrpSpPr/>
              <p:nvPr/>
            </p:nvGrpSpPr>
            <p:grpSpPr>
              <a:xfrm rot="21599804">
                <a:off x="2511871" y="-131"/>
                <a:ext cx="2803196" cy="2574057"/>
                <a:chOff x="-1670" y="92"/>
                <a:chExt cx="2803195" cy="2574056"/>
              </a:xfrm>
            </p:grpSpPr>
            <p:sp>
              <p:nvSpPr>
                <p:cNvPr id="228" name="Shape"/>
                <p:cNvSpPr/>
                <p:nvPr/>
              </p:nvSpPr>
              <p:spPr>
                <a:xfrm flipH="1" rot="21206067">
                  <a:off x="1061224" y="1644460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229" name="Shape"/>
                <p:cNvSpPr/>
                <p:nvPr/>
              </p:nvSpPr>
              <p:spPr>
                <a:xfrm flipH="1" rot="21206067">
                  <a:off x="40517" y="94434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230" name="Shape"/>
                <p:cNvSpPr/>
                <p:nvPr/>
              </p:nvSpPr>
              <p:spPr>
                <a:xfrm flipH="1" rot="21206067">
                  <a:off x="550871" y="869447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235" name="Group"/>
              <p:cNvGrpSpPr/>
              <p:nvPr/>
            </p:nvGrpSpPr>
            <p:grpSpPr>
              <a:xfrm rot="21599804">
                <a:off x="1255056" y="144521"/>
                <a:ext cx="2803196" cy="2574058"/>
                <a:chOff x="-1670" y="92"/>
                <a:chExt cx="2803195" cy="2574056"/>
              </a:xfrm>
            </p:grpSpPr>
            <p:sp>
              <p:nvSpPr>
                <p:cNvPr id="232" name="Shape"/>
                <p:cNvSpPr/>
                <p:nvPr/>
              </p:nvSpPr>
              <p:spPr>
                <a:xfrm flipH="1" rot="21206067">
                  <a:off x="1061224" y="1644460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233" name="Shape"/>
                <p:cNvSpPr/>
                <p:nvPr/>
              </p:nvSpPr>
              <p:spPr>
                <a:xfrm flipH="1" rot="21206067">
                  <a:off x="40517" y="94434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234" name="Shape"/>
                <p:cNvSpPr/>
                <p:nvPr/>
              </p:nvSpPr>
              <p:spPr>
                <a:xfrm flipH="1" rot="21206067">
                  <a:off x="550871" y="869447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239" name="Group"/>
              <p:cNvGrpSpPr/>
              <p:nvPr/>
            </p:nvGrpSpPr>
            <p:grpSpPr>
              <a:xfrm rot="21599804">
                <a:off x="-1760" y="289174"/>
                <a:ext cx="2803197" cy="2574057"/>
                <a:chOff x="-1670" y="92"/>
                <a:chExt cx="2803195" cy="2574056"/>
              </a:xfrm>
            </p:grpSpPr>
            <p:sp>
              <p:nvSpPr>
                <p:cNvPr id="236" name="Shape"/>
                <p:cNvSpPr/>
                <p:nvPr/>
              </p:nvSpPr>
              <p:spPr>
                <a:xfrm flipH="1" rot="21206067">
                  <a:off x="1061224" y="1644460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237" name="Shape"/>
                <p:cNvSpPr/>
                <p:nvPr/>
              </p:nvSpPr>
              <p:spPr>
                <a:xfrm flipH="1" rot="21206067">
                  <a:off x="40517" y="94434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238" name="Shape"/>
                <p:cNvSpPr/>
                <p:nvPr/>
              </p:nvSpPr>
              <p:spPr>
                <a:xfrm flipH="1" rot="21206067">
                  <a:off x="550871" y="869447"/>
                  <a:ext cx="1698113" cy="835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400" y="0"/>
                      </a:moveTo>
                      <a:lnTo>
                        <a:pt x="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</p:grpSp>
        <p:grpSp>
          <p:nvGrpSpPr>
            <p:cNvPr id="245" name="Group"/>
            <p:cNvGrpSpPr/>
            <p:nvPr/>
          </p:nvGrpSpPr>
          <p:grpSpPr>
            <a:xfrm>
              <a:off x="0" y="0"/>
              <a:ext cx="4154285" cy="1309487"/>
              <a:chOff x="0" y="0"/>
              <a:chExt cx="4154284" cy="1309486"/>
            </a:xfrm>
          </p:grpSpPr>
          <p:pic>
            <p:nvPicPr>
              <p:cNvPr id="241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381660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42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228231" y="255224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43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3720817" y="0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44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474524" y="126435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50" name="Group"/>
            <p:cNvGrpSpPr/>
            <p:nvPr/>
          </p:nvGrpSpPr>
          <p:grpSpPr>
            <a:xfrm>
              <a:off x="487680" y="776675"/>
              <a:ext cx="4154285" cy="1309488"/>
              <a:chOff x="0" y="0"/>
              <a:chExt cx="4154284" cy="1309486"/>
            </a:xfrm>
          </p:grpSpPr>
          <p:pic>
            <p:nvPicPr>
              <p:cNvPr id="246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381660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47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228231" y="255224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48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3720817" y="0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49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474524" y="126435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55" name="Group"/>
            <p:cNvGrpSpPr/>
            <p:nvPr/>
          </p:nvGrpSpPr>
          <p:grpSpPr>
            <a:xfrm>
              <a:off x="981380" y="1567226"/>
              <a:ext cx="4154286" cy="1309487"/>
              <a:chOff x="0" y="0"/>
              <a:chExt cx="4154284" cy="1309486"/>
            </a:xfrm>
          </p:grpSpPr>
          <p:pic>
            <p:nvPicPr>
              <p:cNvPr id="251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381660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52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228231" y="255224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53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3720817" y="0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54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474524" y="126435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60" name="Group"/>
            <p:cNvGrpSpPr/>
            <p:nvPr/>
          </p:nvGrpSpPr>
          <p:grpSpPr>
            <a:xfrm>
              <a:off x="1450998" y="2325839"/>
              <a:ext cx="4154286" cy="1309487"/>
              <a:chOff x="0" y="0"/>
              <a:chExt cx="4154284" cy="1309486"/>
            </a:xfrm>
          </p:grpSpPr>
          <p:pic>
            <p:nvPicPr>
              <p:cNvPr id="256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381660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57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228231" y="255224"/>
                <a:ext cx="433467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58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3720817" y="0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59" name="Image" descr="Image"/>
              <p:cNvPicPr>
                <a:picLocks noChangeAspect="0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474524" y="126435"/>
                <a:ext cx="433468" cy="92782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262" name="Image" descr="Imag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41078" y="4432224"/>
            <a:ext cx="433468" cy="927827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Line"/>
          <p:cNvSpPr/>
          <p:nvPr/>
        </p:nvSpPr>
        <p:spPr>
          <a:xfrm>
            <a:off x="8875764" y="4629817"/>
            <a:ext cx="1555641" cy="785832"/>
          </a:xfrm>
          <a:prstGeom prst="line">
            <a:avLst/>
          </a:prstGeom>
          <a:ln w="12700">
            <a:solidFill>
              <a:srgbClr val="000000"/>
            </a:solidFill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264" name="Line"/>
          <p:cNvSpPr/>
          <p:nvPr/>
        </p:nvSpPr>
        <p:spPr>
          <a:xfrm>
            <a:off x="8767391" y="5302466"/>
            <a:ext cx="1627890" cy="2544366"/>
          </a:xfrm>
          <a:prstGeom prst="line">
            <a:avLst/>
          </a:prstGeom>
          <a:ln w="12700">
            <a:solidFill>
              <a:srgbClr val="000000"/>
            </a:solidFill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265" name="lattice Fock space"/>
          <p:cNvSpPr txBox="1"/>
          <p:nvPr/>
        </p:nvSpPr>
        <p:spPr>
          <a:xfrm>
            <a:off x="6985564" y="1057281"/>
            <a:ext cx="3417935" cy="676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1300480">
              <a:defRPr b="0" sz="36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l</a:t>
            </a:r>
            <a:r>
              <a:t>attice Fock space</a:t>
            </a:r>
          </a:p>
        </p:txBody>
      </p:sp>
      <p:sp>
        <p:nvSpPr>
          <p:cNvPr id="266" name="local Fock space…"/>
          <p:cNvSpPr txBox="1"/>
          <p:nvPr/>
        </p:nvSpPr>
        <p:spPr>
          <a:xfrm>
            <a:off x="9246786" y="8280144"/>
            <a:ext cx="3303859" cy="1222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1300480">
              <a:defRPr b="0" sz="36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local</a:t>
            </a:r>
            <a:r>
              <a:t> Fock space</a:t>
            </a:r>
          </a:p>
          <a:p>
            <a:pPr algn="l" defTabSz="1300480">
              <a:defRPr b="0" sz="36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for bosons</a:t>
            </a:r>
          </a:p>
        </p:txBody>
      </p:sp>
      <p:grpSp>
        <p:nvGrpSpPr>
          <p:cNvPr id="283" name="Group"/>
          <p:cNvGrpSpPr/>
          <p:nvPr/>
        </p:nvGrpSpPr>
        <p:grpSpPr>
          <a:xfrm>
            <a:off x="10352273" y="5097782"/>
            <a:ext cx="1284367" cy="3283697"/>
            <a:chOff x="0" y="0"/>
            <a:chExt cx="1284365" cy="3283695"/>
          </a:xfrm>
        </p:grpSpPr>
        <p:pic>
          <p:nvPicPr>
            <p:cNvPr id="267" name="Image" descr="Imag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5" y="0"/>
              <a:ext cx="1284330" cy="287283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8" name="Image" descr="Image"/>
            <p:cNvPicPr>
              <a:picLocks noChangeAspect="0"/>
            </p:cNvPicPr>
            <p:nvPr/>
          </p:nvPicPr>
          <p:blipFill>
            <a:blip r:embed="rId2">
              <a:extLst/>
            </a:blip>
            <a:srcRect l="0" t="77019" r="0" b="0"/>
            <a:stretch>
              <a:fillRect/>
            </a:stretch>
          </p:blipFill>
          <p:spPr>
            <a:xfrm>
              <a:off x="36" y="1699268"/>
              <a:ext cx="1284330" cy="8178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9" name="Image" descr="Image"/>
            <p:cNvPicPr>
              <a:picLocks noChangeAspect="0"/>
            </p:cNvPicPr>
            <p:nvPr/>
          </p:nvPicPr>
          <p:blipFill>
            <a:blip r:embed="rId2">
              <a:extLst/>
            </a:blip>
            <a:srcRect l="0" t="77019" r="0" b="0"/>
            <a:stretch>
              <a:fillRect/>
            </a:stretch>
          </p:blipFill>
          <p:spPr>
            <a:xfrm>
              <a:off x="0" y="1203658"/>
              <a:ext cx="1284330" cy="8178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0" name="Image" descr="Image"/>
            <p:cNvPicPr>
              <a:picLocks noChangeAspect="0"/>
            </p:cNvPicPr>
            <p:nvPr/>
          </p:nvPicPr>
          <p:blipFill>
            <a:blip r:embed="rId2">
              <a:extLst/>
            </a:blip>
            <a:srcRect l="0" t="77019" r="0" b="0"/>
            <a:stretch>
              <a:fillRect/>
            </a:stretch>
          </p:blipFill>
          <p:spPr>
            <a:xfrm>
              <a:off x="0" y="739605"/>
              <a:ext cx="1284330" cy="8178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1" name="Image" descr="Image"/>
            <p:cNvPicPr>
              <a:picLocks noChangeAspect="0"/>
            </p:cNvPicPr>
            <p:nvPr/>
          </p:nvPicPr>
          <p:blipFill>
            <a:blip r:embed="rId2">
              <a:extLst/>
            </a:blip>
            <a:srcRect l="0" t="77019" r="0" b="0"/>
            <a:stretch>
              <a:fillRect/>
            </a:stretch>
          </p:blipFill>
          <p:spPr>
            <a:xfrm>
              <a:off x="36" y="2465812"/>
              <a:ext cx="1284330" cy="8178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2" name="Image" descr="Image"/>
            <p:cNvPicPr>
              <a:picLocks noChangeAspect="0"/>
            </p:cNvPicPr>
            <p:nvPr/>
          </p:nvPicPr>
          <p:blipFill>
            <a:blip r:embed="rId2">
              <a:extLst/>
            </a:blip>
            <a:srcRect l="0" t="77019" r="0" b="0"/>
            <a:stretch>
              <a:fillRect/>
            </a:stretch>
          </p:blipFill>
          <p:spPr>
            <a:xfrm>
              <a:off x="36" y="2287086"/>
              <a:ext cx="1284330" cy="8178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3" name="Circle"/>
            <p:cNvSpPr/>
            <p:nvPr/>
          </p:nvSpPr>
          <p:spPr>
            <a:xfrm>
              <a:off x="577588" y="2609706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74" name="Circle"/>
            <p:cNvSpPr/>
            <p:nvPr/>
          </p:nvSpPr>
          <p:spPr>
            <a:xfrm>
              <a:off x="641088" y="2305501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75" name="Circle"/>
            <p:cNvSpPr/>
            <p:nvPr/>
          </p:nvSpPr>
          <p:spPr>
            <a:xfrm>
              <a:off x="437888" y="2293092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76" name="Circle"/>
            <p:cNvSpPr/>
            <p:nvPr/>
          </p:nvSpPr>
          <p:spPr>
            <a:xfrm>
              <a:off x="348988" y="1861365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77" name="Circle"/>
            <p:cNvSpPr/>
            <p:nvPr/>
          </p:nvSpPr>
          <p:spPr>
            <a:xfrm>
              <a:off x="526788" y="1874065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78" name="Circle"/>
            <p:cNvSpPr/>
            <p:nvPr/>
          </p:nvSpPr>
          <p:spPr>
            <a:xfrm>
              <a:off x="717288" y="1874065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79" name="Circle"/>
            <p:cNvSpPr/>
            <p:nvPr/>
          </p:nvSpPr>
          <p:spPr>
            <a:xfrm>
              <a:off x="285488" y="1375455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80" name="Circle"/>
            <p:cNvSpPr/>
            <p:nvPr/>
          </p:nvSpPr>
          <p:spPr>
            <a:xfrm>
              <a:off x="463288" y="1388155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81" name="Circle"/>
            <p:cNvSpPr/>
            <p:nvPr/>
          </p:nvSpPr>
          <p:spPr>
            <a:xfrm>
              <a:off x="628388" y="1388155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  <p:sp>
          <p:nvSpPr>
            <p:cNvPr id="282" name="Circle"/>
            <p:cNvSpPr/>
            <p:nvPr/>
          </p:nvSpPr>
          <p:spPr>
            <a:xfrm>
              <a:off x="808371" y="1388155"/>
              <a:ext cx="129184" cy="12192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  <p:sp>
        <p:nvSpPr>
          <p:cNvPr id="284" name="Hubbard model"/>
          <p:cNvSpPr txBox="1"/>
          <p:nvPr/>
        </p:nvSpPr>
        <p:spPr>
          <a:xfrm>
            <a:off x="940740" y="1052877"/>
            <a:ext cx="2999579" cy="676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sz="36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Hubbard model</a:t>
            </a:r>
          </a:p>
        </p:txBody>
      </p:sp>
      <p:grpSp>
        <p:nvGrpSpPr>
          <p:cNvPr id="321" name="Group"/>
          <p:cNvGrpSpPr/>
          <p:nvPr/>
        </p:nvGrpSpPr>
        <p:grpSpPr>
          <a:xfrm>
            <a:off x="572725" y="1709137"/>
            <a:ext cx="5438673" cy="3849145"/>
            <a:chOff x="0" y="0"/>
            <a:chExt cx="5438672" cy="3849144"/>
          </a:xfrm>
        </p:grpSpPr>
        <p:grpSp>
          <p:nvGrpSpPr>
            <p:cNvPr id="318" name="Group"/>
            <p:cNvGrpSpPr/>
            <p:nvPr/>
          </p:nvGrpSpPr>
          <p:grpSpPr>
            <a:xfrm>
              <a:off x="0" y="466023"/>
              <a:ext cx="5438673" cy="3383122"/>
              <a:chOff x="0" y="0"/>
              <a:chExt cx="5438672" cy="3383120"/>
            </a:xfrm>
          </p:grpSpPr>
          <p:sp>
            <p:nvSpPr>
              <p:cNvPr id="285" name="Line"/>
              <p:cNvSpPr/>
              <p:nvPr/>
            </p:nvSpPr>
            <p:spPr>
              <a:xfrm flipH="1" rot="2723791">
                <a:off x="2981559" y="97913"/>
                <a:ext cx="556478" cy="6728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2375" y="1474"/>
                      <a:pt x="21600" y="10699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286" name="Line"/>
              <p:cNvSpPr/>
              <p:nvPr/>
            </p:nvSpPr>
            <p:spPr>
              <a:xfrm rot="18275859">
                <a:off x="3050998" y="2552609"/>
                <a:ext cx="697656" cy="693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grpSp>
            <p:nvGrpSpPr>
              <p:cNvPr id="299" name="Group"/>
              <p:cNvGrpSpPr/>
              <p:nvPr/>
            </p:nvGrpSpPr>
            <p:grpSpPr>
              <a:xfrm>
                <a:off x="56000" y="462362"/>
                <a:ext cx="5382673" cy="2850695"/>
                <a:chOff x="0" y="0"/>
                <a:chExt cx="5382671" cy="2850693"/>
              </a:xfrm>
            </p:grpSpPr>
            <p:grpSp>
              <p:nvGrpSpPr>
                <p:cNvPr id="290" name="Group"/>
                <p:cNvGrpSpPr/>
                <p:nvPr/>
              </p:nvGrpSpPr>
              <p:grpSpPr>
                <a:xfrm>
                  <a:off x="2546282" y="0"/>
                  <a:ext cx="2836390" cy="2562831"/>
                  <a:chOff x="0" y="0"/>
                  <a:chExt cx="2836389" cy="2562830"/>
                </a:xfrm>
              </p:grpSpPr>
              <p:sp>
                <p:nvSpPr>
                  <p:cNvPr id="287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288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289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294" name="Group"/>
                <p:cNvGrpSpPr/>
                <p:nvPr/>
              </p:nvGrpSpPr>
              <p:grpSpPr>
                <a:xfrm>
                  <a:off x="1273141" y="143931"/>
                  <a:ext cx="2836390" cy="2562831"/>
                  <a:chOff x="0" y="0"/>
                  <a:chExt cx="2836389" cy="2562830"/>
                </a:xfrm>
              </p:grpSpPr>
              <p:sp>
                <p:nvSpPr>
                  <p:cNvPr id="291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292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293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298" name="Group"/>
                <p:cNvGrpSpPr/>
                <p:nvPr/>
              </p:nvGrpSpPr>
              <p:grpSpPr>
                <a:xfrm>
                  <a:off x="0" y="287862"/>
                  <a:ext cx="2836390" cy="2562832"/>
                  <a:chOff x="0" y="0"/>
                  <a:chExt cx="2836389" cy="2562830"/>
                </a:xfrm>
              </p:grpSpPr>
              <p:sp>
                <p:nvSpPr>
                  <p:cNvPr id="295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296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297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grpSp>
            <p:nvGrpSpPr>
              <p:cNvPr id="303" name="Group"/>
              <p:cNvGrpSpPr/>
              <p:nvPr/>
            </p:nvGrpSpPr>
            <p:grpSpPr>
              <a:xfrm>
                <a:off x="2174294" y="251121"/>
                <a:ext cx="931596" cy="916057"/>
                <a:chOff x="0" y="0"/>
                <a:chExt cx="931594" cy="916056"/>
              </a:xfrm>
            </p:grpSpPr>
            <p:sp>
              <p:nvSpPr>
                <p:cNvPr id="300" name="Line"/>
                <p:cNvSpPr/>
                <p:nvPr/>
              </p:nvSpPr>
              <p:spPr>
                <a:xfrm flipV="1">
                  <a:off x="581873" y="100157"/>
                  <a:ext cx="34666" cy="630107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01" name="Line"/>
                <p:cNvSpPr/>
                <p:nvPr/>
              </p:nvSpPr>
              <p:spPr>
                <a:xfrm>
                  <a:off x="350474" y="140756"/>
                  <a:ext cx="13574" cy="630914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02" name="Oval"/>
                <p:cNvSpPr/>
                <p:nvPr/>
              </p:nvSpPr>
              <p:spPr>
                <a:xfrm flipH="1" rot="57491">
                  <a:off x="7468" y="7601"/>
                  <a:ext cx="916659" cy="900855"/>
                </a:xfrm>
                <a:prstGeom prst="ellipse">
                  <a:avLst/>
                </a:prstGeom>
                <a:noFill/>
                <a:ln w="25400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307" name="Group"/>
              <p:cNvGrpSpPr/>
              <p:nvPr/>
            </p:nvGrpSpPr>
            <p:grpSpPr>
              <a:xfrm>
                <a:off x="1878526" y="1856382"/>
                <a:ext cx="933853" cy="916095"/>
                <a:chOff x="0" y="0"/>
                <a:chExt cx="933851" cy="916094"/>
              </a:xfrm>
            </p:grpSpPr>
            <p:sp>
              <p:nvSpPr>
                <p:cNvPr id="304" name="Line"/>
                <p:cNvSpPr/>
                <p:nvPr/>
              </p:nvSpPr>
              <p:spPr>
                <a:xfrm flipV="1">
                  <a:off x="583299" y="100182"/>
                  <a:ext cx="34725" cy="630106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05" name="Line"/>
                <p:cNvSpPr/>
                <p:nvPr/>
              </p:nvSpPr>
              <p:spPr>
                <a:xfrm>
                  <a:off x="351305" y="140770"/>
                  <a:ext cx="13634" cy="630915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06" name="Oval"/>
                <p:cNvSpPr/>
                <p:nvPr/>
              </p:nvSpPr>
              <p:spPr>
                <a:xfrm flipH="1" rot="57491">
                  <a:off x="7468" y="7620"/>
                  <a:ext cx="918916" cy="900854"/>
                </a:xfrm>
                <a:prstGeom prst="ellipse">
                  <a:avLst/>
                </a:prstGeom>
                <a:noFill/>
                <a:ln w="25400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sp>
            <p:nvSpPr>
              <p:cNvPr id="308" name="Line"/>
              <p:cNvSpPr/>
              <p:nvPr/>
            </p:nvSpPr>
            <p:spPr>
              <a:xfrm flipV="1">
                <a:off x="4930986" y="1724253"/>
                <a:ext cx="33110" cy="629455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09" name="Line"/>
              <p:cNvSpPr/>
              <p:nvPr/>
            </p:nvSpPr>
            <p:spPr>
              <a:xfrm flipV="1">
                <a:off x="0" y="579578"/>
                <a:ext cx="35367" cy="629418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10" name="Line"/>
              <p:cNvSpPr/>
              <p:nvPr/>
            </p:nvSpPr>
            <p:spPr>
              <a:xfrm>
                <a:off x="4372579" y="974274"/>
                <a:ext cx="14261" cy="632506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11" name="Line"/>
              <p:cNvSpPr/>
              <p:nvPr/>
            </p:nvSpPr>
            <p:spPr>
              <a:xfrm>
                <a:off x="4144525" y="2674381"/>
                <a:ext cx="14299" cy="630248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12" name="Line"/>
              <p:cNvSpPr/>
              <p:nvPr/>
            </p:nvSpPr>
            <p:spPr>
              <a:xfrm flipV="1">
                <a:off x="1083714" y="2114849"/>
                <a:ext cx="33147" cy="631713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13" name="Line"/>
              <p:cNvSpPr/>
              <p:nvPr/>
            </p:nvSpPr>
            <p:spPr>
              <a:xfrm>
                <a:off x="1823266" y="1305995"/>
                <a:ext cx="35145" cy="598984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14" name="Line"/>
              <p:cNvSpPr/>
              <p:nvPr/>
            </p:nvSpPr>
            <p:spPr>
              <a:xfrm rot="389321">
                <a:off x="4396643" y="1229547"/>
                <a:ext cx="708944" cy="6841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315" name="Line"/>
              <p:cNvSpPr/>
              <p:nvPr/>
            </p:nvSpPr>
            <p:spPr>
              <a:xfrm flipH="1" rot="2723791">
                <a:off x="325929" y="267519"/>
                <a:ext cx="632627" cy="8647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2375" y="1474"/>
                      <a:pt x="21600" y="10699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316" name="Line"/>
              <p:cNvSpPr/>
              <p:nvPr/>
            </p:nvSpPr>
            <p:spPr>
              <a:xfrm rot="18275859">
                <a:off x="1298962" y="1884307"/>
                <a:ext cx="697656" cy="693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317" name="Line"/>
              <p:cNvSpPr/>
              <p:nvPr/>
            </p:nvSpPr>
            <p:spPr>
              <a:xfrm rot="389321">
                <a:off x="1271878" y="741867"/>
                <a:ext cx="708945" cy="6841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</p:grpSp>
        <p:sp>
          <p:nvSpPr>
            <p:cNvPr id="319" name="U"/>
            <p:cNvSpPr txBox="1"/>
            <p:nvPr/>
          </p:nvSpPr>
          <p:spPr>
            <a:xfrm>
              <a:off x="2436577" y="0"/>
              <a:ext cx="546297" cy="803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i="1" sz="4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>
                <a:defRPr b="0" i="0" sz="3400"/>
              </a:pPr>
              <a:r>
                <a:rPr b="1" i="1" sz="4400"/>
                <a:t>U</a:t>
              </a:r>
            </a:p>
          </p:txBody>
        </p:sp>
        <p:sp>
          <p:nvSpPr>
            <p:cNvPr id="320" name="t"/>
            <p:cNvSpPr txBox="1"/>
            <p:nvPr/>
          </p:nvSpPr>
          <p:spPr>
            <a:xfrm>
              <a:off x="620886" y="180622"/>
              <a:ext cx="298001" cy="8031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i="1" sz="4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>
                <a:defRPr b="0" i="0" sz="3400"/>
              </a:pPr>
              <a:r>
                <a:rPr b="1" i="1" sz="4400"/>
                <a:t>t</a:t>
              </a:r>
            </a:p>
          </p:txBody>
        </p:sp>
      </p:grpSp>
      <p:pic>
        <p:nvPicPr>
          <p:cNvPr id="32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3804" y="6196631"/>
            <a:ext cx="6032783" cy="10476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Hubbard model"/>
          <p:cNvSpPr txBox="1"/>
          <p:nvPr/>
        </p:nvSpPr>
        <p:spPr>
          <a:xfrm>
            <a:off x="940740" y="1052877"/>
            <a:ext cx="2999579" cy="676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sz="36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Hubbard model</a:t>
            </a:r>
          </a:p>
        </p:txBody>
      </p:sp>
      <p:grpSp>
        <p:nvGrpSpPr>
          <p:cNvPr id="361" name="Group"/>
          <p:cNvGrpSpPr/>
          <p:nvPr/>
        </p:nvGrpSpPr>
        <p:grpSpPr>
          <a:xfrm>
            <a:off x="572725" y="1709137"/>
            <a:ext cx="5438673" cy="3849145"/>
            <a:chOff x="0" y="0"/>
            <a:chExt cx="5438672" cy="3849144"/>
          </a:xfrm>
        </p:grpSpPr>
        <p:grpSp>
          <p:nvGrpSpPr>
            <p:cNvPr id="358" name="Group"/>
            <p:cNvGrpSpPr/>
            <p:nvPr/>
          </p:nvGrpSpPr>
          <p:grpSpPr>
            <a:xfrm>
              <a:off x="0" y="466023"/>
              <a:ext cx="5438673" cy="3383122"/>
              <a:chOff x="0" y="0"/>
              <a:chExt cx="5438672" cy="3383120"/>
            </a:xfrm>
          </p:grpSpPr>
          <p:sp>
            <p:nvSpPr>
              <p:cNvPr id="325" name="Line"/>
              <p:cNvSpPr/>
              <p:nvPr/>
            </p:nvSpPr>
            <p:spPr>
              <a:xfrm flipH="1" rot="2723791">
                <a:off x="2981559" y="97913"/>
                <a:ext cx="556478" cy="6728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2375" y="1474"/>
                      <a:pt x="21600" y="10699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326" name="Line"/>
              <p:cNvSpPr/>
              <p:nvPr/>
            </p:nvSpPr>
            <p:spPr>
              <a:xfrm rot="18275859">
                <a:off x="3050998" y="2552609"/>
                <a:ext cx="697656" cy="693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grpSp>
            <p:nvGrpSpPr>
              <p:cNvPr id="339" name="Group"/>
              <p:cNvGrpSpPr/>
              <p:nvPr/>
            </p:nvGrpSpPr>
            <p:grpSpPr>
              <a:xfrm>
                <a:off x="56000" y="462362"/>
                <a:ext cx="5382673" cy="2850695"/>
                <a:chOff x="0" y="0"/>
                <a:chExt cx="5382671" cy="2850693"/>
              </a:xfrm>
            </p:grpSpPr>
            <p:grpSp>
              <p:nvGrpSpPr>
                <p:cNvPr id="330" name="Group"/>
                <p:cNvGrpSpPr/>
                <p:nvPr/>
              </p:nvGrpSpPr>
              <p:grpSpPr>
                <a:xfrm>
                  <a:off x="2546282" y="0"/>
                  <a:ext cx="2836390" cy="2562831"/>
                  <a:chOff x="0" y="0"/>
                  <a:chExt cx="2836389" cy="2562830"/>
                </a:xfrm>
              </p:grpSpPr>
              <p:sp>
                <p:nvSpPr>
                  <p:cNvPr id="327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28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29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334" name="Group"/>
                <p:cNvGrpSpPr/>
                <p:nvPr/>
              </p:nvGrpSpPr>
              <p:grpSpPr>
                <a:xfrm>
                  <a:off x="1273141" y="143931"/>
                  <a:ext cx="2836390" cy="2562831"/>
                  <a:chOff x="0" y="0"/>
                  <a:chExt cx="2836389" cy="2562830"/>
                </a:xfrm>
              </p:grpSpPr>
              <p:sp>
                <p:nvSpPr>
                  <p:cNvPr id="331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32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33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338" name="Group"/>
                <p:cNvGrpSpPr/>
                <p:nvPr/>
              </p:nvGrpSpPr>
              <p:grpSpPr>
                <a:xfrm>
                  <a:off x="0" y="287862"/>
                  <a:ext cx="2836390" cy="2562832"/>
                  <a:chOff x="0" y="0"/>
                  <a:chExt cx="2836389" cy="2562830"/>
                </a:xfrm>
              </p:grpSpPr>
              <p:sp>
                <p:nvSpPr>
                  <p:cNvPr id="335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36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37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grpSp>
            <p:nvGrpSpPr>
              <p:cNvPr id="343" name="Group"/>
              <p:cNvGrpSpPr/>
              <p:nvPr/>
            </p:nvGrpSpPr>
            <p:grpSpPr>
              <a:xfrm>
                <a:off x="2174294" y="251121"/>
                <a:ext cx="931596" cy="916057"/>
                <a:chOff x="0" y="0"/>
                <a:chExt cx="931594" cy="916056"/>
              </a:xfrm>
            </p:grpSpPr>
            <p:sp>
              <p:nvSpPr>
                <p:cNvPr id="340" name="Line"/>
                <p:cNvSpPr/>
                <p:nvPr/>
              </p:nvSpPr>
              <p:spPr>
                <a:xfrm flipV="1">
                  <a:off x="581873" y="100157"/>
                  <a:ext cx="34666" cy="630107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41" name="Line"/>
                <p:cNvSpPr/>
                <p:nvPr/>
              </p:nvSpPr>
              <p:spPr>
                <a:xfrm>
                  <a:off x="350474" y="140756"/>
                  <a:ext cx="13574" cy="630914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42" name="Oval"/>
                <p:cNvSpPr/>
                <p:nvPr/>
              </p:nvSpPr>
              <p:spPr>
                <a:xfrm flipH="1" rot="57491">
                  <a:off x="7468" y="7601"/>
                  <a:ext cx="916659" cy="900855"/>
                </a:xfrm>
                <a:prstGeom prst="ellipse">
                  <a:avLst/>
                </a:prstGeom>
                <a:noFill/>
                <a:ln w="25400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347" name="Group"/>
              <p:cNvGrpSpPr/>
              <p:nvPr/>
            </p:nvGrpSpPr>
            <p:grpSpPr>
              <a:xfrm>
                <a:off x="1878526" y="1856382"/>
                <a:ext cx="933853" cy="916095"/>
                <a:chOff x="0" y="0"/>
                <a:chExt cx="933851" cy="916094"/>
              </a:xfrm>
            </p:grpSpPr>
            <p:sp>
              <p:nvSpPr>
                <p:cNvPr id="344" name="Line"/>
                <p:cNvSpPr/>
                <p:nvPr/>
              </p:nvSpPr>
              <p:spPr>
                <a:xfrm flipV="1">
                  <a:off x="583299" y="100182"/>
                  <a:ext cx="34725" cy="630106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45" name="Line"/>
                <p:cNvSpPr/>
                <p:nvPr/>
              </p:nvSpPr>
              <p:spPr>
                <a:xfrm>
                  <a:off x="351305" y="140770"/>
                  <a:ext cx="13634" cy="630915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46" name="Oval"/>
                <p:cNvSpPr/>
                <p:nvPr/>
              </p:nvSpPr>
              <p:spPr>
                <a:xfrm flipH="1" rot="57491">
                  <a:off x="7468" y="7620"/>
                  <a:ext cx="918916" cy="900854"/>
                </a:xfrm>
                <a:prstGeom prst="ellipse">
                  <a:avLst/>
                </a:prstGeom>
                <a:noFill/>
                <a:ln w="25400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sp>
            <p:nvSpPr>
              <p:cNvPr id="348" name="Line"/>
              <p:cNvSpPr/>
              <p:nvPr/>
            </p:nvSpPr>
            <p:spPr>
              <a:xfrm flipV="1">
                <a:off x="4930986" y="1724253"/>
                <a:ext cx="33110" cy="629455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9" name="Line"/>
              <p:cNvSpPr/>
              <p:nvPr/>
            </p:nvSpPr>
            <p:spPr>
              <a:xfrm flipV="1">
                <a:off x="0" y="579578"/>
                <a:ext cx="35367" cy="629418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0" name="Line"/>
              <p:cNvSpPr/>
              <p:nvPr/>
            </p:nvSpPr>
            <p:spPr>
              <a:xfrm>
                <a:off x="4372579" y="974274"/>
                <a:ext cx="14261" cy="632506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1" name="Line"/>
              <p:cNvSpPr/>
              <p:nvPr/>
            </p:nvSpPr>
            <p:spPr>
              <a:xfrm>
                <a:off x="4144525" y="2674381"/>
                <a:ext cx="14299" cy="630248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2" name="Line"/>
              <p:cNvSpPr/>
              <p:nvPr/>
            </p:nvSpPr>
            <p:spPr>
              <a:xfrm flipV="1">
                <a:off x="1083714" y="2114849"/>
                <a:ext cx="33147" cy="631713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3" name="Line"/>
              <p:cNvSpPr/>
              <p:nvPr/>
            </p:nvSpPr>
            <p:spPr>
              <a:xfrm>
                <a:off x="1823266" y="1305995"/>
                <a:ext cx="35145" cy="598984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4" name="Line"/>
              <p:cNvSpPr/>
              <p:nvPr/>
            </p:nvSpPr>
            <p:spPr>
              <a:xfrm rot="389321">
                <a:off x="4396643" y="1229547"/>
                <a:ext cx="708944" cy="6841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355" name="Line"/>
              <p:cNvSpPr/>
              <p:nvPr/>
            </p:nvSpPr>
            <p:spPr>
              <a:xfrm flipH="1" rot="2723791">
                <a:off x="325929" y="267519"/>
                <a:ext cx="632627" cy="8647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2375" y="1474"/>
                      <a:pt x="21600" y="10699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356" name="Line"/>
              <p:cNvSpPr/>
              <p:nvPr/>
            </p:nvSpPr>
            <p:spPr>
              <a:xfrm rot="18275859">
                <a:off x="1298962" y="1884307"/>
                <a:ext cx="697656" cy="693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357" name="Line"/>
              <p:cNvSpPr/>
              <p:nvPr/>
            </p:nvSpPr>
            <p:spPr>
              <a:xfrm rot="389321">
                <a:off x="1271878" y="741867"/>
                <a:ext cx="708945" cy="6841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</p:grpSp>
        <p:sp>
          <p:nvSpPr>
            <p:cNvPr id="359" name="U"/>
            <p:cNvSpPr txBox="1"/>
            <p:nvPr/>
          </p:nvSpPr>
          <p:spPr>
            <a:xfrm>
              <a:off x="2436577" y="0"/>
              <a:ext cx="546297" cy="803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i="1" sz="4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>
                <a:defRPr b="0" i="0" sz="3400"/>
              </a:pPr>
              <a:r>
                <a:rPr b="1" i="1" sz="4400"/>
                <a:t>U</a:t>
              </a:r>
            </a:p>
          </p:txBody>
        </p:sp>
        <p:sp>
          <p:nvSpPr>
            <p:cNvPr id="360" name="t"/>
            <p:cNvSpPr txBox="1"/>
            <p:nvPr/>
          </p:nvSpPr>
          <p:spPr>
            <a:xfrm>
              <a:off x="620886" y="180622"/>
              <a:ext cx="298001" cy="8031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i="1" sz="4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>
                <a:defRPr b="0" i="0" sz="3400"/>
              </a:pPr>
              <a:r>
                <a:rPr b="1" i="1" sz="4400"/>
                <a:t>t</a:t>
              </a:r>
            </a:p>
          </p:txBody>
        </p:sp>
      </p:grpSp>
      <p:sp>
        <p:nvSpPr>
          <p:cNvPr id="362" name="Fock space in lattice QFT"/>
          <p:cNvSpPr txBox="1"/>
          <p:nvPr/>
        </p:nvSpPr>
        <p:spPr>
          <a:xfrm>
            <a:off x="3661208" y="326625"/>
            <a:ext cx="5423779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Fock space in lattice QFT</a:t>
            </a:r>
          </a:p>
        </p:txBody>
      </p:sp>
      <p:sp>
        <p:nvSpPr>
          <p:cNvPr id="363" name="2-flavors per site    and…"/>
          <p:cNvSpPr txBox="1"/>
          <p:nvPr/>
        </p:nvSpPr>
        <p:spPr>
          <a:xfrm>
            <a:off x="6874032" y="1052876"/>
            <a:ext cx="5867510" cy="8588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2-flavors per site    and     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local Fock space: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Pauli statistics: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Fock space can be constructed by acting with creation operators on vacuum</a:t>
            </a: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One can use binary code to index the states</a:t>
            </a:r>
          </a:p>
          <a:p>
            <a:pPr marL="300789" indent="-300789" algn="l" defTabSz="1300480">
              <a:buSzPct val="100000"/>
              <a:buChar char="•"/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Order of operators is crucial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pic>
        <p:nvPicPr>
          <p:cNvPr id="36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3804" y="6196631"/>
            <a:ext cx="6032783" cy="1047609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Definition:…"/>
          <p:cNvSpPr txBox="1"/>
          <p:nvPr/>
        </p:nvSpPr>
        <p:spPr>
          <a:xfrm>
            <a:off x="314583" y="7569510"/>
            <a:ext cx="4818557" cy="1539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Definition: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Flavor = (orbital, spin)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Hilbert space of each flavor is </a:t>
            </a:r>
          </a:p>
        </p:txBody>
      </p:sp>
      <p:pic>
        <p:nvPicPr>
          <p:cNvPr id="36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56106" y="8730074"/>
            <a:ext cx="1318543" cy="379307"/>
          </a:xfrm>
          <a:prstGeom prst="rect">
            <a:avLst/>
          </a:prstGeom>
          <a:ln w="12700">
            <a:miter lim="400000"/>
          </a:ln>
        </p:spPr>
      </p:pic>
      <p:sp>
        <p:nvSpPr>
          <p:cNvPr id="367" name="Line"/>
          <p:cNvSpPr/>
          <p:nvPr/>
        </p:nvSpPr>
        <p:spPr>
          <a:xfrm>
            <a:off x="9706187" y="1127242"/>
            <a:ext cx="1" cy="527418"/>
          </a:xfrm>
          <a:prstGeom prst="line">
            <a:avLst/>
          </a:prstGeom>
          <a:ln w="50800">
            <a:solidFill>
              <a:srgbClr val="0433FF"/>
            </a:solidFill>
            <a:tailEnd type="triangle"/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368" name="Line"/>
          <p:cNvSpPr/>
          <p:nvPr/>
        </p:nvSpPr>
        <p:spPr>
          <a:xfrm flipV="1">
            <a:off x="10688212" y="1057281"/>
            <a:ext cx="1" cy="527418"/>
          </a:xfrm>
          <a:prstGeom prst="line">
            <a:avLst/>
          </a:prstGeom>
          <a:ln w="50800">
            <a:solidFill>
              <a:srgbClr val="0433FF"/>
            </a:solidFill>
            <a:tailEnd type="triangle"/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pic>
        <p:nvPicPr>
          <p:cNvPr id="36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25849" y="1752035"/>
            <a:ext cx="2221654" cy="2384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37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48693" y="4732302"/>
            <a:ext cx="4118188" cy="10837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Hubbard model"/>
          <p:cNvSpPr txBox="1"/>
          <p:nvPr/>
        </p:nvSpPr>
        <p:spPr>
          <a:xfrm>
            <a:off x="940740" y="1052877"/>
            <a:ext cx="2999579" cy="676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sz="36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Hubbard model</a:t>
            </a:r>
          </a:p>
        </p:txBody>
      </p:sp>
      <p:grpSp>
        <p:nvGrpSpPr>
          <p:cNvPr id="409" name="Group"/>
          <p:cNvGrpSpPr/>
          <p:nvPr/>
        </p:nvGrpSpPr>
        <p:grpSpPr>
          <a:xfrm>
            <a:off x="572725" y="1709137"/>
            <a:ext cx="5438673" cy="3849145"/>
            <a:chOff x="0" y="0"/>
            <a:chExt cx="5438672" cy="3849144"/>
          </a:xfrm>
        </p:grpSpPr>
        <p:grpSp>
          <p:nvGrpSpPr>
            <p:cNvPr id="406" name="Group"/>
            <p:cNvGrpSpPr/>
            <p:nvPr/>
          </p:nvGrpSpPr>
          <p:grpSpPr>
            <a:xfrm>
              <a:off x="0" y="466023"/>
              <a:ext cx="5438673" cy="3383122"/>
              <a:chOff x="0" y="0"/>
              <a:chExt cx="5438672" cy="3383120"/>
            </a:xfrm>
          </p:grpSpPr>
          <p:sp>
            <p:nvSpPr>
              <p:cNvPr id="373" name="Line"/>
              <p:cNvSpPr/>
              <p:nvPr/>
            </p:nvSpPr>
            <p:spPr>
              <a:xfrm flipH="1" rot="2723791">
                <a:off x="2981559" y="97913"/>
                <a:ext cx="556478" cy="6728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2375" y="1474"/>
                      <a:pt x="21600" y="10699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374" name="Line"/>
              <p:cNvSpPr/>
              <p:nvPr/>
            </p:nvSpPr>
            <p:spPr>
              <a:xfrm rot="18275859">
                <a:off x="3050998" y="2552609"/>
                <a:ext cx="697656" cy="693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grpSp>
            <p:nvGrpSpPr>
              <p:cNvPr id="387" name="Group"/>
              <p:cNvGrpSpPr/>
              <p:nvPr/>
            </p:nvGrpSpPr>
            <p:grpSpPr>
              <a:xfrm>
                <a:off x="56000" y="462362"/>
                <a:ext cx="5382673" cy="2850695"/>
                <a:chOff x="0" y="0"/>
                <a:chExt cx="5382671" cy="2850693"/>
              </a:xfrm>
            </p:grpSpPr>
            <p:grpSp>
              <p:nvGrpSpPr>
                <p:cNvPr id="378" name="Group"/>
                <p:cNvGrpSpPr/>
                <p:nvPr/>
              </p:nvGrpSpPr>
              <p:grpSpPr>
                <a:xfrm>
                  <a:off x="2546282" y="0"/>
                  <a:ext cx="2836390" cy="2562831"/>
                  <a:chOff x="0" y="0"/>
                  <a:chExt cx="2836389" cy="2562830"/>
                </a:xfrm>
              </p:grpSpPr>
              <p:sp>
                <p:nvSpPr>
                  <p:cNvPr id="375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76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77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382" name="Group"/>
                <p:cNvGrpSpPr/>
                <p:nvPr/>
              </p:nvGrpSpPr>
              <p:grpSpPr>
                <a:xfrm>
                  <a:off x="1273141" y="143931"/>
                  <a:ext cx="2836390" cy="2562831"/>
                  <a:chOff x="0" y="0"/>
                  <a:chExt cx="2836389" cy="2562830"/>
                </a:xfrm>
              </p:grpSpPr>
              <p:sp>
                <p:nvSpPr>
                  <p:cNvPr id="379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80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81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386" name="Group"/>
                <p:cNvGrpSpPr/>
                <p:nvPr/>
              </p:nvGrpSpPr>
              <p:grpSpPr>
                <a:xfrm>
                  <a:off x="0" y="287862"/>
                  <a:ext cx="2836390" cy="2562832"/>
                  <a:chOff x="0" y="0"/>
                  <a:chExt cx="2836389" cy="2562830"/>
                </a:xfrm>
              </p:grpSpPr>
              <p:sp>
                <p:nvSpPr>
                  <p:cNvPr id="383" name="Shape"/>
                  <p:cNvSpPr/>
                  <p:nvPr/>
                </p:nvSpPr>
                <p:spPr>
                  <a:xfrm flipH="1" rot="21212999">
                    <a:off x="1075338" y="1637081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84" name="Shape"/>
                  <p:cNvSpPr/>
                  <p:nvPr/>
                </p:nvSpPr>
                <p:spPr>
                  <a:xfrm flipH="1" rot="21212999">
                    <a:off x="41277" y="93964"/>
                    <a:ext cx="1719775" cy="83178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385" name="Shape"/>
                  <p:cNvSpPr/>
                  <p:nvPr/>
                </p:nvSpPr>
                <p:spPr>
                  <a:xfrm flipH="1" rot="21212999">
                    <a:off x="558307" y="865522"/>
                    <a:ext cx="1719776" cy="8317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00" y="0"/>
                        </a:moveTo>
                        <a:lnTo>
                          <a:pt x="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grpSp>
            <p:nvGrpSpPr>
              <p:cNvPr id="391" name="Group"/>
              <p:cNvGrpSpPr/>
              <p:nvPr/>
            </p:nvGrpSpPr>
            <p:grpSpPr>
              <a:xfrm>
                <a:off x="2174294" y="251121"/>
                <a:ext cx="931596" cy="916057"/>
                <a:chOff x="0" y="0"/>
                <a:chExt cx="931594" cy="916056"/>
              </a:xfrm>
            </p:grpSpPr>
            <p:sp>
              <p:nvSpPr>
                <p:cNvPr id="388" name="Line"/>
                <p:cNvSpPr/>
                <p:nvPr/>
              </p:nvSpPr>
              <p:spPr>
                <a:xfrm flipV="1">
                  <a:off x="581873" y="100157"/>
                  <a:ext cx="34666" cy="630107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89" name="Line"/>
                <p:cNvSpPr/>
                <p:nvPr/>
              </p:nvSpPr>
              <p:spPr>
                <a:xfrm>
                  <a:off x="350474" y="140756"/>
                  <a:ext cx="13574" cy="630914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90" name="Oval"/>
                <p:cNvSpPr/>
                <p:nvPr/>
              </p:nvSpPr>
              <p:spPr>
                <a:xfrm flipH="1" rot="57491">
                  <a:off x="7468" y="7601"/>
                  <a:ext cx="916659" cy="900855"/>
                </a:xfrm>
                <a:prstGeom prst="ellipse">
                  <a:avLst/>
                </a:prstGeom>
                <a:noFill/>
                <a:ln w="25400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395" name="Group"/>
              <p:cNvGrpSpPr/>
              <p:nvPr/>
            </p:nvGrpSpPr>
            <p:grpSpPr>
              <a:xfrm>
                <a:off x="1878526" y="1856382"/>
                <a:ext cx="933853" cy="916095"/>
                <a:chOff x="0" y="0"/>
                <a:chExt cx="933851" cy="916094"/>
              </a:xfrm>
            </p:grpSpPr>
            <p:sp>
              <p:nvSpPr>
                <p:cNvPr id="392" name="Line"/>
                <p:cNvSpPr/>
                <p:nvPr/>
              </p:nvSpPr>
              <p:spPr>
                <a:xfrm flipV="1">
                  <a:off x="583299" y="100182"/>
                  <a:ext cx="34725" cy="630106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93" name="Line"/>
                <p:cNvSpPr/>
                <p:nvPr/>
              </p:nvSpPr>
              <p:spPr>
                <a:xfrm>
                  <a:off x="351305" y="140770"/>
                  <a:ext cx="13634" cy="630915"/>
                </a:xfrm>
                <a:prstGeom prst="line">
                  <a:avLst/>
                </a:prstGeom>
                <a:noFill/>
                <a:ln w="38100" cap="flat">
                  <a:solidFill>
                    <a:srgbClr val="0000FF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65023" tIns="65023" rIns="65023" bIns="65023" numCol="1" anchor="t">
                  <a:noAutofit/>
                </a:bodyPr>
                <a:lstStyle/>
                <a:p>
                  <a:pPr algn="l" defTabSz="650240">
                    <a:defRPr b="0" sz="16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94" name="Oval"/>
                <p:cNvSpPr/>
                <p:nvPr/>
              </p:nvSpPr>
              <p:spPr>
                <a:xfrm flipH="1" rot="57491">
                  <a:off x="7468" y="7620"/>
                  <a:ext cx="918916" cy="900854"/>
                </a:xfrm>
                <a:prstGeom prst="ellipse">
                  <a:avLst/>
                </a:prstGeom>
                <a:noFill/>
                <a:ln w="25400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65023" tIns="65023" rIns="65023" bIns="65023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sp>
            <p:nvSpPr>
              <p:cNvPr id="396" name="Line"/>
              <p:cNvSpPr/>
              <p:nvPr/>
            </p:nvSpPr>
            <p:spPr>
              <a:xfrm flipV="1">
                <a:off x="4930986" y="1724253"/>
                <a:ext cx="33110" cy="629455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97" name="Line"/>
              <p:cNvSpPr/>
              <p:nvPr/>
            </p:nvSpPr>
            <p:spPr>
              <a:xfrm flipV="1">
                <a:off x="0" y="579578"/>
                <a:ext cx="35367" cy="629418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98" name="Line"/>
              <p:cNvSpPr/>
              <p:nvPr/>
            </p:nvSpPr>
            <p:spPr>
              <a:xfrm>
                <a:off x="4372579" y="974274"/>
                <a:ext cx="14261" cy="632506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99" name="Line"/>
              <p:cNvSpPr/>
              <p:nvPr/>
            </p:nvSpPr>
            <p:spPr>
              <a:xfrm>
                <a:off x="4144525" y="2674381"/>
                <a:ext cx="14299" cy="630248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00" name="Line"/>
              <p:cNvSpPr/>
              <p:nvPr/>
            </p:nvSpPr>
            <p:spPr>
              <a:xfrm flipV="1">
                <a:off x="1083714" y="2114849"/>
                <a:ext cx="33147" cy="631713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01" name="Line"/>
              <p:cNvSpPr/>
              <p:nvPr/>
            </p:nvSpPr>
            <p:spPr>
              <a:xfrm>
                <a:off x="1823266" y="1305995"/>
                <a:ext cx="35145" cy="598984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02" name="Line"/>
              <p:cNvSpPr/>
              <p:nvPr/>
            </p:nvSpPr>
            <p:spPr>
              <a:xfrm rot="389321">
                <a:off x="4396643" y="1229547"/>
                <a:ext cx="708944" cy="6841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403" name="Line"/>
              <p:cNvSpPr/>
              <p:nvPr/>
            </p:nvSpPr>
            <p:spPr>
              <a:xfrm flipH="1" rot="2723791">
                <a:off x="325929" y="267519"/>
                <a:ext cx="632627" cy="8647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12375" y="1474"/>
                      <a:pt x="21600" y="10699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404" name="Line"/>
              <p:cNvSpPr/>
              <p:nvPr/>
            </p:nvSpPr>
            <p:spPr>
              <a:xfrm rot="18275859">
                <a:off x="1298962" y="1884307"/>
                <a:ext cx="697656" cy="693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  <p:sp>
            <p:nvSpPr>
              <p:cNvPr id="405" name="Line"/>
              <p:cNvSpPr/>
              <p:nvPr/>
            </p:nvSpPr>
            <p:spPr>
              <a:xfrm rot="389321">
                <a:off x="1271878" y="741867"/>
                <a:ext cx="708945" cy="6841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73" fill="norm" stroke="1" extrusionOk="0">
                    <a:moveTo>
                      <a:pt x="0" y="35"/>
                    </a:moveTo>
                    <a:cubicBezTo>
                      <a:pt x="11266" y="-627"/>
                      <a:pt x="20922" y="8211"/>
                      <a:pt x="21567" y="19775"/>
                    </a:cubicBezTo>
                    <a:cubicBezTo>
                      <a:pt x="21589" y="20174"/>
                      <a:pt x="21600" y="20573"/>
                      <a:pt x="21600" y="20973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dash"/>
                <a:round/>
                <a:headEnd type="triangle" w="med" len="med"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l" defTabSz="1300480">
                  <a:defRPr b="0" sz="3400">
                    <a:uFill>
                      <a:solidFill>
                        <a:srgbClr val="000000"/>
                      </a:solidFill>
                    </a:uFill>
                    <a:latin typeface="Times"/>
                    <a:ea typeface="Times"/>
                    <a:cs typeface="Times"/>
                    <a:sym typeface="Times"/>
                  </a:defRPr>
                </a:pPr>
              </a:p>
            </p:txBody>
          </p:sp>
        </p:grpSp>
        <p:sp>
          <p:nvSpPr>
            <p:cNvPr id="407" name="U"/>
            <p:cNvSpPr txBox="1"/>
            <p:nvPr/>
          </p:nvSpPr>
          <p:spPr>
            <a:xfrm>
              <a:off x="2436577" y="0"/>
              <a:ext cx="546297" cy="803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i="1" sz="4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>
                <a:defRPr b="0" i="0" sz="3400"/>
              </a:pPr>
              <a:r>
                <a:rPr b="1" i="1" sz="4400"/>
                <a:t>U</a:t>
              </a:r>
            </a:p>
          </p:txBody>
        </p:sp>
        <p:sp>
          <p:nvSpPr>
            <p:cNvPr id="408" name="t"/>
            <p:cNvSpPr txBox="1"/>
            <p:nvPr/>
          </p:nvSpPr>
          <p:spPr>
            <a:xfrm>
              <a:off x="620886" y="180622"/>
              <a:ext cx="298001" cy="8031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>
              <a:lvl1pPr algn="l" defTabSz="1300480">
                <a:defRPr i="1" sz="4400"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>
                <a:defRPr b="0" i="0" sz="3400"/>
              </a:pPr>
              <a:r>
                <a:rPr b="1" i="1" sz="4400"/>
                <a:t>t</a:t>
              </a:r>
            </a:p>
          </p:txBody>
        </p:sp>
      </p:grpSp>
      <p:sp>
        <p:nvSpPr>
          <p:cNvPr id="410" name="Fock space in lattice QFT"/>
          <p:cNvSpPr txBox="1"/>
          <p:nvPr/>
        </p:nvSpPr>
        <p:spPr>
          <a:xfrm>
            <a:off x="3661208" y="326625"/>
            <a:ext cx="5423779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Fock space in lattice QFT</a:t>
            </a:r>
          </a:p>
        </p:txBody>
      </p:sp>
      <p:sp>
        <p:nvSpPr>
          <p:cNvPr id="411" name="2-flavors per site    and…"/>
          <p:cNvSpPr txBox="1"/>
          <p:nvPr/>
        </p:nvSpPr>
        <p:spPr>
          <a:xfrm>
            <a:off x="6874032" y="1052876"/>
            <a:ext cx="5867510" cy="8588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2-flavors per site    and     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local Fock space: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Pauli statistics: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Fock space can be constructed by acting with creation operators on vacuum</a:t>
            </a:r>
          </a:p>
          <a:p>
            <a:pPr marL="300789" indent="-300789" algn="l" defTabSz="1300480"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One can use binary code to index the states</a:t>
            </a:r>
          </a:p>
          <a:p>
            <a:pPr marL="300789" indent="-300789" algn="l" defTabSz="1300480">
              <a:buSzPct val="100000"/>
              <a:buChar char="•"/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Order of operators is crucial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pic>
        <p:nvPicPr>
          <p:cNvPr id="41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3804" y="6196631"/>
            <a:ext cx="6032783" cy="1047609"/>
          </a:xfrm>
          <a:prstGeom prst="rect">
            <a:avLst/>
          </a:prstGeom>
          <a:ln w="12700">
            <a:miter lim="400000"/>
          </a:ln>
        </p:spPr>
      </p:pic>
      <p:sp>
        <p:nvSpPr>
          <p:cNvPr id="413" name="Definition:…"/>
          <p:cNvSpPr txBox="1"/>
          <p:nvPr/>
        </p:nvSpPr>
        <p:spPr>
          <a:xfrm>
            <a:off x="314583" y="7569510"/>
            <a:ext cx="4818557" cy="1539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Definition: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Flavor = (orbital, spin)</a:t>
            </a:r>
          </a:p>
          <a:p>
            <a: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Hilbert space of each flavor is </a:t>
            </a:r>
          </a:p>
        </p:txBody>
      </p:sp>
      <p:pic>
        <p:nvPicPr>
          <p:cNvPr id="41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56106" y="8730074"/>
            <a:ext cx="1318543" cy="379307"/>
          </a:xfrm>
          <a:prstGeom prst="rect">
            <a:avLst/>
          </a:prstGeom>
          <a:ln w="12700">
            <a:miter lim="400000"/>
          </a:ln>
        </p:spPr>
      </p:pic>
      <p:sp>
        <p:nvSpPr>
          <p:cNvPr id="415" name="Line"/>
          <p:cNvSpPr/>
          <p:nvPr/>
        </p:nvSpPr>
        <p:spPr>
          <a:xfrm>
            <a:off x="9706187" y="1127242"/>
            <a:ext cx="1" cy="527418"/>
          </a:xfrm>
          <a:prstGeom prst="line">
            <a:avLst/>
          </a:prstGeom>
          <a:ln w="50800">
            <a:solidFill>
              <a:srgbClr val="0433FF"/>
            </a:solidFill>
            <a:tailEnd type="triangle"/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416" name="Line"/>
          <p:cNvSpPr/>
          <p:nvPr/>
        </p:nvSpPr>
        <p:spPr>
          <a:xfrm flipV="1">
            <a:off x="10688212" y="1057281"/>
            <a:ext cx="1" cy="527418"/>
          </a:xfrm>
          <a:prstGeom prst="line">
            <a:avLst/>
          </a:prstGeom>
          <a:ln w="50800">
            <a:solidFill>
              <a:srgbClr val="0433FF"/>
            </a:solidFill>
            <a:tailEnd type="triangle"/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pic>
        <p:nvPicPr>
          <p:cNvPr id="417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25849" y="1752035"/>
            <a:ext cx="2221654" cy="2384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418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48693" y="4732302"/>
            <a:ext cx="4118188" cy="1083734"/>
          </a:xfrm>
          <a:prstGeom prst="rect">
            <a:avLst/>
          </a:prstGeom>
          <a:ln w="12700">
            <a:miter lim="400000"/>
          </a:ln>
        </p:spPr>
      </p:pic>
      <p:sp>
        <p:nvSpPr>
          <p:cNvPr id="419" name="Callout"/>
          <p:cNvSpPr/>
          <p:nvPr/>
        </p:nvSpPr>
        <p:spPr>
          <a:xfrm>
            <a:off x="1348581" y="1124611"/>
            <a:ext cx="7774782" cy="5207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6" y="0"/>
                </a:moveTo>
                <a:cubicBezTo>
                  <a:pt x="79" y="0"/>
                  <a:pt x="0" y="118"/>
                  <a:pt x="0" y="263"/>
                </a:cubicBezTo>
                <a:lnTo>
                  <a:pt x="0" y="17935"/>
                </a:lnTo>
                <a:cubicBezTo>
                  <a:pt x="0" y="18081"/>
                  <a:pt x="79" y="18199"/>
                  <a:pt x="176" y="18199"/>
                </a:cubicBezTo>
                <a:lnTo>
                  <a:pt x="16960" y="18199"/>
                </a:lnTo>
                <a:lnTo>
                  <a:pt x="17312" y="21600"/>
                </a:lnTo>
                <a:lnTo>
                  <a:pt x="17665" y="18199"/>
                </a:lnTo>
                <a:lnTo>
                  <a:pt x="21424" y="18199"/>
                </a:lnTo>
                <a:cubicBezTo>
                  <a:pt x="21521" y="18199"/>
                  <a:pt x="21600" y="18081"/>
                  <a:pt x="21600" y="17935"/>
                </a:cubicBezTo>
                <a:lnTo>
                  <a:pt x="21600" y="263"/>
                </a:lnTo>
                <a:cubicBezTo>
                  <a:pt x="21600" y="118"/>
                  <a:pt x="21521" y="0"/>
                  <a:pt x="21424" y="0"/>
                </a:cubicBezTo>
                <a:lnTo>
                  <a:pt x="176" y="0"/>
                </a:lnTo>
                <a:close/>
              </a:path>
            </a:pathLst>
          </a:custGeom>
          <a:solidFill>
            <a:srgbClr val="C0C0C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420" name="n=a^dagger_a.pdf" descr="n=a^dagger_a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253961" y="1939991"/>
            <a:ext cx="939801" cy="266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1" name="&amp;n|_emptyset_ran.pdf" descr="&amp;n|_emptyset_ran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290762" y="2806558"/>
            <a:ext cx="3479801" cy="749301"/>
          </a:xfrm>
          <a:prstGeom prst="rect">
            <a:avLst/>
          </a:prstGeom>
          <a:ln w="12700">
            <a:miter lim="400000"/>
          </a:ln>
        </p:spPr>
      </p:pic>
      <p:sp>
        <p:nvSpPr>
          <p:cNvPr id="422" name="Density (number) operator:"/>
          <p:cNvSpPr txBox="1"/>
          <p:nvPr/>
        </p:nvSpPr>
        <p:spPr>
          <a:xfrm>
            <a:off x="2102394" y="1371200"/>
            <a:ext cx="4311238" cy="59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sz="30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Density (number) operator: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H=_sum_a,b_h_ab_.pdf" descr="H=_sum_a,b_h_ab_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38661" y="3861527"/>
            <a:ext cx="1955801" cy="65715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5" name="c^phantom_dagger.pdf" descr="c^phantom_dagger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72208" y="4831110"/>
            <a:ext cx="33020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6" name="c^phantom_dagger.pdf" descr="c^phantom_dagger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44069" y="4810003"/>
            <a:ext cx="42037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7" name="H=_sum_i_epsilon.pdf" descr="H=_sum_i_epsilon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75263" y="5581221"/>
            <a:ext cx="1711981" cy="622539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|_phi_rangle=c^d.pdf" descr="|_phi_rangle=c^d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54491" y="6649069"/>
            <a:ext cx="2216258" cy="374174"/>
          </a:xfrm>
          <a:prstGeom prst="rect">
            <a:avLst/>
          </a:prstGeom>
          <a:ln w="12700">
            <a:miter lim="400000"/>
          </a:ln>
        </p:spPr>
      </p:pic>
      <p:pic>
        <p:nvPicPr>
          <p:cNvPr id="429" name="H|_phi_rangle=_l.pdf" descr="H|_phi_rangle=_l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90686" y="7316009"/>
            <a:ext cx="2343761" cy="781255"/>
          </a:xfrm>
          <a:prstGeom prst="rect">
            <a:avLst/>
          </a:prstGeom>
          <a:ln w="12700">
            <a:miter lim="400000"/>
          </a:ln>
        </p:spPr>
      </p:pic>
      <p:sp>
        <p:nvSpPr>
          <p:cNvPr id="430" name="Line"/>
          <p:cNvSpPr/>
          <p:nvPr/>
        </p:nvSpPr>
        <p:spPr>
          <a:xfrm flipH="1">
            <a:off x="5636235" y="5263476"/>
            <a:ext cx="3672989" cy="1619967"/>
          </a:xfrm>
          <a:prstGeom prst="line">
            <a:avLst/>
          </a:prstGeom>
          <a:ln w="50800">
            <a:solidFill>
              <a:srgbClr val="00CC99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algn="l" defTabSz="457200">
              <a:defRPr b="0"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31" name="Canonical commutation relations!"/>
          <p:cNvSpPr txBox="1"/>
          <p:nvPr/>
        </p:nvSpPr>
        <p:spPr>
          <a:xfrm>
            <a:off x="7650014" y="6049673"/>
            <a:ext cx="3906055" cy="409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l" defTabSz="457200">
              <a:defRPr b="0" sz="22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Canonical commutation relations!</a:t>
            </a:r>
          </a:p>
        </p:txBody>
      </p:sp>
      <p:sp>
        <p:nvSpPr>
          <p:cNvPr id="432" name="Non-interacting problem…"/>
          <p:cNvSpPr txBox="1"/>
          <p:nvPr/>
        </p:nvSpPr>
        <p:spPr>
          <a:xfrm>
            <a:off x="3661208" y="326625"/>
            <a:ext cx="5388668" cy="1323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/>
          <a:p>
            <a:pPr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Non-interacting problem</a:t>
            </a:r>
            <a:endParaRPr b="1" sz="3800">
              <a:effectLst>
                <a:outerShdw sx="100000" sy="100000" kx="0" ky="0" algn="b" rotWithShape="0" blurRad="12700" dist="25400" dir="2700000">
                  <a:srgbClr val="DDDDDD"/>
                </a:outerShdw>
              </a:effectLst>
            </a:endParaRPr>
          </a:p>
          <a:p>
            <a:pPr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Aufbau principle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Example of wave functions"/>
          <p:cNvSpPr txBox="1"/>
          <p:nvPr/>
        </p:nvSpPr>
        <p:spPr>
          <a:xfrm>
            <a:off x="3204008" y="305740"/>
            <a:ext cx="5679217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Example of wave functions</a:t>
            </a:r>
          </a:p>
        </p:txBody>
      </p:sp>
      <p:grpSp>
        <p:nvGrpSpPr>
          <p:cNvPr id="460" name="Group"/>
          <p:cNvGrpSpPr/>
          <p:nvPr/>
        </p:nvGrpSpPr>
        <p:grpSpPr>
          <a:xfrm>
            <a:off x="270875" y="920204"/>
            <a:ext cx="8627650" cy="2978895"/>
            <a:chOff x="0" y="0"/>
            <a:chExt cx="8627649" cy="2978893"/>
          </a:xfrm>
        </p:grpSpPr>
        <p:grpSp>
          <p:nvGrpSpPr>
            <p:cNvPr id="457" name="Group"/>
            <p:cNvGrpSpPr/>
            <p:nvPr/>
          </p:nvGrpSpPr>
          <p:grpSpPr>
            <a:xfrm>
              <a:off x="3231209" y="292566"/>
              <a:ext cx="5095244" cy="2529466"/>
              <a:chOff x="0" y="297884"/>
              <a:chExt cx="5095243" cy="2529464"/>
            </a:xfrm>
          </p:grpSpPr>
          <p:grpSp>
            <p:nvGrpSpPr>
              <p:cNvPr id="447" name="Group"/>
              <p:cNvGrpSpPr/>
              <p:nvPr/>
            </p:nvGrpSpPr>
            <p:grpSpPr>
              <a:xfrm>
                <a:off x="52464" y="374208"/>
                <a:ext cx="5042780" cy="2453142"/>
                <a:chOff x="0" y="-17876"/>
                <a:chExt cx="5042779" cy="2453141"/>
              </a:xfrm>
            </p:grpSpPr>
            <p:grpSp>
              <p:nvGrpSpPr>
                <p:cNvPr id="438" name="Group"/>
                <p:cNvGrpSpPr/>
                <p:nvPr/>
              </p:nvGrpSpPr>
              <p:grpSpPr>
                <a:xfrm>
                  <a:off x="2385495" y="-17877"/>
                  <a:ext cx="2657285" cy="2209036"/>
                  <a:chOff x="0" y="-17876"/>
                  <a:chExt cx="2657283" cy="2209034"/>
                </a:xfrm>
              </p:grpSpPr>
              <p:sp>
                <p:nvSpPr>
                  <p:cNvPr id="435" name="Shape"/>
                  <p:cNvSpPr/>
                  <p:nvPr/>
                </p:nvSpPr>
                <p:spPr>
                  <a:xfrm flipH="1" rot="21212999">
                    <a:off x="1004274" y="1379250"/>
                    <a:ext cx="1617500" cy="7233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36" name="Shape"/>
                  <p:cNvSpPr/>
                  <p:nvPr/>
                </p:nvSpPr>
                <p:spPr>
                  <a:xfrm flipH="1" rot="21212999">
                    <a:off x="35509" y="70686"/>
                    <a:ext cx="1617501" cy="7233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37" name="Shape"/>
                  <p:cNvSpPr/>
                  <p:nvPr/>
                </p:nvSpPr>
                <p:spPr>
                  <a:xfrm flipH="1" rot="21212999">
                    <a:off x="519892" y="724968"/>
                    <a:ext cx="1617500" cy="7233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442" name="Group"/>
                <p:cNvGrpSpPr/>
                <p:nvPr/>
              </p:nvGrpSpPr>
              <p:grpSpPr>
                <a:xfrm>
                  <a:off x="1192747" y="104177"/>
                  <a:ext cx="2657285" cy="2209035"/>
                  <a:chOff x="0" y="-17876"/>
                  <a:chExt cx="2657283" cy="2209034"/>
                </a:xfrm>
              </p:grpSpPr>
              <p:sp>
                <p:nvSpPr>
                  <p:cNvPr id="439" name="Shape"/>
                  <p:cNvSpPr/>
                  <p:nvPr/>
                </p:nvSpPr>
                <p:spPr>
                  <a:xfrm flipH="1" rot="21212999">
                    <a:off x="1004274" y="1379250"/>
                    <a:ext cx="1617500" cy="7233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40" name="Shape"/>
                  <p:cNvSpPr/>
                  <p:nvPr/>
                </p:nvSpPr>
                <p:spPr>
                  <a:xfrm flipH="1" rot="21212999">
                    <a:off x="35509" y="70686"/>
                    <a:ext cx="1617501" cy="7233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41" name="Shape"/>
                  <p:cNvSpPr/>
                  <p:nvPr/>
                </p:nvSpPr>
                <p:spPr>
                  <a:xfrm flipH="1" rot="21212999">
                    <a:off x="519892" y="724968"/>
                    <a:ext cx="1617500" cy="7233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446" name="Group"/>
                <p:cNvGrpSpPr/>
                <p:nvPr/>
              </p:nvGrpSpPr>
              <p:grpSpPr>
                <a:xfrm>
                  <a:off x="0" y="226231"/>
                  <a:ext cx="2657284" cy="2209035"/>
                  <a:chOff x="0" y="-17876"/>
                  <a:chExt cx="2657283" cy="2209034"/>
                </a:xfrm>
              </p:grpSpPr>
              <p:sp>
                <p:nvSpPr>
                  <p:cNvPr id="443" name="Shape"/>
                  <p:cNvSpPr/>
                  <p:nvPr/>
                </p:nvSpPr>
                <p:spPr>
                  <a:xfrm flipH="1" rot="21212999">
                    <a:off x="1004274" y="1379250"/>
                    <a:ext cx="1617500" cy="7233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44" name="Shape"/>
                  <p:cNvSpPr/>
                  <p:nvPr/>
                </p:nvSpPr>
                <p:spPr>
                  <a:xfrm flipH="1" rot="21212999">
                    <a:off x="35509" y="70686"/>
                    <a:ext cx="1617501" cy="7233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45" name="Shape"/>
                  <p:cNvSpPr/>
                  <p:nvPr/>
                </p:nvSpPr>
                <p:spPr>
                  <a:xfrm flipH="1" rot="21212999">
                    <a:off x="519892" y="724968"/>
                    <a:ext cx="1617500" cy="7233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sp>
            <p:nvSpPr>
              <p:cNvPr id="448" name="Line"/>
              <p:cNvSpPr/>
              <p:nvPr/>
            </p:nvSpPr>
            <p:spPr>
              <a:xfrm flipV="1">
                <a:off x="2582128" y="297884"/>
                <a:ext cx="32477" cy="534331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49" name="Line"/>
              <p:cNvSpPr/>
              <p:nvPr/>
            </p:nvSpPr>
            <p:spPr>
              <a:xfrm>
                <a:off x="2365340" y="332312"/>
                <a:ext cx="12717" cy="535015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50" name="Line"/>
              <p:cNvSpPr/>
              <p:nvPr/>
            </p:nvSpPr>
            <p:spPr>
              <a:xfrm flipV="1">
                <a:off x="0" y="491483"/>
                <a:ext cx="33134" cy="533746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51" name="1"/>
              <p:cNvSpPr txBox="1"/>
              <p:nvPr/>
            </p:nvSpPr>
            <p:spPr>
              <a:xfrm>
                <a:off x="232132" y="748281"/>
                <a:ext cx="239390" cy="3491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1</a:t>
                </a:r>
              </a:p>
            </p:txBody>
          </p:sp>
          <p:sp>
            <p:nvSpPr>
              <p:cNvPr id="452" name="3"/>
              <p:cNvSpPr txBox="1"/>
              <p:nvPr/>
            </p:nvSpPr>
            <p:spPr>
              <a:xfrm>
                <a:off x="2663659" y="498077"/>
                <a:ext cx="239390" cy="3491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3</a:t>
                </a:r>
              </a:p>
            </p:txBody>
          </p:sp>
          <p:sp>
            <p:nvSpPr>
              <p:cNvPr id="453" name="2"/>
              <p:cNvSpPr txBox="1"/>
              <p:nvPr/>
            </p:nvSpPr>
            <p:spPr>
              <a:xfrm>
                <a:off x="1447896" y="627313"/>
                <a:ext cx="239389" cy="3491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2</a:t>
                </a:r>
              </a:p>
            </p:txBody>
          </p:sp>
          <p:sp>
            <p:nvSpPr>
              <p:cNvPr id="454" name="5"/>
              <p:cNvSpPr txBox="1"/>
              <p:nvPr/>
            </p:nvSpPr>
            <p:spPr>
              <a:xfrm>
                <a:off x="827035" y="1426204"/>
                <a:ext cx="239390" cy="3491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5</a:t>
                </a:r>
              </a:p>
            </p:txBody>
          </p:sp>
          <p:sp>
            <p:nvSpPr>
              <p:cNvPr id="455" name="4"/>
              <p:cNvSpPr txBox="1"/>
              <p:nvPr/>
            </p:nvSpPr>
            <p:spPr>
              <a:xfrm>
                <a:off x="3848579" y="363646"/>
                <a:ext cx="239390" cy="3491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4</a:t>
                </a:r>
              </a:p>
            </p:txBody>
          </p:sp>
          <p:sp>
            <p:nvSpPr>
              <p:cNvPr id="456" name="6"/>
              <p:cNvSpPr txBox="1"/>
              <p:nvPr/>
            </p:nvSpPr>
            <p:spPr>
              <a:xfrm>
                <a:off x="1985111" y="1301121"/>
                <a:ext cx="239390" cy="3491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6</a:t>
                </a:r>
              </a:p>
            </p:txBody>
          </p:sp>
        </p:grpSp>
        <p:pic>
          <p:nvPicPr>
            <p:cNvPr id="458" name="c^dagger_3_uparr.pdf" descr="c^dagger_3_uparr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7254" y="609748"/>
              <a:ext cx="16256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9" name="Rectangle"/>
            <p:cNvSpPr/>
            <p:nvPr/>
          </p:nvSpPr>
          <p:spPr>
            <a:xfrm>
              <a:off x="0" y="0"/>
              <a:ext cx="8627650" cy="2978894"/>
            </a:xfrm>
            <a:prstGeom prst="rect">
              <a:avLst/>
            </a:prstGeom>
            <a:noFill/>
            <a:ln w="127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553" name="Group"/>
          <p:cNvGrpSpPr/>
          <p:nvPr/>
        </p:nvGrpSpPr>
        <p:grpSpPr>
          <a:xfrm>
            <a:off x="270874" y="3996164"/>
            <a:ext cx="12463052" cy="4394775"/>
            <a:chOff x="0" y="0"/>
            <a:chExt cx="12463050" cy="4394773"/>
          </a:xfrm>
        </p:grpSpPr>
        <p:grpSp>
          <p:nvGrpSpPr>
            <p:cNvPr id="481" name="Group"/>
            <p:cNvGrpSpPr/>
            <p:nvPr/>
          </p:nvGrpSpPr>
          <p:grpSpPr>
            <a:xfrm>
              <a:off x="1574842" y="2974847"/>
              <a:ext cx="2579537" cy="1267089"/>
              <a:chOff x="26837" y="187107"/>
              <a:chExt cx="2579536" cy="1267087"/>
            </a:xfrm>
          </p:grpSpPr>
          <p:grpSp>
            <p:nvGrpSpPr>
              <p:cNvPr id="473" name="Group"/>
              <p:cNvGrpSpPr/>
              <p:nvPr/>
            </p:nvGrpSpPr>
            <p:grpSpPr>
              <a:xfrm>
                <a:off x="26837" y="193107"/>
                <a:ext cx="2579537" cy="1261089"/>
                <a:chOff x="0" y="-8632"/>
                <a:chExt cx="2579536" cy="1261087"/>
              </a:xfrm>
            </p:grpSpPr>
            <p:grpSp>
              <p:nvGrpSpPr>
                <p:cNvPr id="464" name="Group"/>
                <p:cNvGrpSpPr/>
                <p:nvPr/>
              </p:nvGrpSpPr>
              <p:grpSpPr>
                <a:xfrm>
                  <a:off x="1220254" y="-8633"/>
                  <a:ext cx="1359283" cy="1135488"/>
                  <a:chOff x="0" y="-8632"/>
                  <a:chExt cx="1359282" cy="1135486"/>
                </a:xfrm>
              </p:grpSpPr>
              <p:sp>
                <p:nvSpPr>
                  <p:cNvPr id="461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62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63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468" name="Group"/>
                <p:cNvGrpSpPr/>
                <p:nvPr/>
              </p:nvGrpSpPr>
              <p:grpSpPr>
                <a:xfrm>
                  <a:off x="610127" y="54168"/>
                  <a:ext cx="1359283" cy="1135487"/>
                  <a:chOff x="0" y="-8632"/>
                  <a:chExt cx="1359282" cy="1135486"/>
                </a:xfrm>
              </p:grpSpPr>
              <p:sp>
                <p:nvSpPr>
                  <p:cNvPr id="465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66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67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472" name="Group"/>
                <p:cNvGrpSpPr/>
                <p:nvPr/>
              </p:nvGrpSpPr>
              <p:grpSpPr>
                <a:xfrm>
                  <a:off x="0" y="116968"/>
                  <a:ext cx="1359283" cy="1135488"/>
                  <a:chOff x="0" y="-8632"/>
                  <a:chExt cx="1359282" cy="1135486"/>
                </a:xfrm>
              </p:grpSpPr>
              <p:sp>
                <p:nvSpPr>
                  <p:cNvPr id="469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70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71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sp>
            <p:nvSpPr>
              <p:cNvPr id="474" name="Line"/>
              <p:cNvSpPr/>
              <p:nvPr/>
            </p:nvSpPr>
            <p:spPr>
              <a:xfrm flipV="1">
                <a:off x="292100" y="583083"/>
                <a:ext cx="16949" cy="274630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75" name="1"/>
              <p:cNvSpPr txBox="1"/>
              <p:nvPr/>
            </p:nvSpPr>
            <p:spPr>
              <a:xfrm>
                <a:off x="118743" y="385014"/>
                <a:ext cx="122455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1</a:t>
                </a:r>
              </a:p>
            </p:txBody>
          </p:sp>
          <p:sp>
            <p:nvSpPr>
              <p:cNvPr id="476" name="3"/>
              <p:cNvSpPr txBox="1"/>
              <p:nvPr/>
            </p:nvSpPr>
            <p:spPr>
              <a:xfrm>
                <a:off x="1362543" y="256276"/>
                <a:ext cx="122456" cy="1796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3</a:t>
                </a:r>
              </a:p>
            </p:txBody>
          </p:sp>
          <p:sp>
            <p:nvSpPr>
              <p:cNvPr id="477" name="2"/>
              <p:cNvSpPr txBox="1"/>
              <p:nvPr/>
            </p:nvSpPr>
            <p:spPr>
              <a:xfrm>
                <a:off x="740643" y="322772"/>
                <a:ext cx="122456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2</a:t>
                </a:r>
              </a:p>
            </p:txBody>
          </p:sp>
          <p:sp>
            <p:nvSpPr>
              <p:cNvPr id="478" name="5"/>
              <p:cNvSpPr txBox="1"/>
              <p:nvPr/>
            </p:nvSpPr>
            <p:spPr>
              <a:xfrm>
                <a:off x="423054" y="733827"/>
                <a:ext cx="122455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5</a:t>
                </a:r>
              </a:p>
            </p:txBody>
          </p:sp>
          <p:sp>
            <p:nvSpPr>
              <p:cNvPr id="479" name="4"/>
              <p:cNvSpPr txBox="1"/>
              <p:nvPr/>
            </p:nvSpPr>
            <p:spPr>
              <a:xfrm>
                <a:off x="1968666" y="187107"/>
                <a:ext cx="122456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4</a:t>
                </a:r>
              </a:p>
            </p:txBody>
          </p:sp>
          <p:sp>
            <p:nvSpPr>
              <p:cNvPr id="480" name="6"/>
              <p:cNvSpPr txBox="1"/>
              <p:nvPr/>
            </p:nvSpPr>
            <p:spPr>
              <a:xfrm>
                <a:off x="1015445" y="669467"/>
                <a:ext cx="122456" cy="1796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502" name="Group"/>
            <p:cNvGrpSpPr/>
            <p:nvPr/>
          </p:nvGrpSpPr>
          <p:grpSpPr>
            <a:xfrm>
              <a:off x="1771181" y="1027513"/>
              <a:ext cx="2606374" cy="1267089"/>
              <a:chOff x="0" y="187107"/>
              <a:chExt cx="2606373" cy="1267087"/>
            </a:xfrm>
          </p:grpSpPr>
          <p:grpSp>
            <p:nvGrpSpPr>
              <p:cNvPr id="494" name="Group"/>
              <p:cNvGrpSpPr/>
              <p:nvPr/>
            </p:nvGrpSpPr>
            <p:grpSpPr>
              <a:xfrm>
                <a:off x="26837" y="193107"/>
                <a:ext cx="2579537" cy="1261089"/>
                <a:chOff x="0" y="-8632"/>
                <a:chExt cx="2579536" cy="1261087"/>
              </a:xfrm>
            </p:grpSpPr>
            <p:grpSp>
              <p:nvGrpSpPr>
                <p:cNvPr id="485" name="Group"/>
                <p:cNvGrpSpPr/>
                <p:nvPr/>
              </p:nvGrpSpPr>
              <p:grpSpPr>
                <a:xfrm>
                  <a:off x="1220254" y="-8633"/>
                  <a:ext cx="1359283" cy="1135488"/>
                  <a:chOff x="0" y="-8632"/>
                  <a:chExt cx="1359282" cy="1135486"/>
                </a:xfrm>
              </p:grpSpPr>
              <p:sp>
                <p:nvSpPr>
                  <p:cNvPr id="482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83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84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489" name="Group"/>
                <p:cNvGrpSpPr/>
                <p:nvPr/>
              </p:nvGrpSpPr>
              <p:grpSpPr>
                <a:xfrm>
                  <a:off x="610127" y="54168"/>
                  <a:ext cx="1359283" cy="1135487"/>
                  <a:chOff x="0" y="-8632"/>
                  <a:chExt cx="1359282" cy="1135486"/>
                </a:xfrm>
              </p:grpSpPr>
              <p:sp>
                <p:nvSpPr>
                  <p:cNvPr id="486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87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88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493" name="Group"/>
                <p:cNvGrpSpPr/>
                <p:nvPr/>
              </p:nvGrpSpPr>
              <p:grpSpPr>
                <a:xfrm>
                  <a:off x="0" y="116968"/>
                  <a:ext cx="1359283" cy="1135488"/>
                  <a:chOff x="0" y="-8632"/>
                  <a:chExt cx="1359282" cy="1135486"/>
                </a:xfrm>
              </p:grpSpPr>
              <p:sp>
                <p:nvSpPr>
                  <p:cNvPr id="490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91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492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sp>
            <p:nvSpPr>
              <p:cNvPr id="495" name="Line"/>
              <p:cNvSpPr/>
              <p:nvPr/>
            </p:nvSpPr>
            <p:spPr>
              <a:xfrm flipV="1">
                <a:off x="0" y="252883"/>
                <a:ext cx="16949" cy="274630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496" name="1"/>
              <p:cNvSpPr txBox="1"/>
              <p:nvPr/>
            </p:nvSpPr>
            <p:spPr>
              <a:xfrm>
                <a:off x="118743" y="385014"/>
                <a:ext cx="122455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1</a:t>
                </a:r>
              </a:p>
            </p:txBody>
          </p:sp>
          <p:sp>
            <p:nvSpPr>
              <p:cNvPr id="497" name="3"/>
              <p:cNvSpPr txBox="1"/>
              <p:nvPr/>
            </p:nvSpPr>
            <p:spPr>
              <a:xfrm>
                <a:off x="1362543" y="256276"/>
                <a:ext cx="122456" cy="1796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3</a:t>
                </a:r>
              </a:p>
            </p:txBody>
          </p:sp>
          <p:sp>
            <p:nvSpPr>
              <p:cNvPr id="498" name="2"/>
              <p:cNvSpPr txBox="1"/>
              <p:nvPr/>
            </p:nvSpPr>
            <p:spPr>
              <a:xfrm>
                <a:off x="740643" y="322772"/>
                <a:ext cx="122456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2</a:t>
                </a:r>
              </a:p>
            </p:txBody>
          </p:sp>
          <p:sp>
            <p:nvSpPr>
              <p:cNvPr id="499" name="5"/>
              <p:cNvSpPr txBox="1"/>
              <p:nvPr/>
            </p:nvSpPr>
            <p:spPr>
              <a:xfrm>
                <a:off x="423054" y="733827"/>
                <a:ext cx="122455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5</a:t>
                </a:r>
              </a:p>
            </p:txBody>
          </p:sp>
          <p:sp>
            <p:nvSpPr>
              <p:cNvPr id="500" name="4"/>
              <p:cNvSpPr txBox="1"/>
              <p:nvPr/>
            </p:nvSpPr>
            <p:spPr>
              <a:xfrm>
                <a:off x="1968666" y="187107"/>
                <a:ext cx="122456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4</a:t>
                </a:r>
              </a:p>
            </p:txBody>
          </p:sp>
          <p:sp>
            <p:nvSpPr>
              <p:cNvPr id="501" name="6"/>
              <p:cNvSpPr txBox="1"/>
              <p:nvPr/>
            </p:nvSpPr>
            <p:spPr>
              <a:xfrm>
                <a:off x="1015445" y="669467"/>
                <a:ext cx="122456" cy="1796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523" name="Group"/>
            <p:cNvGrpSpPr/>
            <p:nvPr/>
          </p:nvGrpSpPr>
          <p:grpSpPr>
            <a:xfrm>
              <a:off x="5525956" y="1019172"/>
              <a:ext cx="2579538" cy="1283771"/>
              <a:chOff x="26837" y="170425"/>
              <a:chExt cx="2579536" cy="1283769"/>
            </a:xfrm>
          </p:grpSpPr>
          <p:grpSp>
            <p:nvGrpSpPr>
              <p:cNvPr id="515" name="Group"/>
              <p:cNvGrpSpPr/>
              <p:nvPr/>
            </p:nvGrpSpPr>
            <p:grpSpPr>
              <a:xfrm>
                <a:off x="26837" y="193107"/>
                <a:ext cx="2579537" cy="1261089"/>
                <a:chOff x="0" y="-8632"/>
                <a:chExt cx="2579536" cy="1261087"/>
              </a:xfrm>
            </p:grpSpPr>
            <p:grpSp>
              <p:nvGrpSpPr>
                <p:cNvPr id="506" name="Group"/>
                <p:cNvGrpSpPr/>
                <p:nvPr/>
              </p:nvGrpSpPr>
              <p:grpSpPr>
                <a:xfrm>
                  <a:off x="1220254" y="-8633"/>
                  <a:ext cx="1359283" cy="1135488"/>
                  <a:chOff x="0" y="-8632"/>
                  <a:chExt cx="1359282" cy="1135486"/>
                </a:xfrm>
              </p:grpSpPr>
              <p:sp>
                <p:nvSpPr>
                  <p:cNvPr id="503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04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05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510" name="Group"/>
                <p:cNvGrpSpPr/>
                <p:nvPr/>
              </p:nvGrpSpPr>
              <p:grpSpPr>
                <a:xfrm>
                  <a:off x="610127" y="54168"/>
                  <a:ext cx="1359283" cy="1135487"/>
                  <a:chOff x="0" y="-8632"/>
                  <a:chExt cx="1359282" cy="1135486"/>
                </a:xfrm>
              </p:grpSpPr>
              <p:sp>
                <p:nvSpPr>
                  <p:cNvPr id="507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08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09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514" name="Group"/>
                <p:cNvGrpSpPr/>
                <p:nvPr/>
              </p:nvGrpSpPr>
              <p:grpSpPr>
                <a:xfrm>
                  <a:off x="0" y="116968"/>
                  <a:ext cx="1359283" cy="1135488"/>
                  <a:chOff x="0" y="-8632"/>
                  <a:chExt cx="1359282" cy="1135486"/>
                </a:xfrm>
              </p:grpSpPr>
              <p:sp>
                <p:nvSpPr>
                  <p:cNvPr id="511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12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13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sp>
            <p:nvSpPr>
              <p:cNvPr id="516" name="Line"/>
              <p:cNvSpPr/>
              <p:nvPr/>
            </p:nvSpPr>
            <p:spPr>
              <a:xfrm flipH="1" flipV="1">
                <a:off x="662081" y="170425"/>
                <a:ext cx="1" cy="275152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517" name="1"/>
              <p:cNvSpPr txBox="1"/>
              <p:nvPr/>
            </p:nvSpPr>
            <p:spPr>
              <a:xfrm>
                <a:off x="118743" y="385014"/>
                <a:ext cx="122455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1</a:t>
                </a:r>
              </a:p>
            </p:txBody>
          </p:sp>
          <p:sp>
            <p:nvSpPr>
              <p:cNvPr id="518" name="3"/>
              <p:cNvSpPr txBox="1"/>
              <p:nvPr/>
            </p:nvSpPr>
            <p:spPr>
              <a:xfrm>
                <a:off x="1362543" y="256276"/>
                <a:ext cx="122456" cy="1796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3</a:t>
                </a:r>
              </a:p>
            </p:txBody>
          </p:sp>
          <p:sp>
            <p:nvSpPr>
              <p:cNvPr id="519" name="2"/>
              <p:cNvSpPr txBox="1"/>
              <p:nvPr/>
            </p:nvSpPr>
            <p:spPr>
              <a:xfrm>
                <a:off x="740643" y="322772"/>
                <a:ext cx="122456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2</a:t>
                </a:r>
              </a:p>
            </p:txBody>
          </p:sp>
          <p:sp>
            <p:nvSpPr>
              <p:cNvPr id="520" name="5"/>
              <p:cNvSpPr txBox="1"/>
              <p:nvPr/>
            </p:nvSpPr>
            <p:spPr>
              <a:xfrm>
                <a:off x="423054" y="733827"/>
                <a:ext cx="122455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5</a:t>
                </a:r>
              </a:p>
            </p:txBody>
          </p:sp>
          <p:sp>
            <p:nvSpPr>
              <p:cNvPr id="521" name="4"/>
              <p:cNvSpPr txBox="1"/>
              <p:nvPr/>
            </p:nvSpPr>
            <p:spPr>
              <a:xfrm>
                <a:off x="1968666" y="187107"/>
                <a:ext cx="122456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4</a:t>
                </a:r>
              </a:p>
            </p:txBody>
          </p:sp>
          <p:sp>
            <p:nvSpPr>
              <p:cNvPr id="522" name="6"/>
              <p:cNvSpPr txBox="1"/>
              <p:nvPr/>
            </p:nvSpPr>
            <p:spPr>
              <a:xfrm>
                <a:off x="1015445" y="669467"/>
                <a:ext cx="122456" cy="1796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6</a:t>
                </a:r>
              </a:p>
            </p:txBody>
          </p:sp>
        </p:grpSp>
        <p:grpSp>
          <p:nvGrpSpPr>
            <p:cNvPr id="544" name="Group"/>
            <p:cNvGrpSpPr/>
            <p:nvPr/>
          </p:nvGrpSpPr>
          <p:grpSpPr>
            <a:xfrm>
              <a:off x="9112971" y="984244"/>
              <a:ext cx="2579538" cy="1353712"/>
              <a:chOff x="26837" y="100483"/>
              <a:chExt cx="2579536" cy="1353711"/>
            </a:xfrm>
          </p:grpSpPr>
          <p:grpSp>
            <p:nvGrpSpPr>
              <p:cNvPr id="536" name="Group"/>
              <p:cNvGrpSpPr/>
              <p:nvPr/>
            </p:nvGrpSpPr>
            <p:grpSpPr>
              <a:xfrm>
                <a:off x="26837" y="193107"/>
                <a:ext cx="2579537" cy="1261089"/>
                <a:chOff x="0" y="-8632"/>
                <a:chExt cx="2579536" cy="1261087"/>
              </a:xfrm>
            </p:grpSpPr>
            <p:grpSp>
              <p:nvGrpSpPr>
                <p:cNvPr id="527" name="Group"/>
                <p:cNvGrpSpPr/>
                <p:nvPr/>
              </p:nvGrpSpPr>
              <p:grpSpPr>
                <a:xfrm>
                  <a:off x="1220254" y="-8633"/>
                  <a:ext cx="1359283" cy="1135488"/>
                  <a:chOff x="0" y="-8632"/>
                  <a:chExt cx="1359282" cy="1135486"/>
                </a:xfrm>
              </p:grpSpPr>
              <p:sp>
                <p:nvSpPr>
                  <p:cNvPr id="524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25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26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531" name="Group"/>
                <p:cNvGrpSpPr/>
                <p:nvPr/>
              </p:nvGrpSpPr>
              <p:grpSpPr>
                <a:xfrm>
                  <a:off x="610127" y="54168"/>
                  <a:ext cx="1359283" cy="1135487"/>
                  <a:chOff x="0" y="-8632"/>
                  <a:chExt cx="1359282" cy="1135486"/>
                </a:xfrm>
              </p:grpSpPr>
              <p:sp>
                <p:nvSpPr>
                  <p:cNvPr id="528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29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30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535" name="Group"/>
                <p:cNvGrpSpPr/>
                <p:nvPr/>
              </p:nvGrpSpPr>
              <p:grpSpPr>
                <a:xfrm>
                  <a:off x="0" y="116968"/>
                  <a:ext cx="1359283" cy="1135488"/>
                  <a:chOff x="0" y="-8632"/>
                  <a:chExt cx="1359282" cy="1135486"/>
                </a:xfrm>
              </p:grpSpPr>
              <p:sp>
                <p:nvSpPr>
                  <p:cNvPr id="532" name="Shape"/>
                  <p:cNvSpPr/>
                  <p:nvPr/>
                </p:nvSpPr>
                <p:spPr>
                  <a:xfrm flipH="1" rot="21212999">
                    <a:off x="513807" y="709952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33" name="Shape"/>
                  <p:cNvSpPr/>
                  <p:nvPr/>
                </p:nvSpPr>
                <p:spPr>
                  <a:xfrm flipH="1" rot="21212999">
                    <a:off x="18254" y="36655"/>
                    <a:ext cx="827221" cy="3716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534" name="Shape"/>
                  <p:cNvSpPr/>
                  <p:nvPr/>
                </p:nvSpPr>
                <p:spPr>
                  <a:xfrm flipH="1" rot="21212999">
                    <a:off x="266031" y="373303"/>
                    <a:ext cx="827221" cy="37161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78" y="359"/>
                        </a:moveTo>
                        <a:lnTo>
                          <a:pt x="0" y="21600"/>
                        </a:lnTo>
                        <a:lnTo>
                          <a:pt x="16122" y="21241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65023" tIns="65023" rIns="65023" bIns="65023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sp>
            <p:nvSpPr>
              <p:cNvPr id="537" name="Line"/>
              <p:cNvSpPr/>
              <p:nvPr/>
            </p:nvSpPr>
            <p:spPr>
              <a:xfrm flipV="1">
                <a:off x="1231899" y="100483"/>
                <a:ext cx="16950" cy="274630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algn="l" defTabSz="650240">
                  <a:defRPr b="0" sz="16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538" name="1"/>
              <p:cNvSpPr txBox="1"/>
              <p:nvPr/>
            </p:nvSpPr>
            <p:spPr>
              <a:xfrm>
                <a:off x="118743" y="385014"/>
                <a:ext cx="122455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1</a:t>
                </a:r>
              </a:p>
            </p:txBody>
          </p:sp>
          <p:sp>
            <p:nvSpPr>
              <p:cNvPr id="539" name="3"/>
              <p:cNvSpPr txBox="1"/>
              <p:nvPr/>
            </p:nvSpPr>
            <p:spPr>
              <a:xfrm>
                <a:off x="1362543" y="256276"/>
                <a:ext cx="122456" cy="1796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3</a:t>
                </a:r>
              </a:p>
            </p:txBody>
          </p:sp>
          <p:sp>
            <p:nvSpPr>
              <p:cNvPr id="540" name="2"/>
              <p:cNvSpPr txBox="1"/>
              <p:nvPr/>
            </p:nvSpPr>
            <p:spPr>
              <a:xfrm>
                <a:off x="740643" y="322772"/>
                <a:ext cx="122456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2</a:t>
                </a:r>
              </a:p>
            </p:txBody>
          </p:sp>
          <p:sp>
            <p:nvSpPr>
              <p:cNvPr id="541" name="5"/>
              <p:cNvSpPr txBox="1"/>
              <p:nvPr/>
            </p:nvSpPr>
            <p:spPr>
              <a:xfrm>
                <a:off x="423054" y="733827"/>
                <a:ext cx="122455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5</a:t>
                </a:r>
              </a:p>
            </p:txBody>
          </p:sp>
          <p:sp>
            <p:nvSpPr>
              <p:cNvPr id="542" name="4"/>
              <p:cNvSpPr txBox="1"/>
              <p:nvPr/>
            </p:nvSpPr>
            <p:spPr>
              <a:xfrm>
                <a:off x="1968666" y="187107"/>
                <a:ext cx="122456" cy="1796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4</a:t>
                </a:r>
              </a:p>
            </p:txBody>
          </p:sp>
          <p:sp>
            <p:nvSpPr>
              <p:cNvPr id="543" name="6"/>
              <p:cNvSpPr txBox="1"/>
              <p:nvPr/>
            </p:nvSpPr>
            <p:spPr>
              <a:xfrm>
                <a:off x="1015445" y="669467"/>
                <a:ext cx="122456" cy="1796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000"/>
                </a:lvl1pPr>
              </a:lstStyle>
              <a:p>
                <a:pPr/>
                <a:r>
                  <a:t>6</a:t>
                </a:r>
              </a:p>
            </p:txBody>
          </p:sp>
        </p:grpSp>
        <p:pic>
          <p:nvPicPr>
            <p:cNvPr id="545" name="c^dagger_mathbf_.pdf" descr="c^dagger_mathbf_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3762" y="129185"/>
              <a:ext cx="3949701" cy="711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46" name="+e^i_mathbf_k_cd.pdf" descr="+e^i_mathbf_k_cd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452400" y="1522779"/>
              <a:ext cx="11303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47" name="+e^i_mathbf_k_cd.pdf" descr="+e^i_mathbf_k_cd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097565" y="1525094"/>
              <a:ext cx="11303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48" name="+e^i_mathbf_k_cd.pdf" descr="+e^i_mathbf_k_cd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66134" y="3435782"/>
              <a:ext cx="11303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49" name="e^i_mathbf_k_cdo.pdf" descr="e^i_mathbf_k_cdo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868023" y="1466687"/>
              <a:ext cx="8509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50" name="+_ldots.pdf" descr="+_ldots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1620558" y="1552478"/>
              <a:ext cx="711201" cy="254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51" name="+_ldots.pdf" descr="+_ldots.pdf"/>
            <p:cNvPicPr>
              <a:picLocks noChangeAspect="1"/>
            </p:cNvPicPr>
            <p:nvPr/>
          </p:nvPicPr>
          <p:blipFill>
            <a:blip r:embed="rId8">
              <a:extLst/>
            </a:blip>
            <a:srcRect l="0" t="0" r="0" b="0"/>
            <a:stretch>
              <a:fillRect/>
            </a:stretch>
          </p:blipFill>
          <p:spPr>
            <a:xfrm>
              <a:off x="3958224" y="3481391"/>
              <a:ext cx="711201" cy="254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52" name="Rectangle"/>
            <p:cNvSpPr/>
            <p:nvPr/>
          </p:nvSpPr>
          <p:spPr>
            <a:xfrm>
              <a:off x="0" y="0"/>
              <a:ext cx="12463051" cy="4394774"/>
            </a:xfrm>
            <a:prstGeom prst="rect">
              <a:avLst/>
            </a:prstGeom>
            <a:noFill/>
            <a:ln w="127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554" name="Total size of fermionic Fock space is 4N. (bosonic is infinite)…"/>
          <p:cNvSpPr txBox="1"/>
          <p:nvPr/>
        </p:nvSpPr>
        <p:spPr>
          <a:xfrm>
            <a:off x="414421" y="8679298"/>
            <a:ext cx="11978599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50031" indent="-250031" algn="l">
              <a:buSzPct val="145000"/>
              <a:buChar char="•"/>
              <a:defRPr b="0"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Total size of fermionic Fock space is 4</a:t>
            </a:r>
            <a:r>
              <a:rPr baseline="31999"/>
              <a:t>N. </a:t>
            </a:r>
            <a:r>
              <a:t>(bosonic is infinite)</a:t>
            </a:r>
          </a:p>
          <a:p>
            <a:pPr marL="250031" indent="-250031" algn="l">
              <a:buSzPct val="145000"/>
              <a:buChar char="•"/>
              <a:defRPr b="0"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Any state can be written as a linear combination of the states in occupation number basis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Action of an operator"/>
          <p:cNvSpPr txBox="1"/>
          <p:nvPr/>
        </p:nvSpPr>
        <p:spPr>
          <a:xfrm>
            <a:off x="4363942" y="182973"/>
            <a:ext cx="4691395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Action of an operator </a:t>
            </a:r>
          </a:p>
        </p:txBody>
      </p:sp>
      <p:grpSp>
        <p:nvGrpSpPr>
          <p:cNvPr id="579" name="Group"/>
          <p:cNvGrpSpPr/>
          <p:nvPr/>
        </p:nvGrpSpPr>
        <p:grpSpPr>
          <a:xfrm>
            <a:off x="7862203" y="7676937"/>
            <a:ext cx="2956621" cy="1739019"/>
            <a:chOff x="0" y="0"/>
            <a:chExt cx="2956620" cy="1739017"/>
          </a:xfrm>
        </p:grpSpPr>
        <p:grpSp>
          <p:nvGrpSpPr>
            <p:cNvPr id="569" name="Group"/>
            <p:cNvGrpSpPr/>
            <p:nvPr/>
          </p:nvGrpSpPr>
          <p:grpSpPr>
            <a:xfrm>
              <a:off x="4897" y="108565"/>
              <a:ext cx="2951724" cy="1630453"/>
              <a:chOff x="-2" y="0"/>
              <a:chExt cx="2951723" cy="1630451"/>
            </a:xfrm>
          </p:grpSpPr>
          <p:grpSp>
            <p:nvGrpSpPr>
              <p:cNvPr id="560" name="Group"/>
              <p:cNvGrpSpPr/>
              <p:nvPr/>
            </p:nvGrpSpPr>
            <p:grpSpPr>
              <a:xfrm>
                <a:off x="1395935" y="0"/>
                <a:ext cx="1555786" cy="1465520"/>
                <a:chOff x="-1" y="0"/>
                <a:chExt cx="1555785" cy="1465519"/>
              </a:xfrm>
            </p:grpSpPr>
            <p:sp>
              <p:nvSpPr>
                <p:cNvPr id="557" name="Shape"/>
                <p:cNvSpPr/>
                <p:nvPr/>
              </p:nvSpPr>
              <p:spPr>
                <a:xfrm flipH="1" rot="21212999">
                  <a:off x="590806" y="935483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58" name="Shape"/>
                <p:cNvSpPr/>
                <p:nvPr/>
              </p:nvSpPr>
              <p:spPr>
                <a:xfrm flipH="1" rot="21212999">
                  <a:off x="23906" y="51343"/>
                  <a:ext cx="941069" cy="4786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59" name="Shape"/>
                <p:cNvSpPr/>
                <p:nvPr/>
              </p:nvSpPr>
              <p:spPr>
                <a:xfrm flipH="1" rot="21212999">
                  <a:off x="307357" y="493413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564" name="Group"/>
              <p:cNvGrpSpPr/>
              <p:nvPr/>
            </p:nvGrpSpPr>
            <p:grpSpPr>
              <a:xfrm>
                <a:off x="697965" y="82466"/>
                <a:ext cx="1555787" cy="1465520"/>
                <a:chOff x="-1" y="0"/>
                <a:chExt cx="1555785" cy="1465519"/>
              </a:xfrm>
            </p:grpSpPr>
            <p:sp>
              <p:nvSpPr>
                <p:cNvPr id="561" name="Shape"/>
                <p:cNvSpPr/>
                <p:nvPr/>
              </p:nvSpPr>
              <p:spPr>
                <a:xfrm flipH="1" rot="21212999">
                  <a:off x="590806" y="935483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62" name="Shape"/>
                <p:cNvSpPr/>
                <p:nvPr/>
              </p:nvSpPr>
              <p:spPr>
                <a:xfrm flipH="1" rot="21212999">
                  <a:off x="23906" y="51343"/>
                  <a:ext cx="941069" cy="4786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63" name="Shape"/>
                <p:cNvSpPr/>
                <p:nvPr/>
              </p:nvSpPr>
              <p:spPr>
                <a:xfrm flipH="1" rot="21212999">
                  <a:off x="307357" y="493413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568" name="Group"/>
              <p:cNvGrpSpPr/>
              <p:nvPr/>
            </p:nvGrpSpPr>
            <p:grpSpPr>
              <a:xfrm>
                <a:off x="-3" y="164932"/>
                <a:ext cx="1555786" cy="1465520"/>
                <a:chOff x="-1" y="0"/>
                <a:chExt cx="1555785" cy="1465519"/>
              </a:xfrm>
            </p:grpSpPr>
            <p:sp>
              <p:nvSpPr>
                <p:cNvPr id="565" name="Shape"/>
                <p:cNvSpPr/>
                <p:nvPr/>
              </p:nvSpPr>
              <p:spPr>
                <a:xfrm flipH="1" rot="21212999">
                  <a:off x="590806" y="935483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66" name="Shape"/>
                <p:cNvSpPr/>
                <p:nvPr/>
              </p:nvSpPr>
              <p:spPr>
                <a:xfrm flipH="1" rot="21212999">
                  <a:off x="23906" y="51343"/>
                  <a:ext cx="941069" cy="4786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67" name="Shape"/>
                <p:cNvSpPr/>
                <p:nvPr/>
              </p:nvSpPr>
              <p:spPr>
                <a:xfrm flipH="1" rot="21212999">
                  <a:off x="307357" y="493413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</p:grpSp>
        <p:sp>
          <p:nvSpPr>
            <p:cNvPr id="570" name="Line"/>
            <p:cNvSpPr/>
            <p:nvPr/>
          </p:nvSpPr>
          <p:spPr>
            <a:xfrm flipV="1">
              <a:off x="710902" y="94282"/>
              <a:ext cx="19006" cy="361025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1358742" y="66742"/>
              <a:ext cx="7444" cy="361488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 flipV="1">
              <a:off x="0" y="148888"/>
              <a:ext cx="19389" cy="360630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73" name="1"/>
            <p:cNvSpPr txBox="1"/>
            <p:nvPr/>
          </p:nvSpPr>
          <p:spPr>
            <a:xfrm>
              <a:off x="110438" y="259881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574" name="3"/>
            <p:cNvSpPr txBox="1"/>
            <p:nvPr/>
          </p:nvSpPr>
          <p:spPr>
            <a:xfrm>
              <a:off x="1533312" y="90829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575" name="2"/>
            <p:cNvSpPr txBox="1"/>
            <p:nvPr/>
          </p:nvSpPr>
          <p:spPr>
            <a:xfrm>
              <a:off x="821875" y="178148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576" name="5"/>
            <p:cNvSpPr txBox="1"/>
            <p:nvPr/>
          </p:nvSpPr>
          <p:spPr>
            <a:xfrm>
              <a:off x="458562" y="717923"/>
              <a:ext cx="140086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577" name="4"/>
            <p:cNvSpPr txBox="1"/>
            <p:nvPr/>
          </p:nvSpPr>
          <p:spPr>
            <a:xfrm>
              <a:off x="2226700" y="-1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578" name="6"/>
            <p:cNvSpPr txBox="1"/>
            <p:nvPr/>
          </p:nvSpPr>
          <p:spPr>
            <a:xfrm>
              <a:off x="1136241" y="633411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6</a:t>
              </a:r>
            </a:p>
          </p:txBody>
        </p:sp>
      </p:grpSp>
      <p:pic>
        <p:nvPicPr>
          <p:cNvPr id="580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l="0" t="0" r="45437" b="0"/>
          <a:stretch>
            <a:fillRect/>
          </a:stretch>
        </p:blipFill>
        <p:spPr>
          <a:xfrm>
            <a:off x="537632" y="4115765"/>
            <a:ext cx="2314379" cy="7366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03" name="Group"/>
          <p:cNvGrpSpPr/>
          <p:nvPr/>
        </p:nvGrpSpPr>
        <p:grpSpPr>
          <a:xfrm>
            <a:off x="7499674" y="5681968"/>
            <a:ext cx="2982023" cy="1739018"/>
            <a:chOff x="0" y="0"/>
            <a:chExt cx="2982021" cy="1739016"/>
          </a:xfrm>
        </p:grpSpPr>
        <p:grpSp>
          <p:nvGrpSpPr>
            <p:cNvPr id="593" name="Group"/>
            <p:cNvGrpSpPr/>
            <p:nvPr/>
          </p:nvGrpSpPr>
          <p:grpSpPr>
            <a:xfrm>
              <a:off x="30297" y="108565"/>
              <a:ext cx="2951725" cy="1630452"/>
              <a:chOff x="-2" y="0"/>
              <a:chExt cx="2951724" cy="1630450"/>
            </a:xfrm>
          </p:grpSpPr>
          <p:grpSp>
            <p:nvGrpSpPr>
              <p:cNvPr id="584" name="Group"/>
              <p:cNvGrpSpPr/>
              <p:nvPr/>
            </p:nvGrpSpPr>
            <p:grpSpPr>
              <a:xfrm>
                <a:off x="1395936" y="-1"/>
                <a:ext cx="1555786" cy="1465520"/>
                <a:chOff x="-1" y="0"/>
                <a:chExt cx="1555785" cy="1465518"/>
              </a:xfrm>
            </p:grpSpPr>
            <p:sp>
              <p:nvSpPr>
                <p:cNvPr id="581" name="Shape"/>
                <p:cNvSpPr/>
                <p:nvPr/>
              </p:nvSpPr>
              <p:spPr>
                <a:xfrm flipH="1" rot="21212999">
                  <a:off x="590807" y="93548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82" name="Shape"/>
                <p:cNvSpPr/>
                <p:nvPr/>
              </p:nvSpPr>
              <p:spPr>
                <a:xfrm flipH="1" rot="21212999">
                  <a:off x="23907" y="51343"/>
                  <a:ext cx="941068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83" name="Shape"/>
                <p:cNvSpPr/>
                <p:nvPr/>
              </p:nvSpPr>
              <p:spPr>
                <a:xfrm flipH="1" rot="21212999">
                  <a:off x="307357" y="49341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588" name="Group"/>
              <p:cNvGrpSpPr/>
              <p:nvPr/>
            </p:nvGrpSpPr>
            <p:grpSpPr>
              <a:xfrm>
                <a:off x="697966" y="82466"/>
                <a:ext cx="1555786" cy="1465519"/>
                <a:chOff x="-1" y="0"/>
                <a:chExt cx="1555785" cy="1465518"/>
              </a:xfrm>
            </p:grpSpPr>
            <p:sp>
              <p:nvSpPr>
                <p:cNvPr id="585" name="Shape"/>
                <p:cNvSpPr/>
                <p:nvPr/>
              </p:nvSpPr>
              <p:spPr>
                <a:xfrm flipH="1" rot="21212999">
                  <a:off x="590807" y="93548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86" name="Shape"/>
                <p:cNvSpPr/>
                <p:nvPr/>
              </p:nvSpPr>
              <p:spPr>
                <a:xfrm flipH="1" rot="21212999">
                  <a:off x="23907" y="51343"/>
                  <a:ext cx="941068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87" name="Shape"/>
                <p:cNvSpPr/>
                <p:nvPr/>
              </p:nvSpPr>
              <p:spPr>
                <a:xfrm flipH="1" rot="21212999">
                  <a:off x="307357" y="49341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592" name="Group"/>
              <p:cNvGrpSpPr/>
              <p:nvPr/>
            </p:nvGrpSpPr>
            <p:grpSpPr>
              <a:xfrm>
                <a:off x="-3" y="164932"/>
                <a:ext cx="1555786" cy="1465519"/>
                <a:chOff x="-1" y="0"/>
                <a:chExt cx="1555785" cy="1465518"/>
              </a:xfrm>
            </p:grpSpPr>
            <p:sp>
              <p:nvSpPr>
                <p:cNvPr id="589" name="Shape"/>
                <p:cNvSpPr/>
                <p:nvPr/>
              </p:nvSpPr>
              <p:spPr>
                <a:xfrm flipH="1" rot="21212999">
                  <a:off x="590807" y="93548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90" name="Shape"/>
                <p:cNvSpPr/>
                <p:nvPr/>
              </p:nvSpPr>
              <p:spPr>
                <a:xfrm flipH="1" rot="21212999">
                  <a:off x="23907" y="51343"/>
                  <a:ext cx="941068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591" name="Shape"/>
                <p:cNvSpPr/>
                <p:nvPr/>
              </p:nvSpPr>
              <p:spPr>
                <a:xfrm flipH="1" rot="21212999">
                  <a:off x="307357" y="49341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</p:grpSp>
        <p:sp>
          <p:nvSpPr>
            <p:cNvPr id="594" name="Line"/>
            <p:cNvSpPr/>
            <p:nvPr/>
          </p:nvSpPr>
          <p:spPr>
            <a:xfrm flipV="1">
              <a:off x="1511002" y="43481"/>
              <a:ext cx="19006" cy="361025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723742" y="142942"/>
              <a:ext cx="7444" cy="361488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 flipV="1">
              <a:off x="0" y="174287"/>
              <a:ext cx="19389" cy="360630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97" name="1"/>
            <p:cNvSpPr txBox="1"/>
            <p:nvPr/>
          </p:nvSpPr>
          <p:spPr>
            <a:xfrm>
              <a:off x="135838" y="259881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598" name="3"/>
            <p:cNvSpPr txBox="1"/>
            <p:nvPr/>
          </p:nvSpPr>
          <p:spPr>
            <a:xfrm>
              <a:off x="1558712" y="90829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599" name="2"/>
            <p:cNvSpPr txBox="1"/>
            <p:nvPr/>
          </p:nvSpPr>
          <p:spPr>
            <a:xfrm>
              <a:off x="847275" y="178148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600" name="5"/>
            <p:cNvSpPr txBox="1"/>
            <p:nvPr/>
          </p:nvSpPr>
          <p:spPr>
            <a:xfrm>
              <a:off x="483962" y="717923"/>
              <a:ext cx="140086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601" name="4"/>
            <p:cNvSpPr txBox="1"/>
            <p:nvPr/>
          </p:nvSpPr>
          <p:spPr>
            <a:xfrm>
              <a:off x="2252101" y="-1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602" name="6"/>
            <p:cNvSpPr txBox="1"/>
            <p:nvPr/>
          </p:nvSpPr>
          <p:spPr>
            <a:xfrm>
              <a:off x="1161641" y="633410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626" name="Group"/>
          <p:cNvGrpSpPr/>
          <p:nvPr/>
        </p:nvGrpSpPr>
        <p:grpSpPr>
          <a:xfrm>
            <a:off x="968777" y="7688567"/>
            <a:ext cx="2982022" cy="1739018"/>
            <a:chOff x="0" y="0"/>
            <a:chExt cx="2982020" cy="1739016"/>
          </a:xfrm>
        </p:grpSpPr>
        <p:grpSp>
          <p:nvGrpSpPr>
            <p:cNvPr id="616" name="Group"/>
            <p:cNvGrpSpPr/>
            <p:nvPr/>
          </p:nvGrpSpPr>
          <p:grpSpPr>
            <a:xfrm>
              <a:off x="30297" y="108565"/>
              <a:ext cx="2951724" cy="1630452"/>
              <a:chOff x="-2" y="0"/>
              <a:chExt cx="2951723" cy="1630450"/>
            </a:xfrm>
          </p:grpSpPr>
          <p:grpSp>
            <p:nvGrpSpPr>
              <p:cNvPr id="607" name="Group"/>
              <p:cNvGrpSpPr/>
              <p:nvPr/>
            </p:nvGrpSpPr>
            <p:grpSpPr>
              <a:xfrm>
                <a:off x="1395935" y="-1"/>
                <a:ext cx="1555786" cy="1465520"/>
                <a:chOff x="-1" y="0"/>
                <a:chExt cx="1555785" cy="1465518"/>
              </a:xfrm>
            </p:grpSpPr>
            <p:sp>
              <p:nvSpPr>
                <p:cNvPr id="604" name="Shape"/>
                <p:cNvSpPr/>
                <p:nvPr/>
              </p:nvSpPr>
              <p:spPr>
                <a:xfrm flipH="1" rot="21212999">
                  <a:off x="590806" y="93548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05" name="Shape"/>
                <p:cNvSpPr/>
                <p:nvPr/>
              </p:nvSpPr>
              <p:spPr>
                <a:xfrm flipH="1" rot="21212999">
                  <a:off x="23906" y="51343"/>
                  <a:ext cx="941069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06" name="Shape"/>
                <p:cNvSpPr/>
                <p:nvPr/>
              </p:nvSpPr>
              <p:spPr>
                <a:xfrm flipH="1" rot="21212999">
                  <a:off x="307357" y="493412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611" name="Group"/>
              <p:cNvGrpSpPr/>
              <p:nvPr/>
            </p:nvGrpSpPr>
            <p:grpSpPr>
              <a:xfrm>
                <a:off x="697965" y="82466"/>
                <a:ext cx="1555786" cy="1465519"/>
                <a:chOff x="-1" y="0"/>
                <a:chExt cx="1555785" cy="1465518"/>
              </a:xfrm>
            </p:grpSpPr>
            <p:sp>
              <p:nvSpPr>
                <p:cNvPr id="608" name="Shape"/>
                <p:cNvSpPr/>
                <p:nvPr/>
              </p:nvSpPr>
              <p:spPr>
                <a:xfrm flipH="1" rot="21212999">
                  <a:off x="590806" y="93548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09" name="Shape"/>
                <p:cNvSpPr/>
                <p:nvPr/>
              </p:nvSpPr>
              <p:spPr>
                <a:xfrm flipH="1" rot="21212999">
                  <a:off x="23906" y="51343"/>
                  <a:ext cx="941069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10" name="Shape"/>
                <p:cNvSpPr/>
                <p:nvPr/>
              </p:nvSpPr>
              <p:spPr>
                <a:xfrm flipH="1" rot="21212999">
                  <a:off x="307357" y="493412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615" name="Group"/>
              <p:cNvGrpSpPr/>
              <p:nvPr/>
            </p:nvGrpSpPr>
            <p:grpSpPr>
              <a:xfrm>
                <a:off x="-3" y="164932"/>
                <a:ext cx="1555786" cy="1465519"/>
                <a:chOff x="-1" y="0"/>
                <a:chExt cx="1555785" cy="1465518"/>
              </a:xfrm>
            </p:grpSpPr>
            <p:sp>
              <p:nvSpPr>
                <p:cNvPr id="612" name="Shape"/>
                <p:cNvSpPr/>
                <p:nvPr/>
              </p:nvSpPr>
              <p:spPr>
                <a:xfrm flipH="1" rot="21212999">
                  <a:off x="590806" y="93548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13" name="Shape"/>
                <p:cNvSpPr/>
                <p:nvPr/>
              </p:nvSpPr>
              <p:spPr>
                <a:xfrm flipH="1" rot="21212999">
                  <a:off x="23906" y="51343"/>
                  <a:ext cx="941069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14" name="Shape"/>
                <p:cNvSpPr/>
                <p:nvPr/>
              </p:nvSpPr>
              <p:spPr>
                <a:xfrm flipH="1" rot="21212999">
                  <a:off x="307357" y="493412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</p:grpSp>
        <p:sp>
          <p:nvSpPr>
            <p:cNvPr id="617" name="Line"/>
            <p:cNvSpPr/>
            <p:nvPr/>
          </p:nvSpPr>
          <p:spPr>
            <a:xfrm flipV="1">
              <a:off x="1511002" y="43481"/>
              <a:ext cx="19006" cy="361025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1688942" y="511242"/>
              <a:ext cx="7444" cy="361488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 flipV="1">
              <a:off x="0" y="174287"/>
              <a:ext cx="19389" cy="360630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20" name="1"/>
            <p:cNvSpPr txBox="1"/>
            <p:nvPr/>
          </p:nvSpPr>
          <p:spPr>
            <a:xfrm>
              <a:off x="135838" y="259881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621" name="3"/>
            <p:cNvSpPr txBox="1"/>
            <p:nvPr/>
          </p:nvSpPr>
          <p:spPr>
            <a:xfrm>
              <a:off x="1558712" y="90829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622" name="2"/>
            <p:cNvSpPr txBox="1"/>
            <p:nvPr/>
          </p:nvSpPr>
          <p:spPr>
            <a:xfrm>
              <a:off x="847275" y="178148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623" name="5"/>
            <p:cNvSpPr txBox="1"/>
            <p:nvPr/>
          </p:nvSpPr>
          <p:spPr>
            <a:xfrm>
              <a:off x="483962" y="717923"/>
              <a:ext cx="140086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624" name="4"/>
            <p:cNvSpPr txBox="1"/>
            <p:nvPr/>
          </p:nvSpPr>
          <p:spPr>
            <a:xfrm>
              <a:off x="2252100" y="-1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625" name="6"/>
            <p:cNvSpPr txBox="1"/>
            <p:nvPr/>
          </p:nvSpPr>
          <p:spPr>
            <a:xfrm>
              <a:off x="1161641" y="633410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649" name="Group"/>
          <p:cNvGrpSpPr/>
          <p:nvPr/>
        </p:nvGrpSpPr>
        <p:grpSpPr>
          <a:xfrm>
            <a:off x="4172748" y="5851301"/>
            <a:ext cx="2951724" cy="1739017"/>
            <a:chOff x="0" y="0"/>
            <a:chExt cx="2951723" cy="1739016"/>
          </a:xfrm>
        </p:grpSpPr>
        <p:grpSp>
          <p:nvGrpSpPr>
            <p:cNvPr id="639" name="Group"/>
            <p:cNvGrpSpPr/>
            <p:nvPr/>
          </p:nvGrpSpPr>
          <p:grpSpPr>
            <a:xfrm>
              <a:off x="0" y="108565"/>
              <a:ext cx="2951724" cy="1630452"/>
              <a:chOff x="-2" y="0"/>
              <a:chExt cx="2951723" cy="1630450"/>
            </a:xfrm>
          </p:grpSpPr>
          <p:grpSp>
            <p:nvGrpSpPr>
              <p:cNvPr id="630" name="Group"/>
              <p:cNvGrpSpPr/>
              <p:nvPr/>
            </p:nvGrpSpPr>
            <p:grpSpPr>
              <a:xfrm>
                <a:off x="1395935" y="-1"/>
                <a:ext cx="1555787" cy="1465520"/>
                <a:chOff x="-1" y="0"/>
                <a:chExt cx="1555785" cy="1465518"/>
              </a:xfrm>
            </p:grpSpPr>
            <p:sp>
              <p:nvSpPr>
                <p:cNvPr id="627" name="Shape"/>
                <p:cNvSpPr/>
                <p:nvPr/>
              </p:nvSpPr>
              <p:spPr>
                <a:xfrm flipH="1" rot="21212999">
                  <a:off x="590807" y="935482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28" name="Shape"/>
                <p:cNvSpPr/>
                <p:nvPr/>
              </p:nvSpPr>
              <p:spPr>
                <a:xfrm flipH="1" rot="21212999">
                  <a:off x="23907" y="51343"/>
                  <a:ext cx="941068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29" name="Shape"/>
                <p:cNvSpPr/>
                <p:nvPr/>
              </p:nvSpPr>
              <p:spPr>
                <a:xfrm flipH="1" rot="21212999">
                  <a:off x="307357" y="49341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634" name="Group"/>
              <p:cNvGrpSpPr/>
              <p:nvPr/>
            </p:nvGrpSpPr>
            <p:grpSpPr>
              <a:xfrm>
                <a:off x="697965" y="82466"/>
                <a:ext cx="1555787" cy="1465519"/>
                <a:chOff x="-1" y="0"/>
                <a:chExt cx="1555785" cy="1465518"/>
              </a:xfrm>
            </p:grpSpPr>
            <p:sp>
              <p:nvSpPr>
                <p:cNvPr id="631" name="Shape"/>
                <p:cNvSpPr/>
                <p:nvPr/>
              </p:nvSpPr>
              <p:spPr>
                <a:xfrm flipH="1" rot="21212999">
                  <a:off x="590807" y="935482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32" name="Shape"/>
                <p:cNvSpPr/>
                <p:nvPr/>
              </p:nvSpPr>
              <p:spPr>
                <a:xfrm flipH="1" rot="21212999">
                  <a:off x="23907" y="51343"/>
                  <a:ext cx="941068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33" name="Shape"/>
                <p:cNvSpPr/>
                <p:nvPr/>
              </p:nvSpPr>
              <p:spPr>
                <a:xfrm flipH="1" rot="21212999">
                  <a:off x="307357" y="49341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638" name="Group"/>
              <p:cNvGrpSpPr/>
              <p:nvPr/>
            </p:nvGrpSpPr>
            <p:grpSpPr>
              <a:xfrm>
                <a:off x="-3" y="164932"/>
                <a:ext cx="1555786" cy="1465519"/>
                <a:chOff x="-1" y="0"/>
                <a:chExt cx="1555785" cy="1465518"/>
              </a:xfrm>
            </p:grpSpPr>
            <p:sp>
              <p:nvSpPr>
                <p:cNvPr id="635" name="Shape"/>
                <p:cNvSpPr/>
                <p:nvPr/>
              </p:nvSpPr>
              <p:spPr>
                <a:xfrm flipH="1" rot="21212999">
                  <a:off x="590807" y="935482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36" name="Shape"/>
                <p:cNvSpPr/>
                <p:nvPr/>
              </p:nvSpPr>
              <p:spPr>
                <a:xfrm flipH="1" rot="21212999">
                  <a:off x="23907" y="51343"/>
                  <a:ext cx="941068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37" name="Shape"/>
                <p:cNvSpPr/>
                <p:nvPr/>
              </p:nvSpPr>
              <p:spPr>
                <a:xfrm flipH="1" rot="21212999">
                  <a:off x="307357" y="49341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</p:grpSp>
        <p:sp>
          <p:nvSpPr>
            <p:cNvPr id="640" name="Line"/>
            <p:cNvSpPr/>
            <p:nvPr/>
          </p:nvSpPr>
          <p:spPr>
            <a:xfrm flipV="1">
              <a:off x="1480705" y="43481"/>
              <a:ext cx="19006" cy="361025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353845" y="66742"/>
              <a:ext cx="7444" cy="361488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 flipV="1">
              <a:off x="274502" y="593388"/>
              <a:ext cx="19390" cy="360630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43" name="1"/>
            <p:cNvSpPr txBox="1"/>
            <p:nvPr/>
          </p:nvSpPr>
          <p:spPr>
            <a:xfrm>
              <a:off x="105540" y="259881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644" name="3"/>
            <p:cNvSpPr txBox="1"/>
            <p:nvPr/>
          </p:nvSpPr>
          <p:spPr>
            <a:xfrm>
              <a:off x="1528415" y="90829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645" name="2"/>
            <p:cNvSpPr txBox="1"/>
            <p:nvPr/>
          </p:nvSpPr>
          <p:spPr>
            <a:xfrm>
              <a:off x="816978" y="178148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646" name="5"/>
            <p:cNvSpPr txBox="1"/>
            <p:nvPr/>
          </p:nvSpPr>
          <p:spPr>
            <a:xfrm>
              <a:off x="453665" y="717923"/>
              <a:ext cx="140086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647" name="4"/>
            <p:cNvSpPr txBox="1"/>
            <p:nvPr/>
          </p:nvSpPr>
          <p:spPr>
            <a:xfrm>
              <a:off x="2221803" y="-1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648" name="6"/>
            <p:cNvSpPr txBox="1"/>
            <p:nvPr/>
          </p:nvSpPr>
          <p:spPr>
            <a:xfrm>
              <a:off x="1131344" y="633410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672" name="Group"/>
          <p:cNvGrpSpPr/>
          <p:nvPr/>
        </p:nvGrpSpPr>
        <p:grpSpPr>
          <a:xfrm>
            <a:off x="4310436" y="7708687"/>
            <a:ext cx="2982021" cy="1739019"/>
            <a:chOff x="0" y="0"/>
            <a:chExt cx="2982020" cy="1739017"/>
          </a:xfrm>
        </p:grpSpPr>
        <p:grpSp>
          <p:nvGrpSpPr>
            <p:cNvPr id="662" name="Group"/>
            <p:cNvGrpSpPr/>
            <p:nvPr/>
          </p:nvGrpSpPr>
          <p:grpSpPr>
            <a:xfrm>
              <a:off x="30297" y="108565"/>
              <a:ext cx="2951724" cy="1630453"/>
              <a:chOff x="-2" y="0"/>
              <a:chExt cx="2951723" cy="1630451"/>
            </a:xfrm>
          </p:grpSpPr>
          <p:grpSp>
            <p:nvGrpSpPr>
              <p:cNvPr id="653" name="Group"/>
              <p:cNvGrpSpPr/>
              <p:nvPr/>
            </p:nvGrpSpPr>
            <p:grpSpPr>
              <a:xfrm>
                <a:off x="1395935" y="0"/>
                <a:ext cx="1555786" cy="1465520"/>
                <a:chOff x="-1" y="0"/>
                <a:chExt cx="1555785" cy="1465519"/>
              </a:xfrm>
            </p:grpSpPr>
            <p:sp>
              <p:nvSpPr>
                <p:cNvPr id="650" name="Shape"/>
                <p:cNvSpPr/>
                <p:nvPr/>
              </p:nvSpPr>
              <p:spPr>
                <a:xfrm flipH="1" rot="21212999">
                  <a:off x="590806" y="935483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51" name="Shape"/>
                <p:cNvSpPr/>
                <p:nvPr/>
              </p:nvSpPr>
              <p:spPr>
                <a:xfrm flipH="1" rot="21212999">
                  <a:off x="23906" y="51343"/>
                  <a:ext cx="941069" cy="4786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52" name="Shape"/>
                <p:cNvSpPr/>
                <p:nvPr/>
              </p:nvSpPr>
              <p:spPr>
                <a:xfrm flipH="1" rot="21212999">
                  <a:off x="307357" y="493413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657" name="Group"/>
              <p:cNvGrpSpPr/>
              <p:nvPr/>
            </p:nvGrpSpPr>
            <p:grpSpPr>
              <a:xfrm>
                <a:off x="697965" y="82466"/>
                <a:ext cx="1555787" cy="1465520"/>
                <a:chOff x="-1" y="0"/>
                <a:chExt cx="1555785" cy="1465519"/>
              </a:xfrm>
            </p:grpSpPr>
            <p:sp>
              <p:nvSpPr>
                <p:cNvPr id="654" name="Shape"/>
                <p:cNvSpPr/>
                <p:nvPr/>
              </p:nvSpPr>
              <p:spPr>
                <a:xfrm flipH="1" rot="21212999">
                  <a:off x="590806" y="935483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55" name="Shape"/>
                <p:cNvSpPr/>
                <p:nvPr/>
              </p:nvSpPr>
              <p:spPr>
                <a:xfrm flipH="1" rot="21212999">
                  <a:off x="23906" y="51343"/>
                  <a:ext cx="941069" cy="4786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56" name="Shape"/>
                <p:cNvSpPr/>
                <p:nvPr/>
              </p:nvSpPr>
              <p:spPr>
                <a:xfrm flipH="1" rot="21212999">
                  <a:off x="307357" y="493413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661" name="Group"/>
              <p:cNvGrpSpPr/>
              <p:nvPr/>
            </p:nvGrpSpPr>
            <p:grpSpPr>
              <a:xfrm>
                <a:off x="-3" y="164932"/>
                <a:ext cx="1555786" cy="1465520"/>
                <a:chOff x="-1" y="0"/>
                <a:chExt cx="1555785" cy="1465519"/>
              </a:xfrm>
            </p:grpSpPr>
            <p:sp>
              <p:nvSpPr>
                <p:cNvPr id="658" name="Shape"/>
                <p:cNvSpPr/>
                <p:nvPr/>
              </p:nvSpPr>
              <p:spPr>
                <a:xfrm flipH="1" rot="21212999">
                  <a:off x="590806" y="935483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59" name="Shape"/>
                <p:cNvSpPr/>
                <p:nvPr/>
              </p:nvSpPr>
              <p:spPr>
                <a:xfrm flipH="1" rot="21212999">
                  <a:off x="23906" y="51343"/>
                  <a:ext cx="941069" cy="4786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60" name="Shape"/>
                <p:cNvSpPr/>
                <p:nvPr/>
              </p:nvSpPr>
              <p:spPr>
                <a:xfrm flipH="1" rot="21212999">
                  <a:off x="307357" y="493413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</p:grpSp>
        <p:sp>
          <p:nvSpPr>
            <p:cNvPr id="663" name="Line"/>
            <p:cNvSpPr/>
            <p:nvPr/>
          </p:nvSpPr>
          <p:spPr>
            <a:xfrm flipV="1">
              <a:off x="1511002" y="43481"/>
              <a:ext cx="19006" cy="361025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2095343" y="3242"/>
              <a:ext cx="7443" cy="361488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 flipV="1">
              <a:off x="0" y="174288"/>
              <a:ext cx="19389" cy="360630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66" name="1"/>
            <p:cNvSpPr txBox="1"/>
            <p:nvPr/>
          </p:nvSpPr>
          <p:spPr>
            <a:xfrm>
              <a:off x="135838" y="259881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667" name="3"/>
            <p:cNvSpPr txBox="1"/>
            <p:nvPr/>
          </p:nvSpPr>
          <p:spPr>
            <a:xfrm>
              <a:off x="1558712" y="90829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668" name="2"/>
            <p:cNvSpPr txBox="1"/>
            <p:nvPr/>
          </p:nvSpPr>
          <p:spPr>
            <a:xfrm>
              <a:off x="847275" y="178148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669" name="5"/>
            <p:cNvSpPr txBox="1"/>
            <p:nvPr/>
          </p:nvSpPr>
          <p:spPr>
            <a:xfrm>
              <a:off x="483962" y="717923"/>
              <a:ext cx="140086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670" name="4"/>
            <p:cNvSpPr txBox="1"/>
            <p:nvPr/>
          </p:nvSpPr>
          <p:spPr>
            <a:xfrm>
              <a:off x="2252100" y="-1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671" name="6"/>
            <p:cNvSpPr txBox="1"/>
            <p:nvPr/>
          </p:nvSpPr>
          <p:spPr>
            <a:xfrm>
              <a:off x="1161641" y="633411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695" name="Group"/>
          <p:cNvGrpSpPr/>
          <p:nvPr/>
        </p:nvGrpSpPr>
        <p:grpSpPr>
          <a:xfrm>
            <a:off x="759334" y="5851301"/>
            <a:ext cx="2951725" cy="1739017"/>
            <a:chOff x="0" y="0"/>
            <a:chExt cx="2951723" cy="1739016"/>
          </a:xfrm>
        </p:grpSpPr>
        <p:grpSp>
          <p:nvGrpSpPr>
            <p:cNvPr id="685" name="Group"/>
            <p:cNvGrpSpPr/>
            <p:nvPr/>
          </p:nvGrpSpPr>
          <p:grpSpPr>
            <a:xfrm>
              <a:off x="0" y="108565"/>
              <a:ext cx="2951724" cy="1630452"/>
              <a:chOff x="-2" y="0"/>
              <a:chExt cx="2951723" cy="1630450"/>
            </a:xfrm>
          </p:grpSpPr>
          <p:grpSp>
            <p:nvGrpSpPr>
              <p:cNvPr id="676" name="Group"/>
              <p:cNvGrpSpPr/>
              <p:nvPr/>
            </p:nvGrpSpPr>
            <p:grpSpPr>
              <a:xfrm>
                <a:off x="1395935" y="-1"/>
                <a:ext cx="1555787" cy="1465520"/>
                <a:chOff x="-1" y="0"/>
                <a:chExt cx="1555785" cy="1465518"/>
              </a:xfrm>
            </p:grpSpPr>
            <p:sp>
              <p:nvSpPr>
                <p:cNvPr id="673" name="Shape"/>
                <p:cNvSpPr/>
                <p:nvPr/>
              </p:nvSpPr>
              <p:spPr>
                <a:xfrm flipH="1" rot="21212999">
                  <a:off x="590807" y="935482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74" name="Shape"/>
                <p:cNvSpPr/>
                <p:nvPr/>
              </p:nvSpPr>
              <p:spPr>
                <a:xfrm flipH="1" rot="21212999">
                  <a:off x="23907" y="51343"/>
                  <a:ext cx="941068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75" name="Shape"/>
                <p:cNvSpPr/>
                <p:nvPr/>
              </p:nvSpPr>
              <p:spPr>
                <a:xfrm flipH="1" rot="21212999">
                  <a:off x="307357" y="49341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680" name="Group"/>
              <p:cNvGrpSpPr/>
              <p:nvPr/>
            </p:nvGrpSpPr>
            <p:grpSpPr>
              <a:xfrm>
                <a:off x="697965" y="82466"/>
                <a:ext cx="1555787" cy="1465519"/>
                <a:chOff x="-1" y="0"/>
                <a:chExt cx="1555785" cy="1465518"/>
              </a:xfrm>
            </p:grpSpPr>
            <p:sp>
              <p:nvSpPr>
                <p:cNvPr id="677" name="Shape"/>
                <p:cNvSpPr/>
                <p:nvPr/>
              </p:nvSpPr>
              <p:spPr>
                <a:xfrm flipH="1" rot="21212999">
                  <a:off x="590807" y="935482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78" name="Shape"/>
                <p:cNvSpPr/>
                <p:nvPr/>
              </p:nvSpPr>
              <p:spPr>
                <a:xfrm flipH="1" rot="21212999">
                  <a:off x="23907" y="51343"/>
                  <a:ext cx="941068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79" name="Shape"/>
                <p:cNvSpPr/>
                <p:nvPr/>
              </p:nvSpPr>
              <p:spPr>
                <a:xfrm flipH="1" rot="21212999">
                  <a:off x="307357" y="49341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  <p:grpSp>
            <p:nvGrpSpPr>
              <p:cNvPr id="684" name="Group"/>
              <p:cNvGrpSpPr/>
              <p:nvPr/>
            </p:nvGrpSpPr>
            <p:grpSpPr>
              <a:xfrm>
                <a:off x="-3" y="164932"/>
                <a:ext cx="1555786" cy="1465519"/>
                <a:chOff x="-1" y="0"/>
                <a:chExt cx="1555785" cy="1465518"/>
              </a:xfrm>
            </p:grpSpPr>
            <p:sp>
              <p:nvSpPr>
                <p:cNvPr id="681" name="Shape"/>
                <p:cNvSpPr/>
                <p:nvPr/>
              </p:nvSpPr>
              <p:spPr>
                <a:xfrm flipH="1" rot="21212999">
                  <a:off x="590807" y="935482"/>
                  <a:ext cx="941068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82" name="Shape"/>
                <p:cNvSpPr/>
                <p:nvPr/>
              </p:nvSpPr>
              <p:spPr>
                <a:xfrm flipH="1" rot="21212999">
                  <a:off x="23907" y="51343"/>
                  <a:ext cx="941068" cy="4786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  <p:sp>
              <p:nvSpPr>
                <p:cNvPr id="683" name="Shape"/>
                <p:cNvSpPr/>
                <p:nvPr/>
              </p:nvSpPr>
              <p:spPr>
                <a:xfrm flipH="1" rot="21212999">
                  <a:off x="307357" y="493412"/>
                  <a:ext cx="941069" cy="4786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fill="norm" stroke="1" extrusionOk="0">
                      <a:moveTo>
                        <a:pt x="5360" y="0"/>
                      </a:moveTo>
                      <a:lnTo>
                        <a:pt x="0" y="21439"/>
                      </a:lnTo>
                      <a:lnTo>
                        <a:pt x="16240" y="21600"/>
                      </a:lnTo>
                      <a:lnTo>
                        <a:pt x="21600" y="161"/>
                      </a:lnTo>
                      <a:close/>
                    </a:path>
                  </a:pathLst>
                </a:custGeom>
                <a:noFill/>
                <a:ln w="381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algn="l" defTabSz="1300480">
                    <a:defRPr b="0" sz="3400">
                      <a:uFill>
                        <a:solidFill>
                          <a:srgbClr val="000000"/>
                        </a:solidFill>
                      </a:uFill>
                      <a:latin typeface="Times"/>
                      <a:ea typeface="Times"/>
                      <a:cs typeface="Times"/>
                      <a:sym typeface="Times"/>
                    </a:defRPr>
                  </a:pPr>
                </a:p>
              </p:txBody>
            </p:sp>
          </p:grpSp>
        </p:grpSp>
        <p:sp>
          <p:nvSpPr>
            <p:cNvPr id="686" name="Line"/>
            <p:cNvSpPr/>
            <p:nvPr/>
          </p:nvSpPr>
          <p:spPr>
            <a:xfrm flipV="1">
              <a:off x="1480705" y="43481"/>
              <a:ext cx="19006" cy="361025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353845" y="66742"/>
              <a:ext cx="7444" cy="361488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 flipV="1">
              <a:off x="680903" y="85387"/>
              <a:ext cx="19390" cy="360630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b="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89" name="1"/>
            <p:cNvSpPr txBox="1"/>
            <p:nvPr/>
          </p:nvSpPr>
          <p:spPr>
            <a:xfrm>
              <a:off x="105540" y="259881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690" name="3"/>
            <p:cNvSpPr txBox="1"/>
            <p:nvPr/>
          </p:nvSpPr>
          <p:spPr>
            <a:xfrm>
              <a:off x="1528415" y="90829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691" name="2"/>
            <p:cNvSpPr txBox="1"/>
            <p:nvPr/>
          </p:nvSpPr>
          <p:spPr>
            <a:xfrm>
              <a:off x="816978" y="178148"/>
              <a:ext cx="140087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692" name="5"/>
            <p:cNvSpPr txBox="1"/>
            <p:nvPr/>
          </p:nvSpPr>
          <p:spPr>
            <a:xfrm>
              <a:off x="453665" y="717923"/>
              <a:ext cx="140086" cy="4117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693" name="4"/>
            <p:cNvSpPr txBox="1"/>
            <p:nvPr/>
          </p:nvSpPr>
          <p:spPr>
            <a:xfrm>
              <a:off x="2221803" y="-1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694" name="6"/>
            <p:cNvSpPr txBox="1"/>
            <p:nvPr/>
          </p:nvSpPr>
          <p:spPr>
            <a:xfrm>
              <a:off x="1131344" y="633410"/>
              <a:ext cx="140087" cy="4117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6</a:t>
              </a:r>
            </a:p>
          </p:txBody>
        </p:sp>
      </p:grpSp>
      <p:pic>
        <p:nvPicPr>
          <p:cNvPr id="696" name="(_pm).pdf" descr="(_pm)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11575" y="6550355"/>
            <a:ext cx="495300" cy="368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697" name="(_pm).pdf" descr="(_pm)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23641" y="6558398"/>
            <a:ext cx="495302" cy="368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698" name="(_pm).pdf" descr="(_pm)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2775" y="8632731"/>
            <a:ext cx="495302" cy="368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699" name="(_pm).pdf" descr="(_pm)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07908" y="8632731"/>
            <a:ext cx="495302" cy="368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700" name="(_pm).pdf" descr="(_pm)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03041" y="8632731"/>
            <a:ext cx="495302" cy="368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701" name="+_ldots.pdf" descr="+_ldots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120966" y="8689881"/>
            <a:ext cx="711202" cy="2540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27" name="Group"/>
          <p:cNvGrpSpPr/>
          <p:nvPr/>
        </p:nvGrpSpPr>
        <p:grpSpPr>
          <a:xfrm>
            <a:off x="568266" y="822848"/>
            <a:ext cx="8627652" cy="2978897"/>
            <a:chOff x="0" y="0"/>
            <a:chExt cx="8627650" cy="2978895"/>
          </a:xfrm>
        </p:grpSpPr>
        <p:sp>
          <p:nvSpPr>
            <p:cNvPr id="702" name="Rectangle"/>
            <p:cNvSpPr/>
            <p:nvPr/>
          </p:nvSpPr>
          <p:spPr>
            <a:xfrm>
              <a:off x="0" y="0"/>
              <a:ext cx="8627652" cy="2978896"/>
            </a:xfrm>
            <a:prstGeom prst="rect">
              <a:avLst/>
            </a:prstGeom>
            <a:noFill/>
            <a:ln w="12700" cap="flat">
              <a:solidFill>
                <a:srgbClr val="0433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grpSp>
          <p:nvGrpSpPr>
            <p:cNvPr id="725" name="Group"/>
            <p:cNvGrpSpPr/>
            <p:nvPr/>
          </p:nvGrpSpPr>
          <p:grpSpPr>
            <a:xfrm>
              <a:off x="3231209" y="292566"/>
              <a:ext cx="5095248" cy="2529472"/>
              <a:chOff x="0" y="0"/>
              <a:chExt cx="5095247" cy="2529470"/>
            </a:xfrm>
          </p:grpSpPr>
          <p:grpSp>
            <p:nvGrpSpPr>
              <p:cNvPr id="715" name="Group"/>
              <p:cNvGrpSpPr/>
              <p:nvPr/>
            </p:nvGrpSpPr>
            <p:grpSpPr>
              <a:xfrm>
                <a:off x="52463" y="76322"/>
                <a:ext cx="5042785" cy="2453150"/>
                <a:chOff x="0" y="-1"/>
                <a:chExt cx="5042784" cy="2453148"/>
              </a:xfrm>
            </p:grpSpPr>
            <p:grpSp>
              <p:nvGrpSpPr>
                <p:cNvPr id="706" name="Group"/>
                <p:cNvGrpSpPr/>
                <p:nvPr/>
              </p:nvGrpSpPr>
              <p:grpSpPr>
                <a:xfrm>
                  <a:off x="2385495" y="-2"/>
                  <a:ext cx="2657289" cy="2209042"/>
                  <a:chOff x="0" y="0"/>
                  <a:chExt cx="2657287" cy="2209041"/>
                </a:xfrm>
              </p:grpSpPr>
              <p:sp>
                <p:nvSpPr>
                  <p:cNvPr id="703" name="Shape"/>
                  <p:cNvSpPr/>
                  <p:nvPr/>
                </p:nvSpPr>
                <p:spPr>
                  <a:xfrm flipH="1" rot="21212999">
                    <a:off x="1004275" y="1397129"/>
                    <a:ext cx="1617503" cy="723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704" name="Shape"/>
                  <p:cNvSpPr/>
                  <p:nvPr/>
                </p:nvSpPr>
                <p:spPr>
                  <a:xfrm flipH="1" rot="21212999">
                    <a:off x="35509" y="88562"/>
                    <a:ext cx="1617504" cy="723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705" name="Shape"/>
                  <p:cNvSpPr/>
                  <p:nvPr/>
                </p:nvSpPr>
                <p:spPr>
                  <a:xfrm flipH="1" rot="21212999">
                    <a:off x="519892" y="742846"/>
                    <a:ext cx="1617503" cy="723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710" name="Group"/>
                <p:cNvGrpSpPr/>
                <p:nvPr/>
              </p:nvGrpSpPr>
              <p:grpSpPr>
                <a:xfrm>
                  <a:off x="1192746" y="122052"/>
                  <a:ext cx="2657289" cy="2209042"/>
                  <a:chOff x="0" y="0"/>
                  <a:chExt cx="2657287" cy="2209040"/>
                </a:xfrm>
              </p:grpSpPr>
              <p:sp>
                <p:nvSpPr>
                  <p:cNvPr id="707" name="Shape"/>
                  <p:cNvSpPr/>
                  <p:nvPr/>
                </p:nvSpPr>
                <p:spPr>
                  <a:xfrm flipH="1" rot="21212999">
                    <a:off x="1004275" y="1397129"/>
                    <a:ext cx="1617503" cy="723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708" name="Shape"/>
                  <p:cNvSpPr/>
                  <p:nvPr/>
                </p:nvSpPr>
                <p:spPr>
                  <a:xfrm flipH="1" rot="21212999">
                    <a:off x="35509" y="88562"/>
                    <a:ext cx="1617504" cy="72334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709" name="Shape"/>
                  <p:cNvSpPr/>
                  <p:nvPr/>
                </p:nvSpPr>
                <p:spPr>
                  <a:xfrm flipH="1" rot="21212999">
                    <a:off x="519892" y="742845"/>
                    <a:ext cx="1617503" cy="723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  <p:grpSp>
              <p:nvGrpSpPr>
                <p:cNvPr id="714" name="Group"/>
                <p:cNvGrpSpPr/>
                <p:nvPr/>
              </p:nvGrpSpPr>
              <p:grpSpPr>
                <a:xfrm>
                  <a:off x="-1" y="244106"/>
                  <a:ext cx="2657288" cy="2209042"/>
                  <a:chOff x="0" y="0"/>
                  <a:chExt cx="2657287" cy="2209040"/>
                </a:xfrm>
              </p:grpSpPr>
              <p:sp>
                <p:nvSpPr>
                  <p:cNvPr id="711" name="Shape"/>
                  <p:cNvSpPr/>
                  <p:nvPr/>
                </p:nvSpPr>
                <p:spPr>
                  <a:xfrm flipH="1" rot="21212999">
                    <a:off x="1004274" y="1397129"/>
                    <a:ext cx="1617503" cy="723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712" name="Shape"/>
                  <p:cNvSpPr/>
                  <p:nvPr/>
                </p:nvSpPr>
                <p:spPr>
                  <a:xfrm flipH="1" rot="21212999">
                    <a:off x="35509" y="88562"/>
                    <a:ext cx="1617503" cy="72334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  <p:sp>
                <p:nvSpPr>
                  <p:cNvPr id="713" name="Shape"/>
                  <p:cNvSpPr/>
                  <p:nvPr/>
                </p:nvSpPr>
                <p:spPr>
                  <a:xfrm flipH="1" rot="21212999">
                    <a:off x="519892" y="742845"/>
                    <a:ext cx="1617502" cy="7233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fill="norm" stroke="1" extrusionOk="0">
                        <a:moveTo>
                          <a:pt x="5483" y="382"/>
                        </a:moveTo>
                        <a:lnTo>
                          <a:pt x="0" y="21600"/>
                        </a:lnTo>
                        <a:lnTo>
                          <a:pt x="16117" y="21218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noFill/>
                  <a:ln w="381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ctr">
                    <a:noAutofit/>
                  </a:bodyPr>
                  <a:lstStyle/>
                  <a:p>
                    <a:pPr algn="l" defTabSz="1300480">
                      <a:defRPr b="0" sz="3400">
                        <a:uFill>
                          <a:solidFill>
                            <a:srgbClr val="000000"/>
                          </a:solidFill>
                        </a:uFill>
                        <a:latin typeface="Times"/>
                        <a:ea typeface="Times"/>
                        <a:cs typeface="Times"/>
                        <a:sym typeface="Times"/>
                      </a:defRPr>
                    </a:pPr>
                  </a:p>
                </p:txBody>
              </p:sp>
            </p:grpSp>
          </p:grpSp>
          <p:sp>
            <p:nvSpPr>
              <p:cNvPr id="716" name="Line"/>
              <p:cNvSpPr/>
              <p:nvPr/>
            </p:nvSpPr>
            <p:spPr>
              <a:xfrm flipV="1">
                <a:off x="2582128" y="0"/>
                <a:ext cx="32478" cy="534332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 b="0"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717" name="Line"/>
              <p:cNvSpPr/>
              <p:nvPr/>
            </p:nvSpPr>
            <p:spPr>
              <a:xfrm>
                <a:off x="2365340" y="34428"/>
                <a:ext cx="12718" cy="535015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 b="0"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718" name="Line"/>
              <p:cNvSpPr/>
              <p:nvPr/>
            </p:nvSpPr>
            <p:spPr>
              <a:xfrm flipV="1">
                <a:off x="-1" y="193600"/>
                <a:ext cx="33135" cy="533747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 b="0"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719" name="1"/>
              <p:cNvSpPr txBox="1"/>
              <p:nvPr/>
            </p:nvSpPr>
            <p:spPr>
              <a:xfrm>
                <a:off x="232132" y="419106"/>
                <a:ext cx="239391" cy="4117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2000"/>
                </a:lvl1pPr>
              </a:lstStyle>
              <a:p>
                <a:pPr/>
                <a:r>
                  <a:t>1</a:t>
                </a:r>
              </a:p>
            </p:txBody>
          </p:sp>
          <p:sp>
            <p:nvSpPr>
              <p:cNvPr id="720" name="3"/>
              <p:cNvSpPr txBox="1"/>
              <p:nvPr/>
            </p:nvSpPr>
            <p:spPr>
              <a:xfrm>
                <a:off x="2663659" y="168902"/>
                <a:ext cx="239391" cy="4117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2000"/>
                </a:lvl1pPr>
              </a:lstStyle>
              <a:p>
                <a:pPr/>
                <a:r>
                  <a:t>3</a:t>
                </a:r>
              </a:p>
            </p:txBody>
          </p:sp>
          <p:sp>
            <p:nvSpPr>
              <p:cNvPr id="721" name="2"/>
              <p:cNvSpPr txBox="1"/>
              <p:nvPr/>
            </p:nvSpPr>
            <p:spPr>
              <a:xfrm>
                <a:off x="1447896" y="298138"/>
                <a:ext cx="239390" cy="4117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2000"/>
                </a:lvl1pPr>
              </a:lstStyle>
              <a:p>
                <a:pPr/>
                <a:r>
                  <a:t>2</a:t>
                </a:r>
              </a:p>
            </p:txBody>
          </p:sp>
          <p:sp>
            <p:nvSpPr>
              <p:cNvPr id="722" name="5"/>
              <p:cNvSpPr txBox="1"/>
              <p:nvPr/>
            </p:nvSpPr>
            <p:spPr>
              <a:xfrm>
                <a:off x="827035" y="1097030"/>
                <a:ext cx="239391" cy="4117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2000"/>
                </a:lvl1pPr>
              </a:lstStyle>
              <a:p>
                <a:pPr/>
                <a:r>
                  <a:t>5</a:t>
                </a:r>
              </a:p>
            </p:txBody>
          </p:sp>
          <p:sp>
            <p:nvSpPr>
              <p:cNvPr id="723" name="4"/>
              <p:cNvSpPr txBox="1"/>
              <p:nvPr/>
            </p:nvSpPr>
            <p:spPr>
              <a:xfrm>
                <a:off x="3848580" y="34470"/>
                <a:ext cx="239391" cy="41173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2000"/>
                </a:lvl1pPr>
              </a:lstStyle>
              <a:p>
                <a:pPr/>
                <a:r>
                  <a:t>4</a:t>
                </a:r>
              </a:p>
            </p:txBody>
          </p:sp>
          <p:sp>
            <p:nvSpPr>
              <p:cNvPr id="724" name="6"/>
              <p:cNvSpPr txBox="1"/>
              <p:nvPr/>
            </p:nvSpPr>
            <p:spPr>
              <a:xfrm>
                <a:off x="1985111" y="971947"/>
                <a:ext cx="239391" cy="41173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2000"/>
                </a:lvl1pPr>
              </a:lstStyle>
              <a:p>
                <a:pPr/>
                <a:r>
                  <a:t>6</a:t>
                </a:r>
              </a:p>
            </p:txBody>
          </p:sp>
        </p:grpSp>
        <p:pic>
          <p:nvPicPr>
            <p:cNvPr id="726" name="|_phi_rangle=c^d.pdf" descr="|_phi_rangle=c^d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89978" y="160684"/>
              <a:ext cx="2324102" cy="4064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28" name="H|_phi_rangle=.pdf" descr="H|_phi_rangle=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7964" y="5166385"/>
            <a:ext cx="889001" cy="292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729" name="t_times_(.pdf" descr="t_times_(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62188" y="6681786"/>
            <a:ext cx="673103" cy="368302"/>
          </a:xfrm>
          <a:prstGeom prst="rect">
            <a:avLst/>
          </a:prstGeom>
          <a:ln w="12700">
            <a:miter lim="400000"/>
          </a:ln>
        </p:spPr>
      </p:pic>
      <p:sp>
        <p:nvSpPr>
          <p:cNvPr id="730" name="Move annihilation operators to the right -&gt;calculate number of (anti)commutators…"/>
          <p:cNvSpPr txBox="1"/>
          <p:nvPr/>
        </p:nvSpPr>
        <p:spPr>
          <a:xfrm>
            <a:off x="3970420" y="4191964"/>
            <a:ext cx="8627652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50031" indent="-250031" algn="l">
              <a:buSzPct val="145000"/>
              <a:buChar char="•"/>
              <a:defRPr b="0"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Move annihilation operators to the right -&gt;calculate number of (anti)commutators </a:t>
            </a:r>
          </a:p>
          <a:p>
            <a:pPr marL="250031" indent="-250031" algn="l">
              <a:buSzPct val="145000"/>
              <a:buChar char="•"/>
              <a:defRPr b="0" sz="18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Put creations operators to standard order (for fermions only)-&gt; determine signs</a:t>
            </a:r>
          </a:p>
        </p:txBody>
      </p:sp>
      <p:grpSp>
        <p:nvGrpSpPr>
          <p:cNvPr id="736" name="Group"/>
          <p:cNvGrpSpPr/>
          <p:nvPr/>
        </p:nvGrpSpPr>
        <p:grpSpPr>
          <a:xfrm>
            <a:off x="952048" y="182973"/>
            <a:ext cx="9871077" cy="4763287"/>
            <a:chOff x="0" y="0"/>
            <a:chExt cx="9871076" cy="4763286"/>
          </a:xfrm>
        </p:grpSpPr>
        <p:sp>
          <p:nvSpPr>
            <p:cNvPr id="731" name="Action of an operator"/>
            <p:cNvSpPr txBox="1"/>
            <p:nvPr/>
          </p:nvSpPr>
          <p:spPr>
            <a:xfrm>
              <a:off x="3411893" y="0"/>
              <a:ext cx="4691394" cy="7269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2" tIns="65022" rIns="65022" bIns="65022" numCol="1" anchor="t">
              <a:spAutoFit/>
            </a:bodyPr>
            <a:lstStyle>
              <a:lvl1pPr algn="l" defTabSz="1300480">
                <a:defRPr sz="3800"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/>
              <a:r>
                <a:t>Action of an operator </a:t>
              </a:r>
            </a:p>
          </p:txBody>
        </p:sp>
        <p:sp>
          <p:nvSpPr>
            <p:cNvPr id="732" name="Callout"/>
            <p:cNvSpPr/>
            <p:nvPr/>
          </p:nvSpPr>
          <p:spPr>
            <a:xfrm>
              <a:off x="0" y="23408"/>
              <a:ext cx="9871077" cy="4739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50" y="0"/>
                  </a:moveTo>
                  <a:cubicBezTo>
                    <a:pt x="2674" y="0"/>
                    <a:pt x="2611" y="130"/>
                    <a:pt x="2611" y="289"/>
                  </a:cubicBezTo>
                  <a:lnTo>
                    <a:pt x="2611" y="12416"/>
                  </a:lnTo>
                  <a:lnTo>
                    <a:pt x="0" y="21600"/>
                  </a:lnTo>
                  <a:lnTo>
                    <a:pt x="3004" y="13384"/>
                  </a:lnTo>
                  <a:lnTo>
                    <a:pt x="21461" y="13384"/>
                  </a:lnTo>
                  <a:cubicBezTo>
                    <a:pt x="21538" y="13384"/>
                    <a:pt x="21600" y="13254"/>
                    <a:pt x="21600" y="13094"/>
                  </a:cubicBezTo>
                  <a:lnTo>
                    <a:pt x="21600" y="289"/>
                  </a:lnTo>
                  <a:cubicBezTo>
                    <a:pt x="21600" y="130"/>
                    <a:pt x="21538" y="0"/>
                    <a:pt x="21461" y="0"/>
                  </a:cubicBezTo>
                  <a:lnTo>
                    <a:pt x="2750" y="0"/>
                  </a:lnTo>
                  <a:close/>
                </a:path>
              </a:pathLst>
            </a:custGeom>
            <a:solidFill>
              <a:srgbClr val="D6D6D6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33" name="Meaning of the Hamiltonian:"/>
            <p:cNvSpPr txBox="1"/>
            <p:nvPr/>
          </p:nvSpPr>
          <p:spPr>
            <a:xfrm>
              <a:off x="1482083" y="386597"/>
              <a:ext cx="4199536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Meaning of the Hamiltonian:</a:t>
              </a:r>
            </a:p>
          </p:txBody>
        </p:sp>
        <p:pic>
          <p:nvPicPr>
            <p:cNvPr id="734" name="U(t)=e^-itH_=(e^.pdf" descr="U(t)=e^-itH_=(e^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606256" y="1071400"/>
              <a:ext cx="4889503" cy="5715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35" name="Hamiltonian generates the time evolution of the system!"/>
            <p:cNvSpPr txBox="1"/>
            <p:nvPr/>
          </p:nvSpPr>
          <p:spPr>
            <a:xfrm>
              <a:off x="1507901" y="1876499"/>
              <a:ext cx="7679742" cy="4613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/>
              </a:lvl1pPr>
            </a:lstStyle>
            <a:p>
              <a:pPr/>
              <a:r>
                <a:t>Hamiltonian generates the time evolution of the system!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Remarks:…"/>
          <p:cNvSpPr txBox="1"/>
          <p:nvPr/>
        </p:nvSpPr>
        <p:spPr>
          <a:xfrm>
            <a:off x="284480" y="3614043"/>
            <a:ext cx="12435840" cy="5022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Remarks: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number of 1-p states N=4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dimension of the Fock space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dimension of an M-particle sector </a:t>
            </a:r>
          </a:p>
          <a:p>
            <a:pPr marL="300789" indent="-300789" algn="l" defTabSz="1300480">
              <a:lnSpc>
                <a:spcPct val="150000"/>
              </a:lnSpc>
              <a:buSzPct val="100000"/>
              <a:buChar char="•"/>
              <a:defRPr b="0" sz="3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density/particle number operator </a:t>
            </a:r>
          </a:p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lnSpc>
                <a:spcPct val="150000"/>
              </a:lnSpc>
              <a:defRPr b="0" sz="30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739" name="Hubbard molecule"/>
          <p:cNvSpPr txBox="1"/>
          <p:nvPr/>
        </p:nvSpPr>
        <p:spPr>
          <a:xfrm>
            <a:off x="4294293" y="374791"/>
            <a:ext cx="3990353" cy="726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>
              <a:defRPr b="0" sz="3400">
                <a:effectLst/>
              </a:defRPr>
            </a:pPr>
            <a:r>
              <a:rPr b="1" sz="3800"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Hubbard molecule</a:t>
            </a:r>
          </a:p>
        </p:txBody>
      </p:sp>
      <p:sp>
        <p:nvSpPr>
          <p:cNvPr id="740" name="Line"/>
          <p:cNvSpPr/>
          <p:nvPr/>
        </p:nvSpPr>
        <p:spPr>
          <a:xfrm>
            <a:off x="1333657" y="2065114"/>
            <a:ext cx="2202280" cy="1"/>
          </a:xfrm>
          <a:prstGeom prst="line">
            <a:avLst/>
          </a:prstGeom>
          <a:ln w="101600">
            <a:solidFill>
              <a:srgbClr val="000000"/>
            </a:solidFill>
            <a:prstDash val="sysDot"/>
            <a:miter lim="400000"/>
            <a:headEnd type="oval"/>
            <a:tailEnd type="oval"/>
          </a:ln>
          <a:effectLst>
            <a:outerShdw sx="100000" sy="100000" kx="0" ky="0" algn="b" rotWithShape="0" blurRad="50800" dist="25400" dir="5400000">
              <a:srgbClr val="000000">
                <a:alpha val="38000"/>
              </a:srgbClr>
            </a:outerShdw>
          </a:effectLst>
        </p:spPr>
        <p:txBody>
          <a:bodyPr lIns="65023" tIns="65023" rIns="65023" bIns="65023"/>
          <a:lstStyle/>
          <a:p>
            <a:pPr algn="l" defTabSz="1300480">
              <a:defRPr b="0" sz="34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</a:p>
        </p:txBody>
      </p:sp>
      <p:sp>
        <p:nvSpPr>
          <p:cNvPr id="741" name="A"/>
          <p:cNvSpPr txBox="1"/>
          <p:nvPr/>
        </p:nvSpPr>
        <p:spPr>
          <a:xfrm>
            <a:off x="1155982" y="1312521"/>
            <a:ext cx="430756" cy="611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sz="34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742" name="B"/>
          <p:cNvSpPr txBox="1"/>
          <p:nvPr/>
        </p:nvSpPr>
        <p:spPr>
          <a:xfrm>
            <a:off x="3299366" y="1312521"/>
            <a:ext cx="430756" cy="611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3" tIns="65023" rIns="65023" bIns="65023">
            <a:spAutoFit/>
          </a:bodyPr>
          <a:lstStyle>
            <a:lvl1pPr algn="l" defTabSz="1300480">
              <a:defRPr b="0" sz="34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</a:t>
            </a:r>
          </a:p>
        </p:txBody>
      </p:sp>
      <p:pic>
        <p:nvPicPr>
          <p:cNvPr id="74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2073" y="2721374"/>
            <a:ext cx="9356233" cy="541868"/>
          </a:xfrm>
          <a:prstGeom prst="rect">
            <a:avLst/>
          </a:prstGeom>
          <a:ln w="12700">
            <a:miter lim="400000"/>
          </a:ln>
        </p:spPr>
      </p:pic>
      <p:pic>
        <p:nvPicPr>
          <p:cNvPr id="74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45102" y="4865661"/>
            <a:ext cx="1282419" cy="343183"/>
          </a:xfrm>
          <a:prstGeom prst="rect">
            <a:avLst/>
          </a:prstGeom>
          <a:ln w="12700">
            <a:miter lim="400000"/>
          </a:ln>
        </p:spPr>
      </p:pic>
      <p:pic>
        <p:nvPicPr>
          <p:cNvPr id="74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01378" y="5334363"/>
            <a:ext cx="3173674" cy="801599"/>
          </a:xfrm>
          <a:prstGeom prst="rect">
            <a:avLst/>
          </a:prstGeom>
          <a:ln w="12700">
            <a:miter lim="400000"/>
          </a:ln>
        </p:spPr>
      </p:pic>
      <p:pic>
        <p:nvPicPr>
          <p:cNvPr id="746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014720" y="6213404"/>
            <a:ext cx="1318543" cy="3973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