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4" r:id="rId10"/>
    <p:sldId id="265" r:id="rId11"/>
    <p:sldId id="286" r:id="rId12"/>
    <p:sldId id="267" r:id="rId13"/>
    <p:sldId id="269" r:id="rId14"/>
    <p:sldId id="272" r:id="rId15"/>
    <p:sldId id="283" r:id="rId16"/>
    <p:sldId id="294" r:id="rId17"/>
    <p:sldId id="270" r:id="rId18"/>
    <p:sldId id="273" r:id="rId19"/>
    <p:sldId id="274" r:id="rId20"/>
    <p:sldId id="275" r:id="rId21"/>
    <p:sldId id="284" r:id="rId22"/>
    <p:sldId id="276" r:id="rId23"/>
    <p:sldId id="277" r:id="rId24"/>
    <p:sldId id="285" r:id="rId25"/>
    <p:sldId id="278" r:id="rId26"/>
    <p:sldId id="279" r:id="rId27"/>
    <p:sldId id="280" r:id="rId28"/>
    <p:sldId id="281" r:id="rId29"/>
    <p:sldId id="282" r:id="rId30"/>
    <p:sldId id="287" r:id="rId31"/>
    <p:sldId id="291" r:id="rId32"/>
    <p:sldId id="288" r:id="rId33"/>
    <p:sldId id="289" r:id="rId34"/>
    <p:sldId id="290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2" autoAdjust="0"/>
    <p:restoredTop sz="95866" autoAdjust="0"/>
  </p:normalViewPr>
  <p:slideViewPr>
    <p:cSldViewPr snapToGrid="0">
      <p:cViewPr>
        <p:scale>
          <a:sx n="87" d="100"/>
          <a:sy n="87" d="100"/>
        </p:scale>
        <p:origin x="896" y="111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lasmasolve.com" TargetMode="External"/><Relationship Id="rId2" Type="http://schemas.openxmlformats.org/officeDocument/2006/relationships/hyperlink" Target="mailto:obrusnik@plasmasolv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lxcat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obrusnik@plasmasolve.com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hoder@plasmasolve.com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CD98-A957-6E9F-8E2C-1B2440DF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624AC0-D9A6-AB83-5145-678B2807B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55D7A-1D0F-9CA3-BE23-60DE5592A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8FFC4E-4531-95B5-287B-30164869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 – empirical 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210CA-FE3C-BCE5-DEEC-FC2BF95D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8187"/>
            <a:ext cx="8164156" cy="4334691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cs typeface="Times New Roman"/>
              </a:rPr>
              <a:t>Plane-parallel electrodes with constant E field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Volume filled with primary electrons (cosmic radiation, radioactivity or external UV)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When voltage is applied, charged particles move towards the electrodes where they are lost. Volume recombination can be neglected in the first approximation.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cs typeface="Times New Roman"/>
              </a:rPr>
              <a:t>Electrons are accelerated to energies over the ionization threshold</a:t>
            </a:r>
            <a:endParaRPr lang="en-US" sz="1600" dirty="0">
              <a:cs typeface="Times New Roman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In such an experiment, one can observe 3 scenarios: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After turning off the external source of ionization, current disappears = non self-sustaining discharge, see range T</a:t>
            </a:r>
            <a:r>
              <a:rPr lang="en-US" sz="1600" baseline="-25000" dirty="0">
                <a:cs typeface="Times New Roman"/>
              </a:rPr>
              <a:t>0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Further voltage increase leads to ionization and creation of avalanches, external ionization source not needed = Townsend discharge (range T</a:t>
            </a:r>
            <a:r>
              <a:rPr lang="en-US" sz="1600" baseline="-25000" dirty="0">
                <a:cs typeface="Times New Roman"/>
              </a:rPr>
              <a:t>1</a:t>
            </a:r>
            <a:r>
              <a:rPr lang="en-US" sz="1600" dirty="0">
                <a:cs typeface="Times New Roman"/>
              </a:rPr>
              <a:t>), described very well by the electron avalanche theory</a:t>
            </a:r>
          </a:p>
          <a:p>
            <a:pPr marL="594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Further voltage increase leads to range T</a:t>
            </a:r>
            <a:r>
              <a:rPr lang="en-US" sz="1600" baseline="-25000" dirty="0">
                <a:cs typeface="Times New Roman"/>
              </a:rPr>
              <a:t>2</a:t>
            </a:r>
            <a:r>
              <a:rPr lang="en-US" sz="1600" dirty="0">
                <a:cs typeface="Times New Roman"/>
              </a:rPr>
              <a:t> = additional phenomena (e.g. recombination), no longer described by the simple electron avalanche theory.</a:t>
            </a:r>
            <a:endParaRPr lang="en-US" sz="1600" baseline="-250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C0BA2-D041-FFD0-5EF1-8A338278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79" y="1261653"/>
            <a:ext cx="2894166" cy="248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4A5AF-2703-45D5-BDAC-20D8F2FB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223" y="3880575"/>
            <a:ext cx="3006822" cy="20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7D86-7E28-FAE4-AC32-2FAF8A64F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4B55D-A452-BF71-6EC5-83F80D775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8A73EA-91BE-0F61-99D6-66B931D6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Important assumption of further slides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3B789F-85B5-D15C-0AA9-07ECD80C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588763"/>
                <a:ext cx="7615335" cy="413999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CZ" sz="1600" dirty="0"/>
                  <a:t>In the derivations below, we assume </a:t>
                </a:r>
                <a:r>
                  <a:rPr lang="en-CZ" sz="1600" b="1" dirty="0"/>
                  <a:t>Townsend dark discharge</a:t>
                </a:r>
                <a:r>
                  <a:rPr lang="en-CZ" sz="1600" dirty="0"/>
                  <a:t>, i.e. we maintain plasma densities low enough that they do not affect the electric field</a:t>
                </a:r>
              </a:p>
              <a:p>
                <a:pPr marL="72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CZ" sz="1600" dirty="0"/>
              </a:p>
              <a:p>
                <a:pPr>
                  <a:lnSpc>
                    <a:spcPct val="150000"/>
                  </a:lnSpc>
                </a:pPr>
                <a:r>
                  <a:rPr lang="en-CZ" sz="1600" dirty="0"/>
                  <a:t>This holds only before discharge ignition, so the slides below describe how discharges are initiated but not how they operate once they are ignited.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33B789F-85B5-D15C-0AA9-07ECD80C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588763"/>
                <a:ext cx="7615335" cy="4139998"/>
              </a:xfrm>
              <a:blipFill>
                <a:blip r:embed="rId2"/>
                <a:stretch>
                  <a:fillRect l="-666" r="-23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E6BCB0-AD69-9A0E-DD77-4B13CC8E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8048"/>
            <a:ext cx="8748126" cy="243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07F97-BF9E-0D04-A029-DFDB4367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335" y="1588763"/>
            <a:ext cx="3938045" cy="50870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2382D-0CD4-F712-CA17-BCDE95E325FF}"/>
              </a:ext>
            </a:extLst>
          </p:cNvPr>
          <p:cNvSpPr/>
          <p:nvPr/>
        </p:nvSpPr>
        <p:spPr bwMode="auto">
          <a:xfrm>
            <a:off x="103236" y="4418048"/>
            <a:ext cx="5397910" cy="2370499"/>
          </a:xfrm>
          <a:custGeom>
            <a:avLst/>
            <a:gdLst>
              <a:gd name="connsiteX0" fmla="*/ 0 w 5397910"/>
              <a:gd name="connsiteY0" fmla="*/ 0 h 2370499"/>
              <a:gd name="connsiteX1" fmla="*/ 5397910 w 5397910"/>
              <a:gd name="connsiteY1" fmla="*/ 0 h 2370499"/>
              <a:gd name="connsiteX2" fmla="*/ 5397910 w 5397910"/>
              <a:gd name="connsiteY2" fmla="*/ 2370499 h 2370499"/>
              <a:gd name="connsiteX3" fmla="*/ 0 w 5397910"/>
              <a:gd name="connsiteY3" fmla="*/ 2370499 h 2370499"/>
              <a:gd name="connsiteX4" fmla="*/ 0 w 5397910"/>
              <a:gd name="connsiteY4" fmla="*/ 0 h 23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910" h="2370499" extrusionOk="0">
                <a:moveTo>
                  <a:pt x="0" y="0"/>
                </a:moveTo>
                <a:cubicBezTo>
                  <a:pt x="2050149" y="118645"/>
                  <a:pt x="4699282" y="116012"/>
                  <a:pt x="5397910" y="0"/>
                </a:cubicBezTo>
                <a:cubicBezTo>
                  <a:pt x="5265028" y="770470"/>
                  <a:pt x="5482861" y="1871768"/>
                  <a:pt x="5397910" y="2370499"/>
                </a:cubicBezTo>
                <a:cubicBezTo>
                  <a:pt x="4207070" y="2505099"/>
                  <a:pt x="1945914" y="2213303"/>
                  <a:pt x="0" y="2370499"/>
                </a:cubicBezTo>
                <a:cubicBezTo>
                  <a:pt x="-20187" y="2026156"/>
                  <a:pt x="-152480" y="734546"/>
                  <a:pt x="0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A66DFB-3991-271A-6F8A-DA67682E6A4F}"/>
              </a:ext>
            </a:extLst>
          </p:cNvPr>
          <p:cNvCxnSpPr/>
          <p:nvPr/>
        </p:nvCxnSpPr>
        <p:spPr bwMode="auto">
          <a:xfrm flipV="1">
            <a:off x="8362335" y="1401097"/>
            <a:ext cx="3110865" cy="52746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7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first Townsend coefficient ⍺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cs typeface="Times New Roman"/>
              </a:rPr>
              <a:t>Q: How do we mathematically describe the growth of electron density in an electric field?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cs typeface="Times New Roman"/>
              </a:rPr>
              <a:t>Q: What does the coefficient depend on?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Type of gas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Pressure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E field magnitude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Energy distribution of electrons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A2AEE-4AD0-4166-E2ED-7150D886C93D}"/>
                  </a:ext>
                </a:extLst>
              </p:cNvPr>
              <p:cNvSpPr txBox="1"/>
              <p:nvPr/>
            </p:nvSpPr>
            <p:spPr>
              <a:xfrm>
                <a:off x="2513253" y="2513311"/>
                <a:ext cx="2166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DA2AEE-4AD0-4166-E2ED-7150D886C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53" y="2513311"/>
                <a:ext cx="2166747" cy="430887"/>
              </a:xfrm>
              <a:prstGeom prst="rect">
                <a:avLst/>
              </a:prstGeom>
              <a:blipFill>
                <a:blip r:embed="rId2"/>
                <a:stretch>
                  <a:fillRect l="-2907" r="-2326" b="-114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A713A-A706-6F94-B331-C298E52FF4AC}"/>
                  </a:ext>
                </a:extLst>
              </p:cNvPr>
              <p:cNvSpPr txBox="1"/>
              <p:nvPr/>
            </p:nvSpPr>
            <p:spPr>
              <a:xfrm>
                <a:off x="2513253" y="3315585"/>
                <a:ext cx="2061013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A713A-A706-6F94-B331-C298E52FF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53" y="3315585"/>
                <a:ext cx="2061013" cy="449803"/>
              </a:xfrm>
              <a:prstGeom prst="rect">
                <a:avLst/>
              </a:prstGeom>
              <a:blipFill>
                <a:blip r:embed="rId3"/>
                <a:stretch>
                  <a:fillRect l="-1227" b="-1111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3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When an ion hits the surface, so-called secondary electron emission can occur.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The probability of such effect is described by a factor </a:t>
            </a:r>
            <a:r>
              <a:rPr lang="en-US" sz="1600" dirty="0" err="1">
                <a:cs typeface="Times New Roman"/>
              </a:rPr>
              <a:t>Ɣ</a:t>
            </a:r>
            <a:r>
              <a:rPr lang="en-US" sz="1600" dirty="0">
                <a:cs typeface="Times New Roman"/>
              </a:rPr>
              <a:t> (or ISEE = ion-induced secondary electron emission).</a:t>
            </a:r>
          </a:p>
          <a:p>
            <a:pPr marL="285750" indent="-28575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Values of </a:t>
            </a:r>
            <a:r>
              <a:rPr lang="en-US" sz="1600" dirty="0" err="1">
                <a:cs typeface="Times New Roman"/>
              </a:rPr>
              <a:t>Ɣ</a:t>
            </a:r>
            <a:r>
              <a:rPr lang="en-US" sz="1600" dirty="0">
                <a:cs typeface="Times New Roman"/>
              </a:rPr>
              <a:t>:</a:t>
            </a:r>
          </a:p>
          <a:p>
            <a:pPr marL="537750" lvl="1" indent="-285750">
              <a:lnSpc>
                <a:spcPct val="150000"/>
              </a:lnSpc>
            </a:pPr>
            <a:r>
              <a:rPr lang="en-US" sz="1200" dirty="0">
                <a:cs typeface="Times New Roman"/>
              </a:rPr>
              <a:t>0.1 – 0.2 in laboratory plasmas (ion energy 100s of eV)</a:t>
            </a:r>
          </a:p>
          <a:p>
            <a:pPr marL="537750" lvl="1" indent="-285750">
              <a:lnSpc>
                <a:spcPct val="150000"/>
              </a:lnSpc>
            </a:pPr>
            <a:r>
              <a:rPr lang="en-US" sz="1200" dirty="0">
                <a:cs typeface="Times New Roman"/>
              </a:rPr>
              <a:t>0.1 – 10 by ion milling (ion energy 1 – 10 keV)</a:t>
            </a: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3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8FEA267-C0BB-767A-4F8B-154C146E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89" y="3718014"/>
            <a:ext cx="266700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E8A9A-AAC6-974D-2DE6-AB4188E8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99" y="3706415"/>
            <a:ext cx="2437130" cy="2521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7CB35D-538E-E1BA-8E1A-6C5FB08FA6A2}"/>
              </a:ext>
            </a:extLst>
          </p:cNvPr>
          <p:cNvSpPr txBox="1"/>
          <p:nvPr/>
        </p:nvSpPr>
        <p:spPr>
          <a:xfrm>
            <a:off x="1886947" y="507864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</a:t>
            </a:r>
            <a:r>
              <a:rPr lang="en-CZ" sz="1200" dirty="0"/>
              <a:t>onizační </a:t>
            </a:r>
            <a:br>
              <a:rPr lang="en-CZ" sz="1200" dirty="0"/>
            </a:br>
            <a:r>
              <a:rPr lang="en-CZ" sz="1200" dirty="0"/>
              <a:t>energie atomu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82CD7-12E9-4E40-58D5-5D2EDF64C031}"/>
              </a:ext>
            </a:extLst>
          </p:cNvPr>
          <p:cNvSpPr txBox="1"/>
          <p:nvPr/>
        </p:nvSpPr>
        <p:spPr>
          <a:xfrm>
            <a:off x="2944749" y="3783919"/>
            <a:ext cx="108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výstupní</a:t>
            </a:r>
            <a:r>
              <a:rPr lang="en-GB" sz="1200" dirty="0"/>
              <a:t> </a:t>
            </a:r>
            <a:r>
              <a:rPr lang="en-GB" sz="1200" dirty="0" err="1"/>
              <a:t>práce</a:t>
            </a:r>
            <a:endParaRPr lang="en-GB" sz="1200" dirty="0"/>
          </a:p>
          <a:p>
            <a:r>
              <a:rPr lang="en-GB" sz="1200" dirty="0" err="1"/>
              <a:t>kovu</a:t>
            </a:r>
            <a:endParaRPr lang="en-CZ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3B1D7-068B-F128-3F0A-FEA80B265CC8}"/>
              </a:ext>
            </a:extLst>
          </p:cNvPr>
          <p:cNvSpPr txBox="1"/>
          <p:nvPr/>
        </p:nvSpPr>
        <p:spPr>
          <a:xfrm>
            <a:off x="2965761" y="4363317"/>
            <a:ext cx="70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200" dirty="0"/>
              <a:t>Fermiho</a:t>
            </a:r>
          </a:p>
          <a:p>
            <a:r>
              <a:rPr lang="en-CZ" sz="1200" dirty="0"/>
              <a:t>energie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0CF3E1C-3AD2-9EB3-87D0-F8853B78C2CD}"/>
              </a:ext>
            </a:extLst>
          </p:cNvPr>
          <p:cNvSpPr txBox="1">
            <a:spLocks/>
          </p:cNvSpPr>
          <p:nvPr/>
        </p:nvSpPr>
        <p:spPr>
          <a:xfrm>
            <a:off x="755790" y="1602936"/>
            <a:ext cx="6836293" cy="3702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At voltages below 500 eV, </a:t>
            </a:r>
            <a:r>
              <a:rPr lang="en-US" sz="1400" b="1" kern="0" dirty="0">
                <a:cs typeface="Times New Roman"/>
              </a:rPr>
              <a:t>potential emission is the main mechanism </a:t>
            </a:r>
            <a:r>
              <a:rPr lang="en-US" sz="1400" kern="0" dirty="0">
                <a:cs typeface="Times New Roman"/>
              </a:rPr>
              <a:t>of ISEE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dirty="0">
                <a:cs typeface="Times New Roman"/>
              </a:rPr>
              <a:t>Electron no.1 from the conduction band of the metal tunnels through the potential barrier and recombines with the positive ion. The energy gain can be used for releasing electron 2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Above ca 500 eV, kinetic energy of the ion starts to make a contribution</a:t>
            </a:r>
          </a:p>
          <a:p>
            <a:pPr marL="342900" indent="-342900">
              <a:lnSpc>
                <a:spcPct val="150000"/>
              </a:lnSpc>
            </a:pPr>
            <a:endParaRPr lang="en-US" sz="1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27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The third Townsend coefficient Ɣ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0CF3E1C-3AD2-9EB3-87D0-F8853B78C2CD}"/>
              </a:ext>
            </a:extLst>
          </p:cNvPr>
          <p:cNvSpPr txBox="1">
            <a:spLocks/>
          </p:cNvSpPr>
          <p:nvPr/>
        </p:nvSpPr>
        <p:spPr>
          <a:xfrm>
            <a:off x="755790" y="1331124"/>
            <a:ext cx="6836293" cy="3702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In “clean metals”, which are very smooth , ISEE </a:t>
            </a:r>
            <a:r>
              <a:rPr lang="en-US" sz="1400" b="1" kern="0" dirty="0">
                <a:cs typeface="Times New Roman"/>
              </a:rPr>
              <a:t>depends on the material work function </a:t>
            </a:r>
            <a:r>
              <a:rPr lang="en-US" sz="1400" b="1" kern="0" dirty="0" err="1">
                <a:cs typeface="Times New Roman"/>
              </a:rPr>
              <a:t>W</a:t>
            </a:r>
            <a:r>
              <a:rPr lang="en-US" sz="1400" b="1" kern="0" baseline="-25000" dirty="0" err="1">
                <a:cs typeface="Times New Roman"/>
              </a:rPr>
              <a:t>f</a:t>
            </a:r>
            <a:r>
              <a:rPr lang="en-US" sz="1400" kern="0" dirty="0">
                <a:cs typeface="Times New Roman"/>
              </a:rPr>
              <a:t> – ion energy must be at least 2W</a:t>
            </a:r>
            <a:r>
              <a:rPr lang="en-US" sz="1400" kern="0" baseline="-25000" dirty="0">
                <a:cs typeface="Times New Roman"/>
              </a:rPr>
              <a:t>f</a:t>
            </a:r>
            <a:r>
              <a:rPr lang="en-US" sz="1400" kern="0" dirty="0">
                <a:cs typeface="Times New Roman"/>
              </a:rPr>
              <a:t> for ISEE to occur.</a:t>
            </a:r>
          </a:p>
          <a:p>
            <a:pPr marL="342900" indent="-342900">
              <a:lnSpc>
                <a:spcPct val="150000"/>
              </a:lnSpc>
            </a:pPr>
            <a:r>
              <a:rPr lang="en-US" sz="1400" kern="0" dirty="0">
                <a:cs typeface="Times New Roman"/>
              </a:rPr>
              <a:t>In real life, ISEE is </a:t>
            </a:r>
            <a:r>
              <a:rPr lang="en-US" sz="1400" b="1" kern="0" dirty="0">
                <a:cs typeface="Times New Roman"/>
              </a:rPr>
              <a:t>surprisingly quite material-independent </a:t>
            </a:r>
            <a:r>
              <a:rPr lang="en-US" sz="1400" kern="0" dirty="0">
                <a:cs typeface="Times New Roman"/>
              </a:rPr>
              <a:t>and depends more on surface micro-roughness </a:t>
            </a:r>
            <a:br>
              <a:rPr lang="en-US" sz="1400" kern="0" dirty="0">
                <a:cs typeface="Times New Roman"/>
              </a:rPr>
            </a:br>
            <a:r>
              <a:rPr lang="en-US" sz="1100" kern="0" dirty="0">
                <a:cs typeface="Times New Roman"/>
              </a:rPr>
              <a:t>[Phelps, A. V., &amp; Petrovic, Z. L. (1999). PSST, 8(3), R21–R44.doi:10.1088/0963-0252/8/3/201]</a:t>
            </a:r>
          </a:p>
          <a:p>
            <a:pPr marL="342900" indent="-342900">
              <a:lnSpc>
                <a:spcPct val="150000"/>
              </a:lnSpc>
            </a:pPr>
            <a:endParaRPr lang="en-US" sz="1400" dirty="0"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5B541-A39C-A768-236B-1F831D67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2" y="2943351"/>
            <a:ext cx="3277253" cy="3783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96EAA-258E-E980-C28B-22AE0E564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62" y="2952816"/>
            <a:ext cx="3095304" cy="3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What about the second coefficient?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2EF57-9985-1F0E-5E74-B1754D58A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45" y="1577520"/>
            <a:ext cx="5845954" cy="4334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600" dirty="0"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10CF3E1C-3AD2-9EB3-87D0-F8853B78C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145" y="1577522"/>
                <a:ext cx="5650907" cy="370295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marR="0" indent="-180000" algn="l" defTabSz="914400" rtl="0" eaLnBrk="1" fontAlgn="base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tabLst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6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</a:pPr>
                <a:r>
                  <a:rPr lang="en-US" sz="1800" kern="0" dirty="0">
                    <a:cs typeface="Times New Roman"/>
                  </a:rPr>
                  <a:t>The second Townsend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1" kern="0" smtClean="0">
                        <a:latin typeface="Cambria Math" panose="02040503050406030204" pitchFamily="18" charset="0"/>
                        <a:cs typeface="Times New Roman"/>
                      </a:rPr>
                      <m:t>β</m:t>
                    </m:r>
                  </m:oMath>
                </a14:m>
                <a:r>
                  <a:rPr lang="en-US" sz="1800" kern="0" dirty="0">
                    <a:cs typeface="Times New Roman"/>
                  </a:rPr>
                  <a:t> was supposed to better describe the region T2, where glow discharge starts to form.</a:t>
                </a:r>
              </a:p>
              <a:p>
                <a:pPr marL="342900" indent="-342900">
                  <a:lnSpc>
                    <a:spcPct val="150000"/>
                  </a:lnSpc>
                </a:pPr>
                <a:r>
                  <a:rPr lang="en-US" sz="1800" kern="0" dirty="0">
                    <a:cs typeface="Times New Roman"/>
                  </a:rPr>
                  <a:t>It never really caught on because it was way too simplistic a treatment. </a:t>
                </a:r>
              </a:p>
              <a:p>
                <a:pPr marL="342900" indent="-342900">
                  <a:lnSpc>
                    <a:spcPct val="150000"/>
                  </a:lnSpc>
                </a:pPr>
                <a:endParaRPr lang="en-US" sz="1800" kern="0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b="1" kern="0" dirty="0">
                    <a:cs typeface="Times New Roman"/>
                  </a:rPr>
                  <a:t>As a plasma-physicist, you can sometimes be wrong. The world will still appreciate that you are trying to tackle this beast </a:t>
                </a:r>
                <a:r>
                  <a:rPr lang="en-US" sz="1800" b="1" kern="0" dirty="0">
                    <a:cs typeface="Times New Roman"/>
                    <a:sym typeface="Wingdings" pitchFamily="2" charset="2"/>
                  </a:rPr>
                  <a:t></a:t>
                </a:r>
                <a:endParaRPr lang="en-US" sz="1400" b="1" kern="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800" dirty="0">
                  <a:cs typeface="Times New Roman"/>
                </a:endParaRPr>
              </a:p>
            </p:txBody>
          </p:sp>
        </mc:Choice>
        <mc:Fallback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10CF3E1C-3AD2-9EB3-87D0-F8853B78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45" y="1577522"/>
                <a:ext cx="5650907" cy="3702958"/>
              </a:xfrm>
              <a:prstGeom prst="rect">
                <a:avLst/>
              </a:prstGeom>
              <a:blipFill>
                <a:blip r:embed="rId3"/>
                <a:stretch>
                  <a:fillRect l="-2691" r="-224" b="-274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2B3A62-6824-D0E1-AA9A-A224018CB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106" y="1261652"/>
            <a:ext cx="5198939" cy="44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5953613" cy="4139998"/>
              </a:xfrm>
            </p:spPr>
            <p:txBody>
              <a:bodyPr/>
              <a:lstStyle/>
              <a:p>
                <a:r>
                  <a:rPr lang="en-US" sz="1800" dirty="0"/>
                  <a:t>To define the breakdown condition, we will use the concept of “current density”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br>
                  <a:rPr lang="en-US" sz="18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sz="1800" b="1" dirty="0"/>
              </a:p>
              <a:p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drift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 is the drift velocity of a particle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 is the charge carrier mobility. Other symbols usual meaning.</a:t>
                </a:r>
              </a:p>
              <a:p>
                <a:r>
                  <a:rPr lang="en-US" sz="1800" dirty="0"/>
                  <a:t>Thinking in terms of current density is practical </a:t>
                </a:r>
                <a:r>
                  <a:rPr lang="en-US" sz="1800" b="1" dirty="0"/>
                  <a:t>because current is always a conserved </a:t>
                </a:r>
                <a:r>
                  <a:rPr lang="en-US" sz="1800" b="1" dirty="0" err="1"/>
                  <a:t>quantitiy</a:t>
                </a:r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5953613" cy="4139998"/>
              </a:xfrm>
              <a:blipFill>
                <a:blip r:embed="rId2"/>
                <a:stretch>
                  <a:fillRect l="-851" r="-2979" b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2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un 5">
            <a:extLst>
              <a:ext uri="{FF2B5EF4-FFF2-40B4-BE49-F238E27FC236}">
                <a16:creationId xmlns:a16="http://schemas.microsoft.com/office/drawing/2014/main" id="{09B27ABB-0DCE-A2B7-BDEE-C8BF4AF7665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5BBC2C-35B5-97A5-40A1-22D02ED9D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600" dirty="0"/>
                  <a:t>Choose the cathode at x=0 and anode at v x=d</a:t>
                </a:r>
              </a:p>
              <a:p>
                <a:r>
                  <a:rPr lang="en-US" sz="1600" dirty="0"/>
                  <a:t>The cathode emits electrons through ISEE and through a constant external source (</a:t>
                </a:r>
                <a:r>
                  <a:rPr lang="en-US" sz="1600" dirty="0" err="1"/>
                  <a:t>e.g</a:t>
                </a:r>
                <a:r>
                  <a:rPr lang="en-US" sz="1600" dirty="0"/>
                  <a:t> UV). Furthermore, we can link the current of ions to electron current density.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b="0" dirty="0"/>
                  <a:t>Electron current from the cathode is then: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r>
                  <a:rPr lang="en-US" sz="1600" dirty="0"/>
                  <a:t>And before they reach the anode, they multiply through volume ionization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85BBC2C-35B5-97A5-40A1-22D02ED9D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577" r="-1346" b="-1311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800" dirty="0"/>
                  <a:t>We derived the total discharge current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b="0" dirty="0"/>
                  <a:t>If we turn off the external source of electrons, the current stops =&gt; non self</a:t>
                </a:r>
                <a:r>
                  <a:rPr lang="en-US" sz="1800" dirty="0"/>
                  <a:t>-sustaining Townsend discharge</a:t>
                </a:r>
                <a:endParaRPr lang="en-US" sz="1800" b="0" dirty="0"/>
              </a:p>
              <a:p>
                <a:r>
                  <a:rPr lang="en-US" sz="1800" dirty="0"/>
                  <a:t>However, the current grows towards infinity if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r>
                  <a:rPr lang="en-US" sz="1800" b="0" dirty="0"/>
                  <a:t>This is what we call the discharge breakdown criterion: </a:t>
                </a:r>
                <a:r>
                  <a:rPr lang="en-US" sz="1800" b="1" dirty="0"/>
                  <a:t>The amount of ions created by one electron during its passage between the electrodes has to be such, that they create another electron by ISEE.</a:t>
                </a:r>
              </a:p>
              <a:p>
                <a:pPr marL="72000" indent="0">
                  <a:buNone/>
                </a:pP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769" r="-1731" b="-122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n 4">
            <a:extLst>
              <a:ext uri="{FF2B5EF4-FFF2-40B4-BE49-F238E27FC236}">
                <a16:creationId xmlns:a16="http://schemas.microsoft.com/office/drawing/2014/main" id="{3F6BB9A1-CB7F-1BD9-A627-963258A379C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26957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ACA19-3401-1693-F0A8-8F2F7342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74DF9-4A6C-BD33-74DD-807624166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B9B245-952E-03B7-A1C7-EE2573E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Introduction and context (CZ)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178B28-4C34-963D-CADD-D5147BCE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sz="1800" b="1" dirty="0" err="1"/>
              <a:t>Předcházející</a:t>
            </a:r>
            <a:r>
              <a:rPr lang="en-GB" sz="1800" b="1" dirty="0"/>
              <a:t> </a:t>
            </a:r>
            <a:r>
              <a:rPr lang="en-GB" sz="1800" b="1" dirty="0" err="1"/>
              <a:t>povinné</a:t>
            </a:r>
            <a:r>
              <a:rPr lang="en-GB" sz="1800" b="1" dirty="0"/>
              <a:t> a </a:t>
            </a:r>
            <a:r>
              <a:rPr lang="en-GB" sz="1800" b="1" dirty="0" err="1"/>
              <a:t>volitelné</a:t>
            </a:r>
            <a:r>
              <a:rPr lang="en-GB" sz="1800" b="1" dirty="0"/>
              <a:t> </a:t>
            </a:r>
            <a:r>
              <a:rPr lang="en-GB" sz="1800" b="1" dirty="0" err="1"/>
              <a:t>kurzy</a:t>
            </a:r>
            <a:endParaRPr lang="en-GB" sz="1800" b="1" dirty="0"/>
          </a:p>
          <a:p>
            <a:r>
              <a:rPr lang="en-GB" sz="1800" dirty="0"/>
              <a:t>F5170 </a:t>
            </a:r>
            <a:r>
              <a:rPr lang="en-GB" sz="1800" dirty="0" err="1"/>
              <a:t>Úvod</a:t>
            </a:r>
            <a:r>
              <a:rPr lang="en-GB" sz="1800" dirty="0"/>
              <a:t> do </a:t>
            </a:r>
            <a:r>
              <a:rPr lang="en-GB" sz="1800" dirty="0" err="1"/>
              <a:t>fyziky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 / </a:t>
            </a:r>
            <a:r>
              <a:rPr lang="en-GB" sz="1800" dirty="0" err="1"/>
              <a:t>dr.</a:t>
            </a:r>
            <a:r>
              <a:rPr lang="en-GB" sz="1800" dirty="0"/>
              <a:t> Z. Bonaventura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definice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, </a:t>
            </a:r>
            <a:r>
              <a:rPr lang="en-GB" sz="1800" dirty="0" err="1"/>
              <a:t>pohyb</a:t>
            </a:r>
            <a:r>
              <a:rPr lang="en-GB" sz="1800" dirty="0"/>
              <a:t> </a:t>
            </a:r>
            <a:r>
              <a:rPr lang="en-GB" sz="1800" dirty="0" err="1"/>
              <a:t>častic</a:t>
            </a:r>
            <a:r>
              <a:rPr lang="en-GB" sz="1800" dirty="0"/>
              <a:t> v </a:t>
            </a:r>
            <a:r>
              <a:rPr lang="en-GB" sz="1800" dirty="0" err="1"/>
              <a:t>el</a:t>
            </a:r>
            <a:r>
              <a:rPr lang="en-GB" sz="1800" dirty="0"/>
              <a:t>-mag poli, </a:t>
            </a:r>
            <a:r>
              <a:rPr lang="en-GB" sz="1800" dirty="0" err="1"/>
              <a:t>Transportneí</a:t>
            </a:r>
            <a:r>
              <a:rPr lang="en-GB" sz="1800" dirty="0"/>
              <a:t> </a:t>
            </a:r>
            <a:r>
              <a:rPr lang="en-GB" sz="1800" dirty="0" err="1"/>
              <a:t>rovnice</a:t>
            </a:r>
            <a:r>
              <a:rPr lang="en-GB" sz="1800" dirty="0"/>
              <a:t> v </a:t>
            </a:r>
            <a:r>
              <a:rPr lang="en-GB" sz="1800" dirty="0" err="1"/>
              <a:t>plazmatu</a:t>
            </a:r>
            <a:r>
              <a:rPr lang="en-GB" sz="1800" dirty="0"/>
              <a:t>)</a:t>
            </a:r>
          </a:p>
          <a:p>
            <a:r>
              <a:rPr lang="en-GB" sz="1800" dirty="0"/>
              <a:t>F7241 </a:t>
            </a:r>
            <a:r>
              <a:rPr lang="en-GB" sz="1800" dirty="0" err="1"/>
              <a:t>Fyzika</a:t>
            </a:r>
            <a:r>
              <a:rPr lang="en-GB" sz="1800" dirty="0"/>
              <a:t> </a:t>
            </a:r>
            <a:r>
              <a:rPr lang="en-GB" sz="1800" dirty="0" err="1"/>
              <a:t>plazmatu</a:t>
            </a:r>
            <a:r>
              <a:rPr lang="en-GB" sz="1800" dirty="0"/>
              <a:t> 1 / doc. </a:t>
            </a:r>
            <a:r>
              <a:rPr lang="en-GB" sz="1800" dirty="0" err="1"/>
              <a:t>Zajíčkova</a:t>
            </a:r>
            <a:r>
              <a:rPr lang="en-GB" sz="1800" dirty="0"/>
              <a:t>́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rozdělovací</a:t>
            </a:r>
            <a:r>
              <a:rPr lang="en-GB" sz="1800" dirty="0"/>
              <a:t> </a:t>
            </a:r>
            <a:r>
              <a:rPr lang="en-GB" sz="1800" dirty="0" err="1"/>
              <a:t>funkce</a:t>
            </a:r>
            <a:r>
              <a:rPr lang="en-GB" sz="1800" dirty="0"/>
              <a:t>, </a:t>
            </a:r>
            <a:r>
              <a:rPr lang="en-GB" sz="1800" dirty="0" err="1"/>
              <a:t>teorie</a:t>
            </a:r>
            <a:r>
              <a:rPr lang="en-GB" sz="1800" dirty="0"/>
              <a:t> </a:t>
            </a:r>
            <a:r>
              <a:rPr lang="en-GB" sz="1800" dirty="0" err="1"/>
              <a:t>stěnové</a:t>
            </a:r>
            <a:r>
              <a:rPr lang="en-GB" sz="1800" dirty="0"/>
              <a:t> </a:t>
            </a:r>
            <a:r>
              <a:rPr lang="en-GB" sz="1800" dirty="0" err="1"/>
              <a:t>vrstvy</a:t>
            </a:r>
            <a:r>
              <a:rPr lang="en-GB" sz="1800" dirty="0"/>
              <a:t>) </a:t>
            </a:r>
          </a:p>
          <a:p>
            <a:r>
              <a:rPr lang="en-GB" sz="1800" dirty="0"/>
              <a:t>F3180 </a:t>
            </a:r>
            <a:r>
              <a:rPr lang="en-GB" sz="1800" dirty="0" err="1"/>
              <a:t>Výboje</a:t>
            </a:r>
            <a:r>
              <a:rPr lang="en-GB" sz="1800" dirty="0"/>
              <a:t> v </a:t>
            </a:r>
            <a:r>
              <a:rPr lang="en-GB" sz="1800" dirty="0" err="1"/>
              <a:t>plynech</a:t>
            </a:r>
            <a:r>
              <a:rPr lang="en-GB" sz="1800" dirty="0"/>
              <a:t> / prof. </a:t>
            </a:r>
            <a:r>
              <a:rPr lang="en-GB" sz="1800" dirty="0" err="1"/>
              <a:t>Černák</a:t>
            </a:r>
            <a:r>
              <a:rPr lang="en-GB" sz="1800" dirty="0"/>
              <a:t> + </a:t>
            </a: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Krumpolec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(</a:t>
            </a:r>
            <a:r>
              <a:rPr lang="en-GB" sz="1800" dirty="0" err="1"/>
              <a:t>klasifikace</a:t>
            </a:r>
            <a:r>
              <a:rPr lang="en-GB" sz="1800" dirty="0"/>
              <a:t> </a:t>
            </a:r>
            <a:r>
              <a:rPr lang="en-GB" sz="1800" dirty="0" err="1"/>
              <a:t>výbojů</a:t>
            </a:r>
            <a:r>
              <a:rPr lang="en-GB" sz="1800" dirty="0"/>
              <a:t> a </a:t>
            </a:r>
            <a:r>
              <a:rPr lang="en-GB" sz="1800" dirty="0" err="1"/>
              <a:t>teoorie</a:t>
            </a:r>
            <a:r>
              <a:rPr lang="en-GB" sz="1800" dirty="0"/>
              <a:t> </a:t>
            </a:r>
            <a:r>
              <a:rPr lang="en-GB" sz="1800" dirty="0" err="1"/>
              <a:t>formování</a:t>
            </a:r>
            <a:r>
              <a:rPr lang="en-GB" sz="1800" dirty="0"/>
              <a:t> </a:t>
            </a:r>
            <a:r>
              <a:rPr lang="en-GB" sz="1800" dirty="0" err="1"/>
              <a:t>jednotlivých</a:t>
            </a:r>
            <a:r>
              <a:rPr lang="en-GB" sz="1800" dirty="0"/>
              <a:t> </a:t>
            </a:r>
            <a:r>
              <a:rPr lang="en-GB" sz="1800" dirty="0" err="1"/>
              <a:t>výbojů</a:t>
            </a:r>
            <a:r>
              <a:rPr lang="en-GB" sz="1800" dirty="0"/>
              <a:t>) </a:t>
            </a:r>
          </a:p>
          <a:p>
            <a:r>
              <a:rPr lang="en-GB" sz="1800" dirty="0"/>
              <a:t>F4280 </a:t>
            </a:r>
            <a:r>
              <a:rPr lang="en-GB" sz="1800" dirty="0" err="1"/>
              <a:t>Technologie</a:t>
            </a:r>
            <a:r>
              <a:rPr lang="en-GB" sz="1800" dirty="0"/>
              <a:t> </a:t>
            </a:r>
            <a:r>
              <a:rPr lang="en-GB" sz="1800" dirty="0" err="1"/>
              <a:t>depozice</a:t>
            </a:r>
            <a:r>
              <a:rPr lang="en-GB" sz="1800" dirty="0"/>
              <a:t> </a:t>
            </a:r>
            <a:r>
              <a:rPr lang="en-GB" sz="1800" dirty="0" err="1"/>
              <a:t>tenkých</a:t>
            </a:r>
            <a:r>
              <a:rPr lang="en-GB" sz="1800" dirty="0"/>
              <a:t> </a:t>
            </a:r>
            <a:r>
              <a:rPr lang="en-GB" sz="1800" dirty="0" err="1"/>
              <a:t>vrstev</a:t>
            </a:r>
            <a:r>
              <a:rPr lang="en-GB" sz="1800" dirty="0"/>
              <a:t> a </a:t>
            </a:r>
            <a:r>
              <a:rPr lang="en-GB" sz="1800" dirty="0" err="1"/>
              <a:t>povrchových</a:t>
            </a:r>
            <a:r>
              <a:rPr lang="en-GB" sz="1800" dirty="0"/>
              <a:t> </a:t>
            </a:r>
            <a:r>
              <a:rPr lang="en-GB" sz="1800" dirty="0" err="1"/>
              <a:t>úprav</a:t>
            </a:r>
            <a:r>
              <a:rPr lang="en-GB" sz="1800" dirty="0"/>
              <a:t> / prof. </a:t>
            </a:r>
            <a:r>
              <a:rPr lang="en-GB" sz="1800" dirty="0" err="1"/>
              <a:t>Vašina</a:t>
            </a:r>
            <a:r>
              <a:rPr lang="en-GB" sz="1800" dirty="0"/>
              <a:t> + doc. </a:t>
            </a:r>
            <a:r>
              <a:rPr lang="en-GB" sz="1800" dirty="0" err="1"/>
              <a:t>Zajíčkova</a:t>
            </a:r>
            <a:r>
              <a:rPr lang="en-GB" sz="1800" dirty="0"/>
              <a:t>́ (</a:t>
            </a:r>
            <a:r>
              <a:rPr lang="en-GB" sz="1800" dirty="0" err="1"/>
              <a:t>plazmochemie</a:t>
            </a:r>
            <a:r>
              <a:rPr lang="en-GB" sz="1800" dirty="0"/>
              <a:t>, </a:t>
            </a:r>
            <a:r>
              <a:rPr lang="en-GB" sz="1800" dirty="0" err="1"/>
              <a:t>plazmove</a:t>
            </a:r>
            <a:r>
              <a:rPr lang="en-GB" sz="1800" dirty="0"/>
              <a:t>́ </a:t>
            </a:r>
            <a:r>
              <a:rPr lang="en-GB" sz="1800" dirty="0" err="1"/>
              <a:t>zdroje</a:t>
            </a:r>
            <a:r>
              <a:rPr lang="en-GB" sz="1800" dirty="0"/>
              <a:t> pro PVD a PECVD) </a:t>
            </a: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211107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 breakdown condition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17072-851D-4F35-FB63-1DE71282C46C}"/>
              </a:ext>
            </a:extLst>
          </p:cNvPr>
          <p:cNvSpPr/>
          <p:nvPr/>
        </p:nvSpPr>
        <p:spPr bwMode="auto">
          <a:xfrm>
            <a:off x="7959144" y="4828904"/>
            <a:ext cx="3618963" cy="451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Katoda (-)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C40FE-0625-53CC-7744-2CAA6602F1FC}"/>
              </a:ext>
            </a:extLst>
          </p:cNvPr>
          <p:cNvSpPr/>
          <p:nvPr/>
        </p:nvSpPr>
        <p:spPr bwMode="auto">
          <a:xfrm>
            <a:off x="7959144" y="1947339"/>
            <a:ext cx="3618963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Anoda (+)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F4D5BB-9A2C-2B7F-D9FF-A875473A6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2930" y="2253803"/>
            <a:ext cx="0" cy="3026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37621-3056-DF6F-9A40-97125D04DF10}"/>
              </a:ext>
            </a:extLst>
          </p:cNvPr>
          <p:cNvSpPr txBox="1"/>
          <p:nvPr/>
        </p:nvSpPr>
        <p:spPr>
          <a:xfrm>
            <a:off x="7083381" y="3243921"/>
            <a:ext cx="5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800" i="1" dirty="0">
                <a:latin typeface="+mn-lt"/>
              </a:rPr>
              <a:t>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F5610D-670F-B91C-C65E-828464FB2756}"/>
              </a:ext>
            </a:extLst>
          </p:cNvPr>
          <p:cNvSpPr/>
          <p:nvPr/>
        </p:nvSpPr>
        <p:spPr bwMode="auto">
          <a:xfrm>
            <a:off x="9259046" y="4310672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95F8C8-107E-FD19-8FB6-40BD8FF4D5BC}"/>
              </a:ext>
            </a:extLst>
          </p:cNvPr>
          <p:cNvSpPr/>
          <p:nvPr/>
        </p:nvSpPr>
        <p:spPr bwMode="auto">
          <a:xfrm>
            <a:off x="9684049" y="2701873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9A5D5B-B60E-4DFB-5E88-9CF74FE5681F}"/>
              </a:ext>
            </a:extLst>
          </p:cNvPr>
          <p:cNvSpPr/>
          <p:nvPr/>
        </p:nvSpPr>
        <p:spPr bwMode="auto">
          <a:xfrm>
            <a:off x="8609298" y="259091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+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E6CE63-2ACB-D75F-8C74-104B039DA25F}"/>
              </a:ext>
            </a:extLst>
          </p:cNvPr>
          <p:cNvSpPr/>
          <p:nvPr/>
        </p:nvSpPr>
        <p:spPr bwMode="auto">
          <a:xfrm>
            <a:off x="9146358" y="3412107"/>
            <a:ext cx="664984" cy="7065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Z" sz="2800" dirty="0">
                <a:solidFill>
                  <a:schemeClr val="bg1"/>
                </a:solidFill>
              </a:rPr>
              <a:t>N</a:t>
            </a:r>
            <a:endParaRPr kumimoji="0" lang="en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D1A070-B471-633F-2C35-3B0558DA26EA}"/>
              </a:ext>
            </a:extLst>
          </p:cNvPr>
          <p:cNvCxnSpPr>
            <a:cxnSpLocks/>
            <a:stCxn id="21" idx="0"/>
            <a:endCxn id="24" idx="4"/>
          </p:cNvCxnSpPr>
          <p:nvPr/>
        </p:nvCxnSpPr>
        <p:spPr bwMode="auto">
          <a:xfrm flipV="1">
            <a:off x="9471548" y="4118670"/>
            <a:ext cx="7302" cy="192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B9FCEC-0477-E095-AA73-BC3E04667CB5}"/>
              </a:ext>
            </a:extLst>
          </p:cNvPr>
          <p:cNvCxnSpPr>
            <a:cxnSpLocks/>
            <a:stCxn id="24" idx="0"/>
            <a:endCxn id="22" idx="3"/>
          </p:cNvCxnSpPr>
          <p:nvPr/>
        </p:nvCxnSpPr>
        <p:spPr bwMode="auto">
          <a:xfrm flipV="1">
            <a:off x="9478850" y="3087318"/>
            <a:ext cx="267439" cy="324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445ECB-EDB2-6939-5390-B0118F651C5A}"/>
              </a:ext>
            </a:extLst>
          </p:cNvPr>
          <p:cNvCxnSpPr>
            <a:cxnSpLocks/>
            <a:stCxn id="24" idx="0"/>
            <a:endCxn id="23" idx="5"/>
          </p:cNvCxnSpPr>
          <p:nvPr/>
        </p:nvCxnSpPr>
        <p:spPr bwMode="auto">
          <a:xfrm flipH="1" flipV="1">
            <a:off x="9176897" y="3194006"/>
            <a:ext cx="301953" cy="2181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96F4A-986D-D14C-E529-A90D6D1C883F}"/>
              </a:ext>
            </a:extLst>
          </p:cNvPr>
          <p:cNvCxnSpPr>
            <a:stCxn id="23" idx="4"/>
          </p:cNvCxnSpPr>
          <p:nvPr/>
        </p:nvCxnSpPr>
        <p:spPr bwMode="auto">
          <a:xfrm flipH="1">
            <a:off x="8906933" y="3297480"/>
            <a:ext cx="34857" cy="1531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1CA7938-4270-3F7B-9F8F-439578CB87BC}"/>
              </a:ext>
            </a:extLst>
          </p:cNvPr>
          <p:cNvSpPr/>
          <p:nvPr/>
        </p:nvSpPr>
        <p:spPr bwMode="auto">
          <a:xfrm>
            <a:off x="8439097" y="4320205"/>
            <a:ext cx="425003" cy="4515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783168-6610-45C9-7083-899D7C11FB91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8121841" y="3881384"/>
            <a:ext cx="379496" cy="504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</p:spPr>
            <p:txBody>
              <a:bodyPr/>
              <a:lstStyle/>
              <a:p>
                <a:r>
                  <a:rPr lang="en-US" sz="1800" dirty="0"/>
                  <a:t>The ignition condition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pPr marL="72000" indent="0">
                  <a:buNone/>
                </a:pPr>
                <a:r>
                  <a:rPr lang="en-US" sz="1800" dirty="0"/>
                  <a:t>Is often written as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1800" b="0" dirty="0"/>
                </a:br>
                <a:r>
                  <a:rPr lang="en-US" sz="1800" b="0" dirty="0"/>
                  <a:t>or even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r>
                  <a:rPr lang="en-US" sz="1800" b="0" dirty="0"/>
                  <a:t>This is because maintaining a Townsend discharge is usually not the goal in the applications. </a:t>
                </a:r>
                <a:r>
                  <a:rPr lang="en-US" sz="1800" b="1" dirty="0"/>
                  <a:t>What we usually want is to ignite a stable self-sustained discharge and multiply the charge carrier density by orders of magnitude.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6580163" cy="4139998"/>
              </a:xfrm>
              <a:blipFill>
                <a:blip r:embed="rId2"/>
                <a:stretch>
                  <a:fillRect l="-1154" r="-769" b="-1219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n 4">
            <a:extLst>
              <a:ext uri="{FF2B5EF4-FFF2-40B4-BE49-F238E27FC236}">
                <a16:creationId xmlns:a16="http://schemas.microsoft.com/office/drawing/2014/main" id="{3F6BB9A1-CB7F-1BD9-A627-963258A379C5}"/>
              </a:ext>
            </a:extLst>
          </p:cNvPr>
          <p:cNvSpPr/>
          <p:nvPr/>
        </p:nvSpPr>
        <p:spPr bwMode="auto">
          <a:xfrm>
            <a:off x="10650139" y="3881383"/>
            <a:ext cx="921118" cy="890399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176878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Breakdown voltage, Paschen law</a:t>
            </a:r>
          </a:p>
        </p:txBody>
      </p:sp>
    </p:spTree>
    <p:extLst>
      <p:ext uri="{BB962C8B-B14F-4D97-AF65-F5344CB8AC3E}">
        <p14:creationId xmlns:p14="http://schemas.microsoft.com/office/powerpoint/2010/main" val="156277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Breakdown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US" sz="1800" dirty="0"/>
                  <a:t>Practical observation: </a:t>
                </a:r>
                <a:r>
                  <a:rPr lang="en-US" sz="1800" b="1" dirty="0"/>
                  <a:t>Voltage between the cathode and the anode has to be higher than a certain value so that a discharge is ignited</a:t>
                </a:r>
                <a:r>
                  <a:rPr lang="en-US" sz="1800" dirty="0"/>
                  <a:t>.</a:t>
                </a:r>
              </a:p>
              <a:p>
                <a:r>
                  <a:rPr lang="en-US" sz="1800" b="0" dirty="0"/>
                  <a:t>Typically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  <a:endParaRPr lang="en-US" sz="1800" dirty="0"/>
              </a:p>
              <a:p>
                <a:endParaRPr lang="en-US" sz="1800" dirty="0"/>
              </a:p>
              <a:p>
                <a:pPr marL="72000" indent="0">
                  <a:buNone/>
                </a:pPr>
                <a:r>
                  <a:rPr lang="en-US" sz="1800" b="1" dirty="0"/>
                  <a:t>Q: </a:t>
                </a:r>
                <a:r>
                  <a:rPr lang="en-US" sz="1800" dirty="0"/>
                  <a:t>What do you think affects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dirty="0"/>
                  <a:t> </a:t>
                </a:r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Cathode-anode distance (the actual “constant” is break down E field more than breakdown voltage)</a:t>
                </a:r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Type of gas and electrode condition =&gt; ionization energy affects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="0" dirty="0"/>
                  <a:t>, electrode affects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800" b="0" dirty="0"/>
              </a:p>
              <a:p>
                <a:pPr marL="72000" indent="0">
                  <a:buNone/>
                </a:pPr>
                <a:r>
                  <a:rPr lang="en-US" sz="1800" b="1" dirty="0"/>
                  <a:t>A: </a:t>
                </a:r>
                <a:r>
                  <a:rPr lang="en-US" sz="1800" dirty="0"/>
                  <a:t>On the collision mean free path (so pressure) =&gt; more collisions imply higher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/>
              </a:p>
              <a:p>
                <a:pPr marL="72000" indent="0">
                  <a:buNone/>
                </a:pP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708" r="-82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39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Breakdown voltage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CZ" sz="1800" dirty="0"/>
                  <a:t>Generally, we can approximate the Townsend coefficient as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CZ" sz="1800" dirty="0"/>
              </a:p>
              <a:p>
                <a:r>
                  <a:rPr lang="en-CZ" sz="1800" dirty="0"/>
                  <a:t>Since the mean free path depends on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we can define the </a:t>
                </a:r>
                <a:r>
                  <a:rPr lang="en-CZ" sz="1800" b="1" dirty="0"/>
                  <a:t>reduced Townsend coefficient</a:t>
                </a:r>
                <a:endParaRPr lang="en-CZ" sz="1800" dirty="0"/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CZ" sz="1800" dirty="0"/>
                  <a:t> nebo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endParaRPr lang="cs-CZ" sz="1800" dirty="0"/>
              </a:p>
              <a:p>
                <a:pPr marL="72000" indent="0">
                  <a:buNone/>
                </a:pPr>
                <a:r>
                  <a:rPr lang="en-CZ" sz="1800" dirty="0"/>
                  <a:t>where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Z" sz="1800" dirty="0"/>
                  <a:t> is gas density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CZ" sz="1800" dirty="0"/>
                  <a:t>.  </a:t>
                </a:r>
              </a:p>
              <a:p>
                <a:r>
                  <a:rPr lang="en-CZ" sz="1800" dirty="0"/>
                  <a:t>This hints to a </a:t>
                </a:r>
                <a:r>
                  <a:rPr lang="en-CZ" sz="1800" b="1" dirty="0"/>
                  <a:t>special role of the 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dirty="0"/>
                  <a:t> </a:t>
                </a:r>
                <a:r>
                  <a:rPr lang="en-CZ" sz="1800" b="1" dirty="0"/>
                  <a:t>or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 </a:t>
                </a:r>
                <a:r>
                  <a:rPr lang="en-CZ" sz="1800" b="1" dirty="0"/>
                  <a:t>in Plasma physics</a:t>
                </a:r>
                <a:r>
                  <a:rPr lang="en-CZ" sz="1800" dirty="0"/>
                  <a:t>. </a:t>
                </a:r>
              </a:p>
              <a:p>
                <a:r>
                  <a:rPr lang="en-CZ" sz="1800" dirty="0"/>
                  <a:t>It turns out that </a:t>
                </a:r>
                <a:r>
                  <a:rPr lang="en-CZ" sz="1800" b="1" dirty="0"/>
                  <a:t>most transport and ionization coefficients depends, in very good approximation, only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b="1" dirty="0"/>
                  <a:t> but not on gas density or electric field alone.</a:t>
                </a:r>
                <a:endParaRPr lang="en-CZ" sz="1800" dirty="0"/>
              </a:p>
              <a:p>
                <a:r>
                  <a:rPr lang="en-CZ" sz="1800" dirty="0"/>
                  <a:t>Note: People use either</a:t>
                </a:r>
                <a:r>
                  <a:rPr lang="cs-CZ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CZ" sz="18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Z" sz="1800" dirty="0"/>
                  <a:t> . The former is closer to the physics truth while the latter kinda sorta works if your gas temperature does not change much. </a:t>
                </a:r>
                <a:r>
                  <a:rPr lang="en-CZ" sz="1800" dirty="0">
                    <a:sym typeface="Wingdings" pitchFamily="2" charset="2"/>
                  </a:rPr>
                  <a:t></a:t>
                </a:r>
                <a:endParaRPr lang="en-CZ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708" r="-236" b="-1219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9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E/N in plasma science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400" y="1366779"/>
                <a:ext cx="10753200" cy="844372"/>
              </a:xfrm>
            </p:spPr>
            <p:txBody>
              <a:bodyPr/>
              <a:lstStyle/>
              <a:p>
                <a:r>
                  <a:rPr lang="en-CZ" sz="1800" dirty="0"/>
                  <a:t>SI unit for E/N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cs-CZ" sz="1800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Z" sz="1800" dirty="0"/>
                  <a:t>. Unfortunately, this reaches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CZ" sz="1800" dirty="0"/>
                  <a:t> and because physicists are not yet comfortable with saying “zettavolts” or “yottavolts”, people use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Td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cs-CZ" sz="1800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Z" sz="1800" dirty="0"/>
              </a:p>
              <a:p>
                <a:r>
                  <a:rPr lang="en-CZ" sz="1800" dirty="0"/>
                  <a:t>Great resource for computing coefficients: LxCat+BOLSIG online, </a:t>
                </a:r>
                <a:r>
                  <a:rPr lang="en-CZ" sz="1800" dirty="0">
                    <a:hlinkClick r:id="rId2"/>
                  </a:rPr>
                  <a:t>www.lxcat.net</a:t>
                </a:r>
                <a:r>
                  <a:rPr lang="en-CZ" sz="1800" dirty="0"/>
                  <a:t> (10 minutes demo)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400" y="1366779"/>
                <a:ext cx="10753200" cy="844372"/>
              </a:xfrm>
              <a:blipFill>
                <a:blip r:embed="rId3"/>
                <a:stretch>
                  <a:fillRect l="-590" b="-6911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ariation of the ionization rate coefficient with E=n 0 for various N... |  Download Scientific Diagram">
            <a:extLst>
              <a:ext uri="{FF2B5EF4-FFF2-40B4-BE49-F238E27FC236}">
                <a16:creationId xmlns:a16="http://schemas.microsoft.com/office/drawing/2014/main" id="{E851DE1A-FC10-A2B5-9E78-3D66F3AB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1" y="3121152"/>
            <a:ext cx="3869092" cy="30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onization rate coefficient. References are taken from [21, 31, 44, 45,...  | Download Scientific Diagram">
            <a:extLst>
              <a:ext uri="{FF2B5EF4-FFF2-40B4-BE49-F238E27FC236}">
                <a16:creationId xmlns:a16="http://schemas.microsoft.com/office/drawing/2014/main" id="{1AAFC44E-B1DF-775C-72A9-CB304941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83" y="3070668"/>
            <a:ext cx="3144033" cy="36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9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</p:spPr>
            <p:txBody>
              <a:bodyPr/>
              <a:lstStyle/>
              <a:p>
                <a:r>
                  <a:rPr lang="en-US" sz="1800" dirty="0"/>
                  <a:t>From the above, we can derive the analytical formula for discharge breakdown condition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72000" indent="0">
                  <a:buNone/>
                </a:pPr>
                <a:endParaRPr lang="en-US" sz="1800" dirty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Combining that with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dirty="0"/>
                  <a:t>yields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1800" b="0" dirty="0"/>
              </a:p>
              <a:p>
                <a:r>
                  <a:rPr lang="en-US" sz="1800" b="0" dirty="0"/>
                  <a:t>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0" dirty="0"/>
                  <a:t> </a:t>
                </a:r>
                <a:r>
                  <a:rPr lang="en-US" sz="1800" dirty="0"/>
                  <a:t>before the plasma is ignited,</a:t>
                </a:r>
                <a:r>
                  <a:rPr lang="en-US" sz="1800" b="0" dirty="0"/>
                  <a:t> it also has to hold that</a:t>
                </a:r>
              </a:p>
              <a:p>
                <a:endParaRPr lang="en-US" sz="1800" b="0" dirty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sz="1800" b="0" dirty="0"/>
                </a:b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10753200" cy="4139998"/>
              </a:xfrm>
              <a:blipFill>
                <a:blip r:embed="rId2"/>
                <a:stretch>
                  <a:fillRect l="-472" b="-243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25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435532"/>
                <a:ext cx="4425438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𝑝𝑑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800" b="0" i="0" smtClean="0">
                              <a:latin typeface="Cambria Math" panose="02040503050406030204" pitchFamily="18" charset="0"/>
                            </a:rPr>
                            <m:t>inv</m:t>
                          </m:r>
                        </m:sub>
                      </m:sSub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func>
                            <m:func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sz="1800" b="0" dirty="0"/>
              </a:p>
              <a:p>
                <a:pPr marL="72000" indent="0">
                  <a:buNone/>
                </a:pPr>
                <a:endParaRPr lang="en-CZ" sz="1800" dirty="0"/>
              </a:p>
              <a:p>
                <a:r>
                  <a:rPr lang="en-CZ" sz="1800" dirty="0"/>
                  <a:t>Paschen law states that: </a:t>
                </a:r>
                <a:r>
                  <a:rPr lang="en-CZ" sz="1800" b="1" dirty="0"/>
                  <a:t>For a given gas, the breakdown voltage is a function of the product of pressure and distance</a:t>
                </a:r>
                <a:r>
                  <a:rPr lang="en-CZ" sz="1800" dirty="0"/>
                  <a:t>.</a:t>
                </a:r>
              </a:p>
              <a:p>
                <a:endParaRPr lang="en-CZ" sz="1800" dirty="0"/>
              </a:p>
              <a:p>
                <a:r>
                  <a:rPr lang="en-CZ" sz="1800" dirty="0"/>
                  <a:t>The function minimum is called the </a:t>
                </a:r>
                <a:r>
                  <a:rPr lang="en-CZ" sz="1800" b="1" dirty="0"/>
                  <a:t>Stoletow point</a:t>
                </a:r>
                <a:r>
                  <a:rPr lang="en-CZ" sz="1800" dirty="0"/>
                  <a:t>.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435532"/>
                <a:ext cx="4425438" cy="4139998"/>
              </a:xfrm>
              <a:blipFill>
                <a:blip r:embed="rId2"/>
                <a:stretch>
                  <a:fillRect l="-1143" t="-2134" b="-122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0934A81-0728-26AB-D0F5-677FF53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7" y="137216"/>
            <a:ext cx="6059125" cy="60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6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584789"/>
                <a:ext cx="4425438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en-CZ" sz="1800" b="1" dirty="0"/>
                  <a:t>Q: </a:t>
                </a:r>
                <a:r>
                  <a:rPr lang="en-CZ" sz="1800" dirty="0"/>
                  <a:t>Try to interpret the Paschen law. Why does the curve grow in both directions?</a:t>
                </a:r>
              </a:p>
              <a:p>
                <a:pPr marL="72000" indent="0">
                  <a:buNone/>
                </a:pPr>
                <a:endParaRPr lang="en-CZ" sz="1800" dirty="0"/>
              </a:p>
              <a:p>
                <a:pPr marL="72000" indent="0">
                  <a:buNone/>
                </a:pPr>
                <a:r>
                  <a:rPr lang="en-CZ" sz="1800" b="1" dirty="0"/>
                  <a:t>A: </a:t>
                </a:r>
                <a:r>
                  <a:rPr lang="en-CZ" sz="1800" dirty="0"/>
                  <a:t>Low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𝑝𝑑</m:t>
                    </m:r>
                  </m:oMath>
                </a14:m>
                <a:r>
                  <a:rPr lang="en-CZ" sz="1800" dirty="0"/>
                  <a:t> implies either low pressure or distance – so there are not enough collisions to meet the Townsend criterion. At higher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𝑝𝑑</m:t>
                    </m:r>
                  </m:oMath>
                </a14:m>
                <a:r>
                  <a:rPr lang="en-CZ" sz="1800" dirty="0"/>
                  <a:t> and fixed voltage, the value of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Z" sz="1800" dirty="0"/>
                  <a:t>decreases because E decreases and it is difficult to meet the Townsend criterion.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584789"/>
                <a:ext cx="4425438" cy="4139998"/>
              </a:xfrm>
              <a:blipFill>
                <a:blip r:embed="rId2"/>
                <a:stretch>
                  <a:fillRect l="-1714" r="-4286" b="-15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0934A81-0728-26AB-D0F5-677FF53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7" y="137216"/>
            <a:ext cx="6059125" cy="60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0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 - quantitatively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</p:spPr>
            <p:txBody>
              <a:bodyPr/>
              <a:lstStyle/>
              <a:p>
                <a:r>
                  <a:rPr lang="en-CZ" sz="1800" dirty="0"/>
                  <a:t>We can obtain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Z" sz="1800" dirty="0"/>
                  <a:t> by solving BKE and somehow fit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𝐵𝑝</m:t>
                                </m:r>
                              </m:num>
                              <m:den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CZ" sz="1800" dirty="0"/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  <a:blipFill>
                <a:blip r:embed="rId2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F439F6-A375-A3F3-5C33-1CC4D39A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0" y="2128072"/>
            <a:ext cx="6306566" cy="3848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91995-C536-3941-604F-A80719A0B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53" y="2573489"/>
            <a:ext cx="4128960" cy="2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E6ED-7F50-7BC2-279C-539FCA24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9D77F-22F5-2CCD-D139-18B5D00DB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AB37C-BA85-86EB-E104-662A1C9D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BE0474-D244-0D9A-588C-1E3F8A9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Paschen law - quantitatively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</p:spPr>
            <p:txBody>
              <a:bodyPr/>
              <a:lstStyle/>
              <a:p>
                <a:r>
                  <a:rPr lang="en-US" sz="1800" dirty="0"/>
                  <a:t>We can obtain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 by solving BKE and somehow fit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𝐵𝑝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By substituting into the </a:t>
                </a:r>
                <a:r>
                  <a:rPr lang="en-US" sz="1800" dirty="0" err="1"/>
                  <a:t>Paschen</a:t>
                </a:r>
                <a:r>
                  <a:rPr lang="en-US" sz="1800" dirty="0"/>
                  <a:t> law and differentiating, we can get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Due to various real-life phenomena (finite electrodes, </a:t>
                </a:r>
                <a:r>
                  <a:rPr lang="en-US" sz="1800" dirty="0" err="1"/>
                  <a:t>recombinations</a:t>
                </a:r>
                <a:r>
                  <a:rPr lang="en-US" sz="1800" dirty="0"/>
                  <a:t>, other gas-phase collisions), this rarely corresponds to reality. </a:t>
                </a:r>
                <a:r>
                  <a:rPr lang="en-US" sz="1800" b="1" dirty="0"/>
                  <a:t>But it is a decent first estimation of the discharge voltage for different gases and gas mixtures. </a:t>
                </a:r>
              </a:p>
            </p:txBody>
          </p:sp>
        </mc:Choice>
        <mc:Fallback>
          <p:sp>
            <p:nvSpPr>
              <p:cNvPr id="8" name="Content Placeholder 8">
                <a:extLst>
                  <a:ext uri="{FF2B5EF4-FFF2-40B4-BE49-F238E27FC236}">
                    <a16:creationId xmlns:a16="http://schemas.microsoft.com/office/drawing/2014/main" id="{20DE8CD2-EDD8-390E-52F9-447B43D2E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999" y="1584789"/>
                <a:ext cx="10753199" cy="4139998"/>
              </a:xfrm>
              <a:blipFill>
                <a:blip r:embed="rId2"/>
                <a:stretch>
                  <a:fillRect l="-472" b="-15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829DDF-5CA0-E764-4481-3C58EA156023}"/>
              </a:ext>
            </a:extLst>
          </p:cNvPr>
          <p:cNvSpPr txBox="1"/>
          <p:nvPr/>
        </p:nvSpPr>
        <p:spPr>
          <a:xfrm>
            <a:off x="5641383" y="2975674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Z" sz="2800" dirty="0" err="1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B3F838-87F1-CA7B-5FEA-9910C776C620}"/>
                  </a:ext>
                </a:extLst>
              </p:cNvPr>
              <p:cNvSpPr txBox="1"/>
              <p:nvPr/>
            </p:nvSpPr>
            <p:spPr>
              <a:xfrm>
                <a:off x="892775" y="2834925"/>
                <a:ext cx="4748608" cy="1233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𝐵𝑝𝑑</m:t>
                          </m:r>
                        </m:num>
                        <m:den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𝐴𝑝𝑑</m:t>
                                  </m:r>
                                </m:e>
                              </m:d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cs-CZ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cs-CZ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cs-CZ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cs-CZ" sz="2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B3F838-87F1-CA7B-5FEA-9910C776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5" y="2834925"/>
                <a:ext cx="4748608" cy="1233030"/>
              </a:xfrm>
              <a:prstGeom prst="rect">
                <a:avLst/>
              </a:prstGeom>
              <a:blipFill>
                <a:blip r:embed="rId3"/>
                <a:stretch>
                  <a:fillRect l="-1067" t="-2041" b="-9184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42720-8778-1666-A686-D158071F94AA}"/>
                  </a:ext>
                </a:extLst>
              </p:cNvPr>
              <p:cNvSpPr txBox="1"/>
              <p:nvPr/>
            </p:nvSpPr>
            <p:spPr>
              <a:xfrm>
                <a:off x="7195578" y="2990546"/>
                <a:ext cx="3555076" cy="876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Z" sz="2800" dirty="0" err="1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A42720-8778-1666-A686-D158071F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578" y="2990546"/>
                <a:ext cx="3555076" cy="876907"/>
              </a:xfrm>
              <a:prstGeom prst="rect">
                <a:avLst/>
              </a:prstGeom>
              <a:blipFill>
                <a:blip r:embed="rId4"/>
                <a:stretch>
                  <a:fillRect l="-1423" t="-1429" b="-1285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20223-9B53-0734-9AE8-3D7A89B26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BD7C0-B96C-E0AE-055A-518EB8438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6DD9C-728D-A543-C237-D9EB3B7E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Course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297A8-FC1D-5D7C-4460-2569FADC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Understanding the presented topics, especially:</a:t>
            </a:r>
          </a:p>
          <a:p>
            <a:pPr lvl="1"/>
            <a:r>
              <a:rPr lang="en-CZ" sz="1400" dirty="0"/>
              <a:t>Definitions of different discharge modes and types.</a:t>
            </a:r>
          </a:p>
          <a:p>
            <a:pPr lvl="1"/>
            <a:r>
              <a:rPr lang="en-CZ" sz="1400" dirty="0"/>
              <a:t>Transition mechanisms between discharge modes.</a:t>
            </a:r>
          </a:p>
          <a:p>
            <a:pPr lvl="1"/>
            <a:r>
              <a:rPr lang="en-CZ" sz="1400" dirty="0"/>
              <a:t>Conditions and properties of different discharge types.</a:t>
            </a:r>
          </a:p>
          <a:p>
            <a:pPr lvl="1"/>
            <a:r>
              <a:rPr lang="en-CZ" sz="1400" dirty="0"/>
              <a:t>Analytical calculations, estimating plasma properties at various conditions.</a:t>
            </a:r>
          </a:p>
          <a:p>
            <a:pPr lvl="1"/>
            <a:r>
              <a:rPr lang="en-CZ" sz="1400" dirty="0"/>
              <a:t>… (see details below)</a:t>
            </a:r>
          </a:p>
          <a:p>
            <a:r>
              <a:rPr lang="en-CZ" sz="1800" dirty="0"/>
              <a:t>Oral exam</a:t>
            </a:r>
          </a:p>
          <a:p>
            <a:endParaRPr lang="en-CZ" sz="1800" dirty="0"/>
          </a:p>
          <a:p>
            <a:endParaRPr lang="en-CZ" sz="1800" dirty="0"/>
          </a:p>
          <a:p>
            <a:pPr marL="72000" indent="0">
              <a:buNone/>
            </a:pPr>
            <a:r>
              <a:rPr lang="en-CZ" sz="1800" dirty="0"/>
              <a:t>Individual consultations available:</a:t>
            </a:r>
          </a:p>
          <a:p>
            <a:r>
              <a:rPr lang="en-CZ" sz="1400" dirty="0"/>
              <a:t>Adam Obrusník</a:t>
            </a:r>
          </a:p>
          <a:p>
            <a:r>
              <a:rPr lang="en-CZ" sz="1400" dirty="0"/>
              <a:t>Tomáš Hoder</a:t>
            </a:r>
          </a:p>
        </p:txBody>
      </p:sp>
    </p:spTree>
    <p:extLst>
      <p:ext uri="{BB962C8B-B14F-4D97-AF65-F5344CB8AC3E}">
        <p14:creationId xmlns:p14="http://schemas.microsoft.com/office/powerpoint/2010/main" val="159721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Z" sz="2000" dirty="0"/>
              <a:t>Nice overview of the problematics: </a:t>
            </a:r>
            <a:br>
              <a:rPr lang="en-CZ" sz="2000" dirty="0"/>
            </a:br>
            <a:r>
              <a:rPr lang="en-CZ" sz="1400" dirty="0"/>
              <a:t>[</a:t>
            </a:r>
            <a:r>
              <a:rPr lang="en-GB" sz="1400" dirty="0" err="1"/>
              <a:t>Shishpanov</a:t>
            </a:r>
            <a:r>
              <a:rPr lang="en-GB" sz="1400" dirty="0"/>
              <a:t>, A. I., </a:t>
            </a:r>
            <a:r>
              <a:rPr lang="en-GB" sz="1400" dirty="0" err="1"/>
              <a:t>Meshchanov</a:t>
            </a:r>
            <a:r>
              <a:rPr lang="en-GB" sz="1400" dirty="0"/>
              <a:t>, A. V., Kalinin, S. A., &amp; </a:t>
            </a:r>
            <a:r>
              <a:rPr lang="en-GB" sz="1400" dirty="0" err="1"/>
              <a:t>Ionikh</a:t>
            </a:r>
            <a:r>
              <a:rPr lang="en-GB" sz="1400" dirty="0"/>
              <a:t>, Y. Z. (2017). Processes of discharge ignition in long tubes at low gas pressure. Plasma Sources Science and Technology, 26(6), 065017. doi:10.1088/1361-6595/aa6f7c ]</a:t>
            </a:r>
            <a:endParaRPr lang="en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96F9-BB31-FB19-5CAE-EFB5E197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2998561"/>
            <a:ext cx="5065866" cy="3756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C993A-84B2-B3EE-F8B8-366655C25484}"/>
              </a:ext>
            </a:extLst>
          </p:cNvPr>
          <p:cNvSpPr txBox="1"/>
          <p:nvPr/>
        </p:nvSpPr>
        <p:spPr>
          <a:xfrm>
            <a:off x="943897" y="3185652"/>
            <a:ext cx="4011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000" dirty="0">
                <a:latin typeface="+mn-lt"/>
              </a:rPr>
              <a:t>The ionization does not happen instantaneously, it proceeds with a certain </a:t>
            </a:r>
            <a:r>
              <a:rPr lang="en-CZ" sz="2000" b="1" dirty="0">
                <a:latin typeface="+mn-lt"/>
              </a:rPr>
              <a:t>ionization wave velocity</a:t>
            </a:r>
            <a:r>
              <a:rPr lang="en-CZ" sz="2000" dirty="0">
                <a:latin typeface="+mn-lt"/>
              </a:rPr>
              <a:t>.</a:t>
            </a:r>
          </a:p>
          <a:p>
            <a:pPr algn="l"/>
            <a:endParaRPr lang="en-CZ" sz="2000" dirty="0">
              <a:latin typeface="+mn-lt"/>
            </a:endParaRPr>
          </a:p>
          <a:p>
            <a:pPr algn="l"/>
            <a:r>
              <a:rPr lang="en-CZ" sz="2000" dirty="0">
                <a:latin typeface="+mn-lt"/>
              </a:rPr>
              <a:t>This causes a </a:t>
            </a:r>
            <a:r>
              <a:rPr lang="en-CZ" sz="2000" b="1" dirty="0">
                <a:latin typeface="+mn-lt"/>
              </a:rPr>
              <a:t>delay in discharge breakdown w.r.t voltage application</a:t>
            </a:r>
            <a:r>
              <a:rPr lang="en-CZ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552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 short note on actual discharge ignition</a:t>
            </a:r>
          </a:p>
        </p:txBody>
      </p:sp>
    </p:spTree>
    <p:extLst>
      <p:ext uri="{BB962C8B-B14F-4D97-AF65-F5344CB8AC3E}">
        <p14:creationId xmlns:p14="http://schemas.microsoft.com/office/powerpoint/2010/main" val="2256775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Z" sz="2000" dirty="0"/>
              <a:t>Nice overview of the problematics: </a:t>
            </a:r>
            <a:br>
              <a:rPr lang="en-CZ" sz="2000" dirty="0"/>
            </a:br>
            <a:r>
              <a:rPr lang="en-CZ" sz="1400" dirty="0"/>
              <a:t>[</a:t>
            </a:r>
            <a:r>
              <a:rPr lang="en-GB" sz="1400" dirty="0" err="1"/>
              <a:t>Shishpanov</a:t>
            </a:r>
            <a:r>
              <a:rPr lang="en-GB" sz="1400" dirty="0"/>
              <a:t>, A. I., </a:t>
            </a:r>
            <a:r>
              <a:rPr lang="en-GB" sz="1400" dirty="0" err="1"/>
              <a:t>Meshchanov</a:t>
            </a:r>
            <a:r>
              <a:rPr lang="en-GB" sz="1400" dirty="0"/>
              <a:t>, A. V., Kalinin, S. A., &amp; </a:t>
            </a:r>
            <a:r>
              <a:rPr lang="en-GB" sz="1400" dirty="0" err="1"/>
              <a:t>Ionikh</a:t>
            </a:r>
            <a:r>
              <a:rPr lang="en-GB" sz="1400" dirty="0"/>
              <a:t>, Y. Z. (2017). Processes of discharge ignition in long tubes at low gas pressure. Plasma Sources Science and Technology, 26(6), 065017. doi:10.1088/1361-6595/aa6f7c ]</a:t>
            </a:r>
            <a:endParaRPr lang="en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96F9-BB31-FB19-5CAE-EFB5E197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2998561"/>
            <a:ext cx="5065866" cy="3756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C993A-84B2-B3EE-F8B8-366655C25484}"/>
              </a:ext>
            </a:extLst>
          </p:cNvPr>
          <p:cNvSpPr txBox="1"/>
          <p:nvPr/>
        </p:nvSpPr>
        <p:spPr>
          <a:xfrm>
            <a:off x="943897" y="3185652"/>
            <a:ext cx="4011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2000" dirty="0">
                <a:latin typeface="+mn-lt"/>
              </a:rPr>
              <a:t>The ionization does not happen instantaneously, it proceeds with a certain </a:t>
            </a:r>
            <a:r>
              <a:rPr lang="en-CZ" sz="2000" b="1" dirty="0">
                <a:latin typeface="+mn-lt"/>
              </a:rPr>
              <a:t>ionization wave velocity</a:t>
            </a:r>
            <a:r>
              <a:rPr lang="en-CZ" sz="2000" dirty="0">
                <a:latin typeface="+mn-lt"/>
              </a:rPr>
              <a:t>.</a:t>
            </a:r>
          </a:p>
          <a:p>
            <a:pPr algn="l"/>
            <a:endParaRPr lang="en-CZ" sz="2000" dirty="0">
              <a:latin typeface="+mn-lt"/>
            </a:endParaRPr>
          </a:p>
          <a:p>
            <a:pPr algn="l"/>
            <a:r>
              <a:rPr lang="en-CZ" sz="2000" dirty="0">
                <a:latin typeface="+mn-lt"/>
              </a:rPr>
              <a:t>This causes a </a:t>
            </a:r>
            <a:r>
              <a:rPr lang="en-CZ" sz="2000" b="1" dirty="0">
                <a:latin typeface="+mn-lt"/>
              </a:rPr>
              <a:t>delay in discharge breakdown w.r.t voltage application</a:t>
            </a:r>
            <a:r>
              <a:rPr lang="en-CZ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71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CD385-9D46-A5A0-36CC-04291FDE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time after which the discharge is ignited is expressed as</a:t>
            </a:r>
          </a:p>
          <a:p>
            <a:pPr marL="72000" indent="0">
              <a:lnSpc>
                <a:spcPct val="150000"/>
              </a:lnSpc>
              <a:buNone/>
            </a:pPr>
            <a:endParaRPr lang="en-US" sz="2000" dirty="0"/>
          </a:p>
          <a:p>
            <a:pPr marL="72000" indent="0">
              <a:lnSpc>
                <a:spcPct val="150000"/>
              </a:lnSpc>
              <a:buNone/>
            </a:pPr>
            <a:r>
              <a:rPr lang="en-US" sz="2000" dirty="0"/>
              <a:t>where the symbols </a:t>
            </a:r>
            <a:r>
              <a:rPr lang="en-US" sz="2000" dirty="0" err="1"/>
              <a:t>ts</a:t>
            </a:r>
            <a:r>
              <a:rPr lang="en-US" sz="2000" dirty="0"/>
              <a:t> and </a:t>
            </a:r>
            <a:r>
              <a:rPr lang="en-US" sz="2000" dirty="0" err="1"/>
              <a:t>tf</a:t>
            </a:r>
            <a:r>
              <a:rPr lang="en-US" sz="2000" dirty="0"/>
              <a:t> correspond to random phenomena.</a:t>
            </a:r>
          </a:p>
          <a:p>
            <a:pPr marL="7200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Based on that, we can express the Laue distribution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F2665-E42B-7A9F-488F-21BF4FC4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86" y="1692002"/>
            <a:ext cx="2905637" cy="65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48254-8DD0-37AD-0D7C-AFE4E59D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4382689"/>
            <a:ext cx="4140200" cy="101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1078C-EF52-DB77-2A19-FDB4F1762AD0}"/>
              </a:ext>
            </a:extLst>
          </p:cNvPr>
          <p:cNvSpPr txBox="1"/>
          <p:nvPr/>
        </p:nvSpPr>
        <p:spPr>
          <a:xfrm>
            <a:off x="414000" y="4121079"/>
            <a:ext cx="268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400" dirty="0">
                <a:solidFill>
                  <a:schemeClr val="accent6"/>
                </a:solidFill>
                <a:latin typeface="+mn-lt"/>
              </a:rPr>
              <a:t>number of breakdowns with larger breakdown time than 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88938-DD8C-C3BD-F34F-8C8730CB35EA}"/>
              </a:ext>
            </a:extLst>
          </p:cNvPr>
          <p:cNvSpPr txBox="1"/>
          <p:nvPr/>
        </p:nvSpPr>
        <p:spPr>
          <a:xfrm>
            <a:off x="414000" y="4988152"/>
            <a:ext cx="268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400" dirty="0">
                <a:solidFill>
                  <a:schemeClr val="accent6"/>
                </a:solidFill>
                <a:latin typeface="+mn-lt"/>
              </a:rPr>
              <a:t>total number of breakdowns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578BCE-70E6-0812-E604-77B8D62F21EC}"/>
              </a:ext>
            </a:extLst>
          </p:cNvPr>
          <p:cNvCxnSpPr>
            <a:stCxn id="10" idx="3"/>
          </p:cNvCxnSpPr>
          <p:nvPr/>
        </p:nvCxnSpPr>
        <p:spPr bwMode="auto">
          <a:xfrm>
            <a:off x="3095884" y="4382689"/>
            <a:ext cx="1092658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12D434-28B4-830C-626C-0CB7554B9D4C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3095884" y="5040299"/>
            <a:ext cx="1387626" cy="101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917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0E9C9-62F4-FEB4-9BD3-00774A367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7FE2-7798-B6F6-CA8A-ACEC5A05A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9A805-0599-2FAE-A0B7-02F7B19E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Actual discharge ignition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B48254-8DD0-37AD-0D7C-AFE4E59D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4" y="3872372"/>
            <a:ext cx="41402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16A8B-97C4-8217-81DC-6F2CAF3C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87" y="1636894"/>
            <a:ext cx="5673213" cy="522110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4E10D3F-5FBC-7B0C-244F-1BA974F4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98787" cy="15821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This expression produces “</a:t>
            </a:r>
            <a:r>
              <a:rPr lang="en-US" sz="2000" dirty="0" err="1"/>
              <a:t>Lauegrams</a:t>
            </a:r>
            <a:r>
              <a:rPr lang="en-US" sz="2000" dirty="0"/>
              <a:t>”, from which we can read out the probability of discharge ignition and time delay at various voltages</a:t>
            </a:r>
          </a:p>
        </p:txBody>
      </p:sp>
    </p:spTree>
    <p:extLst>
      <p:ext uri="{BB962C8B-B14F-4D97-AF65-F5344CB8AC3E}">
        <p14:creationId xmlns:p14="http://schemas.microsoft.com/office/powerpoint/2010/main" val="3330860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Main take-aways</a:t>
            </a:r>
          </a:p>
        </p:txBody>
      </p:sp>
    </p:spTree>
    <p:extLst>
      <p:ext uri="{BB962C8B-B14F-4D97-AF65-F5344CB8AC3E}">
        <p14:creationId xmlns:p14="http://schemas.microsoft.com/office/powerpoint/2010/main" val="141091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D3C3A2-43CA-9397-D57E-0BA6F16A18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05949-5E91-C4D0-2940-26CA42DC4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7FF7CA-00F6-A73C-E5F3-DA94D382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Take-aways from lesson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E14B81-C3A2-5F48-6368-569D189B2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able to formulate and derive Townsend breakdown criterion, be aware of the underlying assumptions and limitations.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able to accurately and exactly describe Paschen law.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Be aware of the special role of E/N in plasma science and where it comes from.</a:t>
            </a:r>
          </a:p>
          <a:p>
            <a:pPr marL="529200" indent="-457200">
              <a:buFont typeface="+mj-lt"/>
              <a:buAutoNum type="arabicPeriod"/>
            </a:pPr>
            <a:r>
              <a:rPr lang="en-CZ" sz="2000" dirty="0"/>
              <a:t>General awareness of actual breakdown mechanisms – there is a time delay, Lauegrams exist.</a:t>
            </a:r>
          </a:p>
          <a:p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40887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2E79-3C62-DBBD-47FD-422F47E2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04E4B7-E2BE-236C-C392-E815214E8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F00FA-50BA-04F7-6D61-F07F8F85B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3A6630-8642-15CA-4338-13D1E8DD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Literature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784B4-A9DF-5470-804C-565C117B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+mj-lt"/>
                <a:cs typeface="Times New Roman"/>
              </a:rPr>
              <a:t>RAIZER, Y.P. </a:t>
            </a:r>
            <a:r>
              <a:rPr lang="cs-CZ" sz="1800" dirty="0" err="1">
                <a:latin typeface="+mj-lt"/>
                <a:cs typeface="Times New Roman"/>
              </a:rPr>
              <a:t>Gas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discharge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physics</a:t>
            </a:r>
            <a:r>
              <a:rPr lang="cs-CZ" sz="1800" dirty="0">
                <a:latin typeface="+mj-lt"/>
                <a:cs typeface="Times New Roman"/>
              </a:rPr>
              <a:t>, </a:t>
            </a:r>
            <a:r>
              <a:rPr lang="cs-CZ" sz="1800" dirty="0" err="1">
                <a:latin typeface="+mj-lt"/>
                <a:cs typeface="Times New Roman"/>
              </a:rPr>
              <a:t>Springer</a:t>
            </a:r>
            <a:r>
              <a:rPr lang="cs-CZ" sz="1800" dirty="0">
                <a:latin typeface="+mj-lt"/>
                <a:cs typeface="Times New Roman"/>
              </a:rPr>
              <a:t>, 1991</a:t>
            </a:r>
          </a:p>
          <a:p>
            <a:r>
              <a:rPr lang="cs-CZ" sz="1800" dirty="0">
                <a:latin typeface="+mj-lt"/>
                <a:cs typeface="Times New Roman"/>
              </a:rPr>
              <a:t>COBINE, J.D. </a:t>
            </a:r>
            <a:r>
              <a:rPr lang="cs-CZ" sz="1800" dirty="0" err="1">
                <a:latin typeface="+mj-lt"/>
                <a:cs typeface="Times New Roman"/>
              </a:rPr>
              <a:t>Gaseous</a:t>
            </a:r>
            <a:r>
              <a:rPr lang="cs-CZ" sz="1800" dirty="0">
                <a:latin typeface="+mj-lt"/>
                <a:cs typeface="Times New Roman"/>
              </a:rPr>
              <a:t> </a:t>
            </a:r>
            <a:r>
              <a:rPr lang="cs-CZ" sz="1800" dirty="0" err="1">
                <a:latin typeface="+mj-lt"/>
                <a:cs typeface="Times New Roman"/>
              </a:rPr>
              <a:t>conductors</a:t>
            </a:r>
            <a:r>
              <a:rPr lang="cs-CZ" sz="1800" dirty="0">
                <a:latin typeface="+mj-lt"/>
                <a:cs typeface="Times New Roman"/>
              </a:rPr>
              <a:t>, Dover </a:t>
            </a:r>
            <a:r>
              <a:rPr lang="cs-CZ" sz="1800" dirty="0" err="1">
                <a:latin typeface="+mj-lt"/>
                <a:cs typeface="Times New Roman"/>
              </a:rPr>
              <a:t>Publications</a:t>
            </a:r>
            <a:r>
              <a:rPr lang="cs-CZ" sz="1800" dirty="0">
                <a:latin typeface="+mj-lt"/>
                <a:cs typeface="Times New Roman"/>
              </a:rPr>
              <a:t>, New York, 1958</a:t>
            </a:r>
          </a:p>
          <a:p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CHEN, Francis F. </a:t>
            </a:r>
            <a:r>
              <a:rPr lang="en-GB" sz="1800" b="0" i="1" u="none" strike="noStrike" dirty="0">
                <a:solidFill>
                  <a:srgbClr val="0A0A0A"/>
                </a:solidFill>
                <a:effectLst/>
                <a:latin typeface="+mj-lt"/>
              </a:rPr>
              <a:t>Introduction to plasma physics and controlled fusion.</a:t>
            </a:r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 2nd ed. New York: Plenum Press, 1984. xv, 421. ISBN 0306413329.</a:t>
            </a:r>
          </a:p>
          <a:p>
            <a:pPr marL="285750" indent="-285750"/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BITTENCOURT, J. A. </a:t>
            </a:r>
            <a:r>
              <a:rPr lang="en-GB" sz="1800" b="0" i="1" u="none" strike="noStrike" dirty="0">
                <a:solidFill>
                  <a:srgbClr val="0A0A0A"/>
                </a:solidFill>
                <a:effectLst/>
                <a:latin typeface="+mj-lt"/>
              </a:rPr>
              <a:t>Fundamentals of plasma physics</a:t>
            </a:r>
            <a:r>
              <a:rPr lang="en-GB" sz="1800" b="0" i="0" u="none" strike="noStrike" dirty="0">
                <a:solidFill>
                  <a:srgbClr val="0A0A0A"/>
                </a:solidFill>
                <a:effectLst/>
                <a:latin typeface="+mj-lt"/>
              </a:rPr>
              <a:t>. 3rd ed. Sao José dos Campos: National Institute for Space Research, 2003. xxiii, 678. ISBN 85-900100-3-1.</a:t>
            </a:r>
          </a:p>
          <a:p>
            <a:pPr marL="285750" indent="-285750"/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BAZELYAN E.M., </a:t>
            </a:r>
            <a:r>
              <a:rPr lang="en-GB" sz="1800" dirty="0" err="1">
                <a:solidFill>
                  <a:srgbClr val="0A0A0A"/>
                </a:solidFill>
                <a:latin typeface="+mj-lt"/>
                <a:cs typeface="Times New Roman"/>
              </a:rPr>
              <a:t>Raizer</a:t>
            </a:r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 Y.P. Spark discharge, CRC Press, </a:t>
            </a:r>
            <a:r>
              <a:rPr lang="en-GB" sz="1800" dirty="0" err="1">
                <a:solidFill>
                  <a:srgbClr val="0A0A0A"/>
                </a:solidFill>
                <a:latin typeface="+mj-lt"/>
                <a:cs typeface="Times New Roman"/>
              </a:rPr>
              <a:t>Taylor&amp;Francis</a:t>
            </a:r>
            <a:r>
              <a:rPr lang="en-GB" sz="1800" dirty="0">
                <a:solidFill>
                  <a:srgbClr val="0A0A0A"/>
                </a:solidFill>
                <a:latin typeface="+mj-lt"/>
                <a:cs typeface="Times New Roman"/>
              </a:rPr>
              <a:t>, 1998</a:t>
            </a:r>
            <a:endParaRPr lang="cs-CZ" sz="18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2292439" y="2820472"/>
            <a:ext cx="1661375" cy="34075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Electron avalanche, Townsend criterion, discharge breakdown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AC648-C099-3D52-7A3D-AA0BD9F6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2" y="1668736"/>
            <a:ext cx="7478108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At the turn of 19th and 20th century: Townsend a </a:t>
            </a:r>
            <a:r>
              <a:rPr lang="en-US" sz="1600" dirty="0" err="1">
                <a:cs typeface="Times New Roman"/>
              </a:rPr>
              <a:t>Paschen</a:t>
            </a:r>
            <a:r>
              <a:rPr lang="en-US" sz="1600" dirty="0">
                <a:cs typeface="Times New Roman"/>
              </a:rPr>
              <a:t> formulate the basics of gaseous discharges / gas discharges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1930s: Experimental observation of electron avalanches in vapor chambers and later in vacuum chambers</a:t>
            </a:r>
          </a:p>
          <a:p>
            <a:pPr marL="342900" indent="-342900">
              <a:lnSpc>
                <a:spcPct val="150000"/>
              </a:lnSpc>
            </a:pPr>
            <a:r>
              <a:rPr lang="en-US" sz="1600" dirty="0">
                <a:cs typeface="Times New Roman"/>
              </a:rPr>
              <a:t>Luminous structures between the cathode and the anode – more luminous for higher voltages.</a:t>
            </a: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</a:pPr>
            <a:endParaRPr lang="en-US" sz="16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10786-5D8B-D87A-C978-5580F84E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26" y="4952312"/>
            <a:ext cx="2326587" cy="821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EE646-8EB2-8821-AA70-204960B3F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28" y="4577523"/>
            <a:ext cx="1821402" cy="277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D114E-F26A-4269-2E11-A14F14AD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76" y="4188980"/>
            <a:ext cx="2284764" cy="2055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FDA5E-55F4-231F-EF40-4D4EA19C3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946" y="4458138"/>
            <a:ext cx="3759021" cy="18640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71CED-8425-A40B-87BA-DFEE058C763A}"/>
              </a:ext>
            </a:extLst>
          </p:cNvPr>
          <p:cNvCxnSpPr/>
          <p:nvPr/>
        </p:nvCxnSpPr>
        <p:spPr>
          <a:xfrm>
            <a:off x="7366842" y="4441452"/>
            <a:ext cx="26571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27E0C9-4D4D-1B3B-95E1-B95FC822A642}"/>
              </a:ext>
            </a:extLst>
          </p:cNvPr>
          <p:cNvSpPr txBox="1"/>
          <p:nvPr/>
        </p:nvSpPr>
        <p:spPr>
          <a:xfrm>
            <a:off x="7810603" y="4188980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</a:t>
            </a:r>
            <a:r>
              <a:rPr lang="en-CZ" sz="1200" dirty="0"/>
              <a:t>ostoucí počáteční napětí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4E576-4B77-5E34-2D74-49FCBACD2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5309" y="1557675"/>
            <a:ext cx="1500974" cy="20461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85FEE8-0D67-EC5A-6D29-09A3A8CB4090}"/>
              </a:ext>
            </a:extLst>
          </p:cNvPr>
          <p:cNvSpPr/>
          <p:nvPr/>
        </p:nvSpPr>
        <p:spPr>
          <a:xfrm>
            <a:off x="8897030" y="3619324"/>
            <a:ext cx="1797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Muni Bold" pitchFamily="2" charset="77"/>
                <a:cs typeface="Times New Roman"/>
              </a:rPr>
              <a:t>John </a:t>
            </a:r>
            <a:r>
              <a:rPr lang="en-US" sz="1000" b="1" dirty="0" err="1">
                <a:latin typeface="Muni Bold" pitchFamily="2" charset="77"/>
                <a:cs typeface="Times New Roman"/>
              </a:rPr>
              <a:t>S.Townsend</a:t>
            </a:r>
            <a:endParaRPr lang="en-US" sz="1000" b="1" dirty="0">
              <a:latin typeface="Muni Bold" pitchFamily="2" charset="77"/>
              <a:cs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CEB34A-2CBE-F73A-E40B-A1B4D4553B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686" r="11820"/>
          <a:stretch/>
        </p:blipFill>
        <p:spPr>
          <a:xfrm>
            <a:off x="10694561" y="1557675"/>
            <a:ext cx="1312433" cy="20402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3FBC59-EDAC-2A45-70E7-0731A4F8B83D}"/>
              </a:ext>
            </a:extLst>
          </p:cNvPr>
          <p:cNvSpPr/>
          <p:nvPr/>
        </p:nvSpPr>
        <p:spPr>
          <a:xfrm>
            <a:off x="10452011" y="3619324"/>
            <a:ext cx="1797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Muni Bold" pitchFamily="2" charset="77"/>
                <a:cs typeface="Times New Roman"/>
              </a:rPr>
              <a:t>Friedrich </a:t>
            </a:r>
            <a:r>
              <a:rPr lang="en-US" sz="1000" b="1" dirty="0" err="1">
                <a:latin typeface="Muni Bold" pitchFamily="2" charset="77"/>
                <a:cs typeface="Times New Roman"/>
              </a:rPr>
              <a:t>Paschen</a:t>
            </a:r>
            <a:endParaRPr lang="en-US" sz="1000" b="1" dirty="0">
              <a:latin typeface="Muni Bold" pitchFamily="2" charset="7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39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E88E-FE94-C09A-9D47-E9F4AEE9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BF726-8C53-15F0-6494-80E6D3B92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5B8E-7AA8-2EB0-B4FC-10B187FF9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F6295C-33C0-EDF3-9CB6-C21E91BA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Electron avalanche – the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9D07FE6-58B5-76F2-268B-45FE7BA8B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145" y="1577521"/>
                <a:ext cx="4364890" cy="370295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What energy do you need to ionize an atom?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10-15 eV for gases, 5-10 eV for metal vapors</a:t>
                </a: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Is that energy higher or lower than e.g. dissociation of CO2 =&gt; CO + O?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Ionization is higher, chemical bond energy typically 1 – 8 eV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b="1" dirty="0"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Q: </a:t>
                </a:r>
                <a:r>
                  <a:rPr lang="en-US" sz="1600" dirty="0">
                    <a:cs typeface="Times New Roman"/>
                  </a:rPr>
                  <a:t>Where did the first electron come from?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600" b="1" dirty="0">
                    <a:cs typeface="Times New Roman"/>
                  </a:rPr>
                  <a:t>A: </a:t>
                </a:r>
                <a:r>
                  <a:rPr lang="en-US" sz="1600" dirty="0">
                    <a:cs typeface="Times New Roman"/>
                  </a:rPr>
                  <a:t>There was a “plenty” – background ionization is in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8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  <a:p>
                <a:pPr marL="342900" indent="-342900">
                  <a:lnSpc>
                    <a:spcPct val="150000"/>
                  </a:lnSpc>
                </a:pPr>
                <a:endParaRPr lang="en-US" sz="1600" dirty="0">
                  <a:cs typeface="Times New Roman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9D07FE6-58B5-76F2-268B-45FE7BA8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145" y="1577521"/>
                <a:ext cx="4364890" cy="3702958"/>
              </a:xfrm>
              <a:blipFill>
                <a:blip r:embed="rId2"/>
                <a:stretch>
                  <a:fillRect l="-2907" r="-3198" b="-1095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12DC586-A65B-C7FB-7FC4-6813E134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34" y="1803042"/>
            <a:ext cx="6774729" cy="3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2828</TotalTime>
  <Words>2582</Words>
  <Application>Microsoft Macintosh PowerPoint</Application>
  <PresentationFormat>Widescreen</PresentationFormat>
  <Paragraphs>353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Cambria Math</vt:lpstr>
      <vt:lpstr>Muni Bold</vt:lpstr>
      <vt:lpstr>Tahoma</vt:lpstr>
      <vt:lpstr>Times New Roman</vt:lpstr>
      <vt:lpstr>Wingdings</vt:lpstr>
      <vt:lpstr>Presentation_MU_EN</vt:lpstr>
      <vt:lpstr>Plasma Physics 2</vt:lpstr>
      <vt:lpstr>Introduction and context (CZ)</vt:lpstr>
      <vt:lpstr>Course requirements</vt:lpstr>
      <vt:lpstr>Literature</vt:lpstr>
      <vt:lpstr>Lecture series contents</vt:lpstr>
      <vt:lpstr>Discharges – what this Lesson covers?</vt:lpstr>
      <vt:lpstr>PowerPoint Presentation</vt:lpstr>
      <vt:lpstr>Electron avalanche</vt:lpstr>
      <vt:lpstr>Electron avalanche – the principle</vt:lpstr>
      <vt:lpstr>Electron avalanche – empirical summary </vt:lpstr>
      <vt:lpstr>Important assumption of further slides</vt:lpstr>
      <vt:lpstr>The first Townsend coefficient ⍺</vt:lpstr>
      <vt:lpstr>The third Townsend coefficient Ɣ</vt:lpstr>
      <vt:lpstr>The third Townsend coefficient Ɣ</vt:lpstr>
      <vt:lpstr>The third Townsend coefficient Ɣ</vt:lpstr>
      <vt:lpstr>What about the second coefficient?</vt:lpstr>
      <vt:lpstr>Discharge breakdown condition</vt:lpstr>
      <vt:lpstr>Discharge breakdown condition</vt:lpstr>
      <vt:lpstr>Discharge breakdown condition</vt:lpstr>
      <vt:lpstr>Discharge breakdown condition</vt:lpstr>
      <vt:lpstr>PowerPoint Presentation</vt:lpstr>
      <vt:lpstr>Breakdown voltage</vt:lpstr>
      <vt:lpstr>Breakdown voltage</vt:lpstr>
      <vt:lpstr>E/N in plasma science</vt:lpstr>
      <vt:lpstr>Paschen law</vt:lpstr>
      <vt:lpstr>Paschen law</vt:lpstr>
      <vt:lpstr>Paschen law</vt:lpstr>
      <vt:lpstr>Paschen law - quantitatively</vt:lpstr>
      <vt:lpstr>Paschen law - quantitatively</vt:lpstr>
      <vt:lpstr>Actual discharge ignition</vt:lpstr>
      <vt:lpstr>PowerPoint Presentation</vt:lpstr>
      <vt:lpstr>Actual discharge ignition</vt:lpstr>
      <vt:lpstr>Actual discharge ignition</vt:lpstr>
      <vt:lpstr>Actual discharge ignition</vt:lpstr>
      <vt:lpstr>PowerPoint Presentation</vt:lpstr>
      <vt:lpstr>Take-aways from lesson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152</cp:revision>
  <cp:lastPrinted>1601-01-01T00:00:00Z</cp:lastPrinted>
  <dcterms:created xsi:type="dcterms:W3CDTF">2024-02-19T04:11:57Z</dcterms:created>
  <dcterms:modified xsi:type="dcterms:W3CDTF">2024-02-27T09:30:16Z</dcterms:modified>
</cp:coreProperties>
</file>