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6" r:id="rId4"/>
    <p:sldId id="324" r:id="rId5"/>
    <p:sldId id="263" r:id="rId6"/>
    <p:sldId id="362" r:id="rId7"/>
    <p:sldId id="360" r:id="rId8"/>
    <p:sldId id="361" r:id="rId9"/>
    <p:sldId id="363" r:id="rId10"/>
    <p:sldId id="365" r:id="rId11"/>
    <p:sldId id="364" r:id="rId12"/>
    <p:sldId id="366" r:id="rId13"/>
    <p:sldId id="367" r:id="rId14"/>
    <p:sldId id="368" r:id="rId15"/>
    <p:sldId id="369" r:id="rId16"/>
    <p:sldId id="371" r:id="rId17"/>
    <p:sldId id="370" r:id="rId18"/>
    <p:sldId id="373" r:id="rId19"/>
    <p:sldId id="374" r:id="rId20"/>
    <p:sldId id="372" r:id="rId21"/>
    <p:sldId id="355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4" autoAdjust="0"/>
    <p:restoredTop sz="95839" autoAdjust="0"/>
  </p:normalViewPr>
  <p:slideViewPr>
    <p:cSldViewPr snapToGrid="0">
      <p:cViewPr varScale="1">
        <p:scale>
          <a:sx n="120" d="100"/>
          <a:sy n="120" d="100"/>
        </p:scale>
        <p:origin x="736" y="18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4" name="Obrázek 1">
            <a:extLst>
              <a:ext uri="{FF2B5EF4-FFF2-40B4-BE49-F238E27FC236}">
                <a16:creationId xmlns:a16="http://schemas.microsoft.com/office/drawing/2014/main" id="{0295F0B6-3C46-024E-A5BE-2A788C29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48DD9DFE-FDEC-0E4D-9C53-D0B7CA5F31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7563"/>
            <a:ext cx="1546943" cy="1060264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29F07E9E-E4E6-E840-9ACC-F7395F5D75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3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21828BC-D679-3A49-9E6A-73D827DAF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42B025D-BD7F-5745-A861-A53A9C092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F160503E-1EA8-2E40-B61B-E60E240F6E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1306F7F5-C5E0-E349-8669-2086408EF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A5A055A2-2BEA-B34E-8676-E060135C6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1C15B53C-F0BB-1541-AB27-9C4B222A8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1DEAAEAB-4311-3840-8220-8CB11113C9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der@physics.muni.cz" TargetMode="External"/><Relationship Id="rId2" Type="http://schemas.openxmlformats.org/officeDocument/2006/relationships/hyperlink" Target="mailto:adamobrusnik@physics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TyYBIj-A9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youtube.com/shorts/rx6uX3g1Ss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Fyzika plazmatu 2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Plasma </a:t>
            </a:r>
            <a:r>
              <a:rPr lang="en-GB"/>
              <a:t>Physics 2</a:t>
            </a:r>
            <a:endParaRPr lang="en-GB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947967"/>
          </a:xfrm>
        </p:spPr>
        <p:txBody>
          <a:bodyPr/>
          <a:lstStyle/>
          <a:p>
            <a:r>
              <a:rPr lang="en-GB" dirty="0"/>
              <a:t>Adam </a:t>
            </a:r>
            <a:r>
              <a:rPr lang="en-GB" dirty="0" err="1"/>
              <a:t>Obrusník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adamobrusnik@physics.muni.cz</a:t>
            </a:r>
            <a:r>
              <a:rPr lang="en-GB" dirty="0"/>
              <a:t> </a:t>
            </a:r>
          </a:p>
          <a:p>
            <a:r>
              <a:rPr lang="en-GB" dirty="0" err="1"/>
              <a:t>Tomáš</a:t>
            </a:r>
            <a:r>
              <a:rPr lang="en-GB" dirty="0"/>
              <a:t> </a:t>
            </a:r>
            <a:r>
              <a:rPr lang="en-GB" dirty="0" err="1"/>
              <a:t>Hoder</a:t>
            </a:r>
            <a:r>
              <a:rPr lang="en-GB" dirty="0"/>
              <a:t>, </a:t>
            </a:r>
            <a:r>
              <a:rPr lang="en-GB" dirty="0">
                <a:hlinkClick r:id="rId3"/>
              </a:rPr>
              <a:t>hoder@physics.muni.cz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849C6-2BB9-F91A-D5B2-931EC52C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336"/>
            <a:ext cx="10753200" cy="1762980"/>
          </a:xfrm>
        </p:spPr>
        <p:txBody>
          <a:bodyPr/>
          <a:lstStyle/>
          <a:p>
            <a:r>
              <a:rPr lang="en-US" sz="1600" b="1" dirty="0"/>
              <a:t>Magnetic field hinders diffusion of electrons in the direction perpendicular to it </a:t>
            </a:r>
            <a:r>
              <a:rPr lang="en-US" sz="1600" dirty="0"/>
              <a:t>=&gt; electrons get more confined</a:t>
            </a:r>
          </a:p>
          <a:p>
            <a:r>
              <a:rPr lang="en-US" sz="1600" dirty="0"/>
              <a:t>Due to the plasma space charge, ions get confined as well</a:t>
            </a:r>
          </a:p>
          <a:p>
            <a:r>
              <a:rPr lang="en-US" sz="1600" dirty="0"/>
              <a:t>There is then something like „magnetized ambipolar diffusion“, but it cannot be expressed analytically.</a:t>
            </a:r>
          </a:p>
          <a:p>
            <a:pPr marL="72000" indent="0"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94AFA-BBEB-077A-60E6-B3ECDCEA8F91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/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blipFill>
                <a:blip r:embed="rId2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/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/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blipFill>
                <a:blip r:embed="rId4"/>
                <a:stretch>
                  <a:fillRect l="-1911" b="-740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/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blipFill>
                <a:blip r:embed="rId5"/>
                <a:stretch>
                  <a:fillRect l="-1899" b="-833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/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blipFill>
                <a:blip r:embed="rId6"/>
                <a:stretch>
                  <a:fillRect l="-5333" b="-20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/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parallel to B =&gt; same as non-magnetized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CZ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blipFill>
                <a:blip r:embed="rId7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AFFF7EA-45FC-5C0D-EC40-8EF23932A0D8}"/>
              </a:ext>
            </a:extLst>
          </p:cNvPr>
          <p:cNvSpPr txBox="1"/>
          <p:nvPr/>
        </p:nvSpPr>
        <p:spPr>
          <a:xfrm>
            <a:off x="6898510" y="4566014"/>
            <a:ext cx="388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chemeClr val="tx2"/>
                </a:solidFill>
                <a:latin typeface="+mn-lt"/>
              </a:rPr>
              <a:t>Hall diffusion (e.g. gradient 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in X causes diffusion in Y direction)</a:t>
            </a:r>
            <a:endParaRPr lang="en-CZ" sz="16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/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perpendicular to the magnetic field, always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blipFill>
                <a:blip r:embed="rId8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0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6336A-96B4-AAAA-F2FB-0795B1249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A11CF-3F0D-762B-2642-D6F364924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5F27B-633E-598C-71E1-7F02979E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Why do we magnetize plasma?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C4938-2BF6-4213-209E-1466A266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7269"/>
            <a:ext cx="10753200" cy="451576"/>
          </a:xfrm>
        </p:spPr>
        <p:txBody>
          <a:bodyPr/>
          <a:lstStyle/>
          <a:p>
            <a:r>
              <a:rPr lang="en-CZ" sz="1800" dirty="0"/>
              <a:t>Just by looking at these plasmas, we can sometimes guess the direction of B fields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C65DC-FA8F-921E-CCE5-8F9BA3FC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5" y="2845138"/>
            <a:ext cx="3690395" cy="33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817CF-9944-35FD-FECB-DB58711D2744}"/>
              </a:ext>
            </a:extLst>
          </p:cNvPr>
          <p:cNvSpPr txBox="1"/>
          <p:nvPr/>
        </p:nvSpPr>
        <p:spPr>
          <a:xfrm>
            <a:off x="279504" y="2475806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Filtered vacuum arc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FC205-E023-92C8-F2D1-F7E4F6C63A7D}"/>
              </a:ext>
            </a:extLst>
          </p:cNvPr>
          <p:cNvSpPr txBox="1"/>
          <p:nvPr/>
        </p:nvSpPr>
        <p:spPr>
          <a:xfrm>
            <a:off x="4148134" y="2757074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Hall thruster for satellites</a:t>
            </a:r>
          </a:p>
        </p:txBody>
      </p:sp>
      <p:pic>
        <p:nvPicPr>
          <p:cNvPr id="1030" name="Picture 6" descr="Research | CSU Electric Propulsion &amp; Plasma Engineering (CEPPE) Laboratory  at Colorado State University">
            <a:extLst>
              <a:ext uri="{FF2B5EF4-FFF2-40B4-BE49-F238E27FC236}">
                <a16:creationId xmlns:a16="http://schemas.microsoft.com/office/drawing/2014/main" id="{1CD40933-08B5-CB52-0297-A9A0D6CB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65" y="3126406"/>
            <a:ext cx="3873135" cy="31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netron Sputtering Deposition – magnetron sputtered thin films">
            <a:extLst>
              <a:ext uri="{FF2B5EF4-FFF2-40B4-BE49-F238E27FC236}">
                <a16:creationId xmlns:a16="http://schemas.microsoft.com/office/drawing/2014/main" id="{98D5C959-1B14-B5E6-C9A2-1D9A08BA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4" y="2757073"/>
            <a:ext cx="4175235" cy="33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5AFA3-1164-724A-77D3-745181AE647D}"/>
              </a:ext>
            </a:extLst>
          </p:cNvPr>
          <p:cNvSpPr txBox="1"/>
          <p:nvPr/>
        </p:nvSpPr>
        <p:spPr>
          <a:xfrm>
            <a:off x="8259183" y="2110742"/>
            <a:ext cx="369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Magnetron sputtering plasma (likely a wafer processing setup)</a:t>
            </a:r>
          </a:p>
        </p:txBody>
      </p:sp>
    </p:spTree>
    <p:extLst>
      <p:ext uri="{BB962C8B-B14F-4D97-AF65-F5344CB8AC3E}">
        <p14:creationId xmlns:p14="http://schemas.microsoft.com/office/powerpoint/2010/main" val="149449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 - quantifying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</p:spPr>
            <p:txBody>
              <a:bodyPr/>
              <a:lstStyle/>
              <a:p>
                <a:r>
                  <a:rPr lang="en-US" sz="1600" b="1" dirty="0"/>
                  <a:t>So let’s ask a question – when is magnetic confinement helpful?</a:t>
                </a:r>
                <a:endParaRPr lang="en-US" sz="1600" dirty="0"/>
              </a:p>
              <a:p>
                <a:r>
                  <a:rPr lang="en-US" sz="1600" dirty="0"/>
                  <a:t>To answer that question, we will compare the perpendicular and parallel terms</a:t>
                </a:r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And ultimately, it boils down to the question: When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ce</m:t>
                            </m:r>
                          </m:sub>
                          <m:sup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We will need a bit more context to answer that 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… calculations and demonstration of </a:t>
                </a:r>
                <a:r>
                  <a:rPr lang="en-US" sz="1600" dirty="0" err="1">
                    <a:solidFill>
                      <a:schemeClr val="accent6"/>
                    </a:solidFill>
                  </a:rPr>
                  <a:t>LxCat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and BOLSIG+ software will be done outside these slides</a:t>
                </a:r>
                <a:r>
                  <a:rPr lang="en-US" sz="16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  <a:blipFill>
                <a:blip r:embed="rId2"/>
                <a:stretch>
                  <a:fillRect l="-354" b="-16142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/>
              <p:nvPr/>
            </p:nvSpPr>
            <p:spPr>
              <a:xfrm>
                <a:off x="3284521" y="2516705"/>
                <a:ext cx="3532238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21" y="2516705"/>
                <a:ext cx="3532238" cy="987450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/>
              <p:nvPr/>
            </p:nvSpPr>
            <p:spPr>
              <a:xfrm>
                <a:off x="2696957" y="3814692"/>
                <a:ext cx="1983043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957" y="3814692"/>
                <a:ext cx="1983043" cy="680507"/>
              </a:xfrm>
              <a:prstGeom prst="rect">
                <a:avLst/>
              </a:prstGeom>
              <a:blipFill>
                <a:blip r:embed="rId4"/>
                <a:stretch>
                  <a:fillRect l="-1911" b="-9259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/>
              <p:nvPr/>
            </p:nvSpPr>
            <p:spPr>
              <a:xfrm>
                <a:off x="6345123" y="4008133"/>
                <a:ext cx="94327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123" y="4008133"/>
                <a:ext cx="943271" cy="314253"/>
              </a:xfrm>
              <a:prstGeom prst="rect">
                <a:avLst/>
              </a:prstGeom>
              <a:blipFill>
                <a:blip r:embed="rId5"/>
                <a:stretch>
                  <a:fillRect l="-5263" b="-19231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172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 - quantifying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849C6-2BB9-F91A-D5B2-931EC52C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1336"/>
            <a:ext cx="10753200" cy="1762980"/>
          </a:xfrm>
        </p:spPr>
        <p:txBody>
          <a:bodyPr/>
          <a:lstStyle/>
          <a:p>
            <a:pPr marL="72000" indent="0">
              <a:buNone/>
            </a:pPr>
            <a:r>
              <a:rPr lang="en-US" sz="1600" dirty="0"/>
              <a:t>We learned a few things:</a:t>
            </a:r>
          </a:p>
          <a:p>
            <a:r>
              <a:rPr lang="en-US" sz="1600" dirty="0"/>
              <a:t>With permanent magnets, we can only confine plasma at the low pressures</a:t>
            </a:r>
          </a:p>
          <a:p>
            <a:r>
              <a:rPr lang="en-US" sz="1600" dirty="0"/>
              <a:t>At higher pressures or even atm. pressure, extremely high B field would be required for the confinement, attainable only by coils, ideally superconducting </a:t>
            </a:r>
            <a:r>
              <a:rPr lang="en-US" sz="1600" dirty="0">
                <a:latin typeface="Wingdings" pitchFamily="2" charset="77"/>
              </a:rPr>
              <a:t></a:t>
            </a:r>
            <a:endParaRPr lang="en-US" sz="1600" dirty="0"/>
          </a:p>
          <a:p>
            <a:r>
              <a:rPr lang="en-US" sz="1600" dirty="0"/>
              <a:t>At high pressures, the high </a:t>
            </a:r>
            <a:r>
              <a:rPr lang="en-US" sz="1600" dirty="0" err="1"/>
              <a:t>collisionality</a:t>
            </a:r>
            <a:r>
              <a:rPr lang="en-US" sz="1600" dirty="0"/>
              <a:t> breaks the confinement</a:t>
            </a:r>
          </a:p>
          <a:p>
            <a:r>
              <a:rPr lang="en-US" sz="1600" dirty="0"/>
              <a:t>On a microscopic level, we can imagine that the gyrating electron </a:t>
            </a:r>
            <a:r>
              <a:rPr lang="en-US" sz="1600" b="1" dirty="0"/>
              <a:t>undergoes too many collisions during one gyration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2951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14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Applications of magnetized plasma</a:t>
            </a:r>
          </a:p>
        </p:txBody>
      </p:sp>
    </p:spTree>
    <p:extLst>
      <p:ext uri="{BB962C8B-B14F-4D97-AF65-F5344CB8AC3E}">
        <p14:creationId xmlns:p14="http://schemas.microsoft.com/office/powerpoint/2010/main" val="399729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magnetron sputtering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043986" cy="4139998"/>
          </a:xfrm>
        </p:spPr>
        <p:txBody>
          <a:bodyPr/>
          <a:lstStyle/>
          <a:p>
            <a:r>
              <a:rPr lang="en-CZ" sz="1800" dirty="0"/>
              <a:t>Magnetron sputtering is a so called PVD (physical vapor deposition) technique for converting solids to gases at the low temperature.</a:t>
            </a:r>
          </a:p>
          <a:p>
            <a:r>
              <a:rPr lang="en-CZ" sz="1800" dirty="0"/>
              <a:t>On the plasma physics level, it is a magnetized glow discharge.</a:t>
            </a:r>
          </a:p>
        </p:txBody>
      </p:sp>
      <p:pic>
        <p:nvPicPr>
          <p:cNvPr id="3074" name="Picture 2" descr="An Overview of Sputtering Deposition | Technological knowledge">
            <a:extLst>
              <a:ext uri="{FF2B5EF4-FFF2-40B4-BE49-F238E27FC236}">
                <a16:creationId xmlns:a16="http://schemas.microsoft.com/office/drawing/2014/main" id="{55A1AB2B-5FE3-E6AA-C143-48F55347D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002"/>
            <a:ext cx="6096000" cy="41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37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magnetron sputtering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707761"/>
            <a:ext cx="4855124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On the surface, the the so-called </a:t>
            </a:r>
            <a:r>
              <a:rPr lang="en-CZ" sz="1600" b="1" dirty="0"/>
              <a:t>collision cascade</a:t>
            </a:r>
            <a:r>
              <a:rPr lang="en-CZ" sz="1600" dirty="0"/>
              <a:t> can occur, whereby a neutral atom is knocked off the solid phase by an incoming ion at high kinetic energy </a:t>
            </a:r>
            <a:r>
              <a:rPr lang="en-GB" sz="1600" dirty="0">
                <a:hlinkClick r:id="rId2"/>
              </a:rPr>
              <a:t>https://www.youtube.com/watch?v=TyYBIj-A9tY</a:t>
            </a:r>
            <a:r>
              <a:rPr lang="en-GB" sz="1600" dirty="0"/>
              <a:t> </a:t>
            </a:r>
            <a:endParaRPr lang="en-CZ" sz="16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This effect occurs if the ion energy is significantly above the suface binding energy (10-20 eV).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The probability of this effect is called </a:t>
            </a:r>
            <a:r>
              <a:rPr lang="en-CZ" sz="1600" b="1" dirty="0"/>
              <a:t>the sputtering yield</a:t>
            </a:r>
            <a:r>
              <a:rPr lang="en-CZ" sz="1600" dirty="0"/>
              <a:t> and depends highly on material</a:t>
            </a:r>
          </a:p>
        </p:txBody>
      </p:sp>
      <p:pic>
        <p:nvPicPr>
          <p:cNvPr id="7170" name="Picture 2" descr="Sputtering Basics - Plasma Quest">
            <a:extLst>
              <a:ext uri="{FF2B5EF4-FFF2-40B4-BE49-F238E27FC236}">
                <a16:creationId xmlns:a16="http://schemas.microsoft.com/office/drawing/2014/main" id="{EAEA8FAC-6CEA-2DB1-D902-8AFA63DF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751" y="1398488"/>
            <a:ext cx="4946248" cy="226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puttering yield as a function of atomic number of the target. | Download  Scientific Diagram">
            <a:extLst>
              <a:ext uri="{FF2B5EF4-FFF2-40B4-BE49-F238E27FC236}">
                <a16:creationId xmlns:a16="http://schemas.microsoft.com/office/drawing/2014/main" id="{39BF3C52-ADFD-4D85-EEA7-9C364C09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747" y="3784922"/>
            <a:ext cx="4031281" cy="30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putter Yield - an overview | ScienceDirect Topics">
            <a:extLst>
              <a:ext uri="{FF2B5EF4-FFF2-40B4-BE49-F238E27FC236}">
                <a16:creationId xmlns:a16="http://schemas.microsoft.com/office/drawing/2014/main" id="{E93CBBCF-A2DB-78F1-A823-17345ED9D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986" y="4073443"/>
            <a:ext cx="2545178" cy="277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66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magnetron sputtering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5043986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Why cannot we sputter without B field, e.g. by increasing the pressure?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Our </a:t>
            </a:r>
            <a:r>
              <a:rPr lang="en-CZ" sz="1600" b="1" dirty="0"/>
              <a:t>primary objective</a:t>
            </a:r>
            <a:r>
              <a:rPr lang="en-CZ" sz="1600" dirty="0"/>
              <a:t> is depositing metal atoms onto the surface. The higher the pressure, the more they will scatter and the larger the material loss.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We want to have plasma at </a:t>
            </a:r>
            <a:r>
              <a:rPr lang="en-CZ" sz="1600" b="1" dirty="0"/>
              <a:t>as low pressure as possible</a:t>
            </a:r>
            <a:r>
              <a:rPr lang="en-CZ" sz="1600" dirty="0"/>
              <a:t> but still </a:t>
            </a:r>
            <a:r>
              <a:rPr lang="en-CZ" sz="1600" b="1" dirty="0"/>
              <a:t>as dense as possible</a:t>
            </a:r>
            <a:r>
              <a:rPr lang="en-CZ" sz="1600" dirty="0"/>
              <a:t> =&gt; This is usually the argument for magnetizing plasmas </a:t>
            </a:r>
            <a:r>
              <a:rPr lang="en-CZ" sz="1600" dirty="0">
                <a:latin typeface="Wingdings" pitchFamily="2" charset="77"/>
              </a:rPr>
              <a:t>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>
                <a:latin typeface="Arial" panose="020B0604020202020204" pitchFamily="34" charset="0"/>
                <a:cs typeface="Arial" panose="020B0604020202020204" pitchFamily="34" charset="0"/>
              </a:rPr>
              <a:t>Magnetic field ensures that the plasma is dense where we want it – at the surface of the sacrificial cathode.</a:t>
            </a:r>
          </a:p>
        </p:txBody>
      </p:sp>
      <p:pic>
        <p:nvPicPr>
          <p:cNvPr id="6" name="Picture 2" descr="An Overview of Sputtering Deposition | Technological knowledge">
            <a:extLst>
              <a:ext uri="{FF2B5EF4-FFF2-40B4-BE49-F238E27FC236}">
                <a16:creationId xmlns:a16="http://schemas.microsoft.com/office/drawing/2014/main" id="{EE7EFB2A-6B03-4883-F53B-60B2B68FD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2002"/>
            <a:ext cx="6096000" cy="41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low pressure vacuum arc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9C8846-608A-5BE7-0322-DFC4AE995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692002"/>
            <a:ext cx="4537799" cy="413999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In a vacuum arc PVD, almost an identical B field setup is used but for different reasons!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Z" sz="16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/>
              <a:t>Also, gas pressure in vacuum arcs is higher, about 1-3 Pa.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CZ" sz="1600" dirty="0">
                <a:latin typeface="Arial" panose="020B0604020202020204" pitchFamily="34" charset="0"/>
                <a:cs typeface="Arial" panose="020B0604020202020204" pitchFamily="34" charset="0"/>
              </a:rPr>
              <a:t>The plasma is not a nice and stable glow discharge but a rather stochastic arc discharge.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https://www.youtube.com/shorts/rx6uX3g1Ss8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endParaRPr lang="en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PVD Coatings - Fraunhofer IWS">
            <a:extLst>
              <a:ext uri="{FF2B5EF4-FFF2-40B4-BE49-F238E27FC236}">
                <a16:creationId xmlns:a16="http://schemas.microsoft.com/office/drawing/2014/main" id="{A5A65921-FBFF-3A04-AD6B-10530F03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520" y="1518557"/>
            <a:ext cx="6431643" cy="51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11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A298C6-8622-1759-3839-053DD6B80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FF4F85-F419-E9E9-FE17-19B76AF8A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F0487C-01BC-36EB-EA15-3333D6D66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Applications – low pressure vacuum arc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9C8846-608A-5BE7-0322-DFC4AE995F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2" y="1692002"/>
                <a:ext cx="6595198" cy="4139998"/>
              </a:xfrm>
            </p:spPr>
            <p:txBody>
              <a:bodyPr/>
              <a:lstStyle/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/>
                  <a:t>Without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B </a:t>
                </a:r>
                <a:r>
                  <a:rPr lang="cs-CZ" sz="1600" dirty="0" err="1"/>
                  <a:t>field</a:t>
                </a:r>
                <a:r>
                  <a:rPr lang="cs-CZ" sz="1600" dirty="0"/>
                  <a:t>,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cathode</a:t>
                </a:r>
                <a:r>
                  <a:rPr lang="cs-CZ" sz="1600" dirty="0"/>
                  <a:t> spot </a:t>
                </a:r>
                <a:r>
                  <a:rPr lang="cs-CZ" sz="1600" dirty="0" err="1"/>
                  <a:t>of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arc</a:t>
                </a:r>
                <a:r>
                  <a:rPr lang="cs-CZ" sz="1600" dirty="0"/>
                  <a:t> </a:t>
                </a:r>
                <a:r>
                  <a:rPr lang="cs-CZ" sz="1600" dirty="0" err="1"/>
                  <a:t>jumps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around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randomly</a:t>
                </a:r>
                <a:r>
                  <a:rPr lang="cs-CZ" sz="1600" dirty="0"/>
                  <a:t> </a:t>
                </a:r>
                <a:r>
                  <a:rPr lang="cs-CZ" sz="1600" dirty="0" err="1"/>
                  <a:t>around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the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target</a:t>
                </a:r>
                <a:r>
                  <a:rPr lang="cs-CZ" sz="16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magnetic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motion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spot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still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stochastic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but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happens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within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trajectory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cs-CZ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field</a:t>
                </a:r>
                <a:r>
                  <a:rPr lang="cs-CZ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endParaRPr lang="cs-CZ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behavior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peculiar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b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arc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sometimes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moves</a:t>
                </a:r>
                <a:b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cs-CZ" sz="1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direction</a:t>
                </a:r>
                <a:r>
                  <a:rPr lang="cs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CZ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br>
                  <a:rPr lang="en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CZ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sometimes in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cs-CZ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cs-CZ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CZ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79C8846-608A-5BE7-0322-DFC4AE995F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2" y="1692002"/>
                <a:ext cx="6595198" cy="4139998"/>
              </a:xfrm>
              <a:blipFill>
                <a:blip r:embed="rId2"/>
                <a:stretch>
                  <a:fillRect l="-577" t="-122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Vacuum Arc Cathode Spot Theory: History and Evolution of the Mechanisms |  Semantic Scholar">
            <a:extLst>
              <a:ext uri="{FF2B5EF4-FFF2-40B4-BE49-F238E27FC236}">
                <a16:creationId xmlns:a16="http://schemas.microsoft.com/office/drawing/2014/main" id="{D419F403-02B4-E187-F70C-47623065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20" y="1688686"/>
            <a:ext cx="3726956" cy="413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e Interaction of the Vacuum Arc and a Transverse Magnetic Field">
            <a:extLst>
              <a:ext uri="{FF2B5EF4-FFF2-40B4-BE49-F238E27FC236}">
                <a16:creationId xmlns:a16="http://schemas.microsoft.com/office/drawing/2014/main" id="{C515395D-3CD3-C9F4-BE9B-625E6132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12" y="3877599"/>
            <a:ext cx="4515512" cy="29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5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8579-FA91-CBEA-218E-76F81D941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3620E1-FDA7-A2BA-6CD2-EFB0674B3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079B7B-DEC3-C5D8-FC94-611F7113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CC894A-CA34-5CD9-485A-37FAEFFC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Lecture series contents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3F3ED3-11BA-70FA-F161-0DBA1130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70295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Townsend breakdown theory, </a:t>
            </a:r>
            <a:r>
              <a:rPr lang="en-US" sz="1600" dirty="0" err="1">
                <a:cs typeface="Times New Roman"/>
              </a:rPr>
              <a:t>Paschen‘s</a:t>
            </a:r>
            <a:r>
              <a:rPr lang="en-US" sz="1600" dirty="0">
                <a:cs typeface="Times New Roman"/>
              </a:rPr>
              <a:t> law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Glow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Electric arc at low and high pressures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>
                <a:cs typeface="Times New Roman"/>
              </a:rPr>
              <a:t>Magnetized low-pressure plasmas and their role in material deposition methods.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Brief introduction to high-frequency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Streamer breakdown theory, corona discharge, spark discharge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Barrier discharges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Leader discharge mechanism, ionization and discharges in planetary </a:t>
            </a:r>
            <a:r>
              <a:rPr lang="en-US" sz="1600" dirty="0" err="1">
                <a:cs typeface="Times New Roman"/>
              </a:rPr>
              <a:t>atmospherres</a:t>
            </a:r>
            <a:endParaRPr lang="en-US" sz="1600" dirty="0"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Discharges in liquids, complex and quantum plasmas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cs typeface="Times New Roman"/>
              </a:rPr>
              <a:t>Thermonuclear fusion, Lawson criterion, magnetic confinement systems, plasma heating and </a:t>
            </a:r>
            <a:r>
              <a:rPr lang="en-US" sz="1600" dirty="0" err="1">
                <a:cs typeface="Times New Roman"/>
              </a:rPr>
              <a:t>intertial</a:t>
            </a:r>
            <a:r>
              <a:rPr lang="en-US" sz="1600" dirty="0">
                <a:cs typeface="Times New Roman"/>
              </a:rPr>
              <a:t> confinement fusion.</a:t>
            </a:r>
          </a:p>
        </p:txBody>
      </p:sp>
    </p:spTree>
    <p:extLst>
      <p:ext uri="{BB962C8B-B14F-4D97-AF65-F5344CB8AC3E}">
        <p14:creationId xmlns:p14="http://schemas.microsoft.com/office/powerpoint/2010/main" val="285812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786546-D1DD-D5E0-D2FA-E2713E7FA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3C10C2-BEF1-E126-F55D-991003A51C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20</a:t>
            </a:fld>
            <a:endParaRPr lang="en-GB" altLang="cs-CZ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075ED8-03FD-2324-3E03-4D1099B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Application – Hall thrusters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E10754-2F18-1AEA-DFF5-59716D1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en-CZ" sz="1600" dirty="0"/>
              <a:t>One of the most established methods of satellite electric propulsion.</a:t>
            </a:r>
          </a:p>
          <a:p>
            <a:r>
              <a:rPr lang="en-CZ" sz="1600" dirty="0"/>
              <a:t>Plasma is accelerated through ExB drift and the extracted plasma is </a:t>
            </a:r>
            <a:r>
              <a:rPr lang="en-CZ" sz="1600" b="1" dirty="0"/>
              <a:t>quasineutral</a:t>
            </a:r>
            <a:endParaRPr lang="en-CZ" sz="1600" dirty="0"/>
          </a:p>
        </p:txBody>
      </p:sp>
      <p:pic>
        <p:nvPicPr>
          <p:cNvPr id="8194" name="Picture 2" descr="Schematic drawing of the Hall effect thruster. | Download Scientific Diagram">
            <a:extLst>
              <a:ext uri="{FF2B5EF4-FFF2-40B4-BE49-F238E27FC236}">
                <a16:creationId xmlns:a16="http://schemas.microsoft.com/office/drawing/2014/main" id="{E2D659DB-76DE-CF23-36F0-54C2ED8CB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925" y="1710771"/>
            <a:ext cx="5233764" cy="442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ew thrusters for NASA's moon-orbiting Gateway space station get a test |  Space">
            <a:extLst>
              <a:ext uri="{FF2B5EF4-FFF2-40B4-BE49-F238E27FC236}">
                <a16:creationId xmlns:a16="http://schemas.microsoft.com/office/drawing/2014/main" id="{BDA5CBE6-60C6-AFB9-D6EC-99BB66FD4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090927"/>
            <a:ext cx="4919241" cy="276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1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9C7ACB-DC5D-0884-93DD-9A67E12F4F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2AB7E2-9B7D-FC29-A67C-E2A424C87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21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ABB21E-BF10-65D9-48A1-170209A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Take aways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0C86D6-90B5-9F8C-4310-6064DB10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Why use magnetic field in a plasma?</a:t>
            </a:r>
          </a:p>
          <a:p>
            <a:endParaRPr lang="en-CZ" sz="1800" dirty="0"/>
          </a:p>
          <a:p>
            <a:r>
              <a:rPr lang="en-CZ" sz="1800" dirty="0"/>
              <a:t>How to quantify when magnetizing the plasma is going to have some effect?</a:t>
            </a:r>
          </a:p>
          <a:p>
            <a:endParaRPr lang="en-CZ" sz="1800" dirty="0"/>
          </a:p>
          <a:p>
            <a:r>
              <a:rPr lang="en-CZ" sz="1800" dirty="0"/>
              <a:t>Applications of magnetized plasma discharges and difference between the magnetic field role in arc PVD and sputter PVD</a:t>
            </a:r>
          </a:p>
          <a:p>
            <a:endParaRPr lang="en-CZ" sz="1800" dirty="0"/>
          </a:p>
        </p:txBody>
      </p:sp>
    </p:spTree>
    <p:extLst>
      <p:ext uri="{BB962C8B-B14F-4D97-AF65-F5344CB8AC3E}">
        <p14:creationId xmlns:p14="http://schemas.microsoft.com/office/powerpoint/2010/main" val="64161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E7F7E99-8CB9-B989-DA6A-2BD9E70F72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F3C08A-0C70-150F-5C3A-65B2E4526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84BB3-3427-E98C-193B-6E66973F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Discharges – what this Lesson covers?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F32CE-B36E-9DF8-2223-C697419BC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81" y="1325946"/>
            <a:ext cx="7731081" cy="5154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05C35D-4179-06A2-BFA9-F39016F520B9}"/>
              </a:ext>
            </a:extLst>
          </p:cNvPr>
          <p:cNvSpPr/>
          <p:nvPr/>
        </p:nvSpPr>
        <p:spPr bwMode="auto">
          <a:xfrm>
            <a:off x="4606724" y="3252486"/>
            <a:ext cx="3703899" cy="227956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881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74A006-D827-370A-64C7-E16371084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2D88F9-0574-FF5A-ED1F-8F0EEF798F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85D9EC-92B4-6AF4-23BF-E8CC776BC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Contents of this lesson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235DB6-B65E-64FE-C0EB-3FC06E1E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sz="1800" dirty="0"/>
              <a:t>The diffusivity tensor – why do we magnetize plasma?</a:t>
            </a:r>
          </a:p>
          <a:p>
            <a:endParaRPr lang="en-CZ" sz="1800" dirty="0"/>
          </a:p>
          <a:p>
            <a:r>
              <a:rPr lang="en-CZ" sz="1800" dirty="0"/>
              <a:t>Estimating when the magnetic confinement makes sense – numerical assessment and intro to BOLSIG+</a:t>
            </a:r>
          </a:p>
          <a:p>
            <a:endParaRPr lang="en-CZ" sz="1800" dirty="0"/>
          </a:p>
          <a:p>
            <a:r>
              <a:rPr lang="en-CZ" sz="1800" dirty="0"/>
              <a:t>Important applications of magnetized plasmas:</a:t>
            </a:r>
          </a:p>
          <a:p>
            <a:pPr lvl="1"/>
            <a:r>
              <a:rPr lang="en-CZ" sz="1600" dirty="0"/>
              <a:t>Magnetron sputtering PVD and its broad applications.</a:t>
            </a:r>
          </a:p>
          <a:p>
            <a:pPr lvl="1"/>
            <a:r>
              <a:rPr lang="en-CZ" sz="1600" dirty="0"/>
              <a:t>Vacuum arc PVD</a:t>
            </a:r>
          </a:p>
          <a:p>
            <a:pPr lvl="1"/>
            <a:r>
              <a:rPr lang="en-CZ" sz="1600" dirty="0"/>
              <a:t>ECR particle generators</a:t>
            </a:r>
          </a:p>
          <a:p>
            <a:pPr lvl="1"/>
            <a:r>
              <a:rPr lang="en-CZ" sz="1600" dirty="0"/>
              <a:t>Hall thrusters</a:t>
            </a:r>
          </a:p>
        </p:txBody>
      </p:sp>
    </p:spTree>
    <p:extLst>
      <p:ext uri="{BB962C8B-B14F-4D97-AF65-F5344CB8AC3E}">
        <p14:creationId xmlns:p14="http://schemas.microsoft.com/office/powerpoint/2010/main" val="108207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08C4D4-B8E0-CC65-4EA5-6B58434E5C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003644-2144-B219-4CBB-7B02EF99EE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AA7BD1-BB91-7C8F-74D4-45D8002060A8}"/>
              </a:ext>
            </a:extLst>
          </p:cNvPr>
          <p:cNvSpPr txBox="1"/>
          <p:nvPr/>
        </p:nvSpPr>
        <p:spPr>
          <a:xfrm>
            <a:off x="924524" y="2791495"/>
            <a:ext cx="10342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4000" b="1" dirty="0">
                <a:latin typeface="+mn-lt"/>
              </a:rPr>
              <a:t>The diffusivity tensor – why do we magnetize plasma</a:t>
            </a:r>
          </a:p>
        </p:txBody>
      </p:sp>
    </p:spTree>
    <p:extLst>
      <p:ext uri="{BB962C8B-B14F-4D97-AF65-F5344CB8AC3E}">
        <p14:creationId xmlns:p14="http://schemas.microsoft.com/office/powerpoint/2010/main" val="3189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B6336A-96B4-AAAA-F2FB-0795B12499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5A11CF-3F0D-762B-2642-D6F364924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6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A5F27B-633E-598C-71E1-7F02979E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Why do we magnetize plasma?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5C4938-2BF6-4213-209E-1466A2661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51576"/>
          </a:xfrm>
        </p:spPr>
        <p:txBody>
          <a:bodyPr/>
          <a:lstStyle/>
          <a:p>
            <a:r>
              <a:rPr lang="en-CZ" sz="1800" dirty="0"/>
              <a:t>To control its spatial distribution or to provide ExB acceleration…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9C65DC-FA8F-921E-CCE5-8F9BA3FC3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05" y="2845138"/>
            <a:ext cx="3690395" cy="33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4817CF-9944-35FD-FECB-DB58711D2744}"/>
              </a:ext>
            </a:extLst>
          </p:cNvPr>
          <p:cNvSpPr txBox="1"/>
          <p:nvPr/>
        </p:nvSpPr>
        <p:spPr>
          <a:xfrm>
            <a:off x="279504" y="2475806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Filtered vacuum arc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6FC205-E023-92C8-F2D1-F7E4F6C63A7D}"/>
              </a:ext>
            </a:extLst>
          </p:cNvPr>
          <p:cNvSpPr txBox="1"/>
          <p:nvPr/>
        </p:nvSpPr>
        <p:spPr>
          <a:xfrm>
            <a:off x="4148134" y="2757074"/>
            <a:ext cx="3690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Hall thruster for satellites</a:t>
            </a:r>
          </a:p>
        </p:txBody>
      </p:sp>
      <p:pic>
        <p:nvPicPr>
          <p:cNvPr id="1030" name="Picture 6" descr="Research | CSU Electric Propulsion &amp; Plasma Engineering (CEPPE) Laboratory  at Colorado State University">
            <a:extLst>
              <a:ext uri="{FF2B5EF4-FFF2-40B4-BE49-F238E27FC236}">
                <a16:creationId xmlns:a16="http://schemas.microsoft.com/office/drawing/2014/main" id="{1CD40933-08B5-CB52-0297-A9A0D6CB2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765" y="3126406"/>
            <a:ext cx="3873135" cy="31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netron Sputtering Deposition – magnetron sputtered thin films">
            <a:extLst>
              <a:ext uri="{FF2B5EF4-FFF2-40B4-BE49-F238E27FC236}">
                <a16:creationId xmlns:a16="http://schemas.microsoft.com/office/drawing/2014/main" id="{98D5C959-1B14-B5E6-C9A2-1D9A08BAC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764" y="2757073"/>
            <a:ext cx="4175235" cy="33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5AFA3-1164-724A-77D3-745181AE647D}"/>
              </a:ext>
            </a:extLst>
          </p:cNvPr>
          <p:cNvSpPr txBox="1"/>
          <p:nvPr/>
        </p:nvSpPr>
        <p:spPr>
          <a:xfrm>
            <a:off x="8259183" y="2110742"/>
            <a:ext cx="3690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Z" sz="1800" dirty="0">
                <a:latin typeface="+mn-lt"/>
              </a:rPr>
              <a:t>Magnetron sputtering plasma (likely a wafer processing setup)</a:t>
            </a:r>
          </a:p>
        </p:txBody>
      </p:sp>
    </p:spTree>
    <p:extLst>
      <p:ext uri="{BB962C8B-B14F-4D97-AF65-F5344CB8AC3E}">
        <p14:creationId xmlns:p14="http://schemas.microsoft.com/office/powerpoint/2010/main" val="236887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696C2-7175-9241-9C80-81D392F60F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err="1"/>
              <a:t>Fyzika</a:t>
            </a:r>
            <a:r>
              <a:rPr lang="en-GB" noProof="0" dirty="0"/>
              <a:t> </a:t>
            </a:r>
            <a:r>
              <a:rPr lang="en-GB" noProof="0" dirty="0" err="1"/>
              <a:t>plazmatu</a:t>
            </a:r>
            <a:r>
              <a:rPr lang="en-GB" noProof="0" dirty="0"/>
              <a:t>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8E2DC-F886-08E8-D36F-549063AD60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7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64C9A3-D8E2-88F1-F3F3-15456C0A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Why do we magnetize plasma?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AC3240-4EBD-7659-857F-3F6B2885BB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Z" sz="1800" dirty="0"/>
                  <a:t>In the non-magnetized case, electron and ion diffusive flux is described as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1800" b="1" i="0" smtClean="0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sty m:val="p"/>
                      </m:rPr>
                      <a:rPr lang="cs-CZ" sz="180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cs-CZ" sz="1800" b="1">
                        <a:latin typeface="Cambria Math" panose="02040503050406030204" pitchFamily="18" charset="0"/>
                      </a:rPr>
                      <m:t>𝐄</m:t>
                    </m:r>
                  </m:oMath>
                </a14:m>
                <a:r>
                  <a:rPr lang="en-CZ" sz="1800" dirty="0"/>
                  <a:t> </a:t>
                </a:r>
                <a:endParaRPr lang="cs-CZ" sz="1800" dirty="0"/>
              </a:p>
              <a:p>
                <a:r>
                  <a:rPr lang="en-CZ" sz="1800" dirty="0"/>
                  <a:t>Due to higher electron mobility,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CZ" sz="1800" dirty="0"/>
              </a:p>
              <a:p>
                <a:r>
                  <a:rPr lang="en-CZ" sz="1800" dirty="0"/>
                  <a:t>By assuming local balance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Z" sz="1800" dirty="0"/>
                  <a:t> and quasineutrality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Z" sz="1800" dirty="0"/>
                  <a:t>, we can derive an expression for the overall diffusivity of the plasma, the so-called Ambipolar diffusion coefficient 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amb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Z" sz="1800" dirty="0"/>
                  <a:t>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𝛤</m:t>
                        </m:r>
                      </m:e>
                      <m:sub/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amb</m:t>
                        </m:r>
                      </m:sub>
                    </m:sSub>
                    <m:r>
                      <m:rPr>
                        <m:sty m:val="p"/>
                      </m:rPr>
                      <a:rPr lang="cs-CZ" sz="1800" b="0" i="0" smtClean="0">
                        <a:latin typeface="Cambria Math" panose="02040503050406030204" pitchFamily="18" charset="0"/>
                      </a:rPr>
                      <m:t>∇n</m:t>
                    </m:r>
                  </m:oMath>
                </a14:m>
                <a:endParaRPr lang="en-CZ" sz="1800" dirty="0"/>
              </a:p>
              <a:p>
                <a:r>
                  <a:rPr lang="en-CZ" sz="1800" dirty="0"/>
                  <a:t>This describes the motion of the plasma as a quasineutral fluid and it is valid in the plasma bulk, not in the plasma sheath. Practical if the sheaths are thin and the bulk is large.</a:t>
                </a:r>
              </a:p>
              <a:p>
                <a:r>
                  <a:rPr lang="en-CZ" sz="1800" b="1" dirty="0"/>
                  <a:t>Where do we get the value of the Diffusion coefficients?</a:t>
                </a:r>
              </a:p>
              <a:p>
                <a:pPr marL="72000" indent="0">
                  <a:buNone/>
                </a:pPr>
                <a:endParaRPr lang="en-CZ" sz="1800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E2AC3240-4EBD-7659-857F-3F6B2885BB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2" r="-590" b="-122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0AFBF6-30F1-C486-F1A9-E9B248CBCFD7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</p:spTree>
    <p:extLst>
      <p:ext uri="{BB962C8B-B14F-4D97-AF65-F5344CB8AC3E}">
        <p14:creationId xmlns:p14="http://schemas.microsoft.com/office/powerpoint/2010/main" val="1940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11B286-D65E-DF9B-409C-1F78F2806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189AAB-39DB-391D-89E3-4D2789202C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FD21EA-FA11-02A7-767D-5B84AEBCB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Values of diffusion coefficients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3D2D46-3870-CEF0-267F-2121BBDE11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Z" sz="1800" dirty="0"/>
                  <a:t>Diffusion coefficients of species can be expressed through their temperature and their collision frequency</a:t>
                </a:r>
              </a:p>
              <a:p>
                <a:pPr marL="7200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cs-CZ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sSub>
                          <m:sSubPr>
                            <m:ctrlPr>
                              <a:rPr lang="cs-CZ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sz="18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den>
                    </m:f>
                  </m:oMath>
                </a14:m>
                <a:r>
                  <a:rPr lang="en-CZ" sz="1800" dirty="0"/>
                  <a:t> … also 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CZ" sz="1800" dirty="0"/>
              </a:p>
              <a:p>
                <a:r>
                  <a:rPr lang="en-CZ" sz="1800" dirty="0"/>
                  <a:t>The tricky part about this is finding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CZ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Z" sz="1800" dirty="0"/>
                  <a:t>.</a:t>
                </a:r>
              </a:p>
              <a:p>
                <a:r>
                  <a:rPr lang="en-CZ" sz="1800" dirty="0"/>
                  <a:t>In a laboratory plasma, you can usually assume that ions collide only elastically with the background gas,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CZ" sz="1800" dirty="0"/>
                  <a:t> depends only on the elastic collision cross-section for 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cs-CZ" sz="1800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cs-CZ" sz="1800" b="0" i="1" smtClean="0">
                            <a:latin typeface="Cambria Math" panose="02040503050406030204" pitchFamily="18" charset="0"/>
                          </a:rPr>
                          <m:t>−18</m:t>
                        </m:r>
                      </m:sup>
                    </m:sSup>
                    <m:r>
                      <a:rPr lang="cs-CZ" sz="18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cs-CZ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cs-CZ" sz="18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CZ" sz="1800" dirty="0"/>
              </a:p>
              <a:p>
                <a:r>
                  <a:rPr lang="en-CZ" sz="1800" dirty="0"/>
                  <a:t>Electrons in the laboratory plasma undergo many more types of collisions, so </a:t>
                </a:r>
                <a:r>
                  <a:rPr lang="en-CZ" sz="1800" b="1" dirty="0"/>
                  <a:t>obtaining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800" b="1" i="1" smtClean="0"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cs-CZ" sz="1800" b="1" i="0" smtClean="0">
                            <a:latin typeface="Cambria Math" panose="02040503050406030204" pitchFamily="18" charset="0"/>
                          </a:rPr>
                          <m:t>𝐞</m:t>
                        </m:r>
                      </m:sub>
                    </m:sSub>
                  </m:oMath>
                </a14:m>
                <a:r>
                  <a:rPr lang="en-CZ" sz="1800" b="1" dirty="0"/>
                  <a:t> is non-trivial and often requires a numerical procedure</a:t>
                </a:r>
                <a:r>
                  <a:rPr lang="en-CZ" sz="1800" dirty="0"/>
                  <a:t>.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B63D2D46-3870-CEF0-267F-2121BBDE11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DFCFDC-02FD-D4C3-B9F3-770349295BAB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</p:spTree>
    <p:extLst>
      <p:ext uri="{BB962C8B-B14F-4D97-AF65-F5344CB8AC3E}">
        <p14:creationId xmlns:p14="http://schemas.microsoft.com/office/powerpoint/2010/main" val="23885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99F85-35D8-ADA5-583F-4F047ABB57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Fyzika plazmatu 2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C6F3D0-77BE-3243-9BA7-867ED44673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69E689-1CBF-99CB-73AB-DB7BB849B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Magnetized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</p:spPr>
            <p:txBody>
              <a:bodyPr/>
              <a:lstStyle/>
              <a:p>
                <a:r>
                  <a:rPr lang="en-CZ" sz="1600" dirty="0"/>
                  <a:t>In the magnetic field, we usually assume that </a:t>
                </a:r>
                <a:r>
                  <a:rPr lang="en-CZ" sz="1600" b="1" dirty="0"/>
                  <a:t>ions are not affected by it</a:t>
                </a:r>
                <a:r>
                  <a:rPr lang="en-CZ" sz="1600" dirty="0"/>
                  <a:t>. The logic behind it is the large gyroradius (cyclotron radius) of 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num>
                      <m:den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CZ" sz="1600" dirty="0"/>
                  <a:t> which is usually larger than the plasma itself.</a:t>
                </a:r>
              </a:p>
              <a:p>
                <a:r>
                  <a:rPr lang="en-CZ" sz="1600" dirty="0"/>
                  <a:t>However, for electrons, the gyroradius is small =&gt; Their motion gets affected.</a:t>
                </a:r>
              </a:p>
              <a:p>
                <a:r>
                  <a:rPr lang="en-CZ" sz="1600" dirty="0"/>
                  <a:t>Macroscopically, we derive the </a:t>
                </a:r>
                <a:r>
                  <a:rPr lang="en-CZ" sz="1600" b="1" dirty="0"/>
                  <a:t>electron diffusivity tensor</a:t>
                </a:r>
                <a:r>
                  <a:rPr lang="en-CZ" sz="1600" dirty="0"/>
                  <a:t> from the </a:t>
                </a:r>
                <a:r>
                  <a:rPr lang="en-CZ" sz="1600" b="1" dirty="0"/>
                  <a:t>linearlized Langevin equation</a:t>
                </a:r>
                <a:r>
                  <a:rPr lang="en-CZ" sz="1600" dirty="0"/>
                  <a:t>, arriving at </a:t>
                </a:r>
              </a:p>
              <a:p>
                <a:pPr marL="72000" indent="0">
                  <a:buNone/>
                </a:pPr>
                <a:endParaRPr lang="en-CZ" sz="16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0F849C6-2BB9-F91A-D5B2-931EC52C21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1471336"/>
                <a:ext cx="10753200" cy="1762980"/>
              </a:xfrm>
              <a:blipFill>
                <a:blip r:embed="rId2"/>
                <a:stretch>
                  <a:fillRect l="-354" r="-590" b="-714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F94AFA-BBEB-077A-60E6-B3ECDCEA8F91}"/>
              </a:ext>
            </a:extLst>
          </p:cNvPr>
          <p:cNvSpPr txBox="1"/>
          <p:nvPr/>
        </p:nvSpPr>
        <p:spPr>
          <a:xfrm>
            <a:off x="2086985" y="6437119"/>
            <a:ext cx="8018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CZ" sz="1600" dirty="0">
                <a:solidFill>
                  <a:srgbClr val="FF0000"/>
                </a:solidFill>
                <a:latin typeface="+mn-lt"/>
              </a:rPr>
              <a:t>AO’s favourite reference for all the derivations mentioned here is the Liebermann book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/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2000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s-CZ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cs-CZ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2734165-6484-CF29-8D15-CC3379A36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" y="4227700"/>
                <a:ext cx="3532238" cy="987450"/>
              </a:xfrm>
              <a:prstGeom prst="rect">
                <a:avLst/>
              </a:prstGeom>
              <a:blipFill>
                <a:blip r:embed="rId3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/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0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cs-CZ" sz="2000" b="0" i="0" smtClean="0">
                          <a:latin typeface="Cambria Math" panose="02040503050406030204" pitchFamily="18" charset="0"/>
                        </a:rPr>
                        <m:t>∇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AB4031-E2B3-F8A2-34F9-49FA5D979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00" y="3548018"/>
                <a:ext cx="274898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/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5056B1-E851-989B-B9CE-0455150A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3587120"/>
                <a:ext cx="1983043" cy="680507"/>
              </a:xfrm>
              <a:prstGeom prst="rect">
                <a:avLst/>
              </a:prstGeom>
              <a:blipFill>
                <a:blip r:embed="rId5"/>
                <a:stretch>
                  <a:fillRect l="-1911" b="-7407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/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sub>
                            <m:sup>
                              <m:r>
                                <a:rPr lang="cs-CZ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cs-CZ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ce</m:t>
                              </m:r>
                            </m:sub>
                            <m: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9EF8B10-1C57-C56D-3F6B-15E5ABCF2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81" y="4541885"/>
                <a:ext cx="1997662" cy="590033"/>
              </a:xfrm>
              <a:prstGeom prst="rect">
                <a:avLst/>
              </a:prstGeom>
              <a:blipFill>
                <a:blip r:embed="rId6"/>
                <a:stretch>
                  <a:fillRect l="-1899" b="-8333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/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cs-CZ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</m:oMath>
                  </m:oMathPara>
                </a14:m>
                <a:endParaRPr lang="en-CZ" sz="2000" i="1" dirty="0" err="1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1F84A2-16F7-D8FF-1CCE-D117DF1C8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85" y="5460628"/>
                <a:ext cx="943271" cy="314253"/>
              </a:xfrm>
              <a:prstGeom prst="rect">
                <a:avLst/>
              </a:prstGeom>
              <a:blipFill>
                <a:blip r:embed="rId7"/>
                <a:stretch>
                  <a:fillRect l="-5333" b="-20000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/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parallel to B =&gt; same as non-magnetized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endParaRPr lang="en-CZ" sz="1600" dirty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90D6374-3A96-9F90-780E-46CA3DF7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2" y="5350970"/>
                <a:ext cx="3889093" cy="584775"/>
              </a:xfrm>
              <a:prstGeom prst="rect">
                <a:avLst/>
              </a:prstGeom>
              <a:blipFill>
                <a:blip r:embed="rId8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AFFF7EA-45FC-5C0D-EC40-8EF23932A0D8}"/>
              </a:ext>
            </a:extLst>
          </p:cNvPr>
          <p:cNvSpPr txBox="1"/>
          <p:nvPr/>
        </p:nvSpPr>
        <p:spPr>
          <a:xfrm>
            <a:off x="6898510" y="4566014"/>
            <a:ext cx="388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Z" sz="1600" dirty="0">
                <a:solidFill>
                  <a:schemeClr val="tx2"/>
                </a:solidFill>
                <a:latin typeface="+mn-lt"/>
              </a:rPr>
              <a:t>Hall diffusion (e.g. gradient </a:t>
            </a:r>
            <a:r>
              <a:rPr lang="en-GB" sz="1600" dirty="0">
                <a:solidFill>
                  <a:schemeClr val="tx2"/>
                </a:solidFill>
                <a:latin typeface="+mn-lt"/>
              </a:rPr>
              <a:t>in X causes diffusion in Y direction)</a:t>
            </a:r>
            <a:endParaRPr lang="en-CZ" sz="1600" dirty="0">
              <a:solidFill>
                <a:schemeClr val="tx2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/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Diffusion perpendicular to the magnetic field, always lower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CZ" sz="1600" dirty="0">
                    <a:solidFill>
                      <a:schemeClr val="tx2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380570-2D3F-A26A-967D-DF08135F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510" y="3781059"/>
                <a:ext cx="3889093" cy="584775"/>
              </a:xfrm>
              <a:prstGeom prst="rect">
                <a:avLst/>
              </a:prstGeom>
              <a:blipFill>
                <a:blip r:embed="rId9"/>
                <a:stretch>
                  <a:fillRect l="-977" t="-2128" b="-12766"/>
                </a:stretch>
              </a:blipFill>
            </p:spPr>
            <p:txBody>
              <a:bodyPr/>
              <a:lstStyle/>
              <a:p>
                <a:r>
                  <a:rPr lang="en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28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 SCI prezentace" id="{26D9B203-B1A9-9A4B-A03A-C0517FD689F0}" vid="{8BECEF13-DF0F-F548-8FD4-A8EB4574AB8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Presentation_MU_EN</Template>
  <TotalTime>5444</TotalTime>
  <Words>1463</Words>
  <Application>Microsoft Macintosh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Tahoma</vt:lpstr>
      <vt:lpstr>Times New Roman</vt:lpstr>
      <vt:lpstr>Wingdings</vt:lpstr>
      <vt:lpstr>Presentation_MU_EN</vt:lpstr>
      <vt:lpstr>Plasma Physics 2</vt:lpstr>
      <vt:lpstr>Lecture series contents</vt:lpstr>
      <vt:lpstr>Discharges – what this Lesson covers?</vt:lpstr>
      <vt:lpstr>Contents of this lesson</vt:lpstr>
      <vt:lpstr>PowerPoint Presentation</vt:lpstr>
      <vt:lpstr>Why do we magnetize plasma?</vt:lpstr>
      <vt:lpstr>Why do we magnetize plasma?</vt:lpstr>
      <vt:lpstr>Values of diffusion coefficients</vt:lpstr>
      <vt:lpstr>Magnetized diffusion</vt:lpstr>
      <vt:lpstr>Magnetized diffusion</vt:lpstr>
      <vt:lpstr>Why do we magnetize plasma?</vt:lpstr>
      <vt:lpstr>Magnetized diffusion - quantifying</vt:lpstr>
      <vt:lpstr>Magnetized diffusion - quantifying</vt:lpstr>
      <vt:lpstr>PowerPoint Presentation</vt:lpstr>
      <vt:lpstr>Applications – magnetron sputtering</vt:lpstr>
      <vt:lpstr>Applications – magnetron sputtering</vt:lpstr>
      <vt:lpstr>Applications – magnetron sputtering</vt:lpstr>
      <vt:lpstr>Applications – low pressure vacuum arc</vt:lpstr>
      <vt:lpstr>Applications – low pressure vacuum arc</vt:lpstr>
      <vt:lpstr>Application – Hall thrusters</vt:lpstr>
      <vt:lpstr>Take 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plazmatu 2</dc:title>
  <dc:creator>Adam Obrusnik</dc:creator>
  <cp:lastModifiedBy>Adam Obrusnik</cp:lastModifiedBy>
  <cp:revision>385</cp:revision>
  <cp:lastPrinted>1601-01-01T00:00:00Z</cp:lastPrinted>
  <dcterms:created xsi:type="dcterms:W3CDTF">2024-02-19T04:11:57Z</dcterms:created>
  <dcterms:modified xsi:type="dcterms:W3CDTF">2024-03-19T13:29:49Z</dcterms:modified>
</cp:coreProperties>
</file>