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51" r:id="rId2"/>
    <p:sldId id="605" r:id="rId3"/>
    <p:sldId id="494" r:id="rId4"/>
    <p:sldId id="495" r:id="rId5"/>
    <p:sldId id="510" r:id="rId6"/>
    <p:sldId id="496" r:id="rId7"/>
    <p:sldId id="498" r:id="rId8"/>
    <p:sldId id="500" r:id="rId9"/>
    <p:sldId id="514" r:id="rId10"/>
    <p:sldId id="497" r:id="rId11"/>
    <p:sldId id="515" r:id="rId12"/>
    <p:sldId id="517" r:id="rId13"/>
    <p:sldId id="518" r:id="rId14"/>
    <p:sldId id="516" r:id="rId15"/>
    <p:sldId id="511" r:id="rId16"/>
    <p:sldId id="507" r:id="rId17"/>
    <p:sldId id="529" r:id="rId18"/>
    <p:sldId id="528" r:id="rId19"/>
    <p:sldId id="513" r:id="rId20"/>
    <p:sldId id="502" r:id="rId21"/>
    <p:sldId id="512" r:id="rId22"/>
    <p:sldId id="499" r:id="rId23"/>
    <p:sldId id="519" r:id="rId24"/>
    <p:sldId id="520" r:id="rId25"/>
    <p:sldId id="521" r:id="rId26"/>
    <p:sldId id="522" r:id="rId27"/>
    <p:sldId id="523" r:id="rId28"/>
    <p:sldId id="530" r:id="rId29"/>
    <p:sldId id="525" r:id="rId30"/>
    <p:sldId id="526" r:id="rId31"/>
    <p:sldId id="531" r:id="rId32"/>
    <p:sldId id="527" r:id="rId33"/>
    <p:sldId id="524" r:id="rId34"/>
    <p:sldId id="53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8"/>
    <p:restoredTop sz="96197" autoAdjust="0"/>
  </p:normalViewPr>
  <p:slideViewPr>
    <p:cSldViewPr snapToGrid="0" snapToObjects="1">
      <p:cViewPr varScale="1">
        <p:scale>
          <a:sx n="126" d="100"/>
          <a:sy n="126" d="100"/>
        </p:scale>
        <p:origin x="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4C53-DB28-BF40-8E43-FB2FCCB1926D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F8CA-1D07-3842-86D4-559153C1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Vylepsit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8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0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5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0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5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9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6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86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8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33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6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0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8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44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1D67-D689-9147-B531-260CD7922B72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156" y="650824"/>
            <a:ext cx="4205613" cy="969349"/>
          </a:xfrm>
        </p:spPr>
        <p:txBody>
          <a:bodyPr>
            <a:normAutofit/>
          </a:bodyPr>
          <a:lstStyle/>
          <a:p>
            <a:pPr algn="r"/>
            <a:r>
              <a:rPr lang="cs-CZ" sz="1600" b="1" dirty="0">
                <a:latin typeface="Muni Bold" pitchFamily="2" charset="77"/>
              </a:rPr>
              <a:t>Plasma </a:t>
            </a:r>
            <a:r>
              <a:rPr lang="cs-CZ" sz="1600" b="1" dirty="0" err="1">
                <a:latin typeface="Muni Bold" pitchFamily="2" charset="77"/>
              </a:rPr>
              <a:t>Physics</a:t>
            </a:r>
            <a:r>
              <a:rPr lang="cs-CZ" sz="1600" b="1" dirty="0">
                <a:latin typeface="Muni Bold" pitchFamily="2" charset="77"/>
              </a:rPr>
              <a:t> 2</a:t>
            </a:r>
            <a:endParaRPr lang="en" sz="1600" b="1" dirty="0">
              <a:latin typeface="Muni Bol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240AC-D90F-394D-A06B-97C288613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49" y="5561028"/>
            <a:ext cx="1079216" cy="8309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A59A8D-FF9D-0849-9FE8-5A0B8B4FC920}"/>
              </a:ext>
            </a:extLst>
          </p:cNvPr>
          <p:cNvCxnSpPr>
            <a:cxnSpLocks/>
          </p:cNvCxnSpPr>
          <p:nvPr/>
        </p:nvCxnSpPr>
        <p:spPr>
          <a:xfrm>
            <a:off x="5450018" y="650824"/>
            <a:ext cx="0" cy="7476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3009F4-F36B-5332-26D7-D3FCE6589CDC}"/>
              </a:ext>
            </a:extLst>
          </p:cNvPr>
          <p:cNvCxnSpPr>
            <a:cxnSpLocks/>
          </p:cNvCxnSpPr>
          <p:nvPr/>
        </p:nvCxnSpPr>
        <p:spPr>
          <a:xfrm>
            <a:off x="5450018" y="5389581"/>
            <a:ext cx="0" cy="9125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95C694C-0B79-7F70-2F2D-8ECB497EFE15}"/>
              </a:ext>
            </a:extLst>
          </p:cNvPr>
          <p:cNvSpPr/>
          <p:nvPr/>
        </p:nvSpPr>
        <p:spPr>
          <a:xfrm>
            <a:off x="2000924" y="1506071"/>
            <a:ext cx="5185176" cy="3775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49C39-7F53-815F-E483-DCC80AEB665D}"/>
              </a:ext>
            </a:extLst>
          </p:cNvPr>
          <p:cNvSpPr txBox="1"/>
          <p:nvPr/>
        </p:nvSpPr>
        <p:spPr>
          <a:xfrm>
            <a:off x="2609291" y="1715132"/>
            <a:ext cx="3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600" dirty="0">
              <a:solidFill>
                <a:schemeClr val="tx2"/>
              </a:solidFill>
              <a:latin typeface="Muni" pitchFamily="2" charset="77"/>
              <a:cs typeface="Times New Roman"/>
            </a:endParaRPr>
          </a:p>
          <a:p>
            <a:pPr algn="ctr"/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9.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Thermonuclear</a:t>
            </a:r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fusion</a:t>
            </a:r>
            <a:endParaRPr lang="en-US" sz="1600" dirty="0">
              <a:solidFill>
                <a:schemeClr val="tx2"/>
              </a:solidFill>
              <a:latin typeface="Muni" pitchFamily="2" charset="77"/>
              <a:cs typeface="Times New Roman"/>
            </a:endParaRPr>
          </a:p>
        </p:txBody>
      </p:sp>
      <p:pic>
        <p:nvPicPr>
          <p:cNvPr id="9" name="Picture 8" descr="A close-up of a spiral&#10;&#10;Description automatically generated with low confidence">
            <a:extLst>
              <a:ext uri="{FF2B5EF4-FFF2-40B4-BE49-F238E27FC236}">
                <a16:creationId xmlns:a16="http://schemas.microsoft.com/office/drawing/2014/main" id="{D04B8538-674F-45A3-E2F8-4A9B5903B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41" y="2381083"/>
            <a:ext cx="4252142" cy="2447962"/>
          </a:xfrm>
          <a:prstGeom prst="rect">
            <a:avLst/>
          </a:prstGeom>
        </p:spPr>
      </p:pic>
      <p:pic>
        <p:nvPicPr>
          <p:cNvPr id="12" name="Picture 11" descr="A 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5EBA84B-807B-BA24-A22B-FD8F3E9A0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059" y="4649153"/>
            <a:ext cx="1083440" cy="1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Lawson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criterion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This is a </a:t>
            </a:r>
            <a:r>
              <a:rPr lang="en-GB" sz="1400" b="1" i="0" u="none" strike="noStrike" dirty="0">
                <a:solidFill>
                  <a:srgbClr val="0D0D0D"/>
                </a:solidFill>
                <a:effectLst/>
                <a:latin typeface="Söhne"/>
              </a:rPr>
              <a:t>necessary condition for the occurrence of self-sustaining fusion</a:t>
            </a:r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 in a thermonuclear reactor, derived by John D. Lawson in 1955.</a:t>
            </a:r>
          </a:p>
          <a:p>
            <a:pPr algn="l"/>
            <a:endParaRPr lang="en-GB" sz="1400" dirty="0">
              <a:solidFill>
                <a:srgbClr val="0D0D0D"/>
              </a:solidFill>
              <a:latin typeface="Söhne"/>
            </a:endParaRPr>
          </a:p>
          <a:p>
            <a:pPr algn="l"/>
            <a:endParaRPr lang="en-GB" sz="1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It is based on the following reasoning: the </a:t>
            </a:r>
            <a:r>
              <a:rPr lang="en-GB" sz="1400" b="1" i="0" u="none" strike="noStrike" dirty="0">
                <a:solidFill>
                  <a:srgbClr val="0D0D0D"/>
                </a:solidFill>
                <a:effectLst/>
                <a:latin typeface="Söhne"/>
              </a:rPr>
              <a:t>power input from nuclear synthesis must be greater than the loss power</a:t>
            </a:r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, which the plasma loses through various paths (radiation, conduction, etc.). Therefore:</a:t>
            </a:r>
          </a:p>
          <a:p>
            <a:pPr algn="l"/>
            <a:endParaRPr lang="en-GB" sz="1400" dirty="0">
              <a:solidFill>
                <a:srgbClr val="0D0D0D"/>
              </a:solidFill>
              <a:latin typeface="Söhne"/>
            </a:endParaRPr>
          </a:p>
          <a:p>
            <a:pPr algn="l"/>
            <a:endParaRPr lang="en-GB" sz="1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endParaRPr lang="en-GB" sz="1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When considering this equation, it is useful to introduce the concept of </a:t>
            </a:r>
            <a:r>
              <a:rPr lang="en-GB" sz="1400" b="1" i="0" u="none" strike="noStrike" dirty="0">
                <a:solidFill>
                  <a:srgbClr val="0D0D0D"/>
                </a:solidFill>
                <a:effectLst/>
                <a:latin typeface="Söhne"/>
              </a:rPr>
              <a:t>confinement time.</a:t>
            </a:r>
            <a:endParaRPr lang="en-GB" sz="1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endParaRPr lang="en-GB" sz="1400" dirty="0">
              <a:solidFill>
                <a:srgbClr val="0D0D0D"/>
              </a:solidFill>
              <a:latin typeface="Söhne"/>
            </a:endParaRPr>
          </a:p>
          <a:p>
            <a:pPr algn="l"/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This time is necessary for the escape of the entire thermal energy W from the plasma, and therefore:</a:t>
            </a:r>
          </a:p>
          <a:p>
            <a:pPr algn="l"/>
            <a:endParaRPr lang="en-GB" sz="1400" dirty="0">
              <a:solidFill>
                <a:srgbClr val="0D0D0D"/>
              </a:solidFill>
              <a:latin typeface="Söhne"/>
            </a:endParaRPr>
          </a:p>
          <a:p>
            <a:pPr algn="l"/>
            <a:endParaRPr lang="en-GB" sz="1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endParaRPr lang="en-GB" sz="1400" dirty="0">
              <a:solidFill>
                <a:srgbClr val="0D0D0D"/>
              </a:solidFill>
              <a:latin typeface="Söhne"/>
            </a:endParaRPr>
          </a:p>
          <a:p>
            <a:pPr algn="l"/>
            <a:endParaRPr lang="en-GB" sz="1400" dirty="0">
              <a:solidFill>
                <a:srgbClr val="0D0D0D"/>
              </a:solidFill>
              <a:latin typeface="Söhne"/>
            </a:endParaRPr>
          </a:p>
          <a:p>
            <a:pPr algn="l"/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Naturally, to obtain </a:t>
            </a:r>
            <a:r>
              <a:rPr lang="en-GB" sz="1400" dirty="0">
                <a:solidFill>
                  <a:srgbClr val="0D0D0D"/>
                </a:solidFill>
                <a:latin typeface="Söhne"/>
              </a:rPr>
              <a:t>quantitative value of the confinement time, we need to know the system as such and be able to quantify </a:t>
            </a:r>
            <a:r>
              <a:rPr lang="en-GB" sz="1400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</a:t>
            </a:r>
            <a:r>
              <a:rPr lang="en-GB" sz="1400" b="0" i="0" u="none" strike="noStrike" baseline="-25000" dirty="0" err="1">
                <a:solidFill>
                  <a:srgbClr val="0D0D0D"/>
                </a:solidFill>
                <a:effectLst/>
                <a:latin typeface="Söhne"/>
              </a:rPr>
              <a:t>loss</a:t>
            </a:r>
            <a:r>
              <a:rPr lang="en-GB" sz="1400" b="0" i="0" u="none" strike="noStrike" baseline="-2500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sz="1400" b="0" i="0" u="none" strike="noStrike" dirty="0">
                <a:solidFill>
                  <a:srgbClr val="0D0D0D"/>
                </a:solidFill>
                <a:effectLst/>
                <a:latin typeface="Söhne"/>
              </a:rPr>
              <a:t>based on its geometry, volume, etc…</a:t>
            </a:r>
          </a:p>
        </p:txBody>
      </p:sp>
      <p:pic>
        <p:nvPicPr>
          <p:cNvPr id="4" name="Picture 3" descr="A picture containing font, typography, white, calligraphy&#10;&#10;Description automatically generated">
            <a:extLst>
              <a:ext uri="{FF2B5EF4-FFF2-40B4-BE49-F238E27FC236}">
                <a16:creationId xmlns:a16="http://schemas.microsoft.com/office/drawing/2014/main" id="{B6C97784-068A-755D-02AE-9C970585E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421" y="2609919"/>
            <a:ext cx="875158" cy="272724"/>
          </a:xfrm>
          <a:prstGeom prst="rect">
            <a:avLst/>
          </a:prstGeom>
        </p:spPr>
      </p:pic>
      <p:pic>
        <p:nvPicPr>
          <p:cNvPr id="11" name="Picture 10" descr="A picture containing font, white, number, text&#10;&#10;Description automatically generated">
            <a:extLst>
              <a:ext uri="{FF2B5EF4-FFF2-40B4-BE49-F238E27FC236}">
                <a16:creationId xmlns:a16="http://schemas.microsoft.com/office/drawing/2014/main" id="{025E5F81-34F4-B029-0C46-C1A8BD8D4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289" y="3773557"/>
            <a:ext cx="749422" cy="5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1843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Lawson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criterion</a:t>
            </a:r>
            <a:r>
              <a:rPr lang="cs-CZ" sz="2000" dirty="0">
                <a:solidFill>
                  <a:schemeClr val="tx2"/>
                </a:solidFill>
              </a:rPr>
              <a:t> – </a:t>
            </a:r>
            <a:r>
              <a:rPr lang="cs-CZ" sz="2000" dirty="0" err="1">
                <a:solidFill>
                  <a:schemeClr val="tx2"/>
                </a:solidFill>
              </a:rPr>
              <a:t>derivation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outline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707714"/>
            <a:ext cx="788046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br>
              <a:rPr lang="cs-CZ" sz="1400" dirty="0">
                <a:cs typeface="Times New Roman"/>
              </a:rPr>
            </a:br>
            <a:r>
              <a:rPr lang="cs-CZ" sz="1400" dirty="0" err="1">
                <a:cs typeface="Times New Roman"/>
              </a:rPr>
              <a:t>Assuming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thermal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quasineutral</a:t>
            </a:r>
            <a:r>
              <a:rPr lang="cs-CZ" sz="1400" dirty="0">
                <a:cs typeface="Times New Roman"/>
              </a:rPr>
              <a:t> plasma </a:t>
            </a:r>
            <a:r>
              <a:rPr lang="cs-CZ" sz="1400" dirty="0" err="1">
                <a:cs typeface="Times New Roman"/>
              </a:rPr>
              <a:t>the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total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energy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is</a:t>
            </a:r>
            <a:r>
              <a:rPr lang="cs-CZ" sz="1400" dirty="0">
                <a:cs typeface="Times New Roman"/>
              </a:rPr>
              <a:t>:</a:t>
            </a:r>
            <a:br>
              <a:rPr lang="cs-CZ" sz="1400" dirty="0">
                <a:cs typeface="Times New Roman"/>
              </a:rPr>
            </a:br>
            <a:endParaRPr lang="cs-CZ" sz="14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400" dirty="0" err="1">
                <a:cs typeface="Times New Roman"/>
              </a:rPr>
              <a:t>Next</a:t>
            </a:r>
            <a:r>
              <a:rPr lang="cs-CZ" sz="1400" dirty="0">
                <a:cs typeface="Times New Roman"/>
              </a:rPr>
              <a:t>, </a:t>
            </a:r>
            <a:r>
              <a:rPr lang="cs-CZ" sz="1400" dirty="0" err="1">
                <a:cs typeface="Times New Roman"/>
              </a:rPr>
              <a:t>we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utilize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the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condition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for</a:t>
            </a:r>
            <a:r>
              <a:rPr lang="cs-CZ" sz="1400" dirty="0">
                <a:cs typeface="Times New Roman"/>
              </a:rPr>
              <a:t> positive </a:t>
            </a:r>
            <a:r>
              <a:rPr lang="cs-CZ" sz="1400" dirty="0" err="1">
                <a:cs typeface="Times New Roman"/>
              </a:rPr>
              <a:t>energy</a:t>
            </a:r>
            <a:r>
              <a:rPr lang="cs-CZ" sz="1400" dirty="0">
                <a:cs typeface="Times New Roman"/>
              </a:rPr>
              <a:t> balance </a:t>
            </a:r>
            <a:r>
              <a:rPr lang="cs-CZ" sz="1400" dirty="0" err="1">
                <a:cs typeface="Times New Roman"/>
              </a:rPr>
              <a:t>of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the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fusion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reaction</a:t>
            </a:r>
            <a:endParaRPr lang="cs-CZ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r>
              <a:rPr lang="cs-CZ" sz="1400" dirty="0" err="1">
                <a:cs typeface="Times New Roman"/>
              </a:rPr>
              <a:t>Finally</a:t>
            </a:r>
            <a:r>
              <a:rPr lang="cs-CZ" sz="1400" dirty="0">
                <a:cs typeface="Times New Roman"/>
              </a:rPr>
              <a:t>, </a:t>
            </a:r>
            <a:r>
              <a:rPr lang="cs-CZ" sz="1400" dirty="0" err="1">
                <a:cs typeface="Times New Roman"/>
              </a:rPr>
              <a:t>we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arrive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at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the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Lawson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criterion</a:t>
            </a:r>
            <a:endParaRPr lang="cs-CZ" sz="1400" dirty="0">
              <a:cs typeface="Times New Roman"/>
            </a:endParaRPr>
          </a:p>
          <a:p>
            <a:endParaRPr lang="cs-CZ" sz="1400" dirty="0">
              <a:cs typeface="Times New Roman"/>
            </a:endParaRPr>
          </a:p>
          <a:p>
            <a:endParaRPr lang="cs-CZ" sz="1400" dirty="0">
              <a:cs typeface="Times New Roman"/>
            </a:endParaRPr>
          </a:p>
          <a:p>
            <a:endParaRPr lang="cs-CZ" sz="1400" dirty="0">
              <a:cs typeface="Times New Roman"/>
            </a:endParaRPr>
          </a:p>
          <a:p>
            <a:endParaRPr lang="cs-CZ" sz="1400" dirty="0">
              <a:cs typeface="Times New Roman"/>
            </a:endParaRPr>
          </a:p>
          <a:p>
            <a:r>
              <a:rPr lang="cs-CZ" sz="1400" dirty="0" err="1">
                <a:cs typeface="Times New Roman"/>
              </a:rPr>
              <a:t>Which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for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the</a:t>
            </a:r>
            <a:r>
              <a:rPr lang="cs-CZ" sz="1400" dirty="0">
                <a:cs typeface="Times New Roman"/>
              </a:rPr>
              <a:t> D-T </a:t>
            </a:r>
            <a:r>
              <a:rPr lang="cs-CZ" sz="1400" dirty="0" err="1">
                <a:cs typeface="Times New Roman"/>
              </a:rPr>
              <a:t>system</a:t>
            </a:r>
            <a:r>
              <a:rPr lang="cs-CZ" sz="1400" dirty="0">
                <a:cs typeface="Times New Roman"/>
              </a:rPr>
              <a:t> </a:t>
            </a:r>
            <a:r>
              <a:rPr lang="cs-CZ" sz="1400" dirty="0" err="1">
                <a:cs typeface="Times New Roman"/>
              </a:rPr>
              <a:t>gives</a:t>
            </a:r>
            <a:r>
              <a:rPr lang="cs-CZ" sz="1400" dirty="0">
                <a:cs typeface="Times New Roman"/>
              </a:rPr>
              <a:t>:</a:t>
            </a:r>
          </a:p>
          <a:p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pic>
        <p:nvPicPr>
          <p:cNvPr id="13" name="Picture 12" descr="A picture containing text, font, line, white&#10;&#10;Description automatically generated">
            <a:extLst>
              <a:ext uri="{FF2B5EF4-FFF2-40B4-BE49-F238E27FC236}">
                <a16:creationId xmlns:a16="http://schemas.microsoft.com/office/drawing/2014/main" id="{514E2702-4BE7-9FEA-C304-E346B47BC0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936"/>
          <a:stretch/>
        </p:blipFill>
        <p:spPr>
          <a:xfrm>
            <a:off x="3453034" y="1516448"/>
            <a:ext cx="2442324" cy="891756"/>
          </a:xfrm>
          <a:prstGeom prst="rect">
            <a:avLst/>
          </a:prstGeom>
        </p:spPr>
      </p:pic>
      <p:pic>
        <p:nvPicPr>
          <p:cNvPr id="15" name="Picture 14" descr="A picture containing font, line, text, number&#10;&#10;Description automatically generated">
            <a:extLst>
              <a:ext uri="{FF2B5EF4-FFF2-40B4-BE49-F238E27FC236}">
                <a16:creationId xmlns:a16="http://schemas.microsoft.com/office/drawing/2014/main" id="{84D0E3E3-C3BD-1D22-030A-ED0F8A4CA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227" y="2969151"/>
            <a:ext cx="1454150" cy="723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0E7675-5C11-4E82-BBA9-AC9F46F2E99F}"/>
              </a:ext>
            </a:extLst>
          </p:cNvPr>
          <p:cNvSpPr txBox="1"/>
          <p:nvPr/>
        </p:nvSpPr>
        <p:spPr>
          <a:xfrm>
            <a:off x="5313712" y="2969151"/>
            <a:ext cx="2324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kinetic</a:t>
            </a:r>
            <a:r>
              <a:rPr lang="cs-CZ" sz="1200" dirty="0"/>
              <a:t> </a:t>
            </a:r>
            <a:r>
              <a:rPr lang="cs-CZ" sz="1200" dirty="0" err="1"/>
              <a:t>energy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charged</a:t>
            </a:r>
            <a:r>
              <a:rPr lang="cs-CZ" sz="1200" dirty="0"/>
              <a:t> </a:t>
            </a:r>
            <a:r>
              <a:rPr lang="cs-CZ" sz="1200" dirty="0" err="1"/>
              <a:t>particles</a:t>
            </a:r>
            <a:endParaRPr lang="en-CZ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10EE33-0632-1D14-CBA2-145A3BFEA248}"/>
              </a:ext>
            </a:extLst>
          </p:cNvPr>
          <p:cNvCxnSpPr>
            <a:cxnSpLocks/>
          </p:cNvCxnSpPr>
          <p:nvPr/>
        </p:nvCxnSpPr>
        <p:spPr>
          <a:xfrm>
            <a:off x="3384042" y="3246150"/>
            <a:ext cx="505185" cy="232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A17191-ADA7-006B-122A-864140440A19}"/>
              </a:ext>
            </a:extLst>
          </p:cNvPr>
          <p:cNvSpPr txBox="1"/>
          <p:nvPr/>
        </p:nvSpPr>
        <p:spPr>
          <a:xfrm>
            <a:off x="1080655" y="3014500"/>
            <a:ext cx="230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number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reactions</a:t>
            </a:r>
            <a:r>
              <a:rPr lang="cs-CZ" sz="1200" dirty="0"/>
              <a:t> per unit </a:t>
            </a:r>
            <a:r>
              <a:rPr lang="cs-CZ" sz="1200" dirty="0" err="1"/>
              <a:t>time</a:t>
            </a:r>
            <a:endParaRPr lang="cs-CZ" sz="1200" dirty="0"/>
          </a:p>
          <a:p>
            <a:r>
              <a:rPr lang="cs-CZ" sz="1200" dirty="0"/>
              <a:t>(</a:t>
            </a:r>
            <a:r>
              <a:rPr lang="cs-CZ" sz="1200" dirty="0" err="1"/>
              <a:t>reaction</a:t>
            </a:r>
            <a:r>
              <a:rPr lang="cs-CZ" sz="1200" dirty="0"/>
              <a:t> </a:t>
            </a:r>
            <a:r>
              <a:rPr lang="cs-CZ" sz="1200" dirty="0" err="1"/>
              <a:t>frequency</a:t>
            </a:r>
            <a:r>
              <a:rPr lang="cs-CZ" sz="1200" dirty="0"/>
              <a:t>)</a:t>
            </a:r>
            <a:endParaRPr lang="en-CZ" sz="1200" dirty="0"/>
          </a:p>
        </p:txBody>
      </p:sp>
      <p:pic>
        <p:nvPicPr>
          <p:cNvPr id="24" name="Picture 23" descr="A picture containing text, font, handwriting, white&#10;&#10;Description automatically generated">
            <a:extLst>
              <a:ext uri="{FF2B5EF4-FFF2-40B4-BE49-F238E27FC236}">
                <a16:creationId xmlns:a16="http://schemas.microsoft.com/office/drawing/2014/main" id="{3BDFDCF6-FFBB-325A-D7B3-3013AC49B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758" y="3689033"/>
            <a:ext cx="3841750" cy="980608"/>
          </a:xfrm>
          <a:prstGeom prst="rect">
            <a:avLst/>
          </a:prstGeom>
        </p:spPr>
      </p:pic>
      <p:pic>
        <p:nvPicPr>
          <p:cNvPr id="26" name="Picture 25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F4FDA8A-E288-8727-414C-D55713CCC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758" y="4879826"/>
            <a:ext cx="2406650" cy="781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DC0C7-ED6C-ED7C-AF73-5A918A365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3820" y="5947767"/>
            <a:ext cx="1661210" cy="4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Triple </a:t>
            </a:r>
            <a:r>
              <a:rPr lang="cs-CZ" sz="2000" dirty="0" err="1">
                <a:solidFill>
                  <a:schemeClr val="tx2"/>
                </a:solidFill>
              </a:rPr>
              <a:t>product</a:t>
            </a:r>
            <a:endParaRPr lang="cs-CZ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92479-6B6E-D99B-1A68-1AF6166AF47E}"/>
                  </a:ext>
                </a:extLst>
              </p:cNvPr>
              <p:cNvSpPr txBox="1"/>
              <p:nvPr/>
            </p:nvSpPr>
            <p:spPr>
              <a:xfrm>
                <a:off x="819807" y="998483"/>
                <a:ext cx="7620000" cy="530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An even more useful figure of merit is the "triple product" of density, temperature, and confinement time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GB" sz="160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For most confinement concepts, whether inertial, mirror, or toroidal confinement, the </a:t>
                </a:r>
                <a:r>
                  <a:rPr lang="en-GB" sz="1600" b="1" dirty="0"/>
                  <a:t>density and temperature can be varied over a fairly wide range</a:t>
                </a:r>
                <a:r>
                  <a:rPr lang="en-GB" sz="1600" dirty="0"/>
                  <a:t>, but the </a:t>
                </a:r>
                <a:r>
                  <a:rPr lang="en-GB" sz="1600" b="1" dirty="0"/>
                  <a:t>maximum attainable pressure p is a constant</a:t>
                </a:r>
                <a:r>
                  <a:rPr lang="en-GB" sz="1600" dirty="0"/>
                  <a:t> given by engineering.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When such is the case, the fusion power density is proportional to </a:t>
                </a:r>
                <a:endParaRPr lang="cs-CZ" sz="16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sSup>
                          <m:s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dirty="0"/>
                  <a:t> 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So by multiplying the Lawson criterion with T, we obtain the following inequality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Finally, the </a:t>
                </a:r>
                <a:r>
                  <a:rPr lang="en-GB" sz="1600" b="1" dirty="0"/>
                  <a:t>Lawson parameter</a:t>
                </a:r>
                <a:r>
                  <a:rPr lang="en-GB" sz="1600" dirty="0"/>
                  <a:t> is the ratio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b="0" i="0" smtClean="0">
                                <a:latin typeface="Cambria Math" panose="02040503050406030204" pitchFamily="18" charset="0"/>
                              </a:rPr>
                              <m:t>loss</m:t>
                            </m:r>
                          </m:sub>
                        </m:sSub>
                      </m:den>
                    </m:f>
                  </m:oMath>
                </a14:m>
                <a:endParaRPr lang="en-GB" sz="1600" b="1" dirty="0"/>
              </a:p>
              <a:p>
                <a:r>
                  <a:rPr lang="en-GB" sz="1600" dirty="0"/>
                  <a:t>There are many types of Lawson parameters, depending on what losses are included (transmission loss, etc…). But generally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Z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92479-6B6E-D99B-1A68-1AF6166A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07" y="998483"/>
                <a:ext cx="7620000" cy="5307287"/>
              </a:xfrm>
              <a:prstGeom prst="rect">
                <a:avLst/>
              </a:prstGeom>
              <a:blipFill>
                <a:blip r:embed="rId4"/>
                <a:stretch>
                  <a:fillRect l="-499" t="-239" r="-1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29461A3-93A8-B247-D8BE-BD1C34E32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463" y="4279093"/>
            <a:ext cx="1783074" cy="6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Lawson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parameter</a:t>
            </a:r>
            <a:endParaRPr lang="cs-CZ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92479-6B6E-D99B-1A68-1AF6166AF47E}"/>
                  </a:ext>
                </a:extLst>
              </p:cNvPr>
              <p:cNvSpPr txBox="1"/>
              <p:nvPr/>
            </p:nvSpPr>
            <p:spPr>
              <a:xfrm>
                <a:off x="819807" y="998483"/>
                <a:ext cx="7620000" cy="3201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Finally, the </a:t>
                </a:r>
                <a:r>
                  <a:rPr lang="en-GB" sz="1600" b="1" dirty="0"/>
                  <a:t>Lawson parameter</a:t>
                </a:r>
                <a:r>
                  <a:rPr lang="en-GB" sz="1600" dirty="0"/>
                  <a:t> is the ratio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b="0" i="0" smtClean="0">
                                <a:latin typeface="Cambria Math" panose="02040503050406030204" pitchFamily="18" charset="0"/>
                              </a:rPr>
                              <m:t>loss</m:t>
                            </m:r>
                          </m:sub>
                        </m:sSub>
                      </m:den>
                    </m:f>
                  </m:oMath>
                </a14:m>
                <a:endParaRPr lang="en-GB" sz="1600" b="1" dirty="0"/>
              </a:p>
              <a:p>
                <a:endParaRPr lang="en-GB" sz="1600" dirty="0"/>
              </a:p>
              <a:p>
                <a:r>
                  <a:rPr lang="en-GB" sz="1600" dirty="0"/>
                  <a:t>There are </a:t>
                </a:r>
                <a:r>
                  <a:rPr lang="en-GB" sz="1600" b="1" dirty="0"/>
                  <a:t>many types of Lawson parameters</a:t>
                </a:r>
                <a:r>
                  <a:rPr lang="en-GB" sz="1600" dirty="0"/>
                  <a:t>, depending on what losses are included (transmission loss, etc…). 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Physicist, usually look at the </a:t>
                </a:r>
                <a:r>
                  <a:rPr lang="en-GB" sz="1600" b="1" dirty="0"/>
                  <a:t>“scientific gain” Lawson parameter</a:t>
                </a:r>
                <a:r>
                  <a:rPr lang="en-GB" sz="1600" dirty="0"/>
                  <a:t>, which describes whether fusion is producing net energy.</a:t>
                </a:r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SCI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sz="1600" dirty="0"/>
                  <a:t> denotes useful energy production</a:t>
                </a:r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SCI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/>
                  <a:t> is the ideal state, where the reaction is self-sustained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Z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92479-6B6E-D99B-1A68-1AF6166A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07" y="998483"/>
                <a:ext cx="7620000" cy="3201133"/>
              </a:xfrm>
              <a:prstGeom prst="rect">
                <a:avLst/>
              </a:prstGeom>
              <a:blipFill>
                <a:blip r:embed="rId4"/>
                <a:stretch>
                  <a:fillRect l="-499" r="-998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59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devices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built</a:t>
            </a:r>
            <a:r>
              <a:rPr lang="cs-CZ" sz="2000" dirty="0">
                <a:solidFill>
                  <a:schemeClr val="tx2"/>
                </a:solidFill>
              </a:rPr>
              <a:t> to </a:t>
            </a:r>
            <a:r>
              <a:rPr lang="cs-CZ" sz="2000" dirty="0" err="1">
                <a:solidFill>
                  <a:schemeClr val="tx2"/>
                </a:solidFill>
              </a:rPr>
              <a:t>date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9438F-BD21-D1E9-DB6A-84C56D354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4" y="698632"/>
            <a:ext cx="6490148" cy="61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78CF58-A351-BBE6-1E08-9CD75CB32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303" y="4947476"/>
            <a:ext cx="5133697" cy="12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7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DECBF-1B98-1AF3-25F2-4357880B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fusion setups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0688D-8E9D-9852-6164-AAD16E96A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3039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setups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233BA2-8E9A-3664-0579-6D491C41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3" y="1094171"/>
            <a:ext cx="8618483" cy="55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7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DECBF-1B98-1AF3-25F2-4357880B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fusion setups – Pinches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0688D-8E9D-9852-6164-AAD16E96A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0557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in </a:t>
            </a:r>
            <a:r>
              <a:rPr lang="cs-CZ" sz="2000" dirty="0" err="1">
                <a:solidFill>
                  <a:schemeClr val="tx2"/>
                </a:solidFill>
              </a:rPr>
              <a:t>pinch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systems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17410" name="Picture 2" descr="undefined">
            <a:extLst>
              <a:ext uri="{FF2B5EF4-FFF2-40B4-BE49-F238E27FC236}">
                <a16:creationId xmlns:a16="http://schemas.microsoft.com/office/drawing/2014/main" id="{D4D1E41F-AD11-39B9-296D-FE55D1742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 bwMode="auto">
          <a:xfrm>
            <a:off x="1318755" y="1004504"/>
            <a:ext cx="6978869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undefined">
            <a:extLst>
              <a:ext uri="{FF2B5EF4-FFF2-40B4-BE49-F238E27FC236}">
                <a16:creationId xmlns:a16="http://schemas.microsoft.com/office/drawing/2014/main" id="{0ACC0A79-FC1A-6050-40B1-DBC9A0B7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55" y="3853450"/>
            <a:ext cx="2857625" cy="21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0CB1EE-B362-0BC6-8AAD-9166019045F4}"/>
              </a:ext>
            </a:extLst>
          </p:cNvPr>
          <p:cNvSpPr txBox="1"/>
          <p:nvPr/>
        </p:nvSpPr>
        <p:spPr>
          <a:xfrm>
            <a:off x="4487917" y="3853450"/>
            <a:ext cx="3809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1600" dirty="0"/>
              <a:t>In z-pinch and theta-pinch systems (see arc lecture), plasma density can be high enough to observe measurable fusion in H2 plasmas.</a:t>
            </a:r>
          </a:p>
          <a:p>
            <a:endParaRPr lang="en-CZ" sz="1600" dirty="0"/>
          </a:p>
          <a:p>
            <a:r>
              <a:rPr lang="en-CZ" sz="1600" dirty="0"/>
              <a:t>As you can imagine, Q factor here is nearly zero, good for research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73491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DECBF-1B98-1AF3-25F2-4357880B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fusion setups – magnetic confinement FUSION (MCF)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0688D-8E9D-9852-6164-AAD16E96A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6054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series contents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1739C30-2B0F-659A-BF8D-D77C1091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37721" cy="370295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b="1" dirty="0" err="1">
                <a:cs typeface="Times New Roman"/>
              </a:rPr>
              <a:t>intertial</a:t>
            </a:r>
            <a:r>
              <a:rPr lang="en-US" sz="1600" b="1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938228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Drifts</a:t>
            </a:r>
            <a:r>
              <a:rPr lang="cs-CZ" sz="2000" dirty="0">
                <a:solidFill>
                  <a:schemeClr val="tx2"/>
                </a:solidFill>
              </a:rPr>
              <a:t> in B </a:t>
            </a:r>
            <a:r>
              <a:rPr lang="cs-CZ" sz="2000" dirty="0" err="1">
                <a:solidFill>
                  <a:schemeClr val="tx2"/>
                </a:solidFill>
              </a:rPr>
              <a:t>fields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197847"/>
            <a:ext cx="78804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Summary of charged particle drifts you should already know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D0D0D"/>
                </a:solidFill>
                <a:effectLst/>
                <a:latin typeface="Söhne"/>
              </a:rPr>
              <a:t>grad B drift</a:t>
            </a:r>
            <a:r>
              <a:rPr lang="en-GB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, caused by a change in the density of magnetic field lines, the force is directly proportional to grad B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D0D0D"/>
                </a:solidFill>
                <a:effectLst/>
                <a:latin typeface="Söhne"/>
              </a:rPr>
              <a:t>drift caused by a general force and gravitational drift</a:t>
            </a:r>
            <a:r>
              <a:rPr lang="en-GB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, perpendicular to the gravitational and magnetic field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D0D0D"/>
                </a:solidFill>
                <a:effectLst/>
                <a:latin typeface="Söhne"/>
              </a:rPr>
              <a:t>drift caused by the curvature of the B field lines</a:t>
            </a:r>
            <a:r>
              <a:rPr lang="en-GB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, centrifugal force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D0D0D"/>
                </a:solidFill>
                <a:effectLst/>
                <a:latin typeface="Söhne"/>
              </a:rPr>
              <a:t>polarization drift</a:t>
            </a:r>
            <a:r>
              <a:rPr lang="en-GB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, caused by a slow change in the electric field over time, induced force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D0D0D"/>
                </a:solidFill>
                <a:latin typeface="Söhne"/>
              </a:rPr>
              <a:t>ExB</a:t>
            </a:r>
            <a:r>
              <a:rPr lang="en-GB" sz="1600" dirty="0">
                <a:solidFill>
                  <a:srgbClr val="0D0D0D"/>
                </a:solidFill>
                <a:latin typeface="Söhne"/>
              </a:rPr>
              <a:t> drift</a:t>
            </a:r>
            <a:endParaRPr lang="en-GB" sz="1600" b="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25332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Drifts</a:t>
            </a:r>
            <a:r>
              <a:rPr lang="cs-CZ" sz="2000" dirty="0">
                <a:solidFill>
                  <a:schemeClr val="tx2"/>
                </a:solidFill>
              </a:rPr>
              <a:t> in B </a:t>
            </a:r>
            <a:r>
              <a:rPr lang="cs-CZ" sz="2000" dirty="0" err="1">
                <a:solidFill>
                  <a:schemeClr val="tx2"/>
                </a:solidFill>
              </a:rPr>
              <a:t>fields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963911"/>
            <a:ext cx="78804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Curvature</a:t>
            </a:r>
            <a:r>
              <a:rPr lang="cs-CZ" sz="1200" dirty="0">
                <a:cs typeface="Times New Roman"/>
              </a:rPr>
              <a:t> drift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a </a:t>
            </a:r>
            <a:r>
              <a:rPr lang="cs-CZ" sz="1200" dirty="0" err="1">
                <a:cs typeface="Times New Roman"/>
              </a:rPr>
              <a:t>consequence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centrifugal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force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due</a:t>
            </a:r>
            <a:r>
              <a:rPr lang="cs-CZ" sz="1200" dirty="0">
                <a:cs typeface="Times New Roman"/>
              </a:rPr>
              <a:t> to </a:t>
            </a:r>
            <a:r>
              <a:rPr lang="cs-CZ" sz="1200" dirty="0" err="1">
                <a:cs typeface="Times New Roman"/>
              </a:rPr>
              <a:t>varying</a:t>
            </a:r>
            <a:r>
              <a:rPr lang="cs-CZ" sz="1200" dirty="0">
                <a:cs typeface="Times New Roman"/>
              </a:rPr>
              <a:t> B </a:t>
            </a:r>
            <a:r>
              <a:rPr lang="cs-CZ" sz="1200" dirty="0" err="1">
                <a:cs typeface="Times New Roman"/>
              </a:rPr>
              <a:t>field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strength</a:t>
            </a: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Practically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when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you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curve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magnetic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field</a:t>
            </a:r>
            <a:r>
              <a:rPr lang="cs-CZ" sz="1200" dirty="0">
                <a:cs typeface="Times New Roman"/>
              </a:rPr>
              <a:t> (</a:t>
            </a:r>
            <a:r>
              <a:rPr lang="cs-CZ" sz="1200" dirty="0" err="1">
                <a:cs typeface="Times New Roman"/>
              </a:rPr>
              <a:t>e.g</a:t>
            </a:r>
            <a:r>
              <a:rPr lang="cs-CZ" sz="1200" dirty="0">
                <a:cs typeface="Times New Roman"/>
              </a:rPr>
              <a:t>. </a:t>
            </a:r>
            <a:r>
              <a:rPr lang="cs-CZ" sz="1200" dirty="0" err="1">
                <a:cs typeface="Times New Roman"/>
              </a:rPr>
              <a:t>from</a:t>
            </a:r>
            <a:r>
              <a:rPr lang="cs-CZ" sz="1200" dirty="0">
                <a:cs typeface="Times New Roman"/>
              </a:rPr>
              <a:t> a solenoid),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magnitude </a:t>
            </a:r>
            <a:r>
              <a:rPr lang="cs-CZ" sz="1200" dirty="0" err="1">
                <a:cs typeface="Times New Roman"/>
              </a:rPr>
              <a:t>goes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down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as </a:t>
            </a:r>
            <a:r>
              <a:rPr lang="cs-CZ" sz="1200" dirty="0" err="1">
                <a:cs typeface="Times New Roman"/>
              </a:rPr>
              <a:t>well</a:t>
            </a:r>
            <a:r>
              <a:rPr lang="cs-CZ" sz="1200" dirty="0">
                <a:cs typeface="Times New Roman"/>
              </a:rPr>
              <a:t>, so </a:t>
            </a:r>
            <a:r>
              <a:rPr lang="cs-CZ" sz="1200" dirty="0" err="1">
                <a:cs typeface="Times New Roman"/>
              </a:rPr>
              <a:t>there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gradB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field</a:t>
            </a:r>
            <a:r>
              <a:rPr lang="cs-CZ" sz="1200" dirty="0">
                <a:cs typeface="Times New Roman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cs typeface="Times New Roman"/>
              </a:rPr>
              <a:t>As a </a:t>
            </a:r>
            <a:r>
              <a:rPr lang="cs-CZ" sz="1200" dirty="0" err="1">
                <a:cs typeface="Times New Roman"/>
              </a:rPr>
              <a:t>consequence</a:t>
            </a:r>
            <a:r>
              <a:rPr lang="cs-CZ" sz="1200" dirty="0">
                <a:cs typeface="Times New Roman"/>
              </a:rPr>
              <a:t>, in </a:t>
            </a:r>
            <a:r>
              <a:rPr lang="cs-CZ" sz="1200" dirty="0" err="1">
                <a:cs typeface="Times New Roman"/>
              </a:rPr>
              <a:t>toroidal</a:t>
            </a:r>
            <a:r>
              <a:rPr lang="cs-CZ" sz="1200" dirty="0">
                <a:cs typeface="Times New Roman"/>
              </a:rPr>
              <a:t> B </a:t>
            </a:r>
            <a:r>
              <a:rPr lang="cs-CZ" sz="1200" dirty="0" err="1">
                <a:cs typeface="Times New Roman"/>
              </a:rPr>
              <a:t>fields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particles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always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escape</a:t>
            </a:r>
            <a:r>
              <a:rPr lang="cs-CZ" sz="1200" dirty="0">
                <a:cs typeface="Times New Roman"/>
              </a:rPr>
              <a:t> via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torus OD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because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there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always</a:t>
            </a:r>
            <a:r>
              <a:rPr lang="cs-CZ" sz="1200" dirty="0">
                <a:cs typeface="Times New Roman"/>
              </a:rPr>
              <a:t> a gradient B </a:t>
            </a:r>
            <a:r>
              <a:rPr lang="cs-CZ" sz="1200" dirty="0" err="1">
                <a:cs typeface="Times New Roman"/>
              </a:rPr>
              <a:t>there</a:t>
            </a:r>
            <a:r>
              <a:rPr lang="cs-CZ" sz="1200" dirty="0">
                <a:cs typeface="Times New Roman"/>
              </a:rPr>
              <a:t>.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 </a:t>
            </a:r>
          </a:p>
        </p:txBody>
      </p:sp>
      <p:pic>
        <p:nvPicPr>
          <p:cNvPr id="18" name="Picture 17" descr="A picture containing font, diagram, white, line&#10;&#10;Description automatically generated">
            <a:extLst>
              <a:ext uri="{FF2B5EF4-FFF2-40B4-BE49-F238E27FC236}">
                <a16:creationId xmlns:a16="http://schemas.microsoft.com/office/drawing/2014/main" id="{D8176A16-F6EB-DED5-E7A2-67B5A5F58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18" y="2240910"/>
            <a:ext cx="1575838" cy="570776"/>
          </a:xfrm>
          <a:prstGeom prst="rect">
            <a:avLst/>
          </a:prstGeom>
        </p:spPr>
      </p:pic>
      <p:pic>
        <p:nvPicPr>
          <p:cNvPr id="21" name="Picture 20" descr="A picture containing font, text, number, line&#10;&#10;Description automatically generated">
            <a:extLst>
              <a:ext uri="{FF2B5EF4-FFF2-40B4-BE49-F238E27FC236}">
                <a16:creationId xmlns:a16="http://schemas.microsoft.com/office/drawing/2014/main" id="{52C7C942-9B49-8A07-A725-2001EBD92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35" y="1817021"/>
            <a:ext cx="2329387" cy="570777"/>
          </a:xfrm>
          <a:prstGeom prst="rect">
            <a:avLst/>
          </a:prstGeom>
        </p:spPr>
      </p:pic>
      <p:pic>
        <p:nvPicPr>
          <p:cNvPr id="23" name="Picture 22" descr="A picture containing sketch, drawing, line, diagram&#10;&#10;Description automatically generated">
            <a:extLst>
              <a:ext uri="{FF2B5EF4-FFF2-40B4-BE49-F238E27FC236}">
                <a16:creationId xmlns:a16="http://schemas.microsoft.com/office/drawing/2014/main" id="{9D6F1C27-552D-08ED-D7A7-E83E7E94D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620" y="2641780"/>
            <a:ext cx="2074856" cy="2339976"/>
          </a:xfrm>
          <a:prstGeom prst="rect">
            <a:avLst/>
          </a:prstGeom>
        </p:spPr>
      </p:pic>
      <p:pic>
        <p:nvPicPr>
          <p:cNvPr id="6" name="Picture 5" descr="A picture containing font, white, line, text&#10;&#10;Description automatically generated">
            <a:extLst>
              <a:ext uri="{FF2B5EF4-FFF2-40B4-BE49-F238E27FC236}">
                <a16:creationId xmlns:a16="http://schemas.microsoft.com/office/drawing/2014/main" id="{B125EB41-15DA-A6A6-25A5-11D449371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94" y="3660665"/>
            <a:ext cx="2475192" cy="5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Isolation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through</a:t>
            </a:r>
            <a:r>
              <a:rPr lang="cs-CZ" sz="2000" dirty="0">
                <a:solidFill>
                  <a:schemeClr val="tx2"/>
                </a:solidFill>
              </a:rPr>
              <a:t> B </a:t>
            </a:r>
            <a:r>
              <a:rPr lang="cs-CZ" sz="2000" dirty="0" err="1">
                <a:solidFill>
                  <a:schemeClr val="tx2"/>
                </a:solidFill>
              </a:rPr>
              <a:t>field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The condition for the balance between the kinetic pressure of the plasma and the magnetic pressure P</a:t>
            </a:r>
            <a:r>
              <a:rPr lang="en-US" sz="1600" baseline="-25000" dirty="0">
                <a:cs typeface="Times New Roman"/>
              </a:rPr>
              <a:t>m</a:t>
            </a:r>
            <a:r>
              <a:rPr lang="en-US" sz="1600" dirty="0">
                <a:cs typeface="Times New Roman"/>
              </a:rPr>
              <a:t>​ of the external confinement field, the volumetric density of electromagnetic energy: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However, magnetic confinement systems have a limited mechanical strength at ca p=10 </a:t>
            </a:r>
            <a:r>
              <a:rPr lang="en-US" sz="1600" dirty="0" err="1">
                <a:cs typeface="Times New Roman"/>
              </a:rPr>
              <a:t>Mpa</a:t>
            </a: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For a temperature T=200 MK gives a fuel concentration at the level of 10 Pa, or a density of 2.10</a:t>
            </a:r>
            <a:r>
              <a:rPr lang="en-US" sz="1600" baseline="30000" dirty="0">
                <a:cs typeface="Times New Roman"/>
              </a:rPr>
              <a:t>21</a:t>
            </a:r>
            <a:r>
              <a:rPr lang="en-US" sz="1600" dirty="0">
                <a:cs typeface="Times New Roman"/>
              </a:rPr>
              <a:t> m</a:t>
            </a:r>
            <a:r>
              <a:rPr lang="en-US" sz="1600" baseline="30000" dirty="0">
                <a:cs typeface="Times New Roman"/>
              </a:rPr>
              <a:t>−3</a:t>
            </a: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According to the Lawson's criterion, this gives a confinement time of 0.1 s for D-T or 10 s for D-D.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At the same time, this also means that a magnetic thermonuclear reactor must be constructed as a vacuum vessel, which implicitly ensures resistance to accidents that would disrupt the vacuum and thus automatically stop the reaction.</a:t>
            </a:r>
          </a:p>
          <a:p>
            <a:endParaRPr lang="en-US" sz="1600" dirty="0">
              <a:cs typeface="Times New Roman"/>
            </a:endParaRPr>
          </a:p>
        </p:txBody>
      </p:sp>
      <p:pic>
        <p:nvPicPr>
          <p:cNvPr id="4" name="Picture 3" descr="A picture containing font, number, line, text&#10;&#10;Description automatically generated">
            <a:extLst>
              <a:ext uri="{FF2B5EF4-FFF2-40B4-BE49-F238E27FC236}">
                <a16:creationId xmlns:a16="http://schemas.microsoft.com/office/drawing/2014/main" id="{210C4049-1C73-1331-D9C7-51C83A097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93" y="2013496"/>
            <a:ext cx="1831242" cy="558018"/>
          </a:xfrm>
          <a:prstGeom prst="rect">
            <a:avLst/>
          </a:prstGeom>
        </p:spPr>
      </p:pic>
      <p:pic>
        <p:nvPicPr>
          <p:cNvPr id="7" name="Picture 6" descr="A picture containing font, number, text, screenshot&#10;&#10;Description automatically generated">
            <a:extLst>
              <a:ext uri="{FF2B5EF4-FFF2-40B4-BE49-F238E27FC236}">
                <a16:creationId xmlns:a16="http://schemas.microsoft.com/office/drawing/2014/main" id="{276E8B0B-9E6F-1FAF-F348-E076FCF6E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799" y="2016245"/>
            <a:ext cx="849279" cy="564025"/>
          </a:xfrm>
          <a:prstGeom prst="rect">
            <a:avLst/>
          </a:prstGeom>
        </p:spPr>
      </p:pic>
      <p:pic>
        <p:nvPicPr>
          <p:cNvPr id="11" name="Picture 10" descr="A picture containing font, text, number, line&#10;&#10;Description automatically generated">
            <a:extLst>
              <a:ext uri="{FF2B5EF4-FFF2-40B4-BE49-F238E27FC236}">
                <a16:creationId xmlns:a16="http://schemas.microsoft.com/office/drawing/2014/main" id="{6C004E3C-8778-BC3A-D454-FEAA3BE6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242" y="2036696"/>
            <a:ext cx="2285023" cy="5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90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Isolation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through</a:t>
            </a:r>
            <a:r>
              <a:rPr lang="cs-CZ" sz="2000" dirty="0">
                <a:solidFill>
                  <a:schemeClr val="tx2"/>
                </a:solidFill>
              </a:rPr>
              <a:t> B </a:t>
            </a:r>
            <a:r>
              <a:rPr lang="cs-CZ" sz="2000" dirty="0" err="1">
                <a:solidFill>
                  <a:schemeClr val="tx2"/>
                </a:solidFill>
              </a:rPr>
              <a:t>field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40473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Times New Roman"/>
              </a:rPr>
              <a:t>The energy production scheme could then look as follows: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A fusion reactor mixes D (deuterium) and T (tritium) isotopes at the center of the reactor and the heat from the released neutrons is captured by a mantle of molten Li (lithium).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This heat then generates steam in a heat exchanger, which will drive a turbine that delivers electrical energy to the grid.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Meanwhile, lithium reacts with slow neutrons to produce T (tritium), which can be used as new fuel.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 charged alpha particles (He) can be used for direct electricity production through so-called magnetohydrodynamic (MHD) generators.</a:t>
            </a:r>
          </a:p>
        </p:txBody>
      </p:sp>
      <p:pic>
        <p:nvPicPr>
          <p:cNvPr id="13" name="Picture 12" descr="A picture containing diagram, text, screenshot, plan&#10;&#10;Description automatically generated">
            <a:extLst>
              <a:ext uri="{FF2B5EF4-FFF2-40B4-BE49-F238E27FC236}">
                <a16:creationId xmlns:a16="http://schemas.microsoft.com/office/drawing/2014/main" id="{54E33FE5-6D58-C9F5-262D-C7105C1DA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539" y="1036949"/>
            <a:ext cx="4047340" cy="4155159"/>
          </a:xfrm>
          <a:prstGeom prst="rect">
            <a:avLst/>
          </a:prstGeom>
        </p:spPr>
      </p:pic>
      <p:pic>
        <p:nvPicPr>
          <p:cNvPr id="15" name="Picture 14" descr="A picture containing font, graphics, logo, symbol&#10;&#10;Description automatically generated">
            <a:extLst>
              <a:ext uri="{FF2B5EF4-FFF2-40B4-BE49-F238E27FC236}">
                <a16:creationId xmlns:a16="http://schemas.microsoft.com/office/drawing/2014/main" id="{5EF1D49E-E940-F413-59B3-816D00E3C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78" y="2883649"/>
            <a:ext cx="1106632" cy="230880"/>
          </a:xfrm>
          <a:prstGeom prst="rect">
            <a:avLst/>
          </a:prstGeom>
        </p:spPr>
      </p:pic>
      <p:pic>
        <p:nvPicPr>
          <p:cNvPr id="17" name="Picture 16" descr="A picture containing font, text, symbol, graphics&#10;&#10;Description automatically generated">
            <a:extLst>
              <a:ext uri="{FF2B5EF4-FFF2-40B4-BE49-F238E27FC236}">
                <a16:creationId xmlns:a16="http://schemas.microsoft.com/office/drawing/2014/main" id="{F165570A-77D6-10F3-7A32-D3049739C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870" y="4854898"/>
            <a:ext cx="1308327" cy="2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3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Magnetic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confinement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- Tokamak</a:t>
            </a:r>
          </a:p>
        </p:txBody>
      </p:sp>
      <p:pic>
        <p:nvPicPr>
          <p:cNvPr id="5126" name="Picture 6" descr="undefined">
            <a:extLst>
              <a:ext uri="{FF2B5EF4-FFF2-40B4-BE49-F238E27FC236}">
                <a16:creationId xmlns:a16="http://schemas.microsoft.com/office/drawing/2014/main" id="{7CD343D2-B583-328B-33F9-F6BEC04B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15" y="1304937"/>
            <a:ext cx="762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52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Magnetic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confinement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- Tokamak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B6802047-CAC4-0A64-CA19-DDA1F85C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72" y="814412"/>
            <a:ext cx="3149163" cy="57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A768125B-6F5C-D880-6829-BA3194E5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5" y="1271353"/>
            <a:ext cx="3910559" cy="45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69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Magnetic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confinement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- </a:t>
            </a:r>
            <a:r>
              <a:rPr lang="cs-CZ" sz="2000" dirty="0" err="1">
                <a:solidFill>
                  <a:schemeClr val="tx2"/>
                </a:solidFill>
              </a:rPr>
              <a:t>Stellarator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D43066FD-2762-86AB-D489-A64E8B3F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FED2D-E69E-8161-59E1-E62612E3F632}"/>
              </a:ext>
            </a:extLst>
          </p:cNvPr>
          <p:cNvSpPr txBox="1"/>
          <p:nvPr/>
        </p:nvSpPr>
        <p:spPr>
          <a:xfrm>
            <a:off x="1087820" y="5644056"/>
            <a:ext cx="696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Highly tailored B field reduces gradB drift lossess</a:t>
            </a:r>
          </a:p>
        </p:txBody>
      </p:sp>
    </p:spTree>
    <p:extLst>
      <p:ext uri="{BB962C8B-B14F-4D97-AF65-F5344CB8AC3E}">
        <p14:creationId xmlns:p14="http://schemas.microsoft.com/office/powerpoint/2010/main" val="1601812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Magnetic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confinement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- </a:t>
            </a:r>
            <a:r>
              <a:rPr lang="cs-CZ" sz="2000" dirty="0" err="1">
                <a:solidFill>
                  <a:schemeClr val="tx2"/>
                </a:solidFill>
              </a:rPr>
              <a:t>Stellarator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FED2D-E69E-8161-59E1-E62612E3F632}"/>
              </a:ext>
            </a:extLst>
          </p:cNvPr>
          <p:cNvSpPr txBox="1"/>
          <p:nvPr/>
        </p:nvSpPr>
        <p:spPr>
          <a:xfrm>
            <a:off x="1080655" y="6081141"/>
            <a:ext cx="696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Wendelstein-7X in Greifswald is a very succesful testbed for high power levels (even though steady-state demonstrations done with He, no fuel)</a:t>
            </a: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43F8B35F-7389-EB31-6B19-131C2154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02" y="776859"/>
            <a:ext cx="5987393" cy="50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2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DECBF-1B98-1AF3-25F2-4357880B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fusion setups – inertial confinement fusion (ICF)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0688D-8E9D-9852-6164-AAD16E96A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5071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Inertial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confinement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FED2D-E69E-8161-59E1-E62612E3F632}"/>
              </a:ext>
            </a:extLst>
          </p:cNvPr>
          <p:cNvSpPr txBox="1"/>
          <p:nvPr/>
        </p:nvSpPr>
        <p:spPr>
          <a:xfrm>
            <a:off x="733096" y="4114416"/>
            <a:ext cx="80220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400" b="0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Schematic of the stages of inertial confinement fusion using lasers. The blue arrows represent radiation; orange is blowoff; yellow is inwardly transported thermal energy. 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GB" sz="1400" b="0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Laser beams or laser-produced X-rays rapidly heat the surface of the fusion target, forming a surrounding plasma envelope.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GB" sz="1400" b="0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Fuel is compressed by the </a:t>
            </a:r>
            <a:r>
              <a:rPr lang="en-GB" sz="1400" b="1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rocket-like blowoff </a:t>
            </a:r>
            <a:r>
              <a:rPr lang="en-GB" sz="1400" b="0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of the hot surface material.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GB" sz="1400" b="0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During the final part of the capsule implosion, the fuel core reaches 20 times the density of lead and ignites at 100 MK.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GB" sz="1400" b="1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Thermonuclear burn spreads rapidly </a:t>
            </a:r>
            <a:r>
              <a:rPr lang="en-GB" sz="1400" b="0" i="0" u="none" strike="noStrike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through the compressed fuel, yielding many times the input energy.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A4678DA8-5BAF-AF68-FFFC-B160CB42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7" y="1411421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7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Evolution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of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world‘s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primary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energy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1551545" y="6027885"/>
            <a:ext cx="788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cs typeface="Times New Roman"/>
              </a:rPr>
              <a:t>meziroční nárůst spotřeby energie v roce 2019:  +7.67E18 J    (celkem 2019: 583.9 EJ – </a:t>
            </a:r>
            <a:r>
              <a:rPr lang="cs-CZ" sz="1200" dirty="0" err="1">
                <a:cs typeface="Times New Roman"/>
              </a:rPr>
              <a:t>exa</a:t>
            </a:r>
            <a:r>
              <a:rPr lang="cs-CZ" sz="1200" dirty="0">
                <a:cs typeface="Times New Roman"/>
              </a:rPr>
              <a:t> Joul)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cs typeface="Times New Roman"/>
              </a:rPr>
              <a:t>meziroční nárůst energie z obnovitelných zdrojů 2019: +3.15 EJ    (celkem 2019: 28.98 EJ)</a:t>
            </a:r>
          </a:p>
          <a:p>
            <a:endParaRPr lang="cs-CZ" sz="1200" dirty="0">
              <a:cs typeface="Times New Roman"/>
            </a:endParaRPr>
          </a:p>
        </p:txBody>
      </p:sp>
      <p:pic>
        <p:nvPicPr>
          <p:cNvPr id="6" name="Picture 5" descr="A picture containing text, screenshot, font, web page&#10;&#10;Description automatically generated">
            <a:extLst>
              <a:ext uri="{FF2B5EF4-FFF2-40B4-BE49-F238E27FC236}">
                <a16:creationId xmlns:a16="http://schemas.microsoft.com/office/drawing/2014/main" id="{400B8FAE-CA15-8D96-CC0E-9748D1AC5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080" y="1174953"/>
            <a:ext cx="4116753" cy="4582800"/>
          </a:xfrm>
          <a:prstGeom prst="rect">
            <a:avLst/>
          </a:prstGeom>
        </p:spPr>
      </p:pic>
      <p:pic>
        <p:nvPicPr>
          <p:cNvPr id="10" name="Picture 9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06CC7D03-08F8-6869-87FC-C8A2A694A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08" y="1174953"/>
            <a:ext cx="3932592" cy="45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06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Inertial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confinement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– direct vs </a:t>
            </a:r>
            <a:r>
              <a:rPr lang="cs-CZ" sz="2000" dirty="0" err="1">
                <a:solidFill>
                  <a:schemeClr val="tx2"/>
                </a:solidFill>
              </a:rPr>
              <a:t>indirect</a:t>
            </a:r>
            <a:r>
              <a:rPr lang="cs-CZ" sz="2000" dirty="0">
                <a:solidFill>
                  <a:schemeClr val="tx2"/>
                </a:solidFill>
              </a:rPr>
              <a:t> drive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D755E-08FA-B8F1-7B52-3BD536DA5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7" y="1055383"/>
            <a:ext cx="8129348" cy="2642038"/>
          </a:xfrm>
          <a:prstGeom prst="rect">
            <a:avLst/>
          </a:prstGeom>
        </p:spPr>
      </p:pic>
      <p:pic>
        <p:nvPicPr>
          <p:cNvPr id="13316" name="Picture 4" descr="Scientists create effective 'spark plug' for direct-drive inertial confinement fusion experiments">
            <a:extLst>
              <a:ext uri="{FF2B5EF4-FFF2-40B4-BE49-F238E27FC236}">
                <a16:creationId xmlns:a16="http://schemas.microsoft.com/office/drawing/2014/main" id="{BC442FE9-8EFF-10A6-B181-6347D4AC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67" y="3835089"/>
            <a:ext cx="4530566" cy="30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35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DECBF-1B98-1AF3-25F2-4357880B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dirty="0"/>
              <a:t>fusion setups – inertial electrostatic confinement (IEC)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0688D-8E9D-9852-6164-AAD16E96A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0429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Inertial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electrostatic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confinement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15362" name="Picture 2" descr="undefined">
            <a:extLst>
              <a:ext uri="{FF2B5EF4-FFF2-40B4-BE49-F238E27FC236}">
                <a16:creationId xmlns:a16="http://schemas.microsoft.com/office/drawing/2014/main" id="{DC4E66C5-DA04-FD8C-8876-AF93F6CE3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7"/>
          <a:stretch/>
        </p:blipFill>
        <p:spPr bwMode="auto">
          <a:xfrm>
            <a:off x="1408388" y="971078"/>
            <a:ext cx="6768662" cy="40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undefined">
            <a:extLst>
              <a:ext uri="{FF2B5EF4-FFF2-40B4-BE49-F238E27FC236}">
                <a16:creationId xmlns:a16="http://schemas.microsoft.com/office/drawing/2014/main" id="{75F36DE0-A77B-A561-1D28-840F48D3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86" y="5103120"/>
            <a:ext cx="6936828" cy="17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11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EE945-5AD1-DECC-A87C-920BB30C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812CA-71FF-32B2-A15A-A4214F20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8895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93EB63-7C0B-5B97-2FA3-F629055A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9FB6FA-6B70-CA38-4626-116377F5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2400" dirty="0"/>
              <a:t>Main fusion reactions, optimum in the cross section.</a:t>
            </a:r>
          </a:p>
          <a:p>
            <a:endParaRPr lang="en-CZ" sz="2400" dirty="0"/>
          </a:p>
          <a:p>
            <a:r>
              <a:rPr lang="en-CZ" sz="2400" dirty="0"/>
              <a:t>Lawson criterion and parameter, triple product.</a:t>
            </a:r>
          </a:p>
          <a:p>
            <a:endParaRPr lang="en-CZ" sz="2400" dirty="0"/>
          </a:p>
          <a:p>
            <a:r>
              <a:rPr lang="en-CZ" sz="2400" dirty="0"/>
              <a:t>Different fusion setups with emphasis on MCF as the most </a:t>
            </a:r>
            <a:r>
              <a:rPr lang="en-CZ" sz="2400"/>
              <a:t>widespread concept.</a:t>
            </a: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5783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Energy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consumption</a:t>
            </a:r>
            <a:r>
              <a:rPr lang="cs-CZ" sz="2000" dirty="0">
                <a:solidFill>
                  <a:schemeClr val="tx2"/>
                </a:solidFill>
              </a:rPr>
              <a:t> by humanity (</a:t>
            </a:r>
            <a:r>
              <a:rPr lang="cs-CZ" sz="2000" dirty="0" err="1">
                <a:solidFill>
                  <a:schemeClr val="tx2"/>
                </a:solidFill>
              </a:rPr>
              <a:t>converted</a:t>
            </a:r>
            <a:r>
              <a:rPr lang="cs-CZ" sz="2000" dirty="0">
                <a:solidFill>
                  <a:schemeClr val="tx2"/>
                </a:solidFill>
              </a:rPr>
              <a:t> to </a:t>
            </a:r>
            <a:r>
              <a:rPr lang="cs-CZ" sz="2000" dirty="0" err="1">
                <a:solidFill>
                  <a:schemeClr val="tx2"/>
                </a:solidFill>
              </a:rPr>
              <a:t>energy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total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consumption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from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primary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sources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for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year</a:t>
            </a:r>
            <a:r>
              <a:rPr lang="cs-CZ" sz="1200" dirty="0">
                <a:cs typeface="Times New Roman"/>
              </a:rPr>
              <a:t> 2019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583.9 EJ (</a:t>
            </a:r>
            <a:r>
              <a:rPr lang="cs-CZ" sz="1200" dirty="0" err="1">
                <a:cs typeface="Times New Roman"/>
              </a:rPr>
              <a:t>exa</a:t>
            </a:r>
            <a:r>
              <a:rPr lang="cs-CZ" sz="1200" dirty="0">
                <a:cs typeface="Times New Roman"/>
              </a:rPr>
              <a:t> = 1E18).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If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we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convert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this</a:t>
            </a:r>
            <a:r>
              <a:rPr lang="cs-CZ" sz="1200" dirty="0">
                <a:cs typeface="Times New Roman"/>
              </a:rPr>
              <a:t> to </a:t>
            </a:r>
            <a:r>
              <a:rPr lang="cs-CZ" sz="1200" dirty="0" err="1">
                <a:cs typeface="Times New Roman"/>
              </a:rPr>
              <a:t>power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for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year</a:t>
            </a:r>
            <a:r>
              <a:rPr lang="cs-CZ" sz="1200" dirty="0">
                <a:cs typeface="Times New Roman"/>
              </a:rPr>
              <a:t> and </a:t>
            </a:r>
            <a:r>
              <a:rPr lang="cs-CZ" sz="1200" dirty="0" err="1">
                <a:cs typeface="Times New Roman"/>
              </a:rPr>
              <a:t>with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over</a:t>
            </a:r>
            <a:r>
              <a:rPr lang="cs-CZ" sz="1200" dirty="0">
                <a:cs typeface="Times New Roman"/>
              </a:rPr>
              <a:t> 40% </a:t>
            </a:r>
            <a:r>
              <a:rPr lang="cs-CZ" sz="1200" dirty="0" err="1">
                <a:cs typeface="Times New Roman"/>
              </a:rPr>
              <a:t>efficiency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converting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thermal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 to </a:t>
            </a:r>
            <a:r>
              <a:rPr lang="cs-CZ" sz="1200" dirty="0" err="1">
                <a:cs typeface="Times New Roman"/>
              </a:rPr>
              <a:t>electricity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we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get</a:t>
            </a:r>
            <a:r>
              <a:rPr lang="cs-CZ" sz="1200" dirty="0">
                <a:cs typeface="Times New Roman"/>
              </a:rPr>
              <a:t> 7.4 TW (1E12), </a:t>
            </a:r>
            <a:r>
              <a:rPr lang="cs-CZ" sz="1200" dirty="0" err="1">
                <a:cs typeface="Times New Roman"/>
              </a:rPr>
              <a:t>which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annual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increase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0.1 TW.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For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comparison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power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from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Sun </a:t>
            </a:r>
            <a:r>
              <a:rPr lang="cs-CZ" sz="1200" dirty="0" err="1">
                <a:cs typeface="Times New Roman"/>
              </a:rPr>
              <a:t>hitting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Earth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about</a:t>
            </a:r>
            <a:r>
              <a:rPr lang="cs-CZ" sz="1200" dirty="0">
                <a:cs typeface="Times New Roman"/>
              </a:rPr>
              <a:t> 40,000 TW, and </a:t>
            </a:r>
            <a:r>
              <a:rPr lang="cs-CZ" sz="1200" dirty="0" err="1">
                <a:cs typeface="Times New Roman"/>
              </a:rPr>
              <a:t>Earth’s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thermal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radiation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about</a:t>
            </a:r>
            <a:r>
              <a:rPr lang="cs-CZ" sz="1200" dirty="0">
                <a:cs typeface="Times New Roman"/>
              </a:rPr>
              <a:t> 32 TW.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Temelín </a:t>
            </a:r>
            <a:r>
              <a:rPr lang="cs-CZ" sz="1200" dirty="0" err="1">
                <a:cs typeface="Times New Roman"/>
              </a:rPr>
              <a:t>power</a:t>
            </a:r>
            <a:r>
              <a:rPr lang="cs-CZ" sz="1200" dirty="0">
                <a:cs typeface="Times New Roman"/>
              </a:rPr>
              <a:t> plant has a </a:t>
            </a:r>
            <a:r>
              <a:rPr lang="cs-CZ" sz="1200" dirty="0" err="1">
                <a:cs typeface="Times New Roman"/>
              </a:rPr>
              <a:t>capacity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1 GW, </a:t>
            </a:r>
            <a:r>
              <a:rPr lang="cs-CZ" sz="1200" dirty="0" err="1">
                <a:cs typeface="Times New Roman"/>
              </a:rPr>
              <a:t>meaning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that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global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consumption</a:t>
            </a:r>
            <a:r>
              <a:rPr lang="cs-CZ" sz="1200" dirty="0">
                <a:cs typeface="Times New Roman"/>
              </a:rPr>
              <a:t> in 2019 </a:t>
            </a:r>
            <a:r>
              <a:rPr lang="cs-CZ" sz="1200" dirty="0" err="1">
                <a:cs typeface="Times New Roman"/>
              </a:rPr>
              <a:t>increased</a:t>
            </a:r>
            <a:r>
              <a:rPr lang="cs-CZ" sz="1200" dirty="0">
                <a:cs typeface="Times New Roman"/>
              </a:rPr>
              <a:t> by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equivalent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100 Temelín </a:t>
            </a:r>
            <a:r>
              <a:rPr lang="cs-CZ" sz="1200" dirty="0" err="1">
                <a:cs typeface="Times New Roman"/>
              </a:rPr>
              <a:t>nuclear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power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plants</a:t>
            </a:r>
            <a:r>
              <a:rPr lang="cs-CZ" sz="1200" dirty="0">
                <a:cs typeface="Times New Roman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cs typeface="Times New Roman"/>
              </a:rPr>
              <a:t>… </a:t>
            </a:r>
            <a:r>
              <a:rPr lang="cs-CZ" sz="1200" dirty="0" err="1">
                <a:cs typeface="Times New Roman"/>
              </a:rPr>
              <a:t>This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a </a:t>
            </a:r>
            <a:r>
              <a:rPr lang="cs-CZ" sz="1200" dirty="0" err="1">
                <a:cs typeface="Times New Roman"/>
              </a:rPr>
              <a:t>staggering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increase</a:t>
            </a:r>
            <a:r>
              <a:rPr lang="cs-CZ" sz="1200" dirty="0">
                <a:cs typeface="Times New Roman"/>
              </a:rPr>
              <a:t> in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consumption</a:t>
            </a:r>
            <a:r>
              <a:rPr lang="cs-CZ" sz="1200" dirty="0">
                <a:cs typeface="Times New Roman"/>
              </a:rPr>
              <a:t>! And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course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thermonuclear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fusion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one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possible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solutions</a:t>
            </a:r>
            <a:r>
              <a:rPr lang="cs-CZ" sz="1200" dirty="0">
                <a:cs typeface="Times New Roman"/>
              </a:rPr>
              <a:t>, but </a:t>
            </a:r>
            <a:r>
              <a:rPr lang="cs-CZ" sz="1200" dirty="0" err="1">
                <a:cs typeface="Times New Roman"/>
              </a:rPr>
              <a:t>why</a:t>
            </a:r>
            <a:r>
              <a:rPr lang="cs-CZ" sz="1200" dirty="0">
                <a:cs typeface="Times New Roman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difference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between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mass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an</a:t>
            </a:r>
            <a:r>
              <a:rPr lang="cs-CZ" sz="1200" dirty="0">
                <a:cs typeface="Times New Roman"/>
              </a:rPr>
              <a:t> atom and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sum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masses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its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nucleons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source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atomic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 (</a:t>
            </a:r>
            <a:r>
              <a:rPr lang="cs-CZ" sz="1200" dirty="0" err="1">
                <a:cs typeface="Times New Roman"/>
              </a:rPr>
              <a:t>binding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), as </a:t>
            </a:r>
            <a:r>
              <a:rPr lang="cs-CZ" sz="1200" dirty="0" err="1">
                <a:cs typeface="Times New Roman"/>
              </a:rPr>
              <a:t>given</a:t>
            </a:r>
            <a:r>
              <a:rPr lang="cs-CZ" sz="1200" dirty="0">
                <a:cs typeface="Times New Roman"/>
              </a:rPr>
              <a:t> by </a:t>
            </a:r>
            <a:r>
              <a:rPr lang="cs-CZ" sz="1200" dirty="0" err="1">
                <a:cs typeface="Times New Roman"/>
              </a:rPr>
              <a:t>Einstein's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equation</a:t>
            </a:r>
            <a:r>
              <a:rPr lang="cs-CZ" sz="1200" dirty="0">
                <a:cs typeface="Times New Roman"/>
              </a:rPr>
              <a:t> E = mc</a:t>
            </a:r>
            <a:r>
              <a:rPr lang="cs-CZ" sz="1200" baseline="30000" dirty="0">
                <a:cs typeface="Times New Roman"/>
              </a:rPr>
              <a:t>2</a:t>
            </a:r>
            <a:r>
              <a:rPr lang="cs-CZ" sz="1200" dirty="0">
                <a:cs typeface="Times New Roman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cs typeface="Times New Roman"/>
              </a:rPr>
              <a:t>Deuterium </a:t>
            </a:r>
            <a:r>
              <a:rPr lang="cs-CZ" sz="1200" dirty="0" err="1">
                <a:cs typeface="Times New Roman"/>
              </a:rPr>
              <a:t>from</a:t>
            </a:r>
            <a:r>
              <a:rPr lang="cs-CZ" sz="1200" dirty="0">
                <a:cs typeface="Times New Roman"/>
              </a:rPr>
              <a:t> 1 liter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seawater</a:t>
            </a:r>
            <a:r>
              <a:rPr lang="cs-CZ" sz="1200" dirty="0">
                <a:cs typeface="Times New Roman"/>
              </a:rPr>
              <a:t> (0.15 per </a:t>
            </a:r>
            <a:r>
              <a:rPr lang="cs-CZ" sz="1200" dirty="0" err="1">
                <a:cs typeface="Times New Roman"/>
              </a:rPr>
              <a:t>mille</a:t>
            </a:r>
            <a:r>
              <a:rPr lang="cs-CZ" sz="1200" dirty="0">
                <a:cs typeface="Times New Roman"/>
              </a:rPr>
              <a:t>)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energetically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equivalent</a:t>
            </a:r>
            <a:r>
              <a:rPr lang="cs-CZ" sz="1200" dirty="0">
                <a:cs typeface="Times New Roman"/>
              </a:rPr>
              <a:t> to 300 </a:t>
            </a:r>
            <a:r>
              <a:rPr lang="cs-CZ" sz="1200" dirty="0" err="1">
                <a:cs typeface="Times New Roman"/>
              </a:rPr>
              <a:t>liters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gasoline</a:t>
            </a: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pic>
        <p:nvPicPr>
          <p:cNvPr id="4" name="Picture 3" descr="A picture containing hydrogen bomb, text, weapon, cloud&#10;&#10;Description automatically generated">
            <a:extLst>
              <a:ext uri="{FF2B5EF4-FFF2-40B4-BE49-F238E27FC236}">
                <a16:creationId xmlns:a16="http://schemas.microsoft.com/office/drawing/2014/main" id="{161C7C40-E1E4-1C9F-39E8-A215DC689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02" y="3429000"/>
            <a:ext cx="1682876" cy="1770678"/>
          </a:xfrm>
          <a:prstGeom prst="rect">
            <a:avLst/>
          </a:prstGeom>
        </p:spPr>
      </p:pic>
      <p:pic>
        <p:nvPicPr>
          <p:cNvPr id="7" name="Picture 6" descr="A picture containing hydrogen bomb, cloud, smoke, black and white&#10;&#10;Description automatically generated">
            <a:extLst>
              <a:ext uri="{FF2B5EF4-FFF2-40B4-BE49-F238E27FC236}">
                <a16:creationId xmlns:a16="http://schemas.microsoft.com/office/drawing/2014/main" id="{5D5F5208-1C8A-51E8-279F-710825830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180" y="3429000"/>
            <a:ext cx="1493782" cy="1770678"/>
          </a:xfrm>
          <a:prstGeom prst="rect">
            <a:avLst/>
          </a:prstGeom>
        </p:spPr>
      </p:pic>
      <p:pic>
        <p:nvPicPr>
          <p:cNvPr id="11" name="Picture 10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7433D105-7BF0-44AB-D74A-DAF8671A6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937" y="3258596"/>
            <a:ext cx="1758777" cy="2111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FB8CBF-3BFB-1F28-7253-66ED3858DB7E}"/>
              </a:ext>
            </a:extLst>
          </p:cNvPr>
          <p:cNvSpPr/>
          <p:nvPr/>
        </p:nvSpPr>
        <p:spPr>
          <a:xfrm>
            <a:off x="3948056" y="3463590"/>
            <a:ext cx="161366" cy="1248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3413A-98B5-C01A-C7C5-09BFB39595AD}"/>
              </a:ext>
            </a:extLst>
          </p:cNvPr>
          <p:cNvSpPr/>
          <p:nvPr/>
        </p:nvSpPr>
        <p:spPr>
          <a:xfrm>
            <a:off x="4481343" y="3463590"/>
            <a:ext cx="703843" cy="1248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FBF4CD-11FF-B4B4-D08A-0E38D71A5812}"/>
              </a:ext>
            </a:extLst>
          </p:cNvPr>
          <p:cNvCxnSpPr>
            <a:cxnSpLocks/>
          </p:cNvCxnSpPr>
          <p:nvPr/>
        </p:nvCxnSpPr>
        <p:spPr>
          <a:xfrm>
            <a:off x="2787878" y="4239033"/>
            <a:ext cx="1321544" cy="10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47B2D-0560-8A9F-2F11-C059B1497E55}"/>
              </a:ext>
            </a:extLst>
          </p:cNvPr>
          <p:cNvCxnSpPr>
            <a:cxnSpLocks/>
          </p:cNvCxnSpPr>
          <p:nvPr/>
        </p:nvCxnSpPr>
        <p:spPr>
          <a:xfrm flipH="1">
            <a:off x="4481343" y="4239033"/>
            <a:ext cx="1702837" cy="12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DE8739-85FB-42E4-5B2A-380A8C2A09EB}"/>
              </a:ext>
            </a:extLst>
          </p:cNvPr>
          <p:cNvSpPr txBox="1"/>
          <p:nvPr/>
        </p:nvSpPr>
        <p:spPr>
          <a:xfrm>
            <a:off x="4058780" y="4477356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o</a:t>
            </a:r>
            <a:r>
              <a:rPr lang="en-CZ" sz="1000" dirty="0"/>
              <a:t>lovo</a:t>
            </a:r>
          </a:p>
          <a:p>
            <a:r>
              <a:rPr lang="en-CZ" sz="1000" dirty="0"/>
              <a:t>A = 82</a:t>
            </a:r>
          </a:p>
        </p:txBody>
      </p:sp>
    </p:spTree>
    <p:extLst>
      <p:ext uri="{BB962C8B-B14F-4D97-AF65-F5344CB8AC3E}">
        <p14:creationId xmlns:p14="http://schemas.microsoft.com/office/powerpoint/2010/main" val="167452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F1E90C-386E-F927-A0C0-8751E8A3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main fusion pathways, lawson criterion, TRIPLE PRODUCT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CBF69-A050-C8C7-6C03-33FBA1D13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8979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Main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pathways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Possible fusion reactions for a potential energy source:</a:t>
            </a:r>
            <a:endParaRPr lang="cs-CZ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pic>
        <p:nvPicPr>
          <p:cNvPr id="4" name="Picture 3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A56F5DDD-C112-BFC4-0305-A0BED74A8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699" y="1870852"/>
            <a:ext cx="6298602" cy="36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Rate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constants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of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reactions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4" name="Picture 3" descr="A picture containing text, line, diagram, parallel&#10;&#10;Description automatically generated">
            <a:extLst>
              <a:ext uri="{FF2B5EF4-FFF2-40B4-BE49-F238E27FC236}">
                <a16:creationId xmlns:a16="http://schemas.microsoft.com/office/drawing/2014/main" id="{90499758-8B62-4FC3-0734-DC7AE194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9" y="832105"/>
            <a:ext cx="2521293" cy="2486457"/>
          </a:xfrm>
          <a:prstGeom prst="rect">
            <a:avLst/>
          </a:prstGeom>
        </p:spPr>
      </p:pic>
      <p:pic>
        <p:nvPicPr>
          <p:cNvPr id="7" name="Picture 6" descr="A picture containing text, font, handwriting, diagram&#10;&#10;Description automatically generated">
            <a:extLst>
              <a:ext uri="{FF2B5EF4-FFF2-40B4-BE49-F238E27FC236}">
                <a16:creationId xmlns:a16="http://schemas.microsoft.com/office/drawing/2014/main" id="{B00722C4-063D-A167-294F-33D4003C8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171" y="3429000"/>
            <a:ext cx="1424987" cy="958097"/>
          </a:xfrm>
          <a:prstGeom prst="rect">
            <a:avLst/>
          </a:prstGeom>
        </p:spPr>
      </p:pic>
      <p:pic>
        <p:nvPicPr>
          <p:cNvPr id="11" name="Picture 10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61CA5552-4F50-31D7-49CD-9A4040DE0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693" y="1396553"/>
            <a:ext cx="4284476" cy="25310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44EF84-E200-A5A8-0AF1-BA66DAC230D6}"/>
              </a:ext>
            </a:extLst>
          </p:cNvPr>
          <p:cNvSpPr/>
          <p:nvPr/>
        </p:nvSpPr>
        <p:spPr>
          <a:xfrm>
            <a:off x="4056693" y="1396553"/>
            <a:ext cx="4372200" cy="2531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75846-1FAD-4C1E-C99A-004AC08E812D}"/>
              </a:ext>
            </a:extLst>
          </p:cNvPr>
          <p:cNvSpPr txBox="1"/>
          <p:nvPr/>
        </p:nvSpPr>
        <p:spPr>
          <a:xfrm>
            <a:off x="662262" y="4919563"/>
            <a:ext cx="788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err="1">
                <a:cs typeface="Times New Roman"/>
              </a:rPr>
              <a:t>Computed</a:t>
            </a:r>
            <a:r>
              <a:rPr lang="cs-CZ" sz="1600" dirty="0">
                <a:cs typeface="Times New Roman"/>
              </a:rPr>
              <a:t> </a:t>
            </a:r>
            <a:r>
              <a:rPr lang="cs-CZ" sz="1600" b="1" dirty="0" err="1">
                <a:cs typeface="Times New Roman"/>
              </a:rPr>
              <a:t>optimal</a:t>
            </a:r>
            <a:r>
              <a:rPr lang="cs-CZ" sz="1600" dirty="0">
                <a:cs typeface="Times New Roman"/>
              </a:rPr>
              <a:t> </a:t>
            </a:r>
            <a:r>
              <a:rPr lang="cs-CZ" sz="1600" dirty="0" err="1">
                <a:cs typeface="Times New Roman"/>
              </a:rPr>
              <a:t>values</a:t>
            </a:r>
            <a:endParaRPr lang="cs-CZ" sz="1600" dirty="0">
              <a:cs typeface="Times New Roman"/>
            </a:endParaRPr>
          </a:p>
          <a:p>
            <a:endParaRPr lang="cs-CZ" sz="1600" dirty="0">
              <a:cs typeface="Times New Roman"/>
            </a:endParaRPr>
          </a:p>
        </p:txBody>
      </p:sp>
      <p:pic>
        <p:nvPicPr>
          <p:cNvPr id="15" name="Picture 14" descr="A picture containing text, font, number, screenshot&#10;&#10;Description automatically generated">
            <a:extLst>
              <a:ext uri="{FF2B5EF4-FFF2-40B4-BE49-F238E27FC236}">
                <a16:creationId xmlns:a16="http://schemas.microsoft.com/office/drawing/2014/main" id="{9F3310C4-7315-1E6D-CDB3-DE4AB0B0E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1460" y="4919563"/>
            <a:ext cx="4478215" cy="15188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86D42C-9FD1-37D4-AEAF-06EF5C919FA9}"/>
              </a:ext>
            </a:extLst>
          </p:cNvPr>
          <p:cNvSpPr/>
          <p:nvPr/>
        </p:nvSpPr>
        <p:spPr>
          <a:xfrm>
            <a:off x="5294384" y="4740289"/>
            <a:ext cx="527540" cy="1822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F368F5-49E4-71C7-9F0F-3B9A0D707FA6}"/>
              </a:ext>
            </a:extLst>
          </p:cNvPr>
          <p:cNvSpPr/>
          <p:nvPr/>
        </p:nvSpPr>
        <p:spPr>
          <a:xfrm>
            <a:off x="6916331" y="4740289"/>
            <a:ext cx="699222" cy="1822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5329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Fuel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considerations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7602" y="1389097"/>
            <a:ext cx="78804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Times New Roman"/>
              </a:rPr>
              <a:t>The DT reaction has approximately twice the effective cross-section compared to the DD reaction, but: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/>
              </a:rPr>
              <a:t>It also generates fast neutrons, which initiate fission reactions in the reactor that must then be carefully shielded/stored.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/>
              </a:rPr>
              <a:t>Only 20% of the energy goes into charged particles.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/>
              </a:rPr>
              <a:t>Tritium (T) is reactive and must be produced from lithium; lithium supplies are limited and are also used in battery production.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/>
              </a:rPr>
              <a:t>Tritium production (with a half-life of 12 years) occurs through reactions of slow neutrons with lithium isotopes.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Reserves: Hydrogen on Earth contains 15 per </a:t>
            </a:r>
            <a:r>
              <a:rPr lang="en-GB" sz="1400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mille</a:t>
            </a:r>
            <a:r>
              <a:rPr lang="en-GB" sz="1400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deuterium, lithium in minerals is about 14 million tons, and in seawater about 0.2 ppm, </a:t>
            </a:r>
            <a:r>
              <a:rPr lang="en-GB" sz="1400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totaling</a:t>
            </a:r>
            <a:r>
              <a:rPr lang="en-GB" sz="1400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230 billion tons.</a:t>
            </a:r>
            <a:endParaRPr lang="en-US" sz="1400" dirty="0">
              <a:cs typeface="Times New Roman"/>
            </a:endParaRPr>
          </a:p>
        </p:txBody>
      </p:sp>
      <p:pic>
        <p:nvPicPr>
          <p:cNvPr id="4" name="Picture 3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EB3BF10-DD55-1B71-438D-22E69882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207" y="3429000"/>
            <a:ext cx="3193793" cy="579304"/>
          </a:xfrm>
          <a:prstGeom prst="rect">
            <a:avLst/>
          </a:prstGeom>
        </p:spPr>
      </p:pic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F6682363-978D-8F45-71B7-1DCC7C207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153" y="3235637"/>
            <a:ext cx="2837543" cy="20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Main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fusion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pathways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Times New Roman"/>
              </a:rPr>
              <a:t>Necessary physical conditions for the synthesis/fusion of light nuclei:</a:t>
            </a:r>
          </a:p>
          <a:p>
            <a:endParaRPr lang="en-US" sz="14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cs typeface="Times New Roman"/>
              </a:rPr>
              <a:t>Nuclei repel each other, </a:t>
            </a:r>
            <a:r>
              <a:rPr lang="en-US" sz="1400" b="1" dirty="0">
                <a:cs typeface="Times New Roman"/>
              </a:rPr>
              <a:t>therefore approximately 100 keV is needed </a:t>
            </a:r>
            <a:r>
              <a:rPr lang="en-US" sz="1400" dirty="0">
                <a:cs typeface="Times New Roman"/>
              </a:rPr>
              <a:t>for heavy hydrogen isotopes to come within 1 </a:t>
            </a:r>
            <a:r>
              <a:rPr lang="en-US" sz="1400" dirty="0" err="1">
                <a:cs typeface="Times New Roman"/>
              </a:rPr>
              <a:t>fm</a:t>
            </a:r>
            <a:endParaRPr lang="en-US" sz="14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cs typeface="Times New Roman"/>
              </a:rPr>
              <a:t>To achieve these energies/particle speeds, </a:t>
            </a:r>
            <a:r>
              <a:rPr lang="en-US" sz="1400" b="1" dirty="0">
                <a:cs typeface="Times New Roman"/>
              </a:rPr>
              <a:t>accelerators are very inefficient</a:t>
            </a:r>
            <a:r>
              <a:rPr lang="en-US" sz="1400" dirty="0">
                <a:cs typeface="Times New Roman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cs typeface="Times New Roman"/>
              </a:rPr>
              <a:t>Therefore, it is </a:t>
            </a:r>
            <a:r>
              <a:rPr lang="en-US" sz="1400" b="1" dirty="0">
                <a:cs typeface="Times New Roman"/>
              </a:rPr>
              <a:t>necessary to heat the matter and use particles from the tail of the Maxwellian distribution</a:t>
            </a:r>
            <a:r>
              <a:rPr lang="en-US" sz="1400" dirty="0">
                <a:cs typeface="Times New Roman"/>
              </a:rPr>
              <a:t> function for speeds (10 keV = 10</a:t>
            </a:r>
            <a:r>
              <a:rPr lang="en-US" sz="1400" baseline="30000" dirty="0">
                <a:cs typeface="Times New Roman"/>
              </a:rPr>
              <a:t>8</a:t>
            </a:r>
            <a:r>
              <a:rPr lang="en-US" sz="1400" dirty="0">
                <a:cs typeface="Times New Roman"/>
              </a:rPr>
              <a:t> K) – hence thermonuclear fusion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cs typeface="Times New Roman"/>
              </a:rPr>
              <a:t>Plasma (ionization) is primarily not needed. The fact that the matter at such temperatures will be in plasma state follows from the </a:t>
            </a:r>
            <a:r>
              <a:rPr lang="en-US" sz="1400" dirty="0" err="1">
                <a:cs typeface="Times New Roman"/>
              </a:rPr>
              <a:t>Saha</a:t>
            </a:r>
            <a:r>
              <a:rPr lang="en-US" sz="1400" dirty="0">
                <a:cs typeface="Times New Roman"/>
              </a:rPr>
              <a:t> equation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cs typeface="Times New Roman"/>
              </a:rPr>
              <a:t>Controllability of the reaction: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>
                <a:cs typeface="Times New Roman"/>
              </a:rPr>
              <a:t>Is it possible to isolate hot plasma? – by gravity (the Sun), inertially (explosions), electrostatically, and by magnetic fields;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>
                <a:cs typeface="Times New Roman"/>
              </a:rPr>
              <a:t>How to heat the plasma to such a temperature?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>
                <a:cs typeface="Times New Roman"/>
              </a:rPr>
              <a:t>How to design a reactor so that its energy balance is positive?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93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148057</TotalTime>
  <Words>2276</Words>
  <Application>Microsoft Macintosh PowerPoint</Application>
  <PresentationFormat>On-screen Show (4:3)</PresentationFormat>
  <Paragraphs>330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Muni</vt:lpstr>
      <vt:lpstr>Muni Bold</vt:lpstr>
      <vt:lpstr>Söhne</vt:lpstr>
      <vt:lpstr>Times New Roman</vt:lpstr>
      <vt:lpstr>Office Theme</vt:lpstr>
      <vt:lpstr>Plasma Physics 2</vt:lpstr>
      <vt:lpstr>PowerPoint Presentation</vt:lpstr>
      <vt:lpstr>PowerPoint Presentation</vt:lpstr>
      <vt:lpstr>PowerPoint Presentation</vt:lpstr>
      <vt:lpstr>main fusion pathways, lawson criterion, TRIPLE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fusion setups</vt:lpstr>
      <vt:lpstr>PowerPoint Presentation</vt:lpstr>
      <vt:lpstr>fusion setups – Pinches</vt:lpstr>
      <vt:lpstr>PowerPoint Presentation</vt:lpstr>
      <vt:lpstr>fusion setups – magnetic confinement FUSION (MCF)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fusion setups – inertial confinement fusion (ICF)</vt:lpstr>
      <vt:lpstr>PowerPoint Presentation</vt:lpstr>
      <vt:lpstr>PowerPoint Presentation</vt:lpstr>
      <vt:lpstr>fusion setups – inertial electrostatic confinement (IEC)</vt:lpstr>
      <vt:lpstr>PowerPoint Presentation</vt:lpstr>
      <vt:lpstr>take aways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Streamer breakdown from laboratory micro-discharges to upper atmosphere luminous events </dc:title>
  <dc:creator>t</dc:creator>
  <cp:lastModifiedBy>Adam Obrusnik</cp:lastModifiedBy>
  <cp:revision>1590</cp:revision>
  <dcterms:created xsi:type="dcterms:W3CDTF">2014-10-07T21:06:07Z</dcterms:created>
  <dcterms:modified xsi:type="dcterms:W3CDTF">2024-05-14T05:08:50Z</dcterms:modified>
</cp:coreProperties>
</file>