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</p:sldMasterIdLst>
  <p:notesMasterIdLst>
    <p:notesMasterId r:id="rId122"/>
  </p:notesMasterIdLst>
  <p:sldIdLst>
    <p:sldId id="718" r:id="rId4"/>
    <p:sldId id="1165" r:id="rId5"/>
    <p:sldId id="1166" r:id="rId6"/>
    <p:sldId id="1327" r:id="rId7"/>
    <p:sldId id="1167" r:id="rId8"/>
    <p:sldId id="1164" r:id="rId9"/>
    <p:sldId id="1299" r:id="rId10"/>
    <p:sldId id="1312" r:id="rId11"/>
    <p:sldId id="1303" r:id="rId12"/>
    <p:sldId id="1320" r:id="rId13"/>
    <p:sldId id="800" r:id="rId14"/>
    <p:sldId id="1388" r:id="rId15"/>
    <p:sldId id="801" r:id="rId16"/>
    <p:sldId id="802" r:id="rId17"/>
    <p:sldId id="1384" r:id="rId18"/>
    <p:sldId id="1389" r:id="rId19"/>
    <p:sldId id="803" r:id="rId20"/>
    <p:sldId id="1374" r:id="rId21"/>
    <p:sldId id="805" r:id="rId22"/>
    <p:sldId id="950" r:id="rId23"/>
    <p:sldId id="804" r:id="rId24"/>
    <p:sldId id="1321" r:id="rId25"/>
    <p:sldId id="1358" r:id="rId26"/>
    <p:sldId id="1375" r:id="rId27"/>
    <p:sldId id="1376" r:id="rId28"/>
    <p:sldId id="810" r:id="rId29"/>
    <p:sldId id="808" r:id="rId30"/>
    <p:sldId id="811" r:id="rId31"/>
    <p:sldId id="813" r:id="rId32"/>
    <p:sldId id="1324" r:id="rId33"/>
    <p:sldId id="1390" r:id="rId34"/>
    <p:sldId id="816" r:id="rId35"/>
    <p:sldId id="817" r:id="rId36"/>
    <p:sldId id="1391" r:id="rId37"/>
    <p:sldId id="1381" r:id="rId38"/>
    <p:sldId id="818" r:id="rId39"/>
    <p:sldId id="1323" r:id="rId40"/>
    <p:sldId id="822" r:id="rId41"/>
    <p:sldId id="820" r:id="rId42"/>
    <p:sldId id="1387" r:id="rId43"/>
    <p:sldId id="1393" r:id="rId44"/>
    <p:sldId id="812" r:id="rId45"/>
    <p:sldId id="924" r:id="rId46"/>
    <p:sldId id="949" r:id="rId47"/>
    <p:sldId id="814" r:id="rId48"/>
    <p:sldId id="923" r:id="rId49"/>
    <p:sldId id="1386" r:id="rId50"/>
    <p:sldId id="1382" r:id="rId51"/>
    <p:sldId id="1392" r:id="rId52"/>
    <p:sldId id="951" r:id="rId53"/>
    <p:sldId id="825" r:id="rId54"/>
    <p:sldId id="819" r:id="rId55"/>
    <p:sldId id="823" r:id="rId56"/>
    <p:sldId id="815" r:id="rId57"/>
    <p:sldId id="1383" r:id="rId58"/>
    <p:sldId id="827" r:id="rId59"/>
    <p:sldId id="826" r:id="rId60"/>
    <p:sldId id="1325" r:id="rId61"/>
    <p:sldId id="824" r:id="rId62"/>
    <p:sldId id="828" r:id="rId63"/>
    <p:sldId id="829" r:id="rId64"/>
    <p:sldId id="831" r:id="rId65"/>
    <p:sldId id="440" r:id="rId66"/>
    <p:sldId id="442" r:id="rId67"/>
    <p:sldId id="443" r:id="rId68"/>
    <p:sldId id="1385" r:id="rId69"/>
    <p:sldId id="1329" r:id="rId70"/>
    <p:sldId id="844" r:id="rId71"/>
    <p:sldId id="843" r:id="rId72"/>
    <p:sldId id="441" r:id="rId73"/>
    <p:sldId id="845" r:id="rId74"/>
    <p:sldId id="444" r:id="rId75"/>
    <p:sldId id="842" r:id="rId76"/>
    <p:sldId id="834" r:id="rId77"/>
    <p:sldId id="835" r:id="rId78"/>
    <p:sldId id="832" r:id="rId79"/>
    <p:sldId id="838" r:id="rId80"/>
    <p:sldId id="837" r:id="rId81"/>
    <p:sldId id="854" r:id="rId82"/>
    <p:sldId id="853" r:id="rId83"/>
    <p:sldId id="836" r:id="rId84"/>
    <p:sldId id="851" r:id="rId85"/>
    <p:sldId id="409" r:id="rId86"/>
    <p:sldId id="413" r:id="rId87"/>
    <p:sldId id="412" r:id="rId88"/>
    <p:sldId id="414" r:id="rId89"/>
    <p:sldId id="846" r:id="rId90"/>
    <p:sldId id="855" r:id="rId91"/>
    <p:sldId id="450" r:id="rId92"/>
    <p:sldId id="453" r:id="rId93"/>
    <p:sldId id="856" r:id="rId94"/>
    <p:sldId id="426" r:id="rId95"/>
    <p:sldId id="424" r:id="rId96"/>
    <p:sldId id="848" r:id="rId97"/>
    <p:sldId id="849" r:id="rId98"/>
    <p:sldId id="427" r:id="rId99"/>
    <p:sldId id="431" r:id="rId100"/>
    <p:sldId id="428" r:id="rId101"/>
    <p:sldId id="429" r:id="rId102"/>
    <p:sldId id="430" r:id="rId103"/>
    <p:sldId id="432" r:id="rId104"/>
    <p:sldId id="438" r:id="rId105"/>
    <p:sldId id="257" r:id="rId106"/>
    <p:sldId id="434" r:id="rId107"/>
    <p:sldId id="857" r:id="rId108"/>
    <p:sldId id="436" r:id="rId109"/>
    <p:sldId id="437" r:id="rId110"/>
    <p:sldId id="367" r:id="rId111"/>
    <p:sldId id="265" r:id="rId112"/>
    <p:sldId id="382" r:id="rId113"/>
    <p:sldId id="369" r:id="rId114"/>
    <p:sldId id="279" r:id="rId115"/>
    <p:sldId id="368" r:id="rId116"/>
    <p:sldId id="403" r:id="rId117"/>
    <p:sldId id="372" r:id="rId118"/>
    <p:sldId id="377" r:id="rId119"/>
    <p:sldId id="373" r:id="rId120"/>
    <p:sldId id="280" r:id="rId1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7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presProps" Target="presProp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viewProps" Target="viewProps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BD3DFB-B08D-4FE2-9F34-02DC8C6EA6DD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31A8149-EDF7-4786-9C18-8D35714F61A7}">
      <dgm:prSet/>
      <dgm:spPr/>
      <dgm:t>
        <a:bodyPr/>
        <a:lstStyle/>
        <a:p>
          <a:r>
            <a:rPr lang="cs-CZ" b="1"/>
            <a:t>Zákony klasické fyziky</a:t>
          </a:r>
          <a:endParaRPr lang="en-US"/>
        </a:p>
      </dgm:t>
    </dgm:pt>
    <dgm:pt modelId="{C74F0FEA-3E54-4D2D-AA96-EB49E0897FED}" type="parTrans" cxnId="{2C2A94F3-E469-4440-9A2B-59591C89B9CD}">
      <dgm:prSet/>
      <dgm:spPr/>
      <dgm:t>
        <a:bodyPr/>
        <a:lstStyle/>
        <a:p>
          <a:endParaRPr lang="en-US"/>
        </a:p>
      </dgm:t>
    </dgm:pt>
    <dgm:pt modelId="{78488C50-9273-4FCF-B01D-17DD6D4499F0}" type="sibTrans" cxnId="{2C2A94F3-E469-4440-9A2B-59591C89B9CD}">
      <dgm:prSet/>
      <dgm:spPr/>
      <dgm:t>
        <a:bodyPr/>
        <a:lstStyle/>
        <a:p>
          <a:endParaRPr lang="en-US"/>
        </a:p>
      </dgm:t>
    </dgm:pt>
    <dgm:pt modelId="{74876ED0-67B6-40FB-8DA7-0836F7CF5B84}">
      <dgm:prSet/>
      <dgm:spPr/>
      <dgm:t>
        <a:bodyPr/>
        <a:lstStyle/>
        <a:p>
          <a:r>
            <a:rPr lang="cs-CZ"/>
            <a:t>ZZM, ZZE</a:t>
          </a:r>
          <a:endParaRPr lang="en-US"/>
        </a:p>
      </dgm:t>
    </dgm:pt>
    <dgm:pt modelId="{D6C58A1C-5CD1-480D-852A-947B2831B0CD}" type="parTrans" cxnId="{9EEDF7FC-2932-43FE-BD27-A4BFE473AC2A}">
      <dgm:prSet/>
      <dgm:spPr/>
      <dgm:t>
        <a:bodyPr/>
        <a:lstStyle/>
        <a:p>
          <a:endParaRPr lang="en-US"/>
        </a:p>
      </dgm:t>
    </dgm:pt>
    <dgm:pt modelId="{16E81488-88F6-43F4-A398-5B5FE482E517}" type="sibTrans" cxnId="{9EEDF7FC-2932-43FE-BD27-A4BFE473AC2A}">
      <dgm:prSet/>
      <dgm:spPr/>
      <dgm:t>
        <a:bodyPr/>
        <a:lstStyle/>
        <a:p>
          <a:endParaRPr lang="en-US"/>
        </a:p>
      </dgm:t>
    </dgm:pt>
    <dgm:pt modelId="{2CABBB5E-0CF7-492A-87E9-877A5A880AE3}">
      <dgm:prSet/>
      <dgm:spPr/>
      <dgm:t>
        <a:bodyPr/>
        <a:lstStyle/>
        <a:p>
          <a:r>
            <a:rPr lang="cs-CZ"/>
            <a:t>Zákon zachování hybnosti</a:t>
          </a:r>
          <a:endParaRPr lang="en-US"/>
        </a:p>
      </dgm:t>
    </dgm:pt>
    <dgm:pt modelId="{4A2701DF-1487-4B31-B4A4-8D0360F45B7C}" type="parTrans" cxnId="{CF211037-06E5-49B9-9ADE-48B030B9FF50}">
      <dgm:prSet/>
      <dgm:spPr/>
      <dgm:t>
        <a:bodyPr/>
        <a:lstStyle/>
        <a:p>
          <a:endParaRPr lang="en-US"/>
        </a:p>
      </dgm:t>
    </dgm:pt>
    <dgm:pt modelId="{B696AA5E-29CD-4C60-9922-39627E4A1B92}" type="sibTrans" cxnId="{CF211037-06E5-49B9-9ADE-48B030B9FF50}">
      <dgm:prSet/>
      <dgm:spPr/>
      <dgm:t>
        <a:bodyPr/>
        <a:lstStyle/>
        <a:p>
          <a:endParaRPr lang="en-US"/>
        </a:p>
      </dgm:t>
    </dgm:pt>
    <dgm:pt modelId="{1451ED4F-7607-4479-B1DD-1E202E550A85}">
      <dgm:prSet/>
      <dgm:spPr/>
      <dgm:t>
        <a:bodyPr/>
        <a:lstStyle/>
        <a:p>
          <a:r>
            <a:rPr lang="cs-CZ"/>
            <a:t>Zákon zachování elektrického náboje</a:t>
          </a:r>
          <a:endParaRPr lang="en-US"/>
        </a:p>
      </dgm:t>
    </dgm:pt>
    <dgm:pt modelId="{5F0F9E58-C09F-4B05-A507-91D9FB53F9F0}" type="parTrans" cxnId="{9F3B2C4D-0F26-4D6E-B6AA-1E2752CAE481}">
      <dgm:prSet/>
      <dgm:spPr/>
      <dgm:t>
        <a:bodyPr/>
        <a:lstStyle/>
        <a:p>
          <a:endParaRPr lang="en-US"/>
        </a:p>
      </dgm:t>
    </dgm:pt>
    <dgm:pt modelId="{0A2B1528-0CAC-4FB5-8D22-C82D1595B79F}" type="sibTrans" cxnId="{9F3B2C4D-0F26-4D6E-B6AA-1E2752CAE481}">
      <dgm:prSet/>
      <dgm:spPr/>
      <dgm:t>
        <a:bodyPr/>
        <a:lstStyle/>
        <a:p>
          <a:endParaRPr lang="en-US"/>
        </a:p>
      </dgm:t>
    </dgm:pt>
    <dgm:pt modelId="{84F87CFE-8695-4AD3-9F75-6EAFFE6CD366}">
      <dgm:prSet/>
      <dgm:spPr/>
      <dgm:t>
        <a:bodyPr/>
        <a:lstStyle/>
        <a:p>
          <a:r>
            <a:rPr lang="cs-CZ" b="1"/>
            <a:t>Specifické zákony</a:t>
          </a:r>
          <a:endParaRPr lang="en-US"/>
        </a:p>
      </dgm:t>
    </dgm:pt>
    <dgm:pt modelId="{5C9611C2-A287-411E-B58A-AE1C7A7F98F7}" type="parTrans" cxnId="{5138CFE9-AE50-4C6B-87CA-7A88797E4140}">
      <dgm:prSet/>
      <dgm:spPr/>
      <dgm:t>
        <a:bodyPr/>
        <a:lstStyle/>
        <a:p>
          <a:endParaRPr lang="en-US"/>
        </a:p>
      </dgm:t>
    </dgm:pt>
    <dgm:pt modelId="{83212258-FC62-4C94-8C2F-3823C5D3ACF1}" type="sibTrans" cxnId="{5138CFE9-AE50-4C6B-87CA-7A88797E4140}">
      <dgm:prSet/>
      <dgm:spPr/>
      <dgm:t>
        <a:bodyPr/>
        <a:lstStyle/>
        <a:p>
          <a:endParaRPr lang="en-US"/>
        </a:p>
      </dgm:t>
    </dgm:pt>
    <dgm:pt modelId="{E0FB3248-911D-414F-9948-840B62ADA539}">
      <dgm:prSet/>
      <dgm:spPr/>
      <dgm:t>
        <a:bodyPr/>
        <a:lstStyle/>
        <a:p>
          <a:r>
            <a:rPr lang="cs-CZ"/>
            <a:t>Zákon zachování nukleonového a protonového čísla: A=A1+A2; Z=Z1+Z2 </a:t>
          </a:r>
          <a:endParaRPr lang="en-US"/>
        </a:p>
      </dgm:t>
    </dgm:pt>
    <dgm:pt modelId="{031F34F9-0859-4348-80F7-F20D4AB4E714}" type="parTrans" cxnId="{0557CD9F-81DD-49F4-B5D3-CE5702FF1FF3}">
      <dgm:prSet/>
      <dgm:spPr/>
      <dgm:t>
        <a:bodyPr/>
        <a:lstStyle/>
        <a:p>
          <a:endParaRPr lang="en-US"/>
        </a:p>
      </dgm:t>
    </dgm:pt>
    <dgm:pt modelId="{8D65EF82-3B55-4055-AE93-8B77B5694B2C}" type="sibTrans" cxnId="{0557CD9F-81DD-49F4-B5D3-CE5702FF1FF3}">
      <dgm:prSet/>
      <dgm:spPr/>
      <dgm:t>
        <a:bodyPr/>
        <a:lstStyle/>
        <a:p>
          <a:endParaRPr lang="en-US"/>
        </a:p>
      </dgm:t>
    </dgm:pt>
    <dgm:pt modelId="{8792E617-42DC-4837-A106-EAF8C80941B0}">
      <dgm:prSet/>
      <dgm:spPr/>
      <dgm:t>
        <a:bodyPr/>
        <a:lstStyle/>
        <a:p>
          <a:r>
            <a:rPr lang="cs-CZ"/>
            <a:t>Zákon zachování baryonového čísla</a:t>
          </a:r>
          <a:endParaRPr lang="en-US"/>
        </a:p>
      </dgm:t>
    </dgm:pt>
    <dgm:pt modelId="{80FE49D7-545D-4B72-B378-108D44A5152A}" type="parTrans" cxnId="{19C80549-0F38-4DC8-8FA7-82A89781D475}">
      <dgm:prSet/>
      <dgm:spPr/>
      <dgm:t>
        <a:bodyPr/>
        <a:lstStyle/>
        <a:p>
          <a:endParaRPr lang="en-US"/>
        </a:p>
      </dgm:t>
    </dgm:pt>
    <dgm:pt modelId="{3BA05E76-3397-45C1-8528-7B281BAB69E3}" type="sibTrans" cxnId="{19C80549-0F38-4DC8-8FA7-82A89781D475}">
      <dgm:prSet/>
      <dgm:spPr/>
      <dgm:t>
        <a:bodyPr/>
        <a:lstStyle/>
        <a:p>
          <a:endParaRPr lang="en-US"/>
        </a:p>
      </dgm:t>
    </dgm:pt>
    <dgm:pt modelId="{CEE1945A-187A-4CF8-B5AF-6C8A906E2FA0}">
      <dgm:prSet/>
      <dgm:spPr/>
      <dgm:t>
        <a:bodyPr/>
        <a:lstStyle/>
        <a:p>
          <a:r>
            <a:rPr lang="cs-CZ"/>
            <a:t>Zákon zachování leptonového čísla</a:t>
          </a:r>
          <a:endParaRPr lang="en-US"/>
        </a:p>
      </dgm:t>
    </dgm:pt>
    <dgm:pt modelId="{C5068D80-242E-4A2F-AA22-A14CDFC2290B}" type="parTrans" cxnId="{992E6601-7FDC-4099-B957-9A2C2764925B}">
      <dgm:prSet/>
      <dgm:spPr/>
      <dgm:t>
        <a:bodyPr/>
        <a:lstStyle/>
        <a:p>
          <a:endParaRPr lang="en-US"/>
        </a:p>
      </dgm:t>
    </dgm:pt>
    <dgm:pt modelId="{4668CC6B-0461-46F7-98AB-D7036776388B}" type="sibTrans" cxnId="{992E6601-7FDC-4099-B957-9A2C2764925B}">
      <dgm:prSet/>
      <dgm:spPr/>
      <dgm:t>
        <a:bodyPr/>
        <a:lstStyle/>
        <a:p>
          <a:endParaRPr lang="en-US"/>
        </a:p>
      </dgm:t>
    </dgm:pt>
    <dgm:pt modelId="{4CB19769-D758-4987-A60B-6270646ACBEA}" type="pres">
      <dgm:prSet presAssocID="{2CBD3DFB-B08D-4FE2-9F34-02DC8C6EA6DD}" presName="linear" presStyleCnt="0">
        <dgm:presLayoutVars>
          <dgm:dir/>
          <dgm:animLvl val="lvl"/>
          <dgm:resizeHandles val="exact"/>
        </dgm:presLayoutVars>
      </dgm:prSet>
      <dgm:spPr/>
    </dgm:pt>
    <dgm:pt modelId="{423D332C-4EB4-49AD-99FC-48CBEF9C8195}" type="pres">
      <dgm:prSet presAssocID="{131A8149-EDF7-4786-9C18-8D35714F61A7}" presName="parentLin" presStyleCnt="0"/>
      <dgm:spPr/>
    </dgm:pt>
    <dgm:pt modelId="{2E479E7C-4A77-4F98-9742-7D75580E461E}" type="pres">
      <dgm:prSet presAssocID="{131A8149-EDF7-4786-9C18-8D35714F61A7}" presName="parentLeftMargin" presStyleLbl="node1" presStyleIdx="0" presStyleCnt="2"/>
      <dgm:spPr/>
    </dgm:pt>
    <dgm:pt modelId="{B8F997D9-BC7D-4322-81B1-D09D0A4B1A12}" type="pres">
      <dgm:prSet presAssocID="{131A8149-EDF7-4786-9C18-8D35714F61A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47004FD-2B4C-41A7-BA9C-27D9FC31CE2E}" type="pres">
      <dgm:prSet presAssocID="{131A8149-EDF7-4786-9C18-8D35714F61A7}" presName="negativeSpace" presStyleCnt="0"/>
      <dgm:spPr/>
    </dgm:pt>
    <dgm:pt modelId="{4B613CDB-92CE-4971-8F08-EBB14A6FE5E0}" type="pres">
      <dgm:prSet presAssocID="{131A8149-EDF7-4786-9C18-8D35714F61A7}" presName="childText" presStyleLbl="conFgAcc1" presStyleIdx="0" presStyleCnt="2">
        <dgm:presLayoutVars>
          <dgm:bulletEnabled val="1"/>
        </dgm:presLayoutVars>
      </dgm:prSet>
      <dgm:spPr/>
    </dgm:pt>
    <dgm:pt modelId="{06F8B380-8A6B-4EA9-8093-E5B5A0A3E3E9}" type="pres">
      <dgm:prSet presAssocID="{78488C50-9273-4FCF-B01D-17DD6D4499F0}" presName="spaceBetweenRectangles" presStyleCnt="0"/>
      <dgm:spPr/>
    </dgm:pt>
    <dgm:pt modelId="{B1D6A5EC-5180-45A1-B716-2A550B757DC4}" type="pres">
      <dgm:prSet presAssocID="{84F87CFE-8695-4AD3-9F75-6EAFFE6CD366}" presName="parentLin" presStyleCnt="0"/>
      <dgm:spPr/>
    </dgm:pt>
    <dgm:pt modelId="{E5505284-96DE-4727-A60F-3E8EE424845D}" type="pres">
      <dgm:prSet presAssocID="{84F87CFE-8695-4AD3-9F75-6EAFFE6CD366}" presName="parentLeftMargin" presStyleLbl="node1" presStyleIdx="0" presStyleCnt="2"/>
      <dgm:spPr/>
    </dgm:pt>
    <dgm:pt modelId="{6EC3CCC0-F4AD-4A76-9804-2F76BFE4C09B}" type="pres">
      <dgm:prSet presAssocID="{84F87CFE-8695-4AD3-9F75-6EAFFE6CD36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888904B-FEF4-4119-9789-5B262438C3C6}" type="pres">
      <dgm:prSet presAssocID="{84F87CFE-8695-4AD3-9F75-6EAFFE6CD366}" presName="negativeSpace" presStyleCnt="0"/>
      <dgm:spPr/>
    </dgm:pt>
    <dgm:pt modelId="{62CC2A35-EA20-42AA-9F25-F276999932E4}" type="pres">
      <dgm:prSet presAssocID="{84F87CFE-8695-4AD3-9F75-6EAFFE6CD36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92E6601-7FDC-4099-B957-9A2C2764925B}" srcId="{84F87CFE-8695-4AD3-9F75-6EAFFE6CD366}" destId="{CEE1945A-187A-4CF8-B5AF-6C8A906E2FA0}" srcOrd="2" destOrd="0" parTransId="{C5068D80-242E-4A2F-AA22-A14CDFC2290B}" sibTransId="{4668CC6B-0461-46F7-98AB-D7036776388B}"/>
    <dgm:cxn modelId="{A2FCA20D-C62E-42D0-864F-B305CC5E090D}" type="presOf" srcId="{CEE1945A-187A-4CF8-B5AF-6C8A906E2FA0}" destId="{62CC2A35-EA20-42AA-9F25-F276999932E4}" srcOrd="0" destOrd="2" presId="urn:microsoft.com/office/officeart/2005/8/layout/list1"/>
    <dgm:cxn modelId="{9E195528-7F32-4994-B6D8-4FFC1F3E8D4B}" type="presOf" srcId="{1451ED4F-7607-4479-B1DD-1E202E550A85}" destId="{4B613CDB-92CE-4971-8F08-EBB14A6FE5E0}" srcOrd="0" destOrd="2" presId="urn:microsoft.com/office/officeart/2005/8/layout/list1"/>
    <dgm:cxn modelId="{CF211037-06E5-49B9-9ADE-48B030B9FF50}" srcId="{131A8149-EDF7-4786-9C18-8D35714F61A7}" destId="{2CABBB5E-0CF7-492A-87E9-877A5A880AE3}" srcOrd="1" destOrd="0" parTransId="{4A2701DF-1487-4B31-B4A4-8D0360F45B7C}" sibTransId="{B696AA5E-29CD-4C60-9922-39627E4A1B92}"/>
    <dgm:cxn modelId="{19C80549-0F38-4DC8-8FA7-82A89781D475}" srcId="{84F87CFE-8695-4AD3-9F75-6EAFFE6CD366}" destId="{8792E617-42DC-4837-A106-EAF8C80941B0}" srcOrd="1" destOrd="0" parTransId="{80FE49D7-545D-4B72-B378-108D44A5152A}" sibTransId="{3BA05E76-3397-45C1-8528-7B281BAB69E3}"/>
    <dgm:cxn modelId="{9F3B2C4D-0F26-4D6E-B6AA-1E2752CAE481}" srcId="{131A8149-EDF7-4786-9C18-8D35714F61A7}" destId="{1451ED4F-7607-4479-B1DD-1E202E550A85}" srcOrd="2" destOrd="0" parTransId="{5F0F9E58-C09F-4B05-A507-91D9FB53F9F0}" sibTransId="{0A2B1528-0CAC-4FB5-8D22-C82D1595B79F}"/>
    <dgm:cxn modelId="{168BE052-5939-4478-A47C-BB6B866C37E2}" type="presOf" srcId="{84F87CFE-8695-4AD3-9F75-6EAFFE6CD366}" destId="{6EC3CCC0-F4AD-4A76-9804-2F76BFE4C09B}" srcOrd="1" destOrd="0" presId="urn:microsoft.com/office/officeart/2005/8/layout/list1"/>
    <dgm:cxn modelId="{CB8E817A-AE05-474A-9560-CCDA17C8618B}" type="presOf" srcId="{E0FB3248-911D-414F-9948-840B62ADA539}" destId="{62CC2A35-EA20-42AA-9F25-F276999932E4}" srcOrd="0" destOrd="0" presId="urn:microsoft.com/office/officeart/2005/8/layout/list1"/>
    <dgm:cxn modelId="{FE9D5582-86FC-4EB6-B248-15A66C8F8FD3}" type="presOf" srcId="{84F87CFE-8695-4AD3-9F75-6EAFFE6CD366}" destId="{E5505284-96DE-4727-A60F-3E8EE424845D}" srcOrd="0" destOrd="0" presId="urn:microsoft.com/office/officeart/2005/8/layout/list1"/>
    <dgm:cxn modelId="{0557CD9F-81DD-49F4-B5D3-CE5702FF1FF3}" srcId="{84F87CFE-8695-4AD3-9F75-6EAFFE6CD366}" destId="{E0FB3248-911D-414F-9948-840B62ADA539}" srcOrd="0" destOrd="0" parTransId="{031F34F9-0859-4348-80F7-F20D4AB4E714}" sibTransId="{8D65EF82-3B55-4055-AE93-8B77B5694B2C}"/>
    <dgm:cxn modelId="{87FB77B3-EB1B-487D-AE35-A53379E1DD7E}" type="presOf" srcId="{131A8149-EDF7-4786-9C18-8D35714F61A7}" destId="{2E479E7C-4A77-4F98-9742-7D75580E461E}" srcOrd="0" destOrd="0" presId="urn:microsoft.com/office/officeart/2005/8/layout/list1"/>
    <dgm:cxn modelId="{DF00FAE7-ADBD-4B8A-8788-97EC182CCA07}" type="presOf" srcId="{2CBD3DFB-B08D-4FE2-9F34-02DC8C6EA6DD}" destId="{4CB19769-D758-4987-A60B-6270646ACBEA}" srcOrd="0" destOrd="0" presId="urn:microsoft.com/office/officeart/2005/8/layout/list1"/>
    <dgm:cxn modelId="{59791CE8-11EC-4B86-8577-88BC73214AD8}" type="presOf" srcId="{74876ED0-67B6-40FB-8DA7-0836F7CF5B84}" destId="{4B613CDB-92CE-4971-8F08-EBB14A6FE5E0}" srcOrd="0" destOrd="0" presId="urn:microsoft.com/office/officeart/2005/8/layout/list1"/>
    <dgm:cxn modelId="{5138CFE9-AE50-4C6B-87CA-7A88797E4140}" srcId="{2CBD3DFB-B08D-4FE2-9F34-02DC8C6EA6DD}" destId="{84F87CFE-8695-4AD3-9F75-6EAFFE6CD366}" srcOrd="1" destOrd="0" parTransId="{5C9611C2-A287-411E-B58A-AE1C7A7F98F7}" sibTransId="{83212258-FC62-4C94-8C2F-3823C5D3ACF1}"/>
    <dgm:cxn modelId="{49533DEA-7533-4025-BC17-2CF4AC67601F}" type="presOf" srcId="{131A8149-EDF7-4786-9C18-8D35714F61A7}" destId="{B8F997D9-BC7D-4322-81B1-D09D0A4B1A12}" srcOrd="1" destOrd="0" presId="urn:microsoft.com/office/officeart/2005/8/layout/list1"/>
    <dgm:cxn modelId="{2C2A94F3-E469-4440-9A2B-59591C89B9CD}" srcId="{2CBD3DFB-B08D-4FE2-9F34-02DC8C6EA6DD}" destId="{131A8149-EDF7-4786-9C18-8D35714F61A7}" srcOrd="0" destOrd="0" parTransId="{C74F0FEA-3E54-4D2D-AA96-EB49E0897FED}" sibTransId="{78488C50-9273-4FCF-B01D-17DD6D4499F0}"/>
    <dgm:cxn modelId="{8D7CE8F5-9EB6-4ECA-9EBC-4773A84C9E0C}" type="presOf" srcId="{8792E617-42DC-4837-A106-EAF8C80941B0}" destId="{62CC2A35-EA20-42AA-9F25-F276999932E4}" srcOrd="0" destOrd="1" presId="urn:microsoft.com/office/officeart/2005/8/layout/list1"/>
    <dgm:cxn modelId="{1F852EF9-C3DF-47D5-B3A8-2138E68C9CB8}" type="presOf" srcId="{2CABBB5E-0CF7-492A-87E9-877A5A880AE3}" destId="{4B613CDB-92CE-4971-8F08-EBB14A6FE5E0}" srcOrd="0" destOrd="1" presId="urn:microsoft.com/office/officeart/2005/8/layout/list1"/>
    <dgm:cxn modelId="{9EEDF7FC-2932-43FE-BD27-A4BFE473AC2A}" srcId="{131A8149-EDF7-4786-9C18-8D35714F61A7}" destId="{74876ED0-67B6-40FB-8DA7-0836F7CF5B84}" srcOrd="0" destOrd="0" parTransId="{D6C58A1C-5CD1-480D-852A-947B2831B0CD}" sibTransId="{16E81488-88F6-43F4-A398-5B5FE482E517}"/>
    <dgm:cxn modelId="{D83DA91C-4821-4B9F-A61D-903839DCD70A}" type="presParOf" srcId="{4CB19769-D758-4987-A60B-6270646ACBEA}" destId="{423D332C-4EB4-49AD-99FC-48CBEF9C8195}" srcOrd="0" destOrd="0" presId="urn:microsoft.com/office/officeart/2005/8/layout/list1"/>
    <dgm:cxn modelId="{FD84639D-5AF9-4794-ADAD-DC3245F68637}" type="presParOf" srcId="{423D332C-4EB4-49AD-99FC-48CBEF9C8195}" destId="{2E479E7C-4A77-4F98-9742-7D75580E461E}" srcOrd="0" destOrd="0" presId="urn:microsoft.com/office/officeart/2005/8/layout/list1"/>
    <dgm:cxn modelId="{CBA1615B-EF2D-45E9-A077-F0F5C9CAB34E}" type="presParOf" srcId="{423D332C-4EB4-49AD-99FC-48CBEF9C8195}" destId="{B8F997D9-BC7D-4322-81B1-D09D0A4B1A12}" srcOrd="1" destOrd="0" presId="urn:microsoft.com/office/officeart/2005/8/layout/list1"/>
    <dgm:cxn modelId="{AA71942F-475B-4920-B498-0003F1CA7E65}" type="presParOf" srcId="{4CB19769-D758-4987-A60B-6270646ACBEA}" destId="{A47004FD-2B4C-41A7-BA9C-27D9FC31CE2E}" srcOrd="1" destOrd="0" presId="urn:microsoft.com/office/officeart/2005/8/layout/list1"/>
    <dgm:cxn modelId="{E68C31DD-BCBB-44DC-8897-70A22A8B4CB4}" type="presParOf" srcId="{4CB19769-D758-4987-A60B-6270646ACBEA}" destId="{4B613CDB-92CE-4971-8F08-EBB14A6FE5E0}" srcOrd="2" destOrd="0" presId="urn:microsoft.com/office/officeart/2005/8/layout/list1"/>
    <dgm:cxn modelId="{598690AC-AE8F-4F8E-B0B9-73A14E608D65}" type="presParOf" srcId="{4CB19769-D758-4987-A60B-6270646ACBEA}" destId="{06F8B380-8A6B-4EA9-8093-E5B5A0A3E3E9}" srcOrd="3" destOrd="0" presId="urn:microsoft.com/office/officeart/2005/8/layout/list1"/>
    <dgm:cxn modelId="{67D0DDBF-9033-41A2-BC31-58F9C21E37FD}" type="presParOf" srcId="{4CB19769-D758-4987-A60B-6270646ACBEA}" destId="{B1D6A5EC-5180-45A1-B716-2A550B757DC4}" srcOrd="4" destOrd="0" presId="urn:microsoft.com/office/officeart/2005/8/layout/list1"/>
    <dgm:cxn modelId="{D93085C9-E554-4A65-AA9B-444A59C8ACA5}" type="presParOf" srcId="{B1D6A5EC-5180-45A1-B716-2A550B757DC4}" destId="{E5505284-96DE-4727-A60F-3E8EE424845D}" srcOrd="0" destOrd="0" presId="urn:microsoft.com/office/officeart/2005/8/layout/list1"/>
    <dgm:cxn modelId="{C96F4D15-7212-4561-8D35-E04A4DB8DE9C}" type="presParOf" srcId="{B1D6A5EC-5180-45A1-B716-2A550B757DC4}" destId="{6EC3CCC0-F4AD-4A76-9804-2F76BFE4C09B}" srcOrd="1" destOrd="0" presId="urn:microsoft.com/office/officeart/2005/8/layout/list1"/>
    <dgm:cxn modelId="{B7648A2C-3530-4C50-9312-4EDC30D6DDA5}" type="presParOf" srcId="{4CB19769-D758-4987-A60B-6270646ACBEA}" destId="{4888904B-FEF4-4119-9789-5B262438C3C6}" srcOrd="5" destOrd="0" presId="urn:microsoft.com/office/officeart/2005/8/layout/list1"/>
    <dgm:cxn modelId="{89F91FDA-DC49-426C-95A7-39E1138B2227}" type="presParOf" srcId="{4CB19769-D758-4987-A60B-6270646ACBEA}" destId="{62CC2A35-EA20-42AA-9F25-F276999932E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13CDB-92CE-4971-8F08-EBB14A6FE5E0}">
      <dsp:nvSpPr>
        <dsp:cNvPr id="0" name=""/>
        <dsp:cNvSpPr/>
      </dsp:nvSpPr>
      <dsp:spPr>
        <a:xfrm>
          <a:off x="0" y="421497"/>
          <a:ext cx="6666833" cy="204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562356" rIns="517420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ZZM, ZZE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Zákon zachování hybnosti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Zákon zachování elektrického náboje</a:t>
          </a:r>
          <a:endParaRPr lang="en-US" sz="2700" kern="1200"/>
        </a:p>
      </dsp:txBody>
      <dsp:txXfrm>
        <a:off x="0" y="421497"/>
        <a:ext cx="6666833" cy="2041200"/>
      </dsp:txXfrm>
    </dsp:sp>
    <dsp:sp modelId="{B8F997D9-BC7D-4322-81B1-D09D0A4B1A12}">
      <dsp:nvSpPr>
        <dsp:cNvPr id="0" name=""/>
        <dsp:cNvSpPr/>
      </dsp:nvSpPr>
      <dsp:spPr>
        <a:xfrm>
          <a:off x="333341" y="22977"/>
          <a:ext cx="4666783" cy="797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1" kern="1200"/>
            <a:t>Zákony klasické fyziky</a:t>
          </a:r>
          <a:endParaRPr lang="en-US" sz="2700" kern="1200"/>
        </a:p>
      </dsp:txBody>
      <dsp:txXfrm>
        <a:off x="372249" y="61885"/>
        <a:ext cx="4588967" cy="719224"/>
      </dsp:txXfrm>
    </dsp:sp>
    <dsp:sp modelId="{62CC2A35-EA20-42AA-9F25-F276999932E4}">
      <dsp:nvSpPr>
        <dsp:cNvPr id="0" name=""/>
        <dsp:cNvSpPr/>
      </dsp:nvSpPr>
      <dsp:spPr>
        <a:xfrm>
          <a:off x="0" y="3007017"/>
          <a:ext cx="6666833" cy="2423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562356" rIns="517420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Zákon zachování nukleonového a protonového čísla: A=A1+A2; Z=Z1+Z2 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Zákon zachování baryonového čísla</a:t>
          </a:r>
          <a:endParaRPr lang="en-US" sz="2700" kern="120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700" kern="1200"/>
            <a:t>Zákon zachování leptonového čísla</a:t>
          </a:r>
          <a:endParaRPr lang="en-US" sz="2700" kern="1200"/>
        </a:p>
      </dsp:txBody>
      <dsp:txXfrm>
        <a:off x="0" y="3007017"/>
        <a:ext cx="6666833" cy="2423925"/>
      </dsp:txXfrm>
    </dsp:sp>
    <dsp:sp modelId="{6EC3CCC0-F4AD-4A76-9804-2F76BFE4C09B}">
      <dsp:nvSpPr>
        <dsp:cNvPr id="0" name=""/>
        <dsp:cNvSpPr/>
      </dsp:nvSpPr>
      <dsp:spPr>
        <a:xfrm>
          <a:off x="333341" y="2608497"/>
          <a:ext cx="4666783" cy="79704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1" kern="1200"/>
            <a:t>Specifické zákony</a:t>
          </a:r>
          <a:endParaRPr lang="en-US" sz="2700" kern="1200"/>
        </a:p>
      </dsp:txBody>
      <dsp:txXfrm>
        <a:off x="372249" y="2647405"/>
        <a:ext cx="4588967" cy="719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79208-ACEB-46C8-ADB6-CA6A54AAD6D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17B21-7E8F-4824-9D78-7AC35B01C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393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84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BCA9C-F7D2-4F3E-9CC5-BE16F7226F5B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376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4036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F8D11-CBC8-4696-BB5C-B6A14BB7F336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949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8132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DCAAB-A3CD-450E-AD5F-BC730C4995BF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827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46084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979E9-1A51-48E1-A906-C301AEDF7E72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05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70659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70660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614BC9-1A18-453C-A7A8-AF067F0674D9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163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6656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6564" name="Zástupný symbol pro číslo snímku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0E61C-1009-4BB8-9272-56670BBF476F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378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3FA5E-79A9-4A6A-AB5A-83F96971B169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518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02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15D080-561A-47FA-9939-B0022E7F39BA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7099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89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2244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47E0A3-84D8-4884-B1C4-616BC22CD2D3}" type="slidenum">
              <a:rPr kumimoji="0" lang="cs-CZ" alt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cs-CZ" altLang="cs-CZ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930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94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748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06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60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18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5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15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0090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55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23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8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64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E36B33-33B9-68C9-9DF9-C5F6FCDF0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43BA6A2-82BF-8CB2-6B9A-4BC8D12F6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2013D7-C875-5915-DDFE-D2407E47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A031-5D6B-4D45-9B9D-410DD8D41BF4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CCC94E-0887-2D7A-863D-EC0324BBE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3650A6-0ECC-8C51-4A34-390913BB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E1D-E244-4D40-A4C6-33BF161A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7765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ED1729-32FC-EF60-477F-5EAE8B910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D9A1C4-3B3F-9E50-6C4F-925AE5F68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03EFA6-59BE-D71F-40BC-91D85D4D4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A031-5D6B-4D45-9B9D-410DD8D41BF4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C7CA1C-10F6-D10E-BE10-1DE28553E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99C4355-D207-E9E9-7AC0-94E12A473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E1D-E244-4D40-A4C6-33BF161A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8082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33165D-7C78-7558-0013-EACF94A25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4995CA-3954-381A-9221-03BA15DF6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140129-5A3C-02E7-FBA8-20816C2C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A031-5D6B-4D45-9B9D-410DD8D41BF4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05E253-AC69-9BFD-127B-B8CBC68E9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0AFC9C-367C-FED6-3372-563AA7116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E1D-E244-4D40-A4C6-33BF161A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318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43DAAE-3BEF-3610-1B1E-380B4B3E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5DCF9D-37BE-F324-45E8-1DE80990B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67C6079-F181-EE00-C1A5-EB354EAE9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1132CCB-8C52-19BB-509C-338239BE1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A031-5D6B-4D45-9B9D-410DD8D41BF4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AA0CF3A-1ACB-F13F-5754-0752652DB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3440C03-2155-B1B6-0F8E-4ECF32D6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E1D-E244-4D40-A4C6-33BF161A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9057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BB1B2-2BE3-40C1-4065-87D8308F3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14D6D5-3E6F-6270-3B45-FDBCE6F4DB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7D9EEA0-302F-F3F0-E5DE-C9CD6FC28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4339726-67D9-78B8-9857-1A6246C61E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B8F9DDF-30DD-3CC4-84A3-FD942EDD4E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0211EA0-0D4D-8C00-E89A-8A8E27E5D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A031-5D6B-4D45-9B9D-410DD8D41BF4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D23C4D0-8BA0-EEA0-E503-DB411218A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2A3080B-E7A5-AC57-1BC0-BD063D35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E1D-E244-4D40-A4C6-33BF161A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7251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01A75-CA54-AF7F-8881-3851134AD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70DE93C-1E0D-3AC4-DFAA-6AF1B4A45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A031-5D6B-4D45-9B9D-410DD8D41BF4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CB36334-F2B0-62D7-7B15-7B329FD6F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237CC40-C59B-3050-932C-BECCDEFF1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E1D-E244-4D40-A4C6-33BF161A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3949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84241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5CEF2CF-5ED0-876B-A279-109C06375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A031-5D6B-4D45-9B9D-410DD8D41BF4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DD0C02E-645F-3159-F1CF-2C76A082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5794E8-1524-1B62-894C-DC139D40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E1D-E244-4D40-A4C6-33BF161A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390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D0177D-B7AA-0E73-5247-99399D7FB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DEE924-808C-DDF9-D084-461687646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D237824-00FB-4847-16A3-5DBA2542F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25FD38-A4AA-7FE8-A0D9-B7E7BB343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A031-5D6B-4D45-9B9D-410DD8D41BF4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F1743B-9D00-3244-44DA-013A1E844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F639962-1DBB-CD5C-8392-C29DF4BF3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E1D-E244-4D40-A4C6-33BF161A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486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5AB693-76E7-0162-97D5-795C48559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23BAA3D-FEAB-7091-098C-017A6D434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8B4F05B-7572-1D2B-2CD5-0F79714C0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37E077-782C-2B61-A7A9-E0B19D62E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A031-5D6B-4D45-9B9D-410DD8D41BF4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BF6DE1-2BE8-33F0-4073-5D17D615F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4462A91-CC2B-3843-8772-216A64E05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E1D-E244-4D40-A4C6-33BF161A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67467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3D1740-A344-4043-046E-FB0318559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4CAB808-1D22-7C1D-661C-A7C876BEA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8DD26A-51A3-60B9-89DB-AE6098807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A031-5D6B-4D45-9B9D-410DD8D41BF4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AAB6A92-85EC-057A-C14E-59495B53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D38513-AB84-8636-0C51-3B7A2F5F2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E1D-E244-4D40-A4C6-33BF161A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203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3B641A7-5A6E-948B-F20F-AD34820556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B57D69C-E004-9F42-468B-0B57C1EAA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01FD48-795B-A0D6-50E8-541EB6422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9A031-5D6B-4D45-9B9D-410DD8D41BF4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74D539-0B40-4832-3E78-735692F39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8F0268-E30D-EA1B-456F-C156CC2AB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4FE1D-E244-4D40-A4C6-33BF161A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4013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6801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114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995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5979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1191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812A1-7B5F-49FC-9C84-A5E8254F5BF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46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812A1-7B5F-49FC-9C84-A5E8254F5BF5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8A3F9-E7E0-4F05-B383-CB9A704931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372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3FEAC-7CC2-4007-A48B-18AEC7E417A2}" type="datetimeFigureOut">
              <a:rPr lang="en-US" smtClean="0"/>
              <a:pPr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4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475EF31-D14E-8F23-4D44-80CC1F1B0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2D3592-43D5-6A39-F705-2C15CC783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B432EC-D5FA-AD61-C7C5-D08BCA9A5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09A031-5D6B-4D45-9B9D-410DD8D41BF4}" type="datetimeFigureOut">
              <a:rPr lang="cs-CZ" smtClean="0"/>
              <a:t>26.03.2024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4A1C32-7B0F-50D1-6807-1A131728B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0F3A9B9-2929-B72C-0873-D90075632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24FE1D-E244-4D40-A4C6-33BF161A7BE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67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53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3.pn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53.png"/><Relationship Id="rId4" Type="http://schemas.openxmlformats.org/officeDocument/2006/relationships/image" Target="../media/image159.em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53.png"/><Relationship Id="rId4" Type="http://schemas.openxmlformats.org/officeDocument/2006/relationships/image" Target="../media/image16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1.png"/><Relationship Id="rId5" Type="http://schemas.openxmlformats.org/officeDocument/2006/relationships/image" Target="../media/image153.png"/><Relationship Id="rId4" Type="http://schemas.openxmlformats.org/officeDocument/2006/relationships/notesSlide" Target="../notesSlides/notesSlide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53.png"/><Relationship Id="rId4" Type="http://schemas.openxmlformats.org/officeDocument/2006/relationships/image" Target="../media/image163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5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53.png"/><Relationship Id="rId4" Type="http://schemas.openxmlformats.org/officeDocument/2006/relationships/image" Target="../media/image163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5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53.png"/><Relationship Id="rId4" Type="http://schemas.openxmlformats.org/officeDocument/2006/relationships/image" Target="../media/image16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53.png"/><Relationship Id="rId4" Type="http://schemas.openxmlformats.org/officeDocument/2006/relationships/image" Target="../media/image16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53.png"/><Relationship Id="rId4" Type="http://schemas.openxmlformats.org/officeDocument/2006/relationships/image" Target="../media/image165.emf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aul_Kuroda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aul_Kuroda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rtemis.osu.cz/mmfyz/jm/jm_2_1_4.htm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artemis.osu.cz/mmfyz/jm/jm_2_2_2.htm#beta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n.wikipedia.org/wiki/Semi-empirical_mass_formula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en.wikipedia.org/wiki/File:BindingNuDat2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Phosphorus#Isotopes" TargetMode="External"/><Relationship Id="rId3" Type="http://schemas.openxmlformats.org/officeDocument/2006/relationships/hyperlink" Target="https://en.wikipedia.org/wiki/Beryllium#Isotopes" TargetMode="External"/><Relationship Id="rId7" Type="http://schemas.openxmlformats.org/officeDocument/2006/relationships/hyperlink" Target="https://en.wikipedia.org/wiki/Boron#Isotopes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Lithium#Isotopes" TargetMode="External"/><Relationship Id="rId5" Type="http://schemas.openxmlformats.org/officeDocument/2006/relationships/hyperlink" Target="https://en.wikipedia.org/wiki/Helium#Isotopes" TargetMode="External"/><Relationship Id="rId10" Type="http://schemas.openxmlformats.org/officeDocument/2006/relationships/hyperlink" Target="https://en.wikipedia.org/wiki/Sulfur#Isotopes" TargetMode="External"/><Relationship Id="rId4" Type="http://schemas.openxmlformats.org/officeDocument/2006/relationships/hyperlink" Target="https://en.wikipedia.org/wiki/Carbon#Isotopes" TargetMode="External"/><Relationship Id="rId9" Type="http://schemas.openxmlformats.org/officeDocument/2006/relationships/hyperlink" Target="https://en.wikipedia.org/wiki/Neon#Isotopes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gif"/><Relationship Id="rId4" Type="http://schemas.openxmlformats.org/officeDocument/2006/relationships/image" Target="../media/image5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77.png"/><Relationship Id="rId4" Type="http://schemas.openxmlformats.org/officeDocument/2006/relationships/image" Target="../media/image73.wmf"/><Relationship Id="rId9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wmf"/><Relationship Id="rId11" Type="http://schemas.openxmlformats.org/officeDocument/2006/relationships/image" Target="../media/image82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81.wmf"/><Relationship Id="rId4" Type="http://schemas.openxmlformats.org/officeDocument/2006/relationships/image" Target="../media/image78.wmf"/><Relationship Id="rId9" Type="http://schemas.openxmlformats.org/officeDocument/2006/relationships/oleObject" Target="../embeddings/oleObject8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wmf"/><Relationship Id="rId11" Type="http://schemas.openxmlformats.org/officeDocument/2006/relationships/image" Target="../media/image82.e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75.wmf"/><Relationship Id="rId4" Type="http://schemas.openxmlformats.org/officeDocument/2006/relationships/image" Target="../media/image93.wmf"/><Relationship Id="rId9" Type="http://schemas.openxmlformats.org/officeDocument/2006/relationships/oleObject" Target="../embeddings/oleObject4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99.png"/><Relationship Id="rId3" Type="http://schemas.openxmlformats.org/officeDocument/2006/relationships/image" Target="../media/image97.emf"/><Relationship Id="rId12" Type="http://schemas.openxmlformats.org/officeDocument/2006/relationships/image" Target="../media/image26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wmf"/><Relationship Id="rId11" Type="http://schemas.openxmlformats.org/officeDocument/2006/relationships/image" Target="../media/image25.pn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24.png"/><Relationship Id="rId4" Type="http://schemas.openxmlformats.org/officeDocument/2006/relationships/image" Target="../media/image98.emf"/><Relationship Id="rId9" Type="http://schemas.openxmlformats.org/officeDocument/2006/relationships/image" Target="../media/image230.png"/><Relationship Id="rId14" Type="http://schemas.openxmlformats.org/officeDocument/2006/relationships/image" Target="../media/image2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gif"/><Relationship Id="rId4" Type="http://schemas.openxmlformats.org/officeDocument/2006/relationships/image" Target="../media/image73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hyperlink" Target="https://cs.wikipedia.org/wiki/Curie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emf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7" Type="http://schemas.openxmlformats.org/officeDocument/2006/relationships/image" Target="../media/image116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15.wmf"/><Relationship Id="rId4" Type="http://schemas.openxmlformats.org/officeDocument/2006/relationships/oleObject" Target="../embeddings/oleObject14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emf"/><Relationship Id="rId5" Type="http://schemas.openxmlformats.org/officeDocument/2006/relationships/image" Target="../media/image126.emf"/><Relationship Id="rId4" Type="http://schemas.openxmlformats.org/officeDocument/2006/relationships/image" Target="../media/image12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5.w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34.wmf"/><Relationship Id="rId4" Type="http://schemas.openxmlformats.org/officeDocument/2006/relationships/oleObject" Target="../embeddings/oleObject17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emf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2.wmf"/><Relationship Id="rId4" Type="http://schemas.openxmlformats.org/officeDocument/2006/relationships/oleObject" Target="../embeddings/oleObject20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emf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6.png"/><Relationship Id="rId4" Type="http://schemas.openxmlformats.org/officeDocument/2006/relationships/image" Target="../media/image14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60989"/>
            <a:ext cx="10515600" cy="1325563"/>
          </a:xfrm>
        </p:spPr>
        <p:txBody>
          <a:bodyPr/>
          <a:lstStyle/>
          <a:p>
            <a:r>
              <a:rPr lang="cs-CZ" b="1" dirty="0"/>
              <a:t>Radiační biofyzika </a:t>
            </a:r>
            <a:r>
              <a:rPr lang="cs-CZ" b="1" dirty="0">
                <a:latin typeface="MingLiU_HKSCS-ExtB" panose="02020500000000000000" pitchFamily="18" charset="-120"/>
                <a:ea typeface="MingLiU_HKSCS-ExtB" panose="02020500000000000000" pitchFamily="18" charset="-120"/>
              </a:rPr>
              <a:t>~</a:t>
            </a:r>
            <a:r>
              <a:rPr lang="cs-CZ" b="1" dirty="0"/>
              <a:t> radiobiologie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38204" y="1926209"/>
            <a:ext cx="4474566" cy="4351338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cs-CZ" sz="4000" dirty="0"/>
              <a:t>Přednáška 10 +11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cs-CZ" b="1" dirty="0">
                <a:solidFill>
                  <a:srgbClr val="FF0000"/>
                </a:solidFill>
              </a:rPr>
              <a:t>Nestabilita atomového jádra</a:t>
            </a:r>
          </a:p>
          <a:p>
            <a:pPr algn="ctr">
              <a:lnSpc>
                <a:spcPct val="100000"/>
              </a:lnSpc>
              <a:spcBef>
                <a:spcPts val="1200"/>
              </a:spcBef>
            </a:pPr>
            <a:r>
              <a:rPr lang="cs-CZ" b="1" dirty="0">
                <a:solidFill>
                  <a:srgbClr val="FF0000"/>
                </a:solidFill>
              </a:rPr>
              <a:t>Radioaktivní přeměny</a:t>
            </a:r>
          </a:p>
          <a:p>
            <a:pPr marL="0" indent="0" algn="ctr">
              <a:lnSpc>
                <a:spcPct val="150000"/>
              </a:lnSpc>
              <a:buNone/>
            </a:pPr>
            <a:endParaRPr lang="cs-CZ" sz="4000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cs-CZ" sz="4000" dirty="0"/>
              <a:t>2024</a:t>
            </a:r>
          </a:p>
          <a:p>
            <a:pPr marL="0" indent="0" algn="ctr">
              <a:lnSpc>
                <a:spcPct val="150000"/>
              </a:lnSpc>
              <a:buNone/>
            </a:pPr>
            <a:endParaRPr lang="cs-CZ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9904" y="1441395"/>
            <a:ext cx="3739609" cy="4735569"/>
          </a:xfrm>
          <a:prstGeom prst="rect">
            <a:avLst/>
          </a:prstGeom>
        </p:spPr>
      </p:pic>
      <p:pic>
        <p:nvPicPr>
          <p:cNvPr id="4" name="Obrázek 3" descr="Obsah obrázku Písmo, symbol, logo, text&#10;&#10;Popis byl vytvořen automaticky">
            <a:extLst>
              <a:ext uri="{FF2B5EF4-FFF2-40B4-BE49-F238E27FC236}">
                <a16:creationId xmlns:a16="http://schemas.microsoft.com/office/drawing/2014/main" id="{5B6AD212-F05E-4150-648E-9813871F4E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427" y="290618"/>
            <a:ext cx="1571480" cy="157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8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928542-846A-BE32-F2E0-E078DAF78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základní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interakce mezi 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částicemi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”</a:t>
            </a:r>
          </a:p>
        </p:txBody>
      </p:sp>
      <p:pic>
        <p:nvPicPr>
          <p:cNvPr id="6" name="Zástupný obsah 4" descr="Obsah obrázku text, diagram, kruh, Barevnost&#10;&#10;Popis byl vytvořen automaticky">
            <a:extLst>
              <a:ext uri="{FF2B5EF4-FFF2-40B4-BE49-F238E27FC236}">
                <a16:creationId xmlns:a16="http://schemas.microsoft.com/office/drawing/2014/main" id="{81245138-C203-5B7B-0FC2-DB8032E4B0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448" y="2331720"/>
            <a:ext cx="3935107" cy="3525201"/>
          </a:xfrm>
        </p:spPr>
      </p:pic>
      <p:pic>
        <p:nvPicPr>
          <p:cNvPr id="8" name="Obrázek 7" descr="Obsah obrázku snímek obrazovky, Barevnost, Vesmír, prostor&#10;&#10;Popis byl vytvořen automaticky">
            <a:extLst>
              <a:ext uri="{FF2B5EF4-FFF2-40B4-BE49-F238E27FC236}">
                <a16:creationId xmlns:a16="http://schemas.microsoft.com/office/drawing/2014/main" id="{EF373182-AB84-A7E8-009A-01EA80A5E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27" y="2229393"/>
            <a:ext cx="7164977" cy="40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2091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007" y="1433595"/>
            <a:ext cx="7876994" cy="5059278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7E65E0D1-3BD7-4DF4-AD02-FF8D89E17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SAMOVOLNÉ ŠTĚPENÍ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63A2820-2F3A-47B1-8F69-BCF1E2B172E1}"/>
              </a:ext>
            </a:extLst>
          </p:cNvPr>
          <p:cNvSpPr/>
          <p:nvPr/>
        </p:nvSpPr>
        <p:spPr>
          <a:xfrm>
            <a:off x="8139363" y="1828800"/>
            <a:ext cx="848226" cy="16002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79877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573" y="1123085"/>
            <a:ext cx="6794970" cy="531647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9175D0F-4BC3-439F-B752-8647D2C105A5}"/>
              </a:ext>
            </a:extLst>
          </p:cNvPr>
          <p:cNvSpPr txBox="1"/>
          <p:nvPr/>
        </p:nvSpPr>
        <p:spPr>
          <a:xfrm>
            <a:off x="2176211" y="314644"/>
            <a:ext cx="8447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Fajans-Soddyho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 posunová pravidla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 descr="Obsah obrázku text, diagram, snímek obrazovky, Vykreslený graf&#10;&#10;Popis byl vytvořen automaticky">
            <a:extLst>
              <a:ext uri="{FF2B5EF4-FFF2-40B4-BE49-F238E27FC236}">
                <a16:creationId xmlns:a16="http://schemas.microsoft.com/office/drawing/2014/main" id="{D2F4E96A-9681-3285-0042-6E928E4E66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52" t="46221" b="14708"/>
          <a:stretch/>
        </p:blipFill>
        <p:spPr>
          <a:xfrm>
            <a:off x="4017332" y="1986526"/>
            <a:ext cx="4157336" cy="358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8825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3"/>
          <a:stretch/>
        </p:blipFill>
        <p:spPr>
          <a:xfrm>
            <a:off x="1979220" y="960730"/>
            <a:ext cx="8233559" cy="571679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92A6B1F-6BD5-4686-B0B1-B35D00F70C0F}"/>
              </a:ext>
            </a:extLst>
          </p:cNvPr>
          <p:cNvSpPr txBox="1"/>
          <p:nvPr/>
        </p:nvSpPr>
        <p:spPr>
          <a:xfrm>
            <a:off x="926432" y="302612"/>
            <a:ext cx="1074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TYPY IONIZUJÍCÍHO ZÁŘENÍ A JEHO INTERAKCE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9657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904" y="874885"/>
            <a:ext cx="8218487" cy="178593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dirty="0">
                <a:solidFill>
                  <a:srgbClr val="C00000"/>
                </a:solidFill>
              </a:rPr>
              <a:t>Interakce ionizujícího záření                 s hmotou a biologickými systémy</a:t>
            </a:r>
            <a:endParaRPr lang="cs-CZ" altLang="cs-CZ" sz="4000" dirty="0">
              <a:solidFill>
                <a:srgbClr val="C0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3645024"/>
            <a:ext cx="8229600" cy="113752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cs-CZ" altLang="cs-CZ" dirty="0"/>
              <a:t>vysvětlení základních procesů v neživé a živé hmotě, které jsou vyvolány interakcí s ionizujícím zářením (IZ)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1"/>
    </mc:Choice>
    <mc:Fallback xmlns="">
      <p:transition spd="slow" advTm="32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PRONIKAVOST IZ</a:t>
            </a:r>
          </a:p>
        </p:txBody>
      </p:sp>
      <p:sp>
        <p:nvSpPr>
          <p:cNvPr id="96259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6260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1276124"/>
            <a:ext cx="792162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7490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339" y="2489133"/>
            <a:ext cx="5714082" cy="380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5" y="2489133"/>
            <a:ext cx="5802204" cy="380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ovéPole 3"/>
          <p:cNvSpPr txBox="1">
            <a:spLocks noChangeArrowheads="1"/>
          </p:cNvSpPr>
          <p:nvPr/>
        </p:nvSpPr>
        <p:spPr bwMode="auto">
          <a:xfrm>
            <a:off x="1475875" y="344502"/>
            <a:ext cx="91439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alt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ROZDÍLNÉ VLASTNOSTI ZÁŘENÍ VZTAHU K LET –                  </a:t>
            </a:r>
            <a:r>
              <a:rPr kumimoji="0" lang="cs-CZ" alt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KLIDOVÁ HMOTNOST </a:t>
            </a:r>
            <a:r>
              <a:rPr kumimoji="0" lang="cs-CZ" alt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 </a:t>
            </a:r>
            <a:r>
              <a:rPr kumimoji="0" lang="cs-CZ" alt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NÁBOJ</a:t>
            </a:r>
          </a:p>
        </p:txBody>
      </p:sp>
      <p:sp>
        <p:nvSpPr>
          <p:cNvPr id="36871" name="TextovéPole 7"/>
          <p:cNvSpPr txBox="1">
            <a:spLocks noChangeArrowheads="1"/>
          </p:cNvSpPr>
          <p:nvPr/>
        </p:nvSpPr>
        <p:spPr bwMode="auto">
          <a:xfrm>
            <a:off x="5742195" y="1381058"/>
            <a:ext cx="10302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vs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sp>
        <p:nvSpPr>
          <p:cNvPr id="10" name="TextovéPole 7">
            <a:extLst>
              <a:ext uri="{FF2B5EF4-FFF2-40B4-BE49-F238E27FC236}">
                <a16:creationId xmlns:a16="http://schemas.microsoft.com/office/drawing/2014/main" id="{26B61CE2-B7A6-4D54-BCDF-80A63701F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853" y="1835912"/>
            <a:ext cx="2664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fotonové záření</a:t>
            </a:r>
          </a:p>
        </p:txBody>
      </p:sp>
      <p:sp>
        <p:nvSpPr>
          <p:cNvPr id="11" name="TextovéPole 7">
            <a:extLst>
              <a:ext uri="{FF2B5EF4-FFF2-40B4-BE49-F238E27FC236}">
                <a16:creationId xmlns:a16="http://schemas.microsoft.com/office/drawing/2014/main" id="{C0E73190-990D-4BFD-9FB6-F00AE478A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124" y="1830837"/>
            <a:ext cx="24432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nabité částice</a:t>
            </a:r>
          </a:p>
        </p:txBody>
      </p:sp>
    </p:spTree>
    <p:extLst>
      <p:ext uri="{BB962C8B-B14F-4D97-AF65-F5344CB8AC3E}">
        <p14:creationId xmlns:p14="http://schemas.microsoft.com/office/powerpoint/2010/main" val="8597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34"/>
    </mc:Choice>
    <mc:Fallback xmlns="">
      <p:transition spd="slow" advTm="170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858" x="177800" y="5257800"/>
          <p14:tracePt t="40126" x="184150" y="5257800"/>
          <p14:tracePt t="40134" x="203200" y="5264150"/>
          <p14:tracePt t="40143" x="209550" y="5264150"/>
          <p14:tracePt t="40160" x="254000" y="5264150"/>
          <p14:tracePt t="40176" x="361950" y="5270500"/>
          <p14:tracePt t="40193" x="488950" y="5270500"/>
          <p14:tracePt t="40209" x="723900" y="5264150"/>
          <p14:tracePt t="40242" x="1295400" y="5194300"/>
          <p14:tracePt t="40276" x="2019300" y="5041900"/>
          <p14:tracePt t="40309" x="2730500" y="4851400"/>
          <p14:tracePt t="40326" x="3314700" y="4654550"/>
          <p14:tracePt t="40343" x="3676650" y="4502150"/>
          <p14:tracePt t="40359" x="4019550" y="4356100"/>
          <p14:tracePt t="40376" x="4368800" y="4184650"/>
          <p14:tracePt t="40393" x="4686300" y="4038600"/>
          <p14:tracePt t="40409" x="4984750" y="3892550"/>
          <p14:tracePt t="40426" x="5302250" y="3733800"/>
          <p14:tracePt t="40443" x="5537200" y="3600450"/>
          <p14:tracePt t="40459" x="5765800" y="3454400"/>
          <p14:tracePt t="40476" x="5937250" y="3340100"/>
          <p14:tracePt t="40492" x="6108700" y="3200400"/>
          <p14:tracePt t="40511" x="6235700" y="3073400"/>
          <p14:tracePt t="40526" x="6337300" y="2940050"/>
          <p14:tracePt t="40544" x="6470650" y="2711450"/>
          <p14:tracePt t="40559" x="6534150" y="2578100"/>
          <p14:tracePt t="40576" x="6584950" y="2495550"/>
          <p14:tracePt t="40592" x="6629400" y="2406650"/>
          <p14:tracePt t="40609" x="6680200" y="2330450"/>
          <p14:tracePt t="40626" x="6724650" y="2247900"/>
          <p14:tracePt t="40643" x="6775450" y="2152650"/>
          <p14:tracePt t="40659" x="6813550" y="2076450"/>
          <p14:tracePt t="40676" x="6845300" y="2012950"/>
          <p14:tracePt t="40693" x="6870700" y="1962150"/>
          <p14:tracePt t="40709" x="6889750" y="1911350"/>
          <p14:tracePt t="40726" x="6934200" y="1835150"/>
          <p14:tracePt t="40742" x="6972300" y="1784350"/>
          <p14:tracePt t="40761" x="7016750" y="1701800"/>
          <p14:tracePt t="40776" x="7048500" y="1657350"/>
          <p14:tracePt t="40794" x="7131050" y="1568450"/>
          <p14:tracePt t="40809" x="7194550" y="1511300"/>
          <p14:tracePt t="40826" x="7258050" y="1454150"/>
          <p14:tracePt t="40842" x="7321550" y="1403350"/>
          <p14:tracePt t="40859" x="7410450" y="1320800"/>
          <p14:tracePt t="40876" x="7473950" y="1282700"/>
          <p14:tracePt t="40892" x="7524750" y="1250950"/>
          <p14:tracePt t="40909" x="7575550" y="1219200"/>
          <p14:tracePt t="40926" x="7632700" y="1193800"/>
          <p14:tracePt t="40942" x="7683500" y="1168400"/>
          <p14:tracePt t="40960" x="7740650" y="1136650"/>
          <p14:tracePt t="40976" x="7778750" y="1117600"/>
          <p14:tracePt t="40992" x="7797800" y="1098550"/>
          <p14:tracePt t="41051" x="7797800" y="1092200"/>
          <p14:tracePt t="41067" x="7797800" y="1085850"/>
          <p14:tracePt t="41076" x="7804150" y="1073150"/>
          <p14:tracePt t="41083" x="7804150" y="1060450"/>
          <p14:tracePt t="41092" x="7804150" y="1041400"/>
          <p14:tracePt t="41109" x="7804150" y="1028700"/>
          <p14:tracePt t="41126" x="7804150" y="1022350"/>
          <p14:tracePt t="41142" x="7804150" y="1003300"/>
          <p14:tracePt t="41159" x="7804150" y="996950"/>
          <p14:tracePt t="41192" x="7804150" y="990600"/>
          <p14:tracePt t="41209" x="7804150" y="977900"/>
          <p14:tracePt t="41226" x="7791450" y="965200"/>
          <p14:tracePt t="41242" x="7778750" y="939800"/>
          <p14:tracePt t="41261" x="7753350" y="908050"/>
          <p14:tracePt t="41276" x="7740650" y="901700"/>
          <p14:tracePt t="41294" x="7708900" y="869950"/>
          <p14:tracePt t="41309" x="7664450" y="850900"/>
          <p14:tracePt t="41326" x="7620000" y="844550"/>
          <p14:tracePt t="41342" x="7531100" y="838200"/>
          <p14:tracePt t="41359" x="7461250" y="838200"/>
          <p14:tracePt t="41376" x="7372350" y="850900"/>
          <p14:tracePt t="41393" x="7296150" y="857250"/>
          <p14:tracePt t="41410" x="7213600" y="882650"/>
          <p14:tracePt t="41426" x="7143750" y="895350"/>
          <p14:tracePt t="41442" x="7054850" y="927100"/>
          <p14:tracePt t="41459" x="6991350" y="958850"/>
          <p14:tracePt t="41476" x="6921500" y="984250"/>
          <p14:tracePt t="41492" x="6851650" y="1016000"/>
          <p14:tracePt t="41511" x="6756400" y="1054100"/>
          <p14:tracePt t="41526" x="6699250" y="1085850"/>
          <p14:tracePt t="41544" x="6635750" y="1111250"/>
          <p14:tracePt t="41559" x="6553200" y="1168400"/>
          <p14:tracePt t="41576" x="6508750" y="1206500"/>
          <p14:tracePt t="41592" x="6451600" y="1263650"/>
          <p14:tracePt t="41609" x="6394450" y="1314450"/>
          <p14:tracePt t="41626" x="6356350" y="1377950"/>
          <p14:tracePt t="41642" x="6318250" y="1441450"/>
          <p14:tracePt t="41659" x="6286500" y="1498600"/>
          <p14:tracePt t="41676" x="6235700" y="1593850"/>
          <p14:tracePt t="41692" x="6223000" y="1657350"/>
          <p14:tracePt t="41709" x="6197600" y="1720850"/>
          <p14:tracePt t="41726" x="6184900" y="1778000"/>
          <p14:tracePt t="41742" x="6172200" y="1841500"/>
          <p14:tracePt t="41761" x="6159500" y="1943100"/>
          <p14:tracePt t="41777" x="6140450" y="2057400"/>
          <p14:tracePt t="41792" x="6140450" y="2120900"/>
          <p14:tracePt t="41811" x="6140450" y="2184400"/>
          <p14:tracePt t="41826" x="6140450" y="2235200"/>
          <p14:tracePt t="41842" x="6140450" y="2292350"/>
          <p14:tracePt t="41859" x="6153150" y="2355850"/>
          <p14:tracePt t="41876" x="6172200" y="2413000"/>
          <p14:tracePt t="41892" x="6203950" y="2501900"/>
          <p14:tracePt t="41909" x="6235700" y="2565400"/>
          <p14:tracePt t="41926" x="6267450" y="2628900"/>
          <p14:tracePt t="41942" x="6305550" y="2679700"/>
          <p14:tracePt t="41959" x="6343650" y="2743200"/>
          <p14:tracePt t="41976" x="6394450" y="2800350"/>
          <p14:tracePt t="41992" x="6432550" y="2857500"/>
          <p14:tracePt t="42011" x="6521450" y="2946400"/>
          <p14:tracePt t="42026" x="6559550" y="2978150"/>
          <p14:tracePt t="42042" x="6604000" y="3009900"/>
          <p14:tracePt t="42059" x="6654800" y="3041650"/>
          <p14:tracePt t="42076" x="6718300" y="3073400"/>
          <p14:tracePt t="42092" x="6775450" y="3105150"/>
          <p14:tracePt t="42109" x="6870700" y="3149600"/>
          <p14:tracePt t="42126" x="6940550" y="3181350"/>
          <p14:tracePt t="42142" x="7016750" y="3213100"/>
          <p14:tracePt t="42159" x="7105650" y="3238500"/>
          <p14:tracePt t="42176" x="7188200" y="3263900"/>
          <p14:tracePt t="42192" x="7283450" y="3276600"/>
          <p14:tracePt t="42209" x="7366000" y="3282950"/>
          <p14:tracePt t="42226" x="7493000" y="3282950"/>
          <p14:tracePt t="42242" x="7569200" y="3282950"/>
          <p14:tracePt t="42260" x="7677150" y="3276600"/>
          <p14:tracePt t="42276" x="7747000" y="3251200"/>
          <p14:tracePt t="42292" x="7835900" y="3232150"/>
          <p14:tracePt t="42309" x="7924800" y="3200400"/>
          <p14:tracePt t="42326" x="8032750" y="3155950"/>
          <p14:tracePt t="42342" x="8108950" y="3124200"/>
          <p14:tracePt t="42359" x="8172450" y="3092450"/>
          <p14:tracePt t="42376" x="8235950" y="3054350"/>
          <p14:tracePt t="42392" x="8299450" y="3009900"/>
          <p14:tracePt t="42409" x="8350250" y="2965450"/>
          <p14:tracePt t="42426" x="8407400" y="2908300"/>
          <p14:tracePt t="42442" x="8477250" y="2832100"/>
          <p14:tracePt t="42459" x="8521700" y="2774950"/>
          <p14:tracePt t="42476" x="8553450" y="2711450"/>
          <p14:tracePt t="42492" x="8572500" y="2641600"/>
          <p14:tracePt t="42511" x="8604250" y="2520950"/>
          <p14:tracePt t="42526" x="8623300" y="2432050"/>
          <p14:tracePt t="42544" x="8648700" y="2311400"/>
          <p14:tracePt t="42559" x="8655050" y="2235200"/>
          <p14:tracePt t="42575" x="8661400" y="2171700"/>
          <p14:tracePt t="42592" x="8661400" y="2108200"/>
          <p14:tracePt t="42609" x="8667750" y="2051050"/>
          <p14:tracePt t="42626" x="8667750" y="1987550"/>
          <p14:tracePt t="42642" x="8667750" y="1930400"/>
          <p14:tracePt t="42659" x="8667750" y="1860550"/>
          <p14:tracePt t="42675" x="8648700" y="1816100"/>
          <p14:tracePt t="42692" x="8642350" y="1765300"/>
          <p14:tracePt t="42709" x="8629650" y="1727200"/>
          <p14:tracePt t="42727" x="8616950" y="1676400"/>
          <p14:tracePt t="42742" x="8610600" y="1638300"/>
          <p14:tracePt t="42762" x="8578850" y="1562100"/>
          <p14:tracePt t="42777" x="8553450" y="1511300"/>
          <p14:tracePt t="42792" x="8534400" y="1466850"/>
          <p14:tracePt t="42809" x="8502650" y="1416050"/>
          <p14:tracePt t="42826" x="8470900" y="1377950"/>
          <p14:tracePt t="42842" x="8439150" y="1339850"/>
          <p14:tracePt t="42859" x="8413750" y="1295400"/>
          <p14:tracePt t="42876" x="8375650" y="1257300"/>
          <p14:tracePt t="42892" x="8312150" y="1200150"/>
          <p14:tracePt t="42909" x="8267700" y="1162050"/>
          <p14:tracePt t="42926" x="8229600" y="1136650"/>
          <p14:tracePt t="42942" x="8191500" y="1123950"/>
          <p14:tracePt t="42959" x="8153400" y="1098550"/>
          <p14:tracePt t="42976" x="8108950" y="1085850"/>
          <p14:tracePt t="42992" x="8039100" y="1060450"/>
          <p14:tracePt t="43011" x="7981950" y="1041400"/>
          <p14:tracePt t="43025" x="7931150" y="1028700"/>
          <p14:tracePt t="43043" x="7874000" y="1022350"/>
          <p14:tracePt t="43059" x="7804150" y="1003300"/>
          <p14:tracePt t="43076" x="7721600" y="1003300"/>
          <p14:tracePt t="43092" x="7645400" y="1003300"/>
          <p14:tracePt t="43109" x="7562850" y="1003300"/>
          <p14:tracePt t="43126" x="7499350" y="1003300"/>
          <p14:tracePt t="43142" x="7429500" y="1009650"/>
          <p14:tracePt t="43159" x="7359650" y="1022350"/>
          <p14:tracePt t="43175" x="7296150" y="1028700"/>
          <p14:tracePt t="43193" x="7239000" y="1041400"/>
          <p14:tracePt t="43209" x="7188200" y="1054100"/>
          <p14:tracePt t="43226" x="7086600" y="1079500"/>
          <p14:tracePt t="43242" x="7042150" y="1085850"/>
          <p14:tracePt t="43261" x="6985000" y="1111250"/>
          <p14:tracePt t="43275" x="6927850" y="1123950"/>
          <p14:tracePt t="43293" x="6883400" y="1149350"/>
          <p14:tracePt t="43309" x="6832600" y="1174750"/>
          <p14:tracePt t="43326" x="6775450" y="1206500"/>
          <p14:tracePt t="43342" x="6724650" y="1244600"/>
          <p14:tracePt t="43359" x="6667500" y="1276350"/>
          <p14:tracePt t="43376" x="6629400" y="1308100"/>
          <p14:tracePt t="43392" x="6597650" y="1339850"/>
          <p14:tracePt t="43409" x="6565900" y="1365250"/>
          <p14:tracePt t="43426" x="6534150" y="1390650"/>
          <p14:tracePt t="43442" x="6502400" y="1409700"/>
          <p14:tracePt t="43459" x="6457950" y="1454150"/>
          <p14:tracePt t="43475" x="6407150" y="1517650"/>
          <p14:tracePt t="43492" x="6362700" y="1562100"/>
          <p14:tracePt t="43511" x="6318250" y="1612900"/>
          <p14:tracePt t="43527" x="6286500" y="1644650"/>
          <p14:tracePt t="43543" x="6261100" y="1676400"/>
          <p14:tracePt t="43559" x="6235700" y="1695450"/>
          <p14:tracePt t="43575" x="6216650" y="1739900"/>
          <p14:tracePt t="43592" x="6184900" y="1778000"/>
          <p14:tracePt t="43609" x="6153150" y="1816100"/>
          <p14:tracePt t="43625" x="6127750" y="1854200"/>
          <p14:tracePt t="43642" x="6096000" y="1905000"/>
          <p14:tracePt t="43659" x="6076950" y="1943100"/>
          <p14:tracePt t="43676" x="6070600" y="1962150"/>
          <p14:tracePt t="43692" x="6045200" y="2006600"/>
          <p14:tracePt t="43709" x="6032500" y="2063750"/>
          <p14:tracePt t="43725" x="6007100" y="2159000"/>
          <p14:tracePt t="43742" x="6000750" y="2216150"/>
          <p14:tracePt t="43759" x="6000750" y="2247900"/>
          <p14:tracePt t="43775" x="6000750" y="2298700"/>
          <p14:tracePt t="43793" x="6000750" y="2362200"/>
          <p14:tracePt t="43809" x="6000750" y="2444750"/>
          <p14:tracePt t="43825" x="6000750" y="2514600"/>
          <p14:tracePt t="43842" x="6013450" y="2552700"/>
          <p14:tracePt t="43859" x="6032500" y="2616200"/>
          <p14:tracePt t="43875" x="6051550" y="2679700"/>
          <p14:tracePt t="43892" x="6076950" y="2736850"/>
          <p14:tracePt t="43909" x="6108700" y="2800350"/>
          <p14:tracePt t="43925" x="6121400" y="2825750"/>
          <p14:tracePt t="43942" x="6159500" y="2882900"/>
          <p14:tracePt t="43959" x="6216650" y="2978150"/>
          <p14:tracePt t="43975" x="6254750" y="3028950"/>
          <p14:tracePt t="43992" x="6299200" y="3086100"/>
          <p14:tracePt t="44011" x="6318250" y="3111500"/>
          <p14:tracePt t="44026" x="6369050" y="3155950"/>
          <p14:tracePt t="44044" x="6426200" y="3187700"/>
          <p14:tracePt t="44059" x="6477000" y="3219450"/>
          <p14:tracePt t="44076" x="6534150" y="3244850"/>
          <p14:tracePt t="44092" x="6565900" y="3251200"/>
          <p14:tracePt t="44109" x="6648450" y="3270250"/>
          <p14:tracePt t="44126" x="6731000" y="3282950"/>
          <p14:tracePt t="44142" x="6838950" y="3308350"/>
          <p14:tracePt t="44159" x="6921500" y="3314700"/>
          <p14:tracePt t="44175" x="7016750" y="3314700"/>
          <p14:tracePt t="44192" x="7124700" y="3314700"/>
          <p14:tracePt t="44210" x="7264400" y="3314700"/>
          <p14:tracePt t="44225" x="7346950" y="3314700"/>
          <p14:tracePt t="44242" x="7423150" y="3314700"/>
          <p14:tracePt t="44259" x="7493000" y="3308350"/>
          <p14:tracePt t="44275" x="7575550" y="3289300"/>
          <p14:tracePt t="44292" x="7645400" y="3263900"/>
          <p14:tracePt t="44310" x="7715250" y="3244850"/>
          <p14:tracePt t="44326" x="7778750" y="3213100"/>
          <p14:tracePt t="44342" x="7835900" y="3168650"/>
          <p14:tracePt t="44359" x="7937500" y="3092450"/>
          <p14:tracePt t="44376" x="8013700" y="3009900"/>
          <p14:tracePt t="44392" x="8089900" y="2933700"/>
          <p14:tracePt t="44409" x="8178800" y="2851150"/>
          <p14:tracePt t="44425" x="8248650" y="2787650"/>
          <p14:tracePt t="44442" x="8305800" y="2724150"/>
          <p14:tracePt t="44459" x="8413750" y="2597150"/>
          <p14:tracePt t="44476" x="8470900" y="2514600"/>
          <p14:tracePt t="44492" x="8534400" y="2425700"/>
          <p14:tracePt t="44510" x="8585200" y="2336800"/>
          <p14:tracePt t="44526" x="8629650" y="2235200"/>
          <p14:tracePt t="44542" x="8680450" y="2120900"/>
          <p14:tracePt t="44559" x="8731250" y="1974850"/>
          <p14:tracePt t="44575" x="8763000" y="1892300"/>
          <p14:tracePt t="44592" x="8782050" y="1822450"/>
          <p14:tracePt t="44609" x="8807450" y="1720850"/>
          <p14:tracePt t="44625" x="8813800" y="1657350"/>
          <p14:tracePt t="44642" x="8813800" y="1562100"/>
          <p14:tracePt t="44660" x="8807450" y="1466850"/>
          <p14:tracePt t="44675" x="8801100" y="1441450"/>
          <p14:tracePt t="44692" x="8756650" y="1314450"/>
          <p14:tracePt t="44709" x="8731250" y="1257300"/>
          <p14:tracePt t="44725" x="8699500" y="1187450"/>
          <p14:tracePt t="44742" x="8674100" y="1136650"/>
          <p14:tracePt t="44761" x="8648700" y="1098550"/>
          <p14:tracePt t="44776" x="8616950" y="1035050"/>
          <p14:tracePt t="44792" x="8597900" y="1003300"/>
          <p14:tracePt t="44809" x="8566150" y="971550"/>
          <p14:tracePt t="44826" x="8509000" y="933450"/>
          <p14:tracePt t="44842" x="8470900" y="901700"/>
          <p14:tracePt t="44859" x="8420100" y="876300"/>
          <p14:tracePt t="44876" x="8362950" y="850900"/>
          <p14:tracePt t="44892" x="8255000" y="819150"/>
          <p14:tracePt t="44909" x="8128000" y="787400"/>
          <p14:tracePt t="44925" x="8032750" y="774700"/>
          <p14:tracePt t="44942" x="7937500" y="755650"/>
          <p14:tracePt t="44959" x="7842250" y="742950"/>
          <p14:tracePt t="44975" x="7715250" y="723900"/>
          <p14:tracePt t="44992" x="7632700" y="717550"/>
          <p14:tracePt t="45010" x="7550150" y="711200"/>
          <p14:tracePt t="45027" x="7429500" y="704850"/>
          <p14:tracePt t="45043" x="7340600" y="704850"/>
          <p14:tracePt t="45059" x="7251700" y="704850"/>
          <p14:tracePt t="45075" x="7112000" y="723900"/>
          <p14:tracePt t="45092" x="7016750" y="730250"/>
          <p14:tracePt t="45109" x="6915150" y="742950"/>
          <p14:tracePt t="45125" x="6819900" y="768350"/>
          <p14:tracePt t="45142" x="6680200" y="793750"/>
          <p14:tracePt t="45159" x="6515100" y="838200"/>
          <p14:tracePt t="45175" x="6438900" y="857250"/>
          <p14:tracePt t="45192" x="6350000" y="889000"/>
          <p14:tracePt t="45208" x="6299200" y="901700"/>
          <p14:tracePt t="45225" x="6229350" y="933450"/>
          <p14:tracePt t="45242" x="6191250" y="958850"/>
          <p14:tracePt t="45259" x="6140450" y="996950"/>
          <p14:tracePt t="45275" x="6102350" y="1028700"/>
          <p14:tracePt t="45294" x="6045200" y="1085850"/>
          <p14:tracePt t="45308" x="6007100" y="1136650"/>
          <p14:tracePt t="45325" x="5969000" y="1181100"/>
          <p14:tracePt t="45342" x="5905500" y="1263650"/>
          <p14:tracePt t="45358" x="5867400" y="1314450"/>
          <p14:tracePt t="45375" x="5816600" y="1403350"/>
          <p14:tracePt t="45392" x="5784850" y="1466850"/>
          <p14:tracePt t="45410" x="5727700" y="1593850"/>
          <p14:tracePt t="45425" x="5708650" y="1663700"/>
          <p14:tracePt t="45442" x="5683250" y="1739900"/>
          <p14:tracePt t="45458" x="5651500" y="1847850"/>
          <p14:tracePt t="45475" x="5632450" y="1930400"/>
          <p14:tracePt t="45492" x="5619750" y="2006600"/>
          <p14:tracePt t="45509" x="5619750" y="2108200"/>
          <p14:tracePt t="45525" x="5619750" y="2184400"/>
          <p14:tracePt t="45542" x="5619750" y="2286000"/>
          <p14:tracePt t="45560" x="5632450" y="2355850"/>
          <p14:tracePt t="45575" x="5645150" y="2438400"/>
          <p14:tracePt t="45592" x="5670550" y="2540000"/>
          <p14:tracePt t="45609" x="5695950" y="2603500"/>
          <p14:tracePt t="45625" x="5715000" y="2667000"/>
          <p14:tracePt t="45642" x="5759450" y="2755900"/>
          <p14:tracePt t="45658" x="5797550" y="2819400"/>
          <p14:tracePt t="45675" x="5861050" y="2927350"/>
          <p14:tracePt t="45692" x="5899150" y="2984500"/>
          <p14:tracePt t="45708" x="5949950" y="3028950"/>
          <p14:tracePt t="45725" x="6032500" y="3105150"/>
          <p14:tracePt t="45742" x="6089650" y="3143250"/>
          <p14:tracePt t="45758" x="6184900" y="3200400"/>
          <p14:tracePt t="45775" x="6248400" y="3238500"/>
          <p14:tracePt t="45793" x="6318250" y="3263900"/>
          <p14:tracePt t="45808" x="6413500" y="3295650"/>
          <p14:tracePt t="45826" x="6470650" y="3314700"/>
          <p14:tracePt t="45842" x="6527800" y="3333750"/>
          <p14:tracePt t="45858" x="6597650" y="3359150"/>
          <p14:tracePt t="45875" x="6629400" y="3365500"/>
          <p14:tracePt t="45892" x="6661150" y="3365500"/>
          <p14:tracePt t="45910" x="6699250" y="3365500"/>
          <p14:tracePt t="45926" x="6731000" y="3365500"/>
          <p14:tracePt t="45942" x="6762750" y="3359150"/>
          <p14:tracePt t="45959" x="6813550" y="3359150"/>
          <p14:tracePt t="45975" x="6838950" y="3359150"/>
          <p14:tracePt t="45992" x="6870700" y="3359150"/>
          <p14:tracePt t="46009" x="6902450" y="3365500"/>
          <p14:tracePt t="46025" x="6940550" y="3371850"/>
          <p14:tracePt t="46043" x="6978650" y="3378200"/>
          <p14:tracePt t="46058" x="7048500" y="3378200"/>
          <p14:tracePt t="46075" x="7105650" y="3378200"/>
          <p14:tracePt t="46092" x="7169150" y="3371850"/>
          <p14:tracePt t="46108" x="7239000" y="3352800"/>
          <p14:tracePt t="46125" x="7321550" y="3340100"/>
          <p14:tracePt t="46142" x="7410450" y="3314700"/>
          <p14:tracePt t="46159" x="7581900" y="3257550"/>
          <p14:tracePt t="46175" x="7664450" y="3219450"/>
          <p14:tracePt t="46192" x="7715250" y="3181350"/>
          <p14:tracePt t="46208" x="7791450" y="3124200"/>
          <p14:tracePt t="46225" x="7861300" y="3041650"/>
          <p14:tracePt t="46242" x="7931150" y="2965450"/>
          <p14:tracePt t="46259" x="8001000" y="2876550"/>
          <p14:tracePt t="46276" x="8115300" y="2743200"/>
          <p14:tracePt t="46293" x="8191500" y="2647950"/>
          <p14:tracePt t="46308" x="8267700" y="2552700"/>
          <p14:tracePt t="46325" x="8318500" y="2470150"/>
          <p14:tracePt t="46342" x="8382000" y="2393950"/>
          <p14:tracePt t="46359" x="8439150" y="2311400"/>
          <p14:tracePt t="46375" x="8534400" y="2146300"/>
          <p14:tracePt t="46392" x="8559800" y="2108200"/>
          <p14:tracePt t="46408" x="8616950" y="1974850"/>
          <p14:tracePt t="46427" x="8636000" y="1885950"/>
          <p14:tracePt t="46442" x="8655050" y="1803400"/>
          <p14:tracePt t="46458" x="8680450" y="1733550"/>
          <p14:tracePt t="46475" x="8693150" y="1676400"/>
          <p14:tracePt t="46492" x="8712200" y="1606550"/>
          <p14:tracePt t="46510" x="8712200" y="1574800"/>
          <p14:tracePt t="46526" x="8712200" y="1543050"/>
          <p14:tracePt t="46543" x="8712200" y="1504950"/>
          <p14:tracePt t="46559" x="8712200" y="1473200"/>
          <p14:tracePt t="46575" x="8712200" y="1435100"/>
          <p14:tracePt t="46592" x="8705850" y="1390650"/>
          <p14:tracePt t="46610" x="8680450" y="1339850"/>
          <p14:tracePt t="46625" x="8661400" y="1295400"/>
          <p14:tracePt t="46642" x="8636000" y="1257300"/>
          <p14:tracePt t="46659" x="8610600" y="1212850"/>
          <p14:tracePt t="46675" x="8572500" y="1162050"/>
          <p14:tracePt t="46692" x="8534400" y="1123950"/>
          <p14:tracePt t="46708" x="8477250" y="1085850"/>
          <p14:tracePt t="46725" x="8420100" y="1054100"/>
          <p14:tracePt t="46742" x="8362950" y="1022350"/>
          <p14:tracePt t="46758" x="8318500" y="1003300"/>
          <p14:tracePt t="46775" x="8267700" y="990600"/>
          <p14:tracePt t="46792" x="8223250" y="977900"/>
          <p14:tracePt t="46809" x="8172450" y="977900"/>
          <p14:tracePt t="46825" x="8128000" y="977900"/>
          <p14:tracePt t="46842" x="8077200" y="984250"/>
          <p14:tracePt t="46858" x="8039100" y="990600"/>
          <p14:tracePt t="46876" x="8007350" y="996950"/>
          <p14:tracePt t="46909" x="8001000" y="996950"/>
          <p14:tracePt t="46925" x="7981950" y="1016000"/>
          <p14:tracePt t="46942" x="7950200" y="1028700"/>
          <p14:tracePt t="46958" x="7918450" y="1047750"/>
          <p14:tracePt t="46976" x="7835900" y="1104900"/>
          <p14:tracePt t="46992" x="7804150" y="1123950"/>
          <p14:tracePt t="47008" x="7721600" y="1187450"/>
          <p14:tracePt t="47026" x="7594600" y="1327150"/>
          <p14:tracePt t="47043" x="7404100" y="1504950"/>
          <p14:tracePt t="47059" x="7251700" y="1631950"/>
          <p14:tracePt t="47075" x="7092950" y="1758950"/>
          <p14:tracePt t="47092" x="6978650" y="1847850"/>
          <p14:tracePt t="47108" x="6915150" y="1898650"/>
          <p14:tracePt t="47125" x="6851650" y="1936750"/>
          <p14:tracePt t="47142" x="6800850" y="1981200"/>
          <p14:tracePt t="47159" x="6769100" y="2012950"/>
          <p14:tracePt t="47175" x="6737350" y="2044700"/>
          <p14:tracePt t="47192" x="6711950" y="2070100"/>
          <p14:tracePt t="47225" x="6705600" y="2076450"/>
          <p14:tracePt t="47242" x="6705600" y="2089150"/>
          <p14:tracePt t="48186" x="6699250" y="2095500"/>
          <p14:tracePt t="48191" x="6692900" y="2108200"/>
          <p14:tracePt t="48200" x="6680200" y="2133600"/>
          <p14:tracePt t="48225" x="6597650" y="2381250"/>
          <p14:tracePt t="48258" x="6375400" y="2997200"/>
          <p14:tracePt t="48275" x="6254750" y="3333750"/>
          <p14:tracePt t="48294" x="6159500" y="3625850"/>
          <p14:tracePt t="48308" x="6089650" y="3848100"/>
          <p14:tracePt t="48325" x="6026150" y="4121150"/>
          <p14:tracePt t="48342" x="5962650" y="4375150"/>
          <p14:tracePt t="48359" x="5905500" y="4679950"/>
          <p14:tracePt t="48375" x="5867400" y="4914900"/>
          <p14:tracePt t="48392" x="5835650" y="5143500"/>
          <p14:tracePt t="48408" x="5816600" y="5308600"/>
          <p14:tracePt t="48425" x="5810250" y="5518150"/>
          <p14:tracePt t="48441" x="5803900" y="5626100"/>
          <p14:tracePt t="48458" x="5803900" y="5695950"/>
          <p14:tracePt t="48475" x="5784850" y="5784850"/>
          <p14:tracePt t="48492" x="5759450" y="5880100"/>
          <p14:tracePt t="48508" x="5721350" y="5969000"/>
          <p14:tracePt t="48526" x="5683250" y="6032500"/>
          <p14:tracePt t="48541" x="5632450" y="6076950"/>
          <p14:tracePt t="48559" x="5619750" y="6089650"/>
          <p14:tracePt t="48599" x="5619750" y="6083300"/>
          <p14:tracePt t="48608" x="5619750" y="6076950"/>
          <p14:tracePt t="48625" x="5619750" y="5994400"/>
          <p14:tracePt t="48641" x="5664200" y="5899150"/>
          <p14:tracePt t="48658" x="5734050" y="5772150"/>
          <p14:tracePt t="48675" x="5867400" y="5613400"/>
          <p14:tracePt t="48691" x="5969000" y="5511800"/>
          <p14:tracePt t="48708" x="6057900" y="5410200"/>
          <p14:tracePt t="48725" x="6064250" y="5372100"/>
          <p14:tracePt t="48741" x="6064250" y="5327650"/>
          <p14:tracePt t="48758" x="6038850" y="5308600"/>
          <p14:tracePt t="48775" x="6013450" y="5283200"/>
          <p14:tracePt t="48808" x="6013450" y="5276850"/>
          <p14:tracePt t="48825" x="6019800" y="5257800"/>
          <p14:tracePt t="48841" x="6089650" y="5200650"/>
          <p14:tracePt t="48858" x="6210300" y="5124450"/>
          <p14:tracePt t="48875" x="6369050" y="5054600"/>
          <p14:tracePt t="48891" x="6616700" y="4965700"/>
          <p14:tracePt t="48908" x="6838950" y="4902200"/>
          <p14:tracePt t="48925" x="7175500" y="4870450"/>
          <p14:tracePt t="48941" x="7321550" y="4870450"/>
          <p14:tracePt t="48958" x="7442200" y="4921250"/>
          <p14:tracePt t="48975" x="7512050" y="4959350"/>
          <p14:tracePt t="48992" x="7569200" y="5016500"/>
          <p14:tracePt t="49008" x="7613650" y="5054600"/>
          <p14:tracePt t="49025" x="7651750" y="5092700"/>
          <p14:tracePt t="49042" x="7702550" y="5124450"/>
          <p14:tracePt t="49045" x="7715250" y="5137150"/>
          <p14:tracePt t="49058" x="7727950" y="5143500"/>
          <p14:tracePt t="49075" x="7772400" y="5149850"/>
          <p14:tracePt t="49092" x="7835900" y="5156200"/>
          <p14:tracePt t="49108" x="7924800" y="5156200"/>
          <p14:tracePt t="49125" x="8013700" y="5137150"/>
          <p14:tracePt t="49141" x="8121650" y="5105400"/>
          <p14:tracePt t="49158" x="8204200" y="5073650"/>
          <p14:tracePt t="49175" x="8280400" y="5029200"/>
          <p14:tracePt t="49191" x="8286750" y="5010150"/>
          <p14:tracePt t="49225" x="8286750" y="5003800"/>
          <p14:tracePt t="49241" x="8255000" y="5003800"/>
          <p14:tracePt t="49258" x="8153400" y="5003800"/>
          <p14:tracePt t="49275" x="7842250" y="5010150"/>
          <p14:tracePt t="49292" x="7613650" y="5041900"/>
          <p14:tracePt t="49308" x="7473950" y="5054600"/>
          <p14:tracePt t="49324" x="7435850" y="5060950"/>
          <p14:tracePt t="49361" x="7442200" y="5060950"/>
          <p14:tracePt t="49375" x="7493000" y="5010150"/>
          <p14:tracePt t="49391" x="7543800" y="4978400"/>
          <p14:tracePt t="49408" x="7639050" y="4933950"/>
          <p14:tracePt t="49425" x="7759700" y="4864100"/>
          <p14:tracePt t="49441" x="7842250" y="4813300"/>
          <p14:tracePt t="49458" x="7874000" y="4787900"/>
          <p14:tracePt t="49491" x="7867650" y="4787900"/>
          <p14:tracePt t="49508" x="7804150" y="4800600"/>
          <p14:tracePt t="49524" x="7778750" y="4826000"/>
          <p14:tracePt t="49558" x="7791450" y="4832350"/>
          <p14:tracePt t="49575" x="7886700" y="4832350"/>
          <p14:tracePt t="49591" x="8045450" y="4800600"/>
          <p14:tracePt t="49608" x="8185150" y="4768850"/>
          <p14:tracePt t="49625" x="8305800" y="4737100"/>
          <p14:tracePt t="49658" x="8293100" y="4737100"/>
          <p14:tracePt t="49674" x="8191500" y="4762500"/>
          <p14:tracePt t="49691" x="7791450" y="4870450"/>
          <p14:tracePt t="49708" x="7435850" y="4991100"/>
          <p14:tracePt t="49725" x="7156450" y="5092700"/>
          <p14:tracePt t="49741" x="6997700" y="5187950"/>
          <p14:tracePt t="49758" x="6991350" y="5213350"/>
          <p14:tracePt t="49774" x="6997700" y="5213350"/>
          <p14:tracePt t="49792" x="7029450" y="5213350"/>
          <p14:tracePt t="49808" x="7105650" y="5213350"/>
          <p14:tracePt t="49824" x="7169150" y="5194300"/>
          <p14:tracePt t="49841" x="7175500" y="5187950"/>
          <p14:tracePt t="49874" x="7150100" y="5187950"/>
          <p14:tracePt t="49891" x="6991350" y="5187950"/>
          <p14:tracePt t="49908" x="6838950" y="5187950"/>
          <p14:tracePt t="49925" x="6642100" y="5187950"/>
          <p14:tracePt t="49941" x="6445250" y="5181600"/>
          <p14:tracePt t="49958" x="6203950" y="5181600"/>
          <p14:tracePt t="49974" x="6057900" y="5168900"/>
          <p14:tracePt t="49991" x="5962650" y="5168900"/>
          <p14:tracePt t="50008" x="5962650" y="5156200"/>
          <p14:tracePt t="50026" x="5969000" y="5105400"/>
          <p14:tracePt t="50042" x="6000750" y="5054600"/>
          <p14:tracePt t="50045" x="6032500" y="5022850"/>
          <p14:tracePt t="50060" x="6057900" y="4997450"/>
          <p14:tracePt t="50075" x="6096000" y="4965700"/>
          <p14:tracePt t="50092" x="6115050" y="4959350"/>
          <p14:tracePt t="50132" x="6108700" y="4959350"/>
          <p14:tracePt t="50142" x="6102350" y="4959350"/>
          <p14:tracePt t="50158" x="6045200" y="4959350"/>
          <p14:tracePt t="50175" x="5994400" y="4978400"/>
          <p14:tracePt t="50191" x="5937250" y="4991100"/>
          <p14:tracePt t="50208" x="5905500" y="4997450"/>
          <p14:tracePt t="50225" x="5899150" y="4997450"/>
          <p14:tracePt t="50280" x="5899150" y="5010150"/>
          <p14:tracePt t="50288" x="5886450" y="5010150"/>
          <p14:tracePt t="50296" x="5873750" y="5016500"/>
          <p14:tracePt t="50308" x="5854700" y="5022850"/>
          <p14:tracePt t="50325" x="5772150" y="5073650"/>
          <p14:tracePt t="50341" x="5689600" y="5105400"/>
          <p14:tracePt t="50358" x="5568950" y="5156200"/>
          <p14:tracePt t="50376" x="5454650" y="5207000"/>
          <p14:tracePt t="50391" x="5422900" y="5219700"/>
          <p14:tracePt t="53535" x="5422900" y="5213350"/>
          <p14:tracePt t="53544" x="5422900" y="5187950"/>
          <p14:tracePt t="53549" x="5422900" y="5124450"/>
          <p14:tracePt t="53560" x="5422900" y="5060950"/>
          <p14:tracePt t="53574" x="5441950" y="4946650"/>
          <p14:tracePt t="53591" x="5454650" y="4914900"/>
          <p14:tracePt t="53607" x="5511800" y="4883150"/>
          <p14:tracePt t="53624" x="5543550" y="4914900"/>
          <p14:tracePt t="53657" x="5670550" y="4953000"/>
          <p14:tracePt t="53691" x="6045200" y="4902200"/>
          <p14:tracePt t="53724" x="6591300" y="4737100"/>
          <p14:tracePt t="53741" x="6813550" y="4616450"/>
          <p14:tracePt t="53758" x="6972300" y="4495800"/>
          <p14:tracePt t="53776" x="7131050" y="4343400"/>
          <p14:tracePt t="53792" x="7232650" y="4235450"/>
          <p14:tracePt t="53808" x="7264400" y="4197350"/>
          <p14:tracePt t="53826" x="7353300" y="4083050"/>
          <p14:tracePt t="53841" x="7410450" y="4006850"/>
          <p14:tracePt t="53857" x="7448550" y="3924300"/>
          <p14:tracePt t="53874" x="7505700" y="3816350"/>
          <p14:tracePt t="53891" x="7556500" y="3670300"/>
          <p14:tracePt t="53907" x="7600950" y="3543300"/>
          <p14:tracePt t="53924" x="7664450" y="3384550"/>
          <p14:tracePt t="53941" x="7708900" y="3257550"/>
          <p14:tracePt t="53957" x="7778750" y="3086100"/>
          <p14:tracePt t="53974" x="7829550" y="2927350"/>
          <p14:tracePt t="53991" x="7867650" y="2724150"/>
          <p14:tracePt t="54008" x="7867650" y="2559050"/>
          <p14:tracePt t="54024" x="7848600" y="2355850"/>
          <p14:tracePt t="54042" x="7823200" y="2139950"/>
          <p14:tracePt t="54059" x="7823200" y="2006600"/>
          <p14:tracePt t="54074" x="7816850" y="1898650"/>
          <p14:tracePt t="54091" x="7791450" y="1784350"/>
          <p14:tracePt t="54107" x="7772400" y="1701800"/>
          <p14:tracePt t="54124" x="7727950" y="1612900"/>
          <p14:tracePt t="54141" x="7689850" y="1536700"/>
          <p14:tracePt t="54157" x="7626350" y="1454150"/>
          <p14:tracePt t="54174" x="7537450" y="1371600"/>
          <p14:tracePt t="54191" x="7435850" y="1282700"/>
          <p14:tracePt t="54207" x="7327900" y="1193800"/>
          <p14:tracePt t="54224" x="7232650" y="1117600"/>
          <p14:tracePt t="54241" x="7156450" y="1066800"/>
          <p14:tracePt t="54257" x="7105650" y="1022350"/>
          <p14:tracePt t="54276" x="7042150" y="971550"/>
          <p14:tracePt t="54293" x="6985000" y="958850"/>
          <p14:tracePt t="54308" x="6921500" y="958850"/>
          <p14:tracePt t="54324" x="6800850" y="958850"/>
          <p14:tracePt t="54341" x="6705600" y="965200"/>
          <p14:tracePt t="54357" x="6610350" y="990600"/>
          <p14:tracePt t="54374" x="6477000" y="1022350"/>
          <p14:tracePt t="54391" x="6375400" y="1060450"/>
          <p14:tracePt t="54407" x="6248400" y="1136650"/>
          <p14:tracePt t="54424" x="6165850" y="1200150"/>
          <p14:tracePt t="54441" x="6076950" y="1270000"/>
          <p14:tracePt t="54457" x="6013450" y="1333500"/>
          <p14:tracePt t="54474" x="5949950" y="1422400"/>
          <p14:tracePt t="54491" x="5918200" y="1492250"/>
          <p14:tracePt t="54508" x="5880100" y="1593850"/>
          <p14:tracePt t="54525" x="5854700" y="1676400"/>
          <p14:tracePt t="54542" x="5822950" y="1822450"/>
          <p14:tracePt t="54557" x="5816600" y="1936750"/>
          <p14:tracePt t="54575" x="5816600" y="2025650"/>
          <p14:tracePt t="54591" x="5842000" y="2139950"/>
          <p14:tracePt t="54607" x="5873750" y="2235200"/>
          <p14:tracePt t="54624" x="5924550" y="2381250"/>
          <p14:tracePt t="54641" x="5969000" y="2476500"/>
          <p14:tracePt t="54658" x="6032500" y="2597150"/>
          <p14:tracePt t="54674" x="6089650" y="2679700"/>
          <p14:tracePt t="54691" x="6172200" y="2800350"/>
          <p14:tracePt t="54707" x="6235700" y="2882900"/>
          <p14:tracePt t="54724" x="6305550" y="2959100"/>
          <p14:tracePt t="54741" x="6413500" y="3028950"/>
          <p14:tracePt t="54757" x="6508750" y="3060700"/>
          <p14:tracePt t="54774" x="6648450" y="3105150"/>
          <p14:tracePt t="54792" x="6788150" y="3136900"/>
          <p14:tracePt t="54809" x="6902450" y="3149600"/>
          <p14:tracePt t="54824" x="6997700" y="3155950"/>
          <p14:tracePt t="54841" x="7092950" y="3155950"/>
          <p14:tracePt t="54857" x="7219950" y="3168650"/>
          <p14:tracePt t="54874" x="7296150" y="3168650"/>
          <p14:tracePt t="54891" x="7410450" y="3155950"/>
          <p14:tracePt t="54907" x="7486650" y="3124200"/>
          <p14:tracePt t="54925" x="7581900" y="3073400"/>
          <p14:tracePt t="54941" x="7645400" y="3054350"/>
          <p14:tracePt t="54957" x="7702550" y="3009900"/>
          <p14:tracePt t="54974" x="7740650" y="2990850"/>
          <p14:tracePt t="54991" x="7791450" y="2940050"/>
          <p14:tracePt t="55007" x="7867650" y="2832100"/>
          <p14:tracePt t="55025" x="7924800" y="2743200"/>
          <p14:tracePt t="55043" x="7994650" y="2578100"/>
          <p14:tracePt t="55057" x="8032750" y="2482850"/>
          <p14:tracePt t="55075" x="8058150" y="2374900"/>
          <p14:tracePt t="55091" x="8083550" y="2273300"/>
          <p14:tracePt t="55107" x="8108950" y="2165350"/>
          <p14:tracePt t="55124" x="8128000" y="2006600"/>
          <p14:tracePt t="55141" x="8140700" y="1885950"/>
          <p14:tracePt t="55157" x="8147050" y="1771650"/>
          <p14:tracePt t="55174" x="8153400" y="1663700"/>
          <p14:tracePt t="55191" x="8153400" y="1536700"/>
          <p14:tracePt t="55207" x="8153400" y="1441450"/>
          <p14:tracePt t="55224" x="8134350" y="1371600"/>
          <p14:tracePt t="55240" x="8108950" y="1308100"/>
          <p14:tracePt t="55258" x="8077200" y="1250950"/>
          <p14:tracePt t="55274" x="8045450" y="1187450"/>
          <p14:tracePt t="55291" x="7994650" y="1123950"/>
          <p14:tracePt t="55309" x="7937500" y="1085850"/>
          <p14:tracePt t="55324" x="7874000" y="1041400"/>
          <p14:tracePt t="55340" x="7804150" y="1003300"/>
          <p14:tracePt t="55357" x="7747000" y="971550"/>
          <p14:tracePt t="55374" x="7696200" y="939800"/>
          <p14:tracePt t="55390" x="7645400" y="908050"/>
          <p14:tracePt t="55407" x="7581900" y="876300"/>
          <p14:tracePt t="55424" x="7524750" y="850900"/>
          <p14:tracePt t="55440" x="7473950" y="838200"/>
          <p14:tracePt t="55457" x="7404100" y="819150"/>
          <p14:tracePt t="55474" x="7302500" y="812800"/>
          <p14:tracePt t="55491" x="7175500" y="812800"/>
          <p14:tracePt t="55508" x="6978650" y="838200"/>
          <p14:tracePt t="55524" x="6838950" y="869950"/>
          <p14:tracePt t="55542" x="6731000" y="914400"/>
          <p14:tracePt t="55557" x="6642100" y="958850"/>
          <p14:tracePt t="55574" x="6597650" y="996950"/>
          <p14:tracePt t="55591" x="6534150" y="1073150"/>
          <p14:tracePt t="55609" x="6477000" y="1155700"/>
          <p14:tracePt t="55624" x="6413500" y="1263650"/>
          <p14:tracePt t="55641" x="6362700" y="1371600"/>
          <p14:tracePt t="55657" x="6324600" y="1485900"/>
          <p14:tracePt t="55674" x="6299200" y="1555750"/>
          <p14:tracePt t="55691" x="6267450" y="1663700"/>
          <p14:tracePt t="55707" x="6248400" y="1758950"/>
          <p14:tracePt t="55724" x="6223000" y="1847850"/>
          <p14:tracePt t="55741" x="6203950" y="1968500"/>
          <p14:tracePt t="55757" x="6203950" y="2063750"/>
          <p14:tracePt t="55774" x="6203950" y="2159000"/>
          <p14:tracePt t="55792" x="6203950" y="2228850"/>
          <p14:tracePt t="55807" x="6203950" y="2330450"/>
          <p14:tracePt t="55824" x="6216650" y="2438400"/>
          <p14:tracePt t="55841" x="6235700" y="2520950"/>
          <p14:tracePt t="55857" x="6254750" y="2603500"/>
          <p14:tracePt t="55874" x="6280150" y="2692400"/>
          <p14:tracePt t="55891" x="6305550" y="2743200"/>
          <p14:tracePt t="55907" x="6350000" y="2825750"/>
          <p14:tracePt t="55924" x="6400800" y="2901950"/>
          <p14:tracePt t="55940" x="6457950" y="2978150"/>
          <p14:tracePt t="55957" x="6508750" y="3028950"/>
          <p14:tracePt t="55974" x="6540500" y="3073400"/>
          <p14:tracePt t="55990" x="6597650" y="3117850"/>
          <p14:tracePt t="56007" x="6629400" y="3143250"/>
          <p14:tracePt t="56024" x="6635750" y="3149600"/>
          <p14:tracePt t="59043" x="6648450" y="3155950"/>
          <p14:tracePt t="59049" x="6654800" y="3175000"/>
          <p14:tracePt t="59058" x="6686550" y="3213100"/>
          <p14:tracePt t="59074" x="6756400" y="3308350"/>
          <p14:tracePt t="59092" x="6838950" y="3390900"/>
          <p14:tracePt t="59107" x="6889750" y="3454400"/>
          <p14:tracePt t="59123" x="6940550" y="3524250"/>
          <p14:tracePt t="59157" x="7004050" y="3689350"/>
          <p14:tracePt t="59190" x="7035800" y="3905250"/>
          <p14:tracePt t="59224" x="7067550" y="4127500"/>
          <p14:tracePt t="59240" x="7080250" y="4222750"/>
          <p14:tracePt t="59257" x="7099300" y="4298950"/>
          <p14:tracePt t="59273" x="7124700" y="4413250"/>
          <p14:tracePt t="59291" x="7169150" y="4540250"/>
          <p14:tracePt t="59308" x="7207250" y="4641850"/>
          <p14:tracePt t="59323" x="7232650" y="4711700"/>
          <p14:tracePt t="59340" x="7270750" y="4806950"/>
          <p14:tracePt t="59357" x="7315200" y="4889500"/>
          <p14:tracePt t="59374" x="7346950" y="4953000"/>
          <p14:tracePt t="59390" x="7366000" y="5016500"/>
          <p14:tracePt t="59407" x="7391400" y="5054600"/>
          <p14:tracePt t="59424" x="7429500" y="5105400"/>
          <p14:tracePt t="59440" x="7454900" y="5149850"/>
          <p14:tracePt t="59457" x="7505700" y="5219700"/>
          <p14:tracePt t="59474" x="7543800" y="5276850"/>
          <p14:tracePt t="59490" x="7600950" y="5340350"/>
          <p14:tracePt t="59507" x="7664450" y="5397500"/>
          <p14:tracePt t="59524" x="7747000" y="5473700"/>
          <p14:tracePt t="59540" x="7829550" y="5549900"/>
          <p14:tracePt t="59558" x="7956550" y="5651500"/>
          <p14:tracePt t="59574" x="8020050" y="5721350"/>
          <p14:tracePt t="59590" x="8083550" y="5778500"/>
          <p14:tracePt t="59607" x="8147050" y="5842000"/>
          <p14:tracePt t="59623" x="8204200" y="5899150"/>
          <p14:tracePt t="59640" x="8274050" y="5969000"/>
          <p14:tracePt t="59657" x="8305800" y="6000750"/>
          <p14:tracePt t="59674" x="8318500" y="6007100"/>
          <p14:tracePt t="59690" x="8318500" y="6013450"/>
          <p14:tracePt t="59707" x="8331200" y="6026150"/>
          <p14:tracePt t="59723" x="8337550" y="6032500"/>
          <p14:tracePt t="59741" x="8350250" y="6045200"/>
          <p14:tracePt t="59757" x="8350250" y="6057900"/>
          <p14:tracePt t="59773" x="8362950" y="6064250"/>
          <p14:tracePt t="59791" x="8369300" y="6070600"/>
          <p14:tracePt t="59825" x="8375650" y="6070600"/>
          <p14:tracePt t="59840" x="8375650" y="6089650"/>
          <p14:tracePt t="59857" x="8382000" y="6089650"/>
          <p14:tracePt t="59874" x="8394700" y="6096000"/>
          <p14:tracePt t="59890" x="8394700" y="6102350"/>
          <p14:tracePt t="59907" x="8401050" y="6102350"/>
          <p14:tracePt t="59923" x="8401050" y="6108700"/>
          <p14:tracePt t="60130" x="8394700" y="6108700"/>
          <p14:tracePt t="60138" x="8388350" y="6102350"/>
          <p14:tracePt t="60146" x="8375650" y="6089650"/>
          <p14:tracePt t="60157" x="8350250" y="6083300"/>
          <p14:tracePt t="60174" x="8293100" y="6070600"/>
          <p14:tracePt t="60190" x="8229600" y="6045200"/>
          <p14:tracePt t="60207" x="8153400" y="6019800"/>
          <p14:tracePt t="60223" x="8058150" y="5988050"/>
          <p14:tracePt t="60240" x="7950200" y="5962650"/>
          <p14:tracePt t="60257" x="7791450" y="5930900"/>
          <p14:tracePt t="60273" x="7715250" y="5911850"/>
          <p14:tracePt t="60292" x="7632700" y="5886450"/>
          <p14:tracePt t="60307" x="7594600" y="5867400"/>
          <p14:tracePt t="60323" x="7461250" y="5816600"/>
          <p14:tracePt t="60340" x="7346950" y="5765800"/>
          <p14:tracePt t="60357" x="7232650" y="5708650"/>
          <p14:tracePt t="60373" x="7016750" y="5626100"/>
          <p14:tracePt t="60390" x="6889750" y="5581650"/>
          <p14:tracePt t="60407" x="6788150" y="5543550"/>
          <p14:tracePt t="60423" x="6705600" y="5505450"/>
          <p14:tracePt t="60440" x="6584950" y="5448300"/>
          <p14:tracePt t="60456" x="6489700" y="5403850"/>
          <p14:tracePt t="60473" x="6286500" y="5295900"/>
          <p14:tracePt t="60490" x="6127750" y="5219700"/>
          <p14:tracePt t="60507" x="5810250" y="5067300"/>
          <p14:tracePt t="60523" x="5664200" y="5003800"/>
          <p14:tracePt t="60541" x="5492750" y="4927600"/>
          <p14:tracePt t="60557" x="5334000" y="4845050"/>
          <p14:tracePt t="60574" x="5156200" y="4768850"/>
          <p14:tracePt t="60590" x="5016500" y="4711700"/>
          <p14:tracePt t="60606" x="4800600" y="4622800"/>
          <p14:tracePt t="60624" x="4578350" y="4546600"/>
          <p14:tracePt t="60640" x="4362450" y="4489450"/>
          <p14:tracePt t="60657" x="4108450" y="4432300"/>
          <p14:tracePt t="60673" x="3949700" y="4400550"/>
          <p14:tracePt t="60690" x="3810000" y="4387850"/>
          <p14:tracePt t="60707" x="3746500" y="4368800"/>
          <p14:tracePt t="60723" x="3714750" y="4368800"/>
          <p14:tracePt t="60740" x="3708400" y="4368800"/>
          <p14:tracePt t="60854" x="3733800" y="4375150"/>
          <p14:tracePt t="60863" x="3759200" y="4387850"/>
          <p14:tracePt t="60870" x="3810000" y="4413250"/>
          <p14:tracePt t="60877" x="3886200" y="4445000"/>
          <p14:tracePt t="60890" x="3930650" y="4457700"/>
          <p14:tracePt t="60906" x="4076700" y="4514850"/>
          <p14:tracePt t="60923" x="4286250" y="4597400"/>
          <p14:tracePt t="60940" x="4464050" y="4648200"/>
          <p14:tracePt t="60957" x="4699000" y="4743450"/>
          <p14:tracePt t="60973" x="4933950" y="4838700"/>
          <p14:tracePt t="60990" x="5137150" y="4946650"/>
          <p14:tracePt t="61007" x="5416550" y="5092700"/>
          <p14:tracePt t="61023" x="5588000" y="5187950"/>
          <p14:tracePt t="61040" x="5759450" y="5276850"/>
          <p14:tracePt t="61056" x="5930900" y="5365750"/>
          <p14:tracePt t="61073" x="6089650" y="5454650"/>
          <p14:tracePt t="61090" x="6242050" y="5524500"/>
          <p14:tracePt t="61106" x="6375400" y="5588000"/>
          <p14:tracePt t="61123" x="6508750" y="5657850"/>
          <p14:tracePt t="61140" x="6686550" y="5746750"/>
          <p14:tracePt t="61156" x="6826250" y="5816600"/>
          <p14:tracePt t="61173" x="6972300" y="5886450"/>
          <p14:tracePt t="61190" x="7105650" y="5949950"/>
          <p14:tracePt t="61207" x="7283450" y="6045200"/>
          <p14:tracePt t="61224" x="7334250" y="6076950"/>
          <p14:tracePt t="61240" x="7442200" y="6134100"/>
          <p14:tracePt t="61257" x="7588250" y="6223000"/>
          <p14:tracePt t="61273" x="7677150" y="6267450"/>
          <p14:tracePt t="61290" x="7766050" y="6311900"/>
          <p14:tracePt t="61307" x="7797800" y="6318250"/>
          <p14:tracePt t="61325" x="7810500" y="6324600"/>
          <p14:tracePt t="61475" x="7810500" y="6311900"/>
          <p14:tracePt t="61483" x="7804150" y="6280150"/>
          <p14:tracePt t="61490" x="7785100" y="6261100"/>
          <p14:tracePt t="61507" x="7759700" y="6229350"/>
          <p14:tracePt t="61523" x="7581900" y="6019800"/>
          <p14:tracePt t="61541" x="7410450" y="5886450"/>
          <p14:tracePt t="61556" x="7207250" y="5734050"/>
          <p14:tracePt t="61573" x="6997700" y="5594350"/>
          <p14:tracePt t="61590" x="6807200" y="5473700"/>
          <p14:tracePt t="61606" x="6610350" y="5346700"/>
          <p14:tracePt t="61623" x="6407150" y="5226050"/>
          <p14:tracePt t="61640" x="6140450" y="5073650"/>
          <p14:tracePt t="61656" x="5943600" y="4978400"/>
          <p14:tracePt t="61673" x="5689600" y="4870450"/>
          <p14:tracePt t="61690" x="5461000" y="4775200"/>
          <p14:tracePt t="61708" x="5245100" y="4679950"/>
          <p14:tracePt t="61723" x="5181600" y="4654550"/>
          <p14:tracePt t="61740" x="5080000" y="4610100"/>
          <p14:tracePt t="61756" x="5054600" y="4597400"/>
          <p14:tracePt t="61773" x="5048250" y="4597400"/>
          <p14:tracePt t="66694" x="5048250" y="4591050"/>
          <p14:tracePt t="66701" x="5073650" y="4584700"/>
          <p14:tracePt t="66709" x="5105400" y="4578350"/>
          <p14:tracePt t="66722" x="5156200" y="4565650"/>
          <p14:tracePt t="66739" x="5232400" y="4546600"/>
          <p14:tracePt t="66756" x="5327650" y="4527550"/>
          <p14:tracePt t="66774" x="5448300" y="4533900"/>
          <p14:tracePt t="66806" x="5588000" y="4679950"/>
          <p14:tracePt t="66840" x="5861050" y="4965700"/>
          <p14:tracePt t="66873" x="6223000" y="5219700"/>
          <p14:tracePt t="66890" x="6381750" y="5302250"/>
          <p14:tracePt t="66906" x="6502400" y="5346700"/>
          <p14:tracePt t="66922" x="6584950" y="5365750"/>
          <p14:tracePt t="66939" x="6616700" y="5372100"/>
          <p14:tracePt t="67064" x="6604000" y="5372100"/>
          <p14:tracePt t="67071" x="6597650" y="5372100"/>
          <p14:tracePt t="67080" x="6578600" y="5372100"/>
          <p14:tracePt t="67089" x="6540500" y="5353050"/>
          <p14:tracePt t="67107" x="6457950" y="5321300"/>
          <p14:tracePt t="67122" x="6375400" y="5283200"/>
          <p14:tracePt t="67139" x="6286500" y="5232400"/>
          <p14:tracePt t="67156" x="6165850" y="5181600"/>
          <p14:tracePt t="67172" x="6076950" y="5137150"/>
          <p14:tracePt t="67189" x="6007100" y="5118100"/>
          <p14:tracePt t="67206" x="5949950" y="5105400"/>
          <p14:tracePt t="67223" x="5886450" y="5105400"/>
          <p14:tracePt t="67239" x="5835650" y="5137150"/>
          <p14:tracePt t="67256" x="5784850" y="5181600"/>
          <p14:tracePt t="67272" x="5746750" y="5232400"/>
          <p14:tracePt t="67289" x="5727700" y="5276850"/>
          <p14:tracePt t="67308" x="5727700" y="5308600"/>
          <p14:tracePt t="67324" x="5734050" y="5327650"/>
          <p14:tracePt t="67340" x="5746750" y="5334000"/>
          <p14:tracePt t="67356" x="5759450" y="5327650"/>
          <p14:tracePt t="67372" x="5765800" y="5321300"/>
          <p14:tracePt t="67389" x="5772150" y="5308600"/>
          <p14:tracePt t="67406" x="5772150" y="5283200"/>
          <p14:tracePt t="67423" x="5759450" y="5264150"/>
          <p14:tracePt t="67439" x="5740400" y="5251450"/>
          <p14:tracePt t="67525" x="5740400" y="5245100"/>
          <p14:tracePt t="67531" x="5746750" y="5232400"/>
          <p14:tracePt t="67542" x="5759450" y="5226050"/>
          <p14:tracePt t="67556" x="5772150" y="5213350"/>
          <p14:tracePt t="67572" x="5791200" y="5194300"/>
          <p14:tracePt t="67589" x="5791200" y="5187950"/>
          <p14:tracePt t="67622" x="5791200" y="5181600"/>
          <p14:tracePt t="67639" x="5784850" y="5168900"/>
          <p14:tracePt t="67656" x="5778500" y="5162550"/>
          <p14:tracePt t="67732" x="5778500" y="5156200"/>
          <p14:tracePt t="67748" x="5778500" y="5137150"/>
          <p14:tracePt t="67755" x="5778500" y="5130800"/>
          <p14:tracePt t="67766" x="5778500" y="5124450"/>
          <p14:tracePt t="67775" x="5778500" y="5118100"/>
          <p14:tracePt t="67789" x="5791200" y="5105400"/>
          <p14:tracePt t="67806" x="5791200" y="5099050"/>
          <p14:tracePt t="67846" x="5784850" y="5099050"/>
          <p14:tracePt t="67854" x="5778500" y="5099050"/>
          <p14:tracePt t="67871" x="5772150" y="5099050"/>
          <p14:tracePt t="67878" x="5759450" y="5111750"/>
          <p14:tracePt t="67889" x="5753100" y="5143500"/>
          <p14:tracePt t="67906" x="5746750" y="5200650"/>
          <p14:tracePt t="67922" x="5746750" y="5264150"/>
          <p14:tracePt t="67939" x="5765800" y="5295900"/>
          <p14:tracePt t="67956" x="5797550" y="5314950"/>
          <p14:tracePt t="67973" x="5822950" y="5327650"/>
          <p14:tracePt t="67990" x="5829300" y="5327650"/>
          <p14:tracePt t="68006" x="5829300" y="5321300"/>
          <p14:tracePt t="68022" x="5835650" y="5308600"/>
          <p14:tracePt t="68040" x="5835650" y="5289550"/>
          <p14:tracePt t="68056" x="5835650" y="5276850"/>
          <p14:tracePt t="68072" x="5835650" y="5251450"/>
          <p14:tracePt t="68089" x="5822950" y="5245100"/>
          <p14:tracePt t="68168" x="5829300" y="5232400"/>
          <p14:tracePt t="68176" x="5835650" y="5232400"/>
          <p14:tracePt t="68183" x="5842000" y="5226050"/>
          <p14:tracePt t="68191" x="5854700" y="5219700"/>
          <p14:tracePt t="68205" x="5854700" y="5213350"/>
          <p14:tracePt t="68223" x="5867400" y="5194300"/>
          <p14:tracePt t="68296" x="5854700" y="5194300"/>
          <p14:tracePt t="68303" x="5848350" y="5200650"/>
          <p14:tracePt t="68313" x="5848350" y="5207000"/>
          <p14:tracePt t="68328" x="5848350" y="5213350"/>
          <p14:tracePt t="68346" x="5848350" y="5219700"/>
          <p14:tracePt t="68355" x="5848350" y="5232400"/>
          <p14:tracePt t="68372" x="5867400" y="5238750"/>
          <p14:tracePt t="68389" x="5899150" y="5245100"/>
          <p14:tracePt t="68406" x="5918200" y="5245100"/>
          <p14:tracePt t="68422" x="5924550" y="5245100"/>
          <p14:tracePt t="68455" x="5911850" y="5245100"/>
          <p14:tracePt t="68473" x="5816600" y="5226050"/>
          <p14:tracePt t="68489" x="5759450" y="5219700"/>
          <p14:tracePt t="68506" x="5753100" y="5219700"/>
          <p14:tracePt t="68620" x="5753100" y="5232400"/>
          <p14:tracePt t="68625" x="5753100" y="5245100"/>
          <p14:tracePt t="68639" x="5753100" y="5276850"/>
          <p14:tracePt t="68655" x="5753100" y="5327650"/>
          <p14:tracePt t="68672" x="5753100" y="5378450"/>
          <p14:tracePt t="68689" x="5759450" y="5422900"/>
          <p14:tracePt t="68706" x="5772150" y="5441950"/>
          <p14:tracePt t="68722" x="5791200" y="5454650"/>
          <p14:tracePt t="68740" x="5835650" y="5467350"/>
          <p14:tracePt t="68755" x="5867400" y="5467350"/>
          <p14:tracePt t="68772" x="5892800" y="5467350"/>
          <p14:tracePt t="68812" x="5892800" y="5473700"/>
          <p14:tracePt t="68823" x="5892800" y="5486400"/>
          <p14:tracePt t="68839" x="5886450" y="5492750"/>
          <p14:tracePt t="68856" x="5880100" y="5524500"/>
          <p14:tracePt t="68872" x="5873750" y="5549900"/>
          <p14:tracePt t="68889" x="5873750" y="5581650"/>
          <p14:tracePt t="68906" x="5886450" y="5600700"/>
          <p14:tracePt t="68922" x="5918200" y="5632450"/>
          <p14:tracePt t="68939" x="5962650" y="5664200"/>
          <p14:tracePt t="68956" x="6019800" y="5689600"/>
          <p14:tracePt t="68973" x="6172200" y="5740400"/>
          <p14:tracePt t="68989" x="6235700" y="5746750"/>
          <p14:tracePt t="69005" x="6299200" y="5759450"/>
          <p14:tracePt t="69022" x="6318250" y="5759450"/>
          <p14:tracePt t="69039" x="6330950" y="5759450"/>
          <p14:tracePt t="69077" x="6337300" y="5759450"/>
          <p14:tracePt t="69089" x="6362700" y="5734050"/>
          <p14:tracePt t="69105" x="6413500" y="5676900"/>
          <p14:tracePt t="69122" x="6489700" y="5594350"/>
          <p14:tracePt t="69139" x="6553200" y="5499100"/>
          <p14:tracePt t="69155" x="6623050" y="5403850"/>
          <p14:tracePt t="69172" x="6686550" y="5340350"/>
          <p14:tracePt t="69189" x="6731000" y="5295900"/>
          <p14:tracePt t="69206" x="6743700" y="5283200"/>
          <p14:tracePt t="69242" x="6750050" y="5283200"/>
          <p14:tracePt t="69256" x="6775450" y="5257800"/>
          <p14:tracePt t="69272" x="6807200" y="5232400"/>
          <p14:tracePt t="69289" x="6877050" y="5194300"/>
          <p14:tracePt t="69306" x="6934200" y="5162550"/>
          <p14:tracePt t="69324" x="7010400" y="5124450"/>
          <p14:tracePt t="69339" x="7067550" y="5105400"/>
          <p14:tracePt t="69356" x="7131050" y="5099050"/>
          <p14:tracePt t="69372" x="7169150" y="5092700"/>
          <p14:tracePt t="69389" x="7226300" y="5092700"/>
          <p14:tracePt t="69406" x="7264400" y="5086350"/>
          <p14:tracePt t="69422" x="7315200" y="5086350"/>
          <p14:tracePt t="69439" x="7366000" y="5086350"/>
          <p14:tracePt t="69456" x="7461250" y="5086350"/>
          <p14:tracePt t="69472" x="7518400" y="5086350"/>
          <p14:tracePt t="69489" x="7556500" y="5086350"/>
          <p14:tracePt t="69505" x="7613650" y="5086350"/>
          <p14:tracePt t="69522" x="7645400" y="5067300"/>
          <p14:tracePt t="69539" x="7651750" y="5060950"/>
          <p14:tracePt t="69557" x="7664450" y="5041900"/>
          <p14:tracePt t="69574" x="7670800" y="5029200"/>
          <p14:tracePt t="69590" x="7677150" y="4997450"/>
          <p14:tracePt t="69606" x="7677150" y="4965700"/>
          <p14:tracePt t="69622" x="7677150" y="4914900"/>
          <p14:tracePt t="69639" x="7677150" y="4883150"/>
          <p14:tracePt t="69656" x="7677150" y="4870450"/>
          <p14:tracePt t="69672" x="7677150" y="4864100"/>
          <p14:tracePt t="69705" x="7677150" y="4838700"/>
          <p14:tracePt t="69722" x="7683500" y="4813300"/>
          <p14:tracePt t="69739" x="7702550" y="4800600"/>
          <p14:tracePt t="69755" x="7708900" y="4781550"/>
          <p14:tracePt t="69991" x="7708900" y="4775200"/>
          <p14:tracePt t="70012" x="7696200" y="4775200"/>
          <p14:tracePt t="70019" x="7689850" y="4768850"/>
          <p14:tracePt t="70027" x="7683500" y="4768850"/>
          <p14:tracePt t="70045" x="7664450" y="4768850"/>
          <p14:tracePt t="70056" x="7632700" y="4768850"/>
          <p14:tracePt t="70073" x="7581900" y="4768850"/>
          <p14:tracePt t="70106" x="7454900" y="4768850"/>
          <p14:tracePt t="70139" x="7423150" y="4768850"/>
          <p14:tracePt t="70277" x="7410450" y="4775200"/>
          <p14:tracePt t="70285" x="7397750" y="4800600"/>
          <p14:tracePt t="70294" x="7391400" y="4826000"/>
          <p14:tracePt t="70305" x="7346950" y="4857750"/>
          <p14:tracePt t="70322" x="7283450" y="4927600"/>
          <p14:tracePt t="70339" x="7181850" y="4997450"/>
          <p14:tracePt t="70355" x="7112000" y="5041900"/>
          <p14:tracePt t="70372" x="7086600" y="5054600"/>
          <p14:tracePt t="70388" x="7073900" y="5073650"/>
          <p14:tracePt t="70405" x="7061200" y="5092700"/>
          <p14:tracePt t="70422" x="7054850" y="5124450"/>
          <p14:tracePt t="70439" x="7029450" y="5200650"/>
          <p14:tracePt t="70455" x="7016750" y="5238750"/>
          <p14:tracePt t="70472" x="6959600" y="5302250"/>
          <p14:tracePt t="70489" x="6883400" y="5365750"/>
          <p14:tracePt t="70506" x="6819900" y="5403850"/>
          <p14:tracePt t="70522" x="6737350" y="5435600"/>
          <p14:tracePt t="70539" x="6711950" y="5435600"/>
          <p14:tracePt t="70617" x="6711950" y="5441950"/>
          <p14:tracePt t="70633" x="6711950" y="5454650"/>
          <p14:tracePt t="70641" x="6705600" y="5454650"/>
          <p14:tracePt t="70657" x="6705600" y="5461000"/>
          <p14:tracePt t="70809" x="6705600" y="5454650"/>
          <p14:tracePt t="70842" x="6705600" y="5448300"/>
          <p14:tracePt t="70908" x="6705600" y="5441950"/>
          <p14:tracePt t="70987" x="6705600" y="5435600"/>
          <p14:tracePt t="71003" x="6705600" y="5422900"/>
          <p14:tracePt t="71053" x="6705600" y="5416550"/>
          <p14:tracePt t="71059" x="6711950" y="5416550"/>
          <p14:tracePt t="76082" x="6705600" y="5416550"/>
          <p14:tracePt t="76092" x="6692900" y="5416550"/>
          <p14:tracePt t="76097" x="6648450" y="5410200"/>
          <p14:tracePt t="76107" x="6610350" y="5403850"/>
          <p14:tracePt t="76121" x="6572250" y="5391150"/>
          <p14:tracePt t="76138" x="6381750" y="5378450"/>
          <p14:tracePt t="76155" x="6280150" y="5372100"/>
          <p14:tracePt t="76188" x="6121400" y="5346700"/>
          <p14:tracePt t="76222" x="6070600" y="5340350"/>
          <p14:tracePt t="76396" x="6064250" y="5340350"/>
          <p14:tracePt t="76403" x="6057900" y="5321300"/>
          <p14:tracePt t="76412" x="6032500" y="5283200"/>
          <p14:tracePt t="76421" x="6007100" y="5251450"/>
          <p14:tracePt t="76438" x="5911850" y="5130800"/>
          <p14:tracePt t="76455" x="5759450" y="4972050"/>
          <p14:tracePt t="76471" x="5588000" y="4781550"/>
          <p14:tracePt t="76488" x="5397500" y="4578350"/>
          <p14:tracePt t="76505" x="5213350" y="4356100"/>
          <p14:tracePt t="76521" x="5048250" y="4152900"/>
          <p14:tracePt t="76538" x="4889500" y="3956050"/>
          <p14:tracePt t="76555" x="4705350" y="3721100"/>
          <p14:tracePt t="76557" x="4673600" y="3663950"/>
          <p14:tracePt t="76571" x="4616450" y="3562350"/>
          <p14:tracePt t="76588" x="4540250" y="3352800"/>
          <p14:tracePt t="76607" x="4457700" y="3117850"/>
          <p14:tracePt t="76621" x="4425950" y="3028950"/>
          <p14:tracePt t="76638" x="4324350" y="2800350"/>
          <p14:tracePt t="76655" x="4267200" y="2692400"/>
          <p14:tracePt t="76672" x="4222750" y="2578100"/>
          <p14:tracePt t="76688" x="4184650" y="2482850"/>
          <p14:tracePt t="76704" x="4140200" y="2393950"/>
          <p14:tracePt t="76722" x="4121150" y="2324100"/>
          <p14:tracePt t="76738" x="4095750" y="2216150"/>
          <p14:tracePt t="76755" x="4064000" y="2101850"/>
          <p14:tracePt t="76771" x="4025900" y="1974850"/>
          <p14:tracePt t="76788" x="3994150" y="1860550"/>
          <p14:tracePt t="76804" x="3937000" y="1733550"/>
          <p14:tracePt t="76821" x="3873500" y="1606550"/>
          <p14:tracePt t="76838" x="3810000" y="1485900"/>
          <p14:tracePt t="76856" x="3740150" y="1377950"/>
          <p14:tracePt t="76871" x="3714750" y="1327150"/>
          <p14:tracePt t="76888" x="3651250" y="1200150"/>
          <p14:tracePt t="76905" x="3613150" y="1117600"/>
          <p14:tracePt t="76921" x="3581400" y="1054100"/>
          <p14:tracePt t="76938" x="3549650" y="977900"/>
          <p14:tracePt t="76955" x="3517900" y="914400"/>
          <p14:tracePt t="76971" x="3486150" y="882650"/>
          <p14:tracePt t="76988" x="3460750" y="863600"/>
          <p14:tracePt t="77005" x="3435350" y="863600"/>
          <p14:tracePt t="77021" x="3403600" y="850900"/>
          <p14:tracePt t="77038" x="3365500" y="850900"/>
          <p14:tracePt t="77056" x="3314700" y="844550"/>
          <p14:tracePt t="77073" x="3282950" y="838200"/>
          <p14:tracePt t="77088" x="3263900" y="838200"/>
          <p14:tracePt t="77105" x="3200400" y="819150"/>
          <p14:tracePt t="77121" x="3181350" y="812800"/>
          <p14:tracePt t="77139" x="3117850" y="800100"/>
          <p14:tracePt t="77154" x="3079750" y="787400"/>
          <p14:tracePt t="77171" x="3022600" y="787400"/>
          <p14:tracePt t="77188" x="2984500" y="781050"/>
          <p14:tracePt t="77205" x="2927350" y="781050"/>
          <p14:tracePt t="77221" x="2889250" y="774700"/>
          <p14:tracePt t="77238" x="2857500" y="768350"/>
          <p14:tracePt t="77255" x="2800350" y="749300"/>
          <p14:tracePt t="77272" x="2755900" y="742950"/>
          <p14:tracePt t="77288" x="2692400" y="723900"/>
          <p14:tracePt t="77304" x="2647950" y="723900"/>
          <p14:tracePt t="77323" x="2571750" y="723900"/>
          <p14:tracePt t="77338" x="2533650" y="723900"/>
          <p14:tracePt t="77356" x="2451100" y="736600"/>
          <p14:tracePt t="77371" x="2381250" y="742950"/>
          <p14:tracePt t="77388" x="2317750" y="755650"/>
          <p14:tracePt t="77404" x="2216150" y="774700"/>
          <p14:tracePt t="77421" x="2159000" y="793750"/>
          <p14:tracePt t="77438" x="2101850" y="819150"/>
          <p14:tracePt t="77455" x="2032000" y="838200"/>
          <p14:tracePt t="77471" x="1981200" y="863600"/>
          <p14:tracePt t="77488" x="1936750" y="889000"/>
          <p14:tracePt t="77505" x="1847850" y="946150"/>
          <p14:tracePt t="77521" x="1790700" y="977900"/>
          <p14:tracePt t="77538" x="1708150" y="1041400"/>
          <p14:tracePt t="77555" x="1631950" y="1092200"/>
          <p14:tracePt t="77571" x="1612900" y="1117600"/>
          <p14:tracePt t="77589" x="1517650" y="1206500"/>
          <p14:tracePt t="77604" x="1473200" y="1250950"/>
          <p14:tracePt t="77621" x="1409700" y="1333500"/>
          <p14:tracePt t="77638" x="1371600" y="1377950"/>
          <p14:tracePt t="77654" x="1339850" y="1428750"/>
          <p14:tracePt t="77671" x="1301750" y="1498600"/>
          <p14:tracePt t="77688" x="1276350" y="1549400"/>
          <p14:tracePt t="77705" x="1238250" y="1625600"/>
          <p14:tracePt t="77721" x="1206500" y="1682750"/>
          <p14:tracePt t="77738" x="1187450" y="1746250"/>
          <p14:tracePt t="77754" x="1168400" y="1841500"/>
          <p14:tracePt t="77771" x="1168400" y="1905000"/>
          <p14:tracePt t="77788" x="1168400" y="1974850"/>
          <p14:tracePt t="77805" x="1168400" y="2139950"/>
          <p14:tracePt t="77823" x="1187450" y="2222500"/>
          <p14:tracePt t="77838" x="1206500" y="2349500"/>
          <p14:tracePt t="77854" x="1231900" y="2438400"/>
          <p14:tracePt t="77873" x="1263650" y="2514600"/>
          <p14:tracePt t="77888" x="1320800" y="2628900"/>
          <p14:tracePt t="77905" x="1358900" y="2698750"/>
          <p14:tracePt t="77921" x="1422400" y="2787650"/>
          <p14:tracePt t="77938" x="1460500" y="2838450"/>
          <p14:tracePt t="77955" x="1511300" y="2895600"/>
          <p14:tracePt t="77971" x="1581150" y="2984500"/>
          <p14:tracePt t="77988" x="1638300" y="3028950"/>
          <p14:tracePt t="78005" x="1695450" y="3086100"/>
          <p14:tracePt t="78021" x="1778000" y="3155950"/>
          <p14:tracePt t="78038" x="1835150" y="3200400"/>
          <p14:tracePt t="78055" x="1955800" y="3276600"/>
          <p14:tracePt t="78071" x="2025650" y="3314700"/>
          <p14:tracePt t="78088" x="2095500" y="3365500"/>
          <p14:tracePt t="78104" x="2216150" y="3422650"/>
          <p14:tracePt t="78121" x="2298700" y="3460750"/>
          <p14:tracePt t="78138" x="2406650" y="3517900"/>
          <p14:tracePt t="78154" x="2489200" y="3536950"/>
          <p14:tracePt t="78171" x="2559050" y="3556000"/>
          <p14:tracePt t="78188" x="2679700" y="3581400"/>
          <p14:tracePt t="78204" x="2755900" y="3594100"/>
          <p14:tracePt t="78221" x="2851150" y="3600450"/>
          <p14:tracePt t="78237" x="3003550" y="3613150"/>
          <p14:tracePt t="78254" x="3105150" y="3619500"/>
          <p14:tracePt t="78271" x="3257550" y="3619500"/>
          <p14:tracePt t="78288" x="3352800" y="3619500"/>
          <p14:tracePt t="78305" x="3479800" y="3600450"/>
          <p14:tracePt t="78322" x="3632200" y="3562350"/>
          <p14:tracePt t="78339" x="3702050" y="3536950"/>
          <p14:tracePt t="78355" x="3797300" y="3511550"/>
          <p14:tracePt t="78371" x="3892550" y="3479800"/>
          <p14:tracePt t="78388" x="3962400" y="3454400"/>
          <p14:tracePt t="78404" x="4083050" y="3409950"/>
          <p14:tracePt t="78421" x="4191000" y="3359150"/>
          <p14:tracePt t="78438" x="4254500" y="3327400"/>
          <p14:tracePt t="78454" x="4343400" y="3282950"/>
          <p14:tracePt t="78471" x="4425950" y="3225800"/>
          <p14:tracePt t="78488" x="4470400" y="3187700"/>
          <p14:tracePt t="78505" x="4527550" y="3105150"/>
          <p14:tracePt t="78521" x="4584700" y="3003550"/>
          <p14:tracePt t="78538" x="4603750" y="2927350"/>
          <p14:tracePt t="78556" x="4654550" y="2755900"/>
          <p14:tracePt t="78573" x="4686300" y="2616200"/>
          <p14:tracePt t="78588" x="4692650" y="2470150"/>
          <p14:tracePt t="78604" x="4692650" y="2393950"/>
          <p14:tracePt t="78623" x="4679950" y="2260600"/>
          <p14:tracePt t="78638" x="4660900" y="2101850"/>
          <p14:tracePt t="78655" x="4635500" y="1987550"/>
          <p14:tracePt t="78671" x="4578350" y="1835150"/>
          <p14:tracePt t="78688" x="4514850" y="1695450"/>
          <p14:tracePt t="78704" x="4451350" y="1568450"/>
          <p14:tracePt t="78721" x="4387850" y="1454150"/>
          <p14:tracePt t="78737" x="4318000" y="1358900"/>
          <p14:tracePt t="78754" x="4254500" y="1276350"/>
          <p14:tracePt t="78772" x="4159250" y="1136650"/>
          <p14:tracePt t="78788" x="4102100" y="1060450"/>
          <p14:tracePt t="78804" x="4076700" y="1035050"/>
          <p14:tracePt t="78823" x="3968750" y="914400"/>
          <p14:tracePt t="78838" x="3886200" y="850900"/>
          <p14:tracePt t="78855" x="3790950" y="787400"/>
          <p14:tracePt t="78871" x="3695700" y="736600"/>
          <p14:tracePt t="78888" x="3587750" y="692150"/>
          <p14:tracePt t="78904" x="3467100" y="660400"/>
          <p14:tracePt t="78921" x="3359150" y="628650"/>
          <p14:tracePt t="78938" x="3244850" y="615950"/>
          <p14:tracePt t="78954" x="3143250" y="609600"/>
          <p14:tracePt t="78971" x="3048000" y="609600"/>
          <p14:tracePt t="78987" x="2946400" y="609600"/>
          <p14:tracePt t="79004" x="2851150" y="609600"/>
          <p14:tracePt t="79021" x="2724150" y="628650"/>
          <p14:tracePt t="79038" x="2628900" y="641350"/>
          <p14:tracePt t="79056" x="2540000" y="666750"/>
          <p14:tracePt t="79071" x="2451100" y="698500"/>
          <p14:tracePt t="79088" x="2374900" y="723900"/>
          <p14:tracePt t="79106" x="2298700" y="742950"/>
          <p14:tracePt t="79121" x="2235200" y="774700"/>
          <p14:tracePt t="79138" x="2171700" y="806450"/>
          <p14:tracePt t="79154" x="2120900" y="838200"/>
          <p14:tracePt t="79171" x="2070100" y="869950"/>
          <p14:tracePt t="79188" x="2025650" y="914400"/>
          <p14:tracePt t="79204" x="1993900" y="933450"/>
          <p14:tracePt t="79221" x="1949450" y="984250"/>
          <p14:tracePt t="79238" x="1905000" y="1028700"/>
          <p14:tracePt t="79255" x="1835150" y="1111250"/>
          <p14:tracePt t="79271" x="1816100" y="1136650"/>
          <p14:tracePt t="79288" x="1758950" y="1212850"/>
          <p14:tracePt t="79304" x="1739900" y="1250950"/>
          <p14:tracePt t="79321" x="1727200" y="1276350"/>
          <p14:tracePt t="79339" x="1682750" y="1371600"/>
          <p14:tracePt t="79354" x="1651000" y="1460500"/>
          <p14:tracePt t="79371" x="1631950" y="1517650"/>
          <p14:tracePt t="79388" x="1612900" y="1593850"/>
          <p14:tracePt t="79405" x="1600200" y="1651000"/>
          <p14:tracePt t="79421" x="1593850" y="1739900"/>
          <p14:tracePt t="79438" x="1593850" y="1803400"/>
          <p14:tracePt t="79454" x="1593850" y="1885950"/>
          <p14:tracePt t="79471" x="1593850" y="1943100"/>
          <p14:tracePt t="79488" x="1593850" y="2012950"/>
          <p14:tracePt t="79504" x="1593850" y="2070100"/>
          <p14:tracePt t="79521" x="1612900" y="2190750"/>
          <p14:tracePt t="79537" x="1631950" y="2247900"/>
          <p14:tracePt t="79554" x="1651000" y="2330450"/>
          <p14:tracePt t="79571" x="1676400" y="2393950"/>
          <p14:tracePt t="79588" x="1701800" y="2482850"/>
          <p14:tracePt t="79604" x="1727200" y="2533650"/>
          <p14:tracePt t="79621" x="1758950" y="2603500"/>
          <p14:tracePt t="79638" x="1778000" y="2641600"/>
          <p14:tracePt t="79654" x="1809750" y="2705100"/>
          <p14:tracePt t="79671" x="1841500" y="2755900"/>
          <p14:tracePt t="79687" x="1885950" y="2819400"/>
          <p14:tracePt t="79704" x="1905000" y="2857500"/>
          <p14:tracePt t="79721" x="1949450" y="2921000"/>
          <p14:tracePt t="79737" x="1968500" y="2959100"/>
          <p14:tracePt t="79754" x="2012950" y="3022600"/>
          <p14:tracePt t="79771" x="2032000" y="3060700"/>
          <p14:tracePt t="79787" x="2095500" y="3136900"/>
          <p14:tracePt t="79804" x="2127250" y="3175000"/>
          <p14:tracePt t="79821" x="2171700" y="3219450"/>
          <p14:tracePt t="79838" x="2203450" y="3263900"/>
          <p14:tracePt t="79854" x="2235200" y="3295650"/>
          <p14:tracePt t="79871" x="2254250" y="3333750"/>
          <p14:tracePt t="79888" x="2305050" y="3378200"/>
          <p14:tracePt t="79904" x="2336800" y="3409950"/>
          <p14:tracePt t="79921" x="2374900" y="3454400"/>
          <p14:tracePt t="79938" x="2425700" y="3492500"/>
          <p14:tracePt t="79954" x="2470150" y="3524250"/>
          <p14:tracePt t="79971" x="2508250" y="3556000"/>
          <p14:tracePt t="79987" x="2590800" y="3600450"/>
          <p14:tracePt t="80004" x="2628900" y="3625850"/>
          <p14:tracePt t="80021" x="2679700" y="3651250"/>
          <p14:tracePt t="80037" x="2730500" y="3683000"/>
          <p14:tracePt t="80054" x="2774950" y="3695700"/>
          <p14:tracePt t="80071" x="2806700" y="3714750"/>
          <p14:tracePt t="80088" x="2844800" y="3721100"/>
          <p14:tracePt t="80106" x="2882900" y="3727450"/>
          <p14:tracePt t="80121" x="2921000" y="3740150"/>
          <p14:tracePt t="80137" x="2971800" y="3746500"/>
          <p14:tracePt t="80154" x="3016250" y="3752850"/>
          <p14:tracePt t="80171" x="3073400" y="3752850"/>
          <p14:tracePt t="80188" x="3136900" y="3752850"/>
          <p14:tracePt t="80204" x="3194050" y="3752850"/>
          <p14:tracePt t="80222" x="3282950" y="3752850"/>
          <p14:tracePt t="80237" x="3314700" y="3752850"/>
          <p14:tracePt t="80254" x="3397250" y="3752850"/>
          <p14:tracePt t="80271" x="3429000" y="3752850"/>
          <p14:tracePt t="80287" x="3536950" y="3752850"/>
          <p14:tracePt t="80304" x="3606800" y="3752850"/>
          <p14:tracePt t="80321" x="3695700" y="3752850"/>
          <p14:tracePt t="80338" x="3778250" y="3733800"/>
          <p14:tracePt t="80355" x="3867150" y="3721100"/>
          <p14:tracePt t="80371" x="3956050" y="3708400"/>
          <p14:tracePt t="80387" x="4019550" y="3695700"/>
          <p14:tracePt t="80404" x="4057650" y="3676650"/>
          <p14:tracePt t="80421" x="4089400" y="3670300"/>
          <p14:tracePt t="80437" x="4121150" y="3657600"/>
          <p14:tracePt t="80454" x="4152900" y="3638550"/>
          <p14:tracePt t="80471" x="4184650" y="3606800"/>
          <p14:tracePt t="80487" x="4222750" y="3568700"/>
          <p14:tracePt t="80504" x="4254500" y="3530600"/>
          <p14:tracePt t="80521" x="4273550" y="3511550"/>
          <p14:tracePt t="80537" x="4330700" y="3448050"/>
          <p14:tracePt t="80554" x="4368800" y="3403600"/>
          <p14:tracePt t="80572" x="4406900" y="3352800"/>
          <p14:tracePt t="80588" x="4445000" y="3308350"/>
          <p14:tracePt t="80604" x="4476750" y="3244850"/>
          <p14:tracePt t="80622" x="4502150" y="3200400"/>
          <p14:tracePt t="80637" x="4540250" y="3124200"/>
          <p14:tracePt t="80654" x="4565650" y="3041650"/>
          <p14:tracePt t="80671" x="4591050" y="2946400"/>
          <p14:tracePt t="80687" x="4603750" y="2844800"/>
          <p14:tracePt t="80704" x="4622800" y="2743200"/>
          <p14:tracePt t="80721" x="4635500" y="2660650"/>
          <p14:tracePt t="80737" x="4654550" y="2546350"/>
          <p14:tracePt t="80754" x="4654550" y="2470150"/>
          <p14:tracePt t="80771" x="4660900" y="2393950"/>
          <p14:tracePt t="80788" x="4660900" y="2311400"/>
          <p14:tracePt t="80804" x="4660900" y="2235200"/>
          <p14:tracePt t="80821" x="4648200" y="2152650"/>
          <p14:tracePt t="80837" x="4641850" y="2070100"/>
          <p14:tracePt t="80854" x="4629150" y="1987550"/>
          <p14:tracePt t="80873" x="4603750" y="1911350"/>
          <p14:tracePt t="80887" x="4584700" y="1828800"/>
          <p14:tracePt t="80904" x="4565650" y="1758950"/>
          <p14:tracePt t="80921" x="4540250" y="1695450"/>
          <p14:tracePt t="80937" x="4514850" y="1631950"/>
          <p14:tracePt t="80954" x="4489450" y="1581150"/>
          <p14:tracePt t="80971" x="4451350" y="1511300"/>
          <p14:tracePt t="80987" x="4425950" y="1466850"/>
          <p14:tracePt t="81004" x="4394200" y="1422400"/>
          <p14:tracePt t="81021" x="4375150" y="1384300"/>
          <p14:tracePt t="81037" x="4343400" y="1339850"/>
          <p14:tracePt t="81054" x="4311650" y="1282700"/>
          <p14:tracePt t="81070" x="4286250" y="1250950"/>
          <p14:tracePt t="81088" x="4260850" y="1225550"/>
          <p14:tracePt t="81104" x="4248150" y="1212850"/>
          <p14:tracePt t="81123" x="4222750" y="1187450"/>
          <p14:tracePt t="81137" x="4197350" y="1162050"/>
          <p14:tracePt t="81154" x="4159250" y="1123950"/>
          <p14:tracePt t="81171" x="4140200" y="1104900"/>
          <p14:tracePt t="81187" x="4108450" y="1073150"/>
          <p14:tracePt t="81204" x="4070350" y="1041400"/>
          <p14:tracePt t="81221" x="4032250" y="1009650"/>
          <p14:tracePt t="81237" x="3994150" y="990600"/>
          <p14:tracePt t="81254" x="3975100" y="977900"/>
          <p14:tracePt t="81271" x="3943350" y="958850"/>
          <p14:tracePt t="81287" x="3917950" y="939800"/>
          <p14:tracePt t="81304" x="3898900" y="914400"/>
          <p14:tracePt t="81321" x="3879850" y="908050"/>
          <p14:tracePt t="81337" x="3854450" y="895350"/>
          <p14:tracePt t="81354" x="3835400" y="876300"/>
          <p14:tracePt t="81371" x="3816350" y="863600"/>
          <p14:tracePt t="81387" x="3810000" y="850900"/>
          <p14:tracePt t="81404" x="3784600" y="844550"/>
          <p14:tracePt t="81420" x="3759200" y="831850"/>
          <p14:tracePt t="81437" x="3746500" y="819150"/>
          <p14:tracePt t="81454" x="3721100" y="806450"/>
          <p14:tracePt t="81471" x="3695700" y="787400"/>
          <p14:tracePt t="81487" x="3689350" y="781050"/>
          <p14:tracePt t="81504" x="3657600" y="774700"/>
          <p14:tracePt t="81521" x="3651250" y="768350"/>
          <p14:tracePt t="81537" x="3625850" y="755650"/>
          <p14:tracePt t="81554" x="3619500" y="749300"/>
          <p14:tracePt t="81570" x="3600450" y="742950"/>
          <p14:tracePt t="81588" x="3594100" y="736600"/>
          <p14:tracePt t="81606" x="3568700" y="723900"/>
          <p14:tracePt t="81620" x="3549650" y="711200"/>
          <p14:tracePt t="81637" x="3536950" y="704850"/>
          <p14:tracePt t="81654" x="3505200" y="685800"/>
          <p14:tracePt t="81671" x="3492500" y="679450"/>
          <p14:tracePt t="81687" x="3460750" y="673100"/>
          <p14:tracePt t="81704" x="3441700" y="660400"/>
          <p14:tracePt t="81721" x="3422650" y="654050"/>
          <p14:tracePt t="81737" x="3403600" y="647700"/>
          <p14:tracePt t="81754" x="3365500" y="641350"/>
          <p14:tracePt t="81771" x="3327400" y="615950"/>
          <p14:tracePt t="81788" x="3302000" y="615950"/>
          <p14:tracePt t="81804" x="3276600" y="596900"/>
          <p14:tracePt t="81821" x="3270250" y="596900"/>
          <p14:tracePt t="81838" x="3244850" y="596900"/>
          <p14:tracePt t="81855" x="3238500" y="596900"/>
          <p14:tracePt t="81872" x="3232150" y="596900"/>
          <p14:tracePt t="81887" x="3206750" y="590550"/>
          <p14:tracePt t="81904" x="3200400" y="590550"/>
          <p14:tracePt t="81920" x="3175000" y="584200"/>
          <p14:tracePt t="81937" x="3168650" y="584200"/>
          <p14:tracePt t="81954" x="3155950" y="584200"/>
          <p14:tracePt t="81971" x="3149600" y="584200"/>
          <p14:tracePt t="81989" x="3143250" y="584200"/>
          <p14:tracePt t="82004" x="3136900" y="584200"/>
          <p14:tracePt t="82021" x="3117850" y="584200"/>
          <p14:tracePt t="82037" x="3105150" y="584200"/>
          <p14:tracePt t="82054" x="3086100" y="577850"/>
          <p14:tracePt t="82071" x="3079750" y="577850"/>
          <p14:tracePt t="82087" x="3073400" y="577850"/>
          <p14:tracePt t="82104" x="3054350" y="577850"/>
          <p14:tracePt t="82120" x="3048000" y="577850"/>
          <p14:tracePt t="82137" x="3041650" y="577850"/>
          <p14:tracePt t="82154" x="3028950" y="577850"/>
          <p14:tracePt t="82187" x="3022600" y="577850"/>
          <p14:tracePt t="83325" x="3022600" y="565150"/>
          <p14:tracePt t="83331" x="3016250" y="565150"/>
          <p14:tracePt t="83339" x="2990850" y="552450"/>
          <p14:tracePt t="83355" x="2933700" y="514350"/>
          <p14:tracePt t="83371" x="2851150" y="469900"/>
          <p14:tracePt t="83387" x="2768600" y="438150"/>
          <p14:tracePt t="83404" x="2667000" y="425450"/>
          <p14:tracePt t="83420" x="2565400" y="419100"/>
          <p14:tracePt t="83454" x="2324100" y="406400"/>
          <p14:tracePt t="83487" x="2139950" y="412750"/>
          <p14:tracePt t="83520" x="1968500" y="444500"/>
          <p14:tracePt t="83537" x="1911350" y="457200"/>
          <p14:tracePt t="83554" x="1847850" y="476250"/>
          <p14:tracePt t="83570" x="1771650" y="501650"/>
          <p14:tracePt t="83587" x="1720850" y="514350"/>
          <p14:tracePt t="83604" x="1657350" y="546100"/>
          <p14:tracePt t="83622" x="1568450" y="603250"/>
          <p14:tracePt t="83637" x="1498600" y="673100"/>
          <p14:tracePt t="83654" x="1441450" y="730250"/>
          <p14:tracePt t="83670" x="1371600" y="806450"/>
          <p14:tracePt t="83687" x="1314450" y="869950"/>
          <p14:tracePt t="83703" x="1263650" y="958850"/>
          <p14:tracePt t="83721" x="1219200" y="1016000"/>
          <p14:tracePt t="83737" x="1174750" y="1085850"/>
          <p14:tracePt t="83754" x="1143000" y="1143000"/>
          <p14:tracePt t="83770" x="1117600" y="1206500"/>
          <p14:tracePt t="83787" x="1085850" y="1270000"/>
          <p14:tracePt t="83804" x="1060450" y="1339850"/>
          <p14:tracePt t="83820" x="1022350" y="1428750"/>
          <p14:tracePt t="83837" x="996950" y="1492250"/>
          <p14:tracePt t="83854" x="977900" y="1555750"/>
          <p14:tracePt t="83870" x="958850" y="1625600"/>
          <p14:tracePt t="83887" x="933450" y="1714500"/>
          <p14:tracePt t="83904" x="927100" y="1803400"/>
          <p14:tracePt t="83920" x="920750" y="1885950"/>
          <p14:tracePt t="83937" x="920750" y="1962150"/>
          <p14:tracePt t="83953" x="920750" y="2038350"/>
          <p14:tracePt t="83970" x="933450" y="2108200"/>
          <p14:tracePt t="83987" x="946150" y="2171700"/>
          <p14:tracePt t="84004" x="977900" y="2266950"/>
          <p14:tracePt t="84020" x="1003300" y="2330450"/>
          <p14:tracePt t="84037" x="1035050" y="2413000"/>
          <p14:tracePt t="84054" x="1066800" y="2482850"/>
          <p14:tracePt t="84071" x="1136650" y="2609850"/>
          <p14:tracePt t="84087" x="1168400" y="2660650"/>
          <p14:tracePt t="84105" x="1257300" y="2768600"/>
          <p14:tracePt t="84121" x="1314450" y="2832100"/>
          <p14:tracePt t="84137" x="1365250" y="2895600"/>
          <p14:tracePt t="84154" x="1422400" y="2952750"/>
          <p14:tracePt t="84170" x="1492250" y="3016250"/>
          <p14:tracePt t="84187" x="1568450" y="3073400"/>
          <p14:tracePt t="84204" x="1644650" y="3124200"/>
          <p14:tracePt t="84221" x="1714500" y="3175000"/>
          <p14:tracePt t="84237" x="1797050" y="3219450"/>
          <p14:tracePt t="84255" x="1873250" y="3263900"/>
          <p14:tracePt t="84270" x="1962150" y="3295650"/>
          <p14:tracePt t="84287" x="2057400" y="3333750"/>
          <p14:tracePt t="84303" x="2146300" y="3371850"/>
          <p14:tracePt t="84320" x="2241550" y="3409950"/>
          <p14:tracePt t="84337" x="2406650" y="3473450"/>
          <p14:tracePt t="84353" x="2508250" y="3517900"/>
          <p14:tracePt t="84370" x="2540000" y="3524250"/>
          <p14:tracePt t="84387" x="2686050" y="3568700"/>
          <p14:tracePt t="84403" x="2774950" y="3600450"/>
          <p14:tracePt t="84420" x="2851150" y="3625850"/>
          <p14:tracePt t="84437" x="2933700" y="3644900"/>
          <p14:tracePt t="84454" x="3009900" y="3657600"/>
          <p14:tracePt t="84471" x="3092450" y="3676650"/>
          <p14:tracePt t="84487" x="3155950" y="3683000"/>
          <p14:tracePt t="84504" x="3225800" y="3683000"/>
          <p14:tracePt t="84520" x="3314700" y="3683000"/>
          <p14:tracePt t="84537" x="3409950" y="3683000"/>
          <p14:tracePt t="84554" x="3511550" y="3663950"/>
          <p14:tracePt t="84557" x="3543300" y="3644900"/>
          <p14:tracePt t="84570" x="3619500" y="3613150"/>
          <p14:tracePt t="84588" x="3765550" y="3530600"/>
          <p14:tracePt t="84604" x="3854450" y="3454400"/>
          <p14:tracePt t="84620" x="3937000" y="3378200"/>
          <p14:tracePt t="84637" x="3994150" y="3321050"/>
          <p14:tracePt t="84653" x="4108450" y="3219450"/>
          <p14:tracePt t="84670" x="4178300" y="3136900"/>
          <p14:tracePt t="84687" x="4248150" y="3035300"/>
          <p14:tracePt t="84704" x="4311650" y="2908300"/>
          <p14:tracePt t="84720" x="4362450" y="2768600"/>
          <p14:tracePt t="84737" x="4400550" y="2628900"/>
          <p14:tracePt t="84754" x="4413250" y="2482850"/>
          <p14:tracePt t="84770" x="4432300" y="2330450"/>
          <p14:tracePt t="84787" x="4438650" y="2152650"/>
          <p14:tracePt t="84803" x="4445000" y="2057400"/>
          <p14:tracePt t="84820" x="4445000" y="1962150"/>
          <p14:tracePt t="84838" x="4445000" y="1797050"/>
          <p14:tracePt t="84854" x="4419600" y="1676400"/>
          <p14:tracePt t="84870" x="4394200" y="1568450"/>
          <p14:tracePt t="84887" x="4356100" y="1454150"/>
          <p14:tracePt t="84904" x="4298950" y="1327150"/>
          <p14:tracePt t="84920" x="4260850" y="1231900"/>
          <p14:tracePt t="84937" x="4229100" y="1149350"/>
          <p14:tracePt t="84954" x="4191000" y="1073150"/>
          <p14:tracePt t="84970" x="4133850" y="977900"/>
          <p14:tracePt t="84987" x="4089400" y="914400"/>
          <p14:tracePt t="85004" x="4032250" y="850900"/>
          <p14:tracePt t="85020" x="3975100" y="800100"/>
          <p14:tracePt t="85037" x="3905250" y="736600"/>
          <p14:tracePt t="85054" x="3816350" y="673100"/>
          <p14:tracePt t="85057" x="3790950" y="654050"/>
          <p14:tracePt t="85070" x="3746500" y="628650"/>
          <p14:tracePt t="85087" x="3632200" y="590550"/>
          <p14:tracePt t="85103" x="3568700" y="565150"/>
          <p14:tracePt t="85121" x="3492500" y="552450"/>
          <p14:tracePt t="85137" x="3422650" y="546100"/>
          <p14:tracePt t="85153" x="3308350" y="533400"/>
          <p14:tracePt t="85171" x="3213100" y="527050"/>
          <p14:tracePt t="85187" x="3111500" y="520700"/>
          <p14:tracePt t="85204" x="2990850" y="520700"/>
          <p14:tracePt t="85220" x="2851150" y="520700"/>
          <p14:tracePt t="85237" x="2736850" y="520700"/>
          <p14:tracePt t="85254" x="2628900" y="520700"/>
          <p14:tracePt t="85270" x="2514600" y="533400"/>
          <p14:tracePt t="85287" x="2393950" y="546100"/>
          <p14:tracePt t="85304" x="2254250" y="571500"/>
          <p14:tracePt t="85320" x="2152650" y="596900"/>
          <p14:tracePt t="85339" x="2000250" y="635000"/>
          <p14:tracePt t="85355" x="1917700" y="666750"/>
          <p14:tracePt t="85370" x="1847850" y="698500"/>
          <p14:tracePt t="85387" x="1784350" y="736600"/>
          <p14:tracePt t="85404" x="1727200" y="793750"/>
          <p14:tracePt t="85420" x="1676400" y="857250"/>
          <p14:tracePt t="85437" x="1619250" y="920750"/>
          <p14:tracePt t="85454" x="1568450" y="977900"/>
          <p14:tracePt t="85470" x="1530350" y="1041400"/>
          <p14:tracePt t="85487" x="1485900" y="1117600"/>
          <p14:tracePt t="85504" x="1435100" y="1187450"/>
          <p14:tracePt t="85520" x="1397000" y="1244600"/>
          <p14:tracePt t="85537" x="1365250" y="1301750"/>
          <p14:tracePt t="85553" x="1333500" y="1346200"/>
          <p14:tracePt t="85556" x="1314450" y="1377950"/>
          <p14:tracePt t="85570" x="1308100" y="1403350"/>
          <p14:tracePt t="85588" x="1270000" y="1473200"/>
          <p14:tracePt t="85603" x="1250950" y="1536700"/>
          <p14:tracePt t="85622" x="1231900" y="1600200"/>
          <p14:tracePt t="85637" x="1212850" y="1676400"/>
          <p14:tracePt t="85653" x="1206500" y="1739900"/>
          <p14:tracePt t="85670" x="1206500" y="1778000"/>
          <p14:tracePt t="85687" x="1206500" y="1841500"/>
          <p14:tracePt t="85703" x="1200150" y="1879600"/>
          <p14:tracePt t="85720" x="1187450" y="1943100"/>
          <p14:tracePt t="85737" x="1187450" y="1981200"/>
          <p14:tracePt t="85754" x="1181100" y="2057400"/>
          <p14:tracePt t="85770" x="1181100" y="2095500"/>
          <p14:tracePt t="85788" x="1181100" y="2184400"/>
          <p14:tracePt t="85803" x="1181100" y="2203450"/>
          <p14:tracePt t="85820" x="1181100" y="2266950"/>
          <p14:tracePt t="85838" x="1181100" y="2374900"/>
          <p14:tracePt t="85855" x="1181100" y="2425700"/>
          <p14:tracePt t="85872" x="1181100" y="2514600"/>
          <p14:tracePt t="85887" x="1181100" y="2578100"/>
          <p14:tracePt t="85903" x="1193800" y="2673350"/>
          <p14:tracePt t="85920" x="1206500" y="2736850"/>
          <p14:tracePt t="85937" x="1231900" y="2825750"/>
          <p14:tracePt t="85953" x="1250950" y="2882900"/>
          <p14:tracePt t="85970" x="1282700" y="2952750"/>
          <p14:tracePt t="85986" x="1301750" y="2997200"/>
          <p14:tracePt t="86004" x="1346200" y="3073400"/>
          <p14:tracePt t="86020" x="1365250" y="3111500"/>
          <p14:tracePt t="86038" x="1441450" y="3200400"/>
          <p14:tracePt t="86053" x="1460500" y="3213100"/>
          <p14:tracePt t="86056" x="1504950" y="3251200"/>
          <p14:tracePt t="86070" x="1543050" y="3295650"/>
          <p14:tracePt t="86086" x="1555750" y="3314700"/>
          <p14:tracePt t="86105" x="1644650" y="3378200"/>
          <p14:tracePt t="86120" x="1714500" y="3422650"/>
          <p14:tracePt t="86137" x="1765300" y="3441700"/>
          <p14:tracePt t="86153" x="1835150" y="3486150"/>
          <p14:tracePt t="86170" x="1892300" y="3498850"/>
          <p14:tracePt t="86187" x="1981200" y="3536950"/>
          <p14:tracePt t="86203" x="2044700" y="3556000"/>
          <p14:tracePt t="86220" x="2127250" y="3587750"/>
          <p14:tracePt t="86237" x="2190750" y="3613150"/>
          <p14:tracePt t="86254" x="2273300" y="3632200"/>
          <p14:tracePt t="86270" x="2317750" y="3651250"/>
          <p14:tracePt t="86288" x="2413000" y="3683000"/>
          <p14:tracePt t="86303" x="2457450" y="3689350"/>
          <p14:tracePt t="86320" x="2520950" y="3708400"/>
          <p14:tracePt t="86337" x="2571750" y="3708400"/>
          <p14:tracePt t="86355" x="2654300" y="3714750"/>
          <p14:tracePt t="86370" x="2717800" y="3714750"/>
          <p14:tracePt t="86386" x="2806700" y="3714750"/>
          <p14:tracePt t="86404" x="2857500" y="3714750"/>
          <p14:tracePt t="86420" x="2946400" y="3714750"/>
          <p14:tracePt t="86437" x="3009900" y="3708400"/>
          <p14:tracePt t="86453" x="3098800" y="3689350"/>
          <p14:tracePt t="86470" x="3162300" y="3676650"/>
          <p14:tracePt t="86487" x="3251200" y="3657600"/>
          <p14:tracePt t="86504" x="3314700" y="3644900"/>
          <p14:tracePt t="86520" x="3390900" y="3632200"/>
          <p14:tracePt t="86537" x="3448050" y="3625850"/>
          <p14:tracePt t="86553" x="3549650" y="3594100"/>
          <p14:tracePt t="86570" x="3632200" y="3549650"/>
          <p14:tracePt t="86587" x="3695700" y="3530600"/>
          <p14:tracePt t="86603" x="3778250" y="3498850"/>
          <p14:tracePt t="86622" x="3829050" y="3479800"/>
          <p14:tracePt t="86636" x="3898900" y="3454400"/>
          <p14:tracePt t="86653" x="3949700" y="3435350"/>
          <p14:tracePt t="86670" x="4013200" y="3403600"/>
          <p14:tracePt t="86687" x="4051300" y="3371850"/>
          <p14:tracePt t="86703" x="4108450" y="3321050"/>
          <p14:tracePt t="86720" x="4146550" y="3282950"/>
          <p14:tracePt t="86737" x="4210050" y="3219450"/>
          <p14:tracePt t="86753" x="4248150" y="3168650"/>
          <p14:tracePt t="86770" x="4305300" y="3092450"/>
          <p14:tracePt t="86787" x="4349750" y="3035300"/>
          <p14:tracePt t="86803" x="4425950" y="2914650"/>
          <p14:tracePt t="86820" x="4470400" y="2806700"/>
          <p14:tracePt t="86838" x="4495800" y="2717800"/>
          <p14:tracePt t="86855" x="4527550" y="2584450"/>
          <p14:tracePt t="86870" x="4533900" y="2501900"/>
          <p14:tracePt t="86887" x="4533900" y="2387600"/>
          <p14:tracePt t="86903" x="4533900" y="2305050"/>
          <p14:tracePt t="86920" x="4533900" y="2184400"/>
          <p14:tracePt t="86936" x="4521200" y="2108200"/>
          <p14:tracePt t="86953" x="4508500" y="1993900"/>
          <p14:tracePt t="86970" x="4489450" y="1911350"/>
          <p14:tracePt t="86987" x="4457700" y="1790700"/>
          <p14:tracePt t="87003" x="4438650" y="1708150"/>
          <p14:tracePt t="87020" x="4406900" y="1600200"/>
          <p14:tracePt t="87037" x="4375150" y="1517650"/>
          <p14:tracePt t="87053" x="4343400" y="1447800"/>
          <p14:tracePt t="87071" x="4318000" y="1416050"/>
          <p14:tracePt t="87086" x="4292600" y="1371600"/>
          <p14:tracePt t="87104" x="4267200" y="1327150"/>
          <p14:tracePt t="87120" x="4229100" y="1276350"/>
          <p14:tracePt t="87136" x="4197350" y="1231900"/>
          <p14:tracePt t="87153" x="4165600" y="1193800"/>
          <p14:tracePt t="87170" x="4108450" y="1149350"/>
          <p14:tracePt t="87187" x="4070350" y="1117600"/>
          <p14:tracePt t="87203" x="4032250" y="1085850"/>
          <p14:tracePt t="87220" x="3994150" y="1054100"/>
          <p14:tracePt t="87236" x="3937000" y="1003300"/>
          <p14:tracePt t="87254" x="3886200" y="965200"/>
          <p14:tracePt t="87270" x="3841750" y="933450"/>
          <p14:tracePt t="87287" x="3759200" y="895350"/>
          <p14:tracePt t="87303" x="3683000" y="863600"/>
          <p14:tracePt t="87320" x="3619500" y="844550"/>
          <p14:tracePt t="87337" x="3562350" y="819150"/>
          <p14:tracePt t="87355" x="3498850" y="806450"/>
          <p14:tracePt t="87372" x="3409950" y="774700"/>
          <p14:tracePt t="87386" x="3359150" y="755650"/>
          <p14:tracePt t="87403" x="3295650" y="742950"/>
          <p14:tracePt t="87420" x="3238500" y="736600"/>
          <p14:tracePt t="87436" x="3143250" y="723900"/>
          <p14:tracePt t="87453" x="3073400" y="717550"/>
          <p14:tracePt t="87470" x="3009900" y="711200"/>
          <p14:tracePt t="87487" x="2946400" y="704850"/>
          <p14:tracePt t="87503" x="2832100" y="704850"/>
          <p14:tracePt t="87520" x="2806700" y="704850"/>
          <p14:tracePt t="87537" x="2730500" y="704850"/>
          <p14:tracePt t="87553" x="2705100" y="704850"/>
          <p14:tracePt t="87555" x="2647950" y="704850"/>
          <p14:tracePt t="87570" x="2584450" y="704850"/>
          <p14:tracePt t="87587" x="2533650" y="711200"/>
          <p14:tracePt t="87605" x="2470150" y="723900"/>
          <p14:tracePt t="87620" x="2381250" y="742950"/>
          <p14:tracePt t="87636" x="2317750" y="762000"/>
          <p14:tracePt t="87654" x="2260600" y="768350"/>
          <p14:tracePt t="87670" x="2216150" y="787400"/>
          <p14:tracePt t="87687" x="2139950" y="806450"/>
          <p14:tracePt t="87703" x="2095500" y="825500"/>
          <p14:tracePt t="87720" x="2044700" y="850900"/>
          <p14:tracePt t="87736" x="2000250" y="869950"/>
          <p14:tracePt t="87753" x="1911350" y="927100"/>
          <p14:tracePt t="87770" x="1873250" y="965200"/>
          <p14:tracePt t="87788" x="1822450" y="1009650"/>
          <p14:tracePt t="87803" x="1752600" y="1073150"/>
          <p14:tracePt t="87820" x="1695450" y="1123950"/>
          <p14:tracePt t="87838" x="1651000" y="1174750"/>
          <p14:tracePt t="87853" x="1600200" y="1231900"/>
          <p14:tracePt t="87872" x="1549400" y="1308100"/>
          <p14:tracePt t="87887" x="1517650" y="1365250"/>
          <p14:tracePt t="87903" x="1485900" y="1409700"/>
          <p14:tracePt t="87920" x="1460500" y="1466850"/>
          <p14:tracePt t="87937" x="1422400" y="1555750"/>
          <p14:tracePt t="87953" x="1397000" y="1619250"/>
          <p14:tracePt t="87970" x="1371600" y="1676400"/>
          <p14:tracePt t="87986" x="1358900" y="1727200"/>
          <p14:tracePt t="88003" x="1314450" y="1835150"/>
          <p14:tracePt t="88020" x="1301750" y="1879600"/>
          <p14:tracePt t="88036" x="1295400" y="1930400"/>
          <p14:tracePt t="88053" x="1282700" y="1974850"/>
          <p14:tracePt t="88070" x="1270000" y="2057400"/>
          <p14:tracePt t="88086" x="1270000" y="2108200"/>
          <p14:tracePt t="88105" x="1270000" y="2171700"/>
          <p14:tracePt t="88120" x="1270000" y="2235200"/>
          <p14:tracePt t="88137" x="1270000" y="2330450"/>
          <p14:tracePt t="88153" x="1270000" y="2387600"/>
          <p14:tracePt t="88170" x="1270000" y="2451100"/>
          <p14:tracePt t="88186" x="1295400" y="2540000"/>
          <p14:tracePt t="88203" x="1301750" y="2603500"/>
          <p14:tracePt t="88220" x="1320800" y="2660650"/>
          <p14:tracePt t="88236" x="1333500" y="2711450"/>
          <p14:tracePt t="88253" x="1377950" y="2832100"/>
          <p14:tracePt t="88270" x="1397000" y="2895600"/>
          <p14:tracePt t="88287" x="1416050" y="2952750"/>
          <p14:tracePt t="88303" x="1441450" y="3009900"/>
          <p14:tracePt t="88320" x="1460500" y="3079750"/>
          <p14:tracePt t="88336" x="1485900" y="3124200"/>
          <p14:tracePt t="88354" x="1511300" y="3168650"/>
          <p14:tracePt t="88370" x="1524000" y="3206750"/>
          <p14:tracePt t="88387" x="1574800" y="3276600"/>
          <p14:tracePt t="88403" x="1606550" y="3314700"/>
          <p14:tracePt t="88420" x="1631950" y="3359150"/>
          <p14:tracePt t="88437" x="1663700" y="3397250"/>
          <p14:tracePt t="88453" x="1701800" y="3441700"/>
          <p14:tracePt t="88470" x="1733550" y="3467100"/>
          <p14:tracePt t="88487" x="1771650" y="3498850"/>
          <p14:tracePt t="88503" x="1803400" y="3524250"/>
          <p14:tracePt t="88520" x="1841500" y="3556000"/>
          <p14:tracePt t="88536" x="1885950" y="3587750"/>
          <p14:tracePt t="88553" x="1924050" y="3619500"/>
          <p14:tracePt t="88570" x="1968500" y="3651250"/>
          <p14:tracePt t="88586" x="2012950" y="3683000"/>
          <p14:tracePt t="88605" x="2057400" y="3721100"/>
          <p14:tracePt t="88620" x="2095500" y="3746500"/>
          <p14:tracePt t="88638" x="2120900" y="3771900"/>
          <p14:tracePt t="88653" x="2146300" y="3778250"/>
          <p14:tracePt t="89985" x="2146300" y="3784600"/>
          <p14:tracePt t="89993" x="2139950" y="3803650"/>
          <p14:tracePt t="90003" x="2133600" y="3810000"/>
          <p14:tracePt t="90019" x="2089150" y="3886200"/>
          <p14:tracePt t="90036" x="2038350" y="4000500"/>
          <p14:tracePt t="90053" x="2000250" y="4102100"/>
          <p14:tracePt t="90069" x="1974850" y="4197350"/>
          <p14:tracePt t="90086" x="1943100" y="4311650"/>
          <p14:tracePt t="90121" x="1898650" y="4597400"/>
          <p14:tracePt t="90153" x="1879600" y="4762500"/>
          <p14:tracePt t="90186" x="1873250" y="5010150"/>
          <p14:tracePt t="90203" x="1866900" y="5118100"/>
          <p14:tracePt t="90219" x="1866900" y="5232400"/>
          <p14:tracePt t="90236" x="1866900" y="5346700"/>
          <p14:tracePt t="90253" x="1866900" y="5461000"/>
          <p14:tracePt t="90270" x="1866900" y="5562600"/>
          <p14:tracePt t="90286" x="1866900" y="5664200"/>
          <p14:tracePt t="90303" x="1873250" y="5778500"/>
          <p14:tracePt t="90320" x="1898650" y="5886450"/>
          <p14:tracePt t="90336" x="1936750" y="5994400"/>
          <p14:tracePt t="90354" x="1981200" y="6096000"/>
          <p14:tracePt t="90369" x="2032000" y="6191250"/>
          <p14:tracePt t="90387" x="2082800" y="6280150"/>
          <p14:tracePt t="90403" x="2203450" y="6407150"/>
          <p14:tracePt t="90419" x="2247900" y="6451600"/>
          <p14:tracePt t="90436" x="2273300" y="6470650"/>
          <p14:tracePt t="90453" x="2305050" y="6470650"/>
          <p14:tracePt t="90470" x="2336800" y="6464300"/>
          <p14:tracePt t="90486" x="2374900" y="6451600"/>
          <p14:tracePt t="90503" x="2406650" y="6419850"/>
          <p14:tracePt t="90519" x="2457450" y="6369050"/>
          <p14:tracePt t="90536" x="2495550" y="6324600"/>
          <p14:tracePt t="90553" x="2533650" y="6273800"/>
          <p14:tracePt t="90556" x="2559050" y="6242050"/>
          <p14:tracePt t="90569" x="2565400" y="6235700"/>
          <p14:tracePt t="90586" x="2597150" y="6203950"/>
          <p14:tracePt t="90603" x="2628900" y="6172200"/>
          <p14:tracePt t="90621" x="2667000" y="6108700"/>
          <p14:tracePt t="90636" x="2692400" y="6076950"/>
          <p14:tracePt t="90653" x="2724150" y="5988050"/>
          <p14:tracePt t="90670" x="2743200" y="5918200"/>
          <p14:tracePt t="90686" x="2743200" y="5854700"/>
          <p14:tracePt t="90703" x="2743200" y="5753100"/>
          <p14:tracePt t="90720" x="2749550" y="5645150"/>
          <p14:tracePt t="90736" x="2749550" y="5562600"/>
          <p14:tracePt t="90753" x="2749550" y="5486400"/>
          <p14:tracePt t="90769" x="2743200" y="5416550"/>
          <p14:tracePt t="90786" x="2743200" y="5353050"/>
          <p14:tracePt t="90803" x="2743200" y="5264150"/>
          <p14:tracePt t="90820" x="2743200" y="5181600"/>
          <p14:tracePt t="90836" x="2749550" y="5099050"/>
          <p14:tracePt t="90855" x="2755900" y="5003800"/>
          <p14:tracePt t="90870" x="2762250" y="4991100"/>
          <p14:tracePt t="90886" x="2781300" y="4927600"/>
          <p14:tracePt t="90903" x="2781300" y="4914900"/>
          <p14:tracePt t="90921" x="2794000" y="4876800"/>
          <p14:tracePt t="90936" x="2819400" y="4845050"/>
          <p14:tracePt t="90953" x="2838450" y="4832350"/>
          <p14:tracePt t="90970" x="2851150" y="4806950"/>
          <p14:tracePt t="90986" x="2870200" y="4800600"/>
          <p14:tracePt t="91003" x="2882900" y="4781550"/>
          <p14:tracePt t="91019" x="2889250" y="4781550"/>
          <p14:tracePt t="91036" x="2901950" y="4775200"/>
          <p14:tracePt t="91053" x="2914650" y="4768850"/>
          <p14:tracePt t="91069" x="2921000" y="4756150"/>
          <p14:tracePt t="91086" x="2933700" y="4749800"/>
          <p14:tracePt t="91104" x="2952750" y="4737100"/>
          <p14:tracePt t="91136" x="2965450" y="4724400"/>
          <p14:tracePt t="95843" x="2959100" y="4724400"/>
          <p14:tracePt t="95852" x="2946400" y="4724400"/>
          <p14:tracePt t="95859" x="2921000" y="4730750"/>
          <p14:tracePt t="95869" x="2889250" y="4737100"/>
          <p14:tracePt t="95885" x="2768600" y="4762500"/>
          <p14:tracePt t="95902" x="2616200" y="4806950"/>
          <p14:tracePt t="95919" x="2425700" y="4864100"/>
          <p14:tracePt t="95952" x="2095500" y="4978400"/>
          <p14:tracePt t="95986" x="1930400" y="5054600"/>
          <p14:tracePt t="96019" x="1885950" y="5086350"/>
          <p14:tracePt t="96036" x="1873250" y="5105400"/>
          <p14:tracePt t="96052" x="1854200" y="5118100"/>
          <p14:tracePt t="96055" x="1847850" y="5137150"/>
          <p14:tracePt t="96070" x="1835150" y="5156200"/>
          <p14:tracePt t="96085" x="1803400" y="5207000"/>
          <p14:tracePt t="96102" x="1771650" y="5270500"/>
          <p14:tracePt t="96119" x="1739900" y="5314950"/>
          <p14:tracePt t="96136" x="1720850" y="5365750"/>
          <p14:tracePt t="96152" x="1695450" y="5422900"/>
          <p14:tracePt t="96169" x="1689100" y="5454650"/>
          <p14:tracePt t="96185" x="1682750" y="5486400"/>
          <p14:tracePt t="96202" x="1682750" y="5524500"/>
          <p14:tracePt t="96219" x="1682750" y="5568950"/>
          <p14:tracePt t="96235" x="1682750" y="5632450"/>
          <p14:tracePt t="96252" x="1701800" y="5695950"/>
          <p14:tracePt t="96269" x="1733550" y="5753100"/>
          <p14:tracePt t="96285" x="1765300" y="5810250"/>
          <p14:tracePt t="96302" x="1803400" y="5873750"/>
          <p14:tracePt t="96319" x="1854200" y="5911850"/>
          <p14:tracePt t="96335" x="1930400" y="5969000"/>
          <p14:tracePt t="96352" x="1987550" y="6000750"/>
          <p14:tracePt t="96371" x="2076450" y="6032500"/>
          <p14:tracePt t="96388" x="2171700" y="6057900"/>
          <p14:tracePt t="96402" x="2241550" y="6064250"/>
          <p14:tracePt t="96418" x="2349500" y="6064250"/>
          <p14:tracePt t="96435" x="2457450" y="6064250"/>
          <p14:tracePt t="96452" x="2520950" y="6064250"/>
          <p14:tracePt t="96469" x="2603500" y="6064250"/>
          <p14:tracePt t="96485" x="2679700" y="6057900"/>
          <p14:tracePt t="96502" x="2724150" y="6045200"/>
          <p14:tracePt t="96519" x="2806700" y="6013450"/>
          <p14:tracePt t="96535" x="2844800" y="5994400"/>
          <p14:tracePt t="96552" x="2876550" y="5975350"/>
          <p14:tracePt t="96555" x="2901950" y="5956300"/>
          <p14:tracePt t="96569" x="2952750" y="5918200"/>
          <p14:tracePt t="96585" x="2984500" y="5880100"/>
          <p14:tracePt t="96602" x="3035300" y="5822950"/>
          <p14:tracePt t="96620" x="3060700" y="5791200"/>
          <p14:tracePt t="96635" x="3079750" y="5734050"/>
          <p14:tracePt t="96652" x="3098800" y="5676900"/>
          <p14:tracePt t="96669" x="3111500" y="5613400"/>
          <p14:tracePt t="96685" x="3136900" y="5505450"/>
          <p14:tracePt t="96702" x="3143250" y="5422900"/>
          <p14:tracePt t="96719" x="3155950" y="5346700"/>
          <p14:tracePt t="96735" x="3155950" y="5226050"/>
          <p14:tracePt t="96752" x="3149600" y="5162550"/>
          <p14:tracePt t="96769" x="3117850" y="5067300"/>
          <p14:tracePt t="96785" x="3105150" y="5041900"/>
          <p14:tracePt t="96802" x="3041650" y="4991100"/>
          <p14:tracePt t="96819" x="2978150" y="4946650"/>
          <p14:tracePt t="96836" x="2857500" y="4895850"/>
          <p14:tracePt t="96852" x="2768600" y="4876800"/>
          <p14:tracePt t="96869" x="2667000" y="4870450"/>
          <p14:tracePt t="96885" x="2533650" y="4870450"/>
          <p14:tracePt t="96903" x="2438400" y="4870450"/>
          <p14:tracePt t="96918" x="2349500" y="4883150"/>
          <p14:tracePt t="96935" x="2279650" y="4902200"/>
          <p14:tracePt t="96952" x="2184400" y="4927600"/>
          <p14:tracePt t="96969" x="2133600" y="4953000"/>
          <p14:tracePt t="96986" x="2095500" y="4984750"/>
          <p14:tracePt t="97002" x="2063750" y="5022850"/>
          <p14:tracePt t="97019" x="2012950" y="5143500"/>
          <p14:tracePt t="97036" x="2000250" y="5207000"/>
          <p14:tracePt t="97052" x="1993900" y="5270500"/>
          <p14:tracePt t="97068" x="1993900" y="5340350"/>
          <p14:tracePt t="97086" x="1993900" y="5410200"/>
          <p14:tracePt t="97102" x="1993900" y="5486400"/>
          <p14:tracePt t="97118" x="2019300" y="5549900"/>
          <p14:tracePt t="97137" x="2057400" y="5645150"/>
          <p14:tracePt t="97152" x="2089150" y="5708650"/>
          <p14:tracePt t="97169" x="2139950" y="5772150"/>
          <p14:tracePt t="97185" x="2184400" y="5842000"/>
          <p14:tracePt t="97202" x="2241550" y="5911850"/>
          <p14:tracePt t="97218" x="2298700" y="5975350"/>
          <p14:tracePt t="97235" x="2343150" y="6032500"/>
          <p14:tracePt t="97252" x="2413000" y="6096000"/>
          <p14:tracePt t="97269" x="2457450" y="6121400"/>
          <p14:tracePt t="97285" x="2495550" y="6140450"/>
          <p14:tracePt t="97302" x="2540000" y="6153150"/>
          <p14:tracePt t="97318" x="2584450" y="6159500"/>
          <p14:tracePt t="97335" x="2622550" y="6159500"/>
          <p14:tracePt t="97352" x="2686050" y="6159500"/>
          <p14:tracePt t="97369" x="2749550" y="6146800"/>
          <p14:tracePt t="97385" x="2819400" y="6134100"/>
          <p14:tracePt t="97402" x="2882900" y="6108700"/>
          <p14:tracePt t="97418" x="2946400" y="6083300"/>
          <p14:tracePt t="97435" x="3003550" y="6051550"/>
          <p14:tracePt t="97452" x="3060700" y="6019800"/>
          <p14:tracePt t="97469" x="3098800" y="5994400"/>
          <p14:tracePt t="97485" x="3130550" y="5962650"/>
          <p14:tracePt t="97502" x="3162300" y="5930900"/>
          <p14:tracePt t="97520" x="3206750" y="5886450"/>
          <p14:tracePt t="97535" x="3238500" y="5829300"/>
          <p14:tracePt t="97552" x="3270250" y="5765800"/>
          <p14:tracePt t="97568" x="3302000" y="5689600"/>
          <p14:tracePt t="97585" x="3321050" y="5607050"/>
          <p14:tracePt t="97602" x="3333750" y="5530850"/>
          <p14:tracePt t="97619" x="3333750" y="5454650"/>
          <p14:tracePt t="97637" x="3333750" y="5403850"/>
          <p14:tracePt t="97652" x="3333750" y="5346700"/>
          <p14:tracePt t="97668" x="3333750" y="5289550"/>
          <p14:tracePt t="97685" x="3333750" y="5232400"/>
          <p14:tracePt t="97702" x="3327400" y="5181600"/>
          <p14:tracePt t="97719" x="3302000" y="5118100"/>
          <p14:tracePt t="97735" x="3276600" y="5054600"/>
          <p14:tracePt t="97752" x="3263900" y="4997450"/>
          <p14:tracePt t="97770" x="3232150" y="4914900"/>
          <p14:tracePt t="97785" x="3200400" y="4864100"/>
          <p14:tracePt t="97802" x="3155950" y="4806950"/>
          <p14:tracePt t="97819" x="3117850" y="4749800"/>
          <p14:tracePt t="97835" x="3060700" y="4692650"/>
          <p14:tracePt t="97852" x="2997200" y="4641850"/>
          <p14:tracePt t="97868" x="2927350" y="4591050"/>
          <p14:tracePt t="97885" x="2838450" y="4546600"/>
          <p14:tracePt t="97902" x="2762250" y="4502150"/>
          <p14:tracePt t="97919" x="2673350" y="4457700"/>
          <p14:tracePt t="97935" x="2584450" y="4425950"/>
          <p14:tracePt t="97952" x="2482850" y="4400550"/>
          <p14:tracePt t="97969" x="2387600" y="4387850"/>
          <p14:tracePt t="97985" x="2330450" y="4368800"/>
          <p14:tracePt t="98002" x="2228850" y="4362450"/>
          <p14:tracePt t="98020" x="2089150" y="4356100"/>
          <p14:tracePt t="98035" x="2044700" y="4356100"/>
          <p14:tracePt t="98052" x="1885950" y="4356100"/>
          <p14:tracePt t="98069" x="1822450" y="4356100"/>
          <p14:tracePt t="98087" x="1758950" y="4362450"/>
          <p14:tracePt t="98102" x="1714500" y="4381500"/>
          <p14:tracePt t="98119" x="1676400" y="4394200"/>
          <p14:tracePt t="98137" x="1644650" y="4413250"/>
          <p14:tracePt t="98152" x="1619250" y="4438650"/>
          <p14:tracePt t="98168" x="1593850" y="4451350"/>
          <p14:tracePt t="98185" x="1562100" y="4489450"/>
          <p14:tracePt t="98202" x="1524000" y="4533900"/>
          <p14:tracePt t="98218" x="1454150" y="4597400"/>
          <p14:tracePt t="98235" x="1397000" y="4648200"/>
          <p14:tracePt t="98252" x="1308100" y="4730750"/>
          <p14:tracePt t="98269" x="1282700" y="4756150"/>
          <p14:tracePt t="98285" x="1212850" y="4832350"/>
          <p14:tracePt t="98302" x="1174750" y="4889500"/>
          <p14:tracePt t="98318" x="1136650" y="4946650"/>
          <p14:tracePt t="98335" x="1111250" y="4991100"/>
          <p14:tracePt t="98352" x="1079500" y="5048250"/>
          <p14:tracePt t="98369" x="1054100" y="5092700"/>
          <p14:tracePt t="98387" x="1041400" y="5149850"/>
          <p14:tracePt t="98402" x="1028700" y="5207000"/>
          <p14:tracePt t="98418" x="1022350" y="5270500"/>
          <p14:tracePt t="98435" x="1022350" y="5340350"/>
          <p14:tracePt t="98452" x="1022350" y="5410200"/>
          <p14:tracePt t="98470" x="1028700" y="5524500"/>
          <p14:tracePt t="98485" x="1041400" y="5594350"/>
          <p14:tracePt t="98502" x="1060450" y="5664200"/>
          <p14:tracePt t="98518" x="1079500" y="5740400"/>
          <p14:tracePt t="98535" x="1136650" y="5842000"/>
          <p14:tracePt t="98552" x="1174750" y="5918200"/>
          <p14:tracePt t="98568" x="1231900" y="5994400"/>
          <p14:tracePt t="98585" x="1289050" y="6070600"/>
          <p14:tracePt t="98602" x="1352550" y="6153150"/>
          <p14:tracePt t="98620" x="1416050" y="6216650"/>
          <p14:tracePt t="98635" x="1473200" y="6267450"/>
          <p14:tracePt t="98653" x="1536700" y="6311900"/>
          <p14:tracePt t="98668" x="1600200" y="6350000"/>
          <p14:tracePt t="98685" x="1651000" y="6388100"/>
          <p14:tracePt t="98702" x="1714500" y="6419850"/>
          <p14:tracePt t="98718" x="1790700" y="6445250"/>
          <p14:tracePt t="98735" x="1898650" y="6483350"/>
          <p14:tracePt t="98752" x="1981200" y="6502400"/>
          <p14:tracePt t="98768" x="2076450" y="6521450"/>
          <p14:tracePt t="98786" x="2171700" y="6534150"/>
          <p14:tracePt t="98802" x="2266950" y="6534150"/>
          <p14:tracePt t="98818" x="2368550" y="6534150"/>
          <p14:tracePt t="98835" x="2520950" y="6521450"/>
          <p14:tracePt t="98852" x="2616200" y="6502400"/>
          <p14:tracePt t="98870" x="2698750" y="6483350"/>
          <p14:tracePt t="98885" x="2787650" y="6451600"/>
          <p14:tracePt t="98902" x="2946400" y="6407150"/>
          <p14:tracePt t="98919" x="3060700" y="6369050"/>
          <p14:tracePt t="98935" x="3187700" y="6324600"/>
          <p14:tracePt t="98952" x="3302000" y="6273800"/>
          <p14:tracePt t="98969" x="3511550" y="6184900"/>
          <p14:tracePt t="98985" x="3549650" y="6172200"/>
          <p14:tracePt t="99002" x="3651250" y="6108700"/>
          <p14:tracePt t="99018" x="3683000" y="6076950"/>
          <p14:tracePt t="99035" x="3702050" y="6051550"/>
          <p14:tracePt t="99052" x="3733800" y="6019800"/>
          <p14:tracePt t="99068" x="3759200" y="5988050"/>
          <p14:tracePt t="99085" x="3790950" y="5949950"/>
          <p14:tracePt t="99102" x="3803650" y="5918200"/>
          <p14:tracePt t="99120" x="3822700" y="5886450"/>
          <p14:tracePt t="99137" x="3835400" y="5835650"/>
          <p14:tracePt t="99152" x="3841750" y="5797550"/>
          <p14:tracePt t="99168" x="3854450" y="5759450"/>
          <p14:tracePt t="99185" x="3867150" y="5695950"/>
          <p14:tracePt t="99202" x="3886200" y="5600700"/>
          <p14:tracePt t="99219" x="3892550" y="5511800"/>
          <p14:tracePt t="99235" x="3898900" y="5454650"/>
          <p14:tracePt t="99252" x="3898900" y="5372100"/>
          <p14:tracePt t="99268" x="3898900" y="5308600"/>
          <p14:tracePt t="99285" x="3898900" y="5251450"/>
          <p14:tracePt t="99301" x="3886200" y="5194300"/>
          <p14:tracePt t="99318" x="3867150" y="5130800"/>
          <p14:tracePt t="99335" x="3848100" y="5086350"/>
          <p14:tracePt t="99352" x="3822700" y="5035550"/>
          <p14:tracePt t="99369" x="3790950" y="4978400"/>
          <p14:tracePt t="99385" x="3727450" y="4895850"/>
          <p14:tracePt t="99402" x="3676650" y="4838700"/>
          <p14:tracePt t="99419" x="3619500" y="4775200"/>
          <p14:tracePt t="99435" x="3562350" y="4724400"/>
          <p14:tracePt t="99452" x="3498850" y="4660900"/>
          <p14:tracePt t="99468" x="3467100" y="4622800"/>
          <p14:tracePt t="99485" x="3435350" y="4597400"/>
          <p14:tracePt t="99501" x="3397250" y="4552950"/>
          <p14:tracePt t="99518" x="3365500" y="4521200"/>
          <p14:tracePt t="99535" x="3327400" y="4489450"/>
          <p14:tracePt t="99552" x="3276600" y="4457700"/>
          <p14:tracePt t="99568" x="3213100" y="4438650"/>
          <p14:tracePt t="99585" x="3149600" y="4419600"/>
          <p14:tracePt t="99602" x="3060700" y="4400550"/>
          <p14:tracePt t="99619" x="2895600" y="4375150"/>
          <p14:tracePt t="99636" x="2774950" y="4368800"/>
          <p14:tracePt t="99653" x="2609850" y="4368800"/>
          <p14:tracePt t="99668" x="2552700" y="4368800"/>
          <p14:tracePt t="99685" x="2470150" y="4368800"/>
          <p14:tracePt t="99702" x="2387600" y="4368800"/>
          <p14:tracePt t="99718" x="2311400" y="4368800"/>
          <p14:tracePt t="99735" x="2260600" y="4368800"/>
          <p14:tracePt t="99751" x="2235200" y="4375150"/>
          <p14:tracePt t="99768" x="2216150" y="4375150"/>
          <p14:tracePt t="99785" x="2184400" y="4381500"/>
          <p14:tracePt t="99802" x="2159000" y="4387850"/>
          <p14:tracePt t="99818" x="2133600" y="4394200"/>
          <p14:tracePt t="99835" x="2120900" y="4406900"/>
          <p14:tracePt t="99851" x="2101850" y="4419600"/>
          <p14:tracePt t="99869" x="2095500" y="4419600"/>
          <p14:tracePt t="99888" x="2089150" y="4425950"/>
          <p14:tracePt t="104027" x="2089150" y="4438650"/>
          <p14:tracePt t="104031" x="2089150" y="4451350"/>
          <p14:tracePt t="104039" x="2076450" y="4476750"/>
          <p14:tracePt t="104051" x="2070100" y="4533900"/>
          <p14:tracePt t="104068" x="2057400" y="4641850"/>
          <p14:tracePt t="104084" x="2038350" y="4768850"/>
          <p14:tracePt t="104102" x="2038350" y="4838700"/>
          <p14:tracePt t="104136" x="2057400" y="4984750"/>
          <p14:tracePt t="104168" x="2076450" y="5029200"/>
          <p14:tracePt t="104201" x="2127250" y="5105400"/>
          <p14:tracePt t="104218" x="2184400" y="5137150"/>
          <p14:tracePt t="104235" x="2273300" y="5175250"/>
          <p14:tracePt t="104251" x="2368550" y="5219700"/>
          <p14:tracePt t="104267" x="2476500" y="5270500"/>
          <p14:tracePt t="104284" x="2590800" y="5314950"/>
          <p14:tracePt t="104301" x="2698750" y="5359400"/>
          <p14:tracePt t="104318" x="2794000" y="5397500"/>
          <p14:tracePt t="104334" x="2882900" y="5435600"/>
          <p14:tracePt t="104351" x="2978150" y="5473700"/>
          <p14:tracePt t="104368" x="3067050" y="5518150"/>
          <p14:tracePt t="104386" x="3162300" y="5537200"/>
          <p14:tracePt t="104401" x="3200400" y="5537200"/>
          <p14:tracePt t="104418" x="3238500" y="5537200"/>
          <p14:tracePt t="104435" x="3282950" y="5537200"/>
          <p14:tracePt t="104451" x="3314700" y="5530850"/>
          <p14:tracePt t="104468" x="3327400" y="5511800"/>
          <p14:tracePt t="104484" x="3346450" y="5486400"/>
          <p14:tracePt t="104501" x="3352800" y="5473700"/>
          <p14:tracePt t="104518" x="3378200" y="5448300"/>
          <p14:tracePt t="104534" x="3390900" y="5416550"/>
          <p14:tracePt t="104551" x="3397250" y="5403850"/>
          <p14:tracePt t="104567" x="3397250" y="5372100"/>
          <p14:tracePt t="104584" x="3409950" y="5340350"/>
          <p14:tracePt t="104602" x="3416300" y="5308600"/>
          <p14:tracePt t="104619" x="3416300" y="5289550"/>
          <p14:tracePt t="104635" x="3416300" y="5251450"/>
          <p14:tracePt t="104651" x="3416300" y="5213350"/>
          <p14:tracePt t="104667" x="3416300" y="5181600"/>
          <p14:tracePt t="104684" x="3409950" y="5124450"/>
          <p14:tracePt t="104701" x="3409950" y="5099050"/>
          <p14:tracePt t="104718" x="3397250" y="5054600"/>
          <p14:tracePt t="104734" x="3390900" y="5022850"/>
          <p14:tracePt t="104751" x="3371850" y="4991100"/>
          <p14:tracePt t="104768" x="3340100" y="4940300"/>
          <p14:tracePt t="104784" x="3327400" y="4908550"/>
          <p14:tracePt t="104801" x="3302000" y="4870450"/>
          <p14:tracePt t="104818" x="3263900" y="4838700"/>
          <p14:tracePt t="104834" x="3219450" y="4800600"/>
          <p14:tracePt t="104851" x="3181350" y="4768850"/>
          <p14:tracePt t="104867" x="3149600" y="4743450"/>
          <p14:tracePt t="104886" x="3086100" y="4711700"/>
          <p14:tracePt t="104903" x="3054350" y="4686300"/>
          <p14:tracePt t="104917" x="3028950" y="4679950"/>
          <p14:tracePt t="104934" x="3009900" y="4660900"/>
          <p14:tracePt t="104951" x="2978150" y="4648200"/>
          <p14:tracePt t="104967" x="2946400" y="4641850"/>
          <p14:tracePt t="104984" x="2901950" y="4629150"/>
          <p14:tracePt t="105001" x="2863850" y="4622800"/>
          <p14:tracePt t="105018" x="2825750" y="4616450"/>
          <p14:tracePt t="105034" x="2806700" y="4616450"/>
          <p14:tracePt t="105051" x="2768600" y="4616450"/>
          <p14:tracePt t="105067" x="2730500" y="4616450"/>
          <p14:tracePt t="105084" x="2692400" y="4616450"/>
          <p14:tracePt t="105101" x="2660650" y="4616450"/>
          <p14:tracePt t="105118" x="2635250" y="4616450"/>
          <p14:tracePt t="105134" x="2578100" y="4629150"/>
          <p14:tracePt t="105151" x="2508250" y="4635500"/>
          <p14:tracePt t="105168" x="2444750" y="4641850"/>
          <p14:tracePt t="105184" x="2381250" y="4660900"/>
          <p14:tracePt t="105201" x="2324100" y="4667250"/>
          <p14:tracePt t="105218" x="2286000" y="4679950"/>
          <p14:tracePt t="105234" x="2266950" y="4692650"/>
          <p14:tracePt t="105251" x="2235200" y="4705350"/>
          <p14:tracePt t="105267" x="2222500" y="4711700"/>
          <p14:tracePt t="105284" x="2203450" y="4730750"/>
          <p14:tracePt t="105301" x="2190750" y="4743450"/>
          <p14:tracePt t="105318" x="2165350" y="4775200"/>
          <p14:tracePt t="105334" x="2152650" y="4800600"/>
          <p14:tracePt t="105351" x="2120900" y="4838700"/>
          <p14:tracePt t="105367" x="2089150" y="4889500"/>
          <p14:tracePt t="105386" x="2063750" y="4927600"/>
          <p14:tracePt t="105401" x="2038350" y="4978400"/>
          <p14:tracePt t="105419" x="2025650" y="5022850"/>
          <p14:tracePt t="105435" x="2012950" y="5054600"/>
          <p14:tracePt t="105451" x="2000250" y="5118100"/>
          <p14:tracePt t="105467" x="1993900" y="5175250"/>
          <p14:tracePt t="105484" x="1993900" y="5213350"/>
          <p14:tracePt t="105501" x="1993900" y="5283200"/>
          <p14:tracePt t="105517" x="2000250" y="5346700"/>
          <p14:tracePt t="105534" x="2012950" y="5378450"/>
          <p14:tracePt t="105551" x="2032000" y="5454650"/>
          <p14:tracePt t="105567" x="2063750" y="5505450"/>
          <p14:tracePt t="105584" x="2082800" y="5537200"/>
          <p14:tracePt t="105601" x="2120900" y="5594350"/>
          <p14:tracePt t="105618" x="2152650" y="5645150"/>
          <p14:tracePt t="105636" x="2190750" y="5695950"/>
          <p14:tracePt t="105651" x="2216150" y="5721350"/>
          <p14:tracePt t="105667" x="2254250" y="5778500"/>
          <p14:tracePt t="105684" x="2311400" y="5822950"/>
          <p14:tracePt t="105701" x="2374900" y="5873750"/>
          <p14:tracePt t="105717" x="2406650" y="5899150"/>
          <p14:tracePt t="105734" x="2470150" y="5937250"/>
          <p14:tracePt t="105751" x="2540000" y="5969000"/>
          <p14:tracePt t="105768" x="2622550" y="6000750"/>
          <p14:tracePt t="105784" x="2654300" y="6007100"/>
          <p14:tracePt t="105801" x="2724150" y="6026150"/>
          <p14:tracePt t="105818" x="2787650" y="6032500"/>
          <p14:tracePt t="105834" x="2819400" y="6032500"/>
          <p14:tracePt t="105851" x="2876550" y="6038850"/>
          <p14:tracePt t="105867" x="2940050" y="6038850"/>
          <p14:tracePt t="105886" x="3003550" y="6038850"/>
          <p14:tracePt t="105901" x="3041650" y="6038850"/>
          <p14:tracePt t="105917" x="3111500" y="6019800"/>
          <p14:tracePt t="105935" x="3187700" y="5988050"/>
          <p14:tracePt t="105951" x="3251200" y="5949950"/>
          <p14:tracePt t="105967" x="3270250" y="5930900"/>
          <p14:tracePt t="105984" x="3314700" y="5892800"/>
          <p14:tracePt t="106001" x="3346450" y="5854700"/>
          <p14:tracePt t="106017" x="3359150" y="5835650"/>
          <p14:tracePt t="106034" x="3390900" y="5791200"/>
          <p14:tracePt t="106051" x="3416300" y="5753100"/>
          <p14:tracePt t="106054" x="3429000" y="5727700"/>
          <p14:tracePt t="106069" x="3441700" y="5702300"/>
          <p14:tracePt t="106084" x="3448050" y="5676900"/>
          <p14:tracePt t="106101" x="3473450" y="5626100"/>
          <p14:tracePt t="106117" x="3486150" y="5594350"/>
          <p14:tracePt t="106134" x="3505200" y="5530850"/>
          <p14:tracePt t="106152" x="3517900" y="5441950"/>
          <p14:tracePt t="106167" x="3524250" y="5416550"/>
          <p14:tracePt t="106184" x="3524250" y="5359400"/>
          <p14:tracePt t="106201" x="3536950" y="5308600"/>
          <p14:tracePt t="106217" x="3536950" y="5283200"/>
          <p14:tracePt t="106234" x="3536950" y="5232400"/>
          <p14:tracePt t="106251" x="3530600" y="5187950"/>
          <p14:tracePt t="106267" x="3524250" y="5162550"/>
          <p14:tracePt t="106284" x="3498850" y="5124450"/>
          <p14:tracePt t="106301" x="3486150" y="5086350"/>
          <p14:tracePt t="106318" x="3473450" y="5067300"/>
          <p14:tracePt t="106334" x="3460750" y="5054600"/>
          <p14:tracePt t="106351" x="3454400" y="5029200"/>
          <p14:tracePt t="106367" x="3435350" y="5010150"/>
          <p14:tracePt t="106386" x="3422650" y="4991100"/>
          <p14:tracePt t="106401" x="3403600" y="4959350"/>
          <p14:tracePt t="106419" x="3378200" y="4933950"/>
          <p14:tracePt t="106434" x="3371850" y="4914900"/>
          <p14:tracePt t="106451" x="3359150" y="4908550"/>
          <p14:tracePt t="106467" x="3346450" y="4902200"/>
          <p14:tracePt t="106501" x="3346450" y="4895850"/>
          <p14:tracePt t="106518" x="3340100" y="4895850"/>
          <p14:tracePt t="106534" x="3333750" y="4895850"/>
          <p14:tracePt t="106550" x="3327400" y="4883150"/>
          <p14:tracePt t="106553" x="3314700" y="4883150"/>
          <p14:tracePt t="106569" x="3308350" y="4883150"/>
          <p14:tracePt t="106584" x="3302000" y="4883150"/>
          <p14:tracePt t="106601" x="3295650" y="4883150"/>
          <p14:tracePt t="106617" x="3270250" y="4876800"/>
          <p14:tracePt t="106636" x="3251200" y="4876800"/>
          <p14:tracePt t="106651" x="3244850" y="4876800"/>
          <p14:tracePt t="106669" x="3219450" y="4876800"/>
          <p14:tracePt t="106684" x="3213100" y="4870450"/>
          <p14:tracePt t="106701" x="3200400" y="4870450"/>
          <p14:tracePt t="106717" x="3187700" y="4870450"/>
          <p14:tracePt t="106887" x="3187700" y="4864100"/>
          <p14:tracePt t="108636" x="3181350" y="4864100"/>
          <p14:tracePt t="108641" x="3168650" y="4864100"/>
          <p14:tracePt t="108650" x="3155950" y="4864100"/>
          <p14:tracePt t="108667" x="3111500" y="4883150"/>
          <p14:tracePt t="108684" x="3060700" y="4889500"/>
          <p14:tracePt t="108700" x="2997200" y="4902200"/>
          <p14:tracePt t="108717" x="2952750" y="4921250"/>
          <p14:tracePt t="108734" x="2914650" y="4933950"/>
          <p14:tracePt t="108767" x="2851150" y="4978400"/>
          <p14:tracePt t="108800" x="2768600" y="5041900"/>
          <p14:tracePt t="108834" x="2647950" y="5118100"/>
          <p14:tracePt t="108850" x="2609850" y="5143500"/>
          <p14:tracePt t="108868" x="2540000" y="5187950"/>
          <p14:tracePt t="108886" x="2476500" y="5232400"/>
          <p14:tracePt t="108900" x="2419350" y="5251450"/>
          <p14:tracePt t="108917" x="2355850" y="5295900"/>
          <p14:tracePt t="108933" x="2266950" y="5346700"/>
          <p14:tracePt t="108951" x="2197100" y="5391150"/>
          <p14:tracePt t="108967" x="2108200" y="5441950"/>
          <p14:tracePt t="108984" x="2057400" y="5473700"/>
          <p14:tracePt t="109000" x="2000250" y="5505450"/>
          <p14:tracePt t="109017" x="1968500" y="5518150"/>
          <p14:tracePt t="109034" x="1936750" y="5530850"/>
          <p14:tracePt t="109051" x="1905000" y="5537200"/>
          <p14:tracePt t="109054" x="1885950" y="5549900"/>
          <p14:tracePt t="109067" x="1879600" y="5549900"/>
          <p14:tracePt t="109084" x="1847850" y="5556250"/>
          <p14:tracePt t="109101" x="1790700" y="5568950"/>
          <p14:tracePt t="109117" x="1758950" y="5588000"/>
          <p14:tracePt t="109135" x="1739900" y="5594350"/>
          <p14:tracePt t="109152" x="1714500" y="5613400"/>
          <p14:tracePt t="109167" x="1676400" y="5632450"/>
          <p14:tracePt t="109184" x="1644650" y="5651500"/>
          <p14:tracePt t="109201" x="1587500" y="5683250"/>
          <p14:tracePt t="109217" x="1530350" y="5708650"/>
          <p14:tracePt t="109233" x="1492250" y="5727700"/>
          <p14:tracePt t="109250" x="1435100" y="5753100"/>
          <p14:tracePt t="109267" x="1397000" y="5772150"/>
          <p14:tracePt t="109284" x="1365250" y="5784850"/>
          <p14:tracePt t="109300" x="1308100" y="5810250"/>
          <p14:tracePt t="109317" x="1263650" y="5835650"/>
          <p14:tracePt t="109334" x="1244600" y="5842000"/>
          <p14:tracePt t="109350" x="1187450" y="5867400"/>
          <p14:tracePt t="109367" x="1149350" y="5880100"/>
          <p14:tracePt t="109384" x="1117600" y="5886450"/>
          <p14:tracePt t="109400" x="1104900" y="5899150"/>
          <p14:tracePt t="109418" x="1073150" y="5905500"/>
          <p14:tracePt t="109434" x="1054100" y="5911850"/>
          <p14:tracePt t="109450" x="1028700" y="5918200"/>
          <p14:tracePt t="109467" x="1009650" y="5937250"/>
          <p14:tracePt t="109484" x="965200" y="5943600"/>
          <p14:tracePt t="109500" x="927100" y="5962650"/>
          <p14:tracePt t="109517" x="895350" y="5969000"/>
          <p14:tracePt t="109534" x="869950" y="5975350"/>
          <p14:tracePt t="109551" x="863600" y="5975350"/>
          <p14:tracePt t="109657" x="863600" y="5981700"/>
          <p14:tracePt t="109956" x="857250" y="5994400"/>
          <p14:tracePt t="109964" x="850900" y="6000750"/>
          <p14:tracePt t="109972" x="825500" y="6026150"/>
          <p14:tracePt t="109984" x="793750" y="6045200"/>
          <p14:tracePt t="110000" x="704850" y="6108700"/>
          <p14:tracePt t="110017" x="584200" y="6184900"/>
          <p14:tracePt t="110034" x="457200" y="6248400"/>
          <p14:tracePt t="110067" x="247650" y="6350000"/>
          <p14:tracePt t="110100" x="228600" y="6356350"/>
          <p14:tracePt t="110310" x="234950" y="6356350"/>
          <p14:tracePt t="110325" x="247650" y="6356350"/>
          <p14:tracePt t="110334" x="273050" y="6337300"/>
          <p14:tracePt t="110341" x="285750" y="6330950"/>
          <p14:tracePt t="110350" x="311150" y="6324600"/>
          <p14:tracePt t="110367" x="393700" y="6280150"/>
          <p14:tracePt t="110384" x="501650" y="6235700"/>
          <p14:tracePt t="110402" x="622300" y="6184900"/>
          <p14:tracePt t="110417" x="742950" y="6140450"/>
          <p14:tracePt t="110434" x="844550" y="6102350"/>
          <p14:tracePt t="110450" x="908050" y="6076950"/>
          <p14:tracePt t="110467" x="1003300" y="6038850"/>
          <p14:tracePt t="110484" x="1111250" y="5981700"/>
          <p14:tracePt t="110500" x="1231900" y="5924550"/>
          <p14:tracePt t="110517" x="1352550" y="5861050"/>
          <p14:tracePt t="110534" x="1511300" y="5784850"/>
          <p14:tracePt t="110550" x="1549400" y="5759450"/>
          <p14:tracePt t="110553" x="1638300" y="5721350"/>
          <p14:tracePt t="110567" x="1682750" y="5695950"/>
          <p14:tracePt t="110583" x="1873250" y="5607050"/>
          <p14:tracePt t="110600" x="2000250" y="5549900"/>
          <p14:tracePt t="110617" x="2127250" y="5486400"/>
          <p14:tracePt t="110635" x="2279650" y="5422900"/>
          <p14:tracePt t="110650" x="2432050" y="5359400"/>
          <p14:tracePt t="110668" x="2571750" y="5289550"/>
          <p14:tracePt t="110684" x="2717800" y="5226050"/>
          <p14:tracePt t="110700" x="2857500" y="5162550"/>
          <p14:tracePt t="110717" x="3003550" y="5092700"/>
          <p14:tracePt t="110734" x="3136900" y="5022850"/>
          <p14:tracePt t="110750" x="3282950" y="4946650"/>
          <p14:tracePt t="110767" x="3416300" y="4864100"/>
          <p14:tracePt t="110783" x="3587750" y="4768850"/>
          <p14:tracePt t="110800" x="3670300" y="4724400"/>
          <p14:tracePt t="110817" x="3829050" y="4654550"/>
          <p14:tracePt t="110833" x="3930650" y="4610100"/>
          <p14:tracePt t="110850" x="4000500" y="4578350"/>
          <p14:tracePt t="110867" x="4057650" y="4552950"/>
          <p14:tracePt t="110883" x="4089400" y="4533900"/>
          <p14:tracePt t="110902" x="4108450" y="4521200"/>
          <p14:tracePt t="110917" x="4127500" y="4514850"/>
          <p14:tracePt t="110935" x="4127500" y="4502150"/>
          <p14:tracePt t="111025" x="4121150" y="4502150"/>
          <p14:tracePt t="111035" x="4095750" y="4502150"/>
          <p14:tracePt t="111041" x="4070350" y="4508500"/>
          <p14:tracePt t="111051" x="4038600" y="4514850"/>
          <p14:tracePt t="111067" x="3911600" y="4552950"/>
          <p14:tracePt t="111084" x="3810000" y="4584700"/>
          <p14:tracePt t="111100" x="3663950" y="4648200"/>
          <p14:tracePt t="111116" x="3562350" y="4679950"/>
          <p14:tracePt t="111134" x="3422650" y="4737100"/>
          <p14:tracePt t="111150" x="3276600" y="4794250"/>
          <p14:tracePt t="111167" x="3136900" y="4857750"/>
          <p14:tracePt t="111183" x="2990850" y="4921250"/>
          <p14:tracePt t="111200" x="2901950" y="4965700"/>
          <p14:tracePt t="111217" x="2762250" y="5022850"/>
          <p14:tracePt t="111234" x="2628900" y="5086350"/>
          <p14:tracePt t="111250" x="2482850" y="5143500"/>
          <p14:tracePt t="111267" x="2324100" y="5213350"/>
          <p14:tracePt t="111283" x="2222500" y="5264150"/>
          <p14:tracePt t="111300" x="2127250" y="5302250"/>
          <p14:tracePt t="111317" x="2044700" y="5340350"/>
          <p14:tracePt t="111333" x="1993900" y="5365750"/>
          <p14:tracePt t="111350" x="1911350" y="5403850"/>
          <p14:tracePt t="111367" x="1835150" y="5435600"/>
          <p14:tracePt t="111384" x="1758950" y="5467350"/>
          <p14:tracePt t="111400" x="1676400" y="5505450"/>
          <p14:tracePt t="111418" x="1612900" y="5537200"/>
          <p14:tracePt t="111433" x="1517650" y="5588000"/>
          <p14:tracePt t="111450" x="1409700" y="5632450"/>
          <p14:tracePt t="111467" x="1308100" y="5689600"/>
          <p14:tracePt t="111483" x="1200150" y="5753100"/>
          <p14:tracePt t="111500" x="1079500" y="5810250"/>
          <p14:tracePt t="111517" x="958850" y="5867400"/>
          <p14:tracePt t="111533" x="914400" y="5899150"/>
          <p14:tracePt t="111550" x="895350" y="5899150"/>
          <p14:tracePt t="111719" x="901700" y="5899150"/>
          <p14:tracePt t="111727" x="914400" y="5899150"/>
          <p14:tracePt t="111735" x="939800" y="5899150"/>
          <p14:tracePt t="111750" x="965200" y="5892800"/>
          <p14:tracePt t="111767" x="1041400" y="5880100"/>
          <p14:tracePt t="111783" x="1225550" y="5835650"/>
          <p14:tracePt t="111800" x="1327150" y="5816600"/>
          <p14:tracePt t="111817" x="1517650" y="5753100"/>
          <p14:tracePt t="111833" x="1644650" y="5702300"/>
          <p14:tracePt t="111850" x="1828800" y="5638800"/>
          <p14:tracePt t="111867" x="1993900" y="5581650"/>
          <p14:tracePt t="111883" x="2127250" y="5537200"/>
          <p14:tracePt t="111900" x="2266950" y="5499100"/>
          <p14:tracePt t="111918" x="2381250" y="5454650"/>
          <p14:tracePt t="111933" x="2495550" y="5410200"/>
          <p14:tracePt t="111950" x="2616200" y="5372100"/>
          <p14:tracePt t="111967" x="2730500" y="5321300"/>
          <p14:tracePt t="111983" x="2889250" y="5257800"/>
          <p14:tracePt t="112000" x="2971800" y="5219700"/>
          <p14:tracePt t="112016" x="3079750" y="5168900"/>
          <p14:tracePt t="112033" x="3225800" y="5105400"/>
          <p14:tracePt t="112050" x="3327400" y="5060950"/>
          <p14:tracePt t="112067" x="3416300" y="5022850"/>
          <p14:tracePt t="112083" x="3479800" y="4991100"/>
          <p14:tracePt t="112100" x="3505200" y="4972050"/>
          <p14:tracePt t="112117" x="3511550" y="4972050"/>
          <p14:tracePt t="112133" x="3517900" y="4965700"/>
          <p14:tracePt t="112150" x="3536950" y="4965700"/>
          <p14:tracePt t="112166" x="3549650" y="4959350"/>
          <p14:tracePt t="112183" x="3556000" y="4946650"/>
          <p14:tracePt t="112200" x="3568700" y="4946650"/>
          <p14:tracePt t="117582" x="3568700" y="4940300"/>
          <p14:tracePt t="117589" x="3568700" y="4933950"/>
          <p14:tracePt t="117599" x="3568700" y="4914900"/>
          <p14:tracePt t="117616" x="3562350" y="4870450"/>
          <p14:tracePt t="117633" x="3549650" y="4838700"/>
          <p14:tracePt t="117650" x="3530600" y="4819650"/>
          <p14:tracePt t="117667" x="3505200" y="4806950"/>
          <p14:tracePt t="117683" x="3486150" y="4800600"/>
          <p14:tracePt t="117716" x="3435350" y="4787900"/>
          <p14:tracePt t="117749" x="3378200" y="4781550"/>
          <p14:tracePt t="117782" x="3295650" y="4781550"/>
          <p14:tracePt t="117799" x="3238500" y="4775200"/>
          <p14:tracePt t="117816" x="3149600" y="4768850"/>
          <p14:tracePt t="117833" x="3079750" y="4756150"/>
          <p14:tracePt t="117850" x="3009900" y="4743450"/>
          <p14:tracePt t="117866" x="2933700" y="4737100"/>
          <p14:tracePt t="117882" x="2863850" y="4737100"/>
          <p14:tracePt t="117900" x="2768600" y="4724400"/>
          <p14:tracePt t="117917" x="2698750" y="4724400"/>
          <p14:tracePt t="117932" x="2609850" y="4724400"/>
          <p14:tracePt t="117949" x="2514600" y="4724400"/>
          <p14:tracePt t="117966" x="2387600" y="4724400"/>
          <p14:tracePt t="117982" x="2292350" y="4724400"/>
          <p14:tracePt t="117999" x="2139950" y="4730750"/>
          <p14:tracePt t="118016" x="2057400" y="4756150"/>
          <p14:tracePt t="118033" x="1974850" y="4768850"/>
          <p14:tracePt t="118049" x="1885950" y="4794250"/>
          <p14:tracePt t="118066" x="1822450" y="4826000"/>
          <p14:tracePt t="118082" x="1746250" y="4857750"/>
          <p14:tracePt t="118099" x="1708150" y="4870450"/>
          <p14:tracePt t="118116" x="1682750" y="4895850"/>
          <p14:tracePt t="118132" x="1657350" y="4914900"/>
          <p14:tracePt t="118149" x="1631950" y="4933950"/>
          <p14:tracePt t="118167" x="1619250" y="4965700"/>
          <p14:tracePt t="118183" x="1593850" y="5010150"/>
          <p14:tracePt t="118200" x="1581150" y="5041900"/>
          <p14:tracePt t="118216" x="1555750" y="5105400"/>
          <p14:tracePt t="118232" x="1536700" y="5156200"/>
          <p14:tracePt t="118249" x="1524000" y="5213350"/>
          <p14:tracePt t="118266" x="1524000" y="5270500"/>
          <p14:tracePt t="118282" x="1524000" y="5327650"/>
          <p14:tracePt t="118299" x="1524000" y="5365750"/>
          <p14:tracePt t="118316" x="1524000" y="5435600"/>
          <p14:tracePt t="118332" x="1543050" y="5492750"/>
          <p14:tracePt t="118349" x="1568450" y="5588000"/>
          <p14:tracePt t="118366" x="1587500" y="5651500"/>
          <p14:tracePt t="118383" x="1619250" y="5740400"/>
          <p14:tracePt t="118399" x="1644650" y="5791200"/>
          <p14:tracePt t="118416" x="1682750" y="5880100"/>
          <p14:tracePt t="118433" x="1708150" y="5937250"/>
          <p14:tracePt t="118449" x="1758950" y="6007100"/>
          <p14:tracePt t="118466" x="1797050" y="6057900"/>
          <p14:tracePt t="118483" x="1873250" y="6140450"/>
          <p14:tracePt t="118499" x="1892300" y="6165850"/>
          <p14:tracePt t="118516" x="1993900" y="6254750"/>
          <p14:tracePt t="118533" x="2044700" y="6292850"/>
          <p14:tracePt t="118549" x="2120900" y="6343650"/>
          <p14:tracePt t="118566" x="2171700" y="6362700"/>
          <p14:tracePt t="118583" x="2235200" y="6407150"/>
          <p14:tracePt t="118599" x="2279650" y="6426200"/>
          <p14:tracePt t="118616" x="2349500" y="6451600"/>
          <p14:tracePt t="118633" x="2393950" y="6470650"/>
          <p14:tracePt t="118650" x="2463800" y="6483350"/>
          <p14:tracePt t="118667" x="2520950" y="6489700"/>
          <p14:tracePt t="118682" x="2597150" y="6502400"/>
          <p14:tracePt t="118699" x="2654300" y="6502400"/>
          <p14:tracePt t="118716" x="2743200" y="6502400"/>
          <p14:tracePt t="118733" x="2851150" y="6496050"/>
          <p14:tracePt t="118749" x="2914650" y="6496050"/>
          <p14:tracePt t="118766" x="3003550" y="6483350"/>
          <p14:tracePt t="118782" x="3067050" y="6470650"/>
          <p14:tracePt t="118799" x="3168650" y="6438900"/>
          <p14:tracePt t="118816" x="3232150" y="6426200"/>
          <p14:tracePt t="118832" x="3314700" y="6394450"/>
          <p14:tracePt t="118850" x="3359150" y="6369050"/>
          <p14:tracePt t="118866" x="3448050" y="6324600"/>
          <p14:tracePt t="118883" x="3511550" y="6280150"/>
          <p14:tracePt t="118899" x="3606800" y="6216650"/>
          <p14:tracePt t="118916" x="3663950" y="6172200"/>
          <p14:tracePt t="118934" x="3746500" y="6089650"/>
          <p14:tracePt t="118949" x="3803650" y="6019800"/>
          <p14:tracePt t="118966" x="3886200" y="5918200"/>
          <p14:tracePt t="118982" x="3924300" y="5854700"/>
          <p14:tracePt t="118999" x="3981450" y="5734050"/>
          <p14:tracePt t="119016" x="4013200" y="5670550"/>
          <p14:tracePt t="119032" x="4051300" y="5568950"/>
          <p14:tracePt t="119049" x="4076700" y="5505450"/>
          <p14:tracePt t="119066" x="4089400" y="5403850"/>
          <p14:tracePt t="119083" x="4095750" y="5340350"/>
          <p14:tracePt t="119099" x="4095750" y="5219700"/>
          <p14:tracePt t="119116" x="4070350" y="5105400"/>
          <p14:tracePt t="119132" x="4044950" y="5041900"/>
          <p14:tracePt t="119149" x="4000500" y="4972050"/>
          <p14:tracePt t="119168" x="3943350" y="4908550"/>
          <p14:tracePt t="119182" x="3917950" y="4895850"/>
          <p14:tracePt t="119199" x="3841750" y="4813300"/>
          <p14:tracePt t="119215" x="3816350" y="4787900"/>
          <p14:tracePt t="119234" x="3721100" y="4718050"/>
          <p14:tracePt t="119249" x="3695700" y="4705350"/>
          <p14:tracePt t="119266" x="3613150" y="4654550"/>
          <p14:tracePt t="119282" x="3524250" y="4610100"/>
          <p14:tracePt t="119299" x="3460750" y="4584700"/>
          <p14:tracePt t="119316" x="3390900" y="4559300"/>
          <p14:tracePt t="119332" x="3295650" y="4527550"/>
          <p14:tracePt t="119349" x="3219450" y="4502150"/>
          <p14:tracePt t="119366" x="3111500" y="4483100"/>
          <p14:tracePt t="119382" x="3041650" y="4464050"/>
          <p14:tracePt t="119401" x="2921000" y="4451350"/>
          <p14:tracePt t="119418" x="2863850" y="4451350"/>
          <p14:tracePt t="119432" x="2832100" y="4438650"/>
          <p14:tracePt t="119449" x="2730500" y="4438650"/>
          <p14:tracePt t="119466" x="2667000" y="4438650"/>
          <p14:tracePt t="119482" x="2597150" y="4438650"/>
          <p14:tracePt t="119499" x="2476500" y="4451350"/>
          <p14:tracePt t="119516" x="2393950" y="4470400"/>
          <p14:tracePt t="119532" x="2279650" y="4489450"/>
          <p14:tracePt t="119549" x="2216150" y="4508500"/>
          <p14:tracePt t="119565" x="2152650" y="4521200"/>
          <p14:tracePt t="119582" x="2089150" y="4540250"/>
          <p14:tracePt t="119599" x="2044700" y="4552950"/>
          <p14:tracePt t="119615" x="2006600" y="4572000"/>
          <p14:tracePt t="119632" x="1949450" y="4603750"/>
          <p14:tracePt t="119649" x="1930400" y="4610100"/>
          <p14:tracePt t="119668" x="1885950" y="4635500"/>
          <p14:tracePt t="119682" x="1866900" y="4660900"/>
          <p14:tracePt t="119699" x="1816100" y="4692650"/>
          <p14:tracePt t="119716" x="1784350" y="4724400"/>
          <p14:tracePt t="119732" x="1746250" y="4762500"/>
          <p14:tracePt t="119749" x="1714500" y="4819650"/>
          <p14:tracePt t="119766" x="1651000" y="4902200"/>
          <p14:tracePt t="119782" x="1612900" y="4959350"/>
          <p14:tracePt t="119799" x="1587500" y="5010150"/>
          <p14:tracePt t="119816" x="1568450" y="5048250"/>
          <p14:tracePt t="119832" x="1549400" y="5092700"/>
          <p14:tracePt t="119849" x="1536700" y="5143500"/>
          <p14:tracePt t="119866" x="1530350" y="5187950"/>
          <p14:tracePt t="119882" x="1524000" y="5264150"/>
          <p14:tracePt t="119899" x="1524000" y="5302250"/>
          <p14:tracePt t="119916" x="1524000" y="5340350"/>
          <p14:tracePt t="119932" x="1536700" y="5378450"/>
          <p14:tracePt t="119949" x="1543050" y="5422900"/>
          <p14:tracePt t="119965" x="1574800" y="5499100"/>
          <p14:tracePt t="119982" x="1600200" y="5581650"/>
          <p14:tracePt t="119999" x="1619250" y="5632450"/>
          <p14:tracePt t="120016" x="1651000" y="5683250"/>
          <p14:tracePt t="120032" x="1676400" y="5727700"/>
          <p14:tracePt t="120049" x="1708150" y="5772150"/>
          <p14:tracePt t="120066" x="1739900" y="5816600"/>
          <p14:tracePt t="120082" x="1771650" y="5867400"/>
          <p14:tracePt t="120099" x="1822450" y="5918200"/>
          <p14:tracePt t="120116" x="1854200" y="5949950"/>
          <p14:tracePt t="120132" x="1873250" y="5975350"/>
          <p14:tracePt t="120149" x="1898650" y="6000750"/>
          <p14:tracePt t="120166" x="1930400" y="6032500"/>
          <p14:tracePt t="120183" x="1981200" y="6064250"/>
          <p14:tracePt t="120199" x="1993900" y="6070600"/>
          <p14:tracePt t="120216" x="2032000" y="6102350"/>
          <p14:tracePt t="120232" x="2063750" y="6121400"/>
          <p14:tracePt t="120249" x="2095500" y="6127750"/>
          <p14:tracePt t="120266" x="2127250" y="6140450"/>
          <p14:tracePt t="120282" x="2171700" y="6153150"/>
          <p14:tracePt t="120299" x="2203450" y="6165850"/>
          <p14:tracePt t="120315" x="2247900" y="6184900"/>
          <p14:tracePt t="120332" x="2305050" y="6197600"/>
          <p14:tracePt t="120349" x="2362200" y="6216650"/>
          <p14:tracePt t="120366" x="2393950" y="6223000"/>
          <p14:tracePt t="120382" x="2444750" y="6235700"/>
          <p14:tracePt t="120399" x="2508250" y="6248400"/>
          <p14:tracePt t="120417" x="2590800" y="6261100"/>
          <p14:tracePt t="120434" x="2654300" y="6267450"/>
          <p14:tracePt t="120449" x="2679700" y="6280150"/>
          <p14:tracePt t="120465" x="2762250" y="6280150"/>
          <p14:tracePt t="120482" x="2819400" y="6286500"/>
          <p14:tracePt t="120499" x="2851150" y="6286500"/>
          <p14:tracePt t="120516" x="2921000" y="6286500"/>
          <p14:tracePt t="120532" x="2997200" y="6286500"/>
          <p14:tracePt t="120549" x="3067050" y="6286500"/>
          <p14:tracePt t="120565" x="3124200" y="6286500"/>
          <p14:tracePt t="120582" x="3168650" y="6286500"/>
          <p14:tracePt t="120599" x="3232150" y="6273800"/>
          <p14:tracePt t="120616" x="3295650" y="6267450"/>
          <p14:tracePt t="120632" x="3321050" y="6261100"/>
          <p14:tracePt t="120649" x="3384550" y="6242050"/>
          <p14:tracePt t="120667" x="3448050" y="6210300"/>
          <p14:tracePt t="120682" x="3517900" y="6172200"/>
          <p14:tracePt t="120699" x="3619500" y="6083300"/>
          <p14:tracePt t="120716" x="3695700" y="6013450"/>
          <p14:tracePt t="120732" x="3771900" y="5918200"/>
          <p14:tracePt t="120749" x="3841750" y="5829300"/>
          <p14:tracePt t="120766" x="3873500" y="5791200"/>
          <p14:tracePt t="120782" x="3930650" y="5721350"/>
          <p14:tracePt t="120799" x="3968750" y="5645150"/>
          <p14:tracePt t="120815" x="4000500" y="5575300"/>
          <p14:tracePt t="120832" x="4032250" y="5486400"/>
          <p14:tracePt t="120849" x="4057650" y="5403850"/>
          <p14:tracePt t="120865" x="4076700" y="5308600"/>
          <p14:tracePt t="120882" x="4076700" y="5213350"/>
          <p14:tracePt t="120899" x="4076700" y="5168900"/>
          <p14:tracePt t="120917" x="4070350" y="5041900"/>
          <p14:tracePt t="120932" x="4064000" y="4997450"/>
          <p14:tracePt t="120949" x="4032250" y="4883150"/>
          <p14:tracePt t="120965" x="4006850" y="4806950"/>
          <p14:tracePt t="120982" x="3968750" y="4737100"/>
          <p14:tracePt t="120999" x="3930650" y="4673600"/>
          <p14:tracePt t="121015" x="3886200" y="4610100"/>
          <p14:tracePt t="121032" x="3873500" y="4584700"/>
          <p14:tracePt t="121049" x="3835400" y="4533900"/>
          <p14:tracePt t="121065" x="3803650" y="4502150"/>
          <p14:tracePt t="121082" x="3778250" y="4483100"/>
          <p14:tracePt t="121099" x="3752850" y="4464050"/>
          <p14:tracePt t="121115" x="3721100" y="4451350"/>
          <p14:tracePt t="121132" x="3683000" y="4425950"/>
          <p14:tracePt t="121151" x="3625850" y="4400550"/>
          <p14:tracePt t="121166" x="3568700" y="4387850"/>
          <p14:tracePt t="121182" x="3505200" y="4368800"/>
          <p14:tracePt t="121199" x="3467100" y="4362450"/>
          <p14:tracePt t="121215" x="3390900" y="4356100"/>
          <p14:tracePt t="121232" x="3302000" y="4356100"/>
          <p14:tracePt t="121249" x="3187700" y="4356100"/>
          <p14:tracePt t="121265" x="3060700" y="4343400"/>
          <p14:tracePt t="121282" x="2921000" y="4343400"/>
          <p14:tracePt t="121299" x="2787650" y="4349750"/>
          <p14:tracePt t="121316" x="2647950" y="4362450"/>
          <p14:tracePt t="121332" x="2520950" y="4381500"/>
          <p14:tracePt t="121349" x="2419350" y="4394200"/>
          <p14:tracePt t="121366" x="2330450" y="4413250"/>
          <p14:tracePt t="121382" x="2260600" y="4438650"/>
          <p14:tracePt t="121399" x="2184400" y="4470400"/>
          <p14:tracePt t="121417" x="2133600" y="4489450"/>
          <p14:tracePt t="121433" x="2095500" y="4508500"/>
          <p14:tracePt t="121449" x="2057400" y="4533900"/>
          <p14:tracePt t="121467" x="2012950" y="4552950"/>
          <p14:tracePt t="121482" x="1936750" y="4603750"/>
          <p14:tracePt t="121499" x="1879600" y="4641850"/>
          <p14:tracePt t="121516" x="1822450" y="4679950"/>
          <p14:tracePt t="121532" x="1778000" y="4724400"/>
          <p14:tracePt t="121549" x="1727200" y="4762500"/>
          <p14:tracePt t="121565" x="1689100" y="4800600"/>
          <p14:tracePt t="121582" x="1651000" y="4838700"/>
          <p14:tracePt t="121599" x="1612900" y="4895850"/>
          <p14:tracePt t="121615" x="1587500" y="4927600"/>
          <p14:tracePt t="121632" x="1568450" y="4965700"/>
          <p14:tracePt t="121649" x="1555750" y="5016500"/>
          <p14:tracePt t="121667" x="1536700" y="5080000"/>
          <p14:tracePt t="121683" x="1530350" y="5124450"/>
          <p14:tracePt t="121699" x="1524000" y="5181600"/>
          <p14:tracePt t="121716" x="1517650" y="5238750"/>
          <p14:tracePt t="121732" x="1517650" y="5295900"/>
          <p14:tracePt t="121748" x="1517650" y="5346700"/>
          <p14:tracePt t="121766" x="1517650" y="5403850"/>
          <p14:tracePt t="121782" x="1517650" y="5461000"/>
          <p14:tracePt t="121799" x="1517650" y="5518150"/>
          <p14:tracePt t="121815" x="1517650" y="5562600"/>
          <p14:tracePt t="121832" x="1536700" y="5613400"/>
          <p14:tracePt t="121849" x="1549400" y="5657850"/>
          <p14:tracePt t="121866" x="1574800" y="5708650"/>
          <p14:tracePt t="121882" x="1631950" y="5778500"/>
          <p14:tracePt t="121899" x="1682750" y="5848350"/>
          <p14:tracePt t="121917" x="1727200" y="5899150"/>
          <p14:tracePt t="121933" x="1771650" y="5943600"/>
          <p14:tracePt t="121949" x="1822450" y="6000750"/>
          <p14:tracePt t="121965" x="1866900" y="6045200"/>
          <p14:tracePt t="121982" x="1924050" y="6096000"/>
          <p14:tracePt t="121999" x="1962150" y="6127750"/>
          <p14:tracePt t="122015" x="2000250" y="6159500"/>
          <p14:tracePt t="122032" x="2044700" y="6191250"/>
          <p14:tracePt t="122049" x="2089150" y="6223000"/>
          <p14:tracePt t="122066" x="2127250" y="6254750"/>
          <p14:tracePt t="122082" x="2178050" y="6280150"/>
          <p14:tracePt t="122099" x="2216150" y="6299200"/>
          <p14:tracePt t="122115" x="2254250" y="6324600"/>
          <p14:tracePt t="122132" x="2298700" y="6343650"/>
          <p14:tracePt t="122149" x="2317750" y="6356350"/>
          <p14:tracePt t="122167" x="2368550" y="6375400"/>
          <p14:tracePt t="122182" x="2406650" y="6381750"/>
          <p14:tracePt t="122199" x="2457450" y="6394450"/>
          <p14:tracePt t="122215" x="2501900" y="6407150"/>
          <p14:tracePt t="122232" x="2559050" y="6419850"/>
          <p14:tracePt t="122248" x="2603500" y="6426200"/>
          <p14:tracePt t="122265" x="2660650" y="6438900"/>
          <p14:tracePt t="122282" x="2711450" y="6438900"/>
          <p14:tracePt t="122299" x="2749550" y="6445250"/>
          <p14:tracePt t="122315" x="2806700" y="6445250"/>
          <p14:tracePt t="122332" x="2838450" y="6445250"/>
          <p14:tracePt t="122349" x="2933700" y="6445250"/>
          <p14:tracePt t="122366" x="2965450" y="6445250"/>
          <p14:tracePt t="122382" x="3016250" y="6445250"/>
          <p14:tracePt t="122398" x="3073400" y="6432550"/>
          <p14:tracePt t="122417" x="3155950" y="6419850"/>
          <p14:tracePt t="122432" x="3200400" y="6407150"/>
          <p14:tracePt t="122449" x="3238500" y="6394450"/>
          <p14:tracePt t="122465" x="3257550" y="6388100"/>
          <p14:tracePt t="122482" x="3295650" y="6369050"/>
          <p14:tracePt t="122498" x="3327400" y="6356350"/>
          <p14:tracePt t="122516" x="3359150" y="6343650"/>
          <p14:tracePt t="122532" x="3378200" y="6330950"/>
          <p14:tracePt t="122549" x="3390900" y="6324600"/>
          <p14:tracePt t="122565" x="3416300" y="6305550"/>
          <p14:tracePt t="122583" x="3454400" y="6280150"/>
          <p14:tracePt t="122599" x="3479800" y="6267450"/>
          <p14:tracePt t="122615" x="3486150" y="6267450"/>
          <p14:tracePt t="122632" x="3492500" y="6261100"/>
          <p14:tracePt t="126563" x="3505200" y="6248400"/>
          <p14:tracePt t="126573" x="3511550" y="6248400"/>
          <p14:tracePt t="126581" x="3543300" y="6235700"/>
          <p14:tracePt t="126598" x="3619500" y="6197600"/>
          <p14:tracePt t="126615" x="3683000" y="6172200"/>
          <p14:tracePt t="126631" x="3702050" y="6165850"/>
          <p14:tracePt t="126648" x="3708400" y="6165850"/>
          <p14:tracePt t="126698" x="3708400" y="6146800"/>
          <p14:tracePt t="126731" x="3740150" y="6083300"/>
          <p14:tracePt t="126765" x="3810000" y="5949950"/>
          <p14:tracePt t="126781" x="3860800" y="5867400"/>
          <p14:tracePt t="126798" x="3892550" y="5816600"/>
          <p14:tracePt t="126815" x="3937000" y="5740400"/>
          <p14:tracePt t="126831" x="3968750" y="5708650"/>
          <p14:tracePt t="126848" x="3994150" y="5689600"/>
          <p14:tracePt t="126865" x="4019550" y="5670550"/>
          <p14:tracePt t="126882" x="4044950" y="5645150"/>
          <p14:tracePt t="126898" x="4076700" y="5626100"/>
          <p14:tracePt t="126917" x="4140200" y="5575300"/>
          <p14:tracePt t="126933" x="4152900" y="5562600"/>
          <p14:tracePt t="126949" x="4222750" y="5511800"/>
          <p14:tracePt t="126965" x="4375150" y="5422900"/>
          <p14:tracePt t="126982" x="4438650" y="5391150"/>
          <p14:tracePt t="126998" x="4527550" y="5353050"/>
          <p14:tracePt t="127015" x="4616450" y="5314950"/>
          <p14:tracePt t="127032" x="4724400" y="5264150"/>
          <p14:tracePt t="127048" x="4794250" y="5245100"/>
          <p14:tracePt t="127065" x="4857750" y="5219700"/>
          <p14:tracePt t="127081" x="4914900" y="5213350"/>
          <p14:tracePt t="127098" x="4978400" y="5194300"/>
          <p14:tracePt t="127115" x="5041900" y="5181600"/>
          <p14:tracePt t="127132" x="5137150" y="5162550"/>
          <p14:tracePt t="127148" x="5200650" y="5156200"/>
          <p14:tracePt t="127165" x="5302250" y="5137150"/>
          <p14:tracePt t="127183" x="5454650" y="5124450"/>
          <p14:tracePt t="127198" x="5537200" y="5118100"/>
          <p14:tracePt t="127215" x="5676900" y="5105400"/>
          <p14:tracePt t="127231" x="5791200" y="5105400"/>
          <p14:tracePt t="127248" x="5892800" y="5105400"/>
          <p14:tracePt t="127265" x="5956300" y="5105400"/>
          <p14:tracePt t="127282" x="6032500" y="5105400"/>
          <p14:tracePt t="127298" x="6108700" y="5111750"/>
          <p14:tracePt t="127315" x="6153150" y="5124450"/>
          <p14:tracePt t="127331" x="6191250" y="5149850"/>
          <p14:tracePt t="127348" x="6216650" y="5168900"/>
          <p14:tracePt t="127365" x="6273800" y="5187950"/>
          <p14:tracePt t="127381" x="6330950" y="5232400"/>
          <p14:tracePt t="127398" x="6369050" y="5251450"/>
          <p14:tracePt t="127416" x="6438900" y="5295900"/>
          <p14:tracePt t="127432" x="6502400" y="5334000"/>
          <p14:tracePt t="127448" x="6540500" y="5359400"/>
          <p14:tracePt t="127465" x="6623050" y="5391150"/>
          <p14:tracePt t="127481" x="6667500" y="5397500"/>
          <p14:tracePt t="127499" x="6699250" y="5397500"/>
          <p14:tracePt t="127515" x="6718300" y="5397500"/>
          <p14:tracePt t="127531" x="6743700" y="5397500"/>
          <p14:tracePt t="127548" x="6750050" y="5397500"/>
          <p14:tracePt t="127565" x="6756400" y="5391150"/>
          <p14:tracePt t="127581" x="6775450" y="5378450"/>
          <p14:tracePt t="127598" x="6794500" y="5346700"/>
          <p14:tracePt t="127615" x="6819900" y="5283200"/>
          <p14:tracePt t="127631" x="6826250" y="5226050"/>
          <p14:tracePt t="127648" x="6826250" y="5124450"/>
          <p14:tracePt t="127665" x="6819900" y="5041900"/>
          <p14:tracePt t="127681" x="6788150" y="4965700"/>
          <p14:tracePt t="127698" x="6711950" y="4870450"/>
          <p14:tracePt t="127715" x="6667500" y="4819650"/>
          <p14:tracePt t="127731" x="6584950" y="4775200"/>
          <p14:tracePt t="127748" x="6565900" y="4775200"/>
          <p14:tracePt t="127765" x="6534150" y="4775200"/>
          <p14:tracePt t="127781" x="6489700" y="4775200"/>
          <p14:tracePt t="127798" x="6457950" y="4787900"/>
          <p14:tracePt t="127814" x="6426200" y="4806950"/>
          <p14:tracePt t="127831" x="6362700" y="4870450"/>
          <p14:tracePt t="127848" x="6324600" y="4927600"/>
          <p14:tracePt t="127864" x="6286500" y="4984750"/>
          <p14:tracePt t="127881" x="6248400" y="5041900"/>
          <p14:tracePt t="127898" x="6216650" y="5118100"/>
          <p14:tracePt t="127915" x="6203950" y="5175250"/>
          <p14:tracePt t="127932" x="6203950" y="5232400"/>
          <p14:tracePt t="127948" x="6203950" y="5302250"/>
          <p14:tracePt t="127965" x="6235700" y="5461000"/>
          <p14:tracePt t="127981" x="6248400" y="5499100"/>
          <p14:tracePt t="127998" x="6299200" y="5613400"/>
          <p14:tracePt t="128015" x="6369050" y="5708650"/>
          <p14:tracePt t="128031" x="6413500" y="5759450"/>
          <p14:tracePt t="128048" x="6464300" y="5803900"/>
          <p14:tracePt t="128064" x="6502400" y="5835650"/>
          <p14:tracePt t="128081" x="6584950" y="5873750"/>
          <p14:tracePt t="128098" x="6629400" y="5880100"/>
          <p14:tracePt t="128114" x="6686550" y="5886450"/>
          <p14:tracePt t="128131" x="6743700" y="5886450"/>
          <p14:tracePt t="128148" x="6813550" y="5880100"/>
          <p14:tracePt t="128165" x="6858000" y="5861050"/>
          <p14:tracePt t="128184" x="6934200" y="5835650"/>
          <p14:tracePt t="128200" x="6985000" y="5803900"/>
          <p14:tracePt t="128215" x="7016750" y="5772150"/>
          <p14:tracePt t="128233" x="7035800" y="5727700"/>
          <p14:tracePt t="128248" x="7061200" y="5670550"/>
          <p14:tracePt t="128265" x="7061200" y="5607050"/>
          <p14:tracePt t="128282" x="7067550" y="5530850"/>
          <p14:tracePt t="128298" x="7061200" y="5448300"/>
          <p14:tracePt t="128315" x="7042150" y="5308600"/>
          <p14:tracePt t="128332" x="6997700" y="5219700"/>
          <p14:tracePt t="128348" x="6953250" y="5137150"/>
          <p14:tracePt t="128365" x="6889750" y="5041900"/>
          <p14:tracePt t="128381" x="6807200" y="4965700"/>
          <p14:tracePt t="128398" x="6724650" y="4895850"/>
          <p14:tracePt t="128414" x="6648450" y="4838700"/>
          <p14:tracePt t="128433" x="6502400" y="4749800"/>
          <p14:tracePt t="128448" x="6457950" y="4737100"/>
          <p14:tracePt t="128467" x="6362700" y="4692650"/>
          <p14:tracePt t="128481" x="6311900" y="4679950"/>
          <p14:tracePt t="128498" x="6248400" y="4673600"/>
          <p14:tracePt t="128515" x="6184900" y="4673600"/>
          <p14:tracePt t="128531" x="6096000" y="4699000"/>
          <p14:tracePt t="128548" x="6032500" y="4730750"/>
          <p14:tracePt t="128565" x="5969000" y="4768850"/>
          <p14:tracePt t="128581" x="5918200" y="4806950"/>
          <p14:tracePt t="128598" x="5880100" y="4851400"/>
          <p14:tracePt t="128615" x="5848350" y="4895850"/>
          <p14:tracePt t="128631" x="5835650" y="4946650"/>
          <p14:tracePt t="128648" x="5810250" y="5022850"/>
          <p14:tracePt t="128666" x="5810250" y="5137150"/>
          <p14:tracePt t="128682" x="5829300" y="5219700"/>
          <p14:tracePt t="128698" x="5842000" y="5270500"/>
          <p14:tracePt t="128715" x="5899150" y="5365750"/>
          <p14:tracePt t="128731" x="6013450" y="5518150"/>
          <p14:tracePt t="128748" x="6146800" y="5657850"/>
          <p14:tracePt t="128764" x="6235700" y="5727700"/>
          <p14:tracePt t="128781" x="6311900" y="5803900"/>
          <p14:tracePt t="128798" x="6413500" y="5873750"/>
          <p14:tracePt t="128814" x="6477000" y="5905500"/>
          <p14:tracePt t="128831" x="6553200" y="5930900"/>
          <p14:tracePt t="128848" x="6591300" y="5937250"/>
          <p14:tracePt t="128864" x="6629400" y="5943600"/>
          <p14:tracePt t="128881" x="6692900" y="5943600"/>
          <p14:tracePt t="128898" x="6750050" y="5943600"/>
          <p14:tracePt t="128915" x="6870700" y="5918200"/>
          <p14:tracePt t="128931" x="6921500" y="5892800"/>
          <p14:tracePt t="128948" x="6978650" y="5867400"/>
          <p14:tracePt t="128965" x="7061200" y="5822950"/>
          <p14:tracePt t="128981" x="7124700" y="5784850"/>
          <p14:tracePt t="128998" x="7188200" y="5740400"/>
          <p14:tracePt t="129014" x="7270750" y="5689600"/>
          <p14:tracePt t="129031" x="7302500" y="5657850"/>
          <p14:tracePt t="129048" x="7346950" y="5600700"/>
          <p14:tracePt t="129064" x="7353300" y="5549900"/>
          <p14:tracePt t="129082" x="7359650" y="5499100"/>
          <p14:tracePt t="129098" x="7359650" y="5416550"/>
          <p14:tracePt t="129114" x="7359650" y="5378450"/>
          <p14:tracePt t="129131" x="7334250" y="5327650"/>
          <p14:tracePt t="129148" x="7277100" y="5251450"/>
          <p14:tracePt t="129164" x="7219950" y="5194300"/>
          <p14:tracePt t="129182" x="7092950" y="5073650"/>
          <p14:tracePt t="129200" x="7023100" y="5022850"/>
          <p14:tracePt t="129214" x="6953250" y="4972050"/>
          <p14:tracePt t="129231" x="6858000" y="4927600"/>
          <p14:tracePt t="129248" x="6826250" y="4908550"/>
          <p14:tracePt t="129264" x="6788150" y="4883150"/>
          <p14:tracePt t="129281" x="6762750" y="4876800"/>
          <p14:tracePt t="129298" x="6737350" y="4870450"/>
          <p14:tracePt t="129314" x="6699250" y="4851400"/>
          <p14:tracePt t="129331" x="6635750" y="4851400"/>
          <p14:tracePt t="129348" x="6584950" y="4845050"/>
          <p14:tracePt t="129365" x="6546850" y="4845050"/>
          <p14:tracePt t="129381" x="6502400" y="4845050"/>
          <p14:tracePt t="129398" x="6477000" y="4851400"/>
          <p14:tracePt t="129415" x="6438900" y="4851400"/>
          <p14:tracePt t="129433" x="6413500" y="4857750"/>
          <p14:tracePt t="129448" x="6394450" y="4864100"/>
          <p14:tracePt t="129465" x="6375400" y="4870450"/>
          <p14:tracePt t="129481" x="6356350" y="4870450"/>
          <p14:tracePt t="129498" x="6343650" y="4883150"/>
          <p14:tracePt t="129514" x="6330950" y="4883150"/>
          <p14:tracePt t="129531" x="6324600" y="4889500"/>
          <p14:tracePt t="129548" x="6318250" y="4889500"/>
          <p14:tracePt t="129564" x="6311900" y="4895850"/>
          <p14:tracePt t="129581" x="6299200" y="4914900"/>
          <p14:tracePt t="129598" x="6280150" y="4933950"/>
          <p14:tracePt t="129614" x="6261100" y="4965700"/>
          <p14:tracePt t="129631" x="6235700" y="4997450"/>
          <p14:tracePt t="129648" x="6229350" y="5029200"/>
          <p14:tracePt t="129665" x="6223000" y="5060950"/>
          <p14:tracePt t="129682" x="6223000" y="5118100"/>
          <p14:tracePt t="129699" x="6223000" y="5175250"/>
          <p14:tracePt t="129716" x="6223000" y="5213350"/>
          <p14:tracePt t="129731" x="6248400" y="5295900"/>
          <p14:tracePt t="129748" x="6286500" y="5372100"/>
          <p14:tracePt t="129764" x="6330950" y="5454650"/>
          <p14:tracePt t="129781" x="6369050" y="5524500"/>
          <p14:tracePt t="129797" x="6400800" y="5588000"/>
          <p14:tracePt t="129814" x="6445250" y="5651500"/>
          <p14:tracePt t="129831" x="6489700" y="5715000"/>
          <p14:tracePt t="129848" x="6521450" y="5772150"/>
          <p14:tracePt t="129864" x="6534150" y="5791200"/>
          <p14:tracePt t="129881" x="6565900" y="5835650"/>
          <p14:tracePt t="129898" x="6597650" y="5867400"/>
          <p14:tracePt t="129915" x="6648450" y="5899150"/>
          <p14:tracePt t="129932" x="6667500" y="5905500"/>
          <p14:tracePt t="129949" x="6711950" y="5918200"/>
          <p14:tracePt t="129965" x="6756400" y="5918200"/>
          <p14:tracePt t="129981" x="6781800" y="5918200"/>
          <p14:tracePt t="129998" x="6819900" y="5930900"/>
          <p14:tracePt t="130014" x="6870700" y="5924550"/>
          <p14:tracePt t="130031" x="6921500" y="5911850"/>
          <p14:tracePt t="130048" x="6946900" y="5899150"/>
          <p14:tracePt t="130064" x="6985000" y="5880100"/>
          <p14:tracePt t="130081" x="7016750" y="5835650"/>
          <p14:tracePt t="130098" x="7048500" y="5784850"/>
          <p14:tracePt t="130114" x="7080250" y="5695950"/>
          <p14:tracePt t="130131" x="7099300" y="5645150"/>
          <p14:tracePt t="130148" x="7124700" y="5562600"/>
          <p14:tracePt t="130166" x="7131050" y="5422900"/>
          <p14:tracePt t="130183" x="7131050" y="5340350"/>
          <p14:tracePt t="130199" x="7118350" y="5257800"/>
          <p14:tracePt t="130215" x="7112000" y="5219700"/>
          <p14:tracePt t="130231" x="7092950" y="5149850"/>
          <p14:tracePt t="130248" x="7061200" y="5067300"/>
          <p14:tracePt t="130264" x="7023100" y="4978400"/>
          <p14:tracePt t="130281" x="6985000" y="4895850"/>
          <p14:tracePt t="130298" x="6959600" y="4851400"/>
          <p14:tracePt t="130314" x="6921500" y="4806950"/>
          <p14:tracePt t="130331" x="6883400" y="4775200"/>
          <p14:tracePt t="130348" x="6838950" y="4749800"/>
          <p14:tracePt t="130364" x="6788150" y="4737100"/>
          <p14:tracePt t="130381" x="6756400" y="4724400"/>
          <p14:tracePt t="130397" x="6616700" y="4711700"/>
          <p14:tracePt t="130415" x="6502400" y="4711700"/>
          <p14:tracePt t="130432" x="6388100" y="4711700"/>
          <p14:tracePt t="130449" x="6280150" y="4730750"/>
          <p14:tracePt t="130464" x="6197600" y="4743450"/>
          <p14:tracePt t="130481" x="6165850" y="4762500"/>
          <p14:tracePt t="130497" x="6134100" y="4775200"/>
          <p14:tracePt t="130514" x="6108700" y="4800600"/>
          <p14:tracePt t="130531" x="6096000" y="4826000"/>
          <p14:tracePt t="130548" x="6064250" y="4883150"/>
          <p14:tracePt t="130564" x="6045200" y="4933950"/>
          <p14:tracePt t="130581" x="6045200" y="4978400"/>
          <p14:tracePt t="130598" x="6045200" y="5041900"/>
          <p14:tracePt t="130614" x="6051550" y="5080000"/>
          <p14:tracePt t="130631" x="6076950" y="5143500"/>
          <p14:tracePt t="130648" x="6108700" y="5207000"/>
          <p14:tracePt t="130664" x="6127750" y="5270500"/>
          <p14:tracePt t="130683" x="6153150" y="5314950"/>
          <p14:tracePt t="130697" x="6184900" y="5378450"/>
          <p14:tracePt t="130715" x="6210300" y="5422900"/>
          <p14:tracePt t="130731" x="6223000" y="5467350"/>
          <p14:tracePt t="130747" x="6235700" y="5492750"/>
          <p14:tracePt t="130764" x="6242050" y="5549900"/>
          <p14:tracePt t="130781" x="6248400" y="5581650"/>
          <p14:tracePt t="130798" x="6267450" y="5619750"/>
          <p14:tracePt t="132794" x="6261100" y="5619750"/>
          <p14:tracePt t="132801" x="6254750" y="5619750"/>
          <p14:tracePt t="132809" x="6229350" y="5619750"/>
          <p14:tracePt t="132818" x="6172200" y="5619750"/>
          <p14:tracePt t="132831" x="6127750" y="5613400"/>
          <p14:tracePt t="132847" x="5969000" y="5600700"/>
          <p14:tracePt t="132864" x="5791200" y="5575300"/>
          <p14:tracePt t="132897" x="5213350" y="5537200"/>
          <p14:tracePt t="132931" x="4737100" y="5511800"/>
          <p14:tracePt t="132964" x="4286250" y="5480050"/>
          <p14:tracePt t="132981" x="4044950" y="5473700"/>
          <p14:tracePt t="132997" x="3848100" y="5473700"/>
          <p14:tracePt t="133014" x="3651250" y="5473700"/>
          <p14:tracePt t="133030" x="3498850" y="5473700"/>
          <p14:tracePt t="133047" x="3340100" y="5473700"/>
          <p14:tracePt t="133050" x="3282950" y="5473700"/>
          <p14:tracePt t="133064" x="3219450" y="5473700"/>
          <p14:tracePt t="133081" x="3079750" y="5473700"/>
          <p14:tracePt t="133097" x="2952750" y="5473700"/>
          <p14:tracePt t="133114" x="2787650" y="5467350"/>
          <p14:tracePt t="133131" x="2584450" y="5467350"/>
          <p14:tracePt t="133147" x="2482850" y="5473700"/>
          <p14:tracePt t="133164" x="2406650" y="5486400"/>
          <p14:tracePt t="133181" x="2362200" y="5492750"/>
          <p14:tracePt t="133199" x="2349500" y="5492750"/>
          <p14:tracePt t="133361" x="2343150" y="5492750"/>
          <p14:tracePt t="133369" x="2330450" y="5492750"/>
          <p14:tracePt t="133377" x="2324100" y="5492750"/>
          <p14:tracePt t="133386" x="2317750" y="5492750"/>
          <p14:tracePt t="133397" x="2298700" y="5492750"/>
          <p14:tracePt t="133414" x="2286000" y="5492750"/>
          <p14:tracePt t="133432" x="2254250" y="5492750"/>
          <p14:tracePt t="133448" x="2228850" y="5492750"/>
          <p14:tracePt t="133466" x="2139950" y="5492750"/>
          <p14:tracePt t="133481" x="2108200" y="5499100"/>
          <p14:tracePt t="133497" x="2070100" y="5499100"/>
          <p14:tracePt t="133514" x="2038350" y="5499100"/>
          <p14:tracePt t="133531" x="2025650" y="5499100"/>
          <p14:tracePt t="133547" x="2006600" y="5505450"/>
          <p14:tracePt t="133564" x="2000250" y="5505450"/>
          <p14:tracePt t="133581" x="1993900" y="5505450"/>
          <p14:tracePt t="134167" x="1981200" y="5505450"/>
          <p14:tracePt t="134173" x="1974850" y="5505450"/>
          <p14:tracePt t="134184" x="1968500" y="5505450"/>
          <p14:tracePt t="134199" x="1949450" y="5505450"/>
          <p14:tracePt t="134215" x="1930400" y="5505450"/>
          <p14:tracePt t="134230" x="1911350" y="5505450"/>
          <p14:tracePt t="134247" x="1898650" y="5505450"/>
          <p14:tracePt t="134264" x="1885950" y="5505450"/>
          <p14:tracePt t="134297" x="1866900" y="5505450"/>
          <p14:tracePt t="135245" x="1873250" y="5499100"/>
          <p14:tracePt t="135251" x="1885950" y="5486400"/>
          <p14:tracePt t="135260" x="1892300" y="5480050"/>
          <p14:tracePt t="135267" x="1905000" y="5473700"/>
          <p14:tracePt t="135280" x="1930400" y="5467350"/>
          <p14:tracePt t="135297" x="1968500" y="5441950"/>
          <p14:tracePt t="135314" x="2000250" y="5422900"/>
          <p14:tracePt t="135347" x="2012950" y="5416550"/>
          <p14:tracePt t="135453" x="2019300" y="5416550"/>
          <p14:tracePt t="135461" x="2025650" y="5416550"/>
          <p14:tracePt t="135469" x="2032000" y="5416550"/>
          <p14:tracePt t="135481" x="2051050" y="5410200"/>
          <p14:tracePt t="135497" x="2108200" y="5403850"/>
          <p14:tracePt t="135514" x="2171700" y="5378450"/>
          <p14:tracePt t="135530" x="2247900" y="5346700"/>
          <p14:tracePt t="135547" x="2305050" y="5321300"/>
          <p14:tracePt t="135550" x="2336800" y="5308600"/>
          <p14:tracePt t="135563" x="2368550" y="5289550"/>
          <p14:tracePt t="135580" x="2400300" y="5276850"/>
          <p14:tracePt t="135597" x="2444750" y="5232400"/>
          <p14:tracePt t="135614" x="2470150" y="5219700"/>
          <p14:tracePt t="135630" x="2495550" y="5194300"/>
          <p14:tracePt t="135647" x="2527300" y="5181600"/>
          <p14:tracePt t="135664" x="2565400" y="5149850"/>
          <p14:tracePt t="135680" x="2603500" y="5124450"/>
          <p14:tracePt t="135699" x="2660650" y="5092700"/>
          <p14:tracePt t="135714" x="2698750" y="5060950"/>
          <p14:tracePt t="135731" x="2755900" y="5010150"/>
          <p14:tracePt t="135747" x="2794000" y="4959350"/>
          <p14:tracePt t="135764" x="2819400" y="4927600"/>
          <p14:tracePt t="135781" x="2851150" y="4870450"/>
          <p14:tracePt t="135797" x="2876550" y="4832350"/>
          <p14:tracePt t="135815" x="2889250" y="4768850"/>
          <p14:tracePt t="135830" x="2889250" y="4756150"/>
          <p14:tracePt t="135847" x="2901950" y="4718050"/>
          <p14:tracePt t="135864" x="2901950" y="4705350"/>
          <p14:tracePt t="135880" x="2882900" y="4673600"/>
          <p14:tracePt t="135897" x="2857500" y="4654550"/>
          <p14:tracePt t="135913" x="2825750" y="4641850"/>
          <p14:tracePt t="135930" x="2787650" y="4629150"/>
          <p14:tracePt t="135948" x="2736850" y="4629150"/>
          <p14:tracePt t="135964" x="2698750" y="4641850"/>
          <p14:tracePt t="135980" x="2647950" y="4660900"/>
          <p14:tracePt t="135997" x="2609850" y="4673600"/>
          <p14:tracePt t="136013" x="2578100" y="4699000"/>
          <p14:tracePt t="136030" x="2546350" y="4724400"/>
          <p14:tracePt t="136047" x="2533650" y="4743450"/>
          <p14:tracePt t="136049" x="2514600" y="4756150"/>
          <p14:tracePt t="136063" x="2501900" y="4768850"/>
          <p14:tracePt t="136080" x="2470150" y="4806950"/>
          <p14:tracePt t="136097" x="2413000" y="4864100"/>
          <p14:tracePt t="136114" x="2381250" y="4902200"/>
          <p14:tracePt t="136130" x="2355850" y="4953000"/>
          <p14:tracePt t="136147" x="2330450" y="4997450"/>
          <p14:tracePt t="136163" x="2317750" y="5048250"/>
          <p14:tracePt t="136180" x="2298700" y="5105400"/>
          <p14:tracePt t="136197" x="2292350" y="5156200"/>
          <p14:tracePt t="136215" x="2286000" y="5207000"/>
          <p14:tracePt t="136230" x="2286000" y="5251450"/>
          <p14:tracePt t="136247" x="2286000" y="5314950"/>
          <p14:tracePt t="136263" x="2298700" y="5372100"/>
          <p14:tracePt t="136280" x="2305050" y="5429250"/>
          <p14:tracePt t="136297" x="2317750" y="5486400"/>
          <p14:tracePt t="136314" x="2343150" y="5537200"/>
          <p14:tracePt t="136331" x="2381250" y="5626100"/>
          <p14:tracePt t="136347" x="2400300" y="5651500"/>
          <p14:tracePt t="136363" x="2444750" y="5740400"/>
          <p14:tracePt t="136380" x="2476500" y="5784850"/>
          <p14:tracePt t="136397" x="2508250" y="5816600"/>
          <p14:tracePt t="136413" x="2540000" y="5854700"/>
          <p14:tracePt t="136432" x="2584450" y="5880100"/>
          <p14:tracePt t="136447" x="2616200" y="5911850"/>
          <p14:tracePt t="136466" x="2654300" y="5943600"/>
          <p14:tracePt t="136480" x="2692400" y="5969000"/>
          <p14:tracePt t="136497" x="2749550" y="5981700"/>
          <p14:tracePt t="136513" x="2806700" y="5994400"/>
          <p14:tracePt t="136530" x="2876550" y="6007100"/>
          <p14:tracePt t="136547" x="2952750" y="6007100"/>
          <p14:tracePt t="136550" x="2984500" y="6007100"/>
          <p14:tracePt t="136564" x="3028950" y="6007100"/>
          <p14:tracePt t="136580" x="3098800" y="6007100"/>
          <p14:tracePt t="136597" x="3168650" y="6007100"/>
          <p14:tracePt t="136614" x="3270250" y="5988050"/>
          <p14:tracePt t="136630" x="3346450" y="5962650"/>
          <p14:tracePt t="136647" x="3384550" y="5949950"/>
          <p14:tracePt t="136664" x="3448050" y="5918200"/>
          <p14:tracePt t="136680" x="3511550" y="5867400"/>
          <p14:tracePt t="136698" x="3575050" y="5803900"/>
          <p14:tracePt t="136714" x="3632200" y="5734050"/>
          <p14:tracePt t="136732" x="3695700" y="5638800"/>
          <p14:tracePt t="136748" x="3746500" y="5543550"/>
          <p14:tracePt t="136764" x="3797300" y="5454650"/>
          <p14:tracePt t="136780" x="3829050" y="5378450"/>
          <p14:tracePt t="136797" x="3854450" y="5295900"/>
          <p14:tracePt t="136813" x="3867150" y="5219700"/>
          <p14:tracePt t="136830" x="3867150" y="5137150"/>
          <p14:tracePt t="136847" x="3848100" y="5022850"/>
          <p14:tracePt t="136863" x="3816350" y="4940300"/>
          <p14:tracePt t="136880" x="3771900" y="4870450"/>
          <p14:tracePt t="136897" x="3740150" y="4819650"/>
          <p14:tracePt t="136913" x="3695700" y="4775200"/>
          <p14:tracePt t="136930" x="3676650" y="4743450"/>
          <p14:tracePt t="136948" x="3651250" y="4705350"/>
          <p14:tracePt t="136964" x="3625850" y="4679950"/>
          <p14:tracePt t="136980" x="3587750" y="4654550"/>
          <p14:tracePt t="136997" x="3562350" y="4641850"/>
          <p14:tracePt t="137013" x="3492500" y="4610100"/>
          <p14:tracePt t="137030" x="3397250" y="4578350"/>
          <p14:tracePt t="137046" x="3295650" y="4559300"/>
          <p14:tracePt t="137049" x="3251200" y="4552950"/>
          <p14:tracePt t="137063" x="3219450" y="4552950"/>
          <p14:tracePt t="137080" x="3111500" y="4552950"/>
          <p14:tracePt t="137097" x="2965450" y="4565650"/>
          <p14:tracePt t="137113" x="2863850" y="4584700"/>
          <p14:tracePt t="137130" x="2806700" y="4610100"/>
          <p14:tracePt t="137147" x="2711450" y="4648200"/>
          <p14:tracePt t="137164" x="2635250" y="4705350"/>
          <p14:tracePt t="137180" x="2578100" y="4737100"/>
          <p14:tracePt t="137199" x="2508250" y="4794250"/>
          <p14:tracePt t="137213" x="2451100" y="4851400"/>
          <p14:tracePt t="137230" x="2413000" y="4889500"/>
          <p14:tracePt t="137247" x="2362200" y="4953000"/>
          <p14:tracePt t="137263" x="2324100" y="4997450"/>
          <p14:tracePt t="137280" x="2266950" y="5073650"/>
          <p14:tracePt t="137297" x="2228850" y="5118100"/>
          <p14:tracePt t="137313" x="2171700" y="5219700"/>
          <p14:tracePt t="137330" x="2165350" y="5251450"/>
          <p14:tracePt t="137347" x="2152650" y="5378450"/>
          <p14:tracePt t="137363" x="2152650" y="5461000"/>
          <p14:tracePt t="137380" x="2159000" y="5588000"/>
          <p14:tracePt t="137397" x="2190750" y="5664200"/>
          <p14:tracePt t="137413" x="2241550" y="5772150"/>
          <p14:tracePt t="137432" x="2279650" y="5822950"/>
          <p14:tracePt t="137449" x="2343150" y="5905500"/>
          <p14:tracePt t="137464" x="2393950" y="5949950"/>
          <p14:tracePt t="137480" x="2476500" y="5994400"/>
          <p14:tracePt t="137497" x="2533650" y="6007100"/>
          <p14:tracePt t="137513" x="2635250" y="6026150"/>
          <p14:tracePt t="137530" x="2711450" y="6032500"/>
          <p14:tracePt t="137547" x="2819400" y="6032500"/>
          <p14:tracePt t="137549" x="2870200" y="6026150"/>
          <p14:tracePt t="137563" x="3009900" y="6007100"/>
          <p14:tracePt t="137580" x="3105150" y="5981700"/>
          <p14:tracePt t="137597" x="3238500" y="5930900"/>
          <p14:tracePt t="137613" x="3314700" y="5892800"/>
          <p14:tracePt t="137630" x="3409950" y="5803900"/>
          <p14:tracePt t="137647" x="3454400" y="5734050"/>
          <p14:tracePt t="137663" x="3511550" y="5613400"/>
          <p14:tracePt t="137680" x="3549650" y="5518150"/>
          <p14:tracePt t="137697" x="3600450" y="5372100"/>
          <p14:tracePt t="137713" x="3632200" y="5264150"/>
          <p14:tracePt t="137731" x="3663950" y="5130800"/>
          <p14:tracePt t="137747" x="3670300" y="5041900"/>
          <p14:tracePt t="137763" x="3676650" y="4908550"/>
          <p14:tracePt t="137780" x="3676650" y="4819650"/>
          <p14:tracePt t="137797" x="3600450" y="4660900"/>
          <p14:tracePt t="137813" x="3486150" y="4552950"/>
          <p14:tracePt t="137830" x="3378200" y="4495800"/>
          <p14:tracePt t="137847" x="3213100" y="4432300"/>
          <p14:tracePt t="137863" x="3105150" y="4406900"/>
          <p14:tracePt t="137880" x="2927350" y="4394200"/>
          <p14:tracePt t="137896" x="2743200" y="4394200"/>
          <p14:tracePt t="137913" x="2565400" y="4413250"/>
          <p14:tracePt t="137930" x="2393950" y="4451350"/>
          <p14:tracePt t="137949" x="2228850" y="4508500"/>
          <p14:tracePt t="137963" x="2095500" y="4584700"/>
          <p14:tracePt t="137981" x="1974850" y="4673600"/>
          <p14:tracePt t="137998" x="1835150" y="4806950"/>
          <p14:tracePt t="138013" x="1727200" y="4927600"/>
          <p14:tracePt t="138030" x="1651000" y="5054600"/>
          <p14:tracePt t="138047" x="1562100" y="5245100"/>
          <p14:tracePt t="138063" x="1555750" y="5340350"/>
          <p14:tracePt t="138080" x="1555750" y="5435600"/>
          <p14:tracePt t="138097" x="1555750" y="5568950"/>
          <p14:tracePt t="138113" x="1587500" y="5683250"/>
          <p14:tracePt t="138130" x="1638300" y="5791200"/>
          <p14:tracePt t="138146" x="1701800" y="5911850"/>
          <p14:tracePt t="138163" x="1778000" y="6032500"/>
          <p14:tracePt t="138180" x="1892300" y="6153150"/>
          <p14:tracePt t="138198" x="1981200" y="6216650"/>
          <p14:tracePt t="138214" x="2076450" y="6267450"/>
          <p14:tracePt t="138230" x="2159000" y="6318250"/>
          <p14:tracePt t="138247" x="2286000" y="6350000"/>
          <p14:tracePt t="138263" x="2400300" y="6356350"/>
          <p14:tracePt t="138280" x="2520950" y="6356350"/>
          <p14:tracePt t="138297" x="2635250" y="6356350"/>
          <p14:tracePt t="138313" x="2825750" y="6324600"/>
          <p14:tracePt t="138330" x="2946400" y="6292850"/>
          <p14:tracePt t="138347" x="3073400" y="6261100"/>
          <p14:tracePt t="138363" x="3251200" y="6197600"/>
          <p14:tracePt t="138380" x="3352800" y="6121400"/>
          <p14:tracePt t="138396" x="3441700" y="6051550"/>
          <p14:tracePt t="138413" x="3511550" y="5975350"/>
          <p14:tracePt t="138430" x="3581400" y="5848350"/>
          <p14:tracePt t="138448" x="3632200" y="5740400"/>
          <p14:tracePt t="138465" x="3663950" y="5632450"/>
          <p14:tracePt t="138480" x="3702050" y="5511800"/>
          <p14:tracePt t="138497" x="3733800" y="5391150"/>
          <p14:tracePt t="138513" x="3759200" y="5257800"/>
          <p14:tracePt t="138530" x="3771900" y="5162550"/>
          <p14:tracePt t="138548" x="3778250" y="5003800"/>
          <p14:tracePt t="138563" x="3771900" y="4914900"/>
          <p14:tracePt t="138580" x="3746500" y="4838700"/>
          <p14:tracePt t="138597" x="3708400" y="4768850"/>
          <p14:tracePt t="138613" x="3625850" y="4686300"/>
          <p14:tracePt t="138630" x="3562350" y="4629150"/>
          <p14:tracePt t="138647" x="3492500" y="4597400"/>
          <p14:tracePt t="138663" x="3403600" y="4578350"/>
          <p14:tracePt t="138680" x="3251200" y="4552950"/>
          <p14:tracePt t="138698" x="3117850" y="4552950"/>
          <p14:tracePt t="138713" x="2952750" y="4552950"/>
          <p14:tracePt t="138730" x="2774950" y="4584700"/>
          <p14:tracePt t="138748" x="2425700" y="4673600"/>
          <p14:tracePt t="138763" x="2374900" y="4692650"/>
          <p14:tracePt t="138780" x="2197100" y="4775200"/>
          <p14:tracePt t="138797" x="2057400" y="4902200"/>
          <p14:tracePt t="138813" x="2012950" y="4984750"/>
          <p14:tracePt t="138830" x="1993900" y="5048250"/>
          <p14:tracePt t="138846" x="1968500" y="5143500"/>
          <p14:tracePt t="138863" x="1962150" y="5238750"/>
          <p14:tracePt t="138880" x="1962150" y="5334000"/>
          <p14:tracePt t="138896" x="1962150" y="5422900"/>
          <p14:tracePt t="138913" x="1987550" y="5530850"/>
          <p14:tracePt t="138930" x="2025650" y="5651500"/>
          <p14:tracePt t="138947" x="2076450" y="5759450"/>
          <p14:tracePt t="138963" x="2120900" y="5835650"/>
          <p14:tracePt t="138982" x="2209800" y="5949950"/>
          <p14:tracePt t="138996" x="2235200" y="5981700"/>
          <p14:tracePt t="139013" x="2279650" y="6038850"/>
          <p14:tracePt t="139030" x="2336800" y="6089650"/>
          <p14:tracePt t="139046" x="2368550" y="6108700"/>
          <p14:tracePt t="139049" x="2381250" y="6121400"/>
          <p14:tracePt t="139063" x="2413000" y="6127750"/>
          <p14:tracePt t="139080" x="2438400" y="6127750"/>
          <p14:tracePt t="139097" x="2470150" y="6134100"/>
          <p14:tracePt t="139113" x="2495550" y="6134100"/>
          <p14:tracePt t="139130" x="2495550" y="6140450"/>
          <p14:tracePt t="139168" x="2495550" y="6153150"/>
          <p14:tracePt t="139180" x="2495550" y="6159500"/>
          <p14:tracePt t="141621" x="2489200" y="6159500"/>
          <p14:tracePt t="141630" x="2482850" y="6165850"/>
          <p14:tracePt t="141637" x="2457450" y="6184900"/>
          <p14:tracePt t="141646" x="2419350" y="6197600"/>
          <p14:tracePt t="141663" x="2374900" y="6216650"/>
          <p14:tracePt t="141697" x="2374900" y="6197600"/>
          <p14:tracePt t="141731" x="2406650" y="6057900"/>
          <p14:tracePt t="141763" x="2470150" y="5918200"/>
          <p14:tracePt t="141796" x="2559050" y="5753100"/>
          <p14:tracePt t="141813" x="2597150" y="5676900"/>
          <p14:tracePt t="141829" x="2635250" y="5632450"/>
          <p14:tracePt t="141846" x="2679700" y="5581650"/>
          <p14:tracePt t="141863" x="2717800" y="5543550"/>
          <p14:tracePt t="141880" x="2724150" y="5530850"/>
          <p14:tracePt t="141896" x="2743200" y="5505450"/>
          <p14:tracePt t="141913" x="2755900" y="5473700"/>
          <p14:tracePt t="141930" x="2781300" y="5422900"/>
          <p14:tracePt t="141946" x="2813050" y="5372100"/>
          <p14:tracePt t="141963" x="2851150" y="5276850"/>
          <p14:tracePt t="141981" x="2889250" y="5162550"/>
          <p14:tracePt t="141996" x="2908300" y="5054600"/>
          <p14:tracePt t="142013" x="2908300" y="4972050"/>
          <p14:tracePt t="142029" x="2908300" y="4933950"/>
          <p14:tracePt t="142046" x="2908300" y="4902200"/>
          <p14:tracePt t="142049" x="2908300" y="4895850"/>
          <p14:tracePt t="142063" x="2908300" y="4870450"/>
          <p14:tracePt t="142080" x="2908300" y="4838700"/>
          <p14:tracePt t="142096" x="2908300" y="4806950"/>
          <p14:tracePt t="142113" x="2908300" y="4724400"/>
          <p14:tracePt t="142129" x="2901950" y="4660900"/>
          <p14:tracePt t="142146" x="2895600" y="4629150"/>
          <p14:tracePt t="142163" x="2895600" y="4616450"/>
          <p14:tracePt t="142180" x="2889250" y="4597400"/>
          <p14:tracePt t="142198" x="2870200" y="4578350"/>
          <p14:tracePt t="142214" x="2800350" y="4533900"/>
          <p14:tracePt t="142229" x="2730500" y="4521200"/>
          <p14:tracePt t="142247" x="2603500" y="4521200"/>
          <p14:tracePt t="142263" x="2508250" y="4521200"/>
          <p14:tracePt t="142279" x="2343150" y="4521200"/>
          <p14:tracePt t="142296" x="2139950" y="4546600"/>
          <p14:tracePt t="142313" x="1936750" y="4584700"/>
          <p14:tracePt t="142330" x="1739900" y="4641850"/>
          <p14:tracePt t="142346" x="1587500" y="4699000"/>
          <p14:tracePt t="142364" x="1473200" y="4737100"/>
          <p14:tracePt t="142379" x="1441450" y="4743450"/>
          <p14:tracePt t="142396" x="1422400" y="4756150"/>
          <p14:tracePt t="142413" x="1422400" y="4749800"/>
          <p14:tracePt t="142430" x="1422400" y="4724400"/>
          <p14:tracePt t="142446" x="1422400" y="4705350"/>
          <p14:tracePt t="142463" x="1428750" y="4660900"/>
          <p14:tracePt t="142479" x="1447800" y="4641850"/>
          <p14:tracePt t="142496" x="1473200" y="4591050"/>
          <p14:tracePt t="142513" x="1504950" y="4546600"/>
          <p14:tracePt t="142530" x="1524000" y="4514850"/>
          <p14:tracePt t="142546" x="1568450" y="4483100"/>
          <p14:tracePt t="142548" x="1587500" y="4464050"/>
          <p14:tracePt t="142563" x="1619250" y="4451350"/>
          <p14:tracePt t="142579" x="1670050" y="4432300"/>
          <p14:tracePt t="142596" x="1727200" y="4432300"/>
          <p14:tracePt t="142613" x="1758950" y="4425950"/>
          <p14:tracePt t="142629" x="1924050" y="4394200"/>
          <p14:tracePt t="142646" x="2019300" y="4375150"/>
          <p14:tracePt t="142663" x="2171700" y="4362450"/>
          <p14:tracePt t="142679" x="2273300" y="4362450"/>
          <p14:tracePt t="142696" x="2368550" y="4362450"/>
          <p14:tracePt t="142713" x="2508250" y="4362450"/>
          <p14:tracePt t="142729" x="2635250" y="4362450"/>
          <p14:tracePt t="142746" x="2717800" y="4362450"/>
          <p14:tracePt t="142762" x="2838450" y="4375150"/>
          <p14:tracePt t="142780" x="2946400" y="4387850"/>
          <p14:tracePt t="142796" x="3016250" y="4413250"/>
          <p14:tracePt t="142813" x="3155950" y="4483100"/>
          <p14:tracePt t="142829" x="3263900" y="4546600"/>
          <p14:tracePt t="142846" x="3390900" y="4629150"/>
          <p14:tracePt t="142863" x="3479800" y="4667250"/>
          <p14:tracePt t="142879" x="3600450" y="4737100"/>
          <p14:tracePt t="142896" x="3676650" y="4787900"/>
          <p14:tracePt t="142913" x="3714750" y="4819650"/>
          <p14:tracePt t="142929" x="3765550" y="4870450"/>
          <p14:tracePt t="142946" x="3797300" y="4914900"/>
          <p14:tracePt t="142964" x="3841750" y="4965700"/>
          <p14:tracePt t="142980" x="3892550" y="5029200"/>
          <p14:tracePt t="142996" x="3924300" y="5080000"/>
          <p14:tracePt t="143012" x="3968750" y="5149850"/>
          <p14:tracePt t="143029" x="4019550" y="5232400"/>
          <p14:tracePt t="143046" x="4044950" y="5276850"/>
          <p14:tracePt t="143049" x="4064000" y="5302250"/>
          <p14:tracePt t="143064" x="4089400" y="5327650"/>
          <p14:tracePt t="143079" x="4108450" y="5340350"/>
          <p14:tracePt t="143161" x="4108450" y="5327650"/>
          <p14:tracePt t="143170" x="4108450" y="5314950"/>
          <p14:tracePt t="143179" x="4108450" y="5283200"/>
          <p14:tracePt t="143196" x="4089400" y="5213350"/>
          <p14:tracePt t="143212" x="4057650" y="5130800"/>
          <p14:tracePt t="143229" x="3994150" y="5003800"/>
          <p14:tracePt t="143246" x="3949700" y="4927600"/>
          <p14:tracePt t="143263" x="3886200" y="4832350"/>
          <p14:tracePt t="143279" x="3841750" y="4775200"/>
          <p14:tracePt t="143296" x="3790950" y="4724400"/>
          <p14:tracePt t="143313" x="3714750" y="4654550"/>
          <p14:tracePt t="143329" x="3644900" y="4597400"/>
          <p14:tracePt t="143346" x="3467100" y="4514850"/>
          <p14:tracePt t="143363" x="3390900" y="4489450"/>
          <p14:tracePt t="143380" x="3314700" y="4464050"/>
          <p14:tracePt t="143396" x="3219450" y="4457700"/>
          <p14:tracePt t="143412" x="3136900" y="4451350"/>
          <p14:tracePt t="143430" x="3016250" y="4438650"/>
          <p14:tracePt t="143446" x="2800350" y="4432300"/>
          <p14:tracePt t="143462" x="2603500" y="4445000"/>
          <p14:tracePt t="143479" x="2425700" y="4489450"/>
          <p14:tracePt t="143496" x="2254250" y="4552950"/>
          <p14:tracePt t="143512" x="2108200" y="4610100"/>
          <p14:tracePt t="143529" x="1993900" y="4648200"/>
          <p14:tracePt t="143546" x="1905000" y="4692650"/>
          <p14:tracePt t="143549" x="1866900" y="4705350"/>
          <p14:tracePt t="143563" x="1816100" y="4737100"/>
          <p14:tracePt t="143579" x="1784350" y="4756150"/>
          <p14:tracePt t="143596" x="1758950" y="4768850"/>
          <p14:tracePt t="143612" x="1739900" y="4787900"/>
          <p14:tracePt t="143629" x="1720850" y="4794250"/>
          <p14:tracePt t="143646" x="1714500" y="4794250"/>
          <p14:tracePt t="143716" x="1714500" y="4787900"/>
          <p14:tracePt t="143723" x="1714500" y="4781550"/>
          <p14:tracePt t="143733" x="1714500" y="4775200"/>
          <p14:tracePt t="143746" x="1714500" y="4749800"/>
          <p14:tracePt t="143763" x="1733550" y="4718050"/>
          <p14:tracePt t="143779" x="1758950" y="4686300"/>
          <p14:tracePt t="143796" x="1778000" y="4654550"/>
          <p14:tracePt t="143814" x="1873250" y="4578350"/>
          <p14:tracePt t="143829" x="1949450" y="4527550"/>
          <p14:tracePt t="143846" x="2025650" y="4489450"/>
          <p14:tracePt t="143863" x="2114550" y="4464050"/>
          <p14:tracePt t="143879" x="2209800" y="4438650"/>
          <p14:tracePt t="143896" x="2317750" y="4432300"/>
          <p14:tracePt t="143913" x="2438400" y="4425950"/>
          <p14:tracePt t="143930" x="2565400" y="4425950"/>
          <p14:tracePt t="143946" x="2711450" y="4425950"/>
          <p14:tracePt t="143962" x="2851150" y="4438650"/>
          <p14:tracePt t="143979" x="3009900" y="4457700"/>
          <p14:tracePt t="143996" x="3162300" y="4489450"/>
          <p14:tracePt t="144014" x="3422650" y="4540250"/>
          <p14:tracePt t="144029" x="3517900" y="4565650"/>
          <p14:tracePt t="144046" x="3644900" y="4603750"/>
          <p14:tracePt t="144049" x="3727450" y="4629150"/>
          <p14:tracePt t="144063" x="3829050" y="4667250"/>
          <p14:tracePt t="144079" x="3924300" y="4711700"/>
          <p14:tracePt t="144096" x="3962400" y="4756150"/>
          <p14:tracePt t="144113" x="3994150" y="4819650"/>
          <p14:tracePt t="144129" x="4013200" y="4889500"/>
          <p14:tracePt t="144146" x="4025900" y="4965700"/>
          <p14:tracePt t="144163" x="4032250" y="5054600"/>
          <p14:tracePt t="144179" x="4051300" y="5143500"/>
          <p14:tracePt t="144196" x="4064000" y="5187950"/>
          <p14:tracePt t="144214" x="4064000" y="5219700"/>
          <p14:tracePt t="144230" x="4076700" y="5245100"/>
          <p14:tracePt t="144246" x="4083050" y="5264150"/>
          <p14:tracePt t="144279" x="4083050" y="5276850"/>
          <p14:tracePt t="144296" x="4089400" y="5302250"/>
          <p14:tracePt t="144312" x="4089400" y="5334000"/>
          <p14:tracePt t="144329" x="4089400" y="5422900"/>
          <p14:tracePt t="144346" x="3930650" y="5524500"/>
          <p14:tracePt t="144362" x="3879850" y="5524500"/>
          <p14:tracePt t="144684" x="3879850" y="5530850"/>
          <p14:tracePt t="144691" x="3892550" y="5530850"/>
          <p14:tracePt t="144699" x="3898900" y="5530850"/>
          <p14:tracePt t="144796" x="3905250" y="5530850"/>
          <p14:tracePt t="144803" x="3917950" y="5530850"/>
          <p14:tracePt t="144813" x="3924300" y="5530850"/>
          <p14:tracePt t="144829" x="3949700" y="5530850"/>
          <p14:tracePt t="144863" x="4013200" y="5556250"/>
          <p14:tracePt t="144896" x="4064000" y="5568950"/>
          <p14:tracePt t="144929" x="4095750" y="5568950"/>
          <p14:tracePt t="144962" x="4108450" y="5568950"/>
          <p14:tracePt t="145062" x="4108450" y="5562600"/>
          <p14:tracePt t="145085" x="4108450" y="5549900"/>
          <p14:tracePt t="146688" x="4102100" y="5549900"/>
          <p14:tracePt t="146695" x="4095750" y="5549900"/>
          <p14:tracePt t="146703" x="4057650" y="5549900"/>
          <p14:tracePt t="146712" x="3994150" y="5549900"/>
          <p14:tracePt t="146729" x="3810000" y="5549900"/>
          <p14:tracePt t="146746" x="3587750" y="5568950"/>
          <p14:tracePt t="146762" x="3346450" y="5619750"/>
          <p14:tracePt t="146795" x="3028950" y="5683250"/>
          <p14:tracePt t="146829" x="2787650" y="5727700"/>
          <p14:tracePt t="146862" x="2514600" y="5784850"/>
          <p14:tracePt t="146879" x="2355850" y="5822950"/>
          <p14:tracePt t="146896" x="2235200" y="5867400"/>
          <p14:tracePt t="146913" x="2032000" y="5918200"/>
          <p14:tracePt t="146929" x="1905000" y="5949950"/>
          <p14:tracePt t="146945" x="1752600" y="5981700"/>
          <p14:tracePt t="146963" x="1651000" y="6007100"/>
          <p14:tracePt t="146979" x="1549400" y="6026150"/>
          <p14:tracePt t="146996" x="1466850" y="6038850"/>
          <p14:tracePt t="147012" x="1390650" y="6057900"/>
          <p14:tracePt t="147029" x="1295400" y="6070600"/>
          <p14:tracePt t="147046" x="1231900" y="6089650"/>
          <p14:tracePt t="147062" x="1149350" y="6102350"/>
          <p14:tracePt t="147079" x="1085850" y="6127750"/>
          <p14:tracePt t="147096" x="1054100" y="6134100"/>
          <p14:tracePt t="147113" x="1047750" y="6134100"/>
          <p14:tracePt t="147548" x="1047750" y="6140450"/>
          <p14:tracePt t="147553" x="1041400" y="6140450"/>
          <p14:tracePt t="147562" x="1022350" y="6153150"/>
          <p14:tracePt t="147579" x="984250" y="6159500"/>
          <p14:tracePt t="147596" x="946150" y="6165850"/>
          <p14:tracePt t="147612" x="914400" y="6172200"/>
          <p14:tracePt t="147629" x="889000" y="6172200"/>
          <p14:tracePt t="147645" x="863600" y="6184900"/>
          <p14:tracePt t="147679" x="831850" y="6184900"/>
          <p14:tracePt t="147712" x="825500" y="6184900"/>
          <p14:tracePt t="147746" x="787400" y="6191250"/>
          <p14:tracePt t="147762" x="768350" y="6197600"/>
          <p14:tracePt t="147779" x="742950" y="6203950"/>
          <p14:tracePt t="147910" x="736600" y="6203950"/>
          <p14:tracePt t="148137" x="742950" y="6203950"/>
          <p14:tracePt t="148161" x="749300" y="6197600"/>
          <p14:tracePt t="148169" x="755650" y="6197600"/>
          <p14:tracePt t="148179" x="762000" y="6184900"/>
          <p14:tracePt t="148195" x="793750" y="6172200"/>
          <p14:tracePt t="148229" x="882650" y="6134100"/>
          <p14:tracePt t="148262" x="977900" y="6089650"/>
          <p14:tracePt t="148295" x="1041400" y="6070600"/>
          <p14:tracePt t="148312" x="1066800" y="6057900"/>
          <p14:tracePt t="148329" x="1111250" y="6045200"/>
          <p14:tracePt t="148345" x="1143000" y="6026150"/>
          <p14:tracePt t="148362" x="1162050" y="6019800"/>
          <p14:tracePt t="148379" x="1206500" y="6007100"/>
          <p14:tracePt t="148395" x="1250950" y="5988050"/>
          <p14:tracePt t="148412" x="1270000" y="5981700"/>
          <p14:tracePt t="148429" x="1289050" y="5975350"/>
          <p14:tracePt t="148445" x="1314450" y="5962650"/>
          <p14:tracePt t="148462" x="1333500" y="5949950"/>
          <p14:tracePt t="148480" x="1358900" y="5943600"/>
          <p14:tracePt t="148495" x="1384300" y="5924550"/>
          <p14:tracePt t="148512" x="1409700" y="5918200"/>
          <p14:tracePt t="148529" x="1428750" y="5911850"/>
          <p14:tracePt t="148545" x="1454150" y="5899150"/>
          <p14:tracePt t="148548" x="1460500" y="5899150"/>
          <p14:tracePt t="148562" x="1485900" y="5892800"/>
          <p14:tracePt t="148579" x="1524000" y="5880100"/>
          <p14:tracePt t="148595" x="1549400" y="5867400"/>
          <p14:tracePt t="148612" x="1574800" y="5854700"/>
          <p14:tracePt t="148628" x="1600200" y="5848350"/>
          <p14:tracePt t="148645" x="1631950" y="5829300"/>
          <p14:tracePt t="148662" x="1651000" y="5822950"/>
          <p14:tracePt t="148678" x="1682750" y="5803900"/>
          <p14:tracePt t="148695" x="1714500" y="5797550"/>
          <p14:tracePt t="148713" x="1739900" y="5791200"/>
          <p14:tracePt t="148728" x="1778000" y="5772150"/>
          <p14:tracePt t="148747" x="1809750" y="5765800"/>
          <p14:tracePt t="148762" x="1835150" y="5759450"/>
          <p14:tracePt t="148779" x="1860550" y="5753100"/>
          <p14:tracePt t="148795" x="1898650" y="5734050"/>
          <p14:tracePt t="148812" x="1924050" y="5727700"/>
          <p14:tracePt t="148829" x="1955800" y="5708650"/>
          <p14:tracePt t="148845" x="2012950" y="5689600"/>
          <p14:tracePt t="148862" x="2051050" y="5676900"/>
          <p14:tracePt t="148878" x="2089150" y="5664200"/>
          <p14:tracePt t="148896" x="2127250" y="5645150"/>
          <p14:tracePt t="148912" x="2171700" y="5632450"/>
          <p14:tracePt t="148929" x="2209800" y="5613400"/>
          <p14:tracePt t="148945" x="2247900" y="5600700"/>
          <p14:tracePt t="148962" x="2286000" y="5581650"/>
          <p14:tracePt t="148980" x="2317750" y="5568950"/>
          <p14:tracePt t="148997" x="2362200" y="5562600"/>
          <p14:tracePt t="149012" x="2400300" y="5543550"/>
          <p14:tracePt t="149029" x="2438400" y="5530850"/>
          <p14:tracePt t="149045" x="2470150" y="5511800"/>
          <p14:tracePt t="149048" x="2489200" y="5511800"/>
          <p14:tracePt t="149062" x="2495550" y="5505450"/>
          <p14:tracePt t="149079" x="2520950" y="5499100"/>
          <p14:tracePt t="149095" x="2552700" y="5486400"/>
          <p14:tracePt t="149112" x="2565400" y="5486400"/>
          <p14:tracePt t="149128" x="2590800" y="5473700"/>
          <p14:tracePt t="149145" x="2622550" y="5467350"/>
          <p14:tracePt t="149162" x="2654300" y="5448300"/>
          <p14:tracePt t="149179" x="2667000" y="5441950"/>
          <p14:tracePt t="149195" x="2698750" y="5422900"/>
          <p14:tracePt t="149212" x="2743200" y="5410200"/>
          <p14:tracePt t="149230" x="2781300" y="5391150"/>
          <p14:tracePt t="149245" x="2813050" y="5378450"/>
          <p14:tracePt t="149262" x="2838450" y="5359400"/>
          <p14:tracePt t="149279" x="2870200" y="5346700"/>
          <p14:tracePt t="149295" x="2908300" y="5327650"/>
          <p14:tracePt t="149312" x="2940050" y="5314950"/>
          <p14:tracePt t="149328" x="2952750" y="5308600"/>
          <p14:tracePt t="149345" x="2997200" y="5289550"/>
          <p14:tracePt t="149362" x="3009900" y="5283200"/>
          <p14:tracePt t="149378" x="3048000" y="5257800"/>
          <p14:tracePt t="149395" x="3092450" y="5245100"/>
          <p14:tracePt t="149412" x="3111500" y="5232400"/>
          <p14:tracePt t="149428" x="3143250" y="5219700"/>
          <p14:tracePt t="149445" x="3168650" y="5200650"/>
          <p14:tracePt t="149480" x="3187700" y="5194300"/>
          <p14:tracePt t="149495" x="3194050" y="5194300"/>
          <p14:tracePt t="149512" x="3206750" y="5187950"/>
          <p14:tracePt t="149530" x="3232150" y="5181600"/>
          <p14:tracePt t="149545" x="3238500" y="5168900"/>
          <p14:tracePt t="149548" x="3251200" y="5168900"/>
          <p14:tracePt t="149562" x="3257550" y="5162550"/>
          <p14:tracePt t="149579" x="3282950" y="5156200"/>
          <p14:tracePt t="149596" x="3289300" y="5149850"/>
          <p14:tracePt t="149612" x="3314700" y="5137150"/>
          <p14:tracePt t="149629" x="3327400" y="5130800"/>
          <p14:tracePt t="149645" x="3352800" y="5118100"/>
          <p14:tracePt t="149662" x="3365500" y="5118100"/>
          <p14:tracePt t="149678" x="3397250" y="5099050"/>
          <p14:tracePt t="149695" x="3416300" y="5092700"/>
          <p14:tracePt t="149713" x="3448050" y="5073650"/>
          <p14:tracePt t="149731" x="3460750" y="5067300"/>
          <p14:tracePt t="149745" x="3492500" y="5041900"/>
          <p14:tracePt t="149762" x="3505200" y="5035550"/>
          <p14:tracePt t="149778" x="3536950" y="5022850"/>
          <p14:tracePt t="149795" x="3549650" y="5010150"/>
          <p14:tracePt t="149812" x="3575050" y="4997450"/>
          <p14:tracePt t="149829" x="3600450" y="4991100"/>
          <p14:tracePt t="149845" x="3606800" y="4978400"/>
          <p14:tracePt t="149862" x="3613150" y="4978400"/>
          <p14:tracePt t="149879" x="3619500" y="4972050"/>
          <p14:tracePt t="149895" x="3632200" y="4972050"/>
          <p14:tracePt t="149912" x="3644900" y="4959350"/>
          <p14:tracePt t="149929" x="3651250" y="4959350"/>
          <p14:tracePt t="149946" x="3670300" y="4946650"/>
          <p14:tracePt t="149962" x="3683000" y="4940300"/>
          <p14:tracePt t="149979" x="3695700" y="4933950"/>
          <p14:tracePt t="149997" x="3708400" y="4927600"/>
          <p14:tracePt t="150012" x="3714750" y="4927600"/>
          <p14:tracePt t="150029" x="3733800" y="4908550"/>
          <p14:tracePt t="150045" x="3740150" y="4908550"/>
          <p14:tracePt t="150047" x="3746500" y="4908550"/>
          <p14:tracePt t="150062" x="3746500" y="4902200"/>
          <p14:tracePt t="150078" x="3759200" y="4902200"/>
          <p14:tracePt t="150095" x="3765550" y="4895850"/>
          <p14:tracePt t="150112" x="3790950" y="4883150"/>
          <p14:tracePt t="150128" x="3810000" y="4870450"/>
          <p14:tracePt t="150145" x="3822700" y="4864100"/>
          <p14:tracePt t="150162" x="3829050" y="4864100"/>
          <p14:tracePt t="150178" x="3841750" y="4845050"/>
          <p14:tracePt t="150195" x="3854450" y="4845050"/>
          <p14:tracePt t="150212" x="3867150" y="4832350"/>
          <p14:tracePt t="150229" x="3873500" y="4832350"/>
          <p14:tracePt t="150245" x="3886200" y="4819650"/>
          <p14:tracePt t="150262" x="3905250" y="4813300"/>
          <p14:tracePt t="150279" x="3930650" y="4800600"/>
          <p14:tracePt t="150295" x="3949700" y="4787900"/>
          <p14:tracePt t="150312" x="3968750" y="4775200"/>
          <p14:tracePt t="150328" x="3987800" y="4768850"/>
          <p14:tracePt t="150345" x="4019550" y="4743450"/>
          <p14:tracePt t="150362" x="4032250" y="4737100"/>
          <p14:tracePt t="150378" x="4044950" y="4737100"/>
          <p14:tracePt t="150395" x="4051300" y="4724400"/>
          <p14:tracePt t="150539" x="4057650" y="4718050"/>
          <p14:tracePt t="150553" x="4064000" y="4718050"/>
          <p14:tracePt t="150562" x="4083050" y="4705350"/>
          <p14:tracePt t="150569" x="4089400" y="4692650"/>
          <p14:tracePt t="150578" x="4114800" y="4686300"/>
          <p14:tracePt t="150595" x="4146550" y="4660900"/>
          <p14:tracePt t="150612" x="4171950" y="4648200"/>
          <p14:tracePt t="150628" x="4178300" y="4648200"/>
          <p14:tracePt t="151543" x="4178300" y="4641850"/>
          <p14:tracePt t="151551" x="4184650" y="4641850"/>
          <p14:tracePt t="151562" x="4184650" y="4629150"/>
          <p14:tracePt t="151578" x="4191000" y="4629150"/>
          <p14:tracePt t="151595" x="4191000" y="4622800"/>
          <p14:tracePt t="151612" x="4203700" y="4616450"/>
          <p14:tracePt t="151633" x="4203700" y="4610100"/>
          <p14:tracePt t="151661" x="4203700" y="4597400"/>
          <p14:tracePt t="151695" x="4210050" y="4584700"/>
        </p14:tracePtLst>
      </p14:laserTraceLst>
    </p:ext>
  </p:extLs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1463842" y="265510"/>
            <a:ext cx="9144000" cy="97155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1463843" y="265510"/>
            <a:ext cx="9143999" cy="132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DEPOSITION – DIFFERENT TYPES OF RADIATION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>
                <a:glow rad="139700">
                  <a:srgbClr val="A5A5A5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E76FF92-FFEF-4AB9-9E49-C51DD1C9A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40" y="1539227"/>
            <a:ext cx="10810919" cy="50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6393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DFBD45D-6CE4-4701-A00D-35EC5675EB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22" r="-1" b="3177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70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40464" y="250826"/>
            <a:ext cx="4319587" cy="6418263"/>
          </a:xfrm>
        </p:spPr>
        <p:txBody>
          <a:bodyPr/>
          <a:lstStyle/>
          <a:p>
            <a:pPr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750" dirty="0"/>
              <a:t>Absorbce IZ vyvolává v živých systémech procesy, které jsou charakteristické </a:t>
            </a:r>
          </a:p>
          <a:p>
            <a:pPr lvl="1"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400" dirty="0"/>
              <a:t>svou komplexností</a:t>
            </a:r>
          </a:p>
          <a:p>
            <a:pPr lvl="1"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400" dirty="0"/>
              <a:t>extrémním časovým rozpětím (od </a:t>
            </a:r>
            <a:r>
              <a:rPr lang="cs-CZ" sz="1400" dirty="0" err="1"/>
              <a:t>attosekund</a:t>
            </a:r>
            <a:r>
              <a:rPr lang="cs-CZ" sz="1400" dirty="0"/>
              <a:t> </a:t>
            </a:r>
            <a:r>
              <a:rPr lang="en-US" sz="1400" dirty="0"/>
              <a:t>[</a:t>
            </a:r>
            <a:r>
              <a:rPr lang="cs-CZ" sz="1400" dirty="0"/>
              <a:t>10</a:t>
            </a:r>
            <a:r>
              <a:rPr lang="cs-CZ" sz="1400" baseline="30000" dirty="0"/>
              <a:t>-18</a:t>
            </a:r>
            <a:r>
              <a:rPr lang="en-US" sz="1400" dirty="0"/>
              <a:t>]</a:t>
            </a:r>
            <a:r>
              <a:rPr lang="cs-CZ" sz="1400" dirty="0"/>
              <a:t> po několik desetiletí)</a:t>
            </a:r>
            <a:endParaRPr lang="en-US" sz="1400" dirty="0"/>
          </a:p>
          <a:p>
            <a:pPr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750" dirty="0"/>
              <a:t>Pro lepší porozumění můžeme rozlišit několik fází (obr. vlevo):</a:t>
            </a:r>
          </a:p>
          <a:p>
            <a:pPr lvl="1"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400" dirty="0"/>
              <a:t>Fyzikální</a:t>
            </a:r>
          </a:p>
          <a:p>
            <a:pPr lvl="1"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400" dirty="0"/>
              <a:t>Fyzikálně-chemickou</a:t>
            </a:r>
          </a:p>
          <a:p>
            <a:pPr lvl="1"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400" dirty="0"/>
              <a:t>Chemickou / biochemickou</a:t>
            </a:r>
          </a:p>
          <a:p>
            <a:pPr lvl="1"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400" dirty="0"/>
              <a:t>Biologickou</a:t>
            </a:r>
          </a:p>
          <a:p>
            <a:pPr lvl="1"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400" dirty="0"/>
              <a:t>Medicínskou</a:t>
            </a:r>
          </a:p>
          <a:p>
            <a:pPr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750" dirty="0"/>
              <a:t>rozhraní těchto fází jsou však neostré a v literatuře panují značné rozdíly zejména s ohledem na dobu jejich trvání</a:t>
            </a:r>
          </a:p>
          <a:p>
            <a:pPr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750" dirty="0"/>
              <a:t>Nejprve IZ interaguje s biologickými systémy řadou fyzikálních pochodů, </a:t>
            </a:r>
            <a:r>
              <a:rPr lang="cs-CZ" sz="1750" u="sng" dirty="0"/>
              <a:t>které se nijak neliší od interakcí záření s neživou hmotou </a:t>
            </a:r>
            <a:r>
              <a:rPr lang="cs-CZ" sz="1750" dirty="0"/>
              <a:t>(viz dále)</a:t>
            </a:r>
          </a:p>
          <a:p>
            <a:pPr>
              <a:lnSpc>
                <a:spcPts val="1700"/>
              </a:lnSpc>
              <a:spcBef>
                <a:spcPts val="700"/>
              </a:spcBef>
              <a:defRPr/>
            </a:pPr>
            <a:r>
              <a:rPr lang="cs-CZ" sz="1750" dirty="0"/>
              <a:t>Totéž lze v principu říci i o chemické fázi, do interakcí však vstupují             i biomolekuly specifické pro živé systémy</a:t>
            </a:r>
          </a:p>
        </p:txBody>
      </p:sp>
      <p:pic>
        <p:nvPicPr>
          <p:cNvPr id="7171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44476"/>
            <a:ext cx="4259263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661"/>
    </mc:Choice>
    <mc:Fallback xmlns="">
      <p:transition spd="slow" advTm="158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30175"/>
            <a:ext cx="8229600" cy="635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b="1">
                <a:solidFill>
                  <a:srgbClr val="C00000"/>
                </a:solidFill>
              </a:rPr>
              <a:t>Interakce IZ s hmotou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808038"/>
            <a:ext cx="8229600" cy="7493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Absorbce IZ vede k postupnému předání energie záření hmotě, což vyvolá v ozářené látce nejprve procesy</a:t>
            </a:r>
          </a:p>
        </p:txBody>
      </p:sp>
      <p:sp>
        <p:nvSpPr>
          <p:cNvPr id="8196" name="Rectangle 3"/>
          <p:cNvSpPr txBox="1">
            <a:spLocks noChangeArrowheads="1"/>
          </p:cNvSpPr>
          <p:nvPr/>
        </p:nvSpPr>
        <p:spPr bwMode="auto">
          <a:xfrm>
            <a:off x="1767202" y="1773239"/>
            <a:ext cx="6128998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Fyzikální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(ihned po ozáření)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Fyzikální fáze je obdobím, kdy atomy                a molekuly biologického systému </a:t>
            </a:r>
            <a:r>
              <a:rPr kumimoji="0" lang="cs-CZ" altLang="cs-CZ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absorbují energii záření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Při interakci kvanta ionizujícího záření             s hmotou je </a:t>
            </a:r>
            <a:r>
              <a:rPr kumimoji="0" lang="cs-CZ" altLang="cs-CZ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energie záření předávána elektronům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 atomech,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altLang="cs-CZ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primární záření 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následně i </a:t>
            </a:r>
            <a:r>
              <a:rPr kumimoji="0" lang="cs-CZ" altLang="cs-CZ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elektrony vyražené z atomů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primárním zářením ionizují a excitují velké množství dalších atomů.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altLang="cs-CZ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čímž se rozvíjí kaskády ionizací a excitací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8197" name="Skupina 6"/>
          <p:cNvGrpSpPr>
            <a:grpSpLocks/>
          </p:cNvGrpSpPr>
          <p:nvPr/>
        </p:nvGrpSpPr>
        <p:grpSpPr bwMode="auto">
          <a:xfrm>
            <a:off x="7473950" y="1416050"/>
            <a:ext cx="2736850" cy="5424488"/>
            <a:chOff x="6326979" y="1506428"/>
            <a:chExt cx="2421485" cy="4802892"/>
          </a:xfrm>
        </p:grpSpPr>
        <p:pic>
          <p:nvPicPr>
            <p:cNvPr id="8198" name="Obrázek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970"/>
            <a:stretch>
              <a:fillRect/>
            </a:stretch>
          </p:blipFill>
          <p:spPr bwMode="auto">
            <a:xfrm>
              <a:off x="6601975" y="1600795"/>
              <a:ext cx="2097227" cy="231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Obrázek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70" b="13531"/>
            <a:stretch>
              <a:fillRect/>
            </a:stretch>
          </p:blipFill>
          <p:spPr bwMode="auto">
            <a:xfrm>
              <a:off x="6687019" y="3901847"/>
              <a:ext cx="1927137" cy="2003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8244222" y="3357587"/>
              <a:ext cx="504242" cy="7196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bdélník 9"/>
            <p:cNvSpPr/>
            <p:nvPr/>
          </p:nvSpPr>
          <p:spPr>
            <a:xfrm rot="16200000">
              <a:off x="6699009" y="5698149"/>
              <a:ext cx="503200" cy="719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bdélník 10"/>
            <p:cNvSpPr/>
            <p:nvPr/>
          </p:nvSpPr>
          <p:spPr>
            <a:xfrm rot="16200000">
              <a:off x="6486216" y="5615922"/>
              <a:ext cx="504606" cy="719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bdélník 11"/>
            <p:cNvSpPr/>
            <p:nvPr/>
          </p:nvSpPr>
          <p:spPr>
            <a:xfrm rot="16200000">
              <a:off x="6435652" y="1397755"/>
              <a:ext cx="503200" cy="7205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49"/>
    </mc:Choice>
    <mc:Fallback xmlns="">
      <p:transition spd="slow" advTm="8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délník 19">
            <a:extLst>
              <a:ext uri="{FF2B5EF4-FFF2-40B4-BE49-F238E27FC236}">
                <a16:creationId xmlns:a16="http://schemas.microsoft.com/office/drawing/2014/main" id="{38732E9A-06C4-4795-8066-6026DD342585}"/>
              </a:ext>
            </a:extLst>
          </p:cNvPr>
          <p:cNvSpPr/>
          <p:nvPr/>
        </p:nvSpPr>
        <p:spPr>
          <a:xfrm>
            <a:off x="0" y="0"/>
            <a:ext cx="12192000" cy="110088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13949"/>
            <a:ext cx="10887635" cy="1325563"/>
          </a:xfrm>
        </p:spPr>
        <p:txBody>
          <a:bodyPr/>
          <a:lstStyle/>
          <a:p>
            <a:r>
              <a:rPr lang="cs-CZ" sz="3600" b="1" dirty="0">
                <a:solidFill>
                  <a:schemeClr val="bg1"/>
                </a:solidFill>
              </a:rPr>
              <a:t>HMOTNOST A VAZEBNÁ ENERGIE JÁDRA – fúze vs. štěpení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53" y="1899690"/>
            <a:ext cx="4344048" cy="396527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70F6B66-C95E-4F99-A44D-8C2FBE3DF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784" y="1848143"/>
            <a:ext cx="6326050" cy="4068370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A186EDD8-2608-460A-B37D-F56A138D06B1}"/>
              </a:ext>
            </a:extLst>
          </p:cNvPr>
          <p:cNvSpPr/>
          <p:nvPr/>
        </p:nvSpPr>
        <p:spPr>
          <a:xfrm>
            <a:off x="0" y="6546574"/>
            <a:ext cx="12192000" cy="3114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6087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54142" y="274639"/>
            <a:ext cx="12073690" cy="777875"/>
          </a:xfrm>
        </p:spPr>
        <p:txBody>
          <a:bodyPr/>
          <a:lstStyle/>
          <a:p>
            <a:pPr algn="ctr" eaLnBrk="1" hangingPunct="1"/>
            <a:r>
              <a:rPr lang="cs-CZ" altLang="cs-CZ" b="1" dirty="0">
                <a:solidFill>
                  <a:srgbClr val="C00000"/>
                </a:solidFill>
              </a:rPr>
              <a:t>VYSOKÁ ÚČINNOST IZ</a:t>
            </a:r>
          </a:p>
        </p:txBody>
      </p:sp>
      <p:sp>
        <p:nvSpPr>
          <p:cNvPr id="9219" name="Zástupný symbol pro obsah 2"/>
          <p:cNvSpPr>
            <a:spLocks noGrp="1"/>
          </p:cNvSpPr>
          <p:nvPr>
            <p:ph idx="1"/>
          </p:nvPr>
        </p:nvSpPr>
        <p:spPr>
          <a:xfrm>
            <a:off x="360946" y="1125538"/>
            <a:ext cx="11706727" cy="452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200" dirty="0"/>
              <a:t>Za zmínku stojí, že ve </a:t>
            </a:r>
            <a:r>
              <a:rPr lang="cs-CZ" altLang="cs-CZ" sz="2200" u="sng" dirty="0"/>
              <a:t>srovnání s jinými formami energie je energie ionizujícího záření nezbytná k poškození či dokonce usmrcení člověka relativně velmi malá</a:t>
            </a:r>
          </a:p>
          <a:p>
            <a:pPr eaLnBrk="1" hangingPunct="1"/>
            <a:r>
              <a:rPr lang="cs-CZ" altLang="cs-CZ" sz="2200" dirty="0"/>
              <a:t>Například při celotělové expozici </a:t>
            </a:r>
            <a:r>
              <a:rPr lang="cs-CZ" altLang="cs-CZ" sz="2200" b="1" u="sng" dirty="0"/>
              <a:t>10 Gy (10 J.kg</a:t>
            </a:r>
            <a:r>
              <a:rPr lang="cs-CZ" altLang="cs-CZ" sz="2200" b="1" u="sng" baseline="30000" dirty="0"/>
              <a:t>-1</a:t>
            </a:r>
            <a:r>
              <a:rPr lang="cs-CZ" altLang="cs-CZ" sz="2200" b="1" u="sng" dirty="0"/>
              <a:t>) </a:t>
            </a:r>
            <a:r>
              <a:rPr lang="cs-CZ" altLang="cs-CZ" sz="2200" dirty="0"/>
              <a:t>záření gama, tj. dávce, která již vyvolá smrtelnou formou nemoci z ozáření </a:t>
            </a:r>
            <a:r>
              <a:rPr lang="cs-CZ" altLang="cs-CZ" sz="2200" b="1" dirty="0"/>
              <a:t>(LD</a:t>
            </a:r>
            <a:r>
              <a:rPr lang="cs-CZ" altLang="cs-CZ" sz="2200" b="1" baseline="-25000" dirty="0"/>
              <a:t>50</a:t>
            </a:r>
            <a:r>
              <a:rPr lang="cs-CZ" altLang="cs-CZ" sz="2200" b="1" dirty="0"/>
              <a:t>~4 Gy)</a:t>
            </a:r>
            <a:r>
              <a:rPr lang="cs-CZ" altLang="cs-CZ" sz="2200" dirty="0"/>
              <a:t>, předá záření </a:t>
            </a:r>
            <a:r>
              <a:rPr lang="cs-CZ" altLang="cs-CZ" sz="2200" u="sng" dirty="0"/>
              <a:t>člověku o hmotnosti 80 kg pouze </a:t>
            </a:r>
            <a:r>
              <a:rPr lang="cs-CZ" altLang="cs-CZ" sz="2200" b="1" u="sng" dirty="0">
                <a:solidFill>
                  <a:srgbClr val="FF0000"/>
                </a:solidFill>
              </a:rPr>
              <a:t>800 J</a:t>
            </a:r>
            <a:r>
              <a:rPr lang="cs-CZ" altLang="cs-CZ" sz="2200" dirty="0"/>
              <a:t>.</a:t>
            </a:r>
          </a:p>
          <a:p>
            <a:pPr eaLnBrk="1" hangingPunct="1"/>
            <a:r>
              <a:rPr lang="cs-CZ" altLang="cs-CZ" sz="2200" dirty="0"/>
              <a:t>Přestože tato dávka 10 </a:t>
            </a:r>
            <a:r>
              <a:rPr lang="cs-CZ" altLang="cs-CZ" sz="2200" dirty="0" err="1"/>
              <a:t>Gy</a:t>
            </a:r>
            <a:r>
              <a:rPr lang="cs-CZ" altLang="cs-CZ" sz="2200" dirty="0"/>
              <a:t> </a:t>
            </a:r>
            <a:r>
              <a:rPr lang="cs-CZ" altLang="cs-CZ" sz="2200" u="sng" dirty="0"/>
              <a:t>zvýší tělesnou teplotu člověka pouze o </a:t>
            </a:r>
            <a:r>
              <a:rPr lang="cs-CZ" altLang="cs-CZ" sz="2200" b="1" u="sng" dirty="0"/>
              <a:t>0,002 °C</a:t>
            </a:r>
            <a:r>
              <a:rPr lang="cs-CZ" altLang="cs-CZ" sz="2200" dirty="0"/>
              <a:t>, je </a:t>
            </a:r>
            <a:r>
              <a:rPr lang="cs-CZ" altLang="cs-CZ" sz="2200" b="1" dirty="0">
                <a:solidFill>
                  <a:srgbClr val="FF0000"/>
                </a:solidFill>
              </a:rPr>
              <a:t>schopna vyvolat smrt</a:t>
            </a:r>
            <a:r>
              <a:rPr lang="cs-CZ" altLang="cs-CZ" sz="2200" dirty="0"/>
              <a:t>.</a:t>
            </a:r>
          </a:p>
          <a:p>
            <a:pPr eaLnBrk="1" hangingPunct="1"/>
            <a:r>
              <a:rPr lang="cs-CZ" altLang="cs-CZ" sz="2200" dirty="0"/>
              <a:t>Přitom třeba k ohřátí 1 l vody o 1 °C potřebujeme 4180 J, tj. energii více než 4x větší. 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66B3467-D853-4866-A88E-FC024CF7B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649" y="3605244"/>
            <a:ext cx="3637991" cy="29781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5AA464B-4683-47EB-B22F-B1744EA9E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7662" y="3605244"/>
            <a:ext cx="5495915" cy="2978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160"/>
    </mc:Choice>
    <mc:Fallback xmlns="">
      <p:transition spd="slow" advTm="11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 txBox="1">
            <a:spLocks noChangeArrowheads="1"/>
          </p:cNvSpPr>
          <p:nvPr/>
        </p:nvSpPr>
        <p:spPr bwMode="auto">
          <a:xfrm>
            <a:off x="0" y="981076"/>
            <a:ext cx="1188720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Fyzikálně-chemické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(zlomky sekund po ozáření; 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10</a:t>
            </a:r>
            <a:r>
              <a:rPr kumimoji="0" lang="cs-CZ" altLang="cs-CZ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-14 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až 10</a:t>
            </a:r>
            <a:r>
              <a:rPr kumimoji="0" lang="cs-CZ" altLang="cs-CZ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-10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 s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Během tohoto stádia se rozvíjí sekundární fyzikálně-chemické procesy – 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interakce vytvořených iontů s molekulami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při nichž dochází k </a:t>
            </a:r>
            <a:r>
              <a:rPr kumimoji="0" lang="cs-CZ" altLang="cs-CZ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disociaci molekul</a:t>
            </a:r>
            <a:r>
              <a:rPr kumimoji="0" lang="cs-CZ" altLang="cs-CZ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</a:t>
            </a:r>
            <a:r>
              <a:rPr kumimoji="0" lang="cs-CZ" altLang="cs-CZ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vzniku</a:t>
            </a:r>
            <a:r>
              <a:rPr kumimoji="0" lang="cs-CZ" altLang="cs-CZ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dalších reaktivních iontů      a </a:t>
            </a:r>
            <a:r>
              <a:rPr kumimoji="0" lang="cs-CZ" altLang="cs-CZ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volných radikálů</a:t>
            </a:r>
            <a:endParaRPr kumimoji="0" lang="cs-CZ" altLang="cs-CZ" sz="2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radiolýzou vody H</a:t>
            </a:r>
            <a:r>
              <a:rPr kumimoji="0" lang="cs-CZ" altLang="cs-CZ" sz="20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 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(nejčastější molekula v těle, viz dále) např. vznikají vodíkové kationty H</a:t>
            </a:r>
            <a:r>
              <a:rPr kumimoji="0" lang="cs-CZ" altLang="cs-CZ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+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a hydroxylové anionty OH</a:t>
            </a:r>
            <a:r>
              <a:rPr kumimoji="0" lang="cs-CZ" altLang="cs-CZ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radikály H</a:t>
            </a:r>
            <a:r>
              <a:rPr kumimoji="0" lang="cs-CZ" altLang="cs-CZ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●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OH</a:t>
            </a:r>
            <a:r>
              <a:rPr kumimoji="0" lang="cs-CZ" altLang="cs-CZ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● 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NEPŘÍMÝ ÚČINEK IZ</a:t>
            </a:r>
            <a:endParaRPr kumimoji="0" lang="cs-CZ" altLang="cs-CZ" sz="2000" b="1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 tento proces je velmi rychlý, netrvá déle než 10</a:t>
            </a:r>
            <a:r>
              <a:rPr kumimoji="0" lang="cs-CZ" altLang="cs-CZ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-14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-10</a:t>
            </a:r>
            <a:r>
              <a:rPr kumimoji="0" lang="cs-CZ" altLang="cs-CZ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-10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sec. </a:t>
            </a:r>
          </a:p>
        </p:txBody>
      </p:sp>
      <p:sp>
        <p:nvSpPr>
          <p:cNvPr id="11267" name="Nadpis 1"/>
          <p:cNvSpPr>
            <a:spLocks noGrp="1"/>
          </p:cNvSpPr>
          <p:nvPr>
            <p:ph type="title"/>
          </p:nvPr>
        </p:nvSpPr>
        <p:spPr>
          <a:xfrm>
            <a:off x="1992313" y="176048"/>
            <a:ext cx="8229600" cy="779462"/>
          </a:xfrm>
        </p:spPr>
        <p:txBody>
          <a:bodyPr/>
          <a:lstStyle/>
          <a:p>
            <a:pPr algn="ctr" eaLnBrk="1" hangingPunct="1"/>
            <a:r>
              <a:rPr lang="cs-CZ" altLang="cs-CZ" b="1" dirty="0">
                <a:solidFill>
                  <a:srgbClr val="C00000"/>
                </a:solidFill>
              </a:rPr>
              <a:t>Interakce IZ s hmotou</a:t>
            </a:r>
            <a:endParaRPr lang="cs-CZ" altLang="cs-CZ" dirty="0"/>
          </a:p>
        </p:txBody>
      </p:sp>
      <p:pic>
        <p:nvPicPr>
          <p:cNvPr id="11268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" b="37318"/>
          <a:stretch/>
        </p:blipFill>
        <p:spPr>
          <a:xfrm>
            <a:off x="2547938" y="3429000"/>
            <a:ext cx="7416800" cy="3313112"/>
          </a:xfr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64"/>
    </mc:Choice>
    <mc:Fallback xmlns="">
      <p:transition spd="slow" advTm="101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4450"/>
            <a:ext cx="8229600" cy="1143000"/>
          </a:xfrm>
        </p:spPr>
        <p:txBody>
          <a:bodyPr/>
          <a:lstStyle/>
          <a:p>
            <a:pPr algn="ctr" eaLnBrk="1" hangingPunct="1"/>
            <a:r>
              <a:rPr lang="cs-CZ" altLang="cs-CZ" b="1" dirty="0">
                <a:solidFill>
                  <a:srgbClr val="C00000"/>
                </a:solidFill>
              </a:rPr>
              <a:t>Interakce IZ s (živou) hmotou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863" y="957091"/>
            <a:ext cx="10930690" cy="5254625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cs-CZ" altLang="cs-CZ" sz="2400" b="1" dirty="0">
              <a:solidFill>
                <a:srgbClr val="FF33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400" b="1" dirty="0">
                <a:solidFill>
                  <a:srgbClr val="FF3300"/>
                </a:solidFill>
              </a:rPr>
              <a:t>CHEMICKÉ STÁDIUM</a:t>
            </a:r>
          </a:p>
          <a:p>
            <a:pPr lvl="1" algn="just" eaLnBrk="1" hangingPunct="1">
              <a:lnSpc>
                <a:spcPct val="80000"/>
              </a:lnSpc>
              <a:buFontTx/>
              <a:buNone/>
            </a:pPr>
            <a:endParaRPr lang="cs-CZ" altLang="cs-CZ" dirty="0">
              <a:cs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400" u="sng" dirty="0">
                <a:cs typeface="Calibri" panose="020F0502020204030204" pitchFamily="34" charset="0"/>
              </a:rPr>
              <a:t>Vzájemnou </a:t>
            </a:r>
            <a:r>
              <a:rPr lang="cs-CZ" altLang="cs-CZ" sz="2400" b="1" u="sng" dirty="0">
                <a:solidFill>
                  <a:srgbClr val="FF0000"/>
                </a:solidFill>
                <a:cs typeface="Calibri" panose="020F0502020204030204" pitchFamily="34" charset="0"/>
              </a:rPr>
              <a:t>rekombinací</a:t>
            </a:r>
            <a:r>
              <a:rPr lang="cs-CZ" altLang="cs-CZ" sz="2400" u="sng" dirty="0">
                <a:cs typeface="Calibri" panose="020F0502020204030204" pitchFamily="34" charset="0"/>
              </a:rPr>
              <a:t> vytvořených radikálů </a:t>
            </a:r>
            <a:r>
              <a:rPr lang="cs-CZ" altLang="cs-CZ" sz="2400" dirty="0">
                <a:cs typeface="Calibri" panose="020F0502020204030204" pitchFamily="34" charset="0"/>
              </a:rPr>
              <a:t>některé z nich zanikají, a přestávají tak být pro biomolekuly nebezpečné; například vzniká opět voda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cs-CZ" altLang="cs-CZ" sz="2400" dirty="0">
              <a:cs typeface="Calibri" panose="020F0502020204030204" pitchFamily="34" charset="0"/>
            </a:endParaRPr>
          </a:p>
          <a:p>
            <a:pPr lvl="1" algn="just" eaLnBrk="1" hangingPunct="1">
              <a:lnSpc>
                <a:spcPct val="80000"/>
              </a:lnSpc>
            </a:pPr>
            <a:r>
              <a:rPr lang="cs-CZ" altLang="cs-CZ" dirty="0">
                <a:cs typeface="Calibri" panose="020F0502020204030204" pitchFamily="34" charset="0"/>
              </a:rPr>
              <a:t>H</a:t>
            </a:r>
            <a:r>
              <a:rPr lang="cs-CZ" altLang="cs-CZ" baseline="30000" dirty="0">
                <a:cs typeface="Calibri" panose="020F0502020204030204" pitchFamily="34" charset="0"/>
              </a:rPr>
              <a:t>●</a:t>
            </a:r>
            <a:r>
              <a:rPr lang="cs-CZ" altLang="cs-CZ" dirty="0">
                <a:cs typeface="Calibri" panose="020F0502020204030204" pitchFamily="34" charset="0"/>
              </a:rPr>
              <a:t> a OH</a:t>
            </a:r>
            <a:r>
              <a:rPr lang="cs-CZ" altLang="cs-CZ" baseline="30000" dirty="0">
                <a:cs typeface="Calibri" panose="020F0502020204030204" pitchFamily="34" charset="0"/>
              </a:rPr>
              <a:t>●</a:t>
            </a:r>
            <a:r>
              <a:rPr lang="cs-CZ" altLang="cs-CZ" dirty="0">
                <a:cs typeface="Calibri" panose="020F0502020204030204" pitchFamily="34" charset="0"/>
              </a:rPr>
              <a:t> </a:t>
            </a:r>
            <a:r>
              <a:rPr lang="cs-CZ" altLang="cs-CZ" dirty="0"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cs-CZ" altLang="cs-CZ" dirty="0">
                <a:cs typeface="Calibri" panose="020F0502020204030204" pitchFamily="34" charset="0"/>
              </a:rPr>
              <a:t>H</a:t>
            </a:r>
            <a:r>
              <a:rPr lang="cs-CZ" altLang="cs-CZ" baseline="-25000" dirty="0">
                <a:cs typeface="Calibri" panose="020F0502020204030204" pitchFamily="34" charset="0"/>
              </a:rPr>
              <a:t>2</a:t>
            </a:r>
            <a:r>
              <a:rPr lang="cs-CZ" altLang="cs-CZ" dirty="0">
                <a:cs typeface="Calibri" panose="020F0502020204030204" pitchFamily="34" charset="0"/>
              </a:rPr>
              <a:t>O</a:t>
            </a:r>
          </a:p>
          <a:p>
            <a:pPr lvl="1" algn="just" eaLnBrk="1" hangingPunct="1">
              <a:lnSpc>
                <a:spcPct val="80000"/>
              </a:lnSpc>
            </a:pPr>
            <a:endParaRPr lang="cs-CZ" altLang="cs-CZ" dirty="0">
              <a:cs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400" dirty="0">
                <a:cs typeface="Calibri" panose="020F0502020204030204" pitchFamily="34" charset="0"/>
              </a:rPr>
              <a:t>Zbývající radikály mezi sebou též reagují za vzniku dalších více či méně reaktivních molekul </a:t>
            </a:r>
          </a:p>
          <a:p>
            <a:pPr algn="just" eaLnBrk="1" hangingPunct="1">
              <a:lnSpc>
                <a:spcPct val="80000"/>
              </a:lnSpc>
              <a:buFontTx/>
              <a:buNone/>
            </a:pPr>
            <a:endParaRPr lang="cs-CZ" altLang="cs-CZ" sz="2400" dirty="0">
              <a:cs typeface="Calibri" panose="020F0502020204030204" pitchFamily="34" charset="0"/>
            </a:endParaRPr>
          </a:p>
          <a:p>
            <a:pPr lvl="1" algn="just" eaLnBrk="1" hangingPunct="1">
              <a:lnSpc>
                <a:spcPct val="80000"/>
              </a:lnSpc>
            </a:pPr>
            <a:r>
              <a:rPr lang="cs-CZ" altLang="cs-CZ" dirty="0">
                <a:cs typeface="Calibri" panose="020F0502020204030204" pitchFamily="34" charset="0"/>
              </a:rPr>
              <a:t>např. H</a:t>
            </a:r>
            <a:r>
              <a:rPr lang="cs-CZ" altLang="cs-CZ" baseline="30000" dirty="0">
                <a:cs typeface="Calibri" panose="020F0502020204030204" pitchFamily="34" charset="0"/>
              </a:rPr>
              <a:t>●</a:t>
            </a:r>
            <a:r>
              <a:rPr lang="cs-CZ" altLang="cs-CZ" dirty="0">
                <a:cs typeface="Calibri" panose="020F0502020204030204" pitchFamily="34" charset="0"/>
              </a:rPr>
              <a:t> a OH</a:t>
            </a:r>
            <a:r>
              <a:rPr lang="cs-CZ" altLang="cs-CZ" baseline="30000" dirty="0">
                <a:cs typeface="Calibri" panose="020F0502020204030204" pitchFamily="34" charset="0"/>
              </a:rPr>
              <a:t>●  </a:t>
            </a:r>
            <a:r>
              <a:rPr lang="cs-CZ" altLang="cs-CZ" dirty="0">
                <a:cs typeface="Calibri" panose="020F0502020204030204" pitchFamily="34" charset="0"/>
              </a:rPr>
              <a:t>(+O</a:t>
            </a:r>
            <a:r>
              <a:rPr lang="cs-CZ" altLang="cs-CZ" baseline="-25000" dirty="0">
                <a:cs typeface="Calibri" panose="020F0502020204030204" pitchFamily="34" charset="0"/>
              </a:rPr>
              <a:t>2</a:t>
            </a:r>
            <a:r>
              <a:rPr lang="cs-CZ" altLang="cs-CZ" dirty="0">
                <a:cs typeface="Calibri" panose="020F0502020204030204" pitchFamily="34" charset="0"/>
              </a:rPr>
              <a:t>) </a:t>
            </a:r>
            <a:r>
              <a:rPr lang="cs-CZ" altLang="cs-CZ" dirty="0"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cs-CZ" altLang="cs-CZ" dirty="0">
                <a:cs typeface="Calibri" panose="020F0502020204030204" pitchFamily="34" charset="0"/>
              </a:rPr>
              <a:t>H</a:t>
            </a:r>
            <a:r>
              <a:rPr lang="cs-CZ" altLang="cs-CZ" baseline="-25000" dirty="0">
                <a:cs typeface="Calibri" panose="020F0502020204030204" pitchFamily="34" charset="0"/>
              </a:rPr>
              <a:t>2</a:t>
            </a:r>
            <a:r>
              <a:rPr lang="cs-CZ" altLang="cs-CZ" dirty="0">
                <a:cs typeface="Calibri" panose="020F0502020204030204" pitchFamily="34" charset="0"/>
              </a:rPr>
              <a:t> a H</a:t>
            </a:r>
            <a:r>
              <a:rPr lang="cs-CZ" altLang="cs-CZ" baseline="-25000" dirty="0">
                <a:cs typeface="Calibri" panose="020F0502020204030204" pitchFamily="34" charset="0"/>
              </a:rPr>
              <a:t>2</a:t>
            </a:r>
            <a:r>
              <a:rPr lang="cs-CZ" altLang="cs-CZ" dirty="0">
                <a:cs typeface="Calibri" panose="020F0502020204030204" pitchFamily="34" charset="0"/>
              </a:rPr>
              <a:t>O</a:t>
            </a:r>
            <a:r>
              <a:rPr lang="cs-CZ" altLang="cs-CZ" baseline="-25000" dirty="0">
                <a:cs typeface="Calibri" panose="020F0502020204030204" pitchFamily="34" charset="0"/>
              </a:rPr>
              <a:t>2</a:t>
            </a:r>
          </a:p>
          <a:p>
            <a:pPr lvl="1" algn="just" eaLnBrk="1" hangingPunct="1">
              <a:lnSpc>
                <a:spcPct val="80000"/>
              </a:lnSpc>
            </a:pPr>
            <a:endParaRPr lang="cs-CZ" altLang="cs-CZ" dirty="0">
              <a:cs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</a:pPr>
            <a:r>
              <a:rPr lang="cs-CZ" altLang="cs-CZ" sz="2400" b="1" dirty="0">
                <a:solidFill>
                  <a:srgbClr val="FF0000"/>
                </a:solidFill>
                <a:cs typeface="Calibri" panose="020F0502020204030204" pitchFamily="34" charset="0"/>
              </a:rPr>
              <a:t>Radikály a další reaktivní molekuly </a:t>
            </a:r>
            <a:r>
              <a:rPr lang="cs-CZ" altLang="cs-CZ" sz="2400" b="1" u="sng" dirty="0">
                <a:solidFill>
                  <a:srgbClr val="FF0000"/>
                </a:solidFill>
                <a:cs typeface="Calibri" panose="020F0502020204030204" pitchFamily="34" charset="0"/>
              </a:rPr>
              <a:t>zároveň napadají další a další molekuly </a:t>
            </a:r>
            <a:r>
              <a:rPr lang="cs-CZ" altLang="cs-CZ" sz="2400" b="1" dirty="0">
                <a:solidFill>
                  <a:srgbClr val="FF0000"/>
                </a:solidFill>
                <a:cs typeface="Calibri" panose="020F0502020204030204" pitchFamily="34" charset="0"/>
              </a:rPr>
              <a:t>ve svém okolí</a:t>
            </a:r>
          </a:p>
          <a:p>
            <a:pPr lvl="1" algn="just" eaLnBrk="1" hangingPunct="1">
              <a:lnSpc>
                <a:spcPct val="80000"/>
              </a:lnSpc>
            </a:pPr>
            <a:endParaRPr lang="cs-CZ" altLang="cs-CZ" dirty="0">
              <a:cs typeface="Calibri" panose="020F050202020403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endParaRPr lang="cs-CZ" altLang="cs-CZ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728"/>
    </mc:Choice>
    <mc:Fallback xmlns="">
      <p:transition spd="slow" advTm="83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>
                <a:solidFill>
                  <a:srgbClr val="C00000"/>
                </a:solidFill>
              </a:rPr>
              <a:t>Fyzikální až chemické stádium interakce IZ s hmotou</a:t>
            </a:r>
          </a:p>
        </p:txBody>
      </p:sp>
      <p:pic>
        <p:nvPicPr>
          <p:cNvPr id="1331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1341439"/>
            <a:ext cx="7107238" cy="5330825"/>
          </a:xfr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66"/>
    </mc:Choice>
    <mc:Fallback xmlns="">
      <p:transition spd="slow" advTm="48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cs-CZ" b="1" dirty="0">
                <a:solidFill>
                  <a:srgbClr val="C00000"/>
                </a:solidFill>
              </a:rPr>
              <a:t>Specifika biologických systémů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  <a:spcBef>
                <a:spcPts val="1800"/>
              </a:spcBef>
            </a:pPr>
            <a:r>
              <a:rPr lang="cs-CZ" altLang="cs-CZ" dirty="0"/>
              <a:t>Až do chemického stádia je interakce neživé hmoty a živých organismů s IZ </a:t>
            </a:r>
            <a:r>
              <a:rPr lang="cs-CZ" altLang="cs-CZ" u="sng" dirty="0"/>
              <a:t>principiálně stejná</a:t>
            </a:r>
            <a:r>
              <a:rPr lang="cs-CZ" altLang="cs-CZ" dirty="0"/>
              <a:t>,</a:t>
            </a:r>
          </a:p>
          <a:p>
            <a:pPr>
              <a:lnSpc>
                <a:spcPct val="80000"/>
              </a:lnSpc>
              <a:spcBef>
                <a:spcPts val="1800"/>
              </a:spcBef>
            </a:pPr>
            <a:r>
              <a:rPr lang="cs-CZ" altLang="cs-CZ" dirty="0"/>
              <a:t>U živých organismů však do chemických reakcí vstupují i </a:t>
            </a:r>
            <a:r>
              <a:rPr lang="cs-CZ" altLang="cs-CZ" b="1" dirty="0">
                <a:solidFill>
                  <a:srgbClr val="FF0000"/>
                </a:solidFill>
              </a:rPr>
              <a:t>biomolekuly</a:t>
            </a:r>
            <a:r>
              <a:rPr lang="cs-CZ" altLang="cs-CZ" dirty="0"/>
              <a:t>  </a:t>
            </a:r>
          </a:p>
          <a:p>
            <a:pPr>
              <a:lnSpc>
                <a:spcPct val="80000"/>
              </a:lnSpc>
              <a:spcBef>
                <a:spcPts val="1800"/>
              </a:spcBef>
            </a:pPr>
            <a:r>
              <a:rPr lang="cs-CZ" altLang="cs-CZ" dirty="0"/>
              <a:t>K fyzikálním a chemickým procesům se proto u živých organizmů následně přidávají i </a:t>
            </a:r>
            <a:r>
              <a:rPr lang="cs-CZ" altLang="cs-CZ" u="sng" dirty="0">
                <a:solidFill>
                  <a:srgbClr val="FF0000"/>
                </a:solidFill>
              </a:rPr>
              <a:t>specifické procesy</a:t>
            </a:r>
          </a:p>
          <a:p>
            <a:pPr lvl="2">
              <a:lnSpc>
                <a:spcPct val="80000"/>
              </a:lnSpc>
              <a:spcBef>
                <a:spcPts val="1800"/>
              </a:spcBef>
            </a:pPr>
            <a:r>
              <a:rPr lang="cs-CZ" altLang="cs-CZ" u="sng" dirty="0"/>
              <a:t> </a:t>
            </a:r>
            <a:r>
              <a:rPr lang="cs-CZ" altLang="cs-CZ" sz="2800" b="1" u="sng" dirty="0">
                <a:solidFill>
                  <a:srgbClr val="FF0000"/>
                </a:solidFill>
              </a:rPr>
              <a:t>chemické</a:t>
            </a:r>
          </a:p>
          <a:p>
            <a:pPr lvl="2">
              <a:lnSpc>
                <a:spcPct val="80000"/>
              </a:lnSpc>
              <a:spcBef>
                <a:spcPts val="1800"/>
              </a:spcBef>
            </a:pPr>
            <a:r>
              <a:rPr lang="cs-CZ" altLang="cs-CZ" sz="2800" b="1" u="sng" dirty="0">
                <a:solidFill>
                  <a:srgbClr val="FF0000"/>
                </a:solidFill>
              </a:rPr>
              <a:t>biologické</a:t>
            </a:r>
          </a:p>
          <a:p>
            <a:pPr lvl="2">
              <a:lnSpc>
                <a:spcPct val="80000"/>
              </a:lnSpc>
              <a:spcBef>
                <a:spcPts val="1800"/>
              </a:spcBef>
            </a:pPr>
            <a:r>
              <a:rPr lang="cs-CZ" altLang="cs-CZ" sz="2800" u="sng" dirty="0"/>
              <a:t>eventuálně </a:t>
            </a:r>
            <a:r>
              <a:rPr lang="cs-CZ" altLang="cs-CZ" sz="2800" b="1" u="sng" dirty="0">
                <a:solidFill>
                  <a:srgbClr val="FF0000"/>
                </a:solidFill>
              </a:rPr>
              <a:t>medicínské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31"/>
    </mc:Choice>
    <mc:Fallback xmlns="">
      <p:transition spd="slow" advTm="4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66174" y="198438"/>
            <a:ext cx="12055641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200" b="1" dirty="0">
                <a:solidFill>
                  <a:srgbClr val="C00000"/>
                </a:solidFill>
              </a:rPr>
              <a:t>Chemické stádium interakce IZ s hmotou – specifika biologických systémů</a:t>
            </a:r>
            <a:endParaRPr lang="cs-CZ" alt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5011" y="1268414"/>
            <a:ext cx="11430000" cy="1474787"/>
          </a:xfrm>
        </p:spPr>
        <p:txBody>
          <a:bodyPr>
            <a:normAutofit fontScale="92500" lnSpcReduction="20000"/>
          </a:bodyPr>
          <a:lstStyle/>
          <a:p>
            <a:pPr algn="just" eaLnBrk="1" hangingPunct="1">
              <a:lnSpc>
                <a:spcPct val="110000"/>
              </a:lnSpc>
              <a:defRPr/>
            </a:pPr>
            <a:r>
              <a:rPr lang="cs-CZ" altLang="cs-CZ" sz="2400" dirty="0"/>
              <a:t>Nezrekombinované ionty, radikály, excitované atomy a další produkty </a:t>
            </a:r>
            <a:r>
              <a:rPr lang="cs-CZ" altLang="cs-CZ" sz="2400" b="1" u="sng" dirty="0"/>
              <a:t>reagují</a:t>
            </a:r>
            <a:r>
              <a:rPr lang="cs-CZ" altLang="cs-CZ" sz="2400" u="sng" dirty="0"/>
              <a:t> </a:t>
            </a:r>
            <a:r>
              <a:rPr lang="cs-CZ" altLang="cs-CZ" sz="2400" b="1" u="sng" dirty="0"/>
              <a:t>s biologicky důležitými organickými molekulami</a:t>
            </a:r>
          </a:p>
          <a:p>
            <a:pPr algn="just">
              <a:lnSpc>
                <a:spcPct val="110000"/>
              </a:lnSpc>
              <a:spcBef>
                <a:spcPts val="1200"/>
              </a:spcBef>
              <a:defRPr/>
            </a:pPr>
            <a:r>
              <a:rPr lang="cs-CZ" altLang="cs-CZ" sz="2400" b="1" u="sng" dirty="0"/>
              <a:t>"atakují" </a:t>
            </a:r>
            <a:r>
              <a:rPr lang="cs-CZ" altLang="cs-CZ" sz="2400" b="1" u="sng" dirty="0">
                <a:solidFill>
                  <a:srgbClr val="FF0000"/>
                </a:solidFill>
              </a:rPr>
              <a:t>DNA</a:t>
            </a:r>
            <a:r>
              <a:rPr lang="cs-CZ" altLang="cs-CZ" sz="2400" b="1" u="sng" dirty="0"/>
              <a:t>, </a:t>
            </a:r>
            <a:r>
              <a:rPr lang="cs-CZ" altLang="cs-CZ" sz="2400" b="1" u="sng" dirty="0">
                <a:solidFill>
                  <a:srgbClr val="FF0000"/>
                </a:solidFill>
              </a:rPr>
              <a:t>RNA</a:t>
            </a:r>
            <a:r>
              <a:rPr lang="cs-CZ" altLang="cs-CZ" sz="2400" b="1" u="sng" dirty="0"/>
              <a:t>, </a:t>
            </a:r>
            <a:r>
              <a:rPr lang="cs-CZ" altLang="cs-CZ" sz="2400" b="1" u="sng" dirty="0">
                <a:solidFill>
                  <a:srgbClr val="FF0000"/>
                </a:solidFill>
              </a:rPr>
              <a:t>enzymy</a:t>
            </a:r>
            <a:r>
              <a:rPr lang="cs-CZ" altLang="cs-CZ" sz="2400" b="1" u="sng" dirty="0"/>
              <a:t>, </a:t>
            </a:r>
            <a:r>
              <a:rPr lang="cs-CZ" altLang="cs-CZ" sz="2400" b="1" u="sng" dirty="0">
                <a:solidFill>
                  <a:srgbClr val="FF0000"/>
                </a:solidFill>
              </a:rPr>
              <a:t>strukturní proteiny</a:t>
            </a:r>
            <a:r>
              <a:rPr lang="cs-CZ" altLang="cs-CZ" sz="2400" b="1" u="sng" dirty="0"/>
              <a:t>, </a:t>
            </a:r>
            <a:r>
              <a:rPr lang="cs-CZ" altLang="cs-CZ" sz="2400" b="1" u="sng" dirty="0">
                <a:solidFill>
                  <a:srgbClr val="FF0000"/>
                </a:solidFill>
              </a:rPr>
              <a:t>lipidy membrán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přičemž často mění složení     a funkci těchto molekul.</a:t>
            </a:r>
          </a:p>
          <a:p>
            <a:pPr marL="0" indent="0">
              <a:lnSpc>
                <a:spcPct val="110000"/>
              </a:lnSpc>
              <a:buNone/>
              <a:defRPr/>
            </a:pPr>
            <a:endParaRPr lang="cs-CZ" sz="2000" dirty="0"/>
          </a:p>
        </p:txBody>
      </p:sp>
      <p:pic>
        <p:nvPicPr>
          <p:cNvPr id="14340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5" b="27657"/>
          <a:stretch>
            <a:fillRect/>
          </a:stretch>
        </p:blipFill>
        <p:spPr bwMode="auto">
          <a:xfrm>
            <a:off x="2459039" y="4662488"/>
            <a:ext cx="7680325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1" name="Skupina 25"/>
          <p:cNvGrpSpPr>
            <a:grpSpLocks/>
          </p:cNvGrpSpPr>
          <p:nvPr/>
        </p:nvGrpSpPr>
        <p:grpSpPr bwMode="auto">
          <a:xfrm>
            <a:off x="5262564" y="2944814"/>
            <a:ext cx="1468437" cy="1404937"/>
            <a:chOff x="4983685" y="2827868"/>
            <a:chExt cx="1467047" cy="1404358"/>
          </a:xfrm>
        </p:grpSpPr>
        <p:sp>
          <p:nvSpPr>
            <p:cNvPr id="27" name="Ovál 26"/>
            <p:cNvSpPr/>
            <p:nvPr/>
          </p:nvSpPr>
          <p:spPr>
            <a:xfrm>
              <a:off x="4983685" y="2827868"/>
              <a:ext cx="1467047" cy="140435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360" name="Skupina 4"/>
            <p:cNvGrpSpPr>
              <a:grpSpLocks/>
            </p:cNvGrpSpPr>
            <p:nvPr/>
          </p:nvGrpSpPr>
          <p:grpSpPr bwMode="auto">
            <a:xfrm>
              <a:off x="5120630" y="3068308"/>
              <a:ext cx="1163259" cy="982576"/>
              <a:chOff x="5405264" y="2872854"/>
              <a:chExt cx="1163259" cy="982576"/>
            </a:xfrm>
          </p:grpSpPr>
          <p:sp>
            <p:nvSpPr>
              <p:cNvPr id="8" name="Ovál 7"/>
              <p:cNvSpPr/>
              <p:nvPr/>
            </p:nvSpPr>
            <p:spPr>
              <a:xfrm>
                <a:off x="5404715" y="2873615"/>
                <a:ext cx="720043" cy="6474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altLang="cs-CZ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H</a:t>
                </a:r>
                <a:r>
                  <a:rPr kumimoji="0" lang="cs-CZ" altLang="cs-CZ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●</a:t>
                </a:r>
                <a:endPara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Ovál 8"/>
              <p:cNvSpPr/>
              <p:nvPr/>
            </p:nvSpPr>
            <p:spPr>
              <a:xfrm>
                <a:off x="5615652" y="3208439"/>
                <a:ext cx="953185" cy="647433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altLang="cs-CZ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OH</a:t>
                </a:r>
                <a:r>
                  <a:rPr kumimoji="0" lang="cs-CZ" altLang="cs-CZ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●</a:t>
                </a:r>
                <a:endPara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Ovál 9"/>
          <p:cNvSpPr/>
          <p:nvPr/>
        </p:nvSpPr>
        <p:spPr>
          <a:xfrm>
            <a:off x="4060825" y="3757613"/>
            <a:ext cx="952500" cy="6477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OH</a:t>
            </a:r>
            <a:r>
              <a:rPr kumimoji="0" lang="cs-CZ" altLang="cs-CZ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●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343" name="Skupina 28"/>
          <p:cNvGrpSpPr>
            <a:grpSpLocks/>
          </p:cNvGrpSpPr>
          <p:nvPr/>
        </p:nvGrpSpPr>
        <p:grpSpPr bwMode="auto">
          <a:xfrm>
            <a:off x="2225675" y="3128964"/>
            <a:ext cx="1466850" cy="1404937"/>
            <a:chOff x="5409209" y="4184882"/>
            <a:chExt cx="1467047" cy="1404358"/>
          </a:xfrm>
        </p:grpSpPr>
        <p:sp>
          <p:nvSpPr>
            <p:cNvPr id="28" name="Ovál 27"/>
            <p:cNvSpPr/>
            <p:nvPr/>
          </p:nvSpPr>
          <p:spPr>
            <a:xfrm>
              <a:off x="5409209" y="4184882"/>
              <a:ext cx="1467047" cy="140435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356" name="Skupina 12"/>
            <p:cNvGrpSpPr>
              <a:grpSpLocks/>
            </p:cNvGrpSpPr>
            <p:nvPr/>
          </p:nvGrpSpPr>
          <p:grpSpPr bwMode="auto">
            <a:xfrm>
              <a:off x="5543714" y="4384474"/>
              <a:ext cx="1163259" cy="982576"/>
              <a:chOff x="5405264" y="2872854"/>
              <a:chExt cx="1163259" cy="982576"/>
            </a:xfrm>
          </p:grpSpPr>
          <p:sp>
            <p:nvSpPr>
              <p:cNvPr id="14" name="Ovál 13"/>
              <p:cNvSpPr/>
              <p:nvPr/>
            </p:nvSpPr>
            <p:spPr>
              <a:xfrm>
                <a:off x="5405715" y="2873205"/>
                <a:ext cx="719233" cy="6474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altLang="cs-CZ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H</a:t>
                </a:r>
                <a:r>
                  <a:rPr kumimoji="0" lang="cs-CZ" altLang="cs-CZ" sz="20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●</a:t>
                </a: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Ovál 14"/>
              <p:cNvSpPr/>
              <p:nvPr/>
            </p:nvSpPr>
            <p:spPr>
              <a:xfrm>
                <a:off x="5616880" y="3208029"/>
                <a:ext cx="951041" cy="647433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altLang="cs-CZ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OH</a:t>
                </a:r>
                <a:r>
                  <a:rPr kumimoji="0" lang="cs-CZ" altLang="cs-CZ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●</a:t>
                </a:r>
                <a:endPara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Ovál 15"/>
          <p:cNvSpPr/>
          <p:nvPr/>
        </p:nvSpPr>
        <p:spPr>
          <a:xfrm rot="21336853">
            <a:off x="6951663" y="3465513"/>
            <a:ext cx="952500" cy="6477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OH</a:t>
            </a:r>
            <a:r>
              <a:rPr kumimoji="0" lang="cs-CZ" altLang="cs-CZ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●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Pravoúhlá spojnice 11"/>
          <p:cNvCxnSpPr/>
          <p:nvPr/>
        </p:nvCxnSpPr>
        <p:spPr>
          <a:xfrm rot="5400000">
            <a:off x="7472363" y="4094163"/>
            <a:ext cx="189865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>
            <a:cxnSpLocks/>
          </p:cNvCxnSpPr>
          <p:nvPr/>
        </p:nvCxnSpPr>
        <p:spPr>
          <a:xfrm>
            <a:off x="7823201" y="4083050"/>
            <a:ext cx="676276" cy="193144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>
            <a:off x="4224338" y="4479925"/>
            <a:ext cx="152400" cy="1436688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48" name="Skupina 24"/>
          <p:cNvGrpSpPr>
            <a:grpSpLocks/>
          </p:cNvGrpSpPr>
          <p:nvPr/>
        </p:nvGrpSpPr>
        <p:grpSpPr bwMode="auto">
          <a:xfrm>
            <a:off x="8440738" y="2944814"/>
            <a:ext cx="1466850" cy="1404937"/>
            <a:chOff x="5265193" y="1376570"/>
            <a:chExt cx="1467047" cy="1404358"/>
          </a:xfrm>
        </p:grpSpPr>
        <p:sp>
          <p:nvSpPr>
            <p:cNvPr id="23" name="Ovál 22"/>
            <p:cNvSpPr/>
            <p:nvPr/>
          </p:nvSpPr>
          <p:spPr>
            <a:xfrm>
              <a:off x="5265193" y="1376570"/>
              <a:ext cx="1467047" cy="140435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352" name="Skupina 3"/>
            <p:cNvGrpSpPr>
              <a:grpSpLocks/>
            </p:cNvGrpSpPr>
            <p:nvPr/>
          </p:nvGrpSpPr>
          <p:grpSpPr bwMode="auto">
            <a:xfrm>
              <a:off x="5424547" y="1553768"/>
              <a:ext cx="1188132" cy="1080120"/>
              <a:chOff x="5580112" y="1628800"/>
              <a:chExt cx="1188132" cy="1080120"/>
            </a:xfrm>
          </p:grpSpPr>
          <p:sp>
            <p:nvSpPr>
              <p:cNvPr id="2" name="Ovál 1"/>
              <p:cNvSpPr/>
              <p:nvPr/>
            </p:nvSpPr>
            <p:spPr>
              <a:xfrm>
                <a:off x="5579529" y="1629329"/>
                <a:ext cx="720822" cy="64743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altLang="cs-CZ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H</a:t>
                </a:r>
                <a:r>
                  <a:rPr kumimoji="0" lang="cs-CZ" altLang="cs-CZ" sz="2000" b="0" i="0" u="none" strike="noStrike" kern="120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●</a:t>
                </a:r>
                <a:endParaRPr kumimoji="0" lang="cs-CZ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Ovál 6"/>
              <p:cNvSpPr/>
              <p:nvPr/>
            </p:nvSpPr>
            <p:spPr>
              <a:xfrm>
                <a:off x="5816098" y="2060951"/>
                <a:ext cx="952628" cy="647433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cs-CZ" altLang="cs-CZ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OH</a:t>
                </a:r>
                <a:r>
                  <a:rPr kumimoji="0" lang="cs-CZ" altLang="cs-CZ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●</a:t>
                </a:r>
                <a:endPara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349" name="TextovéPole 36"/>
          <p:cNvSpPr txBox="1">
            <a:spLocks noChangeArrowheads="1"/>
          </p:cNvSpPr>
          <p:nvPr/>
        </p:nvSpPr>
        <p:spPr bwMode="auto">
          <a:xfrm>
            <a:off x="1774826" y="2757489"/>
            <a:ext cx="30210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zrekombinované volné radikály</a:t>
            </a:r>
          </a:p>
        </p:txBody>
      </p:sp>
      <p:sp>
        <p:nvSpPr>
          <p:cNvPr id="14350" name="TextovéPole 39"/>
          <p:cNvSpPr txBox="1">
            <a:spLocks noChangeArrowheads="1"/>
          </p:cNvSpPr>
          <p:nvPr/>
        </p:nvSpPr>
        <p:spPr bwMode="auto">
          <a:xfrm>
            <a:off x="3771900" y="3392489"/>
            <a:ext cx="14366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volné radikály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  <p:sp>
        <p:nvSpPr>
          <p:cNvPr id="29" name="Ovál 28">
            <a:extLst>
              <a:ext uri="{FF2B5EF4-FFF2-40B4-BE49-F238E27FC236}">
                <a16:creationId xmlns:a16="http://schemas.microsoft.com/office/drawing/2014/main" id="{B28979F3-9A6D-40FC-A453-BA2FD6D72CC0}"/>
              </a:ext>
            </a:extLst>
          </p:cNvPr>
          <p:cNvSpPr/>
          <p:nvPr/>
        </p:nvSpPr>
        <p:spPr>
          <a:xfrm>
            <a:off x="7449345" y="3005139"/>
            <a:ext cx="952500" cy="6477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OH</a:t>
            </a:r>
            <a:r>
              <a:rPr kumimoji="0" lang="cs-CZ" altLang="cs-CZ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●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4744A3F4-20E0-4533-9D4B-88AB9A04884D}"/>
              </a:ext>
            </a:extLst>
          </p:cNvPr>
          <p:cNvCxnSpPr>
            <a:cxnSpLocks/>
          </p:cNvCxnSpPr>
          <p:nvPr/>
        </p:nvCxnSpPr>
        <p:spPr>
          <a:xfrm>
            <a:off x="8072252" y="3602038"/>
            <a:ext cx="762186" cy="208756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62"/>
    </mc:Choice>
    <mc:Fallback xmlns="">
      <p:transition spd="slow" advTm="94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b="1" dirty="0">
                <a:solidFill>
                  <a:srgbClr val="C00000"/>
                </a:solidFill>
              </a:rPr>
              <a:t>POŠKOZENÍ DNA – prvotní nastínění problému</a:t>
            </a: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>
          <a:xfrm>
            <a:off x="391025" y="1484313"/>
            <a:ext cx="11405937" cy="4525962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cs-CZ" altLang="cs-CZ" sz="2400" dirty="0"/>
              <a:t>Typickou poruchou na molekulární úrovni jsou </a:t>
            </a:r>
            <a:r>
              <a:rPr lang="cs-CZ" altLang="cs-CZ" sz="2400" b="1" dirty="0"/>
              <a:t>zlomy vlákna v molekule DNA</a:t>
            </a:r>
            <a:endParaRPr lang="cs-CZ" altLang="cs-CZ" sz="2400" dirty="0"/>
          </a:p>
          <a:p>
            <a:pPr lvl="1" algn="just" eaLnBrk="1" hangingPunct="1"/>
            <a:r>
              <a:rPr lang="cs-CZ" altLang="cs-CZ" dirty="0"/>
              <a:t>buď </a:t>
            </a:r>
            <a:r>
              <a:rPr lang="cs-CZ" altLang="cs-CZ" u="sng" dirty="0"/>
              <a:t>zlom jen jednoho vlákna </a:t>
            </a:r>
            <a:r>
              <a:rPr lang="cs-CZ" altLang="cs-CZ" dirty="0"/>
              <a:t>(</a:t>
            </a:r>
            <a:r>
              <a:rPr lang="cs-CZ" altLang="cs-CZ" b="1" dirty="0"/>
              <a:t>SSB</a:t>
            </a:r>
            <a:r>
              <a:rPr lang="cs-CZ" altLang="cs-CZ" dirty="0"/>
              <a:t>, single </a:t>
            </a:r>
            <a:r>
              <a:rPr lang="cs-CZ" altLang="cs-CZ" dirty="0" err="1"/>
              <a:t>strand</a:t>
            </a:r>
            <a:r>
              <a:rPr lang="cs-CZ" altLang="cs-CZ" dirty="0"/>
              <a:t> </a:t>
            </a:r>
            <a:r>
              <a:rPr lang="cs-CZ" altLang="cs-CZ" dirty="0" err="1"/>
              <a:t>break</a:t>
            </a:r>
            <a:r>
              <a:rPr lang="cs-CZ" altLang="cs-CZ" dirty="0"/>
              <a:t>),</a:t>
            </a:r>
          </a:p>
          <a:p>
            <a:pPr lvl="1" algn="just" eaLnBrk="1" hangingPunct="1"/>
            <a:r>
              <a:rPr lang="cs-CZ" altLang="cs-CZ" dirty="0"/>
              <a:t>nebo </a:t>
            </a:r>
            <a:r>
              <a:rPr lang="cs-CZ" altLang="cs-CZ" u="sng" dirty="0"/>
              <a:t>úplný zlom dvojvlákna DNA </a:t>
            </a:r>
            <a:r>
              <a:rPr lang="cs-CZ" altLang="cs-CZ" dirty="0"/>
              <a:t>(</a:t>
            </a:r>
            <a:r>
              <a:rPr lang="cs-CZ" altLang="cs-CZ" b="1" dirty="0"/>
              <a:t>DSB</a:t>
            </a:r>
            <a:r>
              <a:rPr lang="cs-CZ" altLang="cs-CZ" dirty="0"/>
              <a:t>, double </a:t>
            </a:r>
            <a:r>
              <a:rPr lang="cs-CZ" altLang="cs-CZ" dirty="0" err="1"/>
              <a:t>strand</a:t>
            </a:r>
            <a:r>
              <a:rPr lang="cs-CZ" altLang="cs-CZ" dirty="0"/>
              <a:t> </a:t>
            </a:r>
            <a:r>
              <a:rPr lang="cs-CZ" altLang="cs-CZ" dirty="0" err="1"/>
              <a:t>break</a:t>
            </a:r>
            <a:r>
              <a:rPr lang="cs-CZ" altLang="cs-CZ" dirty="0"/>
              <a:t>) </a:t>
            </a:r>
            <a:r>
              <a:rPr lang="cs-CZ" altLang="cs-CZ" dirty="0">
                <a:sym typeface="Wingdings" panose="05000000000000000000" pitchFamily="2" charset="2"/>
              </a:rPr>
              <a:t> nejzávažnější poškození DNA</a:t>
            </a:r>
            <a:endParaRPr lang="cs-CZ" altLang="cs-CZ" dirty="0"/>
          </a:p>
          <a:p>
            <a:pPr algn="just">
              <a:spcBef>
                <a:spcPts val="1200"/>
              </a:spcBef>
            </a:pPr>
            <a:r>
              <a:rPr lang="cs-CZ" altLang="cs-CZ" sz="2400" dirty="0"/>
              <a:t>Dále mohou vznikat atypické </a:t>
            </a:r>
            <a:r>
              <a:rPr lang="cs-CZ" altLang="cs-CZ" sz="2400" u="sng" dirty="0"/>
              <a:t>vazbové "můstky" uvnitř </a:t>
            </a:r>
            <a:r>
              <a:rPr lang="cs-CZ" altLang="cs-CZ" sz="2400" u="sng" dirty="0" err="1"/>
              <a:t>dvouvlákna</a:t>
            </a:r>
            <a:r>
              <a:rPr lang="cs-CZ" altLang="cs-CZ" sz="2400" u="sng" dirty="0"/>
              <a:t> DNA </a:t>
            </a:r>
            <a:r>
              <a:rPr lang="cs-CZ" altLang="cs-CZ" sz="2400" dirty="0"/>
              <a:t>a mnohé </a:t>
            </a:r>
            <a:r>
              <a:rPr lang="cs-CZ" altLang="cs-CZ" sz="2400" u="sng" dirty="0"/>
              <a:t>další chemické změny cukr-fosfátové páteře DNA</a:t>
            </a:r>
            <a:r>
              <a:rPr lang="cs-CZ" altLang="cs-CZ" sz="2400" dirty="0"/>
              <a:t> i </a:t>
            </a:r>
            <a:r>
              <a:rPr lang="cs-CZ" altLang="cs-CZ" sz="2400" u="sng" dirty="0"/>
              <a:t>jednotlivých bazí </a:t>
            </a:r>
            <a:r>
              <a:rPr lang="cs-CZ" altLang="cs-CZ" sz="2400" dirty="0"/>
              <a:t>(problematice poškození DNA bude věnována samostatná přednáška).</a:t>
            </a:r>
          </a:p>
          <a:p>
            <a:endParaRPr lang="cs-CZ" altLang="cs-CZ" sz="2400" dirty="0"/>
          </a:p>
        </p:txBody>
      </p:sp>
      <p:pic>
        <p:nvPicPr>
          <p:cNvPr id="1536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5" b="27657"/>
          <a:stretch>
            <a:fillRect/>
          </a:stretch>
        </p:blipFill>
        <p:spPr bwMode="auto">
          <a:xfrm>
            <a:off x="1451650" y="4276139"/>
            <a:ext cx="9162962" cy="219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57"/>
    </mc:Choice>
    <mc:Fallback xmlns="">
      <p:transition spd="slow" advTm="115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218661" y="392324"/>
            <a:ext cx="11820939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100" b="1" dirty="0">
                <a:solidFill>
                  <a:srgbClr val="C00000"/>
                </a:solidFill>
              </a:rPr>
              <a:t>Chemické stádium interakce IZ s hmotou – specifika biologických systémů</a:t>
            </a:r>
            <a:endParaRPr lang="cs-CZ" altLang="cs-CZ" sz="3100" dirty="0"/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>
          <a:xfrm>
            <a:off x="733926" y="1600201"/>
            <a:ext cx="5649412" cy="4525963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</a:pPr>
            <a:r>
              <a:rPr lang="cs-CZ" altLang="cs-CZ" sz="2400" u="sng" dirty="0"/>
              <a:t>Jednotlivé procesy</a:t>
            </a:r>
            <a:r>
              <a:rPr lang="cs-CZ" altLang="cs-CZ" sz="2400" dirty="0"/>
              <a:t> chemického stádia </a:t>
            </a:r>
            <a:r>
              <a:rPr lang="cs-CZ" altLang="cs-CZ" sz="2400" b="1" dirty="0"/>
              <a:t>trvají různě dlouhou dobu </a:t>
            </a:r>
            <a:r>
              <a:rPr lang="cs-CZ" altLang="cs-CZ" sz="2400" dirty="0"/>
              <a:t>- </a:t>
            </a:r>
            <a:r>
              <a:rPr lang="cs-CZ" altLang="cs-CZ" sz="2400" u="sng" dirty="0"/>
              <a:t>od tisícin sekundy do řádově jednotek sekundy</a:t>
            </a:r>
            <a:r>
              <a:rPr lang="cs-CZ" altLang="cs-CZ" sz="2400" dirty="0"/>
              <a:t>,        v závislosti na transportní době reaktivních složek z místa svého vzniku do místa lokalizace napadené biomolekuly. </a:t>
            </a:r>
          </a:p>
          <a:p>
            <a:pPr algn="just">
              <a:spcBef>
                <a:spcPts val="1200"/>
              </a:spcBef>
            </a:pPr>
            <a:endParaRPr lang="cs-CZ" altLang="cs-CZ" sz="2400" dirty="0"/>
          </a:p>
          <a:p>
            <a:pPr algn="just">
              <a:spcBef>
                <a:spcPts val="1200"/>
              </a:spcBef>
            </a:pPr>
            <a:r>
              <a:rPr lang="cs-CZ" altLang="cs-CZ" sz="2400" b="1" u="sng" dirty="0">
                <a:solidFill>
                  <a:srgbClr val="FF0000"/>
                </a:solidFill>
              </a:rPr>
              <a:t>Zlomy v DNA mohou ale vznikat i přímo </a:t>
            </a:r>
            <a:r>
              <a:rPr lang="cs-CZ" altLang="cs-CZ" sz="2400" dirty="0"/>
              <a:t>následkem </a:t>
            </a:r>
            <a:r>
              <a:rPr lang="cs-CZ" altLang="cs-CZ" sz="2400" b="1" dirty="0"/>
              <a:t>fyzikální interakce IZ </a:t>
            </a:r>
            <a:r>
              <a:rPr lang="cs-CZ" altLang="cs-CZ" sz="2400" dirty="0"/>
              <a:t>nebo </a:t>
            </a:r>
            <a:r>
              <a:rPr lang="cs-CZ" altLang="cs-CZ" sz="2400" b="1" dirty="0"/>
              <a:t>sekundárních (delta) elektronů </a:t>
            </a:r>
            <a:r>
              <a:rPr lang="cs-CZ" altLang="cs-CZ" sz="2400" dirty="0"/>
              <a:t>(viz později) s DNA, </a:t>
            </a:r>
            <a:r>
              <a:rPr lang="cs-CZ" altLang="cs-CZ" sz="2400" u="sng" dirty="0"/>
              <a:t>nejen tedy následkem chemického poškození</a:t>
            </a:r>
          </a:p>
          <a:p>
            <a:pPr algn="just">
              <a:spcBef>
                <a:spcPts val="1200"/>
              </a:spcBef>
            </a:pPr>
            <a:endParaRPr lang="cs-CZ" altLang="cs-CZ" sz="2400" dirty="0"/>
          </a:p>
          <a:p>
            <a:pPr eaLnBrk="1" hangingPunct="1"/>
            <a:endParaRPr lang="cs-CZ" altLang="cs-CZ" sz="2400" dirty="0"/>
          </a:p>
        </p:txBody>
      </p:sp>
      <p:pic>
        <p:nvPicPr>
          <p:cNvPr id="16388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681" y="1520825"/>
            <a:ext cx="4041775" cy="468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0208419" y="5556248"/>
            <a:ext cx="792162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4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95"/>
    </mc:Choice>
    <mc:Fallback xmlns="">
      <p:transition spd="slow" advTm="86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2523" y="42111"/>
            <a:ext cx="11867320" cy="975395"/>
          </a:xfrm>
        </p:spPr>
        <p:txBody>
          <a:bodyPr/>
          <a:lstStyle/>
          <a:p>
            <a:pPr algn="ctr" eaLnBrk="1" hangingPunct="1"/>
            <a:r>
              <a:rPr lang="cs-CZ" altLang="cs-CZ" b="1" dirty="0">
                <a:solidFill>
                  <a:srgbClr val="C00000"/>
                </a:solidFill>
              </a:rPr>
              <a:t>Interakce IZ s živou hmotou BIOLOGICKÉ PROCESY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0869" y="5644400"/>
            <a:ext cx="11508206" cy="10414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altLang="cs-CZ" u="sng" dirty="0">
                <a:solidFill>
                  <a:srgbClr val="FF0000"/>
                </a:solidFill>
              </a:rPr>
              <a:t>Biologické procesy probíhají v extrémně                                                           dlouhém časovém období </a:t>
            </a:r>
            <a:r>
              <a:rPr lang="cs-CZ" altLang="cs-CZ" b="1" dirty="0"/>
              <a:t>desítek minut až několik desetiletí (!!) po ozáření</a:t>
            </a:r>
          </a:p>
        </p:txBody>
      </p:sp>
      <p:pic>
        <p:nvPicPr>
          <p:cNvPr id="1741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47" y="3190251"/>
            <a:ext cx="230187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3" t="-1933" r="17953" b="1933"/>
          <a:stretch>
            <a:fillRect/>
          </a:stretch>
        </p:blipFill>
        <p:spPr bwMode="auto">
          <a:xfrm>
            <a:off x="8311356" y="2750136"/>
            <a:ext cx="16668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" descr="http://csls-text2.c.u-tokyo.ac.jp/images/fig/fig02_06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8" t="5775" r="9256" b="7286"/>
          <a:stretch>
            <a:fillRect/>
          </a:stretch>
        </p:blipFill>
        <p:spPr bwMode="auto">
          <a:xfrm>
            <a:off x="827172" y="1180684"/>
            <a:ext cx="2163763" cy="131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/>
          <p:cNvCxnSpPr>
            <a:cxnSpLocks/>
          </p:cNvCxnSpPr>
          <p:nvPr/>
        </p:nvCxnSpPr>
        <p:spPr>
          <a:xfrm>
            <a:off x="3344779" y="1919037"/>
            <a:ext cx="4841165" cy="2460458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6" name="Obdélník 5"/>
          <p:cNvSpPr>
            <a:spLocks noChangeArrowheads="1"/>
          </p:cNvSpPr>
          <p:nvPr/>
        </p:nvSpPr>
        <p:spPr bwMode="auto">
          <a:xfrm>
            <a:off x="5486401" y="1180684"/>
            <a:ext cx="609399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Molekulární změny v biologicky důležitých látkách (</a:t>
            </a:r>
            <a:r>
              <a:rPr kumimoji="0" lang="cs-CZ" altLang="cs-CZ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DNA, enzymech, proteinech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mohou vyústit                v 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morfologické a funkční změny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 </a:t>
            </a:r>
            <a:r>
              <a:rPr kumimoji="0" lang="cs-CZ" altLang="cs-CZ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buňkách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   a </a:t>
            </a:r>
            <a:r>
              <a:rPr kumimoji="0" lang="cs-CZ" altLang="cs-CZ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orgánech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a následně i </a:t>
            </a:r>
            <a:r>
              <a:rPr kumimoji="0" lang="cs-CZ" altLang="cs-CZ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organismu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jako celku.</a:t>
            </a:r>
          </a:p>
        </p:txBody>
      </p:sp>
      <p:sp>
        <p:nvSpPr>
          <p:cNvPr id="17417" name="Obdélník 7"/>
          <p:cNvSpPr>
            <a:spLocks noChangeArrowheads="1"/>
          </p:cNvSpPr>
          <p:nvPr/>
        </p:nvSpPr>
        <p:spPr bwMode="auto">
          <a:xfrm>
            <a:off x="789072" y="2469735"/>
            <a:ext cx="2327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6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Změny na úrovni buněk</a:t>
            </a:r>
            <a:endParaRPr kumimoji="0" lang="cs-CZ" altLang="cs-CZ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8" name="Obdélník 14"/>
          <p:cNvSpPr>
            <a:spLocks noChangeArrowheads="1"/>
          </p:cNvSpPr>
          <p:nvPr/>
        </p:nvSpPr>
        <p:spPr bwMode="auto">
          <a:xfrm>
            <a:off x="2063418" y="4875755"/>
            <a:ext cx="51265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Změny na úrovni tkání, orgánů a orgánových soustav</a:t>
            </a:r>
            <a:endParaRPr kumimoji="0" lang="cs-CZ" alt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9" name="Obdélník 15"/>
          <p:cNvSpPr>
            <a:spLocks noChangeArrowheads="1"/>
          </p:cNvSpPr>
          <p:nvPr/>
        </p:nvSpPr>
        <p:spPr bwMode="auto">
          <a:xfrm>
            <a:off x="6832280" y="5346201"/>
            <a:ext cx="51675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Medicínské manifestace na úrovni celého organismu</a:t>
            </a:r>
            <a:endParaRPr kumimoji="0" lang="cs-CZ" alt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64738" y="5847933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84"/>
    </mc:Choice>
    <mc:Fallback xmlns="">
      <p:transition spd="slow" advTm="89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44548F2-B6D1-A02C-2305-97725428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7329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(NE)STABILITA JADER</a:t>
            </a:r>
            <a:br>
              <a:rPr lang="cs-CZ" b="1" dirty="0"/>
            </a:br>
            <a:r>
              <a:rPr lang="cs-CZ" b="1" dirty="0"/>
              <a:t>- velikost jader - </a:t>
            </a:r>
          </a:p>
        </p:txBody>
      </p:sp>
    </p:spTree>
    <p:extLst>
      <p:ext uri="{BB962C8B-B14F-4D97-AF65-F5344CB8AC3E}">
        <p14:creationId xmlns:p14="http://schemas.microsoft.com/office/powerpoint/2010/main" val="1627386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3423">
            <a:off x="10001863" y="827750"/>
            <a:ext cx="1657283" cy="165728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246368"/>
            <a:ext cx="7886700" cy="881783"/>
          </a:xfrm>
        </p:spPr>
        <p:txBody>
          <a:bodyPr/>
          <a:lstStyle/>
          <a:p>
            <a:r>
              <a:rPr lang="cs-CZ" b="1" dirty="0"/>
              <a:t>(</a:t>
            </a:r>
            <a:r>
              <a:rPr lang="en-US" b="1" dirty="0"/>
              <a:t>NE</a:t>
            </a:r>
            <a:r>
              <a:rPr lang="cs-CZ" b="1" dirty="0"/>
              <a:t>)STABILITA JADER ATOMŮ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2632" y="1052056"/>
            <a:ext cx="9303311" cy="573560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cs-CZ" sz="5100" b="1" u="sng" dirty="0"/>
              <a:t>1. </a:t>
            </a:r>
            <a:r>
              <a:rPr lang="cs-CZ" sz="4000" b="1" u="sng" dirty="0"/>
              <a:t>Příliš velká jádra</a:t>
            </a:r>
            <a:r>
              <a:rPr lang="cs-CZ" dirty="0"/>
              <a:t>: </a:t>
            </a:r>
            <a:r>
              <a:rPr lang="cs-CZ" b="1" dirty="0">
                <a:solidFill>
                  <a:srgbClr val="00B050"/>
                </a:solidFill>
              </a:rPr>
              <a:t>nedostatečný dosah silné jaderné interakce </a:t>
            </a: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cs-CZ" dirty="0"/>
              <a:t> nestačí dostatečně silně vázat jádro </a:t>
            </a:r>
            <a:r>
              <a:rPr lang="cs-CZ" dirty="0">
                <a:sym typeface="Wingdings" panose="05000000000000000000" pitchFamily="2" charset="2"/>
              </a:rPr>
              <a:t></a:t>
            </a:r>
            <a:r>
              <a:rPr lang="cs-CZ" dirty="0"/>
              <a:t> emise nukleonů – </a:t>
            </a:r>
            <a:r>
              <a:rPr lang="cs-CZ" b="1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cs-CZ" b="1" dirty="0">
                <a:solidFill>
                  <a:srgbClr val="FF0000"/>
                </a:solidFill>
              </a:rPr>
              <a:t>-radioaktivní rozpad</a:t>
            </a:r>
            <a:r>
              <a:rPr lang="cs-CZ" dirty="0"/>
              <a:t>, nebo dokonce k </a:t>
            </a:r>
            <a:r>
              <a:rPr lang="cs-CZ" b="1" dirty="0">
                <a:solidFill>
                  <a:srgbClr val="FF0000"/>
                </a:solidFill>
              </a:rPr>
              <a:t>rozštěpení jádra</a:t>
            </a:r>
          </a:p>
          <a:p>
            <a:pPr>
              <a:lnSpc>
                <a:spcPct val="120000"/>
              </a:lnSpc>
            </a:pPr>
            <a:r>
              <a:rPr lang="cs-CZ" dirty="0"/>
              <a:t>Jádra se </a:t>
            </a:r>
            <a:r>
              <a:rPr lang="cs-CZ" b="1" dirty="0">
                <a:solidFill>
                  <a:srgbClr val="0070C0"/>
                </a:solidFill>
              </a:rPr>
              <a:t>Z &gt; 82 (tj. od </a:t>
            </a:r>
            <a:r>
              <a:rPr lang="cs-CZ" b="1" baseline="30000" dirty="0">
                <a:solidFill>
                  <a:srgbClr val="FF0000"/>
                </a:solidFill>
              </a:rPr>
              <a:t>207</a:t>
            </a:r>
            <a:r>
              <a:rPr lang="cs-CZ" b="1" baseline="-25000" dirty="0">
                <a:solidFill>
                  <a:srgbClr val="FF0000"/>
                </a:solidFill>
              </a:rPr>
              <a:t>82</a:t>
            </a:r>
            <a:r>
              <a:rPr lang="cs-CZ" b="1" dirty="0">
                <a:solidFill>
                  <a:srgbClr val="FF0000"/>
                </a:solidFill>
              </a:rPr>
              <a:t>Pb</a:t>
            </a:r>
            <a:r>
              <a:rPr lang="cs-CZ" b="1" dirty="0">
                <a:solidFill>
                  <a:srgbClr val="0070C0"/>
                </a:solidFill>
              </a:rPr>
              <a:t> dále</a:t>
            </a:r>
            <a:r>
              <a:rPr lang="cs-CZ" dirty="0"/>
              <a:t>: </a:t>
            </a:r>
            <a:r>
              <a:rPr lang="cs-CZ" dirty="0" err="1"/>
              <a:t>Bi</a:t>
            </a:r>
            <a:r>
              <a:rPr lang="cs-CZ" dirty="0"/>
              <a:t>, Po, At… dnes prokázáno, že i </a:t>
            </a:r>
            <a:r>
              <a:rPr lang="cs-CZ" b="1" dirty="0" err="1">
                <a:solidFill>
                  <a:srgbClr val="FF0000"/>
                </a:solidFill>
              </a:rPr>
              <a:t>Bi</a:t>
            </a:r>
            <a:r>
              <a:rPr lang="cs-CZ" dirty="0"/>
              <a:t> je radioaktivní, ovšem s extrémním poločasem rozpadu (viz níže), </a:t>
            </a:r>
            <a:r>
              <a:rPr lang="cs-CZ" u="sng" dirty="0"/>
              <a:t>nestabilní bez ohledu na poměr      </a:t>
            </a:r>
            <a:r>
              <a:rPr lang="cs-CZ" b="1" u="sng" dirty="0"/>
              <a:t>p</a:t>
            </a:r>
            <a:r>
              <a:rPr lang="cs-CZ" b="1" u="sng" baseline="30000" dirty="0"/>
              <a:t>+</a:t>
            </a:r>
            <a:r>
              <a:rPr lang="cs-CZ" b="1" u="sng" dirty="0"/>
              <a:t> : n</a:t>
            </a:r>
            <a:r>
              <a:rPr lang="cs-CZ" b="1" u="sng" baseline="30000" dirty="0"/>
              <a:t>0</a:t>
            </a:r>
            <a:r>
              <a:rPr lang="cs-CZ" b="1" u="sng" dirty="0"/>
              <a:t> </a:t>
            </a:r>
          </a:p>
          <a:p>
            <a:pPr>
              <a:lnSpc>
                <a:spcPct val="120000"/>
              </a:lnSpc>
            </a:pPr>
            <a:r>
              <a:rPr lang="cs-CZ" dirty="0"/>
              <a:t>Jádra se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Z &gt; 100 </a:t>
            </a:r>
            <a:r>
              <a:rPr lang="cs-CZ" dirty="0">
                <a:solidFill>
                  <a:srgbClr val="0070C0"/>
                </a:solidFill>
              </a:rPr>
              <a:t>(92, transurany) </a:t>
            </a:r>
            <a:r>
              <a:rPr lang="cs-CZ" dirty="0"/>
              <a:t>jsou již tak nestabilní – tj. mají </a:t>
            </a:r>
            <a:r>
              <a:rPr lang="cs-CZ" u="sng" dirty="0"/>
              <a:t>tak krátký </a:t>
            </a:r>
            <a:r>
              <a:rPr lang="cs-CZ" u="sng" dirty="0" err="1"/>
              <a:t>Tm</a:t>
            </a:r>
            <a:r>
              <a:rPr lang="cs-CZ" u="sng" dirty="0"/>
              <a:t>, že se již v přírodě obecně nevyskytují </a:t>
            </a:r>
            <a:r>
              <a:rPr kumimoji="0" lang="cs-CZ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(ale např. </a:t>
            </a:r>
            <a:r>
              <a:rPr kumimoji="0" lang="cs-CZ" sz="2800" b="0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244</a:t>
            </a:r>
            <a:r>
              <a:rPr kumimoji="0" lang="cs-CZ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 prokázáno 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Paul Kuroda"/>
              </a:rPr>
              <a:t>P.K. Kuroda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Accounts of Chemical Research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1979,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(2), 73-78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cs-CZ" u="sng" dirty="0"/>
          </a:p>
          <a:p>
            <a:pPr>
              <a:lnSpc>
                <a:spcPct val="120000"/>
              </a:lnSpc>
            </a:pPr>
            <a:r>
              <a:rPr lang="cs-CZ" u="sng" dirty="0"/>
              <a:t>Obecně se nepředpokládá se že by mohly být objeveny/vytvořeny další atomy se Z &gt; 110, které by byly stabilní</a:t>
            </a:r>
            <a:r>
              <a:rPr lang="cs-CZ" dirty="0"/>
              <a:t> --- vs. --- úvahy o tzv. </a:t>
            </a:r>
            <a:r>
              <a:rPr lang="cs-CZ" b="1" dirty="0"/>
              <a:t>„ostrovech stability“ </a:t>
            </a:r>
            <a:r>
              <a:rPr lang="cs-CZ" dirty="0">
                <a:sym typeface="Wingdings" panose="05000000000000000000" pitchFamily="2" charset="2"/>
              </a:rPr>
              <a:t> i některé supertěžké atomy by mohly být dočasně „stabilní“, než dojde k jejich rozpadu</a:t>
            </a:r>
          </a:p>
          <a:p>
            <a:pPr>
              <a:lnSpc>
                <a:spcPct val="120000"/>
              </a:lnSpc>
            </a:pPr>
            <a:r>
              <a:rPr lang="cs-CZ" b="1" dirty="0">
                <a:solidFill>
                  <a:srgbClr val="0070C0"/>
                </a:solidFill>
                <a:sym typeface="Wingdings" panose="05000000000000000000" pitchFamily="2" charset="2"/>
              </a:rPr>
              <a:t>Vzhledem ke krátkému dosahu silné interakce jsou naopak </a:t>
            </a:r>
            <a:r>
              <a:rPr lang="cs-CZ" b="1" u="sng" dirty="0">
                <a:solidFill>
                  <a:srgbClr val="0070C0"/>
                </a:solidFill>
                <a:sym typeface="Wingdings" panose="05000000000000000000" pitchFamily="2" charset="2"/>
              </a:rPr>
              <a:t>velmi stabilní</a:t>
            </a:r>
            <a:r>
              <a:rPr lang="cs-CZ" b="1" dirty="0">
                <a:solidFill>
                  <a:srgbClr val="0070C0"/>
                </a:solidFill>
                <a:sym typeface="Wingdings" panose="05000000000000000000" pitchFamily="2" charset="2"/>
              </a:rPr>
              <a:t> jádra hélia </a:t>
            </a:r>
            <a:r>
              <a:rPr lang="cs-CZ" b="1" baseline="30000" dirty="0">
                <a:solidFill>
                  <a:srgbClr val="0070C0"/>
                </a:solidFill>
                <a:sym typeface="Wingdings" panose="05000000000000000000" pitchFamily="2" charset="2"/>
              </a:rPr>
              <a:t>4</a:t>
            </a:r>
            <a:r>
              <a:rPr lang="cs-CZ" b="1" baseline="-25000" dirty="0">
                <a:solidFill>
                  <a:srgbClr val="0070C0"/>
                </a:solidFill>
                <a:sym typeface="Wingdings" panose="05000000000000000000" pitchFamily="2" charset="2"/>
              </a:rPr>
              <a:t>2</a:t>
            </a:r>
            <a:r>
              <a:rPr lang="cs-CZ" b="1" dirty="0">
                <a:solidFill>
                  <a:srgbClr val="0070C0"/>
                </a:solidFill>
                <a:sym typeface="Wingdings" panose="05000000000000000000" pitchFamily="2" charset="2"/>
              </a:rPr>
              <a:t>He  částice </a:t>
            </a:r>
            <a:r>
              <a:rPr lang="cs-CZ" b="1" baseline="30000" dirty="0">
                <a:solidFill>
                  <a:srgbClr val="0070C0"/>
                </a:solidFill>
                <a:sym typeface="Wingdings" panose="05000000000000000000" pitchFamily="2" charset="2"/>
              </a:rPr>
              <a:t>4</a:t>
            </a:r>
            <a:r>
              <a:rPr lang="cs-CZ" b="1" baseline="-25000" dirty="0">
                <a:solidFill>
                  <a:srgbClr val="0070C0"/>
                </a:solidFill>
                <a:sym typeface="Wingdings" panose="05000000000000000000" pitchFamily="2" charset="2"/>
              </a:rPr>
              <a:t>2</a:t>
            </a:r>
            <a:r>
              <a:rPr lang="cs-CZ" b="1" dirty="0">
                <a:solidFill>
                  <a:srgbClr val="0070C0"/>
                </a:solidFill>
                <a:sym typeface="Wingdings" panose="05000000000000000000" pitchFamily="2" charset="2"/>
              </a:rPr>
              <a:t>He</a:t>
            </a:r>
            <a:r>
              <a:rPr lang="cs-CZ" dirty="0"/>
              <a:t> mohou být emitovány z těžkých jader jakožto </a:t>
            </a:r>
            <a:r>
              <a:rPr lang="cs-CZ" b="1" u="sng" dirty="0">
                <a:solidFill>
                  <a:srgbClr val="0070C0"/>
                </a:solidFill>
              </a:rPr>
              <a:t>částice </a:t>
            </a:r>
            <a:r>
              <a:rPr lang="cs-CZ" b="1" u="sng" dirty="0">
                <a:solidFill>
                  <a:srgbClr val="0070C0"/>
                </a:solidFill>
                <a:latin typeface="Symbol" panose="05050102010706020507" pitchFamily="18" charset="2"/>
              </a:rPr>
              <a:t>a</a:t>
            </a:r>
            <a:r>
              <a:rPr lang="cs-CZ" b="1" u="sng" dirty="0">
                <a:solidFill>
                  <a:srgbClr val="0070C0"/>
                </a:solidFill>
              </a:rPr>
              <a:t> </a:t>
            </a:r>
            <a:r>
              <a:rPr lang="cs-CZ" dirty="0"/>
              <a:t>(opět při splnění energetické podmínky).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2500">
            <a:off x="9851777" y="5041025"/>
            <a:ext cx="1795634" cy="122103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5540">
            <a:off x="9937290" y="2643942"/>
            <a:ext cx="1795634" cy="122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970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4705" y="122770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Radioaktivní prvky </a:t>
            </a:r>
            <a:br>
              <a:rPr lang="cs-CZ" dirty="0"/>
            </a:br>
            <a:r>
              <a:rPr lang="cs-CZ" sz="2700" dirty="0"/>
              <a:t>(pokud existuje stabilní isotop, je prvek brán jako stabilní) 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4" y="3097072"/>
            <a:ext cx="11004667" cy="2479493"/>
          </a:xfrm>
        </p:spPr>
      </p:pic>
      <p:sp>
        <p:nvSpPr>
          <p:cNvPr id="5" name="Obdélník 4"/>
          <p:cNvSpPr/>
          <p:nvPr/>
        </p:nvSpPr>
        <p:spPr>
          <a:xfrm>
            <a:off x="1344705" y="1516220"/>
            <a:ext cx="92831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 &gt;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cs-CZ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207</a:t>
            </a:r>
            <a:r>
              <a:rPr kumimoji="0" lang="cs-CZ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82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Pb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)– všechny izotopy prvků jsou již radioaktivní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(žlutě)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 &gt;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cs-CZ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238</a:t>
            </a:r>
            <a:r>
              <a:rPr kumimoji="0" lang="cs-CZ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92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)– natolik nestabilní, že se (dnes již) volně v přírodě nevyskytují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572CCA6E-630D-35FF-79A8-AE9232375D8B}"/>
              </a:ext>
            </a:extLst>
          </p:cNvPr>
          <p:cNvSpPr/>
          <p:nvPr/>
        </p:nvSpPr>
        <p:spPr>
          <a:xfrm>
            <a:off x="10462202" y="5151882"/>
            <a:ext cx="841768" cy="235452"/>
          </a:xfrm>
          <a:prstGeom prst="rightArrow">
            <a:avLst>
              <a:gd name="adj1" fmla="val 50000"/>
              <a:gd name="adj2" fmla="val 20074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D9A6A016-388B-A188-66B9-EBA620D89BEB}"/>
              </a:ext>
            </a:extLst>
          </p:cNvPr>
          <p:cNvSpPr/>
          <p:nvPr/>
        </p:nvSpPr>
        <p:spPr>
          <a:xfrm>
            <a:off x="2974550" y="5476887"/>
            <a:ext cx="841768" cy="235452"/>
          </a:xfrm>
          <a:prstGeom prst="rightArrow">
            <a:avLst>
              <a:gd name="adj1" fmla="val 50000"/>
              <a:gd name="adj2" fmla="val 20074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BF4DBEF-CB00-D917-FCC4-40DEABE6D983}"/>
              </a:ext>
            </a:extLst>
          </p:cNvPr>
          <p:cNvSpPr txBox="1"/>
          <p:nvPr/>
        </p:nvSpPr>
        <p:spPr>
          <a:xfrm>
            <a:off x="760261" y="5712339"/>
            <a:ext cx="84571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transurany: tak krátký </a:t>
            </a:r>
            <a:r>
              <a:rPr kumimoji="0" lang="cs-CZ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</a:t>
            </a:r>
            <a:r>
              <a:rPr kumimoji="0" lang="cs-CZ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(viz. Tabulka na další straně), </a:t>
            </a:r>
            <a:r>
              <a:rPr kumimoji="0" lang="cs-CZ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že se již v přírodě obecně nevyskytují (ale např. </a:t>
            </a:r>
            <a:r>
              <a:rPr kumimoji="0" lang="cs-CZ" sz="1800" b="0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244</a:t>
            </a:r>
            <a:r>
              <a:rPr kumimoji="0" lang="cs-CZ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 prokázáno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Paul Kuroda"/>
              </a:rPr>
              <a:t>P.K. Kuroda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Accounts of Chemical Research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1979,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(2), 73-78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10A402E-5E53-A865-1540-840F1B178430}"/>
              </a:ext>
            </a:extLst>
          </p:cNvPr>
          <p:cNvSpPr txBox="1"/>
          <p:nvPr/>
        </p:nvSpPr>
        <p:spPr>
          <a:xfrm>
            <a:off x="9557084" y="5633922"/>
            <a:ext cx="26349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Z&gt;82: nestabilní bez ohledu na poměr 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cs-CZ" sz="1800" b="1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n</a:t>
            </a:r>
            <a:r>
              <a:rPr kumimoji="0" lang="cs-CZ" sz="1800" b="1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123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96119D-D654-A608-36BA-2CA744E5E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Transuranium</a:t>
            </a:r>
            <a:r>
              <a:rPr lang="cs-CZ" dirty="0"/>
              <a:t> </a:t>
            </a:r>
            <a:r>
              <a:rPr lang="cs-CZ" dirty="0" err="1"/>
              <a:t>half-lives</a:t>
            </a:r>
            <a:endParaRPr lang="cs-CZ" dirty="0"/>
          </a:p>
        </p:txBody>
      </p:sp>
      <p:pic>
        <p:nvPicPr>
          <p:cNvPr id="5" name="Obrázek 4" descr="Obsah obrázku text, snímek obrazovky, menu, číslo&#10;&#10;Popis byl vytvořen automaticky">
            <a:extLst>
              <a:ext uri="{FF2B5EF4-FFF2-40B4-BE49-F238E27FC236}">
                <a16:creationId xmlns:a16="http://schemas.microsoft.com/office/drawing/2014/main" id="{D342E972-A859-E32D-B466-4BA5C3185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2"/>
          <a:stretch/>
        </p:blipFill>
        <p:spPr>
          <a:xfrm>
            <a:off x="489155" y="2109020"/>
            <a:ext cx="5506428" cy="375454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6" name="Obrázek 5" descr="Obsah obrázku text, snímek obrazovky, menu, číslo&#10;&#10;Popis byl vytvořen automaticky">
            <a:extLst>
              <a:ext uri="{FF2B5EF4-FFF2-40B4-BE49-F238E27FC236}">
                <a16:creationId xmlns:a16="http://schemas.microsoft.com/office/drawing/2014/main" id="{8F1EC0B0-8B48-F494-0FD0-A4621A3A62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06"/>
          <a:stretch/>
        </p:blipFill>
        <p:spPr>
          <a:xfrm>
            <a:off x="6096000" y="2109020"/>
            <a:ext cx="5551632" cy="375454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90953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44548F2-B6D1-A02C-2305-97725428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7329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(NE)STABILITA JADER</a:t>
            </a:r>
            <a:br>
              <a:rPr lang="cs-CZ" b="1" dirty="0"/>
            </a:br>
            <a:r>
              <a:rPr lang="cs-CZ" b="1" dirty="0"/>
              <a:t>- poměr p</a:t>
            </a:r>
            <a:r>
              <a:rPr lang="cs-CZ" b="1" baseline="30000" dirty="0"/>
              <a:t>+</a:t>
            </a:r>
            <a:r>
              <a:rPr lang="cs-CZ" b="1" dirty="0"/>
              <a:t> a n</a:t>
            </a:r>
            <a:r>
              <a:rPr lang="cs-CZ" b="1" baseline="30000" dirty="0"/>
              <a:t>0</a:t>
            </a:r>
            <a:r>
              <a:rPr lang="cs-CZ" b="1" dirty="0"/>
              <a:t> - </a:t>
            </a:r>
          </a:p>
        </p:txBody>
      </p:sp>
    </p:spTree>
    <p:extLst>
      <p:ext uri="{BB962C8B-B14F-4D97-AF65-F5344CB8AC3E}">
        <p14:creationId xmlns:p14="http://schemas.microsoft.com/office/powerpoint/2010/main" val="1676629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152650" y="222614"/>
            <a:ext cx="7886700" cy="881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STABILITA JADER ATOMŮ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194097" y="1127355"/>
            <a:ext cx="10155219" cy="2605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Jádra s odchylkou od ideálního poměru p</a:t>
            </a:r>
            <a:r>
              <a:rPr kumimoji="0" lang="cs-CZ" sz="2800" b="1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cs-CZ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n</a:t>
            </a:r>
            <a:r>
              <a:rPr kumimoji="0" lang="cs-CZ" sz="2800" b="1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endParaRPr kumimoji="0" lang="cs-CZ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nadbytek p</a:t>
            </a:r>
            <a:r>
              <a:rPr kumimoji="0" lang="cs-CZ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může zvyšovat 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odpudivé síly mezi p</a:t>
            </a:r>
            <a:r>
              <a:rPr kumimoji="0" lang="cs-CZ" sz="22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destabilizovat jádro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…ale ani přílišný přebytek n</a:t>
            </a:r>
            <a:r>
              <a:rPr kumimoji="0" lang="cs-CZ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není prospěšný.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Stabilizace jader pomocí 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rozpadu 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cs-CZ" sz="22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cs-CZ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přebytek n</a:t>
            </a:r>
            <a:r>
              <a:rPr kumimoji="0" lang="cs-CZ" sz="2200" b="0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nebo 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rozpadu 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cs-CZ" sz="22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cs-CZ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přebytek p</a:t>
            </a:r>
            <a:r>
              <a:rPr kumimoji="0" lang="cs-CZ" sz="2200" b="0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  <a:endParaRPr kumimoji="0" lang="cs-CZ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312863" y="3479157"/>
          <a:ext cx="2626426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3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2706">
                <a:tc>
                  <a:txBody>
                    <a:bodyPr/>
                    <a:lstStyle/>
                    <a:p>
                      <a:r>
                        <a:rPr lang="cs-CZ" sz="32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p</a:t>
                      </a:r>
                      <a:r>
                        <a:rPr lang="cs-CZ" sz="3200" baseline="30000" dirty="0"/>
                        <a:t>+</a:t>
                      </a:r>
                      <a:r>
                        <a:rPr lang="cs-CZ" sz="3200" dirty="0"/>
                        <a:t> :</a:t>
                      </a:r>
                      <a:r>
                        <a:rPr lang="cs-CZ" sz="3200" baseline="0" dirty="0"/>
                        <a:t> n</a:t>
                      </a:r>
                      <a:r>
                        <a:rPr lang="cs-CZ" sz="3200" baseline="30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706">
                <a:tc>
                  <a:txBody>
                    <a:bodyPr/>
                    <a:lstStyle/>
                    <a:p>
                      <a:r>
                        <a:rPr lang="cs-CZ" sz="3200" dirty="0"/>
                        <a:t>A &lt;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1 :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706">
                <a:tc>
                  <a:txBody>
                    <a:bodyPr/>
                    <a:lstStyle/>
                    <a:p>
                      <a:r>
                        <a:rPr lang="cs-CZ" sz="3200" dirty="0"/>
                        <a:t>A &gt;</a:t>
                      </a:r>
                      <a:r>
                        <a:rPr lang="cs-CZ" sz="3200" baseline="0" dirty="0"/>
                        <a:t> 20</a:t>
                      </a:r>
                      <a:endParaRPr lang="cs-CZ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1 : 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7193" y="3496282"/>
            <a:ext cx="2425760" cy="47903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194" y="4084198"/>
            <a:ext cx="2772297" cy="57028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7579241" y="4131243"/>
            <a:ext cx="326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 = ----------------------------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8664474" y="3951236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977655" y="4344325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1.98 + 0,0155 . A</a:t>
            </a:r>
            <a:r>
              <a:rPr kumimoji="0" lang="cs-CZ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2/3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513845" y="3514344"/>
            <a:ext cx="3425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 Z &lt; 92 platí empirický vztah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E25A1193-E76F-54BB-C429-A013365B9C37}"/>
              </a:ext>
            </a:extLst>
          </p:cNvPr>
          <p:cNvSpPr txBox="1">
            <a:spLocks/>
          </p:cNvSpPr>
          <p:nvPr/>
        </p:nvSpPr>
        <p:spPr>
          <a:xfrm>
            <a:off x="1205980" y="5585727"/>
            <a:ext cx="10573644" cy="868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cs-CZ" sz="3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Jádra s nadbytkem energie: 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Zbavení se energie vyzářením 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fotonů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941279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0" y="11603"/>
            <a:ext cx="12192000" cy="881783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STABILITY OF ATOMIC NUCLEI</a:t>
            </a: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– </a:t>
            </a:r>
            <a:r>
              <a:rPr kumimoji="0" lang="cs-CZ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</a:t>
            </a: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</a:t>
            </a:r>
            <a:r>
              <a:rPr kumimoji="0" lang="cs-CZ" sz="4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+</a:t>
            </a: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: n</a:t>
            </a:r>
            <a:r>
              <a:rPr kumimoji="0" lang="cs-CZ" sz="4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0 </a:t>
            </a: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ratio</a:t>
            </a:r>
            <a:endParaRPr kumimoji="0" lang="cs-CZ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7535527" y="4254667"/>
          <a:ext cx="2626426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3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2706">
                <a:tc>
                  <a:txBody>
                    <a:bodyPr/>
                    <a:lstStyle/>
                    <a:p>
                      <a:r>
                        <a:rPr lang="cs-CZ" sz="32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p</a:t>
                      </a:r>
                      <a:r>
                        <a:rPr lang="cs-CZ" sz="3200" baseline="30000" dirty="0"/>
                        <a:t>+</a:t>
                      </a:r>
                      <a:r>
                        <a:rPr lang="cs-CZ" sz="3200" dirty="0"/>
                        <a:t> :</a:t>
                      </a:r>
                      <a:r>
                        <a:rPr lang="cs-CZ" sz="3200" baseline="0" dirty="0"/>
                        <a:t> n</a:t>
                      </a:r>
                      <a:r>
                        <a:rPr lang="cs-CZ" sz="3200" baseline="300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706">
                <a:tc>
                  <a:txBody>
                    <a:bodyPr/>
                    <a:lstStyle/>
                    <a:p>
                      <a:r>
                        <a:rPr lang="cs-CZ" sz="3200" dirty="0"/>
                        <a:t>A &lt;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1 :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706">
                <a:tc>
                  <a:txBody>
                    <a:bodyPr/>
                    <a:lstStyle/>
                    <a:p>
                      <a:r>
                        <a:rPr lang="cs-CZ" sz="3200" dirty="0"/>
                        <a:t>A &gt;</a:t>
                      </a:r>
                      <a:r>
                        <a:rPr lang="cs-CZ" sz="3200" baseline="0" dirty="0"/>
                        <a:t> 20</a:t>
                      </a:r>
                      <a:endParaRPr lang="cs-CZ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1 : 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6842031" y="2938919"/>
            <a:ext cx="40062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 = ----------------------------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927264" y="2758912"/>
            <a:ext cx="4074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240445" y="3152001"/>
            <a:ext cx="31614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1.98 + 0,0155 . A</a:t>
            </a:r>
            <a:r>
              <a:rPr kumimoji="0" lang="cs-CZ" sz="3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2/3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6340511" y="1544765"/>
            <a:ext cx="4953604" cy="1015663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Z &lt; 92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the empirical relationship applies</a:t>
            </a:r>
            <a:endParaRPr kumimoji="0" lang="cs-CZ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Zástupný symbol pro obsah 3">
            <a:extLst>
              <a:ext uri="{FF2B5EF4-FFF2-40B4-BE49-F238E27FC236}">
                <a16:creationId xmlns:a16="http://schemas.microsoft.com/office/drawing/2014/main" id="{DBC89E7B-E799-148F-A14A-F57CD8BFF4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21" y="1465319"/>
            <a:ext cx="4568550" cy="483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780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6" y="1585899"/>
            <a:ext cx="4568550" cy="4830776"/>
          </a:xfr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706167" y="218921"/>
            <a:ext cx="5362451" cy="1325563"/>
          </a:xfrm>
        </p:spPr>
        <p:txBody>
          <a:bodyPr>
            <a:normAutofit/>
          </a:bodyPr>
          <a:lstStyle/>
          <a:p>
            <a:r>
              <a:rPr lang="cs-CZ" sz="3200" b="1" dirty="0"/>
              <a:t>STABILITA JADER ATOMŮ</a:t>
            </a:r>
            <a:endParaRPr lang="cs-CZ" sz="3200" dirty="0"/>
          </a:p>
        </p:txBody>
      </p:sp>
      <p:sp>
        <p:nvSpPr>
          <p:cNvPr id="7" name="Obdélník 6"/>
          <p:cNvSpPr/>
          <p:nvPr/>
        </p:nvSpPr>
        <p:spPr>
          <a:xfrm>
            <a:off x="5565290" y="476989"/>
            <a:ext cx="6096000" cy="61709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 stabilní jádra s A &lt; 20 (40)  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platí, že se soustřeďují v okolí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přímky N = Z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nejstabilnější jádra mají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cs-CZ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</a:t>
            </a:r>
            <a:r>
              <a:rPr kumimoji="0" lang="cs-CZ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tzn. jsou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symetrická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(lze objasnit pomocí slupkového modelu jádra –je energeticky výhodné zaplnit stejný energetický stav protonem a pak i neutronem </a:t>
            </a:r>
            <a:r>
              <a:rPr kumimoji="0" lang="cs-CZ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následující slide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 A &gt; 20 (40)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stabilních jader postupně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cs-CZ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cs-CZ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způsobeno skutečností, že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při vzrůstajícím Z roste odpudivá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coulombická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interakce protonů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jádře (náboj jádra je úměrný Z).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El-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interakce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mají teoreticky nekonečný dosah,     a tudíž na rozdíl od silné interakce působící jen na velice krátké vzdálenosti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nejsou saturovány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 snížení celkové energie jádra je tedy </a:t>
            </a:r>
            <a:r>
              <a:rPr kumimoji="0" lang="cs-CZ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výhodnější přítomnost více n</a:t>
            </a:r>
            <a:r>
              <a:rPr kumimoji="0" lang="cs-CZ" sz="2000" b="1" i="0" u="sng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cs-CZ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než p</a:t>
            </a:r>
            <a:r>
              <a:rPr kumimoji="0" lang="cs-CZ" sz="2000" b="1" i="0" u="sng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cs-CZ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</a:t>
            </a:r>
            <a:r>
              <a:rPr kumimoji="0" lang="cs-CZ" sz="2000" b="0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cs-CZ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participují na silné interakci – přitahování, ale ne na </a:t>
            </a:r>
            <a:r>
              <a:rPr kumimoji="0" lang="cs-CZ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elmag</a:t>
            </a:r>
            <a:r>
              <a:rPr kumimoji="0" lang="cs-CZ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odpuzování)</a:t>
            </a:r>
          </a:p>
        </p:txBody>
      </p:sp>
    </p:spTree>
    <p:extLst>
      <p:ext uri="{BB962C8B-B14F-4D97-AF65-F5344CB8AC3E}">
        <p14:creationId xmlns:p14="http://schemas.microsoft.com/office/powerpoint/2010/main" val="529851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900B2-C2D4-1B79-3A4C-1710BFF58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B25410-879A-BA17-6D9D-E9E4AFDCE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00" y="111573"/>
            <a:ext cx="10515600" cy="911445"/>
          </a:xfrm>
        </p:spPr>
        <p:txBody>
          <a:bodyPr/>
          <a:lstStyle/>
          <a:p>
            <a:r>
              <a:rPr lang="cs-CZ" dirty="0"/>
              <a:t>QUIZ: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39BF07-190B-D4D8-0A7B-0E30066AF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916" y="1179871"/>
            <a:ext cx="5751871" cy="5331541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cs-CZ" b="1" dirty="0"/>
              <a:t>Q1: </a:t>
            </a:r>
            <a:r>
              <a:rPr lang="cs-CZ" dirty="0">
                <a:latin typeface="+mj-lt"/>
              </a:rPr>
              <a:t>Jádra atomů vlevo od železa na vrcholu křivky budou snáze podléhat:</a:t>
            </a:r>
          </a:p>
          <a:p>
            <a:pPr marL="457200" indent="-457200">
              <a:spcBef>
                <a:spcPts val="2400"/>
              </a:spcBef>
              <a:buFont typeface="Arial" panose="020B0604020202020204" pitchFamily="34" charset="0"/>
              <a:buAutoNum type="alphaLcParenR"/>
            </a:pPr>
            <a:r>
              <a:rPr lang="cs-CZ" dirty="0">
                <a:latin typeface="Symbol" panose="05050102010706020507" pitchFamily="18" charset="2"/>
              </a:rPr>
              <a:t>b</a:t>
            </a:r>
            <a:r>
              <a:rPr lang="cs-CZ" dirty="0"/>
              <a:t>- rozpadu</a:t>
            </a:r>
          </a:p>
          <a:p>
            <a:pPr marL="457200" indent="-457200">
              <a:spcBef>
                <a:spcPts val="2400"/>
              </a:spcBef>
              <a:buFont typeface="Arial" panose="020B0604020202020204" pitchFamily="34" charset="0"/>
              <a:buAutoNum type="alphaLcParenR"/>
            </a:pPr>
            <a:r>
              <a:rPr lang="cs-CZ" dirty="0"/>
              <a:t>jadernému štěpení</a:t>
            </a:r>
          </a:p>
          <a:p>
            <a:pPr marL="457200" indent="-457200">
              <a:spcBef>
                <a:spcPts val="2400"/>
              </a:spcBef>
              <a:buFont typeface="Arial" panose="020B0604020202020204" pitchFamily="34" charset="0"/>
              <a:buAutoNum type="alphaLcParenR"/>
            </a:pPr>
            <a:r>
              <a:rPr lang="cs-CZ" dirty="0"/>
              <a:t>jaderné fúzi</a:t>
            </a:r>
          </a:p>
          <a:p>
            <a:pPr marL="457200" indent="-457200">
              <a:spcBef>
                <a:spcPts val="2400"/>
              </a:spcBef>
              <a:buFont typeface="Arial" panose="020B0604020202020204" pitchFamily="34" charset="0"/>
              <a:buAutoNum type="alphaLcParenR"/>
            </a:pPr>
            <a:r>
              <a:rPr lang="cs-CZ" dirty="0"/>
              <a:t>nebudou podléhat žádné formě rozpadu; díky malému počtu nukleonů se jedná o vysoce stabilní jádra</a:t>
            </a:r>
            <a:endParaRPr lang="cs-CZ" dirty="0">
              <a:latin typeface="Symbol" panose="05050102010706020507" pitchFamily="18" charset="2"/>
            </a:endParaRPr>
          </a:p>
          <a:p>
            <a:pPr marL="457200" indent="-457200">
              <a:spcBef>
                <a:spcPts val="2400"/>
              </a:spcBef>
              <a:buFont typeface="Arial" panose="020B0604020202020204" pitchFamily="34" charset="0"/>
              <a:buAutoNum type="alphaLcParenR"/>
            </a:pPr>
            <a:r>
              <a:rPr lang="cs-CZ" dirty="0"/>
              <a:t>uvedený graf sice vypovídá o stabilitě jader (jádra jsou tím stabilnější, čím výše se na znázorněné křivce nacházejí), z křivky ale nelze určit, k jakému „procesu“ budou jádra citlivější</a:t>
            </a:r>
            <a:endParaRPr lang="cs-CZ" dirty="0">
              <a:latin typeface="Symbol" panose="05050102010706020507" pitchFamily="18" charset="2"/>
            </a:endParaRPr>
          </a:p>
          <a:p>
            <a:pPr marL="457200" indent="-457200">
              <a:spcBef>
                <a:spcPts val="2400"/>
              </a:spcBef>
              <a:buAutoNum type="alphaLcParenR"/>
            </a:pPr>
            <a:endParaRPr lang="cs-CZ" sz="20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776CCE5-AC21-4B7C-7AD2-6714FF59DF45}"/>
              </a:ext>
            </a:extLst>
          </p:cNvPr>
          <p:cNvSpPr txBox="1"/>
          <p:nvPr/>
        </p:nvSpPr>
        <p:spPr>
          <a:xfrm>
            <a:off x="329996" y="1772688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ECFB06C-B864-E2DA-0547-5C02A50EAF40}"/>
              </a:ext>
            </a:extLst>
          </p:cNvPr>
          <p:cNvSpPr txBox="1"/>
          <p:nvPr/>
        </p:nvSpPr>
        <p:spPr>
          <a:xfrm>
            <a:off x="329996" y="2301468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0528AC9-A994-E120-3C4C-76109F650FE1}"/>
              </a:ext>
            </a:extLst>
          </p:cNvPr>
          <p:cNvSpPr txBox="1"/>
          <p:nvPr/>
        </p:nvSpPr>
        <p:spPr>
          <a:xfrm>
            <a:off x="359581" y="3416817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pic>
        <p:nvPicPr>
          <p:cNvPr id="11" name="Obrázek 10" descr="Obsah obrázku tma, černá, noc, černobílá&#10;&#10;Popis byl vytvořen automaticky">
            <a:extLst>
              <a:ext uri="{FF2B5EF4-FFF2-40B4-BE49-F238E27FC236}">
                <a16:creationId xmlns:a16="http://schemas.microsoft.com/office/drawing/2014/main" id="{CAFC83BC-0FFF-DD51-9B31-69A7F7443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151" y="1842262"/>
            <a:ext cx="5014268" cy="3296489"/>
          </a:xfrm>
          <a:prstGeom prst="rect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82C04ABC-C1D0-EA29-A638-005B52F2236E}"/>
              </a:ext>
            </a:extLst>
          </p:cNvPr>
          <p:cNvSpPr/>
          <p:nvPr/>
        </p:nvSpPr>
        <p:spPr>
          <a:xfrm>
            <a:off x="688440" y="3043549"/>
            <a:ext cx="485975" cy="485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CFEB5B9-7C74-013D-8386-CF3330C14B9A}"/>
              </a:ext>
            </a:extLst>
          </p:cNvPr>
          <p:cNvSpPr txBox="1"/>
          <p:nvPr/>
        </p:nvSpPr>
        <p:spPr>
          <a:xfrm>
            <a:off x="359581" y="4474378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60421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10" grpId="0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52E0A5-0393-58EC-CB5D-0D2329D01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55" y="-6070"/>
            <a:ext cx="11391090" cy="1325563"/>
          </a:xfrm>
        </p:spPr>
        <p:txBody>
          <a:bodyPr>
            <a:normAutofit/>
          </a:bodyPr>
          <a:lstStyle/>
          <a:p>
            <a:r>
              <a:rPr lang="cs-CZ" sz="4200" b="1" dirty="0"/>
              <a:t>Proč těžká jádra vyžadují více n</a:t>
            </a:r>
            <a:r>
              <a:rPr lang="cs-CZ" sz="4200" b="1" baseline="-25000" dirty="0"/>
              <a:t>0</a:t>
            </a:r>
            <a:r>
              <a:rPr lang="cs-CZ" sz="4200" b="1" dirty="0"/>
              <a:t> než p</a:t>
            </a:r>
            <a:r>
              <a:rPr lang="cs-CZ" sz="4200" b="1" baseline="30000" dirty="0"/>
              <a:t>+</a:t>
            </a:r>
            <a:r>
              <a:rPr lang="cs-CZ" sz="4200" b="1" dirty="0"/>
              <a:t> ale lehká ne?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3A9ABA-074B-BC69-7457-386E0131F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455" y="1127763"/>
            <a:ext cx="7686174" cy="546476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cs-CZ" sz="2200" dirty="0">
                <a:effectLst/>
              </a:rPr>
              <a:t>protonové hladiny leží výše než odpovídající neutronové, což je důsledek </a:t>
            </a:r>
            <a:r>
              <a:rPr lang="cs-CZ" sz="2200" b="1" i="1" dirty="0">
                <a:effectLst/>
              </a:rPr>
              <a:t>elektrostatické repulze protonů</a:t>
            </a:r>
            <a:r>
              <a:rPr lang="cs-CZ" sz="2200" dirty="0">
                <a:effectLst/>
              </a:rPr>
              <a:t>. 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cs-CZ" sz="2200" b="1" u="sng" dirty="0">
                <a:effectLst/>
              </a:rPr>
              <a:t>U lehkých jader</a:t>
            </a:r>
            <a:r>
              <a:rPr lang="cs-CZ" sz="2200" b="1" dirty="0">
                <a:effectLst/>
              </a:rPr>
              <a:t> </a:t>
            </a:r>
            <a:r>
              <a:rPr lang="cs-CZ" sz="2200" dirty="0"/>
              <a:t>je proto</a:t>
            </a:r>
            <a:r>
              <a:rPr lang="cs-CZ" sz="2200" dirty="0">
                <a:effectLst/>
              </a:rPr>
              <a:t>nů málo, proto je </a:t>
            </a:r>
            <a:r>
              <a:rPr lang="cs-CZ" sz="2200" b="1" dirty="0">
                <a:solidFill>
                  <a:srgbClr val="FF0000"/>
                </a:solidFill>
                <a:effectLst/>
              </a:rPr>
              <a:t>posun hladin p+ menší než typický rozdíl mezi dvěma neutronovými hladinami</a:t>
            </a:r>
            <a:r>
              <a:rPr lang="cs-CZ" sz="2200" dirty="0">
                <a:effectLst/>
              </a:rPr>
              <a:t>.</a:t>
            </a:r>
          </a:p>
          <a:p>
            <a:pPr lvl="1" algn="just">
              <a:lnSpc>
                <a:spcPct val="100000"/>
              </a:lnSpc>
              <a:spcBef>
                <a:spcPts val="1200"/>
              </a:spcBef>
            </a:pPr>
            <a:r>
              <a:rPr lang="cs-CZ" sz="1800" dirty="0">
                <a:effectLst/>
              </a:rPr>
              <a:t>Pokud </a:t>
            </a:r>
            <a:r>
              <a:rPr lang="cs-CZ" sz="1800" b="1" dirty="0">
                <a:solidFill>
                  <a:srgbClr val="0070C0"/>
                </a:solidFill>
                <a:effectLst/>
              </a:rPr>
              <a:t>p+ &gt; n</a:t>
            </a:r>
            <a:r>
              <a:rPr lang="cs-CZ" sz="1800" b="1" baseline="-25000" dirty="0">
                <a:solidFill>
                  <a:srgbClr val="0070C0"/>
                </a:solidFill>
                <a:effectLst/>
              </a:rPr>
              <a:t>0</a:t>
            </a:r>
            <a:r>
              <a:rPr lang="cs-CZ" sz="1800" dirty="0">
                <a:effectLst/>
              </a:rPr>
              <a:t>, musí p+ zaplňovat vyšší energetické hladiny ve srovnání s n</a:t>
            </a:r>
            <a:r>
              <a:rPr lang="cs-CZ" sz="1800" baseline="-25000" dirty="0">
                <a:effectLst/>
              </a:rPr>
              <a:t>0</a:t>
            </a:r>
            <a:r>
              <a:rPr lang="cs-CZ" sz="1800" dirty="0">
                <a:effectLst/>
              </a:rPr>
              <a:t> . Jádro jako celek se snaží přejít do stavu s nejnižší energií, a to tak, že protony se přemění </a:t>
            </a:r>
            <a:r>
              <a:rPr lang="cs-CZ" sz="1800" b="1" i="1" dirty="0">
                <a:effectLst/>
                <a:hlinkClick r:id="rId2"/>
              </a:rPr>
              <a:t>přeměnou beta plus</a:t>
            </a:r>
            <a:r>
              <a:rPr lang="cs-CZ" sz="1800" dirty="0">
                <a:effectLst/>
              </a:rPr>
              <a:t> na neutrony a poté přejdou na neutronové hladiny s nižší energií.</a:t>
            </a:r>
          </a:p>
          <a:p>
            <a:pPr lvl="1" algn="just">
              <a:lnSpc>
                <a:spcPct val="100000"/>
              </a:lnSpc>
              <a:spcBef>
                <a:spcPts val="1200"/>
              </a:spcBef>
            </a:pPr>
            <a:r>
              <a:rPr lang="cs-CZ" sz="1800" dirty="0">
                <a:effectLst/>
              </a:rPr>
              <a:t>Analogicky to platí v případě nadbytku neutronů v jádře </a:t>
            </a:r>
            <a:r>
              <a:rPr lang="cs-CZ" sz="1800" b="1" dirty="0">
                <a:solidFill>
                  <a:srgbClr val="0070C0"/>
                </a:solidFill>
                <a:effectLst/>
              </a:rPr>
              <a:t> (n</a:t>
            </a:r>
            <a:r>
              <a:rPr lang="cs-CZ" sz="1800" b="1" baseline="-25000" dirty="0">
                <a:solidFill>
                  <a:srgbClr val="0070C0"/>
                </a:solidFill>
                <a:effectLst/>
              </a:rPr>
              <a:t>0 </a:t>
            </a:r>
            <a:r>
              <a:rPr lang="cs-CZ" sz="1800" b="1" dirty="0">
                <a:solidFill>
                  <a:srgbClr val="0070C0"/>
                </a:solidFill>
                <a:effectLst/>
              </a:rPr>
              <a:t>&gt; p+)</a:t>
            </a:r>
            <a:r>
              <a:rPr lang="cs-CZ" sz="1800" dirty="0">
                <a:effectLst/>
              </a:rPr>
              <a:t>. Neutrony opět mohou přejít tentokráte </a:t>
            </a:r>
            <a:r>
              <a:rPr lang="cs-CZ" sz="1800" b="1" i="1" dirty="0">
                <a:effectLst/>
                <a:hlinkClick r:id="rId2"/>
              </a:rPr>
              <a:t>přeměnou beta minus</a:t>
            </a:r>
            <a:r>
              <a:rPr lang="cs-CZ" sz="1800" dirty="0">
                <a:effectLst/>
              </a:rPr>
              <a:t> na protony. Nejmenší energii má tedy skutečně </a:t>
            </a:r>
            <a:r>
              <a:rPr lang="cs-CZ" sz="1800" b="1" i="1" dirty="0">
                <a:effectLst/>
              </a:rPr>
              <a:t>symetrické jádro</a:t>
            </a:r>
            <a:r>
              <a:rPr lang="cs-CZ" sz="1800" dirty="0">
                <a:effectLst/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cs-CZ" sz="2200" b="1" u="sng" dirty="0">
                <a:effectLst/>
              </a:rPr>
              <a:t>Pro těžší jádra</a:t>
            </a:r>
            <a:r>
              <a:rPr lang="cs-CZ" sz="2200" b="1" dirty="0">
                <a:effectLst/>
              </a:rPr>
              <a:t> </a:t>
            </a:r>
            <a:r>
              <a:rPr lang="cs-CZ" sz="2200" dirty="0">
                <a:effectLst/>
              </a:rPr>
              <a:t>se začíná více projevovat elektrostatická repulze protonů. </a:t>
            </a:r>
            <a:r>
              <a:rPr lang="cs-CZ" sz="2200" b="1" dirty="0">
                <a:solidFill>
                  <a:srgbClr val="FF0000"/>
                </a:solidFill>
                <a:effectLst/>
              </a:rPr>
              <a:t>Protonové hladiny se posunou o jednu či více hladin výše než odpovídající neutronové hladiny</a:t>
            </a:r>
            <a:r>
              <a:rPr lang="cs-CZ" sz="2200" dirty="0">
                <a:effectLst/>
              </a:rPr>
              <a:t>. Pro jádro je </a:t>
            </a:r>
            <a:r>
              <a:rPr lang="cs-CZ" sz="2200" u="sng" dirty="0">
                <a:effectLst/>
              </a:rPr>
              <a:t>proto výhodnější malý nadbytek neutronů</a:t>
            </a:r>
            <a:r>
              <a:rPr lang="cs-CZ" sz="2200" dirty="0">
                <a:effectLst/>
              </a:rPr>
              <a:t> nad protony.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cs-CZ" sz="2200" dirty="0"/>
          </a:p>
        </p:txBody>
      </p:sp>
      <p:pic>
        <p:nvPicPr>
          <p:cNvPr id="9" name="Obrázek 8" descr="Obsah obrázku Barevnost, koule, míč&#10;&#10;Popis byl vytvořen automaticky">
            <a:extLst>
              <a:ext uri="{FF2B5EF4-FFF2-40B4-BE49-F238E27FC236}">
                <a16:creationId xmlns:a16="http://schemas.microsoft.com/office/drawing/2014/main" id="{78D20210-B33F-8D31-1020-3DF63E682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964" y="1916803"/>
            <a:ext cx="3781926" cy="319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61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10466" y="0"/>
            <a:ext cx="9178738" cy="1325563"/>
          </a:xfrm>
        </p:spPr>
        <p:txBody>
          <a:bodyPr/>
          <a:lstStyle/>
          <a:p>
            <a:r>
              <a:rPr lang="cs-CZ" b="1" dirty="0"/>
              <a:t>STABILITA JADER ATOMŮ – NUKLEONŮ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3036" y="1102388"/>
            <a:ext cx="11069618" cy="185835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000" b="1" dirty="0"/>
              <a:t>Uvnitř samotných nukleonů </a:t>
            </a:r>
            <a:r>
              <a:rPr lang="cs-CZ" sz="2000" dirty="0"/>
              <a:t>pak působí </a:t>
            </a:r>
            <a:r>
              <a:rPr lang="cs-CZ" sz="2000" b="1" dirty="0">
                <a:solidFill>
                  <a:srgbClr val="0070C0"/>
                </a:solidFill>
              </a:rPr>
              <a:t>silné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a </a:t>
            </a:r>
            <a:r>
              <a:rPr lang="cs-CZ" sz="2000" b="1" dirty="0">
                <a:solidFill>
                  <a:srgbClr val="0070C0"/>
                </a:solidFill>
              </a:rPr>
              <a:t>slabé interakce </a:t>
            </a:r>
            <a:r>
              <a:rPr lang="cs-CZ" sz="2000" u="sng" dirty="0"/>
              <a:t>mezi kvarky</a:t>
            </a:r>
            <a:r>
              <a:rPr lang="cs-CZ" sz="2000" dirty="0"/>
              <a:t>; 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slabé interakce mohou vést k </a:t>
            </a:r>
            <a:r>
              <a:rPr lang="cs-CZ" sz="2000" b="1" dirty="0">
                <a:solidFill>
                  <a:srgbClr val="0070C0"/>
                </a:solidFill>
              </a:rPr>
              <a:t>transmutacím kvarků </a:t>
            </a:r>
            <a:r>
              <a:rPr lang="cs-CZ" sz="2000" dirty="0"/>
              <a:t>uvnitř nukleonů a tím  k vzájemné přeměně mezi protony a neutrony - to vyústí v nestabilitu jádra a jeho přeměnu na jiné jádro (</a:t>
            </a:r>
            <a:r>
              <a:rPr lang="cs-CZ" sz="2000" i="1" dirty="0"/>
              <a:t>radioaktivita beta</a:t>
            </a:r>
            <a:r>
              <a:rPr lang="cs-CZ" sz="2000" dirty="0"/>
              <a:t>). </a:t>
            </a: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19" y="2301325"/>
            <a:ext cx="5468587" cy="19064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85081" y="4444566"/>
            <a:ext cx="5468587" cy="180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66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00B6E2-7083-AB65-E6EA-21EDAFAD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171" y="9195"/>
            <a:ext cx="10515600" cy="877875"/>
          </a:xfrm>
        </p:spPr>
        <p:txBody>
          <a:bodyPr>
            <a:normAutofit/>
          </a:bodyPr>
          <a:lstStyle/>
          <a:p>
            <a:r>
              <a:rPr lang="cs-CZ" sz="4200" b="1" dirty="0"/>
              <a:t>Proč i nadbytek n</a:t>
            </a:r>
            <a:r>
              <a:rPr lang="cs-CZ" sz="4200" b="1" baseline="30000" dirty="0"/>
              <a:t>0</a:t>
            </a:r>
            <a:r>
              <a:rPr lang="cs-CZ" sz="4200" b="1" dirty="0"/>
              <a:t> zvyšuje nestabilitu jádra?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A171931-8E54-8F7F-1EB4-8107EB0D6F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77779" y="908774"/>
            <a:ext cx="1067602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Liquid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 drop model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the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nucleus</a:t>
            </a:r>
            <a:r>
              <a:rPr lang="cs-CZ" altLang="cs-CZ" sz="1800" dirty="0">
                <a:latin typeface="Arial" panose="020B0604020202020204" pitchFamily="34" charset="0"/>
              </a:rPr>
              <a:t>: </a:t>
            </a:r>
            <a:r>
              <a:rPr lang="cs-CZ" altLang="cs-CZ" sz="1800" dirty="0">
                <a:solidFill>
                  <a:srgbClr val="0070C0"/>
                </a:solidFill>
                <a:latin typeface="Arial" panose="020B0604020202020204" pitchFamily="34" charset="0"/>
              </a:rPr>
              <a:t>5 </a:t>
            </a:r>
            <a:r>
              <a:rPr lang="cs-CZ" altLang="cs-CZ" sz="1800" dirty="0" err="1">
                <a:solidFill>
                  <a:srgbClr val="0070C0"/>
                </a:solidFill>
                <a:latin typeface="Arial" panose="020B0604020202020204" pitchFamily="34" charset="0"/>
              </a:rPr>
              <a:t>contributions</a:t>
            </a:r>
            <a:r>
              <a:rPr lang="cs-CZ" altLang="cs-CZ" sz="1800" dirty="0">
                <a:solidFill>
                  <a:srgbClr val="0070C0"/>
                </a:solidFill>
                <a:latin typeface="Arial" panose="020B0604020202020204" pitchFamily="34" charset="0"/>
              </a:rPr>
              <a:t> to E</a:t>
            </a:r>
            <a:r>
              <a:rPr lang="cs-CZ" altLang="cs-CZ" sz="1800" baseline="-25000" dirty="0">
                <a:solidFill>
                  <a:srgbClr val="0070C0"/>
                </a:solidFill>
                <a:latin typeface="Arial" panose="020B0604020202020204" pitchFamily="34" charset="0"/>
              </a:rPr>
              <a:t>B</a:t>
            </a:r>
            <a:r>
              <a:rPr lang="cs-CZ" altLang="cs-CZ" sz="1800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</a:rPr>
              <a:t>(</a:t>
            </a:r>
            <a:r>
              <a:rPr lang="cs-CZ" altLang="cs-CZ" sz="1800" dirty="0" err="1">
                <a:latin typeface="Arial" panose="020B0604020202020204" pitchFamily="34" charset="0"/>
              </a:rPr>
              <a:t>the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nuclear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binding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energy</a:t>
            </a:r>
            <a:r>
              <a:rPr lang="cs-CZ" altLang="cs-CZ" sz="1800" dirty="0">
                <a:latin typeface="Arial" panose="020B0604020202020204" pitchFamily="34" charset="0"/>
              </a:rPr>
              <a:t>).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None/>
            </a:pPr>
            <a:r>
              <a:rPr lang="cs-CZ" altLang="cs-CZ" sz="1800" dirty="0" err="1">
                <a:latin typeface="Arial" panose="020B0604020202020204" pitchFamily="34" charset="0"/>
              </a:rPr>
              <a:t>The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semi-empirical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formula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for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solidFill>
                  <a:srgbClr val="0070C0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800" baseline="-25000" dirty="0">
                <a:solidFill>
                  <a:srgbClr val="0070C0"/>
                </a:solidFill>
                <a:latin typeface="Arial" panose="020B0604020202020204" pitchFamily="34" charset="0"/>
              </a:rPr>
              <a:t>B </a:t>
            </a:r>
            <a:r>
              <a:rPr lang="cs-CZ" altLang="cs-CZ" sz="1800" dirty="0">
                <a:latin typeface="Arial" panose="020B0604020202020204" pitchFamily="34" charset="0"/>
              </a:rPr>
              <a:t>as a </a:t>
            </a:r>
            <a:r>
              <a:rPr lang="cs-CZ" altLang="cs-CZ" sz="1800" dirty="0" err="1">
                <a:latin typeface="Arial" panose="020B0604020202020204" pitchFamily="34" charset="0"/>
              </a:rPr>
              <a:t>function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of</a:t>
            </a:r>
            <a:r>
              <a:rPr lang="cs-CZ" altLang="cs-CZ" sz="1800" dirty="0">
                <a:latin typeface="Arial" panose="020B0604020202020204" pitchFamily="34" charset="0"/>
              </a:rPr>
              <a:t> A (</a:t>
            </a:r>
            <a:r>
              <a:rPr lang="cs-CZ" altLang="cs-CZ" sz="1800" dirty="0" err="1">
                <a:latin typeface="Arial" panose="020B0604020202020204" pitchFamily="34" charset="0"/>
              </a:rPr>
              <a:t>the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mass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number</a:t>
            </a:r>
            <a:r>
              <a:rPr lang="cs-CZ" altLang="cs-CZ" sz="1800" dirty="0">
                <a:latin typeface="Arial" panose="020B0604020202020204" pitchFamily="34" charset="0"/>
              </a:rPr>
              <a:t>) and Z (</a:t>
            </a:r>
            <a:r>
              <a:rPr lang="cs-CZ" altLang="cs-CZ" sz="1800" dirty="0" err="1">
                <a:latin typeface="Arial" panose="020B0604020202020204" pitchFamily="34" charset="0"/>
              </a:rPr>
              <a:t>the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atomic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number</a:t>
            </a:r>
            <a:r>
              <a:rPr lang="cs-CZ" altLang="cs-CZ" sz="1800" dirty="0">
                <a:latin typeface="Arial" panose="020B0604020202020204" pitchFamily="34" charset="0"/>
              </a:rPr>
              <a:t>):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9DBC331-2C9B-4DED-6F1C-296D9200E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655" y="2242937"/>
            <a:ext cx="9040487" cy="145752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3386EAB-69D1-4686-974F-BFE84E8F64E7}"/>
              </a:ext>
            </a:extLst>
          </p:cNvPr>
          <p:cNvSpPr txBox="1"/>
          <p:nvPr/>
        </p:nvSpPr>
        <p:spPr>
          <a:xfrm>
            <a:off x="1688933" y="1973282"/>
            <a:ext cx="1800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C00000"/>
                </a:solidFill>
                <a:effectLst/>
                <a:latin typeface="inherit"/>
              </a:rPr>
              <a:t>the volume term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A24A4BC-97CA-C73D-E3FD-25D0E285BA67}"/>
              </a:ext>
            </a:extLst>
          </p:cNvPr>
          <p:cNvSpPr txBox="1"/>
          <p:nvPr/>
        </p:nvSpPr>
        <p:spPr>
          <a:xfrm>
            <a:off x="2849979" y="2287378"/>
            <a:ext cx="1734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C00000"/>
                </a:solidFill>
                <a:effectLst/>
                <a:latin typeface="inherit"/>
              </a:rPr>
              <a:t>the surface term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101EE028-B1B2-AD3B-4081-A92DA6DFE340}"/>
              </a:ext>
            </a:extLst>
          </p:cNvPr>
          <p:cNvSpPr txBox="1"/>
          <p:nvPr/>
        </p:nvSpPr>
        <p:spPr>
          <a:xfrm>
            <a:off x="4509775" y="1978093"/>
            <a:ext cx="1920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C00000"/>
                </a:solidFill>
                <a:effectLst/>
                <a:latin typeface="inherit"/>
              </a:rPr>
              <a:t>the Coulomb term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2282734-E440-1F91-DAD5-4DF24A6C11EA}"/>
              </a:ext>
            </a:extLst>
          </p:cNvPr>
          <p:cNvSpPr txBox="1"/>
          <p:nvPr/>
        </p:nvSpPr>
        <p:spPr>
          <a:xfrm>
            <a:off x="6597816" y="2100889"/>
            <a:ext cx="2149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sng" dirty="0">
                <a:solidFill>
                  <a:srgbClr val="C00000"/>
                </a:solidFill>
                <a:effectLst/>
                <a:latin typeface="inherit"/>
              </a:rPr>
              <a:t>the asymmetry term</a:t>
            </a:r>
            <a:endParaRPr lang="cs-CZ" b="1" u="sng" dirty="0">
              <a:solidFill>
                <a:srgbClr val="C00000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47A3ABF-5D02-86AB-7246-239572E5D5C2}"/>
              </a:ext>
            </a:extLst>
          </p:cNvPr>
          <p:cNvSpPr txBox="1"/>
          <p:nvPr/>
        </p:nvSpPr>
        <p:spPr>
          <a:xfrm>
            <a:off x="8914457" y="2330629"/>
            <a:ext cx="19927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the pairing term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666EC60D-6F99-BA17-2089-6B9C1C9AEFE4}"/>
              </a:ext>
            </a:extLst>
          </p:cNvPr>
          <p:cNvSpPr txBox="1"/>
          <p:nvPr/>
        </p:nvSpPr>
        <p:spPr>
          <a:xfrm>
            <a:off x="162426" y="3645449"/>
            <a:ext cx="11561345" cy="3062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C0D0E"/>
                </a:solidFill>
                <a:effectLst/>
                <a:latin typeface="inherit"/>
              </a:rPr>
              <a:t>The first term is the volume term</a:t>
            </a:r>
            <a:r>
              <a:rPr lang="cs-CZ" sz="1400" b="0" i="0" dirty="0">
                <a:solidFill>
                  <a:srgbClr val="0C0D0E"/>
                </a:solidFill>
                <a:effectLst/>
                <a:latin typeface="inherit"/>
              </a:rPr>
              <a:t>:</a:t>
            </a:r>
            <a:r>
              <a:rPr lang="en-US" sz="1400" b="0" i="0" dirty="0">
                <a:solidFill>
                  <a:srgbClr val="0C0D0E"/>
                </a:solidFill>
                <a:effectLst/>
                <a:latin typeface="inherit"/>
              </a:rPr>
              <a:t> accounts for the pairwise nucleon-nucleon binding energy provided by the residual strong force</a:t>
            </a:r>
          </a:p>
          <a:p>
            <a:pPr marL="800100" lvl="1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C0D0E"/>
                </a:solidFill>
                <a:effectLst/>
                <a:latin typeface="inherit"/>
              </a:rPr>
              <a:t>The second is the surface term</a:t>
            </a:r>
            <a:r>
              <a:rPr lang="cs-CZ" sz="1400" dirty="0">
                <a:solidFill>
                  <a:srgbClr val="0C0D0E"/>
                </a:solidFill>
                <a:latin typeface="inherit"/>
              </a:rPr>
              <a:t>:</a:t>
            </a:r>
            <a:r>
              <a:rPr lang="en-US" sz="1400" b="0" i="0" dirty="0">
                <a:solidFill>
                  <a:srgbClr val="0C0D0E"/>
                </a:solidFill>
                <a:effectLst/>
                <a:latin typeface="inherit"/>
              </a:rPr>
              <a:t> corrects the prior estimate because the nuclei near the "surface" of the nucleus are subject to smaller binding energies than those in the center</a:t>
            </a:r>
          </a:p>
          <a:p>
            <a:pPr marL="800100" lvl="1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C0D0E"/>
                </a:solidFill>
                <a:effectLst/>
                <a:latin typeface="inherit"/>
              </a:rPr>
              <a:t>The third is the Coulomb term, which accounts for the mutual electrostatic repulsion of the protons embedded in the nucleus</a:t>
            </a:r>
          </a:p>
          <a:p>
            <a:pPr marL="800100" lvl="1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C0D0E"/>
                </a:solidFill>
                <a:effectLst/>
                <a:latin typeface="inherit"/>
              </a:rPr>
              <a:t>The fourth is the asymmetry term, which is minimized when the number of protons and neutrons is equal. The theoretical motivation for this term is the Pauli exclusion principle - because no two protons (resp. neutrons) can occupy the same state, adding additional protons (resp. neutrons) to a nucleus necessarily means that the latter will exist in significantly higher energy states.</a:t>
            </a:r>
            <a:endParaRPr lang="cs-CZ" sz="1400" b="0" i="0" dirty="0">
              <a:solidFill>
                <a:srgbClr val="0C0D0E"/>
              </a:solidFill>
              <a:effectLst/>
              <a:latin typeface="inherit"/>
            </a:endParaRPr>
          </a:p>
          <a:p>
            <a:pPr marL="800100" lvl="1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C0D0E"/>
                </a:solidFill>
                <a:effectLst/>
                <a:latin typeface="inherit"/>
              </a:rPr>
              <a:t>The final term is the pairing term, which accounts for the pairwise interaction between nucleon spins.</a:t>
            </a:r>
            <a:endParaRPr lang="cs-CZ" sz="1400" b="0" i="0" dirty="0">
              <a:solidFill>
                <a:srgbClr val="0C0D0E"/>
              </a:solidFill>
              <a:effectLst/>
              <a:latin typeface="inherit"/>
            </a:endParaRPr>
          </a:p>
          <a:p>
            <a:pPr marL="800100" lvl="1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400" b="0" i="0" dirty="0">
                <a:solidFill>
                  <a:srgbClr val="0C0D0E"/>
                </a:solidFill>
                <a:effectLst/>
                <a:latin typeface="inherit"/>
              </a:rPr>
              <a:t>T</a:t>
            </a:r>
            <a:r>
              <a:rPr lang="en-US" sz="1400" b="0" i="0" dirty="0">
                <a:solidFill>
                  <a:srgbClr val="0C0D0E"/>
                </a:solidFill>
                <a:effectLst/>
                <a:latin typeface="inherit"/>
              </a:rPr>
              <a:t>he parameters</a:t>
            </a:r>
            <a:r>
              <a:rPr lang="cs-CZ" sz="1400" b="0" i="0" dirty="0">
                <a:solidFill>
                  <a:srgbClr val="0C0D0E"/>
                </a:solidFill>
                <a:effectLst/>
                <a:latin typeface="inherit"/>
              </a:rPr>
              <a:t> </a:t>
            </a:r>
            <a:r>
              <a:rPr lang="cs-CZ" sz="1400" b="0" i="0" dirty="0" err="1">
                <a:solidFill>
                  <a:srgbClr val="0C0D0E"/>
                </a:solidFill>
                <a:effectLst/>
                <a:latin typeface="inherit"/>
              </a:rPr>
              <a:t>a</a:t>
            </a:r>
            <a:r>
              <a:rPr lang="cs-CZ" sz="1400" b="0" i="0" baseline="-25000" dirty="0" err="1">
                <a:solidFill>
                  <a:srgbClr val="0C0D0E"/>
                </a:solidFill>
                <a:effectLst/>
                <a:latin typeface="inherit"/>
              </a:rPr>
              <a:t>V</a:t>
            </a:r>
            <a:r>
              <a:rPr lang="cs-CZ" sz="1400" b="0" i="0" dirty="0">
                <a:solidFill>
                  <a:srgbClr val="0C0D0E"/>
                </a:solidFill>
                <a:effectLst/>
                <a:latin typeface="inherit"/>
              </a:rPr>
              <a:t>, </a:t>
            </a:r>
            <a:r>
              <a:rPr lang="cs-CZ" sz="1400" b="0" i="0" dirty="0" err="1">
                <a:solidFill>
                  <a:srgbClr val="0C0D0E"/>
                </a:solidFill>
                <a:effectLst/>
                <a:latin typeface="inherit"/>
              </a:rPr>
              <a:t>a</a:t>
            </a:r>
            <a:r>
              <a:rPr lang="cs-CZ" sz="1400" b="0" i="0" baseline="-25000" dirty="0" err="1">
                <a:solidFill>
                  <a:srgbClr val="0C0D0E"/>
                </a:solidFill>
                <a:effectLst/>
                <a:latin typeface="inherit"/>
              </a:rPr>
              <a:t>S</a:t>
            </a:r>
            <a:r>
              <a:rPr lang="cs-CZ" sz="1400" b="0" i="0" dirty="0">
                <a:solidFill>
                  <a:srgbClr val="0C0D0E"/>
                </a:solidFill>
                <a:effectLst/>
                <a:latin typeface="inherit"/>
              </a:rPr>
              <a:t>, </a:t>
            </a:r>
            <a:r>
              <a:rPr lang="cs-CZ" sz="1400" b="0" i="0" dirty="0" err="1">
                <a:solidFill>
                  <a:srgbClr val="0C0D0E"/>
                </a:solidFill>
                <a:effectLst/>
                <a:latin typeface="inherit"/>
              </a:rPr>
              <a:t>a</a:t>
            </a:r>
            <a:r>
              <a:rPr lang="cs-CZ" sz="1400" b="0" i="0" baseline="-25000" dirty="0" err="1">
                <a:solidFill>
                  <a:srgbClr val="0C0D0E"/>
                </a:solidFill>
                <a:effectLst/>
                <a:latin typeface="inherit"/>
              </a:rPr>
              <a:t>C</a:t>
            </a:r>
            <a:r>
              <a:rPr lang="cs-CZ" sz="1400" b="0" i="0" dirty="0">
                <a:solidFill>
                  <a:srgbClr val="0C0D0E"/>
                </a:solidFill>
                <a:effectLst/>
                <a:latin typeface="inherit"/>
              </a:rPr>
              <a:t>, </a:t>
            </a:r>
            <a:r>
              <a:rPr lang="cs-CZ" sz="1400" b="0" i="0" dirty="0" err="1">
                <a:solidFill>
                  <a:srgbClr val="0C0D0E"/>
                </a:solidFill>
                <a:effectLst/>
                <a:latin typeface="inherit"/>
              </a:rPr>
              <a:t>a</a:t>
            </a:r>
            <a:r>
              <a:rPr lang="cs-CZ" sz="1400" b="0" i="0" baseline="-25000" dirty="0" err="1">
                <a:solidFill>
                  <a:srgbClr val="0C0D0E"/>
                </a:solidFill>
                <a:effectLst/>
                <a:latin typeface="inherit"/>
              </a:rPr>
              <a:t>A</a:t>
            </a:r>
            <a:r>
              <a:rPr lang="cs-CZ" sz="1400" b="0" i="0" dirty="0">
                <a:solidFill>
                  <a:srgbClr val="0C0D0E"/>
                </a:solidFill>
                <a:effectLst/>
                <a:latin typeface="inherit"/>
              </a:rPr>
              <a:t> and </a:t>
            </a:r>
            <a:r>
              <a:rPr lang="cs-CZ" sz="1400" b="0" i="0" dirty="0">
                <a:solidFill>
                  <a:srgbClr val="0C0D0E"/>
                </a:solidFill>
                <a:effectLst/>
                <a:latin typeface="Symbol" panose="05050102010706020507" pitchFamily="18" charset="2"/>
              </a:rPr>
              <a:t>d</a:t>
            </a:r>
            <a:r>
              <a:rPr lang="cs-CZ" sz="1400" b="0" i="0" baseline="-25000" dirty="0">
                <a:solidFill>
                  <a:srgbClr val="0C0D0E"/>
                </a:solidFill>
                <a:effectLst/>
                <a:latin typeface="inherit"/>
              </a:rPr>
              <a:t>0</a:t>
            </a:r>
            <a:r>
              <a:rPr lang="cs-CZ" sz="1400" b="0" i="0" dirty="0">
                <a:solidFill>
                  <a:srgbClr val="0C0D0E"/>
                </a:solidFill>
                <a:effectLst/>
                <a:latin typeface="inherit"/>
              </a:rPr>
              <a:t> </a:t>
            </a:r>
            <a:r>
              <a:rPr lang="en-US" sz="1400" b="0" i="0" dirty="0">
                <a:solidFill>
                  <a:srgbClr val="0C0D0E"/>
                </a:solidFill>
                <a:effectLst/>
                <a:latin typeface="inherit"/>
              </a:rPr>
              <a:t>can be experimentally measured</a:t>
            </a:r>
            <a:endParaRPr lang="cs-CZ" sz="1400" b="0" i="0" dirty="0">
              <a:solidFill>
                <a:srgbClr val="0C0D0E"/>
              </a:solidFill>
              <a:effectLst/>
              <a:latin typeface="inherit"/>
            </a:endParaRPr>
          </a:p>
          <a:p>
            <a:pPr marL="800100" lvl="1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1400" b="0" i="0" dirty="0">
              <a:solidFill>
                <a:srgbClr val="0C0D0E"/>
              </a:solidFill>
              <a:effectLst/>
              <a:latin typeface="inherit"/>
            </a:endParaRPr>
          </a:p>
          <a:p>
            <a:pPr marL="800100" lvl="1" indent="-34290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C0D0E"/>
                </a:solidFill>
                <a:latin typeface="inherit"/>
              </a:rPr>
              <a:t>Dále nestabilita vyplývá z </a:t>
            </a:r>
            <a:r>
              <a:rPr lang="cs-CZ" b="1" u="sng" dirty="0">
                <a:solidFill>
                  <a:srgbClr val="0070C0"/>
                </a:solidFill>
                <a:latin typeface="Arial" panose="020B0604020202020204" pitchFamily="34" charset="0"/>
              </a:rPr>
              <a:t>hladinového modelu</a:t>
            </a:r>
            <a:r>
              <a:rPr lang="cs-CZ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cs-CZ" dirty="0">
                <a:solidFill>
                  <a:srgbClr val="0C0D0E"/>
                </a:solidFill>
                <a:latin typeface="inherit"/>
              </a:rPr>
              <a:t>(viz. dále)</a:t>
            </a:r>
            <a:endParaRPr lang="en-US" b="0" i="0" dirty="0">
              <a:solidFill>
                <a:srgbClr val="0C0D0E"/>
              </a:solidFill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2993670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kruh, umění, vzor, Grafika&#10;&#10;Popis byl vytvořen automaticky">
            <a:extLst>
              <a:ext uri="{FF2B5EF4-FFF2-40B4-BE49-F238E27FC236}">
                <a16:creationId xmlns:a16="http://schemas.microsoft.com/office/drawing/2014/main" id="{0BC350C6-FFFD-0C2E-D287-E033263EF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8" y="3648308"/>
            <a:ext cx="10914544" cy="2825225"/>
          </a:xfr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08704A7-5867-45D9-159B-86E524B23D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7193" b="22727"/>
          <a:stretch/>
        </p:blipFill>
        <p:spPr>
          <a:xfrm>
            <a:off x="676980" y="1059868"/>
            <a:ext cx="10867309" cy="166060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245A693-33F4-77D1-0B2E-381B6B684DBE}"/>
              </a:ext>
            </a:extLst>
          </p:cNvPr>
          <p:cNvSpPr txBox="1"/>
          <p:nvPr/>
        </p:nvSpPr>
        <p:spPr>
          <a:xfrm>
            <a:off x="879905" y="2707338"/>
            <a:ext cx="1803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Energy per volume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5BD338C-BFA4-E083-0C84-521942C078C4}"/>
              </a:ext>
            </a:extLst>
          </p:cNvPr>
          <p:cNvSpPr txBox="1"/>
          <p:nvPr/>
        </p:nvSpPr>
        <p:spPr>
          <a:xfrm>
            <a:off x="2924087" y="2694201"/>
            <a:ext cx="2625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Correction for surface nucleons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A4B3C7F-F982-51CD-B9F5-F42F52230C02}"/>
              </a:ext>
            </a:extLst>
          </p:cNvPr>
          <p:cNvSpPr txBox="1"/>
          <p:nvPr/>
        </p:nvSpPr>
        <p:spPr>
          <a:xfrm>
            <a:off x="6642619" y="1740094"/>
            <a:ext cx="49106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Correction for Coulomb repulsion between protons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8B74CD-478E-FB97-E803-16359E439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085" y="313123"/>
            <a:ext cx="7886700" cy="804593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+mj-lt"/>
                <a:ea typeface="+mj-ea"/>
                <a:cs typeface="+mj-cs"/>
              </a:rPr>
              <a:t>The Liquid Drop model of the nucleus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0077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2802217" y="4418871"/>
            <a:ext cx="9128087" cy="2214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Ex: The simplest element - hydrogen 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cs-CZ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hydrogenium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protium)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addition of one n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produces the heavy hydrogen 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 - deuterium.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heaviest isotope of hydrogen is tritium 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H, containing a proton and 2 neutrons;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however, two neutrons per proton are "a bit too much", the equilibrium configuration is broken and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tritium 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already decays by 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decay with a half-life of 12.36 y to helium 3)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0" y="776018"/>
            <a:ext cx="5271115" cy="270968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3" t="7273" r="2107" b="55931"/>
          <a:stretch/>
        </p:blipFill>
        <p:spPr>
          <a:xfrm>
            <a:off x="6025664" y="1384290"/>
            <a:ext cx="5619493" cy="216919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40" y="4672151"/>
            <a:ext cx="1708188" cy="170818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136329" y="4342026"/>
            <a:ext cx="851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Tritium</a:t>
            </a:r>
          </a:p>
        </p:txBody>
      </p:sp>
      <p:pic>
        <p:nvPicPr>
          <p:cNvPr id="2" name="Obrázek 1" descr="Obsah obrázku text, klipart&#10;&#10;Popis byl vytvořen automaticky">
            <a:extLst>
              <a:ext uri="{FF2B5EF4-FFF2-40B4-BE49-F238E27FC236}">
                <a16:creationId xmlns:a16="http://schemas.microsoft.com/office/drawing/2014/main" id="{64406731-90D5-A813-2D1B-9D0AE07C1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997" y="633924"/>
            <a:ext cx="1027420" cy="102742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B91414A-7855-285E-5F8E-989003363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03" y="3485701"/>
            <a:ext cx="1984081" cy="56282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89F2666-DB0D-C9C7-85A6-96F0034F3052}"/>
              </a:ext>
            </a:extLst>
          </p:cNvPr>
          <p:cNvSpPr txBox="1"/>
          <p:nvPr/>
        </p:nvSpPr>
        <p:spPr>
          <a:xfrm>
            <a:off x="1970580" y="3553486"/>
            <a:ext cx="59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=0.5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605607A-52A9-FBAF-DDE9-1D851113BC0E}"/>
              </a:ext>
            </a:extLst>
          </p:cNvPr>
          <p:cNvSpPr txBox="1"/>
          <p:nvPr/>
        </p:nvSpPr>
        <p:spPr>
          <a:xfrm>
            <a:off x="2711300" y="3553486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=0.998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93089AB-273F-D614-D8AD-12A718473F6D}"/>
              </a:ext>
            </a:extLst>
          </p:cNvPr>
          <p:cNvSpPr txBox="1"/>
          <p:nvPr/>
        </p:nvSpPr>
        <p:spPr>
          <a:xfrm>
            <a:off x="4496768" y="3553486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=1.49</a:t>
            </a:r>
          </a:p>
        </p:txBody>
      </p:sp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40119B5C-20C8-768C-F73B-BDA4EF7953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82415" y="2527015"/>
            <a:ext cx="3536346" cy="1515577"/>
          </a:xfrm>
          <a:prstGeom prst="rect">
            <a:avLst/>
          </a:prstGeom>
        </p:spPr>
      </p:pic>
      <p:pic>
        <p:nvPicPr>
          <p:cNvPr id="15" name="Obrázek 14" descr="Obsah obrázku černá, tma&#10;&#10;Popis byl vytvořen automaticky">
            <a:extLst>
              <a:ext uri="{FF2B5EF4-FFF2-40B4-BE49-F238E27FC236}">
                <a16:creationId xmlns:a16="http://schemas.microsoft.com/office/drawing/2014/main" id="{BB2AD1FC-ADF5-0342-2249-6ED63384F5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677" y="348976"/>
            <a:ext cx="3712157" cy="1420251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6D54A2C5-2EB2-EC74-7B9F-0EFBF53708B5}"/>
              </a:ext>
            </a:extLst>
          </p:cNvPr>
          <p:cNvSpPr/>
          <p:nvPr/>
        </p:nvSpPr>
        <p:spPr>
          <a:xfrm>
            <a:off x="5896081" y="123092"/>
            <a:ext cx="6122680" cy="39195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B27B9EBF-A510-A3AC-513B-BC8E707A9328}"/>
              </a:ext>
            </a:extLst>
          </p:cNvPr>
          <p:cNvSpPr/>
          <p:nvPr/>
        </p:nvSpPr>
        <p:spPr>
          <a:xfrm>
            <a:off x="4220310" y="3138854"/>
            <a:ext cx="400256" cy="346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0A300863-97B6-845E-6D0E-5B812865F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0" y="154127"/>
            <a:ext cx="10515600" cy="877875"/>
          </a:xfrm>
        </p:spPr>
        <p:txBody>
          <a:bodyPr>
            <a:normAutofit/>
          </a:bodyPr>
          <a:lstStyle/>
          <a:p>
            <a:r>
              <a:rPr lang="cs-CZ" sz="4200" b="1" dirty="0"/>
              <a:t>Příklad 1: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923216A-A22F-0488-39AD-CDCAC283F1E8}"/>
              </a:ext>
            </a:extLst>
          </p:cNvPr>
          <p:cNvSpPr txBox="1"/>
          <p:nvPr/>
        </p:nvSpPr>
        <p:spPr>
          <a:xfrm>
            <a:off x="2957053" y="169385"/>
            <a:ext cx="1500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/>
              <a:t>A &lt; 20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7971808-505C-F1E6-6EC6-F8100D6CB3CE}"/>
              </a:ext>
            </a:extLst>
          </p:cNvPr>
          <p:cNvSpPr txBox="1"/>
          <p:nvPr/>
        </p:nvSpPr>
        <p:spPr>
          <a:xfrm>
            <a:off x="2564011" y="232031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1.0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304E98B-A273-AF44-9CF4-4F970CDFCEAE}"/>
              </a:ext>
            </a:extLst>
          </p:cNvPr>
          <p:cNvSpPr txBox="1"/>
          <p:nvPr/>
        </p:nvSpPr>
        <p:spPr>
          <a:xfrm>
            <a:off x="4306198" y="2320313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0.5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5E09445-3308-4E01-0790-FC695644DE9C}"/>
              </a:ext>
            </a:extLst>
          </p:cNvPr>
          <p:cNvSpPr txBox="1"/>
          <p:nvPr/>
        </p:nvSpPr>
        <p:spPr>
          <a:xfrm>
            <a:off x="971172" y="2320313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---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8F3F68D-593A-23CD-76A3-F952F4A6FCCF}"/>
              </a:ext>
            </a:extLst>
          </p:cNvPr>
          <p:cNvSpPr txBox="1"/>
          <p:nvPr/>
        </p:nvSpPr>
        <p:spPr>
          <a:xfrm>
            <a:off x="173239" y="2320313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: n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0 </a:t>
            </a:r>
            <a:r>
              <a:rPr lang="cs-CZ" b="1" dirty="0">
                <a:solidFill>
                  <a:prstClr val="white"/>
                </a:solidFill>
                <a:highlight>
                  <a:srgbClr val="C00000"/>
                </a:highlight>
              </a:rPr>
              <a:t>=</a:t>
            </a:r>
            <a:endParaRPr kumimoji="0" lang="cs-CZ" sz="18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C0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591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48549" y="240823"/>
            <a:ext cx="7608257" cy="928421"/>
          </a:xfrm>
        </p:spPr>
        <p:txBody>
          <a:bodyPr>
            <a:normAutofit fontScale="90000"/>
          </a:bodyPr>
          <a:lstStyle/>
          <a:p>
            <a:r>
              <a:rPr lang="en-US" dirty="0"/>
              <a:t>Similarly for the carbon isotopes</a:t>
            </a:r>
            <a:r>
              <a:rPr lang="cs-CZ" dirty="0"/>
              <a:t>…</a:t>
            </a:r>
          </a:p>
        </p:txBody>
      </p:sp>
      <p:pic>
        <p:nvPicPr>
          <p:cNvPr id="374786" name="Picture 2" descr="Explainer: what is an isotope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0927" y="1320592"/>
            <a:ext cx="7866996" cy="2619710"/>
          </a:xfrm>
          <a:prstGeom prst="rect">
            <a:avLst/>
          </a:prstGeom>
          <a:noFill/>
        </p:spPr>
      </p:pic>
      <p:pic>
        <p:nvPicPr>
          <p:cNvPr id="4" name="Obrázek 3" descr="Obsah obrázku text, klipart&#10;&#10;Popis byl vytvořen automaticky">
            <a:extLst>
              <a:ext uri="{FF2B5EF4-FFF2-40B4-BE49-F238E27FC236}">
                <a16:creationId xmlns:a16="http://schemas.microsoft.com/office/drawing/2014/main" id="{86085FDD-31C6-372E-D008-DB3A6EE730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959" y="1320592"/>
            <a:ext cx="739379" cy="73937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78DD5A7-1BA5-A16B-91FF-765F8A7F3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78" y="4253843"/>
            <a:ext cx="1984081" cy="5628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908FFBC-6AF3-C583-D19C-745A05594947}"/>
              </a:ext>
            </a:extLst>
          </p:cNvPr>
          <p:cNvSpPr txBox="1"/>
          <p:nvPr/>
        </p:nvSpPr>
        <p:spPr>
          <a:xfrm>
            <a:off x="5594399" y="3940302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1.0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F672980-3206-2B31-52FB-93AB1479CCC7}"/>
              </a:ext>
            </a:extLst>
          </p:cNvPr>
          <p:cNvSpPr txBox="1"/>
          <p:nvPr/>
        </p:nvSpPr>
        <p:spPr>
          <a:xfrm>
            <a:off x="8138350" y="3940302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0.85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584CBFC-36A0-4EBC-CE61-58D07E6A7271}"/>
              </a:ext>
            </a:extLst>
          </p:cNvPr>
          <p:cNvSpPr txBox="1"/>
          <p:nvPr/>
        </p:nvSpPr>
        <p:spPr>
          <a:xfrm>
            <a:off x="10728832" y="3940302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0.75</a:t>
            </a:r>
          </a:p>
        </p:txBody>
      </p:sp>
      <p:pic>
        <p:nvPicPr>
          <p:cNvPr id="15" name="Picture 2" descr="Explainer: what is an isotope?">
            <a:extLst>
              <a:ext uri="{FF2B5EF4-FFF2-40B4-BE49-F238E27FC236}">
                <a16:creationId xmlns:a16="http://schemas.microsoft.com/office/drawing/2014/main" id="{FCE9CF63-7F80-2CCD-4136-911197125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65537"/>
          <a:stretch/>
        </p:blipFill>
        <p:spPr bwMode="auto">
          <a:xfrm>
            <a:off x="445271" y="1320592"/>
            <a:ext cx="2711188" cy="2619710"/>
          </a:xfrm>
          <a:prstGeom prst="rect">
            <a:avLst/>
          </a:prstGeom>
          <a:noFill/>
        </p:spPr>
      </p:pic>
      <p:pic>
        <p:nvPicPr>
          <p:cNvPr id="16" name="Obrázek 15" descr="Obsah obrázku text, klipart&#10;&#10;Popis byl vytvořen automaticky">
            <a:extLst>
              <a:ext uri="{FF2B5EF4-FFF2-40B4-BE49-F238E27FC236}">
                <a16:creationId xmlns:a16="http://schemas.microsoft.com/office/drawing/2014/main" id="{07FEC0A5-4DD9-17E1-7633-CFCC9C1F5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164" y="1320592"/>
            <a:ext cx="739379" cy="73937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7" name="Obrázek 16" descr="Obsah obrázku text, snímek obrazovky, kreslené&#10;&#10;Popis byl vytvořen automaticky">
            <a:extLst>
              <a:ext uri="{FF2B5EF4-FFF2-40B4-BE49-F238E27FC236}">
                <a16:creationId xmlns:a16="http://schemas.microsoft.com/office/drawing/2014/main" id="{893F9059-29E7-7B55-CC8C-D37F47A4C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10495" r="4509" b="51356"/>
          <a:stretch/>
        </p:blipFill>
        <p:spPr>
          <a:xfrm>
            <a:off x="7391960" y="5286232"/>
            <a:ext cx="4108378" cy="13095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Obrázek 17" descr="Obsah obrázku text, snímek obrazovky, kreslené&#10;&#10;Popis byl vytvořen automaticky">
            <a:extLst>
              <a:ext uri="{FF2B5EF4-FFF2-40B4-BE49-F238E27FC236}">
                <a16:creationId xmlns:a16="http://schemas.microsoft.com/office/drawing/2014/main" id="{1AFB64FE-2404-B0DC-D7CF-19CCA8249B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9" t="51810" r="4180" b="7146"/>
          <a:stretch/>
        </p:blipFill>
        <p:spPr>
          <a:xfrm>
            <a:off x="945145" y="5286232"/>
            <a:ext cx="3868894" cy="13095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3A640A27-4D07-7FC2-665F-8EE235148CA7}"/>
              </a:ext>
            </a:extLst>
          </p:cNvPr>
          <p:cNvSpPr/>
          <p:nvPr/>
        </p:nvSpPr>
        <p:spPr>
          <a:xfrm>
            <a:off x="2789721" y="3648950"/>
            <a:ext cx="400256" cy="3468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5B287737-C04E-47E0-2315-71C7FA6742C3}"/>
              </a:ext>
            </a:extLst>
          </p:cNvPr>
          <p:cNvSpPr txBox="1"/>
          <p:nvPr/>
        </p:nvSpPr>
        <p:spPr>
          <a:xfrm>
            <a:off x="2691908" y="3599332"/>
            <a:ext cx="26642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9A26610C-A871-28C4-8A58-307393C91A87}"/>
              </a:ext>
            </a:extLst>
          </p:cNvPr>
          <p:cNvSpPr txBox="1"/>
          <p:nvPr/>
        </p:nvSpPr>
        <p:spPr>
          <a:xfrm>
            <a:off x="2459681" y="394461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8E32A91-2435-3A9B-2A72-BBD9E9DAE49D}"/>
              </a:ext>
            </a:extLst>
          </p:cNvPr>
          <p:cNvSpPr txBox="1"/>
          <p:nvPr/>
        </p:nvSpPr>
        <p:spPr>
          <a:xfrm>
            <a:off x="3021365" y="4756282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&gt;&gt;n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2DE4029-7646-D2EB-E567-9D2A5145E796}"/>
              </a:ext>
            </a:extLst>
          </p:cNvPr>
          <p:cNvSpPr txBox="1"/>
          <p:nvPr/>
        </p:nvSpPr>
        <p:spPr>
          <a:xfrm>
            <a:off x="9925204" y="4750912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&gt;&gt;p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00000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BF3F5023-3F04-2909-BFDF-D4A871A9F51C}"/>
              </a:ext>
            </a:extLst>
          </p:cNvPr>
          <p:cNvSpPr/>
          <p:nvPr/>
        </p:nvSpPr>
        <p:spPr>
          <a:xfrm>
            <a:off x="2879592" y="3084364"/>
            <a:ext cx="283547" cy="246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BE474A53-5BD7-07A3-D02E-BB1B674FCBF6}"/>
              </a:ext>
            </a:extLst>
          </p:cNvPr>
          <p:cNvSpPr txBox="1"/>
          <p:nvPr/>
        </p:nvSpPr>
        <p:spPr>
          <a:xfrm>
            <a:off x="2781381" y="3125659"/>
            <a:ext cx="348172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2FBCFA6C-34C2-DB96-CF6F-3B40D3173C05}"/>
              </a:ext>
            </a:extLst>
          </p:cNvPr>
          <p:cNvSpPr txBox="1">
            <a:spLocks/>
          </p:cNvSpPr>
          <p:nvPr/>
        </p:nvSpPr>
        <p:spPr>
          <a:xfrm>
            <a:off x="615048" y="272603"/>
            <a:ext cx="10515600" cy="8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200" b="1" dirty="0"/>
              <a:t>Příklad 2: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61FB77B-2BF5-8383-B331-69BE7A65654A}"/>
              </a:ext>
            </a:extLst>
          </p:cNvPr>
          <p:cNvSpPr txBox="1"/>
          <p:nvPr/>
        </p:nvSpPr>
        <p:spPr>
          <a:xfrm>
            <a:off x="2780561" y="322096"/>
            <a:ext cx="1500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/>
              <a:t>A &lt; 20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0603087-F651-6020-A9DE-A6778D5CAACF}"/>
              </a:ext>
            </a:extLst>
          </p:cNvPr>
          <p:cNvSpPr txBox="1"/>
          <p:nvPr/>
        </p:nvSpPr>
        <p:spPr>
          <a:xfrm>
            <a:off x="2418084" y="432194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4.87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0B006D5-D109-E793-5F0E-81A09FC1F2CF}"/>
              </a:ext>
            </a:extLst>
          </p:cNvPr>
          <p:cNvSpPr txBox="1"/>
          <p:nvPr/>
        </p:nvSpPr>
        <p:spPr>
          <a:xfrm>
            <a:off x="5619696" y="4321949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5.8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2485223-2F4D-81AC-612B-0A054530CCC8}"/>
              </a:ext>
            </a:extLst>
          </p:cNvPr>
          <p:cNvSpPr txBox="1"/>
          <p:nvPr/>
        </p:nvSpPr>
        <p:spPr>
          <a:xfrm>
            <a:off x="8151833" y="432759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6.29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51FBAD4-58D8-07B0-F12B-536370C87C01}"/>
              </a:ext>
            </a:extLst>
          </p:cNvPr>
          <p:cNvSpPr txBox="1"/>
          <p:nvPr/>
        </p:nvSpPr>
        <p:spPr>
          <a:xfrm>
            <a:off x="10728832" y="4321949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6.76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F11BBE1-3F40-A6A8-C2EB-0B88E4027C8D}"/>
              </a:ext>
            </a:extLst>
          </p:cNvPr>
          <p:cNvSpPr txBox="1"/>
          <p:nvPr/>
        </p:nvSpPr>
        <p:spPr>
          <a:xfrm>
            <a:off x="438591" y="3940302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p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+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: n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0 </a:t>
            </a:r>
            <a:r>
              <a:rPr lang="cs-CZ" b="1" dirty="0">
                <a:solidFill>
                  <a:srgbClr val="FF0000"/>
                </a:solidFill>
              </a:rPr>
              <a:t>=</a:t>
            </a:r>
            <a:endParaRPr kumimoji="0" lang="cs-CZ" sz="18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Šipka: doprava 25">
            <a:extLst>
              <a:ext uri="{FF2B5EF4-FFF2-40B4-BE49-F238E27FC236}">
                <a16:creationId xmlns:a16="http://schemas.microsoft.com/office/drawing/2014/main" id="{0BDD2306-D535-D2FF-49B5-F8D405334B3A}"/>
              </a:ext>
            </a:extLst>
          </p:cNvPr>
          <p:cNvSpPr/>
          <p:nvPr/>
        </p:nvSpPr>
        <p:spPr>
          <a:xfrm rot="5400000">
            <a:off x="2502844" y="4754563"/>
            <a:ext cx="465649" cy="4202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Šipka: doprava 26">
            <a:extLst>
              <a:ext uri="{FF2B5EF4-FFF2-40B4-BE49-F238E27FC236}">
                <a16:creationId xmlns:a16="http://schemas.microsoft.com/office/drawing/2014/main" id="{851F7797-B55F-71C6-A347-E0C553716D91}"/>
              </a:ext>
            </a:extLst>
          </p:cNvPr>
          <p:cNvSpPr/>
          <p:nvPr/>
        </p:nvSpPr>
        <p:spPr>
          <a:xfrm rot="5400000">
            <a:off x="10792723" y="4754564"/>
            <a:ext cx="465649" cy="4202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314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0092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Nuklidy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podle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vazebné</a:t>
            </a: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energie</a:t>
            </a:r>
            <a:r>
              <a:rPr lang="cs-CZ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</a:t>
            </a:r>
            <a:r>
              <a:rPr lang="cs-CZ" sz="3700" kern="1200" baseline="-25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</a:t>
            </a:r>
            <a:endParaRPr lang="en-US" sz="3700" kern="1200" baseline="-250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30094" y="2438400"/>
            <a:ext cx="3505494" cy="37854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marL="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cs-CZ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 of nuclides (isotopes) by binding energy, depicting the </a:t>
            </a:r>
            <a:r>
              <a:rPr kumimoji="0" lang="en-US" altLang="cs-CZ" sz="1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valley of stability</a:t>
            </a:r>
            <a:r>
              <a:rPr kumimoji="0" lang="en-US" altLang="cs-CZ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cs-CZ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diagonal line corresponds to equal numbers of neutrons and protons. </a:t>
            </a:r>
          </a:p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cs-CZ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Dark blue squares represent nuclides with the greatest binding energy;</a:t>
            </a:r>
            <a:r>
              <a:rPr kumimoji="0" lang="en-US" altLang="cs-CZ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hence they correspond to the most stable nuclides. </a:t>
            </a:r>
          </a:p>
          <a:p>
            <a:pPr marL="342900" marR="0" lvl="0" indent="-2286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cs-CZ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binding energy is greatest along the floor</a:t>
            </a:r>
            <a:r>
              <a:rPr kumimoji="0" lang="cs-CZ" altLang="cs-CZ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altLang="cs-CZ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valley of stability. 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upload.wikimedia.org/wikipedia/commons/thumb/3/3b/BindingNuDat2.png/429px-BindingNuDat2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77664" y="-4964507"/>
            <a:ext cx="266680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FC3B094A-C3D8-4FAD-A44D-3DAA9838E6E0}"/>
              </a:ext>
            </a:extLst>
          </p:cNvPr>
          <p:cNvSpPr/>
          <p:nvPr/>
        </p:nvSpPr>
        <p:spPr>
          <a:xfrm>
            <a:off x="3940343" y="-1623"/>
            <a:ext cx="8251658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24" y="780883"/>
            <a:ext cx="7877350" cy="5514142"/>
          </a:xfrm>
          <a:prstGeom prst="rect">
            <a:avLst/>
          </a:prstGeom>
          <a:effectLst/>
        </p:spPr>
      </p:pic>
      <p:pic>
        <p:nvPicPr>
          <p:cNvPr id="5" name="Obrázek 4" descr="Obsah obrázku tma, černá, noc, černobílá&#10;&#10;Popis byl vytvořen automaticky">
            <a:extLst>
              <a:ext uri="{FF2B5EF4-FFF2-40B4-BE49-F238E27FC236}">
                <a16:creationId xmlns:a16="http://schemas.microsoft.com/office/drawing/2014/main" id="{769DE579-5FAA-DDBB-095F-0140A66C8D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687" y="1112638"/>
            <a:ext cx="2097249" cy="1378777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842610C-D0FF-B234-6B09-9D30049355B6}"/>
              </a:ext>
            </a:extLst>
          </p:cNvPr>
          <p:cNvCxnSpPr/>
          <p:nvPr/>
        </p:nvCxnSpPr>
        <p:spPr>
          <a:xfrm>
            <a:off x="5248049" y="1265426"/>
            <a:ext cx="16294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3BCD43FE-D860-AF9B-D4F4-601DB934158D}"/>
              </a:ext>
            </a:extLst>
          </p:cNvPr>
          <p:cNvCxnSpPr>
            <a:cxnSpLocks/>
          </p:cNvCxnSpPr>
          <p:nvPr/>
        </p:nvCxnSpPr>
        <p:spPr>
          <a:xfrm>
            <a:off x="10232467" y="3718994"/>
            <a:ext cx="0" cy="10498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Šipka: zahnutá doleva 13">
            <a:extLst>
              <a:ext uri="{FF2B5EF4-FFF2-40B4-BE49-F238E27FC236}">
                <a16:creationId xmlns:a16="http://schemas.microsoft.com/office/drawing/2014/main" id="{AE22EE67-30A4-DB2A-87AB-ACE50E2A6AF5}"/>
              </a:ext>
            </a:extLst>
          </p:cNvPr>
          <p:cNvSpPr/>
          <p:nvPr/>
        </p:nvSpPr>
        <p:spPr>
          <a:xfrm rot="5941466">
            <a:off x="8168591" y="2628325"/>
            <a:ext cx="620865" cy="3314404"/>
          </a:xfrm>
          <a:prstGeom prst="curvedLeftArrow">
            <a:avLst>
              <a:gd name="adj1" fmla="val 25000"/>
              <a:gd name="adj2" fmla="val 73781"/>
              <a:gd name="adj3" fmla="val 72684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3670D3B-E4C5-7D91-5F96-9B0FF0C7E87A}"/>
              </a:ext>
            </a:extLst>
          </p:cNvPr>
          <p:cNvSpPr txBox="1"/>
          <p:nvPr/>
        </p:nvSpPr>
        <p:spPr>
          <a:xfrm>
            <a:off x="5502127" y="1324423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Eb</a:t>
            </a:r>
            <a:r>
              <a:rPr lang="cs-CZ" dirty="0"/>
              <a:t> &gt; 8 </a:t>
            </a:r>
            <a:r>
              <a:rPr lang="cs-CZ" dirty="0" err="1"/>
              <a:t>MeV</a:t>
            </a:r>
            <a:endParaRPr lang="cs-CZ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725C68F-6054-E8C0-3420-23867C36ECA6}"/>
              </a:ext>
            </a:extLst>
          </p:cNvPr>
          <p:cNvSpPr txBox="1"/>
          <p:nvPr/>
        </p:nvSpPr>
        <p:spPr>
          <a:xfrm>
            <a:off x="8917273" y="3891745"/>
            <a:ext cx="1253869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err="1"/>
              <a:t>Eb</a:t>
            </a:r>
            <a:r>
              <a:rPr lang="cs-CZ" dirty="0"/>
              <a:t> &gt; 8 </a:t>
            </a:r>
            <a:r>
              <a:rPr lang="cs-CZ" dirty="0" err="1"/>
              <a:t>MeV</a:t>
            </a:r>
            <a:endParaRPr lang="cs-CZ" dirty="0"/>
          </a:p>
        </p:txBody>
      </p:sp>
      <p:sp>
        <p:nvSpPr>
          <p:cNvPr id="18" name="Šipka: doprava 17">
            <a:extLst>
              <a:ext uri="{FF2B5EF4-FFF2-40B4-BE49-F238E27FC236}">
                <a16:creationId xmlns:a16="http://schemas.microsoft.com/office/drawing/2014/main" id="{ED10FBCA-2D13-0780-C66A-39A5C824E037}"/>
              </a:ext>
            </a:extLst>
          </p:cNvPr>
          <p:cNvSpPr/>
          <p:nvPr/>
        </p:nvSpPr>
        <p:spPr>
          <a:xfrm rot="3686668">
            <a:off x="4985156" y="2711885"/>
            <a:ext cx="2497540" cy="222571"/>
          </a:xfrm>
          <a:prstGeom prst="rightArrow">
            <a:avLst>
              <a:gd name="adj1" fmla="val 50000"/>
              <a:gd name="adj2" fmla="val 274611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107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t="9920" b="3067"/>
          <a:stretch/>
        </p:blipFill>
        <p:spPr>
          <a:xfrm>
            <a:off x="1055597" y="371061"/>
            <a:ext cx="9958925" cy="636026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192934"/>
            <a:ext cx="7886700" cy="1018349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70C0"/>
                </a:solidFill>
              </a:rPr>
              <a:t>Tendence k samovolným radioaktivním přeměnám všech známých atomových jader (nuklidů)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1F101C2-5F1B-4BA4-927A-0F6F440514F1}"/>
              </a:ext>
            </a:extLst>
          </p:cNvPr>
          <p:cNvSpPr txBox="1"/>
          <p:nvPr/>
        </p:nvSpPr>
        <p:spPr>
          <a:xfrm>
            <a:off x="1492657" y="2863669"/>
            <a:ext cx="2815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„ŘEKA STABILITY“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F24A5AF-F5C0-4820-81A8-019DC2990500}"/>
              </a:ext>
            </a:extLst>
          </p:cNvPr>
          <p:cNvCxnSpPr>
            <a:cxnSpLocks/>
          </p:cNvCxnSpPr>
          <p:nvPr/>
        </p:nvCxnSpPr>
        <p:spPr>
          <a:xfrm>
            <a:off x="2719138" y="3386889"/>
            <a:ext cx="792481" cy="12637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AA7E75D0-93B1-888A-1DD6-ED0399DFE9C8}"/>
              </a:ext>
            </a:extLst>
          </p:cNvPr>
          <p:cNvSpPr txBox="1"/>
          <p:nvPr/>
        </p:nvSpPr>
        <p:spPr>
          <a:xfrm>
            <a:off x="1668503" y="2494337"/>
            <a:ext cx="352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Positron </a:t>
            </a:r>
            <a:r>
              <a:rPr lang="cs-CZ" dirty="0" err="1"/>
              <a:t>Emission</a:t>
            </a:r>
            <a:r>
              <a:rPr lang="cs-CZ" dirty="0"/>
              <a:t>, </a:t>
            </a:r>
            <a:r>
              <a:rPr lang="cs-CZ" dirty="0" err="1"/>
              <a:t>Electron</a:t>
            </a:r>
            <a:r>
              <a:rPr lang="cs-CZ" dirty="0"/>
              <a:t> </a:t>
            </a:r>
            <a:r>
              <a:rPr lang="cs-CZ" dirty="0" err="1"/>
              <a:t>Capture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4856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9152" y="192925"/>
            <a:ext cx="7886700" cy="1325563"/>
          </a:xfrm>
        </p:spPr>
        <p:txBody>
          <a:bodyPr/>
          <a:lstStyle/>
          <a:p>
            <a:r>
              <a:rPr lang="cs-CZ" dirty="0"/>
              <a:t>„Řeka stability“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47493"/>
          <a:stretch/>
        </p:blipFill>
        <p:spPr>
          <a:xfrm>
            <a:off x="7123856" y="3734086"/>
            <a:ext cx="4477764" cy="268258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456953" y="6070426"/>
            <a:ext cx="2233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A"/>
                </a:solidFill>
                <a:effectLst/>
                <a:uLnTx/>
                <a:uFillTx/>
                <a:latin typeface="DejaVuSans"/>
                <a:ea typeface="+mn-ea"/>
                <a:cs typeface="+mn-cs"/>
              </a:rPr>
              <a:t>Trojrozměrná mapa</a:t>
            </a:r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 rotWithShape="1">
          <a:blip r:embed="rId2" cstate="print"/>
          <a:srcRect r="52065"/>
          <a:stretch/>
        </p:blipFill>
        <p:spPr>
          <a:xfrm>
            <a:off x="7198301" y="977031"/>
            <a:ext cx="4087858" cy="268258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8489520" y="977030"/>
            <a:ext cx="1484415" cy="446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8500023" y="3714717"/>
            <a:ext cx="1634229" cy="4460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435015" y="6093509"/>
            <a:ext cx="2180006" cy="3231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0692" name="Picture 4" descr="Image"/>
          <p:cNvPicPr>
            <a:picLocks noChangeAspect="1" noChangeArrowheads="1"/>
          </p:cNvPicPr>
          <p:nvPr/>
        </p:nvPicPr>
        <p:blipFill>
          <a:blip r:embed="rId3" cstate="print"/>
          <a:srcRect t="14013" b="2510"/>
          <a:stretch>
            <a:fillRect/>
          </a:stretch>
        </p:blipFill>
        <p:spPr bwMode="auto">
          <a:xfrm>
            <a:off x="1054671" y="1346503"/>
            <a:ext cx="5384613" cy="44948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9348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11750" y="210208"/>
            <a:ext cx="6937134" cy="1325563"/>
          </a:xfrm>
        </p:spPr>
        <p:txBody>
          <a:bodyPr/>
          <a:lstStyle/>
          <a:p>
            <a:r>
              <a:rPr lang="cs-CZ" b="1" i="1" u="sng" dirty="0"/>
              <a:t>N </a:t>
            </a:r>
            <a:r>
              <a:rPr lang="cs-CZ" b="1" dirty="0"/>
              <a:t>vs. </a:t>
            </a:r>
            <a:r>
              <a:rPr lang="cs-CZ" b="1" i="1" u="sng" dirty="0"/>
              <a:t>Z</a:t>
            </a:r>
            <a:r>
              <a:rPr lang="cs-CZ" b="1" dirty="0"/>
              <a:t> a poločas rozpadu</a:t>
            </a:r>
          </a:p>
        </p:txBody>
      </p:sp>
      <p:pic>
        <p:nvPicPr>
          <p:cNvPr id="368644" name="Picture 4" descr="Profil údolí stability za podmínky, že počet nukleonů je lichý a neměnný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5833" y="1380914"/>
            <a:ext cx="7952697" cy="5042010"/>
          </a:xfrm>
          <a:prstGeom prst="rect">
            <a:avLst/>
          </a:prstGeom>
          <a:noFill/>
        </p:spPr>
      </p:pic>
      <p:pic>
        <p:nvPicPr>
          <p:cNvPr id="2052" name="Picture 4" descr="A grandpa cyclist, slowly riding down a gentle hill. Please draw everything in the comic style of Kája Saudek.">
            <a:extLst>
              <a:ext uri="{FF2B5EF4-FFF2-40B4-BE49-F238E27FC236}">
                <a16:creationId xmlns:a16="http://schemas.microsoft.com/office/drawing/2014/main" id="{A7A9D2E9-C311-3BA2-422C-67A625E41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79" y="3367548"/>
            <a:ext cx="2944761" cy="294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Šipka: dolů 9">
            <a:extLst>
              <a:ext uri="{FF2B5EF4-FFF2-40B4-BE49-F238E27FC236}">
                <a16:creationId xmlns:a16="http://schemas.microsoft.com/office/drawing/2014/main" id="{64D7F2C1-6717-4FCF-A10A-4C730623388C}"/>
              </a:ext>
            </a:extLst>
          </p:cNvPr>
          <p:cNvSpPr/>
          <p:nvPr/>
        </p:nvSpPr>
        <p:spPr>
          <a:xfrm rot="16200000">
            <a:off x="4269659" y="4102956"/>
            <a:ext cx="390832" cy="163707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8" name="Picture 10" descr="A female cyclist in sportswear, helmet, and wind-blown hair speeding down an extremely steep hill with at least a 40-degree incline. She is riding so fast that stones and dust are flying off the bicycle wheels from the path. Please draw everything in the comic style of Kája Saudek.">
            <a:extLst>
              <a:ext uri="{FF2B5EF4-FFF2-40B4-BE49-F238E27FC236}">
                <a16:creationId xmlns:a16="http://schemas.microsoft.com/office/drawing/2014/main" id="{81B793F1-C5C8-A563-78E0-FCFCA6EB2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32" y="283685"/>
            <a:ext cx="3041853" cy="304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Šipka: dolů 8">
            <a:extLst>
              <a:ext uri="{FF2B5EF4-FFF2-40B4-BE49-F238E27FC236}">
                <a16:creationId xmlns:a16="http://schemas.microsoft.com/office/drawing/2014/main" id="{3D8B6D05-975A-5CDC-F290-7F819DDC449B}"/>
              </a:ext>
            </a:extLst>
          </p:cNvPr>
          <p:cNvSpPr/>
          <p:nvPr/>
        </p:nvSpPr>
        <p:spPr>
          <a:xfrm rot="16200000">
            <a:off x="4269659" y="1692525"/>
            <a:ext cx="390832" cy="163707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906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803AB-C170-27FA-7C14-00968A25E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DCE1B-562C-08CA-FBEB-C4EDC4C46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848" y="365127"/>
            <a:ext cx="10515600" cy="1325563"/>
          </a:xfrm>
        </p:spPr>
        <p:txBody>
          <a:bodyPr/>
          <a:lstStyle/>
          <a:p>
            <a:r>
              <a:rPr lang="cs-CZ" dirty="0"/>
              <a:t>QUIZ: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587909-D3F6-F12D-E0B0-B9FF3A9FF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848" y="1533793"/>
            <a:ext cx="10515600" cy="48767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Q2: </a:t>
            </a:r>
            <a:r>
              <a:rPr lang="cs-CZ" dirty="0">
                <a:latin typeface="+mj-lt"/>
              </a:rPr>
              <a:t>Jako hmotnostní deficit (defekt) označujeme skutečnost, že: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AutoNum type="alphaLcParenR"/>
            </a:pPr>
            <a:r>
              <a:rPr lang="cs-CZ" sz="2400" dirty="0"/>
              <a:t>atomové jádro má menší hmotnost než by odpovídalo součtu hmotností všech jeho nukleonů v nevázaném stavu; jádra s největším hmotnostním defektem vztaženým na nukleon (respektive vazebnou energií vztaženou na nukleon) jsou nejstabilnější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AutoNum type="alphaLcParenR"/>
            </a:pPr>
            <a:r>
              <a:rPr lang="cs-CZ" sz="2400" dirty="0"/>
              <a:t>součet hmotností volných nukleonů tvořících jádro je menší než by odpovídalo hmotnosti jádra z nich složených; nukleony spolu v jádře interagují a velmi rychle kmitají, což jádru uděluje větší hmotnost, než pokud jsou nukleony izolované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AutoNum type="alphaLcParenR"/>
            </a:pPr>
            <a:r>
              <a:rPr lang="cs-CZ" sz="2400" dirty="0"/>
              <a:t>neutrina mají téměř nulovou klidovou hmotnost</a:t>
            </a:r>
          </a:p>
          <a:p>
            <a:pPr marL="457200" indent="-457200">
              <a:spcBef>
                <a:spcPts val="1800"/>
              </a:spcBef>
              <a:buAutoNum type="alphaLcParenR"/>
            </a:pPr>
            <a:r>
              <a:rPr lang="cs-CZ" sz="2400" dirty="0"/>
              <a:t>část hmotnosti nukleonů se vytvořením jádra přemění v energii (</a:t>
            </a:r>
            <a:r>
              <a:rPr lang="cs-CZ" sz="2400" dirty="0">
                <a:sym typeface="Wingdings" panose="05000000000000000000" pitchFamily="2" charset="2"/>
              </a:rPr>
              <a:t> vazebná energie jádra) dle rovnice E=mc</a:t>
            </a:r>
            <a:r>
              <a:rPr lang="cs-CZ" sz="2400" baseline="30000" dirty="0">
                <a:sym typeface="Wingdings" panose="05000000000000000000" pitchFamily="2" charset="2"/>
              </a:rPr>
              <a:t>2</a:t>
            </a:r>
            <a:endParaRPr lang="cs-CZ" sz="2400" baseline="30000" dirty="0"/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AutoNum type="alphaLcParenR"/>
            </a:pPr>
            <a:r>
              <a:rPr lang="cs-CZ" sz="2400" dirty="0"/>
              <a:t>Člověk vystavený ionizujícímu záření ztratí během prvního týdne po expozici větší než   1 </a:t>
            </a:r>
            <a:r>
              <a:rPr lang="cs-CZ" sz="2400" dirty="0" err="1"/>
              <a:t>Gy</a:t>
            </a:r>
            <a:r>
              <a:rPr lang="cs-CZ" sz="2400" dirty="0"/>
              <a:t> hmotnost přibližně 1 kg/</a:t>
            </a:r>
            <a:r>
              <a:rPr lang="cs-CZ" sz="2400" dirty="0" err="1"/>
              <a:t>Gy</a:t>
            </a:r>
            <a:r>
              <a:rPr lang="cs-CZ" sz="2400" dirty="0"/>
              <a:t>; jedná se o jeden z hlavních diagnostických symptomů akutní nemoci z ozáření </a:t>
            </a:r>
          </a:p>
          <a:p>
            <a:pPr marL="457200" indent="-457200">
              <a:buAutoNum type="alphaLcParenR"/>
            </a:pPr>
            <a:endParaRPr lang="cs-CZ" sz="2000" dirty="0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94161B50-4075-051A-FA4A-F16111232863}"/>
              </a:ext>
            </a:extLst>
          </p:cNvPr>
          <p:cNvSpPr/>
          <p:nvPr/>
        </p:nvSpPr>
        <p:spPr>
          <a:xfrm>
            <a:off x="1065583" y="2007242"/>
            <a:ext cx="485975" cy="485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2B0F841-9EAF-36AA-9847-9D249805D1F5}"/>
              </a:ext>
            </a:extLst>
          </p:cNvPr>
          <p:cNvSpPr txBox="1"/>
          <p:nvPr/>
        </p:nvSpPr>
        <p:spPr>
          <a:xfrm>
            <a:off x="692627" y="3918841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E11B303-FE33-58F3-0DD2-9144EFF9F113}"/>
              </a:ext>
            </a:extLst>
          </p:cNvPr>
          <p:cNvSpPr txBox="1"/>
          <p:nvPr/>
        </p:nvSpPr>
        <p:spPr>
          <a:xfrm>
            <a:off x="692628" y="2869179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176A256-326A-3F62-6970-EA8328D375A2}"/>
              </a:ext>
            </a:extLst>
          </p:cNvPr>
          <p:cNvSpPr txBox="1"/>
          <p:nvPr/>
        </p:nvSpPr>
        <p:spPr>
          <a:xfrm>
            <a:off x="692627" y="5168028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304E58D5-DE9A-C2A1-99CB-64EB55DE9805}"/>
              </a:ext>
            </a:extLst>
          </p:cNvPr>
          <p:cNvSpPr/>
          <p:nvPr/>
        </p:nvSpPr>
        <p:spPr>
          <a:xfrm>
            <a:off x="1065582" y="4579715"/>
            <a:ext cx="485975" cy="485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88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11" y="228600"/>
            <a:ext cx="5333132" cy="6400799"/>
          </a:xfrm>
          <a:prstGeom prst="rect">
            <a:avLst/>
          </a:prstGeom>
        </p:spPr>
      </p:pic>
      <p:sp>
        <p:nvSpPr>
          <p:cNvPr id="8" name="Ovál 6"/>
          <p:cNvSpPr/>
          <p:nvPr/>
        </p:nvSpPr>
        <p:spPr>
          <a:xfrm rot="18278255">
            <a:off x="9469625" y="787532"/>
            <a:ext cx="1885650" cy="9057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rázek 12" descr="Obsah obrázku Barevnost, snímek obrazovky, čtverec, Obdélník&#10;&#10;Popis byl vytvořen automaticky">
            <a:extLst>
              <a:ext uri="{FF2B5EF4-FFF2-40B4-BE49-F238E27FC236}">
                <a16:creationId xmlns:a16="http://schemas.microsoft.com/office/drawing/2014/main" id="{4B342449-2806-96D5-E692-51988F82B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139062"/>
            <a:ext cx="6667500" cy="4762500"/>
          </a:xfrm>
          <a:prstGeom prst="rect">
            <a:avLst/>
          </a:prstGeom>
        </p:spPr>
      </p:pic>
      <p:sp>
        <p:nvSpPr>
          <p:cNvPr id="14" name="Nadpis 1">
            <a:extLst>
              <a:ext uri="{FF2B5EF4-FFF2-40B4-BE49-F238E27FC236}">
                <a16:creationId xmlns:a16="http://schemas.microsoft.com/office/drawing/2014/main" id="{63A3ACAC-A0E5-C79C-22C7-F2FD0F44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73" y="177044"/>
            <a:ext cx="6937134" cy="1325563"/>
          </a:xfrm>
        </p:spPr>
        <p:txBody>
          <a:bodyPr/>
          <a:lstStyle/>
          <a:p>
            <a:r>
              <a:rPr lang="cs-CZ" b="1" i="1" u="sng" dirty="0"/>
              <a:t>N </a:t>
            </a:r>
            <a:r>
              <a:rPr lang="cs-CZ" b="1" dirty="0"/>
              <a:t>vs. </a:t>
            </a:r>
            <a:r>
              <a:rPr lang="cs-CZ" b="1" i="1" u="sng" dirty="0"/>
              <a:t>Z</a:t>
            </a:r>
            <a:r>
              <a:rPr lang="cs-CZ" b="1" dirty="0"/>
              <a:t> a poločas rozpadu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A9A183D-0A0C-5DA6-D4B4-C76DC0A55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945" y="5631745"/>
            <a:ext cx="5043948" cy="104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39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44548F2-B6D1-A02C-2305-97725428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7329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(NE)STABILITA JADER</a:t>
            </a:r>
            <a:br>
              <a:rPr lang="cs-CZ" b="1" dirty="0"/>
            </a:br>
            <a:r>
              <a:rPr lang="cs-CZ" b="1" dirty="0"/>
              <a:t>- obsazení kvantových hladin p</a:t>
            </a:r>
            <a:r>
              <a:rPr lang="cs-CZ" b="1" baseline="30000" dirty="0"/>
              <a:t>+</a:t>
            </a:r>
            <a:r>
              <a:rPr lang="cs-CZ" b="1" dirty="0"/>
              <a:t> a n</a:t>
            </a:r>
            <a:r>
              <a:rPr lang="cs-CZ" b="1" baseline="30000" dirty="0"/>
              <a:t>0</a:t>
            </a:r>
            <a:r>
              <a:rPr lang="cs-CZ" b="1" dirty="0"/>
              <a:t> - </a:t>
            </a:r>
          </a:p>
        </p:txBody>
      </p:sp>
    </p:spTree>
    <p:extLst>
      <p:ext uri="{BB962C8B-B14F-4D97-AF65-F5344CB8AC3E}">
        <p14:creationId xmlns:p14="http://schemas.microsoft.com/office/powerpoint/2010/main" val="1959941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618" y="145421"/>
            <a:ext cx="7886700" cy="858032"/>
          </a:xfrm>
        </p:spPr>
        <p:txBody>
          <a:bodyPr>
            <a:normAutofit/>
          </a:bodyPr>
          <a:lstStyle/>
          <a:p>
            <a:r>
              <a:rPr lang="cs-CZ" sz="4000" b="1" dirty="0"/>
              <a:t>HLADINOVÝ MODEL JÁDRA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3619" y="1003453"/>
            <a:ext cx="6098720" cy="397229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400" b="1" dirty="0"/>
              <a:t>Protonové slupky </a:t>
            </a:r>
            <a:r>
              <a:rPr lang="cs-CZ" sz="2400" dirty="0"/>
              <a:t>obsahují při plném          zaplnění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dirty="0"/>
              <a:t>	2, 6, 12, 18, 22 a 32 protonů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400" b="1" dirty="0"/>
              <a:t>Neutronové slupky </a:t>
            </a:r>
            <a:r>
              <a:rPr lang="cs-CZ" sz="2400" dirty="0"/>
              <a:t>obsahují při plném       zaplnění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400" dirty="0"/>
              <a:t>	</a:t>
            </a:r>
            <a:r>
              <a:rPr lang="pt-BR" sz="2400" dirty="0"/>
              <a:t>2, 6, 12, 18, 22, 32 a</a:t>
            </a:r>
            <a:r>
              <a:rPr lang="pt-BR" sz="2400" dirty="0">
                <a:solidFill>
                  <a:srgbClr val="0070C0"/>
                </a:solidFill>
              </a:rPr>
              <a:t> 44 </a:t>
            </a:r>
            <a:r>
              <a:rPr lang="pt-BR" sz="2400" dirty="0"/>
              <a:t>neutronů</a:t>
            </a:r>
            <a:endParaRPr lang="cs-CZ" sz="24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pt-BR" sz="24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400" dirty="0"/>
              <a:t>Pokud má jádro </a:t>
            </a:r>
            <a:r>
              <a:rPr lang="cs-CZ" sz="2400" u="sng" dirty="0"/>
              <a:t>jednu nebo více slupek </a:t>
            </a:r>
            <a:r>
              <a:rPr lang="cs-CZ" sz="2400" b="1" u="sng" dirty="0"/>
              <a:t>zaplněných</a:t>
            </a:r>
            <a:r>
              <a:rPr lang="cs-CZ" sz="2400" dirty="0"/>
              <a:t>, pak obsahuje celkem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400" dirty="0"/>
              <a:t>	</a:t>
            </a:r>
            <a:r>
              <a:rPr lang="pt-BR" sz="2400" dirty="0">
                <a:solidFill>
                  <a:srgbClr val="FF0000"/>
                </a:solidFill>
              </a:rPr>
              <a:t>2, 8, 20, 28, 50 </a:t>
            </a:r>
            <a:r>
              <a:rPr lang="pt-BR" sz="2400" dirty="0"/>
              <a:t>nebo </a:t>
            </a:r>
            <a:r>
              <a:rPr lang="pt-BR" sz="2400" dirty="0">
                <a:solidFill>
                  <a:srgbClr val="FF0000"/>
                </a:solidFill>
              </a:rPr>
              <a:t>82</a:t>
            </a:r>
            <a:r>
              <a:rPr lang="pt-BR" sz="2400" dirty="0"/>
              <a:t> protonů,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400" dirty="0"/>
              <a:t>	</a:t>
            </a:r>
            <a:r>
              <a:rPr lang="pt-BR" sz="2400" dirty="0"/>
              <a:t>resp. </a:t>
            </a:r>
            <a:r>
              <a:rPr lang="pt-BR" sz="2400" dirty="0">
                <a:solidFill>
                  <a:srgbClr val="FF0000"/>
                </a:solidFill>
              </a:rPr>
              <a:t>2, 8, 20, 28, 50, 82 </a:t>
            </a:r>
            <a:r>
              <a:rPr lang="pt-BR" sz="2400" dirty="0"/>
              <a:t>nebo </a:t>
            </a:r>
            <a:r>
              <a:rPr lang="pt-BR" sz="2400" dirty="0">
                <a:solidFill>
                  <a:srgbClr val="FF0000"/>
                </a:solidFill>
              </a:rPr>
              <a:t>126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pt-BR" sz="2400" dirty="0"/>
              <a:t>neutronů</a:t>
            </a:r>
            <a:endParaRPr lang="cs-CZ" sz="2400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553618" y="5088571"/>
            <a:ext cx="8307532" cy="1595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Jde o tzv. 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magická čísla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tato jádra jsou </a:t>
            </a:r>
            <a:r>
              <a:rPr kumimoji="0" lang="cs-CZ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velmi stabilní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(protože mezi slupkami jsou značné energetické mezery, jsou tato jádra stabilizována 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analogicky jako atomy s elektronovou konfigurací vzácných plynů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8" name="Zástupný symbol pro obsa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924499"/>
            <a:ext cx="2350463" cy="235046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Obrázek 8" descr="Obsah obrázku text, diagram, Paralelní, Plán&#10;&#10;Popis byl vytvořen automaticky">
            <a:extLst>
              <a:ext uri="{FF2B5EF4-FFF2-40B4-BE49-F238E27FC236}">
                <a16:creationId xmlns:a16="http://schemas.microsoft.com/office/drawing/2014/main" id="{6907CFEE-33A1-CD84-A5AC-95A9FB750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223" y="331839"/>
            <a:ext cx="4965853" cy="349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51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3336" y="151528"/>
            <a:ext cx="7886700" cy="858032"/>
          </a:xfrm>
        </p:spPr>
        <p:txBody>
          <a:bodyPr>
            <a:normAutofit/>
          </a:bodyPr>
          <a:lstStyle/>
          <a:p>
            <a:r>
              <a:rPr lang="cs-CZ" sz="4000" b="1" dirty="0"/>
              <a:t>DOUBLE-MAGIC NUCLEI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4808" y="1134096"/>
            <a:ext cx="6666435" cy="19003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200" dirty="0"/>
              <a:t>Pokud jádro obsahuje magická čísla pro p</a:t>
            </a:r>
            <a:r>
              <a:rPr lang="cs-CZ" sz="2200" baseline="30000" dirty="0"/>
              <a:t>+</a:t>
            </a:r>
            <a:r>
              <a:rPr lang="cs-CZ" sz="2200" dirty="0"/>
              <a:t> i n</a:t>
            </a:r>
            <a:r>
              <a:rPr lang="cs-CZ" sz="2200" baseline="30000" dirty="0"/>
              <a:t>0</a:t>
            </a:r>
            <a:r>
              <a:rPr lang="cs-CZ" sz="2200" dirty="0"/>
              <a:t> (je zaplněno několik protonových i neutronových slupek), pak jde o jádra </a:t>
            </a:r>
            <a:r>
              <a:rPr lang="cs-CZ" sz="2400" b="1" dirty="0">
                <a:solidFill>
                  <a:srgbClr val="FF0000"/>
                </a:solidFill>
              </a:rPr>
              <a:t>dvojitě magická </a:t>
            </a:r>
            <a:r>
              <a:rPr lang="cs-CZ" sz="2400" b="1" u="sng" dirty="0"/>
              <a:t>s mimořádnou stabilitou</a:t>
            </a:r>
            <a:r>
              <a:rPr lang="cs-CZ" sz="2200" dirty="0"/>
              <a:t>,…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73336" y="3105398"/>
            <a:ext cx="7713233" cy="34169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…pokud je ovšem </a:t>
            </a:r>
            <a:r>
              <a:rPr kumimoji="0" lang="cs-CZ" sz="2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současně splněna 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základní 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podmínka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stability jádra, tj. 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optimálního poměru počtů p</a:t>
            </a:r>
            <a:r>
              <a:rPr kumimoji="0" lang="cs-CZ" sz="2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 n</a:t>
            </a:r>
            <a:r>
              <a:rPr kumimoji="0" lang="cs-CZ" sz="2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 = cca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1,5</a:t>
            </a: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 ne každá kombinace magických čísel dává stabilní jádro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Např. </a:t>
            </a:r>
            <a:r>
              <a:rPr kumimoji="0" lang="cs-CZ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dvojitě magický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  <a:r>
              <a:rPr kumimoji="0" lang="cs-CZ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je </a:t>
            </a:r>
            <a:r>
              <a:rPr kumimoji="0" lang="cs-CZ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velmi nestálý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kvůli nedostatku n</a:t>
            </a:r>
            <a:r>
              <a:rPr kumimoji="0" lang="cs-CZ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</a:t>
            </a:r>
            <a:r>
              <a:rPr kumimoji="0" lang="cs-CZ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cca. 1 s),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dvojitě magické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cs-CZ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je zase velmi nestabilní kvůli nadbytku n</a:t>
            </a:r>
            <a:r>
              <a:rPr kumimoji="0" lang="cs-CZ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5" name="Zástupný symbol pro obsa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941" y="1045029"/>
            <a:ext cx="2566048" cy="2566048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942" y="3717618"/>
            <a:ext cx="2567215" cy="256721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399213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diagram, řada/pruh, Vykreslený graf, text&#10;&#10;Popis byl vytvořen automaticky">
            <a:extLst>
              <a:ext uri="{FF2B5EF4-FFF2-40B4-BE49-F238E27FC236}">
                <a16:creationId xmlns:a16="http://schemas.microsoft.com/office/drawing/2014/main" id="{E9510271-0C46-E8EF-09C6-3168251B4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93" y="292690"/>
            <a:ext cx="8185423" cy="6144525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D1C5371-3594-BA05-D519-D6A8D1620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55" y="420785"/>
            <a:ext cx="7886700" cy="858032"/>
          </a:xfrm>
        </p:spPr>
        <p:txBody>
          <a:bodyPr>
            <a:normAutofit/>
          </a:bodyPr>
          <a:lstStyle/>
          <a:p>
            <a:r>
              <a:rPr lang="cs-CZ" sz="4000" b="1" dirty="0">
                <a:highlight>
                  <a:srgbClr val="C0C0C0"/>
                </a:highlight>
              </a:rPr>
              <a:t>UNSTABLE DOUBLE-MAGIC NUCLEI</a:t>
            </a:r>
            <a:endParaRPr lang="cs-CZ" sz="4000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22230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1BD939-5981-ADBF-18A8-03E172C42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11292995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Magic and doubly-magic nuclei: Examples</a:t>
            </a:r>
          </a:p>
        </p:txBody>
      </p:sp>
      <p:pic>
        <p:nvPicPr>
          <p:cNvPr id="5" name="Zástupný obsah 4" descr="Obsah obrázku umění&#10;&#10;Popis byl vytvořen automaticky s nízkou mírou spolehlivosti">
            <a:extLst>
              <a:ext uri="{FF2B5EF4-FFF2-40B4-BE49-F238E27FC236}">
                <a16:creationId xmlns:a16="http://schemas.microsoft.com/office/drawing/2014/main" id="{83ECF38C-D0D2-7386-5059-5C36A00F9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5" y="2564038"/>
            <a:ext cx="11327549" cy="325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03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Závislost stability jádra na p</a:t>
            </a:r>
            <a:r>
              <a:rPr lang="cs-CZ" baseline="30000" dirty="0"/>
              <a:t>+</a:t>
            </a:r>
            <a:r>
              <a:rPr lang="cs-CZ" dirty="0"/>
              <a:t> a n</a:t>
            </a:r>
            <a:r>
              <a:rPr lang="cs-CZ" baseline="30000" dirty="0"/>
              <a:t>0</a:t>
            </a:r>
            <a:r>
              <a:rPr lang="cs-CZ" dirty="0"/>
              <a:t> konfiguraci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3403" y="1825626"/>
            <a:ext cx="7267699" cy="434624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320639" y="2018806"/>
            <a:ext cx="87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beta (-)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712530" y="2012436"/>
            <a:ext cx="926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beta (+)</a:t>
            </a:r>
          </a:p>
        </p:txBody>
      </p:sp>
      <p:sp>
        <p:nvSpPr>
          <p:cNvPr id="7" name="Elipsa 6"/>
          <p:cNvSpPr/>
          <p:nvPr/>
        </p:nvSpPr>
        <p:spPr>
          <a:xfrm>
            <a:off x="3969572" y="2323651"/>
            <a:ext cx="1011219" cy="9789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Elipsa 7"/>
          <p:cNvSpPr/>
          <p:nvPr/>
        </p:nvSpPr>
        <p:spPr>
          <a:xfrm>
            <a:off x="7510631" y="2078018"/>
            <a:ext cx="1011219" cy="9789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Elipsa 8"/>
          <p:cNvSpPr/>
          <p:nvPr/>
        </p:nvSpPr>
        <p:spPr>
          <a:xfrm>
            <a:off x="5316070" y="2938629"/>
            <a:ext cx="1913069" cy="11062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9A44242-560C-4DA8-A139-A352B8641830}"/>
              </a:ext>
            </a:extLst>
          </p:cNvPr>
          <p:cNvSpPr txBox="1"/>
          <p:nvPr/>
        </p:nvSpPr>
        <p:spPr>
          <a:xfrm>
            <a:off x="3206417" y="1456294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A=12, 5p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+ 7n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3E4A2F0-C828-4ABE-95A1-9B68ABF358EE}"/>
              </a:ext>
            </a:extLst>
          </p:cNvPr>
          <p:cNvSpPr txBox="1"/>
          <p:nvPr/>
        </p:nvSpPr>
        <p:spPr>
          <a:xfrm>
            <a:off x="5411320" y="1456294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A=12, 6p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+ 6n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9380E70-8AD4-4246-9097-F39929C80004}"/>
              </a:ext>
            </a:extLst>
          </p:cNvPr>
          <p:cNvSpPr txBox="1"/>
          <p:nvPr/>
        </p:nvSpPr>
        <p:spPr>
          <a:xfrm>
            <a:off x="7705761" y="1456294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A=12, 7p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+ 5n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48236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A86E008-28B2-97D8-455C-F6F8FDF14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721" y="537423"/>
            <a:ext cx="6943299" cy="5902687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CA72A03-2B42-274D-53E9-DDA2F17DCFC5}"/>
              </a:ext>
            </a:extLst>
          </p:cNvPr>
          <p:cNvSpPr txBox="1"/>
          <p:nvPr/>
        </p:nvSpPr>
        <p:spPr>
          <a:xfrm>
            <a:off x="7682164" y="329710"/>
            <a:ext cx="4326984" cy="717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cs-CZ" b="1" baseline="30000" dirty="0">
                <a:solidFill>
                  <a:srgbClr val="00B050"/>
                </a:solidFill>
              </a:rPr>
              <a:t>12</a:t>
            </a:r>
            <a:r>
              <a:rPr lang="cs-CZ" b="1" baseline="-25000" dirty="0">
                <a:solidFill>
                  <a:srgbClr val="00B050"/>
                </a:solidFill>
              </a:rPr>
              <a:t>6</a:t>
            </a:r>
            <a:r>
              <a:rPr lang="cs-CZ" b="1" dirty="0">
                <a:solidFill>
                  <a:srgbClr val="00B050"/>
                </a:solidFill>
              </a:rPr>
              <a:t>C</a:t>
            </a:r>
            <a:r>
              <a:rPr lang="cs-CZ" dirty="0"/>
              <a:t> </a:t>
            </a:r>
            <a:r>
              <a:rPr lang="cs-CZ" dirty="0" err="1"/>
              <a:t>nucleus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b="1" dirty="0">
                <a:solidFill>
                  <a:srgbClr val="00B050"/>
                </a:solidFill>
              </a:rPr>
              <a:t>very </a:t>
            </a:r>
            <a:r>
              <a:rPr lang="cs-CZ" b="1" dirty="0" err="1">
                <a:solidFill>
                  <a:srgbClr val="00B050"/>
                </a:solidFill>
              </a:rPr>
              <a:t>stable</a:t>
            </a:r>
            <a:r>
              <a:rPr lang="cs-CZ" dirty="0"/>
              <a:t>, N = Z and</a:t>
            </a:r>
          </a:p>
          <a:p>
            <a:pPr>
              <a:spcBef>
                <a:spcPts val="1200"/>
              </a:spcBef>
            </a:pPr>
            <a:r>
              <a:rPr lang="cs-CZ" dirty="0"/>
              <a:t>δ = +Δ ;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total</a:t>
            </a:r>
            <a:r>
              <a:rPr lang="cs-CZ" dirty="0"/>
              <a:t> spin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zero</a:t>
            </a:r>
            <a:endParaRPr lang="cs-CZ" dirty="0"/>
          </a:p>
          <a:p>
            <a:pPr>
              <a:spcBef>
                <a:spcPts val="1200"/>
              </a:spcBef>
            </a:pPr>
            <a:r>
              <a:rPr lang="cs-CZ" b="1" baseline="30000" dirty="0">
                <a:solidFill>
                  <a:srgbClr val="00B050"/>
                </a:solidFill>
              </a:rPr>
              <a:t>13</a:t>
            </a:r>
            <a:r>
              <a:rPr lang="cs-CZ" b="1" baseline="-25000" dirty="0">
                <a:solidFill>
                  <a:srgbClr val="00B050"/>
                </a:solidFill>
              </a:rPr>
              <a:t>6</a:t>
            </a:r>
            <a:r>
              <a:rPr lang="cs-CZ" b="1" dirty="0">
                <a:solidFill>
                  <a:srgbClr val="00B050"/>
                </a:solidFill>
              </a:rPr>
              <a:t>C</a:t>
            </a:r>
            <a:r>
              <a:rPr lang="cs-CZ" dirty="0"/>
              <a:t> </a:t>
            </a:r>
            <a:r>
              <a:rPr lang="cs-CZ" dirty="0" err="1"/>
              <a:t>nucleus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b="1" dirty="0" err="1">
                <a:solidFill>
                  <a:srgbClr val="00B050"/>
                </a:solidFill>
              </a:rPr>
              <a:t>stable</a:t>
            </a:r>
            <a:r>
              <a:rPr lang="cs-CZ" dirty="0"/>
              <a:t>, </a:t>
            </a:r>
            <a:r>
              <a:rPr lang="en-US" dirty="0"/>
              <a:t>spin will 1</a:t>
            </a:r>
            <a:r>
              <a:rPr lang="cs-CZ" dirty="0"/>
              <a:t>/</a:t>
            </a:r>
            <a:r>
              <a:rPr lang="en-US" dirty="0"/>
              <a:t>2 on the account of the unpaired</a:t>
            </a:r>
            <a:r>
              <a:rPr lang="cs-CZ" dirty="0"/>
              <a:t> </a:t>
            </a:r>
            <a:r>
              <a:rPr lang="en-US" dirty="0"/>
              <a:t>neutron</a:t>
            </a:r>
            <a:endParaRPr lang="cs-CZ" dirty="0"/>
          </a:p>
          <a:p>
            <a:pPr>
              <a:spcBef>
                <a:spcPts val="1200"/>
              </a:spcBef>
            </a:pPr>
            <a:r>
              <a:rPr lang="cs-CZ" b="1" baseline="30000" dirty="0">
                <a:solidFill>
                  <a:srgbClr val="C00000"/>
                </a:solidFill>
              </a:rPr>
              <a:t>13</a:t>
            </a:r>
            <a:r>
              <a:rPr lang="cs-CZ" b="1" baseline="-25000" dirty="0">
                <a:solidFill>
                  <a:srgbClr val="C00000"/>
                </a:solidFill>
              </a:rPr>
              <a:t>7</a:t>
            </a:r>
            <a:r>
              <a:rPr lang="cs-CZ" b="1" dirty="0">
                <a:solidFill>
                  <a:srgbClr val="C00000"/>
                </a:solidFill>
              </a:rPr>
              <a:t>N</a:t>
            </a:r>
            <a:r>
              <a:rPr lang="cs-CZ" dirty="0"/>
              <a:t> </a:t>
            </a:r>
            <a:r>
              <a:rPr lang="cs-CZ" dirty="0" err="1"/>
              <a:t>nucleus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b="1" dirty="0" err="1">
                <a:solidFill>
                  <a:srgbClr val="C00000"/>
                </a:solidFill>
                <a:sym typeface="Wingdings" panose="05000000000000000000" pitchFamily="2" charset="2"/>
              </a:rPr>
              <a:t>un</a:t>
            </a:r>
            <a:r>
              <a:rPr lang="cs-CZ" b="1" dirty="0" err="1">
                <a:solidFill>
                  <a:srgbClr val="C00000"/>
                </a:solidFill>
              </a:rPr>
              <a:t>stable</a:t>
            </a:r>
            <a:endParaRPr lang="cs-CZ" b="1" dirty="0">
              <a:solidFill>
                <a:srgbClr val="C00000"/>
              </a:solidFill>
            </a:endParaRPr>
          </a:p>
          <a:p>
            <a:pPr>
              <a:spcBef>
                <a:spcPts val="1200"/>
              </a:spcBef>
            </a:pPr>
            <a:r>
              <a:rPr lang="cs-CZ" b="1" baseline="30000" dirty="0">
                <a:solidFill>
                  <a:srgbClr val="C00000"/>
                </a:solidFill>
              </a:rPr>
              <a:t>14</a:t>
            </a:r>
            <a:r>
              <a:rPr lang="cs-CZ" b="1" baseline="-25000" dirty="0">
                <a:solidFill>
                  <a:srgbClr val="C00000"/>
                </a:solidFill>
              </a:rPr>
              <a:t>6</a:t>
            </a:r>
            <a:r>
              <a:rPr lang="cs-CZ" b="1" dirty="0">
                <a:solidFill>
                  <a:srgbClr val="C00000"/>
                </a:solidFill>
              </a:rPr>
              <a:t>C</a:t>
            </a:r>
            <a:r>
              <a:rPr lang="cs-CZ" dirty="0"/>
              <a:t> </a:t>
            </a:r>
            <a:r>
              <a:rPr lang="cs-CZ" dirty="0" err="1"/>
              <a:t>nucleus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b="1" dirty="0" err="1">
                <a:solidFill>
                  <a:srgbClr val="C00000"/>
                </a:solidFill>
                <a:sym typeface="Wingdings" panose="05000000000000000000" pitchFamily="2" charset="2"/>
              </a:rPr>
              <a:t>un</a:t>
            </a:r>
            <a:r>
              <a:rPr lang="cs-CZ" b="1" dirty="0" err="1">
                <a:solidFill>
                  <a:srgbClr val="C00000"/>
                </a:solidFill>
              </a:rPr>
              <a:t>stable</a:t>
            </a:r>
            <a:r>
              <a:rPr lang="cs-CZ" dirty="0"/>
              <a:t>, n0 &gt;&gt; p+ </a:t>
            </a:r>
            <a:r>
              <a:rPr lang="en-US" dirty="0"/>
              <a:t>(eight vs. six) leading to a binding energy deficit from the symmetry</a:t>
            </a:r>
            <a:r>
              <a:rPr lang="cs-CZ" dirty="0"/>
              <a:t> </a:t>
            </a:r>
            <a:r>
              <a:rPr lang="en-US" dirty="0"/>
              <a:t>term in </a:t>
            </a:r>
            <a:r>
              <a:rPr lang="cs-CZ" dirty="0" err="1"/>
              <a:t>the</a:t>
            </a:r>
            <a:r>
              <a:rPr lang="cs-CZ" dirty="0"/>
              <a:t> drop model </a:t>
            </a:r>
            <a:r>
              <a:rPr lang="en-US" dirty="0"/>
              <a:t>equation</a:t>
            </a:r>
            <a:endParaRPr lang="cs-CZ" dirty="0"/>
          </a:p>
          <a:p>
            <a:pPr>
              <a:spcBef>
                <a:spcPts val="1200"/>
              </a:spcBef>
            </a:pPr>
            <a:r>
              <a:rPr lang="cs-CZ" b="1" baseline="30000" dirty="0">
                <a:solidFill>
                  <a:srgbClr val="00B050"/>
                </a:solidFill>
              </a:rPr>
              <a:t>14</a:t>
            </a:r>
            <a:r>
              <a:rPr lang="cs-CZ" b="1" baseline="-25000" dirty="0">
                <a:solidFill>
                  <a:srgbClr val="00B050"/>
                </a:solidFill>
              </a:rPr>
              <a:t>7</a:t>
            </a:r>
            <a:r>
              <a:rPr lang="cs-CZ" b="1" dirty="0">
                <a:solidFill>
                  <a:srgbClr val="00B050"/>
                </a:solidFill>
              </a:rPr>
              <a:t>N</a:t>
            </a:r>
            <a:r>
              <a:rPr lang="cs-CZ" dirty="0"/>
              <a:t> </a:t>
            </a:r>
            <a:r>
              <a:rPr lang="cs-CZ" dirty="0" err="1"/>
              <a:t>nucleus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b="1" dirty="0" err="1">
                <a:solidFill>
                  <a:srgbClr val="00B050"/>
                </a:solidFill>
              </a:rPr>
              <a:t>stable</a:t>
            </a:r>
            <a:r>
              <a:rPr lang="cs-CZ" dirty="0"/>
              <a:t>,</a:t>
            </a:r>
            <a:r>
              <a:rPr lang="en-US" dirty="0"/>
              <a:t> spin 1</a:t>
            </a:r>
            <a:r>
              <a:rPr lang="cs-CZ" dirty="0"/>
              <a:t> </a:t>
            </a:r>
            <a:r>
              <a:rPr lang="en-US" dirty="0"/>
              <a:t>(because parallel spins have a lower </a:t>
            </a:r>
            <a:r>
              <a:rPr lang="en-US" dirty="0" err="1"/>
              <a:t>energ</a:t>
            </a:r>
            <a:r>
              <a:rPr lang="cs-CZ" dirty="0"/>
              <a:t>y </a:t>
            </a:r>
            <a:r>
              <a:rPr lang="en-US" dirty="0"/>
              <a:t>configuration)</a:t>
            </a:r>
            <a:endParaRPr lang="cs-CZ" dirty="0"/>
          </a:p>
          <a:p>
            <a:pPr>
              <a:spcBef>
                <a:spcPts val="1200"/>
              </a:spcBef>
            </a:pPr>
            <a:r>
              <a:rPr lang="cs-CZ" b="1" baseline="30000" dirty="0">
                <a:solidFill>
                  <a:srgbClr val="00B050"/>
                </a:solidFill>
              </a:rPr>
              <a:t>15</a:t>
            </a:r>
            <a:r>
              <a:rPr lang="cs-CZ" b="1" baseline="-25000" dirty="0">
                <a:solidFill>
                  <a:srgbClr val="00B050"/>
                </a:solidFill>
              </a:rPr>
              <a:t>7</a:t>
            </a:r>
            <a:r>
              <a:rPr lang="cs-CZ" b="1" dirty="0">
                <a:solidFill>
                  <a:srgbClr val="00B050"/>
                </a:solidFill>
              </a:rPr>
              <a:t>N</a:t>
            </a:r>
            <a:r>
              <a:rPr lang="cs-CZ" dirty="0"/>
              <a:t> </a:t>
            </a:r>
            <a:r>
              <a:rPr lang="cs-CZ" dirty="0" err="1"/>
              <a:t>nucleus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b="1" dirty="0" err="1">
                <a:solidFill>
                  <a:srgbClr val="00B050"/>
                </a:solidFill>
              </a:rPr>
              <a:t>stable</a:t>
            </a:r>
            <a:r>
              <a:rPr lang="cs-CZ" dirty="0"/>
              <a:t>,</a:t>
            </a:r>
            <a:r>
              <a:rPr lang="en-US" dirty="0"/>
              <a:t> spin</a:t>
            </a:r>
            <a:r>
              <a:rPr lang="cs-CZ" dirty="0"/>
              <a:t> ½</a:t>
            </a:r>
          </a:p>
          <a:p>
            <a:pPr>
              <a:spcBef>
                <a:spcPts val="1200"/>
              </a:spcBef>
            </a:pPr>
            <a:r>
              <a:rPr lang="cs-CZ" b="1" baseline="30000" dirty="0">
                <a:solidFill>
                  <a:srgbClr val="C00000"/>
                </a:solidFill>
              </a:rPr>
              <a:t>15</a:t>
            </a:r>
            <a:r>
              <a:rPr lang="cs-CZ" b="1" baseline="-25000" dirty="0">
                <a:solidFill>
                  <a:srgbClr val="C00000"/>
                </a:solidFill>
              </a:rPr>
              <a:t>8</a:t>
            </a:r>
            <a:r>
              <a:rPr lang="cs-CZ" b="1" dirty="0">
                <a:solidFill>
                  <a:srgbClr val="C00000"/>
                </a:solidFill>
              </a:rPr>
              <a:t>O</a:t>
            </a:r>
            <a:r>
              <a:rPr lang="cs-CZ" dirty="0"/>
              <a:t> </a:t>
            </a:r>
            <a:r>
              <a:rPr lang="cs-CZ" dirty="0" err="1"/>
              <a:t>nucleus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b="1" dirty="0" err="1">
                <a:solidFill>
                  <a:srgbClr val="C00000"/>
                </a:solidFill>
              </a:rPr>
              <a:t>unstable</a:t>
            </a:r>
            <a:r>
              <a:rPr lang="cs-CZ" dirty="0"/>
              <a:t>,</a:t>
            </a:r>
            <a:r>
              <a:rPr lang="en-US" dirty="0"/>
              <a:t> excess Coulomb </a:t>
            </a:r>
            <a:r>
              <a:rPr lang="en-US" dirty="0" err="1"/>
              <a:t>repulsio</a:t>
            </a:r>
            <a:r>
              <a:rPr lang="cs-CZ" dirty="0"/>
              <a:t>n</a:t>
            </a:r>
          </a:p>
          <a:p>
            <a:pPr>
              <a:spcBef>
                <a:spcPts val="1200"/>
              </a:spcBef>
            </a:pPr>
            <a:r>
              <a:rPr lang="cs-CZ" b="1" baseline="30000" dirty="0">
                <a:solidFill>
                  <a:srgbClr val="00B050"/>
                </a:solidFill>
              </a:rPr>
              <a:t>16</a:t>
            </a:r>
            <a:r>
              <a:rPr lang="cs-CZ" b="1" baseline="-25000" dirty="0">
                <a:solidFill>
                  <a:srgbClr val="00B050"/>
                </a:solidFill>
              </a:rPr>
              <a:t>8</a:t>
            </a:r>
            <a:r>
              <a:rPr lang="cs-CZ" b="1" dirty="0">
                <a:solidFill>
                  <a:srgbClr val="00B050"/>
                </a:solidFill>
              </a:rPr>
              <a:t>O</a:t>
            </a:r>
            <a:r>
              <a:rPr lang="cs-CZ" dirty="0">
                <a:solidFill>
                  <a:srgbClr val="00B050"/>
                </a:solidFill>
              </a:rPr>
              <a:t> </a:t>
            </a:r>
            <a:r>
              <a:rPr lang="cs-CZ" dirty="0" err="1"/>
              <a:t>nucleus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00B050"/>
                </a:solidFill>
              </a:rPr>
              <a:t>very stable </a:t>
            </a:r>
            <a:r>
              <a:rPr lang="en-US" dirty="0"/>
              <a:t>for reasons similar to</a:t>
            </a:r>
            <a:r>
              <a:rPr lang="cs-CZ" dirty="0"/>
              <a:t> </a:t>
            </a:r>
            <a:r>
              <a:rPr lang="cs-CZ" b="1" baseline="30000" dirty="0"/>
              <a:t>12</a:t>
            </a:r>
            <a:r>
              <a:rPr lang="cs-CZ" b="1" baseline="-25000" dirty="0"/>
              <a:t>6</a:t>
            </a:r>
            <a:r>
              <a:rPr lang="cs-CZ" b="1" dirty="0"/>
              <a:t>C</a:t>
            </a:r>
            <a:r>
              <a:rPr lang="cs-CZ" dirty="0"/>
              <a:t>,</a:t>
            </a:r>
            <a:r>
              <a:rPr lang="en-US" dirty="0"/>
              <a:t> excess Coulomb </a:t>
            </a:r>
            <a:r>
              <a:rPr lang="en-US" dirty="0" err="1"/>
              <a:t>repulsio</a:t>
            </a:r>
            <a:r>
              <a:rPr lang="cs-CZ" dirty="0"/>
              <a:t>n, spin 0</a:t>
            </a:r>
          </a:p>
          <a:p>
            <a:pPr>
              <a:spcBef>
                <a:spcPts val="1200"/>
              </a:spcBef>
            </a:pPr>
            <a:endParaRPr lang="cs-CZ" dirty="0"/>
          </a:p>
          <a:p>
            <a:pPr>
              <a:spcBef>
                <a:spcPts val="1200"/>
              </a:spcBef>
            </a:pPr>
            <a:endParaRPr lang="cs-CZ" dirty="0"/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46833373-D13E-DECA-4BF9-D06CB403466C}"/>
              </a:ext>
            </a:extLst>
          </p:cNvPr>
          <p:cNvSpPr/>
          <p:nvPr/>
        </p:nvSpPr>
        <p:spPr>
          <a:xfrm>
            <a:off x="872289" y="1082842"/>
            <a:ext cx="1395664" cy="336884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2E690234-EB62-1D1C-4780-068BBFACBF66}"/>
              </a:ext>
            </a:extLst>
          </p:cNvPr>
          <p:cNvSpPr/>
          <p:nvPr/>
        </p:nvSpPr>
        <p:spPr>
          <a:xfrm>
            <a:off x="2493097" y="850232"/>
            <a:ext cx="767461" cy="336884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7A2729CD-264F-F68F-83D8-B81964B0A9EC}"/>
              </a:ext>
            </a:extLst>
          </p:cNvPr>
          <p:cNvSpPr/>
          <p:nvPr/>
        </p:nvSpPr>
        <p:spPr>
          <a:xfrm>
            <a:off x="2702368" y="2079460"/>
            <a:ext cx="348917" cy="230603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CDC09B01-3F57-CC86-F5D1-FD19B2EDF4F8}"/>
              </a:ext>
            </a:extLst>
          </p:cNvPr>
          <p:cNvSpPr/>
          <p:nvPr/>
        </p:nvSpPr>
        <p:spPr>
          <a:xfrm>
            <a:off x="4882454" y="798096"/>
            <a:ext cx="767461" cy="336884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6AE4FC73-E109-7A11-C063-75C44131985E}"/>
              </a:ext>
            </a:extLst>
          </p:cNvPr>
          <p:cNvSpPr/>
          <p:nvPr/>
        </p:nvSpPr>
        <p:spPr>
          <a:xfrm>
            <a:off x="5091725" y="2075452"/>
            <a:ext cx="348917" cy="230603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92F7E026-1E6B-15D3-0439-2853C6937303}"/>
              </a:ext>
            </a:extLst>
          </p:cNvPr>
          <p:cNvSpPr/>
          <p:nvPr/>
        </p:nvSpPr>
        <p:spPr>
          <a:xfrm>
            <a:off x="5869225" y="862264"/>
            <a:ext cx="767461" cy="336884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09B58260-BE0F-2B38-4B49-B47F4852A11B}"/>
              </a:ext>
            </a:extLst>
          </p:cNvPr>
          <p:cNvSpPr/>
          <p:nvPr/>
        </p:nvSpPr>
        <p:spPr>
          <a:xfrm>
            <a:off x="6078496" y="2075452"/>
            <a:ext cx="348917" cy="230603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3292B8F3-B8AC-1922-640F-2D6FAB4C34F6}"/>
              </a:ext>
            </a:extLst>
          </p:cNvPr>
          <p:cNvSpPr/>
          <p:nvPr/>
        </p:nvSpPr>
        <p:spPr>
          <a:xfrm>
            <a:off x="872289" y="3701716"/>
            <a:ext cx="1395664" cy="336884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: se zakulacenými rohy 16">
            <a:extLst>
              <a:ext uri="{FF2B5EF4-FFF2-40B4-BE49-F238E27FC236}">
                <a16:creationId xmlns:a16="http://schemas.microsoft.com/office/drawing/2014/main" id="{64AC9AA4-3DF5-52EB-C3A2-7B2D27191C4B}"/>
              </a:ext>
            </a:extLst>
          </p:cNvPr>
          <p:cNvSpPr/>
          <p:nvPr/>
        </p:nvSpPr>
        <p:spPr>
          <a:xfrm>
            <a:off x="5938854" y="3746865"/>
            <a:ext cx="1395664" cy="336884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1808839E-2FEC-845C-70A2-BF7C1E360B96}"/>
              </a:ext>
            </a:extLst>
          </p:cNvPr>
          <p:cNvSpPr/>
          <p:nvPr/>
        </p:nvSpPr>
        <p:spPr>
          <a:xfrm>
            <a:off x="2869535" y="3782961"/>
            <a:ext cx="138364" cy="336884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72746851-27BC-DCB5-473B-C4DC95E862A6}"/>
              </a:ext>
            </a:extLst>
          </p:cNvPr>
          <p:cNvSpPr/>
          <p:nvPr/>
        </p:nvSpPr>
        <p:spPr>
          <a:xfrm>
            <a:off x="2702368" y="4975060"/>
            <a:ext cx="348917" cy="230603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F80E4F14-7D35-046C-002D-EBE3FBC2267C}"/>
              </a:ext>
            </a:extLst>
          </p:cNvPr>
          <p:cNvSpPr/>
          <p:nvPr/>
        </p:nvSpPr>
        <p:spPr>
          <a:xfrm>
            <a:off x="5266183" y="3746865"/>
            <a:ext cx="138364" cy="336884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7B22EA1B-121E-499B-1DCC-9275E5EE7A4E}"/>
              </a:ext>
            </a:extLst>
          </p:cNvPr>
          <p:cNvSpPr/>
          <p:nvPr/>
        </p:nvSpPr>
        <p:spPr>
          <a:xfrm>
            <a:off x="5106768" y="4975059"/>
            <a:ext cx="348917" cy="230603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7C13CC72-5A97-CCEB-BC24-D262FB656711}"/>
              </a:ext>
            </a:extLst>
          </p:cNvPr>
          <p:cNvSpPr/>
          <p:nvPr/>
        </p:nvSpPr>
        <p:spPr>
          <a:xfrm>
            <a:off x="1106905" y="2592805"/>
            <a:ext cx="956511" cy="240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914B76A2-2650-77F9-77AE-6963538BE779}"/>
              </a:ext>
            </a:extLst>
          </p:cNvPr>
          <p:cNvSpPr/>
          <p:nvPr/>
        </p:nvSpPr>
        <p:spPr>
          <a:xfrm>
            <a:off x="2656600" y="2592805"/>
            <a:ext cx="956511" cy="240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790E58ED-1B3D-436E-00FD-3EBBF8ED509B}"/>
              </a:ext>
            </a:extLst>
          </p:cNvPr>
          <p:cNvSpPr/>
          <p:nvPr/>
        </p:nvSpPr>
        <p:spPr>
          <a:xfrm>
            <a:off x="4404198" y="2592805"/>
            <a:ext cx="956511" cy="240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425C5B22-8E65-EB14-B692-2AFECBE68896}"/>
              </a:ext>
            </a:extLst>
          </p:cNvPr>
          <p:cNvSpPr/>
          <p:nvPr/>
        </p:nvSpPr>
        <p:spPr>
          <a:xfrm>
            <a:off x="5994372" y="2592805"/>
            <a:ext cx="956511" cy="240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6A9AB047-1171-F4A4-9E20-3598F8C868A5}"/>
              </a:ext>
            </a:extLst>
          </p:cNvPr>
          <p:cNvSpPr/>
          <p:nvPr/>
        </p:nvSpPr>
        <p:spPr>
          <a:xfrm>
            <a:off x="1106905" y="5464342"/>
            <a:ext cx="956511" cy="240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5C3DA871-42BD-A097-BCAD-2A2D60CD9C46}"/>
              </a:ext>
            </a:extLst>
          </p:cNvPr>
          <p:cNvSpPr/>
          <p:nvPr/>
        </p:nvSpPr>
        <p:spPr>
          <a:xfrm>
            <a:off x="2782302" y="5464342"/>
            <a:ext cx="956511" cy="240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24FF92B7-645D-A57E-5323-B09DD9697C8B}"/>
              </a:ext>
            </a:extLst>
          </p:cNvPr>
          <p:cNvSpPr/>
          <p:nvPr/>
        </p:nvSpPr>
        <p:spPr>
          <a:xfrm>
            <a:off x="4490780" y="5461938"/>
            <a:ext cx="956511" cy="240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95093C97-909E-D9F5-E099-F35BBAEE6A4C}"/>
              </a:ext>
            </a:extLst>
          </p:cNvPr>
          <p:cNvSpPr/>
          <p:nvPr/>
        </p:nvSpPr>
        <p:spPr>
          <a:xfrm>
            <a:off x="6078496" y="5461938"/>
            <a:ext cx="956511" cy="240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53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677" y="293961"/>
            <a:ext cx="10515600" cy="1325563"/>
          </a:xfrm>
        </p:spPr>
        <p:txBody>
          <a:bodyPr/>
          <a:lstStyle/>
          <a:p>
            <a:r>
              <a:rPr lang="cs-CZ" b="1" dirty="0"/>
              <a:t>„Sudá“ a „lichá“ jádra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7275" y="1567544"/>
            <a:ext cx="11370833" cy="494607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cs-CZ" b="1" dirty="0"/>
              <a:t>60 % </a:t>
            </a:r>
            <a:r>
              <a:rPr lang="cs-CZ" dirty="0"/>
              <a:t>stabilních nuklidů v přírodě je </a:t>
            </a:r>
            <a:r>
              <a:rPr lang="cs-CZ" b="1" dirty="0">
                <a:solidFill>
                  <a:srgbClr val="0070C0"/>
                </a:solidFill>
              </a:rPr>
              <a:t>SUDO-SUDÝCH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cs-CZ" b="1" dirty="0"/>
              <a:t>40 % </a:t>
            </a:r>
            <a:r>
              <a:rPr lang="cs-CZ" b="1" dirty="0">
                <a:solidFill>
                  <a:srgbClr val="00B050"/>
                </a:solidFill>
              </a:rPr>
              <a:t>SUDO-LICHÝCH</a:t>
            </a:r>
            <a:r>
              <a:rPr lang="cs-CZ" dirty="0"/>
              <a:t> a </a:t>
            </a:r>
            <a:r>
              <a:rPr lang="cs-CZ" b="1" dirty="0">
                <a:solidFill>
                  <a:srgbClr val="00B050"/>
                </a:solidFill>
              </a:rPr>
              <a:t>LICHO-SUDÝCH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cs-CZ" b="1" dirty="0"/>
              <a:t>Pouze</a:t>
            </a:r>
            <a:r>
              <a:rPr lang="cs-CZ" dirty="0"/>
              <a:t> </a:t>
            </a:r>
            <a:r>
              <a:rPr lang="cs-CZ" b="1" dirty="0"/>
              <a:t>4 nuklidy </a:t>
            </a:r>
            <a:r>
              <a:rPr lang="cs-CZ" dirty="0"/>
              <a:t>jsou </a:t>
            </a:r>
            <a:r>
              <a:rPr lang="cs-CZ" b="1" dirty="0">
                <a:solidFill>
                  <a:srgbClr val="FF0000"/>
                </a:solidFill>
              </a:rPr>
              <a:t>LICHO-LICHÉ</a:t>
            </a:r>
            <a:r>
              <a:rPr lang="cs-CZ" dirty="0"/>
              <a:t>: </a:t>
            </a:r>
            <a:r>
              <a:rPr lang="cs-CZ" baseline="30000" dirty="0"/>
              <a:t>2</a:t>
            </a:r>
            <a:r>
              <a:rPr lang="cs-CZ" baseline="-25000" dirty="0"/>
              <a:t>1</a:t>
            </a:r>
            <a:r>
              <a:rPr lang="cs-CZ" dirty="0"/>
              <a:t>H, </a:t>
            </a:r>
            <a:r>
              <a:rPr lang="cs-CZ" baseline="30000" dirty="0"/>
              <a:t>6</a:t>
            </a:r>
            <a:r>
              <a:rPr lang="cs-CZ" baseline="-25000" dirty="0"/>
              <a:t>3</a:t>
            </a:r>
            <a:r>
              <a:rPr lang="cs-CZ" dirty="0"/>
              <a:t>Li, </a:t>
            </a:r>
            <a:r>
              <a:rPr lang="cs-CZ" baseline="30000" dirty="0"/>
              <a:t>10</a:t>
            </a:r>
            <a:r>
              <a:rPr lang="cs-CZ" baseline="-25000" dirty="0"/>
              <a:t>5</a:t>
            </a:r>
            <a:r>
              <a:rPr lang="cs-CZ" dirty="0"/>
              <a:t>B a </a:t>
            </a:r>
            <a:r>
              <a:rPr lang="cs-CZ" baseline="30000" dirty="0"/>
              <a:t>14</a:t>
            </a:r>
            <a:r>
              <a:rPr lang="cs-CZ" baseline="-25000" dirty="0"/>
              <a:t>7</a:t>
            </a:r>
            <a:r>
              <a:rPr lang="cs-CZ" dirty="0"/>
              <a:t>N.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cs-CZ" b="1" dirty="0"/>
              <a:t>Sudé</a:t>
            </a:r>
            <a:r>
              <a:rPr lang="cs-CZ" dirty="0"/>
              <a:t> prvky </a:t>
            </a:r>
            <a:r>
              <a:rPr lang="cs-CZ" u="sng" dirty="0"/>
              <a:t>mají více izotopů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endParaRPr lang="cs-CZ" dirty="0"/>
          </a:p>
          <a:p>
            <a:pPr>
              <a:lnSpc>
                <a:spcPct val="120000"/>
              </a:lnSpc>
              <a:spcBef>
                <a:spcPts val="500"/>
              </a:spcBef>
            </a:pPr>
            <a:endParaRPr lang="cs-CZ" dirty="0"/>
          </a:p>
          <a:p>
            <a:pPr>
              <a:lnSpc>
                <a:spcPct val="120000"/>
              </a:lnSpc>
              <a:spcBef>
                <a:spcPts val="500"/>
              </a:spcBef>
            </a:pPr>
            <a:endParaRPr lang="cs-CZ" dirty="0"/>
          </a:p>
          <a:p>
            <a:pPr>
              <a:lnSpc>
                <a:spcPct val="120000"/>
              </a:lnSpc>
              <a:spcBef>
                <a:spcPts val="500"/>
              </a:spcBef>
            </a:pPr>
            <a:endParaRPr lang="cs-CZ" dirty="0"/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cs-CZ" b="1" dirty="0">
                <a:solidFill>
                  <a:srgbClr val="FF0000"/>
                </a:solidFill>
              </a:rPr>
              <a:t>Hladinový model též dobře </a:t>
            </a:r>
            <a:r>
              <a:rPr lang="cs-CZ" b="1" u="sng" dirty="0">
                <a:solidFill>
                  <a:srgbClr val="FF0000"/>
                </a:solidFill>
              </a:rPr>
              <a:t>vysvětluje excitaci a </a:t>
            </a:r>
            <a:r>
              <a:rPr lang="cs-CZ" b="1" u="sng" dirty="0" err="1">
                <a:solidFill>
                  <a:srgbClr val="FF0000"/>
                </a:solidFill>
              </a:rPr>
              <a:t>deexcitaci</a:t>
            </a:r>
            <a:r>
              <a:rPr lang="cs-CZ" b="1" u="sng" dirty="0">
                <a:solidFill>
                  <a:srgbClr val="FF0000"/>
                </a:solidFill>
              </a:rPr>
              <a:t> jádra </a:t>
            </a:r>
            <a:r>
              <a:rPr 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vyzářením záření </a:t>
            </a:r>
            <a:r>
              <a:rPr lang="cs-CZ" b="1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g</a:t>
            </a:r>
            <a:r>
              <a:rPr lang="cs-CZ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cs-CZ" u="sng" dirty="0"/>
              <a:t>                                  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dirty="0">
                <a:solidFill>
                  <a:srgbClr val="0070C0"/>
                </a:solidFill>
                <a:sym typeface="Wingdings" panose="05000000000000000000" pitchFamily="2" charset="2"/>
              </a:rPr>
              <a:t>obdoba s elektronovým obalem</a:t>
            </a:r>
            <a:r>
              <a:rPr lang="cs-CZ" dirty="0">
                <a:sym typeface="Wingdings" panose="05000000000000000000" pitchFamily="2" charset="2"/>
              </a:rPr>
              <a:t>, kde však rozdíly mezi orbitaly (energetickými hladinami) činí řádově pouze eV (viditelné světlo a UV); v případě jádra se jedná o 10</a:t>
            </a:r>
            <a:r>
              <a:rPr lang="cs-CZ" baseline="30000" dirty="0">
                <a:sym typeface="Wingdings" panose="05000000000000000000" pitchFamily="2" charset="2"/>
              </a:rPr>
              <a:t>3</a:t>
            </a:r>
            <a:r>
              <a:rPr lang="cs-CZ" dirty="0">
                <a:sym typeface="Wingdings" panose="05000000000000000000" pitchFamily="2" charset="2"/>
              </a:rPr>
              <a:t> – 10</a:t>
            </a:r>
            <a:r>
              <a:rPr lang="cs-CZ" baseline="30000" dirty="0">
                <a:sym typeface="Wingdings" panose="05000000000000000000" pitchFamily="2" charset="2"/>
              </a:rPr>
              <a:t>6</a:t>
            </a:r>
            <a:r>
              <a:rPr lang="cs-CZ" dirty="0">
                <a:sym typeface="Wingdings" panose="05000000000000000000" pitchFamily="2" charset="2"/>
              </a:rPr>
              <a:t> eV (</a:t>
            </a:r>
            <a:r>
              <a:rPr lang="cs-CZ" dirty="0">
                <a:latin typeface="Symbol" pitchFamily="18" charset="2"/>
                <a:sym typeface="Wingdings" panose="05000000000000000000" pitchFamily="2" charset="2"/>
              </a:rPr>
              <a:t>g</a:t>
            </a:r>
            <a:r>
              <a:rPr lang="cs-CZ" dirty="0">
                <a:sym typeface="Wingdings" panose="05000000000000000000" pitchFamily="2" charset="2"/>
              </a:rPr>
              <a:t>-záření)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cs-CZ" u="sng" dirty="0">
                <a:sym typeface="Wingdings" panose="05000000000000000000" pitchFamily="2" charset="2"/>
              </a:rPr>
              <a:t>Spin sudých jader</a:t>
            </a:r>
            <a:r>
              <a:rPr lang="cs-CZ" dirty="0">
                <a:sym typeface="Wingdings" panose="05000000000000000000" pitchFamily="2" charset="2"/>
              </a:rPr>
              <a:t> (</a:t>
            </a:r>
            <a:r>
              <a:rPr lang="cs-CZ" b="1" dirty="0">
                <a:sym typeface="Wingdings" panose="05000000000000000000" pitchFamily="2" charset="2"/>
              </a:rPr>
              <a:t>sudé A</a:t>
            </a:r>
            <a:r>
              <a:rPr lang="cs-CZ" dirty="0">
                <a:sym typeface="Wingdings" panose="05000000000000000000" pitchFamily="2" charset="2"/>
              </a:rPr>
              <a:t>) je </a:t>
            </a:r>
            <a:r>
              <a:rPr lang="cs-CZ" b="1" dirty="0">
                <a:sym typeface="Wingdings" panose="05000000000000000000" pitchFamily="2" charset="2"/>
              </a:rPr>
              <a:t>0</a:t>
            </a:r>
            <a:r>
              <a:rPr lang="cs-CZ" dirty="0">
                <a:sym typeface="Wingdings" panose="05000000000000000000" pitchFamily="2" charset="2"/>
              </a:rPr>
              <a:t> nebo </a:t>
            </a:r>
            <a:r>
              <a:rPr lang="cs-CZ" b="1" dirty="0">
                <a:sym typeface="Wingdings" panose="05000000000000000000" pitchFamily="2" charset="2"/>
              </a:rPr>
              <a:t>celé číslo</a:t>
            </a:r>
            <a:r>
              <a:rPr lang="cs-CZ" dirty="0">
                <a:sym typeface="Wingdings" panose="05000000000000000000" pitchFamily="2" charset="2"/>
              </a:rPr>
              <a:t>,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cs-CZ" u="sng" dirty="0">
                <a:sym typeface="Wingdings" panose="05000000000000000000" pitchFamily="2" charset="2"/>
              </a:rPr>
              <a:t>Spin lichých jader</a:t>
            </a:r>
            <a:r>
              <a:rPr lang="cs-CZ" dirty="0">
                <a:sym typeface="Wingdings" panose="05000000000000000000" pitchFamily="2" charset="2"/>
              </a:rPr>
              <a:t> je </a:t>
            </a:r>
            <a:r>
              <a:rPr lang="cs-CZ" b="1" dirty="0">
                <a:sym typeface="Wingdings" panose="05000000000000000000" pitchFamily="2" charset="2"/>
              </a:rPr>
              <a:t>½</a:t>
            </a:r>
            <a:r>
              <a:rPr lang="cs-CZ" dirty="0">
                <a:sym typeface="Wingdings" panose="05000000000000000000" pitchFamily="2" charset="2"/>
              </a:rPr>
              <a:t> nebo </a:t>
            </a:r>
            <a:r>
              <a:rPr lang="cs-CZ" b="1" dirty="0">
                <a:sym typeface="Wingdings" panose="05000000000000000000" pitchFamily="2" charset="2"/>
              </a:rPr>
              <a:t>3/2     </a:t>
            </a:r>
            <a:endParaRPr lang="cs-CZ" b="1" dirty="0"/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2458" y="3251908"/>
            <a:ext cx="7451766" cy="988135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DC1EF44A-40A8-409E-8565-85F3563D569E}"/>
              </a:ext>
            </a:extLst>
          </p:cNvPr>
          <p:cNvSpPr/>
          <p:nvPr/>
        </p:nvSpPr>
        <p:spPr>
          <a:xfrm>
            <a:off x="4247148" y="3141388"/>
            <a:ext cx="727911" cy="1209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F75F96E1-13A2-4EED-A27F-37F440A1C548}"/>
              </a:ext>
            </a:extLst>
          </p:cNvPr>
          <p:cNvSpPr/>
          <p:nvPr/>
        </p:nvSpPr>
        <p:spPr>
          <a:xfrm>
            <a:off x="6072691" y="3095267"/>
            <a:ext cx="727911" cy="1209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ED8BBE8B-B0CF-48CE-81B4-5E9427C783DD}"/>
              </a:ext>
            </a:extLst>
          </p:cNvPr>
          <p:cNvSpPr/>
          <p:nvPr/>
        </p:nvSpPr>
        <p:spPr>
          <a:xfrm>
            <a:off x="7822533" y="3124487"/>
            <a:ext cx="727911" cy="12091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BF17E4-35C3-D70C-5A54-EDBB5F236DF5}"/>
              </a:ext>
            </a:extLst>
          </p:cNvPr>
          <p:cNvSpPr txBox="1"/>
          <p:nvPr/>
        </p:nvSpPr>
        <p:spPr>
          <a:xfrm>
            <a:off x="7124291" y="1925373"/>
            <a:ext cx="4385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3B4045"/>
                </a:solidFill>
                <a:effectLst/>
                <a:latin typeface="Georgia" panose="02040502050405020303" pitchFamily="18" charset="0"/>
              </a:rPr>
              <a:t>odd p</a:t>
            </a:r>
            <a:r>
              <a:rPr lang="cs-CZ" b="0" i="0" dirty="0">
                <a:solidFill>
                  <a:srgbClr val="3B4045"/>
                </a:solidFill>
                <a:effectLst/>
                <a:latin typeface="Georgia" panose="02040502050405020303" pitchFamily="18" charset="0"/>
              </a:rPr>
              <a:t>+ </a:t>
            </a:r>
            <a:r>
              <a:rPr lang="cs-CZ" b="0" i="0" dirty="0">
                <a:solidFill>
                  <a:srgbClr val="3B4045"/>
                </a:solidFill>
                <a:effectLst/>
                <a:latin typeface="Georgia" panose="02040502050405020303" pitchFamily="18" charset="0"/>
                <a:sym typeface="Wingdings" panose="05000000000000000000" pitchFamily="2" charset="2"/>
              </a:rPr>
              <a:t> </a:t>
            </a:r>
            <a:r>
              <a:rPr lang="en-US" b="0" i="0" dirty="0">
                <a:solidFill>
                  <a:srgbClr val="3B4045"/>
                </a:solidFill>
                <a:effectLst/>
                <a:latin typeface="Georgia" panose="02040502050405020303" pitchFamily="18" charset="0"/>
              </a:rPr>
              <a:t>less stable </a:t>
            </a:r>
            <a:r>
              <a:rPr lang="cs-CZ" b="0" i="0" dirty="0" err="1">
                <a:solidFill>
                  <a:srgbClr val="3B4045"/>
                </a:solidFill>
                <a:effectLst/>
                <a:latin typeface="Georgia" panose="02040502050405020303" pitchFamily="18" charset="0"/>
              </a:rPr>
              <a:t>than</a:t>
            </a:r>
            <a:r>
              <a:rPr lang="cs-CZ" b="0" i="0" dirty="0">
                <a:solidFill>
                  <a:srgbClr val="3B4045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b="0" i="0" dirty="0">
                <a:solidFill>
                  <a:srgbClr val="3B4045"/>
                </a:solidFill>
                <a:effectLst/>
                <a:latin typeface="Georgia" panose="02040502050405020303" pitchFamily="18" charset="0"/>
              </a:rPr>
              <a:t>even </a:t>
            </a:r>
            <a:r>
              <a:rPr lang="cs-CZ" b="0" i="0" dirty="0">
                <a:solidFill>
                  <a:srgbClr val="3B4045"/>
                </a:solidFill>
                <a:effectLst/>
                <a:latin typeface="Georgia" panose="02040502050405020303" pitchFamily="18" charset="0"/>
              </a:rPr>
              <a:t>p+ </a:t>
            </a:r>
            <a:r>
              <a:rPr lang="en-US" b="0" i="0" dirty="0">
                <a:solidFill>
                  <a:srgbClr val="3B4045"/>
                </a:solidFill>
                <a:effectLst/>
                <a:latin typeface="Georgia" panose="02040502050405020303" pitchFamily="18" charset="0"/>
              </a:rPr>
              <a:t>even when the </a:t>
            </a:r>
            <a:r>
              <a:rPr lang="cs-CZ" b="0" i="0" dirty="0">
                <a:solidFill>
                  <a:srgbClr val="3B4045"/>
                </a:solidFill>
                <a:effectLst/>
                <a:latin typeface="Symbol" panose="05050102010706020507" pitchFamily="18" charset="2"/>
              </a:rPr>
              <a:t>S</a:t>
            </a:r>
            <a:r>
              <a:rPr lang="cs-CZ" b="0" i="0" dirty="0">
                <a:solidFill>
                  <a:srgbClr val="3B4045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b="0" i="0" dirty="0">
                <a:solidFill>
                  <a:srgbClr val="3B4045"/>
                </a:solidFill>
                <a:effectLst/>
                <a:latin typeface="Georgia" panose="02040502050405020303" pitchFamily="18" charset="0"/>
              </a:rPr>
              <a:t>p</a:t>
            </a:r>
            <a:r>
              <a:rPr lang="cs-CZ" b="0" i="0" dirty="0">
                <a:solidFill>
                  <a:srgbClr val="3B4045"/>
                </a:solidFill>
                <a:effectLst/>
                <a:latin typeface="Georgia" panose="02040502050405020303" pitchFamily="18" charset="0"/>
              </a:rPr>
              <a:t>+ + n0</a:t>
            </a:r>
            <a:r>
              <a:rPr lang="en-US" b="0" i="0" dirty="0">
                <a:solidFill>
                  <a:srgbClr val="3B4045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cs-CZ" b="0" i="0" dirty="0" err="1">
                <a:solidFill>
                  <a:srgbClr val="3B4045"/>
                </a:solidFill>
                <a:effectLst/>
                <a:latin typeface="Georgia" panose="02040502050405020303" pitchFamily="18" charset="0"/>
              </a:rPr>
              <a:t>is</a:t>
            </a:r>
            <a:r>
              <a:rPr lang="en-US" b="0" i="0" dirty="0">
                <a:solidFill>
                  <a:srgbClr val="3B4045"/>
                </a:solidFill>
                <a:effectLst/>
                <a:latin typeface="Georgia" panose="02040502050405020303" pitchFamily="18" charset="0"/>
              </a:rPr>
              <a:t> even</a:t>
            </a:r>
            <a:endParaRPr lang="cs-CZ" b="0" i="0" dirty="0">
              <a:solidFill>
                <a:srgbClr val="3B4045"/>
              </a:solidFill>
              <a:effectLst/>
              <a:latin typeface="Georgia" panose="02040502050405020303" pitchFamily="18" charset="0"/>
            </a:endParaRP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F60C489-071F-1BB7-DED2-7CB0C9D09272}"/>
              </a:ext>
            </a:extLst>
          </p:cNvPr>
          <p:cNvCxnSpPr>
            <a:cxnSpLocks/>
          </p:cNvCxnSpPr>
          <p:nvPr/>
        </p:nvCxnSpPr>
        <p:spPr>
          <a:xfrm flipH="1">
            <a:off x="4834734" y="2146342"/>
            <a:ext cx="2227248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714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7772" y="593723"/>
            <a:ext cx="7810994" cy="528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83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4527A53-D88F-8465-88C7-0314BFA05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04" y="1533793"/>
            <a:ext cx="5909517" cy="446175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707F225-D412-AEFA-AB3B-B09BEEA80253}"/>
              </a:ext>
            </a:extLst>
          </p:cNvPr>
          <p:cNvSpPr txBox="1"/>
          <p:nvPr/>
        </p:nvSpPr>
        <p:spPr>
          <a:xfrm>
            <a:off x="1849370" y="3657853"/>
            <a:ext cx="80182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/>
              <a:t>gluons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2475AAF-CDDB-0DD8-45F3-EFEAB439862D}"/>
              </a:ext>
            </a:extLst>
          </p:cNvPr>
          <p:cNvSpPr txBox="1"/>
          <p:nvPr/>
        </p:nvSpPr>
        <p:spPr>
          <a:xfrm>
            <a:off x="1849370" y="1421941"/>
            <a:ext cx="95827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/>
              <a:t>photons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5B53AF2-EA18-DD97-6641-D1771DAD94A3}"/>
              </a:ext>
            </a:extLst>
          </p:cNvPr>
          <p:cNvSpPr txBox="1"/>
          <p:nvPr/>
        </p:nvSpPr>
        <p:spPr>
          <a:xfrm>
            <a:off x="4956800" y="1063878"/>
            <a:ext cx="205216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/>
              <a:t>Bosons</a:t>
            </a:r>
            <a:r>
              <a:rPr lang="cs-CZ" dirty="0"/>
              <a:t> W</a:t>
            </a:r>
            <a:r>
              <a:rPr lang="cs-CZ" baseline="30000" dirty="0"/>
              <a:t>0</a:t>
            </a:r>
            <a:r>
              <a:rPr lang="cs-CZ" dirty="0"/>
              <a:t>, W</a:t>
            </a:r>
            <a:r>
              <a:rPr lang="cs-CZ" baseline="30000" dirty="0"/>
              <a:t>+</a:t>
            </a:r>
            <a:r>
              <a:rPr lang="cs-CZ" dirty="0"/>
              <a:t> a W</a:t>
            </a:r>
            <a:r>
              <a:rPr lang="cs-CZ" baseline="30000" dirty="0"/>
              <a:t>-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FC3C1B6-5058-E6DB-7DD0-8A812C658E3C}"/>
              </a:ext>
            </a:extLst>
          </p:cNvPr>
          <p:cNvSpPr txBox="1"/>
          <p:nvPr/>
        </p:nvSpPr>
        <p:spPr>
          <a:xfrm>
            <a:off x="5343149" y="3601371"/>
            <a:ext cx="69281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/>
              <a:t>pions</a:t>
            </a:r>
            <a:endParaRPr lang="cs-CZ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B02E5364-87A8-7E10-40E9-EDBA316CC42B}"/>
              </a:ext>
            </a:extLst>
          </p:cNvPr>
          <p:cNvSpPr txBox="1">
            <a:spLocks/>
          </p:cNvSpPr>
          <p:nvPr/>
        </p:nvSpPr>
        <p:spPr>
          <a:xfrm>
            <a:off x="1100848" y="36512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QUIZ: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82961B7-B5C1-7142-ECD2-34DA89606FE4}"/>
              </a:ext>
            </a:extLst>
          </p:cNvPr>
          <p:cNvSpPr txBox="1"/>
          <p:nvPr/>
        </p:nvSpPr>
        <p:spPr>
          <a:xfrm>
            <a:off x="7708803" y="2366730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AF29B54E-80B2-90EC-6CB0-7805BEB22A91}"/>
              </a:ext>
            </a:extLst>
          </p:cNvPr>
          <p:cNvSpPr txBox="1">
            <a:spLocks/>
          </p:cNvSpPr>
          <p:nvPr/>
        </p:nvSpPr>
        <p:spPr>
          <a:xfrm>
            <a:off x="8268737" y="1033045"/>
            <a:ext cx="3209867" cy="487673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Q3: </a:t>
            </a:r>
            <a:r>
              <a:rPr lang="cs-CZ" dirty="0">
                <a:latin typeface="+mj-lt"/>
              </a:rPr>
              <a:t>Silnou interakci popisují následující Feynmanovy diagramy: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AutoNum type="alphaLcParenR"/>
            </a:pPr>
            <a:r>
              <a:rPr lang="cs-CZ" sz="2400" dirty="0"/>
              <a:t>pouze A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AutoNum type="alphaLcParenR"/>
            </a:pPr>
            <a:r>
              <a:rPr lang="cs-CZ" sz="2400" dirty="0"/>
              <a:t>pouze B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AutoNum type="alphaLcParenR"/>
            </a:pPr>
            <a:r>
              <a:rPr lang="cs-CZ" sz="2400" dirty="0"/>
              <a:t>pouze C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AutoNum type="alphaLcParenR"/>
            </a:pPr>
            <a:r>
              <a:rPr lang="cs-CZ" sz="2400" dirty="0"/>
              <a:t>pouze D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AutoNum type="alphaLcParenR"/>
            </a:pPr>
            <a:r>
              <a:rPr lang="cs-CZ" sz="2400" dirty="0"/>
              <a:t>B + D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AutoNum type="alphaLcParenR"/>
            </a:pPr>
            <a:r>
              <a:rPr lang="cs-CZ" sz="2400" dirty="0"/>
              <a:t>C + D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AutoNum type="alphaLcParenR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AutoNum type="alphaLcParenR"/>
            </a:pPr>
            <a:endParaRPr lang="cs-CZ" sz="20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35637AA-C119-3819-B06A-BAFEFA88E1F4}"/>
              </a:ext>
            </a:extLst>
          </p:cNvPr>
          <p:cNvSpPr txBox="1"/>
          <p:nvPr/>
        </p:nvSpPr>
        <p:spPr>
          <a:xfrm>
            <a:off x="659178" y="1059132"/>
            <a:ext cx="5261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B0879C1-33D1-D896-87CF-E10180712494}"/>
              </a:ext>
            </a:extLst>
          </p:cNvPr>
          <p:cNvSpPr txBox="1"/>
          <p:nvPr/>
        </p:nvSpPr>
        <p:spPr>
          <a:xfrm>
            <a:off x="3996763" y="1059131"/>
            <a:ext cx="500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5FCDFE0-E801-80B5-00E4-E7152D6D50BF}"/>
              </a:ext>
            </a:extLst>
          </p:cNvPr>
          <p:cNvSpPr txBox="1"/>
          <p:nvPr/>
        </p:nvSpPr>
        <p:spPr>
          <a:xfrm>
            <a:off x="699826" y="3102516"/>
            <a:ext cx="4828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4226210-1F25-A241-6D3D-2A23DE23C4ED}"/>
              </a:ext>
            </a:extLst>
          </p:cNvPr>
          <p:cNvSpPr txBox="1"/>
          <p:nvPr/>
        </p:nvSpPr>
        <p:spPr>
          <a:xfrm>
            <a:off x="4037411" y="3102515"/>
            <a:ext cx="5405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6AE647D-77D1-BED1-2842-5D641B7DFD65}"/>
              </a:ext>
            </a:extLst>
          </p:cNvPr>
          <p:cNvSpPr/>
          <p:nvPr/>
        </p:nvSpPr>
        <p:spPr>
          <a:xfrm>
            <a:off x="1437968" y="2875935"/>
            <a:ext cx="2145890" cy="553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D2BDFA80-84F7-99B8-8C3D-59F7B379541F}"/>
              </a:ext>
            </a:extLst>
          </p:cNvPr>
          <p:cNvSpPr/>
          <p:nvPr/>
        </p:nvSpPr>
        <p:spPr>
          <a:xfrm>
            <a:off x="4748178" y="2868381"/>
            <a:ext cx="2145890" cy="553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A4B5653E-45A3-A9C0-5F88-A59DDCC676CF}"/>
              </a:ext>
            </a:extLst>
          </p:cNvPr>
          <p:cNvSpPr/>
          <p:nvPr/>
        </p:nvSpPr>
        <p:spPr>
          <a:xfrm>
            <a:off x="2432053" y="5522336"/>
            <a:ext cx="2715133" cy="553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2EA36FA-A7AA-4F10-C269-78C136758876}"/>
              </a:ext>
            </a:extLst>
          </p:cNvPr>
          <p:cNvSpPr txBox="1"/>
          <p:nvPr/>
        </p:nvSpPr>
        <p:spPr>
          <a:xfrm>
            <a:off x="7727900" y="2875935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15E62B1-B5DA-3BA7-ECF0-5C879019AFBB}"/>
              </a:ext>
            </a:extLst>
          </p:cNvPr>
          <p:cNvSpPr txBox="1"/>
          <p:nvPr/>
        </p:nvSpPr>
        <p:spPr>
          <a:xfrm>
            <a:off x="7750494" y="3419368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BDC6706-A869-E609-0B18-58043D5C486C}"/>
              </a:ext>
            </a:extLst>
          </p:cNvPr>
          <p:cNvSpPr txBox="1"/>
          <p:nvPr/>
        </p:nvSpPr>
        <p:spPr>
          <a:xfrm>
            <a:off x="7773088" y="3936695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760F2C65-2A64-95F6-71DB-33F150B4DD07}"/>
              </a:ext>
            </a:extLst>
          </p:cNvPr>
          <p:cNvSpPr txBox="1"/>
          <p:nvPr/>
        </p:nvSpPr>
        <p:spPr>
          <a:xfrm>
            <a:off x="7795682" y="4538515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50ADD02E-85E4-A8FC-0773-7B6DDF324E15}"/>
              </a:ext>
            </a:extLst>
          </p:cNvPr>
          <p:cNvSpPr/>
          <p:nvPr/>
        </p:nvSpPr>
        <p:spPr>
          <a:xfrm>
            <a:off x="8185291" y="5171687"/>
            <a:ext cx="485975" cy="485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60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0" grpId="0"/>
      <p:bldP spid="21" grpId="0"/>
      <p:bldP spid="22" grpId="0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Vykreslený graf, řada/pruh, Písmo&#10;&#10;Popis byl vytvořen automaticky">
            <a:extLst>
              <a:ext uri="{FF2B5EF4-FFF2-40B4-BE49-F238E27FC236}">
                <a16:creationId xmlns:a16="http://schemas.microsoft.com/office/drawing/2014/main" id="{5A719580-FB51-708C-CE55-56EF3D3B6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39" y="241554"/>
            <a:ext cx="8349175" cy="637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29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44548F2-B6D1-A02C-2305-97725428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7329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(NE)STABILITA JADER</a:t>
            </a:r>
            <a:br>
              <a:rPr lang="cs-CZ" b="1" dirty="0"/>
            </a:br>
            <a:r>
              <a:rPr lang="cs-CZ" b="1" dirty="0"/>
              <a:t>- SUPER-HEAVY (SHN) </a:t>
            </a:r>
            <a:r>
              <a:rPr lang="en-US" b="1" dirty="0"/>
              <a:t>&amp;</a:t>
            </a:r>
            <a:r>
              <a:rPr lang="cs-CZ" b="1" dirty="0"/>
              <a:t> </a:t>
            </a:r>
            <a:r>
              <a:rPr lang="en-US" b="1" dirty="0"/>
              <a:t>“</a:t>
            </a:r>
            <a:r>
              <a:rPr lang="cs-CZ" b="1" dirty="0"/>
              <a:t>EXOTIC</a:t>
            </a:r>
            <a:r>
              <a:rPr lang="en-US" b="1" dirty="0"/>
              <a:t>”</a:t>
            </a:r>
            <a:r>
              <a:rPr lang="cs-CZ" b="1" dirty="0"/>
              <a:t> NUCLEI - </a:t>
            </a:r>
          </a:p>
        </p:txBody>
      </p:sp>
    </p:spTree>
    <p:extLst>
      <p:ext uri="{BB962C8B-B14F-4D97-AF65-F5344CB8AC3E}">
        <p14:creationId xmlns:p14="http://schemas.microsoft.com/office/powerpoint/2010/main" val="22279777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68009"/>
            <a:ext cx="12192000" cy="758420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prstClr val="black"/>
                </a:solidFill>
              </a:rPr>
              <a:t>Linie přesycenosti (drip line)</a:t>
            </a:r>
            <a:endParaRPr lang="cs-CZ" sz="4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69" y="1497249"/>
            <a:ext cx="6209677" cy="4769032"/>
          </a:xfrm>
        </p:spPr>
      </p:pic>
      <p:sp>
        <p:nvSpPr>
          <p:cNvPr id="6" name="Obdélník 5"/>
          <p:cNvSpPr/>
          <p:nvPr/>
        </p:nvSpPr>
        <p:spPr>
          <a:xfrm>
            <a:off x="314186" y="980736"/>
            <a:ext cx="5110562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„Koryto řeky“ je ohraničeno několika </a:t>
            </a:r>
            <a:r>
              <a:rPr kumimoji="0" lang="cs-CZ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liniemi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které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vymezují limity existence jader jako vázaných systémů.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Zelená čára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 </a:t>
            </a:r>
            <a:r>
              <a:rPr kumimoji="0" lang="cs-CZ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mezí stability vůči spontánnímu rozštěpení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Jádra za touto hranicí se vlivem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coulombického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odpuzování protonů okamžitě rozštěpí a nevytvoří ani vázaný stav.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Linie s označením </a:t>
            </a:r>
            <a:r>
              <a:rPr kumimoji="0" lang="cs-CZ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cs-CZ" sz="20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= 0 a </a:t>
            </a:r>
            <a:r>
              <a:rPr kumimoji="0" lang="cs-CZ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cs-CZ" sz="20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= 0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Určují, u kterých izotopů je energie potřebná na odebrání neutronu, respektive protonu nulová.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Tyto linie se proto nazývají </a:t>
            </a:r>
            <a:r>
              <a:rPr kumimoji="0" lang="cs-CZ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linie přesycenosti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(drip line)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Černá pole označují stabilní izotopy tvořící „dno řeky“.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Ostatní jádra jsou radioaktivní. </a:t>
            </a: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3719DBBA-3AF1-7FF1-D387-3101F05A85BB}"/>
              </a:ext>
            </a:extLst>
          </p:cNvPr>
          <p:cNvSpPr/>
          <p:nvPr/>
        </p:nvSpPr>
        <p:spPr>
          <a:xfrm rot="3136313">
            <a:off x="7492698" y="3354635"/>
            <a:ext cx="606669" cy="519235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F6D7B85F-15E5-838C-B657-508129AD41C0}"/>
              </a:ext>
            </a:extLst>
          </p:cNvPr>
          <p:cNvSpPr/>
          <p:nvPr/>
        </p:nvSpPr>
        <p:spPr>
          <a:xfrm rot="14496474">
            <a:off x="8190221" y="4710837"/>
            <a:ext cx="606669" cy="51923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13D04C63-5F67-59C0-189D-0D449C1128CD}"/>
              </a:ext>
            </a:extLst>
          </p:cNvPr>
          <p:cNvSpPr/>
          <p:nvPr/>
        </p:nvSpPr>
        <p:spPr>
          <a:xfrm rot="13388684">
            <a:off x="11175619" y="2673952"/>
            <a:ext cx="606669" cy="519235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E6687075-8741-C6DB-6DC3-03CF8052760F}"/>
              </a:ext>
            </a:extLst>
          </p:cNvPr>
          <p:cNvSpPr/>
          <p:nvPr/>
        </p:nvSpPr>
        <p:spPr>
          <a:xfrm rot="16200000" flipH="1">
            <a:off x="9646050" y="1586145"/>
            <a:ext cx="526198" cy="519235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srgbClr val="00B050"/>
                </a:solidFill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38766FCD-0C27-5BFE-25DD-F8CD7AED23BB}"/>
              </a:ext>
            </a:extLst>
          </p:cNvPr>
          <p:cNvSpPr/>
          <p:nvPr/>
        </p:nvSpPr>
        <p:spPr>
          <a:xfrm rot="5400000">
            <a:off x="10517142" y="1282810"/>
            <a:ext cx="606669" cy="519235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2398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12203"/>
            <a:ext cx="10515600" cy="1325563"/>
          </a:xfrm>
        </p:spPr>
        <p:txBody>
          <a:bodyPr/>
          <a:lstStyle/>
          <a:p>
            <a:r>
              <a:rPr lang="cs-CZ" dirty="0"/>
              <a:t>Zvláštnosti na liniích přesycenosti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24" y="2947596"/>
            <a:ext cx="4545871" cy="253053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56897" y="3137170"/>
            <a:ext cx="513910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 co se jedná? Běžná jádra si můžeme představit jako malinkou kapičku nukleonové kapaliny. U haló jader si tímto přiblížením nevystačíme. Spíše bychom je mohli popsat jako </a:t>
            </a:r>
            <a:r>
              <a:rPr kumimoji="0" lang="cs-CZ" sz="2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kompaktní centrální objekt (jadérko),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kolem kterého se do dálky rozprostírá </a:t>
            </a:r>
            <a:r>
              <a:rPr kumimoji="0" lang="cs-CZ" sz="2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oblak slabě vázaných nukleonů (haló)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Celý tento systém proto vypadá spíše jako jakási </a:t>
            </a:r>
            <a:r>
              <a:rPr kumimoji="0" lang="cs-CZ" sz="2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„jaderná molekula“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6" name="Obdélník 5"/>
          <p:cNvSpPr/>
          <p:nvPr/>
        </p:nvSpPr>
        <p:spPr>
          <a:xfrm>
            <a:off x="842682" y="1346840"/>
            <a:ext cx="107110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marR="0" lvl="0" indent="-268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Poblíž linií přesycenosti objevujeme u některých jader pozoruhodné a zcela nečekané vlastnosti</a:t>
            </a:r>
          </a:p>
          <a:p>
            <a:pPr marL="268288" marR="0" lvl="0" indent="-268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Např. u lehkých prvků s extrémním poměrem protonů k neutronům se setkáváme s tzv.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haló jádry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964BB33-A714-B5C1-AA8A-39C730E0F3DE}"/>
              </a:ext>
            </a:extLst>
          </p:cNvPr>
          <p:cNvSpPr txBox="1"/>
          <p:nvPr/>
        </p:nvSpPr>
        <p:spPr>
          <a:xfrm>
            <a:off x="7915918" y="5728855"/>
            <a:ext cx="2969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half-life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8.6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ECB8A53-5B82-9E40-3B08-0DFE33E447FE}"/>
              </a:ext>
            </a:extLst>
          </p:cNvPr>
          <p:cNvSpPr txBox="1"/>
          <p:nvPr/>
        </p:nvSpPr>
        <p:spPr>
          <a:xfrm>
            <a:off x="10581774" y="3254542"/>
            <a:ext cx="495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cs-CZ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EBE24E3-AE30-A833-6AD6-7EDFE40A1FA7}"/>
              </a:ext>
            </a:extLst>
          </p:cNvPr>
          <p:cNvSpPr txBox="1"/>
          <p:nvPr/>
        </p:nvSpPr>
        <p:spPr>
          <a:xfrm>
            <a:off x="8851232" y="4285247"/>
            <a:ext cx="495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cs-CZ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29E10FF-9445-1197-BB17-FFC032A97114}"/>
              </a:ext>
            </a:extLst>
          </p:cNvPr>
          <p:cNvSpPr txBox="1"/>
          <p:nvPr/>
        </p:nvSpPr>
        <p:spPr>
          <a:xfrm>
            <a:off x="8502430" y="2767838"/>
            <a:ext cx="2732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protons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6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4085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0260646-62B5-4DFF-A1D4-C754E9C99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50" y="786906"/>
            <a:ext cx="10238872" cy="51194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D1D41A6-AC61-7283-1AED-81A51943025A}"/>
              </a:ext>
            </a:extLst>
          </p:cNvPr>
          <p:cNvSpPr txBox="1"/>
          <p:nvPr/>
        </p:nvSpPr>
        <p:spPr>
          <a:xfrm>
            <a:off x="4781617" y="238361"/>
            <a:ext cx="71952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uclei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	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neutron halo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include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Beryllium"/>
              </a:rPr>
              <a:t>Be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Carbon"/>
              </a:rPr>
              <a:t>C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two-neutron halo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include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Helium"/>
              </a:rPr>
              <a:t>He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tooltip="Lithium"/>
              </a:rPr>
              <a:t>Li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 tooltip="Boron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 tooltip="Boron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Carbon"/>
              </a:rPr>
              <a:t>C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a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 halo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cs-CZ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 tooltip="Boron"/>
              </a:rPr>
              <a:t>B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cs-CZ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26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 tooltip="Phosphoru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a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 halo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cs-CZ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 tooltip="Neon"/>
              </a:rPr>
              <a:t>Ne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cs-CZ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 tooltip="Sulfur"/>
              </a:rPr>
              <a:t>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098BE93-375E-5C85-9500-2335240B067E}"/>
              </a:ext>
            </a:extLst>
          </p:cNvPr>
          <p:cNvSpPr txBox="1"/>
          <p:nvPr/>
        </p:nvSpPr>
        <p:spPr>
          <a:xfrm>
            <a:off x="412376" y="6081963"/>
            <a:ext cx="11564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element's name and the year of discovery of the drip-line isotope are shown to the right. The numbers labeled along the axes correspond to (sub-)magic numbers.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1169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902746" y="386642"/>
            <a:ext cx="10515600" cy="1325563"/>
          </a:xfrm>
        </p:spPr>
        <p:txBody>
          <a:bodyPr/>
          <a:lstStyle/>
          <a:p>
            <a:r>
              <a:rPr lang="cs-CZ" dirty="0"/>
              <a:t>Inverzní analogie </a:t>
            </a:r>
            <a:br>
              <a:rPr lang="cs-CZ" dirty="0"/>
            </a:br>
            <a:r>
              <a:rPr lang="cs-CZ" dirty="0"/>
              <a:t>– ostrůvky stability v moři nestability</a:t>
            </a:r>
          </a:p>
        </p:txBody>
      </p:sp>
      <p:pic>
        <p:nvPicPr>
          <p:cNvPr id="3676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0141" y="1861857"/>
            <a:ext cx="858202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2162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715" y="166918"/>
            <a:ext cx="5333132" cy="6400799"/>
          </a:xfr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563758" y="1735173"/>
            <a:ext cx="5325037" cy="1477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Mohou být některá supertěžká jádra „stabilní“?</a:t>
            </a:r>
            <a:b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</a:b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Ostrůvky stability?</a:t>
            </a:r>
          </a:p>
        </p:txBody>
      </p:sp>
      <p:sp>
        <p:nvSpPr>
          <p:cNvPr id="8" name="Ovál 6"/>
          <p:cNvSpPr/>
          <p:nvPr/>
        </p:nvSpPr>
        <p:spPr>
          <a:xfrm rot="18278255">
            <a:off x="8993888" y="756067"/>
            <a:ext cx="2154768" cy="9057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39153" y="427335"/>
            <a:ext cx="5522494" cy="1325563"/>
          </a:xfrm>
        </p:spPr>
        <p:txBody>
          <a:bodyPr>
            <a:normAutofit/>
          </a:bodyPr>
          <a:lstStyle/>
          <a:p>
            <a:r>
              <a:rPr lang="cs-CZ" b="1" dirty="0"/>
              <a:t>Ostrov stability v oblasti supertěžkých jader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59C68D2-E400-75FC-D25A-B204FB3A9AA8}"/>
              </a:ext>
            </a:extLst>
          </p:cNvPr>
          <p:cNvSpPr txBox="1"/>
          <p:nvPr/>
        </p:nvSpPr>
        <p:spPr>
          <a:xfrm>
            <a:off x="6992395" y="1429479"/>
            <a:ext cx="22694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atomic numbers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near the magic number 126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5DACF95-9CF8-AED5-298C-9490DE5D685F}"/>
              </a:ext>
            </a:extLst>
          </p:cNvPr>
          <p:cNvSpPr txBox="1"/>
          <p:nvPr/>
        </p:nvSpPr>
        <p:spPr>
          <a:xfrm>
            <a:off x="6992395" y="65110"/>
            <a:ext cx="290683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superheavy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 </a:t>
            </a:r>
            <a:r>
              <a:rPr kumimoji="0" lang="cs-CZ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nuclei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 (SHN) </a:t>
            </a:r>
            <a:r>
              <a:rPr kumimoji="0" lang="cs-CZ" alt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with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 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thJax_Math-italic"/>
                <a:ea typeface="+mn-ea"/>
                <a:cs typeface="+mn-cs"/>
              </a:rPr>
              <a:t>Z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thJax_Main"/>
                <a:ea typeface="+mn-ea"/>
                <a:cs typeface="+mn-cs"/>
              </a:rPr>
              <a:t>=122−125 (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thJax_Main"/>
                <a:ea typeface="+mn-ea"/>
                <a:cs typeface="+mn-cs"/>
              </a:rPr>
              <a:t>275≤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thJax_Math-italic"/>
                <a:ea typeface="+mn-ea"/>
                <a:cs typeface="+mn-cs"/>
              </a:rPr>
              <a:t>A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thJax_Main"/>
                <a:ea typeface="+mn-ea"/>
                <a:cs typeface="+mn-cs"/>
              </a:rPr>
              <a:t>≥326)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75DDDFD-B842-045A-3E9F-7D45E41ABCFD}"/>
              </a:ext>
            </a:extLst>
          </p:cNvPr>
          <p:cNvSpPr txBox="1"/>
          <p:nvPr/>
        </p:nvSpPr>
        <p:spPr>
          <a:xfrm>
            <a:off x="439153" y="3060736"/>
            <a:ext cx="609477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question “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heavy can a nucleus be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is a fundamental problem in nuclear physics.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Experimentally, elements up to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Z=118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been produced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the half-lives of the Z=106 to 118 nuclei ranging from a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few minutes to about a millisecond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(=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“eternity” by nuclear chemists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However, in a recent study of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 Th substances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long-lived isomeric states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estimated half-lives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16 to 22 orders of magnitude longer than their corresponding ground states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5547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diagram, řada/pruh, mapa&#10;&#10;Popis byl vytvořen automaticky">
            <a:extLst>
              <a:ext uri="{FF2B5EF4-FFF2-40B4-BE49-F238E27FC236}">
                <a16:creationId xmlns:a16="http://schemas.microsoft.com/office/drawing/2014/main" id="{C006F745-FEDA-A790-0B22-43CC6DE98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81" y="150429"/>
            <a:ext cx="9650437" cy="6557141"/>
          </a:xfrm>
          <a:ln w="28575">
            <a:solidFill>
              <a:srgbClr val="00B0F0"/>
            </a:solidFill>
          </a:ln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27262C4-559F-25BB-F9F7-28ED79E64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781" y="393262"/>
            <a:ext cx="5977597" cy="1325563"/>
          </a:xfrm>
        </p:spPr>
        <p:txBody>
          <a:bodyPr/>
          <a:lstStyle/>
          <a:p>
            <a:pPr algn="ctr"/>
            <a:r>
              <a:rPr lang="cs-CZ" dirty="0" err="1"/>
              <a:t>Magic</a:t>
            </a:r>
            <a:r>
              <a:rPr lang="cs-CZ" dirty="0"/>
              <a:t> and Double-</a:t>
            </a:r>
            <a:r>
              <a:rPr lang="cs-CZ" dirty="0" err="1"/>
              <a:t>Magic</a:t>
            </a:r>
            <a:r>
              <a:rPr lang="cs-CZ" dirty="0"/>
              <a:t> </a:t>
            </a:r>
            <a:r>
              <a:rPr lang="cs-CZ" dirty="0" err="1"/>
              <a:t>Nuclei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85656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22EF6-EC5A-9AE1-BB24-E9827381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FC5B7F-D687-8E4F-EB88-BEA8255F9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/>
              <a:t>Hofmann, S. &amp; </a:t>
            </a:r>
            <a:r>
              <a:rPr lang="cs-CZ" sz="2800" dirty="0" err="1"/>
              <a:t>Münzenberg</a:t>
            </a:r>
            <a:r>
              <a:rPr lang="cs-CZ" sz="2800" dirty="0"/>
              <a:t>, G.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discovery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the</a:t>
            </a:r>
            <a:r>
              <a:rPr lang="cs-CZ" sz="2800" dirty="0"/>
              <a:t> </a:t>
            </a:r>
            <a:r>
              <a:rPr lang="cs-CZ" sz="2800" dirty="0" err="1"/>
              <a:t>heaviest</a:t>
            </a:r>
            <a:r>
              <a:rPr lang="cs-CZ" sz="2800" dirty="0"/>
              <a:t> </a:t>
            </a:r>
            <a:r>
              <a:rPr lang="cs-CZ" sz="2800" dirty="0" err="1"/>
              <a:t>elements</a:t>
            </a:r>
            <a:r>
              <a:rPr lang="cs-CZ" sz="2800" dirty="0"/>
              <a:t>. </a:t>
            </a:r>
            <a:r>
              <a:rPr lang="cs-CZ" sz="2800" dirty="0" err="1"/>
              <a:t>Rev</a:t>
            </a:r>
            <a:r>
              <a:rPr lang="cs-CZ" sz="2800" dirty="0"/>
              <a:t>. </a:t>
            </a:r>
            <a:r>
              <a:rPr lang="cs-CZ" sz="2800" dirty="0" err="1"/>
              <a:t>Mod</a:t>
            </a:r>
            <a:r>
              <a:rPr lang="cs-CZ" sz="2800" dirty="0"/>
              <a:t>. </a:t>
            </a:r>
            <a:r>
              <a:rPr lang="cs-CZ" sz="2800" dirty="0" err="1"/>
              <a:t>Phys</a:t>
            </a:r>
            <a:r>
              <a:rPr lang="cs-CZ" sz="2800" dirty="0"/>
              <a:t>. 72, 733-767 (2000).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err="1"/>
              <a:t>Ogannesian</a:t>
            </a:r>
            <a:r>
              <a:rPr lang="cs-CZ" sz="2800" dirty="0"/>
              <a:t>, </a:t>
            </a:r>
            <a:r>
              <a:rPr lang="cs-CZ" sz="2800" dirty="0" err="1"/>
              <a:t>Yu</a:t>
            </a:r>
            <a:r>
              <a:rPr lang="cs-CZ" sz="2800" dirty="0"/>
              <a:t>. </a:t>
            </a:r>
            <a:r>
              <a:rPr lang="cs-CZ" sz="2800" dirty="0" err="1"/>
              <a:t>Heaviest</a:t>
            </a:r>
            <a:r>
              <a:rPr lang="cs-CZ" sz="2800" dirty="0"/>
              <a:t> </a:t>
            </a:r>
            <a:r>
              <a:rPr lang="cs-CZ" sz="2800" dirty="0" err="1"/>
              <a:t>nuclei</a:t>
            </a:r>
            <a:r>
              <a:rPr lang="cs-CZ" sz="2800" dirty="0"/>
              <a:t> </a:t>
            </a:r>
            <a:r>
              <a:rPr lang="cs-CZ" sz="2800" dirty="0" err="1"/>
              <a:t>from</a:t>
            </a:r>
            <a:r>
              <a:rPr lang="cs-CZ" sz="2800" dirty="0"/>
              <a:t> 48Ca-induced </a:t>
            </a:r>
            <a:r>
              <a:rPr lang="cs-CZ" sz="2800" dirty="0" err="1"/>
              <a:t>reactions</a:t>
            </a:r>
            <a:r>
              <a:rPr lang="cs-CZ" sz="2800" dirty="0"/>
              <a:t>. J. </a:t>
            </a:r>
            <a:r>
              <a:rPr lang="cs-CZ" sz="2800" dirty="0" err="1"/>
              <a:t>Phys</a:t>
            </a:r>
            <a:r>
              <a:rPr lang="cs-CZ" sz="2800" dirty="0"/>
              <a:t>. G: </a:t>
            </a:r>
            <a:r>
              <a:rPr lang="cs-CZ" sz="2800" dirty="0" err="1"/>
              <a:t>Nucl</a:t>
            </a:r>
            <a:r>
              <a:rPr lang="cs-CZ" sz="2800" dirty="0"/>
              <a:t>. Part. </a:t>
            </a:r>
            <a:r>
              <a:rPr lang="cs-CZ" sz="2800" dirty="0" err="1"/>
              <a:t>Phys</a:t>
            </a:r>
            <a:r>
              <a:rPr lang="cs-CZ" sz="2800" dirty="0"/>
              <a:t>. 34, R165-R242 (2007).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800" dirty="0" err="1"/>
              <a:t>Marinov</a:t>
            </a:r>
            <a:r>
              <a:rPr lang="cs-CZ" sz="2800" dirty="0"/>
              <a:t>, A., et al. Existence </a:t>
            </a:r>
            <a:r>
              <a:rPr lang="cs-CZ" sz="2800" dirty="0" err="1"/>
              <a:t>of</a:t>
            </a:r>
            <a:r>
              <a:rPr lang="cs-CZ" sz="2800" dirty="0"/>
              <a:t> long-</a:t>
            </a:r>
            <a:r>
              <a:rPr lang="cs-CZ" sz="2800" dirty="0" err="1"/>
              <a:t>lived</a:t>
            </a:r>
            <a:r>
              <a:rPr lang="cs-CZ" sz="2800" dirty="0"/>
              <a:t> </a:t>
            </a:r>
            <a:r>
              <a:rPr lang="cs-CZ" sz="2800" dirty="0" err="1"/>
              <a:t>isomeric</a:t>
            </a:r>
            <a:r>
              <a:rPr lang="cs-CZ" sz="2800" dirty="0"/>
              <a:t> </a:t>
            </a:r>
            <a:r>
              <a:rPr lang="cs-CZ" sz="2800" dirty="0" err="1"/>
              <a:t>states</a:t>
            </a:r>
            <a:r>
              <a:rPr lang="cs-CZ" sz="2800" dirty="0"/>
              <a:t> in </a:t>
            </a:r>
            <a:r>
              <a:rPr lang="cs-CZ" sz="2800" dirty="0" err="1"/>
              <a:t>naturally-occurring</a:t>
            </a:r>
            <a:r>
              <a:rPr lang="cs-CZ" sz="2800" dirty="0"/>
              <a:t> neutron-deficient </a:t>
            </a:r>
            <a:r>
              <a:rPr lang="cs-CZ" sz="2800" dirty="0" err="1"/>
              <a:t>Th</a:t>
            </a:r>
            <a:r>
              <a:rPr lang="cs-CZ" sz="2800" dirty="0"/>
              <a:t> </a:t>
            </a:r>
            <a:r>
              <a:rPr lang="cs-CZ" sz="2800" dirty="0" err="1"/>
              <a:t>isotopes</a:t>
            </a:r>
            <a:r>
              <a:rPr lang="cs-CZ" sz="2800" dirty="0"/>
              <a:t>. </a:t>
            </a:r>
            <a:r>
              <a:rPr lang="cs-CZ" sz="2800" dirty="0" err="1"/>
              <a:t>Phys</a:t>
            </a:r>
            <a:r>
              <a:rPr lang="cs-CZ" sz="2800" dirty="0"/>
              <a:t>. </a:t>
            </a:r>
            <a:r>
              <a:rPr lang="cs-CZ" sz="2800" dirty="0" err="1"/>
              <a:t>Rev</a:t>
            </a:r>
            <a:r>
              <a:rPr lang="cs-CZ" sz="2800" dirty="0"/>
              <a:t>. C 76, 021303(R) (2007)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A. MARINOV, </a:t>
            </a:r>
            <a:r>
              <a:rPr lang="cs-CZ" sz="2800" dirty="0"/>
              <a:t>et al. </a:t>
            </a:r>
            <a:r>
              <a:rPr lang="en-US" sz="2800" dirty="0"/>
              <a:t>EVIDENCE FOR THE POSSIBLE EXISTENCE OF A LONG-LIVED SUPERHEAVY NUCLEUS WITH ATOMIC MASS NUMBER A = 292 AND ATOMIC NUMBER Z ≅ 122 IN NATURAL Th</a:t>
            </a:r>
            <a:r>
              <a:rPr lang="cs-CZ" sz="2800" dirty="0"/>
              <a:t>. </a:t>
            </a:r>
            <a:r>
              <a:rPr lang="en-US" sz="2800" dirty="0"/>
              <a:t>International Journal of Modern Physics </a:t>
            </a:r>
            <a:r>
              <a:rPr lang="en-US" sz="2800" dirty="0" err="1"/>
              <a:t>EVol</a:t>
            </a:r>
            <a:r>
              <a:rPr lang="en-US" sz="2800" dirty="0"/>
              <a:t>. 19, No. 01, pp. 131-140 (2010)</a:t>
            </a:r>
            <a:r>
              <a:rPr lang="cs-CZ" sz="28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61421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44548F2-B6D1-A02C-2305-97725428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7329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(NE)STABILITA JADER</a:t>
            </a:r>
            <a:br>
              <a:rPr lang="cs-CZ" b="1" dirty="0"/>
            </a:br>
            <a:r>
              <a:rPr lang="cs-CZ" b="1" dirty="0"/>
              <a:t>- SUMMARY - </a:t>
            </a:r>
          </a:p>
        </p:txBody>
      </p:sp>
    </p:spTree>
    <p:extLst>
      <p:ext uri="{BB962C8B-B14F-4D97-AF65-F5344CB8AC3E}">
        <p14:creationId xmlns:p14="http://schemas.microsoft.com/office/powerpoint/2010/main" val="705682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0011A-888F-64A5-7F91-E538CC241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CF483-D33E-E309-BA10-872B2A9EF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089" y="119488"/>
            <a:ext cx="10515600" cy="1325563"/>
          </a:xfrm>
        </p:spPr>
        <p:txBody>
          <a:bodyPr/>
          <a:lstStyle/>
          <a:p>
            <a:r>
              <a:rPr lang="cs-CZ" dirty="0"/>
              <a:t>QUIZ: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B67DD0-F3DE-4063-99A5-1C5780B7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089" y="1212614"/>
            <a:ext cx="10515600" cy="5193366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cs-CZ" dirty="0"/>
              <a:t>Q4: Slabá jaderná interakce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AutoNum type="alphaLcParenR"/>
            </a:pPr>
            <a:r>
              <a:rPr lang="cs-CZ" sz="2400" dirty="0"/>
              <a:t>„cítí“ vůni kvarků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AutoNum type="alphaLcParenR"/>
            </a:pPr>
            <a:r>
              <a:rPr lang="cs-CZ" sz="2400" dirty="0"/>
              <a:t>pro svou slabou sílu ovlivňuje pouze lehké leptony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AutoNum type="alphaLcParenR"/>
            </a:pPr>
            <a:r>
              <a:rPr lang="cs-CZ" sz="2400" dirty="0"/>
              <a:t>zodpovídá za přitažlivost mezi leptony a baryony (tedy i nukleony)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AutoNum type="alphaLcParenR"/>
            </a:pPr>
            <a:r>
              <a:rPr lang="cs-CZ" sz="2400" dirty="0"/>
              <a:t>nemá v přírodě přílišný význam, protože její účinky jsou pouze destruktivní, tj., vede k rozpadu atomů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AutoNum type="alphaLcParenR"/>
            </a:pPr>
            <a:r>
              <a:rPr lang="cs-CZ" sz="2400" dirty="0"/>
              <a:t>přestože se jedná o velmi slabou sílu, má v přírodě obrovský význam (umožňuje např. průběh jaderné syntézy na Slunci a </a:t>
            </a:r>
            <a:r>
              <a:rPr lang="cs-CZ" sz="2400" dirty="0">
                <a:sym typeface="Wingdings" panose="05000000000000000000" pitchFamily="2" charset="2"/>
              </a:rPr>
              <a:t>syntézu těžkých prvků ve vesmíru, zajišťuje </a:t>
            </a:r>
            <a:r>
              <a:rPr lang="cs-CZ" sz="2400" dirty="0"/>
              <a:t>ohřívání zemské kůry a sopečnou činnost </a:t>
            </a:r>
            <a:r>
              <a:rPr lang="en-US" sz="2400" dirty="0"/>
              <a:t>[</a:t>
            </a:r>
            <a:r>
              <a:rPr lang="cs-CZ" sz="2400" dirty="0">
                <a:sym typeface="Wingdings" panose="05000000000000000000" pitchFamily="2" charset="2"/>
              </a:rPr>
              <a:t> vznik života (?)</a:t>
            </a:r>
            <a:r>
              <a:rPr lang="en-US" sz="2400" dirty="0">
                <a:sym typeface="Wingdings" panose="05000000000000000000" pitchFamily="2" charset="2"/>
              </a:rPr>
              <a:t>]</a:t>
            </a:r>
            <a:r>
              <a:rPr lang="cs-CZ" sz="2400" dirty="0">
                <a:sym typeface="Wingdings" panose="05000000000000000000" pitchFamily="2" charset="2"/>
              </a:rPr>
              <a:t>, zodpovídá za většinu radioaktivity ve vyhořelém palivu z reaktorů </a:t>
            </a:r>
            <a:r>
              <a:rPr lang="en-US" sz="2400" dirty="0">
                <a:sym typeface="Wingdings" panose="05000000000000000000" pitchFamily="2" charset="2"/>
              </a:rPr>
              <a:t>[</a:t>
            </a:r>
            <a:r>
              <a:rPr lang="cs-CZ" sz="2400" dirty="0">
                <a:sym typeface="Wingdings" panose="05000000000000000000" pitchFamily="2" charset="2"/>
              </a:rPr>
              <a:t> Černobyl</a:t>
            </a:r>
            <a:r>
              <a:rPr lang="en-US" sz="2400" dirty="0">
                <a:sym typeface="Wingdings" panose="05000000000000000000" pitchFamily="2" charset="2"/>
              </a:rPr>
              <a:t>]</a:t>
            </a:r>
            <a:r>
              <a:rPr lang="cs-CZ" sz="2400" dirty="0">
                <a:sym typeface="Wingdings" panose="05000000000000000000" pitchFamily="2" charset="2"/>
              </a:rPr>
              <a:t> a např. i oscilaci neutrin, atd.)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AutoNum type="alphaLcParenR"/>
            </a:pPr>
            <a:r>
              <a:rPr lang="cs-CZ" sz="2400" dirty="0"/>
              <a:t>umožňuje emisi a-částic z příliš těžkých atomových jader, případně jejich rozpad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AutoNum type="alphaLcParenR"/>
            </a:pPr>
            <a:r>
              <a:rPr lang="cs-CZ" sz="2400" dirty="0"/>
              <a:t>zodpovídá za </a:t>
            </a:r>
            <a:r>
              <a:rPr lang="cs-CZ" sz="2400" dirty="0">
                <a:latin typeface="Symbol" panose="05050102010706020507" pitchFamily="18" charset="2"/>
              </a:rPr>
              <a:t>b</a:t>
            </a:r>
            <a:r>
              <a:rPr lang="cs-CZ" sz="2400" dirty="0"/>
              <a:t>- a </a:t>
            </a:r>
            <a:r>
              <a:rPr lang="cs-CZ" sz="2400" dirty="0">
                <a:latin typeface="Symbol" panose="05050102010706020507" pitchFamily="18" charset="2"/>
              </a:rPr>
              <a:t>b</a:t>
            </a:r>
            <a:r>
              <a:rPr lang="cs-CZ" sz="2400" dirty="0"/>
              <a:t>+ rozpad prvků s přebytkem neutronů a protonů (v uvedeném  pořadí); jinými slovy, umožňuje konverzi protonů na neutrony a vice versa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AutoNum type="alphaLcParenR"/>
            </a:pPr>
            <a:endParaRPr lang="cs-CZ" sz="2400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430FF64B-5D51-1FD5-B879-328EA4FB1EF5}"/>
              </a:ext>
            </a:extLst>
          </p:cNvPr>
          <p:cNvSpPr/>
          <p:nvPr/>
        </p:nvSpPr>
        <p:spPr>
          <a:xfrm>
            <a:off x="1021624" y="1686651"/>
            <a:ext cx="485975" cy="485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98FC32A-4D8D-DCDB-1613-B7FE958C7EAF}"/>
              </a:ext>
            </a:extLst>
          </p:cNvPr>
          <p:cNvSpPr txBox="1"/>
          <p:nvPr/>
        </p:nvSpPr>
        <p:spPr>
          <a:xfrm>
            <a:off x="711319" y="1947066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36A32B0-9C81-47AA-D196-D12B9FA3D4A9}"/>
              </a:ext>
            </a:extLst>
          </p:cNvPr>
          <p:cNvSpPr txBox="1"/>
          <p:nvPr/>
        </p:nvSpPr>
        <p:spPr>
          <a:xfrm>
            <a:off x="723666" y="4979919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77AE57FE-B664-1C96-C1FD-D4986775E73F}"/>
              </a:ext>
            </a:extLst>
          </p:cNvPr>
          <p:cNvSpPr/>
          <p:nvPr/>
        </p:nvSpPr>
        <p:spPr>
          <a:xfrm>
            <a:off x="1021623" y="3784822"/>
            <a:ext cx="485975" cy="485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317F91C-3666-CD40-F755-6136E7CF4156}"/>
              </a:ext>
            </a:extLst>
          </p:cNvPr>
          <p:cNvSpPr txBox="1"/>
          <p:nvPr/>
        </p:nvSpPr>
        <p:spPr>
          <a:xfrm>
            <a:off x="711319" y="2407566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F9BB08C-E87F-EAC3-F1AF-A9271F8AAA47}"/>
              </a:ext>
            </a:extLst>
          </p:cNvPr>
          <p:cNvSpPr txBox="1"/>
          <p:nvPr/>
        </p:nvSpPr>
        <p:spPr>
          <a:xfrm>
            <a:off x="711318" y="2911553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77CBB557-DB02-298D-8A9C-B043016BF7FF}"/>
              </a:ext>
            </a:extLst>
          </p:cNvPr>
          <p:cNvSpPr/>
          <p:nvPr/>
        </p:nvSpPr>
        <p:spPr>
          <a:xfrm>
            <a:off x="989501" y="5606389"/>
            <a:ext cx="485975" cy="485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23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8" grpId="0"/>
      <p:bldP spid="10" grpId="0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845DA6-DEF5-9942-FE34-36EE58218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NEDOSTATKY SLUPKOVÉHO MODELU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A81E73-D389-EDEF-E0C9-83240F9F4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b="1" i="1" dirty="0">
                <a:effectLst/>
              </a:rPr>
              <a:t>Slupkové modely</a:t>
            </a:r>
            <a:r>
              <a:rPr lang="cs-CZ" dirty="0">
                <a:effectLst/>
              </a:rPr>
              <a:t> </a:t>
            </a:r>
            <a:r>
              <a:rPr lang="cs-CZ" u="sng" dirty="0">
                <a:effectLst/>
              </a:rPr>
              <a:t>selhávají při snaze vysvětlit jaderné reakce</a:t>
            </a:r>
            <a:r>
              <a:rPr lang="cs-CZ" dirty="0">
                <a:effectLst/>
              </a:rPr>
              <a:t>, protože při nich dochází k </a:t>
            </a:r>
            <a:r>
              <a:rPr lang="cs-CZ" dirty="0">
                <a:solidFill>
                  <a:srgbClr val="C00000"/>
                </a:solidFill>
                <a:effectLst/>
              </a:rPr>
              <a:t>excitaci jádra jako celku (kolektivní excitace)</a:t>
            </a:r>
            <a:r>
              <a:rPr lang="cs-CZ" dirty="0">
                <a:effectLst/>
              </a:rPr>
              <a:t>. </a:t>
            </a:r>
          </a:p>
          <a:p>
            <a:pPr algn="just"/>
            <a:r>
              <a:rPr lang="cs-CZ" dirty="0">
                <a:effectLst/>
              </a:rPr>
              <a:t>Nedostatky </a:t>
            </a:r>
            <a:r>
              <a:rPr lang="cs-CZ" u="sng" dirty="0">
                <a:solidFill>
                  <a:srgbClr val="0070C0"/>
                </a:solidFill>
                <a:effectLst/>
              </a:rPr>
              <a:t>slupkového modelu</a:t>
            </a:r>
            <a:r>
              <a:rPr lang="cs-CZ" dirty="0">
                <a:effectLst/>
              </a:rPr>
              <a:t> (</a:t>
            </a:r>
            <a:r>
              <a:rPr lang="cs-CZ" dirty="0" err="1">
                <a:effectLst/>
              </a:rPr>
              <a:t>jednočásticový</a:t>
            </a:r>
            <a:r>
              <a:rPr lang="cs-CZ" dirty="0">
                <a:effectLst/>
              </a:rPr>
              <a:t> kvantový model)         a </a:t>
            </a:r>
            <a:r>
              <a:rPr lang="cs-CZ" u="sng" dirty="0">
                <a:solidFill>
                  <a:srgbClr val="0070C0"/>
                </a:solidFill>
                <a:effectLst/>
              </a:rPr>
              <a:t>kapkového modelu</a:t>
            </a:r>
            <a:r>
              <a:rPr lang="cs-CZ" dirty="0">
                <a:effectLst/>
              </a:rPr>
              <a:t> (kolektivní, ale nekvantový model) atomového jádra odstraňuje </a:t>
            </a:r>
            <a:r>
              <a:rPr lang="cs-CZ" b="1" u="sng" dirty="0">
                <a:solidFill>
                  <a:srgbClr val="C0000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cs-CZ" b="1" u="sng" dirty="0">
                <a:solidFill>
                  <a:srgbClr val="C00000"/>
                </a:solidFill>
                <a:effectLst/>
              </a:rPr>
              <a:t>zobecněný model atomového jádra</a:t>
            </a:r>
            <a:r>
              <a:rPr lang="cs-CZ" dirty="0">
                <a:effectLst/>
              </a:rPr>
              <a:t>, jehož základem je spojení výhod obou modelů.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85850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98C94856-200D-405A-AB35-F9553D46E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765051" y="662400"/>
            <a:ext cx="6015897" cy="1492132"/>
          </a:xfrm>
        </p:spPr>
        <p:txBody>
          <a:bodyPr anchor="t">
            <a:normAutofit/>
          </a:bodyPr>
          <a:lstStyle/>
          <a:p>
            <a:r>
              <a:rPr lang="cs-CZ" dirty="0"/>
              <a:t>STABILITA NUKLIDŮ - shrnutí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5051" y="2286000"/>
            <a:ext cx="6015897" cy="3844800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>
                    <a:alpha val="60000"/>
                  </a:schemeClr>
                </a:solidFill>
              </a:rPr>
              <a:t>V současné době je známo více než </a:t>
            </a:r>
            <a:r>
              <a:rPr lang="cs-CZ" sz="2400" b="1" dirty="0">
                <a:solidFill>
                  <a:schemeClr val="tx1">
                    <a:alpha val="60000"/>
                  </a:schemeClr>
                </a:solidFill>
              </a:rPr>
              <a:t>2600</a:t>
            </a:r>
            <a:r>
              <a:rPr lang="cs-CZ" sz="2400" dirty="0">
                <a:solidFill>
                  <a:schemeClr val="tx1">
                    <a:alpha val="60000"/>
                  </a:schemeClr>
                </a:solidFill>
              </a:rPr>
              <a:t> druhů různých jader (nuklidů), lišících se od sebe počtem protonů nebo neutronů. </a:t>
            </a:r>
          </a:p>
          <a:p>
            <a:pPr lvl="1"/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z toho </a:t>
            </a:r>
            <a:r>
              <a:rPr lang="cs-CZ" b="1" dirty="0">
                <a:solidFill>
                  <a:schemeClr val="tx1">
                    <a:alpha val="60000"/>
                  </a:schemeClr>
                </a:solidFill>
              </a:rPr>
              <a:t>stabilních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jader je si </a:t>
            </a:r>
            <a:r>
              <a:rPr lang="cs-CZ" b="1" dirty="0">
                <a:solidFill>
                  <a:schemeClr val="tx1">
                    <a:alpha val="60000"/>
                  </a:schemeClr>
                </a:solidFill>
              </a:rPr>
              <a:t>270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, </a:t>
            </a:r>
          </a:p>
          <a:p>
            <a:pPr lvl="1"/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ostatní jádra jsou </a:t>
            </a:r>
            <a:r>
              <a:rPr lang="cs-CZ" b="1" dirty="0">
                <a:solidFill>
                  <a:schemeClr val="tx1">
                    <a:alpha val="60000"/>
                  </a:schemeClr>
                </a:solidFill>
              </a:rPr>
              <a:t>radioaktivní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. </a:t>
            </a:r>
          </a:p>
          <a:p>
            <a:r>
              <a:rPr lang="cs-CZ" sz="2400" dirty="0">
                <a:solidFill>
                  <a:schemeClr val="tx1">
                    <a:alpha val="60000"/>
                  </a:schemeClr>
                </a:solidFill>
              </a:rPr>
              <a:t>V pozemské přírodě se vyskytuje </a:t>
            </a:r>
            <a:r>
              <a:rPr lang="cs-CZ" sz="2400" b="1" dirty="0">
                <a:solidFill>
                  <a:schemeClr val="tx1">
                    <a:alpha val="60000"/>
                  </a:schemeClr>
                </a:solidFill>
              </a:rPr>
              <a:t>340</a:t>
            </a:r>
            <a:r>
              <a:rPr lang="cs-CZ" sz="2400" dirty="0">
                <a:solidFill>
                  <a:schemeClr val="tx1">
                    <a:alpha val="60000"/>
                  </a:schemeClr>
                </a:solidFill>
              </a:rPr>
              <a:t> nuklidů </a:t>
            </a:r>
          </a:p>
          <a:p>
            <a:pPr lvl="1"/>
            <a:r>
              <a:rPr lang="cs-CZ" b="1" dirty="0">
                <a:solidFill>
                  <a:schemeClr val="tx1">
                    <a:alpha val="60000"/>
                  </a:schemeClr>
                </a:solidFill>
              </a:rPr>
              <a:t>270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stabilních </a:t>
            </a:r>
          </a:p>
          <a:p>
            <a:pPr lvl="1"/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a </a:t>
            </a:r>
            <a:r>
              <a:rPr lang="cs-CZ" b="1" dirty="0">
                <a:solidFill>
                  <a:schemeClr val="tx1">
                    <a:alpha val="60000"/>
                  </a:schemeClr>
                </a:solidFill>
              </a:rPr>
              <a:t>70</a:t>
            </a:r>
            <a:r>
              <a:rPr lang="cs-CZ" dirty="0">
                <a:solidFill>
                  <a:schemeClr val="tx1">
                    <a:alpha val="60000"/>
                  </a:schemeClr>
                </a:solidFill>
              </a:rPr>
              <a:t> radioaktivních. </a:t>
            </a:r>
          </a:p>
          <a:p>
            <a:pPr lvl="1"/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pPr lvl="1"/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pPr lvl="1"/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pPr lvl="1"/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pPr lvl="1"/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  <a:p>
            <a:endParaRPr lang="cs-CZ" sz="20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r="7" b="7"/>
          <a:stretch/>
        </p:blipFill>
        <p:spPr>
          <a:xfrm>
            <a:off x="7389812" y="10"/>
            <a:ext cx="4802188" cy="685799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53162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42539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4000" b="1" dirty="0"/>
              <a:t>Stabilita jader - SHRNUTÍ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00889" y="1359566"/>
            <a:ext cx="10882563" cy="2568742"/>
          </a:xfrm>
        </p:spPr>
        <p:txBody>
          <a:bodyPr>
            <a:normAutofit/>
          </a:bodyPr>
          <a:lstStyle/>
          <a:p>
            <a:pPr marL="457200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cs-CZ" altLang="cs-CZ" sz="2000" dirty="0"/>
              <a:t>Závisí na </a:t>
            </a:r>
            <a:r>
              <a:rPr lang="cs-CZ" altLang="cs-CZ" sz="2000" b="1" dirty="0"/>
              <a:t>vazebné energii, vztažené na jeden nukleon </a:t>
            </a:r>
            <a:r>
              <a:rPr lang="cs-CZ" altLang="cs-CZ" sz="2000" dirty="0"/>
              <a:t>(nejvyšší pro </a:t>
            </a:r>
            <a:r>
              <a:rPr lang="cs-CZ" altLang="cs-CZ" sz="2000" i="1" dirty="0"/>
              <a:t>Z</a:t>
            </a:r>
            <a:r>
              <a:rPr lang="cs-CZ" altLang="cs-CZ" sz="2000" dirty="0"/>
              <a:t> = 14 – 50,                              </a:t>
            </a:r>
            <a:r>
              <a:rPr lang="cs-CZ" altLang="cs-CZ" sz="2000" baseline="30000" dirty="0"/>
              <a:t>56</a:t>
            </a:r>
            <a:r>
              <a:rPr lang="cs-CZ" altLang="cs-CZ" sz="2000" baseline="-25000" dirty="0"/>
              <a:t>26</a:t>
            </a:r>
            <a:r>
              <a:rPr lang="cs-CZ" altLang="cs-CZ" sz="2000" dirty="0"/>
              <a:t>Fe má nejvyšší </a:t>
            </a:r>
            <a:r>
              <a:rPr lang="el-GR" sz="2000" b="1" dirty="0">
                <a:solidFill>
                  <a:srgbClr val="0070C0"/>
                </a:solidFill>
              </a:rPr>
              <a:t>ε</a:t>
            </a:r>
            <a:r>
              <a:rPr lang="cs-CZ" altLang="cs-CZ" sz="2000" dirty="0"/>
              <a:t> a láme „křivku stability“)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 startAt="2"/>
            </a:pPr>
            <a:r>
              <a:rPr lang="cs-CZ" altLang="cs-CZ" sz="2000" dirty="0"/>
              <a:t>Nahromadění </a:t>
            </a:r>
            <a:r>
              <a:rPr lang="cs-CZ" altLang="cs-CZ" sz="2000" b="1" dirty="0"/>
              <a:t>61 a více protonů v jádře </a:t>
            </a:r>
            <a:r>
              <a:rPr lang="cs-CZ" altLang="cs-CZ" sz="2000" dirty="0">
                <a:cs typeface="Arial" panose="020B0604020202020204" pitchFamily="34" charset="0"/>
              </a:rPr>
              <a:t>→ pravděpodobně </a:t>
            </a:r>
            <a:r>
              <a:rPr lang="cs-CZ" altLang="cs-CZ" sz="2000" u="sng" dirty="0">
                <a:cs typeface="Arial" panose="020B0604020202020204" pitchFamily="34" charset="0"/>
              </a:rPr>
              <a:t>destabilizace</a:t>
            </a:r>
            <a:r>
              <a:rPr lang="cs-CZ" altLang="cs-CZ" sz="2000" dirty="0">
                <a:cs typeface="Arial" panose="020B0604020202020204" pitchFamily="34" charset="0"/>
              </a:rPr>
              <a:t> jádra (příliš mnoho kladného náboje, který neutrony nedokáží kompenzovat); 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 startAt="2"/>
            </a:pPr>
            <a:r>
              <a:rPr lang="cs-CZ" altLang="cs-CZ" sz="2000" dirty="0">
                <a:cs typeface="Arial" panose="020B0604020202020204" pitchFamily="34" charset="0"/>
              </a:rPr>
              <a:t>prvky se </a:t>
            </a:r>
            <a:r>
              <a:rPr lang="cs-CZ" altLang="cs-CZ" sz="2000" i="1" dirty="0">
                <a:solidFill>
                  <a:srgbClr val="FF0000"/>
                </a:solidFill>
                <a:cs typeface="Arial" panose="020B0604020202020204" pitchFamily="34" charset="0"/>
              </a:rPr>
              <a:t>Z</a:t>
            </a:r>
            <a:r>
              <a:rPr lang="cs-CZ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 &gt; 83 </a:t>
            </a:r>
            <a:r>
              <a:rPr lang="cs-CZ" altLang="cs-CZ" sz="2000" u="sng" dirty="0">
                <a:cs typeface="Arial" panose="020B0604020202020204" pitchFamily="34" charset="0"/>
              </a:rPr>
              <a:t>pouze radioaktivní </a:t>
            </a:r>
            <a:r>
              <a:rPr lang="cs-CZ" altLang="cs-CZ" sz="2000" dirty="0">
                <a:cs typeface="Arial" panose="020B0604020202020204" pitchFamily="34" charset="0"/>
              </a:rPr>
              <a:t>isotopy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 startAt="2"/>
            </a:pPr>
            <a:r>
              <a:rPr lang="cs-CZ" altLang="cs-CZ" sz="2000" dirty="0"/>
              <a:t>Významný </a:t>
            </a:r>
            <a:r>
              <a:rPr lang="cs-CZ" altLang="cs-CZ" sz="2000" dirty="0">
                <a:solidFill>
                  <a:srgbClr val="FF0000"/>
                </a:solidFill>
              </a:rPr>
              <a:t>poměr </a:t>
            </a:r>
            <a:r>
              <a:rPr lang="cs-CZ" altLang="cs-CZ" sz="2000" i="1" dirty="0">
                <a:solidFill>
                  <a:srgbClr val="FF0000"/>
                </a:solidFill>
              </a:rPr>
              <a:t>N/Z</a:t>
            </a:r>
            <a:r>
              <a:rPr lang="cs-CZ" altLang="cs-CZ" sz="2000" dirty="0"/>
              <a:t> (pro většinu nuklidů </a:t>
            </a:r>
            <a:r>
              <a:rPr lang="cs-CZ" altLang="cs-CZ" sz="2000" i="1" dirty="0"/>
              <a:t>N/Z</a:t>
            </a:r>
            <a:r>
              <a:rPr lang="cs-CZ" altLang="cs-CZ" sz="2000" dirty="0"/>
              <a:t> = 1,0 – 1,6)</a:t>
            </a:r>
          </a:p>
          <a:p>
            <a:pPr marL="457200" indent="-457200">
              <a:lnSpc>
                <a:spcPct val="80000"/>
              </a:lnSpc>
              <a:buFont typeface="+mj-lt"/>
              <a:buAutoNum type="arabicPeriod" startAt="2"/>
            </a:pPr>
            <a:r>
              <a:rPr lang="cs-CZ" altLang="cs-CZ" sz="2000" dirty="0"/>
              <a:t>Rozdíly v závislosti na tom, zda jsou </a:t>
            </a:r>
            <a:r>
              <a:rPr lang="cs-CZ" altLang="cs-CZ" sz="2000" i="1" dirty="0">
                <a:solidFill>
                  <a:srgbClr val="FF0000"/>
                </a:solidFill>
              </a:rPr>
              <a:t>N</a:t>
            </a:r>
            <a:r>
              <a:rPr lang="cs-CZ" altLang="cs-CZ" sz="2000" dirty="0">
                <a:solidFill>
                  <a:srgbClr val="FF0000"/>
                </a:solidFill>
              </a:rPr>
              <a:t> a </a:t>
            </a:r>
            <a:r>
              <a:rPr lang="cs-CZ" altLang="cs-CZ" sz="2000" i="1" dirty="0">
                <a:solidFill>
                  <a:srgbClr val="FF0000"/>
                </a:solidFill>
              </a:rPr>
              <a:t>Z</a:t>
            </a:r>
            <a:r>
              <a:rPr lang="cs-CZ" altLang="cs-CZ" sz="2000" dirty="0">
                <a:solidFill>
                  <a:srgbClr val="FF0000"/>
                </a:solidFill>
              </a:rPr>
              <a:t> sudá či lichá </a:t>
            </a:r>
            <a:r>
              <a:rPr lang="cs-CZ" altLang="cs-CZ" sz="2000" dirty="0"/>
              <a:t>čísla</a:t>
            </a:r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161047" y="5275845"/>
            <a:ext cx="9256129" cy="1203157"/>
          </a:xfrm>
        </p:spPr>
        <p:txBody>
          <a:bodyPr>
            <a:normAutofit/>
          </a:bodyPr>
          <a:lstStyle/>
          <a:p>
            <a:pPr marL="457200" indent="-457200" eaLnBrk="1" hangingPunct="1">
              <a:lnSpc>
                <a:spcPct val="100000"/>
              </a:lnSpc>
              <a:buFont typeface="+mj-lt"/>
              <a:buAutoNum type="arabicPeriod" startAt="6"/>
            </a:pPr>
            <a:r>
              <a:rPr lang="cs-CZ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Vliv obsazenosti energetických hladin</a:t>
            </a:r>
            <a:r>
              <a:rPr lang="cs-CZ" altLang="cs-CZ" sz="2000" dirty="0">
                <a:cs typeface="Arial" panose="020B0604020202020204" pitchFamily="34" charset="0"/>
              </a:rPr>
              <a:t> jádra protony a neutrony:                                   Atomová jádra s 2, 8, 20, 28, 50, 82 a 126 protony nebo neutrony jsou neobvykle stabilní – </a:t>
            </a:r>
            <a:r>
              <a:rPr lang="cs-CZ" altLang="cs-CZ" sz="2000" b="1" i="1" dirty="0">
                <a:solidFill>
                  <a:srgbClr val="FF0000"/>
                </a:solidFill>
                <a:cs typeface="Arial" panose="020B0604020202020204" pitchFamily="34" charset="0"/>
              </a:rPr>
              <a:t>magická čísla </a:t>
            </a:r>
            <a:r>
              <a:rPr lang="cs-CZ" altLang="cs-CZ" sz="2000" dirty="0">
                <a:cs typeface="Arial" panose="020B0604020202020204" pitchFamily="34" charset="0"/>
              </a:rPr>
              <a:t>– </a:t>
            </a:r>
            <a:r>
              <a:rPr lang="cs-CZ" altLang="cs-CZ" sz="2000" baseline="-25000" dirty="0">
                <a:cs typeface="Arial" panose="020B0604020202020204" pitchFamily="34" charset="0"/>
              </a:rPr>
              <a:t>20</a:t>
            </a:r>
            <a:r>
              <a:rPr lang="cs-CZ" altLang="cs-CZ" sz="2000" dirty="0">
                <a:cs typeface="Arial" panose="020B0604020202020204" pitchFamily="34" charset="0"/>
              </a:rPr>
              <a:t>Ca: 6 stabilních isotopů</a:t>
            </a:r>
            <a:endParaRPr lang="cs-CZ" altLang="cs-CZ" sz="2000" b="1" i="1" dirty="0">
              <a:cs typeface="Arial" panose="020B0604020202020204" pitchFamily="34" charset="0"/>
            </a:endParaRPr>
          </a:p>
        </p:txBody>
      </p:sp>
      <p:graphicFrame>
        <p:nvGraphicFramePr>
          <p:cNvPr id="2050" name="Object 283"/>
          <p:cNvGraphicFramePr>
            <a:graphicFrameLocks noChangeAspect="1"/>
          </p:cNvGraphicFramePr>
          <p:nvPr/>
        </p:nvGraphicFramePr>
        <p:xfrm>
          <a:off x="3707565" y="3744621"/>
          <a:ext cx="4464050" cy="135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List" r:id="rId3" imgW="2773808" imgH="841110" progId="Excel.Sheet.8">
                  <p:embed/>
                </p:oleObj>
              </mc:Choice>
              <mc:Fallback>
                <p:oleObj name="List" r:id="rId3" imgW="2773808" imgH="841110" progId="Excel.Sheet.8">
                  <p:embed/>
                  <p:pic>
                    <p:nvPicPr>
                      <p:cNvPr id="2050" name="Object 2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565" y="3744621"/>
                        <a:ext cx="4464050" cy="135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B727E97E-153C-4434-ABDC-BF7F60BF0C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404" y="2815639"/>
            <a:ext cx="3296259" cy="247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325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5309" y="534391"/>
            <a:ext cx="11123406" cy="5642573"/>
          </a:xfrm>
        </p:spPr>
        <p:txBody>
          <a:bodyPr>
            <a:normAutofit/>
          </a:bodyPr>
          <a:lstStyle/>
          <a:p>
            <a:r>
              <a:rPr lang="cs-CZ" sz="2200" u="sng" dirty="0">
                <a:solidFill>
                  <a:srgbClr val="FF0000"/>
                </a:solidFill>
              </a:rPr>
              <a:t>Čím těžší jádro, tím více má různých isotopů</a:t>
            </a:r>
            <a:r>
              <a:rPr lang="cs-CZ" sz="2200" dirty="0"/>
              <a:t>, z nichž jen některé jsou stabilní (většina je radioaktivních). </a:t>
            </a:r>
          </a:p>
          <a:p>
            <a:r>
              <a:rPr lang="cs-CZ" sz="2200" b="1" dirty="0"/>
              <a:t>Posledními stabilními jádry jsou olovo </a:t>
            </a:r>
            <a:r>
              <a:rPr lang="cs-CZ" sz="2200" b="1" baseline="30000" dirty="0"/>
              <a:t>208</a:t>
            </a:r>
            <a:r>
              <a:rPr lang="cs-CZ" sz="2200" b="1" dirty="0"/>
              <a:t>Pb</a:t>
            </a:r>
            <a:r>
              <a:rPr lang="cs-CZ" sz="2200" b="1" baseline="-25000" dirty="0"/>
              <a:t>82</a:t>
            </a:r>
            <a:r>
              <a:rPr lang="cs-CZ" sz="2200" dirty="0"/>
              <a:t> a prakticky i vizmut </a:t>
            </a:r>
            <a:r>
              <a:rPr lang="cs-CZ" sz="2200" b="1" baseline="30000" dirty="0"/>
              <a:t>209</a:t>
            </a:r>
            <a:r>
              <a:rPr lang="cs-CZ" sz="2200" b="1" baseline="-25000" dirty="0"/>
              <a:t>83</a:t>
            </a:r>
            <a:r>
              <a:rPr lang="cs-CZ" sz="2200" b="1" dirty="0"/>
              <a:t>Bi</a:t>
            </a:r>
            <a:r>
              <a:rPr lang="cs-CZ" sz="2200" dirty="0"/>
              <a:t> všechna těžší jádra jsou již radioaktivní</a:t>
            </a:r>
          </a:p>
          <a:p>
            <a:r>
              <a:rPr lang="cs-CZ" sz="2200" b="1" dirty="0"/>
              <a:t>Oblast jader uranových (</a:t>
            </a:r>
            <a:r>
              <a:rPr lang="cs-CZ" sz="2200" b="1" baseline="30000" dirty="0"/>
              <a:t>235,238</a:t>
            </a:r>
            <a:r>
              <a:rPr lang="cs-CZ" sz="2200" b="1" baseline="-25000" dirty="0"/>
              <a:t>92</a:t>
            </a:r>
            <a:r>
              <a:rPr lang="cs-CZ" sz="2200" b="1" dirty="0"/>
              <a:t>U a další isotopy) </a:t>
            </a:r>
          </a:p>
          <a:p>
            <a:r>
              <a:rPr lang="cs-CZ" sz="2200" dirty="0"/>
              <a:t>a </a:t>
            </a:r>
            <a:r>
              <a:rPr lang="cs-CZ" sz="2200" b="1" dirty="0"/>
              <a:t>transuranových</a:t>
            </a:r>
            <a:r>
              <a:rPr lang="cs-CZ" sz="2200" dirty="0"/>
              <a:t> (plutonium, americium, kalifornium, einsteinium, fermium, mendělejevium ... Uměle připravené prvky se Z 93 – 106). </a:t>
            </a:r>
          </a:p>
          <a:p>
            <a:r>
              <a:rPr lang="cs-CZ" sz="2200" b="1" dirty="0"/>
              <a:t>Nejtěžší známá jádra </a:t>
            </a:r>
            <a:r>
              <a:rPr lang="cs-CZ" sz="2200" dirty="0"/>
              <a:t>(jako je </a:t>
            </a:r>
            <a:r>
              <a:rPr lang="cs-CZ" sz="2200" baseline="30000" dirty="0"/>
              <a:t>258</a:t>
            </a:r>
            <a:r>
              <a:rPr lang="cs-CZ" sz="2200" baseline="-25000" dirty="0"/>
              <a:t>103</a:t>
            </a:r>
            <a:r>
              <a:rPr lang="cs-CZ" sz="2200" dirty="0"/>
              <a:t>Lw – </a:t>
            </a:r>
            <a:r>
              <a:rPr lang="cs-CZ" sz="2200" b="1" dirty="0"/>
              <a:t>Lawrencium -   </a:t>
            </a:r>
            <a:r>
              <a:rPr lang="cs-CZ" sz="2200" dirty="0"/>
              <a:t>a vyšší) se již rozpadají natolik rychle po jejich umělém vyrobení, že je obtížné jejich existenci vůbec prokázat.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43161"/>
            <a:ext cx="2651030" cy="2651030"/>
          </a:xfrm>
          <a:prstGeom prst="rect">
            <a:avLst/>
          </a:prstGeom>
        </p:spPr>
      </p:pic>
      <p:pic>
        <p:nvPicPr>
          <p:cNvPr id="7" name="Obrázek 6" descr="Obsah obrázku stůl&#10;&#10;Popis byl vytvořen automaticky">
            <a:extLst>
              <a:ext uri="{FF2B5EF4-FFF2-40B4-BE49-F238E27FC236}">
                <a16:creationId xmlns:a16="http://schemas.microsoft.com/office/drawing/2014/main" id="{A7E3AE0D-72D6-4B44-9A56-B496657A2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039" y="4043161"/>
            <a:ext cx="4320208" cy="249674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8F56088-2D0C-0800-222F-881133A0094A}"/>
              </a:ext>
            </a:extLst>
          </p:cNvPr>
          <p:cNvSpPr txBox="1"/>
          <p:nvPr/>
        </p:nvSpPr>
        <p:spPr>
          <a:xfrm>
            <a:off x="9138958" y="3874537"/>
            <a:ext cx="20450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Element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Z=118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 </a:t>
            </a:r>
            <a:endParaRPr lang="cs-CZ" sz="32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4E855A0-DBBC-0F3B-DB00-3E8DFCEAE40A}"/>
              </a:ext>
            </a:extLst>
          </p:cNvPr>
          <p:cNvSpPr txBox="1"/>
          <p:nvPr/>
        </p:nvSpPr>
        <p:spPr>
          <a:xfrm>
            <a:off x="10853668" y="3968094"/>
            <a:ext cx="6607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b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58704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9" y="973613"/>
            <a:ext cx="6630825" cy="435133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252310"/>
            <a:ext cx="7886700" cy="62052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Zajímavost: </a:t>
            </a:r>
            <a:r>
              <a:rPr lang="cs-CZ" b="1" dirty="0" err="1"/>
              <a:t>Tc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7412538" y="252310"/>
            <a:ext cx="4323993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Technetium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with atomic number (denoted Z) 43, is the lowest-numbered element in the periodic table that is exclusively radioactive.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second-lightest, exclusively radioactive element, promethium, has an atomic number of 61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thJax_Main"/>
                <a:ea typeface="+mn-ea"/>
                <a:cs typeface="Tahoma" panose="020B0604030504040204" pitchFamily="34" charset="0"/>
              </a:rPr>
              <a:t>98</a:t>
            </a:r>
            <a:r>
              <a:rPr kumimoji="0" lang="cs-CZ" altLang="cs-CZ" sz="24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thJax_Main"/>
                <a:ea typeface="+mn-ea"/>
                <a:cs typeface="Tahoma" panose="020B0604030504040204" pitchFamily="34" charset="0"/>
              </a:rPr>
              <a:t>43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athJax_Main"/>
                <a:ea typeface="+mn-ea"/>
                <a:cs typeface="Tahoma" panose="020B0604030504040204" pitchFamily="34" charset="0"/>
              </a:rPr>
              <a:t>Tc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55 </a:t>
            </a:r>
            <a:r>
              <a:rPr kumimoji="0" lang="cs-CZ" alt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neutrons</a:t>
            </a:r>
            <a:r>
              <a:rPr kumimoji="0" lang="cs-CZ" alt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and 43 </a:t>
            </a:r>
            <a:r>
              <a:rPr kumimoji="0" lang="cs-CZ" alt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protons</a:t>
            </a:r>
            <a:r>
              <a:rPr kumimoji="0" lang="cs-CZ" alt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cs-CZ" alt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kumimoji="0" lang="cs-CZ" alt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 neutron-to-proton ratio </a:t>
            </a:r>
            <a:r>
              <a:rPr kumimoji="0" lang="cs-CZ" alt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of</a:t>
            </a:r>
            <a:r>
              <a:rPr kumimoji="0" lang="cs-CZ" alt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1.28 </a:t>
            </a:r>
            <a:r>
              <a:rPr kumimoji="0" lang="cs-CZ" alt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kumimoji="0" lang="cs-CZ" alt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  <a:sym typeface="Wingdings" panose="05000000000000000000" pitchFamily="2" charset="2"/>
              </a:rPr>
              <a:t>OK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The</a:t>
            </a:r>
            <a:r>
              <a:rPr kumimoji="0" lang="cs-CZ" alt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cs-CZ" alt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atomic</a:t>
            </a:r>
            <a:r>
              <a:rPr kumimoji="0" lang="cs-CZ" alt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cs-CZ" alt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number</a:t>
            </a:r>
            <a:r>
              <a:rPr kumimoji="0" lang="cs-CZ" alt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= 55 </a:t>
            </a:r>
            <a:r>
              <a:rPr kumimoji="0" lang="cs-CZ" alt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kumimoji="0" lang="cs-CZ" alt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  <a:sym typeface="Wingdings" panose="05000000000000000000" pitchFamily="2" charset="2"/>
              </a:rPr>
              <a:t>OK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1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However</a:t>
            </a:r>
            <a:r>
              <a:rPr kumimoji="0" lang="cs-CZ" alt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, </a:t>
            </a:r>
            <a:r>
              <a:rPr kumimoji="0" lang="cs-CZ" altLang="cs-CZ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an</a:t>
            </a:r>
            <a:r>
              <a:rPr kumimoji="0" lang="cs-CZ" alt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cs-CZ" altLang="cs-CZ" sz="14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odd</a:t>
            </a:r>
            <a:r>
              <a:rPr kumimoji="0" lang="cs-CZ" altLang="cs-CZ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cs-CZ" altLang="cs-CZ" sz="14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number</a:t>
            </a:r>
            <a:r>
              <a:rPr kumimoji="0" lang="cs-CZ" altLang="cs-CZ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cs-CZ" altLang="cs-CZ" sz="14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of</a:t>
            </a:r>
            <a:r>
              <a:rPr kumimoji="0" lang="cs-CZ" altLang="cs-CZ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cs-CZ" altLang="cs-CZ" sz="14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both</a:t>
            </a:r>
            <a:r>
              <a:rPr kumimoji="0" lang="cs-CZ" altLang="cs-CZ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n</a:t>
            </a:r>
            <a:r>
              <a:rPr kumimoji="0" lang="cs-CZ" altLang="cs-CZ" sz="1400" b="0" i="0" u="sng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</a:t>
            </a:r>
            <a:r>
              <a:rPr kumimoji="0" lang="cs-CZ" altLang="cs-CZ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and p</a:t>
            </a:r>
            <a:r>
              <a:rPr kumimoji="0" lang="cs-CZ" altLang="cs-CZ" sz="1400" b="0" i="0" u="sng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+</a:t>
            </a:r>
            <a:r>
              <a:rPr kumimoji="0" lang="cs-CZ" altLang="cs-CZ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cs-CZ" alt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kumimoji="0" lang="cs-CZ" alt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seldom</a:t>
            </a:r>
            <a:r>
              <a:rPr kumimoji="0" lang="cs-CZ" alt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cs-CZ" alt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gives</a:t>
            </a:r>
            <a:r>
              <a:rPr kumimoji="0" lang="cs-CZ" alt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a </a:t>
            </a:r>
            <a:r>
              <a:rPr kumimoji="0" lang="cs-CZ" alt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stable</a:t>
            </a:r>
            <a:r>
              <a:rPr kumimoji="0" lang="cs-CZ" alt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</a:t>
            </a:r>
            <a:r>
              <a:rPr kumimoji="0" lang="cs-CZ" altLang="cs-CZ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nucleus</a:t>
            </a:r>
            <a:endParaRPr kumimoji="0" lang="cs-CZ" altLang="cs-CZ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0D0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 the most stable isotope of technetium has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C0D0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0D0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C0D0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half-life less than a hundredth that of </a:t>
            </a: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srgbClr val="0C0D0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C0D0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-235</a:t>
            </a: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srgbClr val="0C0D0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sz="1400" u="sng" dirty="0"/>
              <a:t>T</a:t>
            </a:r>
            <a:r>
              <a:rPr lang="cs-CZ" sz="1400" u="sng" baseline="-25000" dirty="0"/>
              <a:t>1/2</a:t>
            </a:r>
            <a:r>
              <a:rPr lang="cs-CZ" sz="1400" u="sng" dirty="0"/>
              <a:t> cca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0D0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C0D0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0.7 miliardy let)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55469" y="5615646"/>
            <a:ext cx="73417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ČERVENÁ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pouze radioaktivní isotopy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ŽLUTÁ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případně též radioaktivní, ovšem s extrémně dlouhým poločasem rozpadu ??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0CA9D58F-7982-5AA3-23E0-F1072F93D748}"/>
              </a:ext>
            </a:extLst>
          </p:cNvPr>
          <p:cNvSpPr/>
          <p:nvPr/>
        </p:nvSpPr>
        <p:spPr>
          <a:xfrm rot="5400000">
            <a:off x="2322641" y="2305632"/>
            <a:ext cx="1066200" cy="337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\\\\\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6FDE6D4-DC85-F4F0-D44D-FE5E40FB359B}"/>
              </a:ext>
            </a:extLst>
          </p:cNvPr>
          <p:cNvSpPr txBox="1"/>
          <p:nvPr/>
        </p:nvSpPr>
        <p:spPr>
          <a:xfrm>
            <a:off x="1934600" y="1385207"/>
            <a:ext cx="27288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/>
              <a:t>Tc-99 and Tc-99m: T</a:t>
            </a:r>
            <a:r>
              <a:rPr lang="cs-CZ" sz="1600" baseline="-25000" dirty="0"/>
              <a:t>1/2</a:t>
            </a:r>
            <a:r>
              <a:rPr lang="cs-CZ" sz="1600" dirty="0"/>
              <a:t>=210,000 </a:t>
            </a:r>
            <a:r>
              <a:rPr lang="cs-CZ" sz="1600" dirty="0" err="1"/>
              <a:t>years</a:t>
            </a:r>
            <a:endParaRPr lang="cs-CZ" sz="1600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AED3459-7BFD-C2A9-A555-C6712F8670C7}"/>
              </a:ext>
            </a:extLst>
          </p:cNvPr>
          <p:cNvSpPr txBox="1"/>
          <p:nvPr/>
        </p:nvSpPr>
        <p:spPr>
          <a:xfrm>
            <a:off x="2335202" y="5197828"/>
            <a:ext cx="48885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u="sng" dirty="0"/>
              <a:t>U-238: T</a:t>
            </a:r>
            <a:r>
              <a:rPr lang="cs-CZ" sz="1600" u="sng" baseline="-25000" dirty="0"/>
              <a:t>1/2</a:t>
            </a:r>
            <a:r>
              <a:rPr lang="cs-CZ" sz="1600" u="sng" dirty="0"/>
              <a:t> cca.5 mld let; </a:t>
            </a: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srgbClr val="0C0D0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C0D0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-235</a:t>
            </a: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srgbClr val="0C0D0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cs-CZ" sz="1400" b="0" i="0" u="sng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  <a:r>
              <a:rPr kumimoji="0" lang="cs-CZ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cca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0D0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C0D0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0.7 miliardy let)</a:t>
            </a:r>
            <a:endParaRPr lang="cs-CZ" sz="1600" u="sng" dirty="0"/>
          </a:p>
        </p:txBody>
      </p:sp>
    </p:spTree>
    <p:extLst>
      <p:ext uri="{BB962C8B-B14F-4D97-AF65-F5344CB8AC3E}">
        <p14:creationId xmlns:p14="http://schemas.microsoft.com/office/powerpoint/2010/main" val="1454617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69" y="1150594"/>
            <a:ext cx="6630825" cy="4351338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252310"/>
            <a:ext cx="7886700" cy="62052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Zajímavost: </a:t>
            </a:r>
            <a:r>
              <a:rPr lang="cs-CZ" b="1" dirty="0" err="1"/>
              <a:t>Bi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7412538" y="252310"/>
            <a:ext cx="4323993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dlouho považován za poslední stabilní prvek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Nicméně, citlivými metodami byl i u isotopu </a:t>
            </a:r>
            <a:r>
              <a:rPr kumimoji="0" lang="cs-CZ" sz="24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209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prokázán rozpad s extrémním poločasem rozpadu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alespoň  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1.9 x 10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(od Velkého třesku 	uplynulo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~1.38 x 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10 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let)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Též náznaky (zatím experimentálně nepotvrzené), že se samovolně rozpadá            i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proton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Tm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10</a:t>
            </a:r>
            <a:r>
              <a:rPr kumimoji="0" lang="cs-CZ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10</a:t>
            </a:r>
            <a:r>
              <a:rPr kumimoji="0" lang="cs-CZ" sz="2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let</a:t>
            </a: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312863" y="5770344"/>
            <a:ext cx="96161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ČERVENÁ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pouze radioaktivní isotopy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ŽLUTÁ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případně též radioaktivní, ovšem s extrémně dlouhým poločasem rozpadu ??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5BFAD781-E64A-88D1-AB56-6CE533D76D40}"/>
              </a:ext>
            </a:extLst>
          </p:cNvPr>
          <p:cNvSpPr/>
          <p:nvPr/>
        </p:nvSpPr>
        <p:spPr>
          <a:xfrm rot="2950943">
            <a:off x="3717413" y="2658996"/>
            <a:ext cx="2265069" cy="3376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\\\\\</a:t>
            </a:r>
          </a:p>
        </p:txBody>
      </p:sp>
    </p:spTree>
    <p:extLst>
      <p:ext uri="{BB962C8B-B14F-4D97-AF65-F5344CB8AC3E}">
        <p14:creationId xmlns:p14="http://schemas.microsoft.com/office/powerpoint/2010/main" val="30756726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4963" y="684106"/>
            <a:ext cx="4540624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Přirozené radioaktivní prvky         s dlouhým T</a:t>
            </a:r>
            <a:r>
              <a:rPr lang="cs-CZ" baseline="-25000" dirty="0"/>
              <a:t>1/2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13807" y="353314"/>
            <a:ext cx="7110805" cy="2140101"/>
          </a:xfrm>
          <a:prstGeom prst="rect">
            <a:avLst/>
          </a:prstGeom>
        </p:spPr>
      </p:pic>
      <p:pic>
        <p:nvPicPr>
          <p:cNvPr id="423938" name="Picture 2" descr="Radionuklid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1238" y="2734871"/>
            <a:ext cx="6019501" cy="3639320"/>
          </a:xfrm>
          <a:prstGeom prst="rect">
            <a:avLst/>
          </a:prstGeom>
          <a:noFill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6D34462-2113-4C45-8E95-4DC1480305D5}"/>
              </a:ext>
            </a:extLst>
          </p:cNvPr>
          <p:cNvSpPr txBox="1"/>
          <p:nvPr/>
        </p:nvSpPr>
        <p:spPr>
          <a:xfrm>
            <a:off x="270663" y="4432365"/>
            <a:ext cx="49450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Vzhledem k tomu, že hmotnostní (nukleonové) číslo při rozpadu buď klesne o 4 nebo zůstává stejné, vyplývá z toho, že všechna atomová jádra dané rozpadové řady mají při dělení hmotnostního čísla číslem 4 vždy stejný zbytek (0, 1, 2 nebo 3). Proto existují čtyři rozpadové řady, i když jedna z nich (Neptuniová řada) zahrnuje pouze uměle vytvořená atomová jádra.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60A94D7-7B11-4422-B945-CB2B1CE363DC}"/>
              </a:ext>
            </a:extLst>
          </p:cNvPr>
          <p:cNvSpPr txBox="1"/>
          <p:nvPr/>
        </p:nvSpPr>
        <p:spPr>
          <a:xfrm>
            <a:off x="384963" y="2504433"/>
            <a:ext cx="4675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Thoriová rozpadová řada, N = 4 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Neptuniová rozpadová řada, N = 4 n + 1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Uran-radiová rozpadová řada, N = 4 n + 2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Uran-aktiniová rozpadová řada, N = 4 n + 3</a:t>
            </a:r>
          </a:p>
        </p:txBody>
      </p:sp>
    </p:spTree>
    <p:extLst>
      <p:ext uri="{BB962C8B-B14F-4D97-AF65-F5344CB8AC3E}">
        <p14:creationId xmlns:p14="http://schemas.microsoft.com/office/powerpoint/2010/main" val="26877175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t="3112"/>
          <a:stretch/>
        </p:blipFill>
        <p:spPr>
          <a:xfrm>
            <a:off x="620978" y="5047247"/>
            <a:ext cx="11153241" cy="1456141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C5A1B0FC-AB04-4E55-9F77-2FC98EB60B82}"/>
              </a:ext>
            </a:extLst>
          </p:cNvPr>
          <p:cNvGrpSpPr/>
          <p:nvPr/>
        </p:nvGrpSpPr>
        <p:grpSpPr>
          <a:xfrm>
            <a:off x="268837" y="318325"/>
            <a:ext cx="11611625" cy="4656221"/>
            <a:chOff x="1524000" y="1101231"/>
            <a:chExt cx="9144000" cy="3666712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1101231"/>
              <a:ext cx="9144000" cy="3048000"/>
            </a:xfrm>
            <a:prstGeom prst="rect">
              <a:avLst/>
            </a:prstGeom>
          </p:spPr>
        </p:pic>
        <p:cxnSp>
          <p:nvCxnSpPr>
            <p:cNvPr id="13" name="Přímá spojnice se šipkou 12"/>
            <p:cNvCxnSpPr/>
            <p:nvPr/>
          </p:nvCxnSpPr>
          <p:spPr>
            <a:xfrm flipV="1">
              <a:off x="3596244" y="3788230"/>
              <a:ext cx="0" cy="452981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/>
            <p:cNvCxnSpPr/>
            <p:nvPr/>
          </p:nvCxnSpPr>
          <p:spPr>
            <a:xfrm flipH="1" flipV="1">
              <a:off x="3351806" y="3788230"/>
              <a:ext cx="5939" cy="45298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/>
            <p:nvPr/>
          </p:nvCxnSpPr>
          <p:spPr>
            <a:xfrm>
              <a:off x="7307283" y="2054431"/>
              <a:ext cx="71252" cy="80752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se šipkou 18"/>
            <p:cNvCxnSpPr/>
            <p:nvPr/>
          </p:nvCxnSpPr>
          <p:spPr>
            <a:xfrm>
              <a:off x="7313221" y="2060369"/>
              <a:ext cx="2113808" cy="11281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/>
            <p:cNvCxnSpPr/>
            <p:nvPr/>
          </p:nvCxnSpPr>
          <p:spPr>
            <a:xfrm flipH="1" flipV="1">
              <a:off x="3501239" y="3455720"/>
              <a:ext cx="5937" cy="9797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>
            <a:xfrm>
              <a:off x="3507176" y="3455719"/>
              <a:ext cx="146660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ovéPole 24"/>
            <p:cNvSpPr txBox="1"/>
            <p:nvPr/>
          </p:nvSpPr>
          <p:spPr>
            <a:xfrm>
              <a:off x="5074723" y="1739735"/>
              <a:ext cx="3479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Extrémně dlouhé poločasy rozpadu</a:t>
              </a:r>
            </a:p>
          </p:txBody>
        </p:sp>
        <p:cxnSp>
          <p:nvCxnSpPr>
            <p:cNvPr id="20" name="Přímá spojnice se šipkou 19"/>
            <p:cNvCxnSpPr/>
            <p:nvPr/>
          </p:nvCxnSpPr>
          <p:spPr>
            <a:xfrm flipH="1" flipV="1">
              <a:off x="3276103" y="3788230"/>
              <a:ext cx="5939" cy="45298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ovéPole 9"/>
            <p:cNvSpPr txBox="1"/>
            <p:nvPr/>
          </p:nvSpPr>
          <p:spPr>
            <a:xfrm>
              <a:off x="3556092" y="4056544"/>
              <a:ext cx="37171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přirozené + 1 umělá rozpadová řada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3351805" y="4398611"/>
              <a:ext cx="2541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Transurany – umělá jádra</a:t>
              </a:r>
            </a:p>
          </p:txBody>
        </p:sp>
        <p:cxnSp>
          <p:nvCxnSpPr>
            <p:cNvPr id="26" name="Přímá spojnice se šipkou 25"/>
            <p:cNvCxnSpPr/>
            <p:nvPr/>
          </p:nvCxnSpPr>
          <p:spPr>
            <a:xfrm flipH="1" flipV="1">
              <a:off x="2797414" y="3760733"/>
              <a:ext cx="505475" cy="4941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Obdélník 13"/>
          <p:cNvSpPr/>
          <p:nvPr/>
        </p:nvSpPr>
        <p:spPr>
          <a:xfrm>
            <a:off x="1664500" y="260051"/>
            <a:ext cx="337847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Autor: Periodic_Table_Armtuk3.svg: </a:t>
            </a:r>
            <a:r>
              <a:rPr kumimoji="0" lang="cs-CZ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Armtuk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(talk)</a:t>
            </a:r>
            <a:r>
              <a:rPr kumimoji="0" lang="cs-CZ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derivative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cs-CZ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Alessio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Rolleri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(talk)</a:t>
            </a:r>
            <a:r>
              <a:rPr kumimoji="0" lang="cs-CZ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derivative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cs-CZ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Gringer</a:t>
            </a: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(talk) – Periodic_Table_Armtuk3.svg, CC BY-SA 3.0, https://commons.wikimedia.org/w/index.php?curid=4281027</a:t>
            </a:r>
          </a:p>
        </p:txBody>
      </p:sp>
    </p:spTree>
    <p:extLst>
      <p:ext uri="{BB962C8B-B14F-4D97-AF65-F5344CB8AC3E}">
        <p14:creationId xmlns:p14="http://schemas.microsoft.com/office/powerpoint/2010/main" val="35865555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360F4BE-8DE1-C12E-181E-583479BE9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756" y="199103"/>
            <a:ext cx="9133431" cy="645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736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06" y="1048467"/>
            <a:ext cx="10179128" cy="5445833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1422" y="363700"/>
            <a:ext cx="3569667" cy="21186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582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8E84C0-B115-1CBC-CE34-D128E24F3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984"/>
            <a:ext cx="10515600" cy="1325563"/>
          </a:xfrm>
        </p:spPr>
        <p:txBody>
          <a:bodyPr/>
          <a:lstStyle/>
          <a:p>
            <a:r>
              <a:rPr lang="cs-CZ" dirty="0"/>
              <a:t>QUIZ: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4E74A1-9AA4-D9EA-37BD-822FED13F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8928"/>
            <a:ext cx="10515600" cy="550633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spcBef>
                <a:spcPts val="1200"/>
              </a:spcBef>
              <a:buNone/>
            </a:pPr>
            <a:r>
              <a:rPr lang="cs-CZ" b="1" dirty="0"/>
              <a:t>Q5:</a:t>
            </a:r>
            <a:r>
              <a:rPr lang="cs-CZ" dirty="0">
                <a:latin typeface="+mj-lt"/>
              </a:rPr>
              <a:t> </a:t>
            </a:r>
            <a:r>
              <a:rPr lang="cs-CZ" dirty="0"/>
              <a:t>Pozitronová emisní tomografie (PET):</a:t>
            </a:r>
            <a:endParaRPr lang="cs-CZ" sz="2400" dirty="0"/>
          </a:p>
          <a:p>
            <a:pPr marL="457200" indent="-457200" algn="just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AutoNum type="alphaLcParenR"/>
            </a:pPr>
            <a:r>
              <a:rPr lang="cs-CZ" sz="2000" dirty="0"/>
              <a:t>díky využití pozitronového záření poskytuje ještě lepší anatomický obraz než CT, protože pozitrony lépe penetrují tkání než RTG záření; s technikou CT se však PET často kombinuje, jelikož CT zajišťuje také informaci o metabolické aktivitě jednotlivých tkání, orgánů a případných novotvarů</a:t>
            </a:r>
          </a:p>
          <a:p>
            <a:pPr marL="457200" indent="-457200" algn="just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AutoNum type="alphaLcParenR"/>
            </a:pPr>
            <a:r>
              <a:rPr lang="cs-CZ" sz="2000" dirty="0"/>
              <a:t>je založena na administraci radionuklidu rozpadajícího se </a:t>
            </a:r>
            <a:r>
              <a:rPr lang="cs-CZ" sz="2000" dirty="0">
                <a:latin typeface="Symbol" panose="05050102010706020507" pitchFamily="18" charset="2"/>
              </a:rPr>
              <a:t>b</a:t>
            </a:r>
            <a:r>
              <a:rPr lang="cs-CZ" sz="2000" dirty="0"/>
              <a:t>+ rozpadem a vázaného na vhodném nosiči (např. </a:t>
            </a:r>
            <a:r>
              <a:rPr lang="cs-CZ" sz="2000" baseline="30000" dirty="0"/>
              <a:t>18</a:t>
            </a:r>
            <a:r>
              <a:rPr lang="cs-CZ" sz="2000" dirty="0"/>
              <a:t>F-FDG, 2-deoxy-2-[fluorine-18]</a:t>
            </a:r>
            <a:r>
              <a:rPr lang="cs-CZ" sz="2000" dirty="0" err="1"/>
              <a:t>fluoro</a:t>
            </a:r>
            <a:r>
              <a:rPr lang="cs-CZ" sz="2000" dirty="0"/>
              <a:t>-D-</a:t>
            </a:r>
            <a:r>
              <a:rPr lang="cs-CZ" sz="2000" dirty="0" err="1"/>
              <a:t>glucose</a:t>
            </a:r>
            <a:r>
              <a:rPr lang="cs-CZ" sz="2000" dirty="0"/>
              <a:t>). Uvolněné pozitrony v místě akumulace radionuklidu anihilují s přítomnými elektrony, což vede k emisi dvou </a:t>
            </a:r>
            <a:r>
              <a:rPr lang="cs-CZ" sz="2000" dirty="0">
                <a:latin typeface="Symbol" panose="05050102010706020507" pitchFamily="18" charset="2"/>
              </a:rPr>
              <a:t>g</a:t>
            </a:r>
            <a:r>
              <a:rPr lang="cs-CZ" sz="2000" dirty="0"/>
              <a:t>-fotonů ve vzájemně protiběžném směru. Tyto </a:t>
            </a:r>
            <a:r>
              <a:rPr lang="cs-CZ" sz="2000" dirty="0">
                <a:latin typeface="Symbol" panose="05050102010706020507" pitchFamily="18" charset="2"/>
              </a:rPr>
              <a:t>g</a:t>
            </a:r>
            <a:r>
              <a:rPr lang="cs-CZ" sz="2000" dirty="0"/>
              <a:t>-fotony jsou následně detekovány.</a:t>
            </a:r>
          </a:p>
          <a:p>
            <a:pPr marL="457200" indent="-457200" algn="just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AutoNum type="alphaLcParenR"/>
            </a:pPr>
            <a:r>
              <a:rPr lang="cs-CZ" sz="2000" dirty="0"/>
              <a:t>umožňuje s vysokou citlivostí detekovat místa s vysokou metabolickou aktivitou, ve kterých se nosič radioisotopu kumuluje; volbou nosiče lze studovat různé fyziologické a patologické procesy v těle, např. mozkovou aktivitu, přítomnost tumorů a metastáz atd.</a:t>
            </a:r>
          </a:p>
          <a:p>
            <a:pPr marL="457200" indent="-457200" algn="just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AutoNum type="alphaLcParenR"/>
            </a:pPr>
            <a:r>
              <a:rPr lang="cs-CZ" sz="2000" dirty="0"/>
              <a:t>využívá radionuklidy s velmi dlouhým poločasem rozpadu, které umožňují sledovat požadované procesy/struktury v průběhu léčby</a:t>
            </a:r>
          </a:p>
          <a:p>
            <a:pPr marL="457200" indent="-457200" algn="just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AutoNum type="alphaLcParenR"/>
            </a:pPr>
            <a:r>
              <a:rPr lang="cs-CZ" sz="2000" dirty="0"/>
              <a:t>PET-CT (zkráceně PET) je specifický název pro CT používané ve veterinárním lékařství, protože se          v něm vzhledem k odlišným metabolickým procesům u zvířat používají jiné nosiče radioisotopů</a:t>
            </a:r>
          </a:p>
          <a:p>
            <a:pPr marL="457200" indent="-457200" algn="just">
              <a:spcBef>
                <a:spcPts val="1200"/>
              </a:spcBef>
              <a:buAutoNum type="alphaLcParenR"/>
            </a:pPr>
            <a:endParaRPr lang="cs-CZ" sz="2000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4563DF6-69E8-A557-8CFD-581881664BB5}"/>
              </a:ext>
            </a:extLst>
          </p:cNvPr>
          <p:cNvSpPr/>
          <p:nvPr/>
        </p:nvSpPr>
        <p:spPr>
          <a:xfrm>
            <a:off x="771834" y="2509312"/>
            <a:ext cx="485975" cy="485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1F77AE8-FE24-9EFB-D45F-B8521DEA1F5B}"/>
              </a:ext>
            </a:extLst>
          </p:cNvPr>
          <p:cNvSpPr txBox="1"/>
          <p:nvPr/>
        </p:nvSpPr>
        <p:spPr>
          <a:xfrm>
            <a:off x="437727" y="1314092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354818B-8624-7468-F662-ECE1FC1CF457}"/>
              </a:ext>
            </a:extLst>
          </p:cNvPr>
          <p:cNvSpPr txBox="1"/>
          <p:nvPr/>
        </p:nvSpPr>
        <p:spPr>
          <a:xfrm>
            <a:off x="446080" y="4681953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A79CB3CD-13DC-B957-9882-9BCE69006947}"/>
              </a:ext>
            </a:extLst>
          </p:cNvPr>
          <p:cNvSpPr txBox="1"/>
          <p:nvPr/>
        </p:nvSpPr>
        <p:spPr>
          <a:xfrm>
            <a:off x="437726" y="5427036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48FAFE37-8902-72B6-B157-CD3B9C51319F}"/>
              </a:ext>
            </a:extLst>
          </p:cNvPr>
          <p:cNvSpPr/>
          <p:nvPr/>
        </p:nvSpPr>
        <p:spPr>
          <a:xfrm>
            <a:off x="771833" y="3847030"/>
            <a:ext cx="485975" cy="485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43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8" grpId="0"/>
      <p:bldP spid="19" grpId="0"/>
      <p:bldP spid="2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8282" y="457200"/>
            <a:ext cx="7675435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49408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1885174"/>
            <a:ext cx="7886700" cy="1325563"/>
          </a:xfrm>
        </p:spPr>
        <p:txBody>
          <a:bodyPr/>
          <a:lstStyle/>
          <a:p>
            <a:pPr algn="ctr"/>
            <a:r>
              <a:rPr lang="cs-CZ" b="1" dirty="0"/>
              <a:t>RADIOAKTIVITA</a:t>
            </a:r>
          </a:p>
        </p:txBody>
      </p:sp>
    </p:spTree>
    <p:extLst>
      <p:ext uri="{BB962C8B-B14F-4D97-AF65-F5344CB8AC3E}">
        <p14:creationId xmlns:p14="http://schemas.microsoft.com/office/powerpoint/2010/main" val="33443468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8045BF01-625E-4022-91E5-488DB3FCB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0658" cy="685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7362" y="760526"/>
            <a:ext cx="3703320" cy="1366528"/>
          </a:xfrm>
          <a:solidFill>
            <a:schemeClr val="tx1">
              <a:alpha val="50000"/>
            </a:schemeClr>
          </a:solidFill>
          <a:ln w="25400" cap="sq" cmpd="sng">
            <a:solidFill>
              <a:schemeClr val="bg1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RADIOAKTIVITA</a:t>
            </a:r>
          </a:p>
        </p:txBody>
      </p:sp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0E442549-290E-4B7E-892E-F2DB911DD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7" y="-2"/>
            <a:ext cx="7537704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17268" y="332002"/>
            <a:ext cx="5418778" cy="32671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/>
              <a:t>X → Y + n </a:t>
            </a:r>
            <a:r>
              <a:rPr lang="en-US" sz="2000" dirty="0" err="1"/>
              <a:t>částic</a:t>
            </a:r>
            <a:r>
              <a:rPr lang="en-US" sz="2000" dirty="0"/>
              <a:t> (+E)</a:t>
            </a:r>
          </a:p>
          <a:p>
            <a:endParaRPr lang="en-US" sz="800" dirty="0"/>
          </a:p>
          <a:p>
            <a:r>
              <a:rPr lang="en-US" sz="2000" b="1" dirty="0" err="1"/>
              <a:t>Základní</a:t>
            </a:r>
            <a:r>
              <a:rPr lang="en-US" sz="2000" b="1" dirty="0"/>
              <a:t> </a:t>
            </a:r>
            <a:r>
              <a:rPr lang="en-US" sz="2000" b="1" dirty="0" err="1"/>
              <a:t>hmotnostní</a:t>
            </a:r>
            <a:r>
              <a:rPr lang="en-US" sz="2000" b="1" dirty="0"/>
              <a:t> </a:t>
            </a:r>
            <a:r>
              <a:rPr lang="en-US" sz="2000" b="1" dirty="0" err="1"/>
              <a:t>podmínka</a:t>
            </a:r>
            <a:r>
              <a:rPr lang="en-US" sz="2000" b="1" dirty="0"/>
              <a:t> </a:t>
            </a:r>
            <a:r>
              <a:rPr lang="en-US" sz="2000" b="1" dirty="0" err="1"/>
              <a:t>radioaktivity</a:t>
            </a:r>
            <a:r>
              <a:rPr lang="en-US" sz="2000" b="1" dirty="0"/>
              <a:t>:</a:t>
            </a:r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en-US" sz="2000" dirty="0"/>
              <a:t>M(X) &gt; M(Y) + M(ČASTIC)</a:t>
            </a:r>
          </a:p>
          <a:p>
            <a:endParaRPr lang="en-US" sz="800" dirty="0"/>
          </a:p>
          <a:p>
            <a:r>
              <a:rPr lang="en-US" sz="2000" b="1" dirty="0" err="1"/>
              <a:t>Energie</a:t>
            </a:r>
            <a:r>
              <a:rPr lang="en-US" sz="2000" b="1" dirty="0"/>
              <a:t> </a:t>
            </a:r>
            <a:r>
              <a:rPr lang="en-US" sz="2000" b="1" dirty="0" err="1"/>
              <a:t>uvolněna</a:t>
            </a:r>
            <a:r>
              <a:rPr lang="en-US" sz="2000" b="1" dirty="0"/>
              <a:t> </a:t>
            </a:r>
            <a:r>
              <a:rPr lang="en-US" sz="2000" b="1" dirty="0" err="1"/>
              <a:t>při</a:t>
            </a:r>
            <a:r>
              <a:rPr lang="en-US" sz="2000" b="1" dirty="0"/>
              <a:t> </a:t>
            </a:r>
            <a:r>
              <a:rPr lang="en-US" sz="2000" b="1" dirty="0" err="1"/>
              <a:t>radioaktivní</a:t>
            </a:r>
            <a:r>
              <a:rPr lang="en-US" sz="2000" b="1" dirty="0"/>
              <a:t> </a:t>
            </a:r>
            <a:r>
              <a:rPr lang="en-US" sz="2000" b="1" dirty="0" err="1"/>
              <a:t>přeměně</a:t>
            </a:r>
            <a:r>
              <a:rPr lang="en-US" sz="2000" b="1" dirty="0"/>
              <a:t>:</a:t>
            </a:r>
            <a:endParaRPr lang="en-US" sz="2000" dirty="0"/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en-US" sz="2000" dirty="0" err="1"/>
              <a:t>E</a:t>
            </a:r>
            <a:r>
              <a:rPr lang="en-US" sz="2000" baseline="-25000" dirty="0" err="1"/>
              <a:t>přeměny</a:t>
            </a:r>
            <a:r>
              <a:rPr lang="en-US" sz="2000" dirty="0"/>
              <a:t> = </a:t>
            </a:r>
            <a:r>
              <a:rPr lang="en-US" sz="2000" dirty="0" err="1"/>
              <a:t>E</a:t>
            </a:r>
            <a:r>
              <a:rPr lang="en-US" sz="2000" baseline="-25000" dirty="0" err="1"/>
              <a:t>kin</a:t>
            </a:r>
            <a:r>
              <a:rPr lang="en-US" sz="2000" dirty="0"/>
              <a:t>(Y) + </a:t>
            </a:r>
            <a:r>
              <a:rPr lang="en-US" sz="2000" dirty="0" err="1"/>
              <a:t>E</a:t>
            </a:r>
            <a:r>
              <a:rPr lang="en-US" sz="2000" baseline="-25000" dirty="0" err="1"/>
              <a:t>kin</a:t>
            </a:r>
            <a:r>
              <a:rPr lang="en-US" sz="2000" dirty="0"/>
              <a:t>(ČASTIC) + </a:t>
            </a:r>
            <a:r>
              <a:rPr lang="en-US" sz="2000" dirty="0" err="1"/>
              <a:t>E</a:t>
            </a:r>
            <a:r>
              <a:rPr lang="en-US" sz="2000" baseline="-25000" dirty="0" err="1"/>
              <a:t>γ</a:t>
            </a:r>
            <a:endParaRPr lang="en-US" sz="2000" baseline="-25000" dirty="0"/>
          </a:p>
          <a:p>
            <a:endParaRPr lang="en-US" sz="17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C741E90-35DF-4125-AB1F-2AC6693665D9}"/>
              </a:ext>
            </a:extLst>
          </p:cNvPr>
          <p:cNvSpPr txBox="1"/>
          <p:nvPr/>
        </p:nvSpPr>
        <p:spPr>
          <a:xfrm>
            <a:off x="5126147" y="3671317"/>
            <a:ext cx="6741176" cy="2505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Aby 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radioaktivní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přeměně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mohlo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dojít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být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zákona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zachování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splněna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hmotnostně~energetická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podmínka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m(Y) + m(č) &lt; m(X),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m(X) je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hmotnost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mateřského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jádra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analogicky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dceřinného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jádra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Y) a m(č) je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klidová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hmotnost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emitované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částice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jaderné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přeměně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uvolňuje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kinetická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= [m(X)-m(Y)-m(č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ástic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)].c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jejíž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většinu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odnáší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emitovaná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částice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malou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část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též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výsledné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jádro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odražené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důsledku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zákona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reakce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Energetický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rozdíl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mezi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základními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stavy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rodičovského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dceřinného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systému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nazývá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přeměny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0805FE-B374-4973-8901-B36700E4E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0" y="2803358"/>
            <a:ext cx="3777302" cy="347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16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2166938" y="3286125"/>
            <a:ext cx="1460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integrace       </a:t>
            </a:r>
          </a:p>
        </p:txBody>
      </p:sp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2952750" y="4000501"/>
          <a:ext cx="15494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940208" imgH="304932" progId="Equation.3">
                  <p:embed/>
                </p:oleObj>
              </mc:Choice>
              <mc:Fallback>
                <p:oleObj name="Rovnice" r:id="rId3" imgW="940208" imgH="304932" progId="Equation.3">
                  <p:embed/>
                  <p:pic>
                    <p:nvPicPr>
                      <p:cNvPr id="430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0" y="4000501"/>
                        <a:ext cx="1549400" cy="500063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2" name="Rectangle 8"/>
          <p:cNvSpPr>
            <a:spLocks noChangeArrowheads="1"/>
          </p:cNvSpPr>
          <p:nvPr/>
        </p:nvSpPr>
        <p:spPr bwMode="auto">
          <a:xfrm>
            <a:off x="553453" y="4665245"/>
            <a:ext cx="387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cs-CZ" altLang="cs-CZ" sz="18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je počet jader ve vzorku v čase 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0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013" name="Rectangle 10"/>
          <p:cNvSpPr>
            <a:spLocks noChangeArrowheads="1"/>
          </p:cNvSpPr>
          <p:nvPr/>
        </p:nvSpPr>
        <p:spPr bwMode="auto">
          <a:xfrm>
            <a:off x="553453" y="5004892"/>
            <a:ext cx="62203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je počet zbylých (nerozpadlých) jader v libovolném následujícím okamžiku 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cs-CZ" alt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Eulerovo číslo,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2,71828…..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014" name="Rectangle 11"/>
          <p:cNvSpPr>
            <a:spLocks noChangeArrowheads="1"/>
          </p:cNvSpPr>
          <p:nvPr/>
        </p:nvSpPr>
        <p:spPr bwMode="auto">
          <a:xfrm>
            <a:off x="260268" y="6055521"/>
            <a:ext cx="6575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………PŘEMĚNOVÝ (ROZPADOVÝ) ZÁKON</a:t>
            </a: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3016" name="Rectangle 5"/>
          <p:cNvSpPr>
            <a:spLocks noChangeArrowheads="1"/>
          </p:cNvSpPr>
          <p:nvPr/>
        </p:nvSpPr>
        <p:spPr bwMode="auto">
          <a:xfrm>
            <a:off x="326858" y="1264431"/>
            <a:ext cx="11903242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radionuklid s 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radioaktivními jádry: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pravděpodobnost rozpadu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každého jádra daného nuklidu za pevně zvolený časový interval je v každém okamžiku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stejná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  </a:t>
            </a:r>
          </a:p>
        </p:txBody>
      </p:sp>
      <p:grpSp>
        <p:nvGrpSpPr>
          <p:cNvPr id="43017" name="Skupina 43"/>
          <p:cNvGrpSpPr>
            <a:grpSpLocks/>
          </p:cNvGrpSpPr>
          <p:nvPr/>
        </p:nvGrpSpPr>
        <p:grpSpPr bwMode="auto">
          <a:xfrm>
            <a:off x="2689225" y="2320217"/>
            <a:ext cx="9222468" cy="654615"/>
            <a:chOff x="539750" y="2539284"/>
            <a:chExt cx="6761527" cy="654615"/>
          </a:xfrm>
        </p:grpSpPr>
        <p:sp>
          <p:nvSpPr>
            <p:cNvPr id="43024" name="Rectangle 9"/>
            <p:cNvSpPr>
              <a:spLocks noChangeArrowheads="1"/>
            </p:cNvSpPr>
            <p:nvPr/>
          </p:nvSpPr>
          <p:spPr bwMode="auto">
            <a:xfrm>
              <a:off x="539750" y="2571744"/>
              <a:ext cx="146417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úbytek</a:t>
              </a:r>
              <a:r>
                <a:rPr kumimoji="0" lang="cs-CZ" alt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jader v čase </a:t>
              </a:r>
            </a:p>
          </p:txBody>
        </p:sp>
        <p:graphicFrame>
          <p:nvGraphicFramePr>
            <p:cNvPr id="43025" name="Object 11"/>
            <p:cNvGraphicFramePr>
              <a:graphicFrameLocks noChangeAspect="1"/>
            </p:cNvGraphicFramePr>
            <p:nvPr/>
          </p:nvGraphicFramePr>
          <p:xfrm>
            <a:off x="2003922" y="2539284"/>
            <a:ext cx="466725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Rovnice" r:id="rId5" imgW="469900" imgH="508000" progId="Equation.3">
                    <p:embed/>
                  </p:oleObj>
                </mc:Choice>
                <mc:Fallback>
                  <p:oleObj name="Rovnice" r:id="rId5" imgW="469900" imgH="508000" progId="Equation.3">
                    <p:embed/>
                    <p:pic>
                      <p:nvPicPr>
                        <p:cNvPr id="43025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03922" y="2539284"/>
                          <a:ext cx="466725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026" name="Rectangle 12"/>
            <p:cNvSpPr>
              <a:spLocks noChangeArrowheads="1"/>
            </p:cNvSpPr>
            <p:nvPr/>
          </p:nvSpPr>
          <p:spPr bwMode="auto">
            <a:xfrm>
              <a:off x="2507037" y="2547568"/>
              <a:ext cx="47942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je úměrný jejich </a:t>
              </a:r>
              <a:r>
                <a:rPr kumimoji="0" lang="en-US" alt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  <a:r>
                <a:rPr kumimoji="0" lang="cs-CZ" altLang="cs-CZ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ýchozímu</a:t>
              </a:r>
              <a:r>
                <a:rPr kumimoji="0" lang="cs-CZ" alt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počtu </a:t>
              </a:r>
              <a:r>
                <a:rPr kumimoji="0" lang="cs-CZ" altLang="cs-CZ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</a:t>
              </a:r>
              <a:r>
                <a:rPr kumimoji="0" lang="cs-CZ" alt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 závisí na </a:t>
              </a:r>
              <a:r>
                <a:rPr kumimoji="0" lang="cs-CZ" altLang="cs-CZ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přeměnové</a:t>
              </a:r>
              <a:r>
                <a:rPr kumimoji="0" lang="cs-CZ" altLang="cs-CZ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(rozpadové) konstantě </a:t>
              </a:r>
              <a:r>
                <a:rPr kumimoji="0" lang="en-US" alt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[</a:t>
              </a:r>
              <a:r>
                <a:rPr kumimoji="0" lang="cs-CZ" alt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s</a:t>
              </a:r>
              <a:r>
                <a:rPr kumimoji="0" lang="cs-CZ" altLang="cs-CZ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-1</a:t>
              </a:r>
              <a:r>
                <a:rPr kumimoji="0" lang="en-US" alt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]</a:t>
              </a:r>
              <a:r>
                <a:rPr kumimoji="0" lang="cs-CZ" alt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aphicFrame>
        <p:nvGraphicFramePr>
          <p:cNvPr id="43018" name="Object 16"/>
          <p:cNvGraphicFramePr>
            <a:graphicFrameLocks noChangeAspect="1"/>
          </p:cNvGraphicFramePr>
          <p:nvPr/>
        </p:nvGraphicFramePr>
        <p:xfrm>
          <a:off x="8297222" y="2755654"/>
          <a:ext cx="121285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7" imgW="952500" imgH="508000" progId="Equation.3">
                  <p:embed/>
                </p:oleObj>
              </mc:Choice>
              <mc:Fallback>
                <p:oleObj name="Rovnice" r:id="rId7" imgW="952500" imgH="508000" progId="Equation.3">
                  <p:embed/>
                  <p:pic>
                    <p:nvPicPr>
                      <p:cNvPr id="4301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7222" y="2755654"/>
                        <a:ext cx="1212850" cy="6429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20" name="Obdélník 42"/>
          <p:cNvSpPr>
            <a:spLocks noChangeArrowheads="1"/>
          </p:cNvSpPr>
          <p:nvPr/>
        </p:nvSpPr>
        <p:spPr bwMode="auto">
          <a:xfrm>
            <a:off x="2095501" y="214313"/>
            <a:ext cx="8215313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cs-CZ" altLang="cs-CZ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PROCES ROZPADU RADIOAKTIVNÍCH JADER</a:t>
            </a:r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		 – radioaktivní jádra nemají paměť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		– MÁ STATISTICKOU PODSTATU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47" name="Zahnutá šipka doprava 46"/>
          <p:cNvSpPr/>
          <p:nvPr/>
        </p:nvSpPr>
        <p:spPr>
          <a:xfrm>
            <a:off x="2024063" y="2786063"/>
            <a:ext cx="500062" cy="1357312"/>
          </a:xfrm>
          <a:prstGeom prst="curvedRigh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Šipka dolů 48"/>
          <p:cNvSpPr/>
          <p:nvPr/>
        </p:nvSpPr>
        <p:spPr>
          <a:xfrm>
            <a:off x="2881314" y="2071689"/>
            <a:ext cx="142875" cy="357187"/>
          </a:xfrm>
          <a:prstGeom prst="downArrow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A339B2-4ABF-4E5E-BBB5-A26DEE92B146}"/>
              </a:ext>
            </a:extLst>
          </p:cNvPr>
          <p:cNvSpPr txBox="1"/>
          <p:nvPr/>
        </p:nvSpPr>
        <p:spPr>
          <a:xfrm>
            <a:off x="4919396" y="3809234"/>
            <a:ext cx="67556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Př.: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l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= 1.10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-3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s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-1</a:t>
            </a:r>
            <a:r>
              <a:rPr kumimoji="0" lang="pl-PL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za 1 s se rozpadne 1/1000 z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přítomného počtu jader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77F2323-B659-488B-9CC6-6A87458C9D00}"/>
              </a:ext>
            </a:extLst>
          </p:cNvPr>
          <p:cNvSpPr txBox="1"/>
          <p:nvPr/>
        </p:nvSpPr>
        <p:spPr>
          <a:xfrm>
            <a:off x="4959218" y="3441244"/>
            <a:ext cx="7339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je charakteristickou konstantou daného nuklidu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C4FA8046-5B6A-4B56-8B95-63392E3F0D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42" y="4143375"/>
            <a:ext cx="4214765" cy="2602617"/>
          </a:xfrm>
          <a:prstGeom prst="rect">
            <a:avLst/>
          </a:prstGeom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9337F624-86FF-4F4D-AB3A-2222BC50A7E9}"/>
              </a:ext>
            </a:extLst>
          </p:cNvPr>
          <p:cNvSpPr txBox="1"/>
          <p:nvPr/>
        </p:nvSpPr>
        <p:spPr>
          <a:xfrm>
            <a:off x="9597567" y="2775645"/>
            <a:ext cx="790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E946DE7-2407-4157-AF88-EAC7CA405C09}"/>
              </a:ext>
            </a:extLst>
          </p:cNvPr>
          <p:cNvSpPr txBox="1"/>
          <p:nvPr/>
        </p:nvSpPr>
        <p:spPr>
          <a:xfrm>
            <a:off x="566073" y="2802519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dN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-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Ndt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E67B79C-1A26-00A3-44B9-795DECB68137}"/>
              </a:ext>
            </a:extLst>
          </p:cNvPr>
          <p:cNvSpPr txBox="1"/>
          <p:nvPr/>
        </p:nvSpPr>
        <p:spPr>
          <a:xfrm>
            <a:off x="512394" y="3126967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dN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A205096-AE4E-369D-3E18-C31652BF6F9C}"/>
              </a:ext>
            </a:extLst>
          </p:cNvPr>
          <p:cNvSpPr txBox="1"/>
          <p:nvPr/>
        </p:nvSpPr>
        <p:spPr>
          <a:xfrm>
            <a:off x="578365" y="340851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B0F95844-8BEC-5A1C-1389-C43EB164E2BF}"/>
              </a:ext>
            </a:extLst>
          </p:cNvPr>
          <p:cNvCxnSpPr/>
          <p:nvPr/>
        </p:nvCxnSpPr>
        <p:spPr>
          <a:xfrm>
            <a:off x="553453" y="3456312"/>
            <a:ext cx="31883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80330D7F-4E69-1C82-E364-D3CA144564DA}"/>
              </a:ext>
            </a:extLst>
          </p:cNvPr>
          <p:cNvSpPr txBox="1"/>
          <p:nvPr/>
        </p:nvSpPr>
        <p:spPr>
          <a:xfrm>
            <a:off x="872289" y="326774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-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dt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08ACD7C-AFE4-E85B-5DAE-5F24BE1786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213" y="3694411"/>
            <a:ext cx="184785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749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ChangeArrowheads="1"/>
          </p:cNvSpPr>
          <p:nvPr/>
        </p:nvSpPr>
        <p:spPr bwMode="auto">
          <a:xfrm>
            <a:off x="3289695" y="2131772"/>
            <a:ext cx="52770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(FYZIKÁLNÍ) POLOČAS ROZPADU</a:t>
            </a:r>
          </a:p>
        </p:txBody>
      </p:sp>
      <p:sp>
        <p:nvSpPr>
          <p:cNvPr id="47107" name="Rectangle 6"/>
          <p:cNvSpPr>
            <a:spLocks noChangeArrowheads="1"/>
          </p:cNvSpPr>
          <p:nvPr/>
        </p:nvSpPr>
        <p:spPr bwMode="auto">
          <a:xfrm>
            <a:off x="2038035" y="2631686"/>
            <a:ext cx="760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doba 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za kterou se samovolně přemění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přesně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polovina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původního počtu jader</a:t>
            </a:r>
          </a:p>
        </p:txBody>
      </p:sp>
      <p:graphicFrame>
        <p:nvGraphicFramePr>
          <p:cNvPr id="47108" name="Object 8"/>
          <p:cNvGraphicFramePr>
            <a:graphicFrameLocks noChangeAspect="1"/>
          </p:cNvGraphicFramePr>
          <p:nvPr/>
        </p:nvGraphicFramePr>
        <p:xfrm>
          <a:off x="2742885" y="3915974"/>
          <a:ext cx="10096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787400" imgH="508000" progId="Equation.3">
                  <p:embed/>
                </p:oleObj>
              </mc:Choice>
              <mc:Fallback>
                <p:oleObj name="Rovnice" r:id="rId3" imgW="787400" imgH="508000" progId="Equation.3">
                  <p:embed/>
                  <p:pic>
                    <p:nvPicPr>
                      <p:cNvPr id="4710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2885" y="3915974"/>
                        <a:ext cx="1009650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09" name="Object 10"/>
          <p:cNvGraphicFramePr>
            <a:graphicFrameLocks noChangeAspect="1"/>
          </p:cNvGraphicFramePr>
          <p:nvPr/>
        </p:nvGraphicFramePr>
        <p:xfrm>
          <a:off x="5038411" y="5274875"/>
          <a:ext cx="1152525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965200" imgH="508000" progId="Equation.3">
                  <p:embed/>
                </p:oleObj>
              </mc:Choice>
              <mc:Fallback>
                <p:oleObj name="Rovnice" r:id="rId5" imgW="965200" imgH="508000" progId="Equation.3">
                  <p:embed/>
                  <p:pic>
                    <p:nvPicPr>
                      <p:cNvPr id="4710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8411" y="5274875"/>
                        <a:ext cx="1152525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0" name="Object 12"/>
          <p:cNvGraphicFramePr>
            <a:graphicFrameLocks noChangeAspect="1"/>
          </p:cNvGraphicFramePr>
          <p:nvPr/>
        </p:nvGraphicFramePr>
        <p:xfrm>
          <a:off x="7467286" y="5274875"/>
          <a:ext cx="928687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7" imgW="685800" imgH="508000" progId="Equation.3">
                  <p:embed/>
                </p:oleObj>
              </mc:Choice>
              <mc:Fallback>
                <p:oleObj name="Rovnice" r:id="rId7" imgW="685800" imgH="508000" progId="Equation.3">
                  <p:embed/>
                  <p:pic>
                    <p:nvPicPr>
                      <p:cNvPr id="4711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286" y="5274875"/>
                        <a:ext cx="928687" cy="682625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2" name="Object 3"/>
          <p:cNvGraphicFramePr>
            <a:graphicFrameLocks noChangeAspect="1"/>
          </p:cNvGraphicFramePr>
          <p:nvPr/>
        </p:nvGraphicFramePr>
        <p:xfrm>
          <a:off x="4752660" y="3131750"/>
          <a:ext cx="1643062" cy="193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9" imgW="889000" imgH="1054100" progId="Equation.3">
                  <p:embed/>
                </p:oleObj>
              </mc:Choice>
              <mc:Fallback>
                <p:oleObj name="Rovnice" r:id="rId9" imgW="889000" imgH="1054100" progId="Equation.3">
                  <p:embed/>
                  <p:pic>
                    <p:nvPicPr>
                      <p:cNvPr id="4711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2660" y="3131750"/>
                        <a:ext cx="1643062" cy="193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Zahnutá šipka doprava 16"/>
          <p:cNvSpPr/>
          <p:nvPr/>
        </p:nvSpPr>
        <p:spPr>
          <a:xfrm>
            <a:off x="4038285" y="3203186"/>
            <a:ext cx="571500" cy="928688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114" name="TextovéPole 17"/>
          <p:cNvSpPr txBox="1">
            <a:spLocks noChangeArrowheads="1"/>
          </p:cNvSpPr>
          <p:nvPr/>
        </p:nvSpPr>
        <p:spPr bwMode="auto">
          <a:xfrm>
            <a:off x="1537972" y="3560375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dosadíme:</a:t>
            </a:r>
          </a:p>
        </p:txBody>
      </p:sp>
      <p:sp>
        <p:nvSpPr>
          <p:cNvPr id="19" name="Zahnutá šipka doleva 18"/>
          <p:cNvSpPr/>
          <p:nvPr/>
        </p:nvSpPr>
        <p:spPr>
          <a:xfrm>
            <a:off x="6780735" y="3917561"/>
            <a:ext cx="428625" cy="928688"/>
          </a:xfrm>
          <a:prstGeom prst="curvedLeftArrow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Přímá spojovací čára 20"/>
          <p:cNvCxnSpPr/>
          <p:nvPr/>
        </p:nvCxnSpPr>
        <p:spPr>
          <a:xfrm rot="16200000" flipH="1">
            <a:off x="4931254" y="3810406"/>
            <a:ext cx="571500" cy="357187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 rot="16200000" flipH="1">
            <a:off x="5502754" y="3810406"/>
            <a:ext cx="571500" cy="357187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ahnutá šipka doprava 22"/>
          <p:cNvSpPr/>
          <p:nvPr/>
        </p:nvSpPr>
        <p:spPr>
          <a:xfrm>
            <a:off x="4395472" y="4703375"/>
            <a:ext cx="571500" cy="928687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119" name="TextovéPole 23"/>
          <p:cNvSpPr txBox="1">
            <a:spLocks noChangeArrowheads="1"/>
          </p:cNvSpPr>
          <p:nvPr/>
        </p:nvSpPr>
        <p:spPr bwMode="auto">
          <a:xfrm>
            <a:off x="2823848" y="4989125"/>
            <a:ext cx="1857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logaritmujeme</a:t>
            </a:r>
          </a:p>
        </p:txBody>
      </p:sp>
      <p:sp>
        <p:nvSpPr>
          <p:cNvPr id="25" name="Šipka doprava 24"/>
          <p:cNvSpPr/>
          <p:nvPr/>
        </p:nvSpPr>
        <p:spPr>
          <a:xfrm>
            <a:off x="6324285" y="5489187"/>
            <a:ext cx="857250" cy="214313"/>
          </a:xfrm>
          <a:prstGeom prst="rightArrow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F96FE1C-B95F-48F3-A98F-80429CA99E5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662" t="9042" r="3398" b="6826"/>
          <a:stretch/>
        </p:blipFill>
        <p:spPr>
          <a:xfrm>
            <a:off x="8560405" y="5274875"/>
            <a:ext cx="1078580" cy="75217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0269286-B844-419A-8FA2-F23C1A0ACE48}"/>
              </a:ext>
            </a:extLst>
          </p:cNvPr>
          <p:cNvSpPr txBox="1"/>
          <p:nvPr/>
        </p:nvSpPr>
        <p:spPr>
          <a:xfrm>
            <a:off x="2709916" y="3353394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t= t</a:t>
            </a:r>
            <a:r>
              <a:rPr kumimoji="0" lang="cs-CZ" sz="2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B2C748E0-FF61-4FBC-9749-D70A68308B9D}"/>
              </a:ext>
            </a:extLst>
          </p:cNvPr>
          <p:cNvSpPr txBox="1"/>
          <p:nvPr/>
        </p:nvSpPr>
        <p:spPr>
          <a:xfrm>
            <a:off x="6237806" y="3733538"/>
            <a:ext cx="4346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975B9FB0-A410-400E-932E-D5A76A31FE9F}"/>
              </a:ext>
            </a:extLst>
          </p:cNvPr>
          <p:cNvSpPr txBox="1"/>
          <p:nvPr/>
        </p:nvSpPr>
        <p:spPr>
          <a:xfrm>
            <a:off x="5916901" y="4493823"/>
            <a:ext cx="4346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1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487A3463-8E02-4CDA-B7B5-73D73A73855B}"/>
              </a:ext>
            </a:extLst>
          </p:cNvPr>
          <p:cNvSpPr txBox="1"/>
          <p:nvPr/>
        </p:nvSpPr>
        <p:spPr>
          <a:xfrm>
            <a:off x="538986" y="464475"/>
            <a:ext cx="112987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 panose="05000000000000000000" pitchFamily="2" charset="2"/>
                <a:ea typeface="+mn-ea"/>
                <a:cs typeface="+mn-cs"/>
              </a:rPr>
              <a:t>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rozpad není ovlivněn tlakem a teplotou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 panose="05000000000000000000" pitchFamily="2" charset="2"/>
                <a:ea typeface="+mn-ea"/>
                <a:cs typeface="+mn-cs"/>
              </a:rPr>
              <a:t>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přeměnová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konstanta nezávisí na chemickém stavu atomu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cs-CZ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vyjma rozpadů, které jsou spojeny                  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	</a:t>
            </a:r>
            <a:r>
              <a:rPr kumimoji="0" lang="cs-CZ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 interakcí obalového elektronu (EZ, vnitřní konverze)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 panose="05000000000000000000" pitchFamily="2" charset="2"/>
                <a:ea typeface="+mn-ea"/>
                <a:cs typeface="+mn-cs"/>
              </a:rPr>
              <a:t>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 větvené přeměny je celková pravděpodobnost dána součtem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8105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POLOČAS ROZPADU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973" y="1652023"/>
            <a:ext cx="2257549" cy="424419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32" y="1690689"/>
            <a:ext cx="5506440" cy="412740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341D4CE-5B22-4B2E-B603-4656EE24B56F}"/>
              </a:ext>
            </a:extLst>
          </p:cNvPr>
          <p:cNvSpPr txBox="1"/>
          <p:nvPr/>
        </p:nvSpPr>
        <p:spPr>
          <a:xfrm>
            <a:off x="7249026" y="927568"/>
            <a:ext cx="35026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number represents how many half lives have passed.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5476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192512-F1D0-DFA1-87B6-00CF4D329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8704"/>
            <a:ext cx="12192000" cy="80876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“</a:t>
            </a:r>
            <a:r>
              <a:rPr lang="cs-CZ" sz="4000" b="1" dirty="0" err="1"/>
              <a:t>Survival</a:t>
            </a:r>
            <a:r>
              <a:rPr lang="cs-CZ" sz="4000" b="1" dirty="0"/>
              <a:t> </a:t>
            </a:r>
            <a:r>
              <a:rPr lang="cs-CZ" sz="4000" b="1" dirty="0" err="1"/>
              <a:t>curves</a:t>
            </a:r>
            <a:r>
              <a:rPr lang="en-US" sz="4000" b="1" dirty="0"/>
              <a:t>”</a:t>
            </a:r>
            <a:r>
              <a:rPr lang="cs-CZ" sz="4000" b="1" dirty="0"/>
              <a:t>: </a:t>
            </a:r>
            <a:r>
              <a:rPr lang="cs-CZ" sz="4000" b="1" dirty="0" err="1"/>
              <a:t>atoms</a:t>
            </a:r>
            <a:r>
              <a:rPr lang="cs-CZ" sz="4000" b="1" dirty="0"/>
              <a:t> vs. </a:t>
            </a:r>
            <a:r>
              <a:rPr lang="cs-CZ" sz="4000" b="1" dirty="0" err="1"/>
              <a:t>organisms</a:t>
            </a:r>
            <a:endParaRPr lang="cs-CZ" sz="4000" b="1" dirty="0"/>
          </a:p>
        </p:txBody>
      </p:sp>
      <p:pic>
        <p:nvPicPr>
          <p:cNvPr id="5" name="Zástupný obsah 4" descr="Obsah obrázku snímek obrazovky, Barevnost&#10;&#10;Popis byl vytvořen automaticky">
            <a:extLst>
              <a:ext uri="{FF2B5EF4-FFF2-40B4-BE49-F238E27FC236}">
                <a16:creationId xmlns:a16="http://schemas.microsoft.com/office/drawing/2014/main" id="{41413E23-7412-D924-C838-6715D1E79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12" y="1841473"/>
            <a:ext cx="5161425" cy="3958436"/>
          </a:xfrm>
        </p:spPr>
      </p:pic>
      <p:pic>
        <p:nvPicPr>
          <p:cNvPr id="20" name="Obrázek 19" descr="Obsah obrázku text, diagram, řada/pruh, Vykreslený graf&#10;&#10;Popis byl vytvořen automaticky">
            <a:extLst>
              <a:ext uri="{FF2B5EF4-FFF2-40B4-BE49-F238E27FC236}">
                <a16:creationId xmlns:a16="http://schemas.microsoft.com/office/drawing/2014/main" id="{EC119A7D-18FB-A098-3594-600992255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92"/>
          <a:stretch/>
        </p:blipFill>
        <p:spPr>
          <a:xfrm>
            <a:off x="5884817" y="1894997"/>
            <a:ext cx="5513849" cy="4114518"/>
          </a:xfrm>
          <a:prstGeom prst="rect">
            <a:avLst/>
          </a:prstGeom>
        </p:spPr>
      </p:pic>
      <p:pic>
        <p:nvPicPr>
          <p:cNvPr id="27" name="Obrázek 26" descr="Obsah obrázku text, diagram, řada/pruh, Vykreslený graf&#10;&#10;Popis byl vytvořen automaticky">
            <a:extLst>
              <a:ext uri="{FF2B5EF4-FFF2-40B4-BE49-F238E27FC236}">
                <a16:creationId xmlns:a16="http://schemas.microsoft.com/office/drawing/2014/main" id="{734ED81F-78FD-AB8F-4465-2AD96D237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6" t="38229" r="-1155" b="47776"/>
          <a:stretch/>
        </p:blipFill>
        <p:spPr>
          <a:xfrm>
            <a:off x="8183373" y="3382907"/>
            <a:ext cx="3317967" cy="483325"/>
          </a:xfrm>
          <a:prstGeom prst="rect">
            <a:avLst/>
          </a:prstGeom>
        </p:spPr>
      </p:pic>
      <p:pic>
        <p:nvPicPr>
          <p:cNvPr id="28" name="Obrázek 27" descr="Obsah obrázku text, diagram, řada/pruh, Vykreslený graf&#10;&#10;Popis byl vytvořen automaticky">
            <a:extLst>
              <a:ext uri="{FF2B5EF4-FFF2-40B4-BE49-F238E27FC236}">
                <a16:creationId xmlns:a16="http://schemas.microsoft.com/office/drawing/2014/main" id="{D8E503ED-4C03-6FE4-4A38-26F19E044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0645" r="-1155" b="69210"/>
          <a:stretch/>
        </p:blipFill>
        <p:spPr>
          <a:xfrm>
            <a:off x="8796164" y="2625633"/>
            <a:ext cx="3383280" cy="350341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02CBD959-F485-9488-D95C-49A7568B4155}"/>
              </a:ext>
            </a:extLst>
          </p:cNvPr>
          <p:cNvSpPr txBox="1"/>
          <p:nvPr/>
        </p:nvSpPr>
        <p:spPr>
          <a:xfrm>
            <a:off x="2626150" y="5940646"/>
            <a:ext cx="2736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ATOMS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1C5AD2A6-3831-D138-78B7-8C9A871C9FFE}"/>
              </a:ext>
            </a:extLst>
          </p:cNvPr>
          <p:cNvSpPr txBox="1"/>
          <p:nvPr/>
        </p:nvSpPr>
        <p:spPr>
          <a:xfrm>
            <a:off x="7792635" y="5940646"/>
            <a:ext cx="2736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ORGANISMS</a:t>
            </a:r>
          </a:p>
        </p:txBody>
      </p:sp>
    </p:spTree>
    <p:extLst>
      <p:ext uri="{BB962C8B-B14F-4D97-AF65-F5344CB8AC3E}">
        <p14:creationId xmlns:p14="http://schemas.microsoft.com/office/powerpoint/2010/main" val="10359797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29F2DCA4-CB1D-F239-A0F3-012929E0CB02}"/>
              </a:ext>
            </a:extLst>
          </p:cNvPr>
          <p:cNvSpPr txBox="1"/>
          <p:nvPr/>
        </p:nvSpPr>
        <p:spPr>
          <a:xfrm>
            <a:off x="666470" y="5441375"/>
            <a:ext cx="4253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BIOLOGY - 3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types of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survival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curve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</a:t>
            </a:r>
          </a:p>
        </p:txBody>
      </p:sp>
      <p:pic>
        <p:nvPicPr>
          <p:cNvPr id="15" name="Obrázek 14" descr="Obsah obrázku text, diagram, řada/pruh&#10;&#10;Popis byl vytvořen automaticky">
            <a:extLst>
              <a:ext uri="{FF2B5EF4-FFF2-40B4-BE49-F238E27FC236}">
                <a16:creationId xmlns:a16="http://schemas.microsoft.com/office/drawing/2014/main" id="{95F94701-E90A-A58C-39DB-49A20A067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89" y="1166825"/>
            <a:ext cx="4760814" cy="3770588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685B80D2-E9F2-DCE8-C757-ED1DD8D5C0F0}"/>
              </a:ext>
            </a:extLst>
          </p:cNvPr>
          <p:cNvSpPr txBox="1"/>
          <p:nvPr/>
        </p:nvSpPr>
        <p:spPr>
          <a:xfrm>
            <a:off x="7861104" y="1738966"/>
            <a:ext cx="1162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songbirds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507E4C2-5FF7-CF93-C65F-4D668EADC283}"/>
              </a:ext>
            </a:extLst>
          </p:cNvPr>
          <p:cNvSpPr txBox="1"/>
          <p:nvPr/>
        </p:nvSpPr>
        <p:spPr>
          <a:xfrm>
            <a:off x="8442385" y="965600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humans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778DA8A9-2FA5-3512-1E81-181D9FB5B9E0}"/>
              </a:ext>
            </a:extLst>
          </p:cNvPr>
          <p:cNvSpPr txBox="1"/>
          <p:nvPr/>
        </p:nvSpPr>
        <p:spPr>
          <a:xfrm>
            <a:off x="7424260" y="2680439"/>
            <a:ext cx="566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frog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7406718-A06A-8A16-8034-842F56AE3478}"/>
              </a:ext>
            </a:extLst>
          </p:cNvPr>
          <p:cNvSpPr txBox="1"/>
          <p:nvPr/>
        </p:nvSpPr>
        <p:spPr>
          <a:xfrm>
            <a:off x="508404" y="5742870"/>
            <a:ext cx="114220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Type I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convex curves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typical of species that produce few offspring but care for them well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;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humans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many other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large mammals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such as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elephants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ype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II 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diagonal curves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roughly constant mortality rate/survival probability is experienced regardless of age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;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e.g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., s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ome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birds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lizards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Type III or concave curves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greatest mortality (lowest age-specific survival) early in life, with relatively low rates of death (high probability of survival) for those surviving this bottleneck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;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characteristic of species that produce a large number of offspring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- most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marine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invertebrates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e.g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.,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oysters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cs-CZ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frogs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…)</a:t>
            </a: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6" name="Obrázek 25" descr="Obsah obrázku text, řada/pruh, diagram, Vykreslený graf&#10;&#10;Popis byl vytvořen automaticky">
            <a:extLst>
              <a:ext uri="{FF2B5EF4-FFF2-40B4-BE49-F238E27FC236}">
                <a16:creationId xmlns:a16="http://schemas.microsoft.com/office/drawing/2014/main" id="{37B0C811-E4BF-480C-3B17-540A78037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1" y="1258136"/>
            <a:ext cx="5140913" cy="3857561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6A6CC2A0-C28F-B78B-C88C-4C9B3DAE1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1394"/>
            <a:ext cx="12192000" cy="69067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“</a:t>
            </a:r>
            <a:r>
              <a:rPr lang="cs-CZ" sz="3200" b="1" dirty="0" err="1"/>
              <a:t>Survival</a:t>
            </a:r>
            <a:r>
              <a:rPr lang="cs-CZ" sz="3200" b="1" dirty="0"/>
              <a:t> </a:t>
            </a:r>
            <a:r>
              <a:rPr lang="cs-CZ" sz="3200" b="1" dirty="0" err="1"/>
              <a:t>curves</a:t>
            </a:r>
            <a:r>
              <a:rPr lang="en-US" sz="3200" b="1" dirty="0"/>
              <a:t>”</a:t>
            </a:r>
            <a:r>
              <a:rPr lang="cs-CZ" sz="3200" b="1" dirty="0"/>
              <a:t>: </a:t>
            </a:r>
            <a:r>
              <a:rPr lang="cs-CZ" sz="3200" b="1" dirty="0" err="1"/>
              <a:t>atoms</a:t>
            </a:r>
            <a:r>
              <a:rPr lang="cs-CZ" sz="3200" b="1" dirty="0"/>
              <a:t> vs. </a:t>
            </a:r>
            <a:r>
              <a:rPr lang="cs-CZ" sz="3200" b="1" dirty="0" err="1"/>
              <a:t>organisms</a:t>
            </a:r>
            <a:endParaRPr lang="cs-CZ" sz="3200" b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36611C3-3825-3216-4AEF-7A350F2A2964}"/>
              </a:ext>
            </a:extLst>
          </p:cNvPr>
          <p:cNvSpPr txBox="1"/>
          <p:nvPr/>
        </p:nvSpPr>
        <p:spPr>
          <a:xfrm>
            <a:off x="2397550" y="3268362"/>
            <a:ext cx="2736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ATOMS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F25BFA0-2F94-9339-38F6-46B34A9A7069}"/>
              </a:ext>
            </a:extLst>
          </p:cNvPr>
          <p:cNvSpPr txBox="1"/>
          <p:nvPr/>
        </p:nvSpPr>
        <p:spPr>
          <a:xfrm>
            <a:off x="7943675" y="4950922"/>
            <a:ext cx="2736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ORGANISMS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7F460BA-21E3-DB44-9584-27E8D98A502B}"/>
              </a:ext>
            </a:extLst>
          </p:cNvPr>
          <p:cNvSpPr txBox="1"/>
          <p:nvPr/>
        </p:nvSpPr>
        <p:spPr>
          <a:xfrm>
            <a:off x="7782336" y="3161899"/>
            <a:ext cx="1659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 outside element that preferentially reduces the survival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A48FF8FD-A01E-8C9C-F04F-799B9BBC792E}"/>
              </a:ext>
            </a:extLst>
          </p:cNvPr>
          <p:cNvSpPr/>
          <p:nvPr/>
        </p:nvSpPr>
        <p:spPr>
          <a:xfrm rot="18783127">
            <a:off x="8432891" y="2878562"/>
            <a:ext cx="271849" cy="26517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4E047838-A7C8-A6FA-1727-A2C1F3FFC53B}"/>
              </a:ext>
            </a:extLst>
          </p:cNvPr>
          <p:cNvSpPr/>
          <p:nvPr/>
        </p:nvSpPr>
        <p:spPr>
          <a:xfrm rot="7591314">
            <a:off x="8124464" y="3832943"/>
            <a:ext cx="271849" cy="265176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4893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ED07C996-B3A1-4381-BBF4-E8A4189B3A1B}"/>
              </a:ext>
            </a:extLst>
          </p:cNvPr>
          <p:cNvSpPr txBox="1"/>
          <p:nvPr/>
        </p:nvSpPr>
        <p:spPr>
          <a:xfrm>
            <a:off x="631658" y="4932826"/>
            <a:ext cx="110449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ingdings" panose="05000000000000000000" pitchFamily="2" charset="2"/>
                <a:ea typeface="+mn-ea"/>
                <a:cs typeface="+mn-cs"/>
              </a:rPr>
              <a:t>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BBD1287-CE23-424E-BBA2-3056DCFAE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300" y="1620866"/>
            <a:ext cx="1658463" cy="123800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65D8EE5-97BB-42E6-805E-F7C71C9AF9C4}"/>
              </a:ext>
            </a:extLst>
          </p:cNvPr>
          <p:cNvSpPr txBox="1"/>
          <p:nvPr/>
        </p:nvSpPr>
        <p:spPr>
          <a:xfrm>
            <a:off x="631658" y="1014861"/>
            <a:ext cx="1114274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Vedle rozpadové konstanty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poločasu rozpadu T</a:t>
            </a:r>
            <a:r>
              <a:rPr kumimoji="0" lang="cs-CZ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někdy zavádí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střední doba života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jádra,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což je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pravděpodobnost přeměny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radioaktivního atomu za časovou jednotku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zároveň doba (t=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t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za kterou klesne aktivita na 1/e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@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0,3679 své původní hodnoty.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Všechny tyto tři veličiny (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poločas přeměny T</a:t>
            </a:r>
            <a:r>
              <a:rPr kumimoji="0" lang="cs-CZ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přeměnová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konstanta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střední doba života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t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udávají, jak rychle se radionuklid přeměňuje či rozpadá.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D597E01-DB4F-4119-9EAD-E5FE05A5D59C}"/>
              </a:ext>
            </a:extLst>
          </p:cNvPr>
          <p:cNvSpPr txBox="1"/>
          <p:nvPr/>
        </p:nvSpPr>
        <p:spPr>
          <a:xfrm>
            <a:off x="4426117" y="1872731"/>
            <a:ext cx="6097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T</a:t>
            </a:r>
            <a:r>
              <a:rPr kumimoji="0" lang="cs-CZ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/ln2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D47624B-04CC-43F5-B355-5DB8DDFEB6F7}"/>
              </a:ext>
            </a:extLst>
          </p:cNvPr>
          <p:cNvSpPr txBox="1"/>
          <p:nvPr/>
        </p:nvSpPr>
        <p:spPr>
          <a:xfrm>
            <a:off x="7820224" y="1915719"/>
            <a:ext cx="2757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Poznámka: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Nomenklatura T = T</a:t>
            </a:r>
            <a:r>
              <a:rPr kumimoji="0" lang="cs-CZ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t</a:t>
            </a:r>
            <a:r>
              <a:rPr kumimoji="0" lang="cs-CZ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1F6C2B8-7AA6-4D22-8BD2-70008FAE5007}"/>
              </a:ext>
            </a:extLst>
          </p:cNvPr>
          <p:cNvSpPr txBox="1"/>
          <p:nvPr/>
        </p:nvSpPr>
        <p:spPr>
          <a:xfrm>
            <a:off x="3409449" y="292167"/>
            <a:ext cx="6097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Střední doba života jádra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10B8B8A-96D8-416D-B3FC-0589B770C24E}"/>
              </a:ext>
            </a:extLst>
          </p:cNvPr>
          <p:cNvSpPr txBox="1"/>
          <p:nvPr/>
        </p:nvSpPr>
        <p:spPr>
          <a:xfrm>
            <a:off x="6399932" y="1934286"/>
            <a:ext cx="546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]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7894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C9006E8-BB28-4658-ADD1-4DFB4AAEF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698947"/>
            <a:ext cx="5129784" cy="346010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34">
            <a:extLst>
              <a:ext uri="{FF2B5EF4-FFF2-40B4-BE49-F238E27FC236}">
                <a16:creationId xmlns:a16="http://schemas.microsoft.com/office/drawing/2014/main" id="{E0F6072B-7EFE-48B5-AF61-A399D47F8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9" b="12596"/>
          <a:stretch>
            <a:fillRect/>
          </a:stretch>
        </p:blipFill>
        <p:spPr bwMode="auto">
          <a:xfrm>
            <a:off x="915655" y="682719"/>
            <a:ext cx="428625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702D060-C534-407F-8042-C6EDD9BEA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13" y="3650666"/>
            <a:ext cx="4698534" cy="226383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C044A11-78A6-F46C-569C-D646F3737391}"/>
              </a:ext>
            </a:extLst>
          </p:cNvPr>
          <p:cNvSpPr txBox="1"/>
          <p:nvPr/>
        </p:nvSpPr>
        <p:spPr>
          <a:xfrm>
            <a:off x="7018478" y="5029750"/>
            <a:ext cx="1315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seaborgium</a:t>
            </a:r>
          </a:p>
        </p:txBody>
      </p:sp>
    </p:spTree>
    <p:extLst>
      <p:ext uri="{BB962C8B-B14F-4D97-AF65-F5344CB8AC3E}">
        <p14:creationId xmlns:p14="http://schemas.microsoft.com/office/powerpoint/2010/main" val="3562356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0011A-888F-64A5-7F91-E538CC241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CF483-D33E-E309-BA10-872B2A9EF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QUIZ: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B67DD0-F3DE-4063-99A5-1C5780B7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706"/>
            <a:ext cx="1068451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Q6: </a:t>
            </a:r>
            <a:r>
              <a:rPr lang="cs-CZ" sz="2800" b="1" dirty="0"/>
              <a:t>Antičástice</a:t>
            </a:r>
            <a:r>
              <a:rPr lang="cs-CZ" dirty="0"/>
              <a:t>:</a:t>
            </a:r>
          </a:p>
          <a:p>
            <a:pPr marL="457200" indent="-457200">
              <a:buFont typeface="Arial" panose="020B0604020202020204" pitchFamily="34" charset="0"/>
              <a:buAutoNum type="alphaLcParenR"/>
            </a:pPr>
            <a:r>
              <a:rPr lang="cs-CZ" sz="2400" dirty="0"/>
              <a:t>nebyly zatím v přírodě prokázány ani se je nepodařilo vyrobit uměle; jedná se stále jen o vědeckou hypotézu, podobně jako je tomu s gravitony</a:t>
            </a:r>
          </a:p>
          <a:p>
            <a:pPr marL="457200" indent="-457200">
              <a:buFont typeface="Arial" panose="020B0604020202020204" pitchFamily="34" charset="0"/>
              <a:buAutoNum type="alphaLcParenR"/>
            </a:pPr>
            <a:r>
              <a:rPr lang="cs-CZ" sz="2400" dirty="0"/>
              <a:t>se v přírodě nevyskytují, lze je ale velmi snadno vyrobit na urychlovačích</a:t>
            </a:r>
          </a:p>
          <a:p>
            <a:pPr marL="457200" indent="-457200">
              <a:buFont typeface="Arial" panose="020B0604020202020204" pitchFamily="34" charset="0"/>
              <a:buAutoNum type="alphaLcParenR"/>
              <a:tabLst>
                <a:tab pos="9328150" algn="l"/>
              </a:tabLst>
            </a:pPr>
            <a:r>
              <a:rPr lang="cs-CZ" sz="2400" dirty="0"/>
              <a:t>při setkání s korespondující částicí anihilují za vzniku energetických </a:t>
            </a:r>
            <a:r>
              <a:rPr lang="cs-CZ" sz="2400" dirty="0">
                <a:latin typeface="Symbol" panose="05050102010706020507" pitchFamily="18" charset="2"/>
              </a:rPr>
              <a:t>g</a:t>
            </a:r>
            <a:r>
              <a:rPr lang="cs-CZ" sz="2400" dirty="0"/>
              <a:t>-fotonů              a případně neutrin jako konečných produktů; de facto veškerá hmota se v tomto procesu transformuje v energii</a:t>
            </a:r>
          </a:p>
          <a:p>
            <a:pPr marL="457200" indent="-457200">
              <a:buFont typeface="Arial" panose="020B0604020202020204" pitchFamily="34" charset="0"/>
              <a:buAutoNum type="alphaLcParenR"/>
              <a:tabLst>
                <a:tab pos="9328150" algn="l"/>
              </a:tabLst>
            </a:pPr>
            <a:r>
              <a:rPr lang="cs-CZ" sz="2400" dirty="0"/>
              <a:t>lze pozorovat i v přírodě; vznikají například za bouřky účinkem blesků</a:t>
            </a:r>
          </a:p>
          <a:p>
            <a:pPr marL="457200" indent="-457200">
              <a:buFont typeface="Arial" panose="020B0604020202020204" pitchFamily="34" charset="0"/>
              <a:buAutoNum type="alphaLcParenR"/>
              <a:tabLst>
                <a:tab pos="9328150" algn="l"/>
              </a:tabLst>
            </a:pPr>
            <a:r>
              <a:rPr lang="cs-CZ" sz="2400" dirty="0"/>
              <a:t>existují hojně ve vesmíru, kde byla pozorována i oblaka antihmoty</a:t>
            </a:r>
          </a:p>
          <a:p>
            <a:pPr marL="457200" indent="-457200">
              <a:buFont typeface="Arial" panose="020B0604020202020204" pitchFamily="34" charset="0"/>
              <a:buAutoNum type="alphaLcParenR"/>
              <a:tabLst>
                <a:tab pos="9328150" algn="l"/>
              </a:tabLst>
            </a:pPr>
            <a:r>
              <a:rPr lang="cs-CZ" sz="2400" dirty="0"/>
              <a:t>z párů částic a antičástic spolu bez dodání energie anihilují pouze elektrony              a pozitrony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430FF64B-5D51-1FD5-B879-328EA4FB1EF5}"/>
              </a:ext>
            </a:extLst>
          </p:cNvPr>
          <p:cNvSpPr/>
          <p:nvPr/>
        </p:nvSpPr>
        <p:spPr>
          <a:xfrm>
            <a:off x="793956" y="3130351"/>
            <a:ext cx="485975" cy="485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98FC32A-4D8D-DCDB-1613-B7FE958C7EAF}"/>
              </a:ext>
            </a:extLst>
          </p:cNvPr>
          <p:cNvSpPr txBox="1"/>
          <p:nvPr/>
        </p:nvSpPr>
        <p:spPr>
          <a:xfrm>
            <a:off x="421455" y="1853289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36A32B0-9C81-47AA-D196-D12B9FA3D4A9}"/>
              </a:ext>
            </a:extLst>
          </p:cNvPr>
          <p:cNvSpPr txBox="1"/>
          <p:nvPr/>
        </p:nvSpPr>
        <p:spPr>
          <a:xfrm>
            <a:off x="446282" y="2537689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EFEB5B6-DD01-B52E-B29B-E5B396E0C3A5}"/>
              </a:ext>
            </a:extLst>
          </p:cNvPr>
          <p:cNvSpPr txBox="1"/>
          <p:nvPr/>
        </p:nvSpPr>
        <p:spPr>
          <a:xfrm>
            <a:off x="451199" y="4380216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EB2B650C-2406-CEDF-E85F-D8C49DE3C9BF}"/>
              </a:ext>
            </a:extLst>
          </p:cNvPr>
          <p:cNvSpPr/>
          <p:nvPr/>
        </p:nvSpPr>
        <p:spPr>
          <a:xfrm>
            <a:off x="793956" y="4115125"/>
            <a:ext cx="485975" cy="485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5ADAC49-7981-4217-F48B-885F23EC8335}"/>
              </a:ext>
            </a:extLst>
          </p:cNvPr>
          <p:cNvSpPr txBox="1"/>
          <p:nvPr/>
        </p:nvSpPr>
        <p:spPr>
          <a:xfrm>
            <a:off x="446281" y="4799780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3407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4" grpId="0"/>
      <p:bldP spid="8" grpId="0" animBg="1"/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2"/>
          <p:cNvSpPr>
            <a:spLocks noChangeArrowheads="1"/>
          </p:cNvSpPr>
          <p:nvPr/>
        </p:nvSpPr>
        <p:spPr bwMode="auto">
          <a:xfrm>
            <a:off x="4154267" y="783467"/>
            <a:ext cx="34025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 rychlost rozpadu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radionuklidu: </a:t>
            </a:r>
          </a:p>
        </p:txBody>
      </p:sp>
      <p:sp>
        <p:nvSpPr>
          <p:cNvPr id="45060" name="Rectangle 16"/>
          <p:cNvSpPr>
            <a:spLocks noChangeArrowheads="1"/>
          </p:cNvSpPr>
          <p:nvPr/>
        </p:nvSpPr>
        <p:spPr bwMode="auto">
          <a:xfrm>
            <a:off x="2509086" y="1360762"/>
            <a:ext cx="237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z přeměnového zákona:</a:t>
            </a:r>
          </a:p>
        </p:txBody>
      </p:sp>
      <p:graphicFrame>
        <p:nvGraphicFramePr>
          <p:cNvPr id="45061" name="Object 18"/>
          <p:cNvGraphicFramePr>
            <a:graphicFrameLocks noChangeAspect="1"/>
          </p:cNvGraphicFramePr>
          <p:nvPr/>
        </p:nvGraphicFramePr>
        <p:xfrm>
          <a:off x="4652211" y="2003699"/>
          <a:ext cx="23590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1663700" imgH="508000" progId="Equation.3">
                  <p:embed/>
                </p:oleObj>
              </mc:Choice>
              <mc:Fallback>
                <p:oleObj name="Rovnice" r:id="rId3" imgW="1663700" imgH="508000" progId="Equation.3">
                  <p:embed/>
                  <p:pic>
                    <p:nvPicPr>
                      <p:cNvPr id="45061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2211" y="2003699"/>
                        <a:ext cx="235902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2" name="Object 20"/>
          <p:cNvGraphicFramePr>
            <a:graphicFrameLocks noChangeAspect="1"/>
          </p:cNvGraphicFramePr>
          <p:nvPr/>
        </p:nvGraphicFramePr>
        <p:xfrm>
          <a:off x="5509461" y="2932386"/>
          <a:ext cx="146367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889000" imgH="304800" progId="Equation.3">
                  <p:embed/>
                </p:oleObj>
              </mc:Choice>
              <mc:Fallback>
                <p:oleObj name="Rovnice" r:id="rId5" imgW="889000" imgH="304800" progId="Equation.3">
                  <p:embed/>
                  <p:pic>
                    <p:nvPicPr>
                      <p:cNvPr id="4506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9461" y="2932386"/>
                        <a:ext cx="1463675" cy="500062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3" name="Rectangle 23"/>
          <p:cNvSpPr>
            <a:spLocks noChangeArrowheads="1"/>
          </p:cNvSpPr>
          <p:nvPr/>
        </p:nvSpPr>
        <p:spPr bwMode="auto">
          <a:xfrm>
            <a:off x="3718760" y="3659257"/>
            <a:ext cx="4273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  <a:r>
              <a:rPr kumimoji="0" lang="cs-CZ" altLang="cs-CZ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 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N</a:t>
            </a:r>
            <a:r>
              <a:rPr kumimoji="0" lang="cs-CZ" altLang="cs-CZ" sz="1800" b="0" i="1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0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...  rychlost rozpadu v čase 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0 </a:t>
            </a:r>
          </a:p>
        </p:txBody>
      </p:sp>
      <p:sp>
        <p:nvSpPr>
          <p:cNvPr id="45064" name="Rectangle 29"/>
          <p:cNvSpPr>
            <a:spLocks noChangeArrowheads="1"/>
          </p:cNvSpPr>
          <p:nvPr/>
        </p:nvSpPr>
        <p:spPr bwMode="auto">
          <a:xfrm>
            <a:off x="3696536" y="4067340"/>
            <a:ext cx="49702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  ...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aktivita v libovolném následujícím okamžiku </a:t>
            </a: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 = poločas rozpadu; n = počet poločasů rozpadu </a:t>
            </a:r>
          </a:p>
        </p:txBody>
      </p:sp>
      <p:sp>
        <p:nvSpPr>
          <p:cNvPr id="45065" name="Rectangle 2"/>
          <p:cNvSpPr>
            <a:spLocks noChangeArrowheads="1"/>
          </p:cNvSpPr>
          <p:nvPr/>
        </p:nvSpPr>
        <p:spPr bwMode="auto">
          <a:xfrm>
            <a:off x="3866399" y="5004073"/>
            <a:ext cx="4403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1" i="1" u="sng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JEDNOTKY AKTIVITY RADIONUKLIDU:</a:t>
            </a:r>
          </a:p>
        </p:txBody>
      </p:sp>
      <p:sp>
        <p:nvSpPr>
          <p:cNvPr id="45066" name="Rectangle 3"/>
          <p:cNvSpPr>
            <a:spLocks noChangeArrowheads="1"/>
          </p:cNvSpPr>
          <p:nvPr/>
        </p:nvSpPr>
        <p:spPr bwMode="auto">
          <a:xfrm>
            <a:off x="1437523" y="5575574"/>
            <a:ext cx="4476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současná jednotka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(dle objevitele)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becquerel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becquerel = 1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Bq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1 rozpad za sekundu</a:t>
            </a:r>
          </a:p>
        </p:txBody>
      </p:sp>
      <p:sp>
        <p:nvSpPr>
          <p:cNvPr id="45067" name="Rectangle 4"/>
          <p:cNvSpPr>
            <a:spLocks noChangeArrowheads="1"/>
          </p:cNvSpPr>
          <p:nvPr/>
        </p:nvSpPr>
        <p:spPr bwMode="auto">
          <a:xfrm>
            <a:off x="6446086" y="5575573"/>
            <a:ext cx="3635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cs-CZ" altLang="cs-CZ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starší jednotka </a:t>
            </a: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(stále užívaná) </a:t>
            </a:r>
            <a:r>
              <a:rPr kumimoji="0" lang="cs-CZ" altLang="cs-CZ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curie</a:t>
            </a: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curie = 1Ci = 3,7.10</a:t>
            </a:r>
            <a:r>
              <a:rPr kumimoji="0" lang="cs-CZ" altLang="cs-CZ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</a:t>
            </a: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Bq</a:t>
            </a:r>
          </a:p>
        </p:txBody>
      </p:sp>
      <p:sp>
        <p:nvSpPr>
          <p:cNvPr id="45068" name="Rectangle 2"/>
          <p:cNvSpPr>
            <a:spLocks noChangeArrowheads="1"/>
          </p:cNvSpPr>
          <p:nvPr/>
        </p:nvSpPr>
        <p:spPr bwMode="auto">
          <a:xfrm>
            <a:off x="3794961" y="142876"/>
            <a:ext cx="434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AKTIVITA  RADIONUKLIDU</a:t>
            </a:r>
          </a:p>
        </p:txBody>
      </p:sp>
      <p:graphicFrame>
        <p:nvGraphicFramePr>
          <p:cNvPr id="45070" name="Object 3"/>
          <p:cNvGraphicFramePr>
            <a:graphicFrameLocks noChangeAspect="1"/>
          </p:cNvGraphicFramePr>
          <p:nvPr/>
        </p:nvGraphicFramePr>
        <p:xfrm>
          <a:off x="5080835" y="1289324"/>
          <a:ext cx="15494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7" imgW="940208" imgH="304932" progId="Equation.3">
                  <p:embed/>
                </p:oleObj>
              </mc:Choice>
              <mc:Fallback>
                <p:oleObj name="Rovnice" r:id="rId7" imgW="940208" imgH="304932" progId="Equation.3">
                  <p:embed/>
                  <p:pic>
                    <p:nvPicPr>
                      <p:cNvPr id="4507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835" y="1289324"/>
                        <a:ext cx="1549400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Zaoblený obdélníkový popisek 24"/>
          <p:cNvSpPr/>
          <p:nvPr/>
        </p:nvSpPr>
        <p:spPr>
          <a:xfrm>
            <a:off x="6009523" y="2075136"/>
            <a:ext cx="500062" cy="571500"/>
          </a:xfrm>
          <a:prstGeom prst="wedgeRoundRectCallout">
            <a:avLst>
              <a:gd name="adj1" fmla="val 12183"/>
              <a:gd name="adj2" fmla="val 122500"/>
              <a:gd name="adj3" fmla="val 16667"/>
            </a:avLst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CF0157E-BB2C-438D-9D74-69E69C4C8688}"/>
              </a:ext>
            </a:extLst>
          </p:cNvPr>
          <p:cNvSpPr txBox="1"/>
          <p:nvPr/>
        </p:nvSpPr>
        <p:spPr>
          <a:xfrm>
            <a:off x="6973136" y="2950019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A</a:t>
            </a:r>
            <a:r>
              <a:rPr kumimoji="0" lang="cs-CZ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 (1/2)</a:t>
            </a:r>
            <a:r>
              <a:rPr kumimoji="0" lang="cs-CZ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t/T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A</a:t>
            </a:r>
            <a:r>
              <a:rPr kumimoji="0" lang="cs-CZ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. (1/2)</a:t>
            </a:r>
            <a:r>
              <a:rPr kumimoji="0" lang="cs-CZ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BAA9FB1-2EFA-4EA8-BDE0-35D2CB87CD8E}"/>
              </a:ext>
            </a:extLst>
          </p:cNvPr>
          <p:cNvSpPr txBox="1"/>
          <p:nvPr/>
        </p:nvSpPr>
        <p:spPr>
          <a:xfrm>
            <a:off x="9092532" y="2529663"/>
            <a:ext cx="75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 =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n.T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4" name="Object 16">
            <a:extLst>
              <a:ext uri="{FF2B5EF4-FFF2-40B4-BE49-F238E27FC236}">
                <a16:creationId xmlns:a16="http://schemas.microsoft.com/office/drawing/2014/main" id="{DBDB7A52-AEB2-43B1-A420-914B55CAFD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2392" y="661332"/>
          <a:ext cx="1212850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9" imgW="952500" imgH="508000" progId="Equation.3">
                  <p:embed/>
                </p:oleObj>
              </mc:Choice>
              <mc:Fallback>
                <p:oleObj name="Rovnice" r:id="rId9" imgW="952500" imgH="508000" progId="Equation.3">
                  <p:embed/>
                  <p:pic>
                    <p:nvPicPr>
                      <p:cNvPr id="24" name="Object 16">
                        <a:extLst>
                          <a:ext uri="{FF2B5EF4-FFF2-40B4-BE49-F238E27FC236}">
                            <a16:creationId xmlns:a16="http://schemas.microsoft.com/office/drawing/2014/main" id="{DBDB7A52-AEB2-43B1-A420-914B55CAFD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2392" y="661332"/>
                        <a:ext cx="1212850" cy="642937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Obrázek 25">
            <a:extLst>
              <a:ext uri="{FF2B5EF4-FFF2-40B4-BE49-F238E27FC236}">
                <a16:creationId xmlns:a16="http://schemas.microsoft.com/office/drawing/2014/main" id="{AF51A13D-6686-4A70-8365-BBDD92114E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4130" y="2368253"/>
            <a:ext cx="1304996" cy="49693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2D518C7-1BC9-4829-AD41-E284DAD1DD1E}"/>
              </a:ext>
            </a:extLst>
          </p:cNvPr>
          <p:cNvSpPr txBox="1"/>
          <p:nvPr/>
        </p:nvSpPr>
        <p:spPr>
          <a:xfrm>
            <a:off x="6577262" y="1238564"/>
            <a:ext cx="24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204044D-DA8B-47E4-B6A4-05CB48BC12A2}"/>
              </a:ext>
            </a:extLst>
          </p:cNvPr>
          <p:cNvSpPr txBox="1"/>
          <p:nvPr/>
        </p:nvSpPr>
        <p:spPr>
          <a:xfrm>
            <a:off x="9044289" y="2195962"/>
            <a:ext cx="2792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počet poločasů rozpadu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D7D91BA-1861-4180-9E1C-7DD7DBFEE6D2}"/>
              </a:ext>
            </a:extLst>
          </p:cNvPr>
          <p:cNvSpPr txBox="1"/>
          <p:nvPr/>
        </p:nvSpPr>
        <p:spPr>
          <a:xfrm>
            <a:off x="2123865" y="6235863"/>
            <a:ext cx="7069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Poznámka: Zároveň pomocí A můžeme vyjadřovat množství radionuklidu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A9E93FA5-B0DC-19D8-257C-44044E3C1510}"/>
              </a:ext>
            </a:extLst>
          </p:cNvPr>
          <p:cNvCxnSpPr/>
          <p:nvPr/>
        </p:nvCxnSpPr>
        <p:spPr>
          <a:xfrm flipH="1">
            <a:off x="6823909" y="2075136"/>
            <a:ext cx="603833" cy="874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A6E55C8B-35DB-B08E-854F-5A5D7425FC2C}"/>
                  </a:ext>
                </a:extLst>
              </p:cNvPr>
              <p:cNvSpPr txBox="1"/>
              <p:nvPr/>
            </p:nvSpPr>
            <p:spPr>
              <a:xfrm>
                <a:off x="7210664" y="1700398"/>
                <a:ext cx="978153" cy="513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>
                    <a:latin typeface="Symbol" panose="05050102010706020507" pitchFamily="18" charset="2"/>
                  </a:rPr>
                  <a:t>l</a:t>
                </a:r>
                <a:r>
                  <a:rPr lang="cs-CZ" dirty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𝑙𝑛</m:t>
                        </m:r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cs-CZ" b="0" i="1" baseline="-25000" smtClean="0">
                            <a:latin typeface="Cambria Math" panose="02040503050406030204" pitchFamily="18" charset="0"/>
                          </a:rPr>
                          <m:t>1/2</m:t>
                        </m:r>
                      </m:den>
                    </m:f>
                  </m:oMath>
                </a14:m>
                <a:endParaRPr lang="cs-CZ" dirty="0"/>
              </a:p>
            </p:txBody>
          </p:sp>
        </mc:Choice>
        <mc:Fallback xmlns="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A6E55C8B-35DB-B08E-854F-5A5D7425FC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664" y="1700398"/>
                <a:ext cx="978153" cy="513410"/>
              </a:xfrm>
              <a:prstGeom prst="rect">
                <a:avLst/>
              </a:prstGeom>
              <a:blipFill>
                <a:blip r:embed="rId12"/>
                <a:stretch>
                  <a:fillRect l="-5625" b="-2023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DE39367A-7C3B-7D71-BCDA-91B242B7E61B}"/>
              </a:ext>
            </a:extLst>
          </p:cNvPr>
          <p:cNvCxnSpPr/>
          <p:nvPr/>
        </p:nvCxnSpPr>
        <p:spPr>
          <a:xfrm flipH="1" flipV="1">
            <a:off x="7491046" y="2131255"/>
            <a:ext cx="91346" cy="316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9B658EEC-3148-E72C-BEB5-075CB8AC9E69}"/>
              </a:ext>
            </a:extLst>
          </p:cNvPr>
          <p:cNvCxnSpPr>
            <a:stCxn id="5" idx="1"/>
          </p:cNvCxnSpPr>
          <p:nvPr/>
        </p:nvCxnSpPr>
        <p:spPr>
          <a:xfrm flipH="1">
            <a:off x="8666807" y="2714329"/>
            <a:ext cx="425725" cy="345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6163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Obrázek 34">
            <a:extLst>
              <a:ext uri="{FF2B5EF4-FFF2-40B4-BE49-F238E27FC236}">
                <a16:creationId xmlns:a16="http://schemas.microsoft.com/office/drawing/2014/main" id="{4D8A496D-88C5-429F-9C6E-BA4FA1473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761" y="2958157"/>
            <a:ext cx="3795956" cy="354094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7336D81-F3A7-43A6-ABDC-81722D0A7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084" y="829481"/>
            <a:ext cx="3101530" cy="25995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D91EB91-D400-4E2D-8C8E-9DF38A2D3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084" y="3862073"/>
            <a:ext cx="2986164" cy="2599519"/>
          </a:xfrm>
          <a:prstGeom prst="rect">
            <a:avLst/>
          </a:prstGeom>
        </p:spPr>
      </p:pic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F4A536EC-0373-4CB3-B56D-811769B7973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7462" y="344405"/>
          <a:ext cx="1277854" cy="412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5" imgW="940208" imgH="304932" progId="Equation.3">
                  <p:embed/>
                </p:oleObj>
              </mc:Choice>
              <mc:Fallback>
                <p:oleObj name="Rovnice" r:id="rId5" imgW="940208" imgH="304932" progId="Equation.3">
                  <p:embed/>
                  <p:pic>
                    <p:nvPicPr>
                      <p:cNvPr id="6" name="Object 3">
                        <a:extLst>
                          <a:ext uri="{FF2B5EF4-FFF2-40B4-BE49-F238E27FC236}">
                            <a16:creationId xmlns:a16="http://schemas.microsoft.com/office/drawing/2014/main" id="{F4A536EC-0373-4CB3-B56D-811769B797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7462" y="344405"/>
                        <a:ext cx="1277854" cy="4124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80D7148C-69EB-4EF2-9398-D0C8CFA9DC4D}"/>
                  </a:ext>
                </a:extLst>
              </p:cNvPr>
              <p:cNvSpPr txBox="1"/>
              <p:nvPr/>
            </p:nvSpPr>
            <p:spPr>
              <a:xfrm>
                <a:off x="4605589" y="1636529"/>
                <a:ext cx="1362104" cy="6113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num>
                      <m:den>
                        <m: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  <m:r>
                          <a:rPr kumimoji="0" lang="cs-CZ" sz="28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den>
                    </m:f>
                  </m:oMath>
                </a14:m>
                <a:r>
                  <a:rPr kumimoji="0" lang="cs-CZ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kumimoji="0" lang="cs-CZ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+mn-ea"/>
                            <a:cs typeface="+mn-cs"/>
                          </a:rPr>
                          <m:t>l</m:t>
                        </m:r>
                        <m: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p>
                    </m:sSup>
                  </m:oMath>
                </a14:m>
                <a:endParaRPr kumimoji="0" lang="cs-CZ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ovéPole 6">
                <a:extLst>
                  <a:ext uri="{FF2B5EF4-FFF2-40B4-BE49-F238E27FC236}">
                    <a16:creationId xmlns:a16="http://schemas.microsoft.com/office/drawing/2014/main" id="{80D7148C-69EB-4EF2-9398-D0C8CFA9D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5589" y="1636529"/>
                <a:ext cx="1362104" cy="611321"/>
              </a:xfrm>
              <a:prstGeom prst="rect">
                <a:avLst/>
              </a:prstGeom>
              <a:blipFill>
                <a:blip r:embed="rId8"/>
                <a:stretch>
                  <a:fillRect l="-448" t="-1980" b="-2079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13592622-F864-46E4-87E9-78DB26140746}"/>
                  </a:ext>
                </a:extLst>
              </p:cNvPr>
              <p:cNvSpPr txBox="1"/>
              <p:nvPr/>
            </p:nvSpPr>
            <p:spPr>
              <a:xfrm>
                <a:off x="4407969" y="4672647"/>
                <a:ext cx="2139817" cy="6202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cs-CZ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ln</m:t>
                    </m:r>
                    <m:f>
                      <m:fPr>
                        <m:ctrlPr>
                          <a:rPr kumimoji="0" lang="cs-CZ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cs-CZ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num>
                      <m:den>
                        <m:r>
                          <a:rPr kumimoji="0" lang="cs-CZ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  <m:r>
                          <a:rPr kumimoji="0" lang="cs-CZ" sz="2800" b="0" i="0" u="none" strike="noStrike" kern="1200" cap="none" spc="0" normalizeH="0" baseline="-2500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den>
                    </m:f>
                  </m:oMath>
                </a14:m>
                <a:r>
                  <a:rPr kumimoji="0" lang="cs-CZ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= ln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kumimoji="0" lang="cs-CZ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+mn-ea"/>
                            <a:cs typeface="+mn-cs"/>
                          </a:rPr>
                          <m:t>l</m:t>
                        </m:r>
                        <m: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p>
                    </m:sSup>
                  </m:oMath>
                </a14:m>
                <a:endParaRPr kumimoji="0" lang="cs-CZ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ovéPole 8">
                <a:extLst>
                  <a:ext uri="{FF2B5EF4-FFF2-40B4-BE49-F238E27FC236}">
                    <a16:creationId xmlns:a16="http://schemas.microsoft.com/office/drawing/2014/main" id="{13592622-F864-46E4-87E9-78DB26140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969" y="4672647"/>
                <a:ext cx="2139817" cy="620298"/>
              </a:xfrm>
              <a:prstGeom prst="rect">
                <a:avLst/>
              </a:prstGeom>
              <a:blipFill>
                <a:blip r:embed="rId9"/>
                <a:stretch>
                  <a:fillRect t="-990" b="-2079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DE58D376-6372-4469-B326-4121806546E8}"/>
                  </a:ext>
                </a:extLst>
              </p:cNvPr>
              <p:cNvSpPr txBox="1"/>
              <p:nvPr/>
            </p:nvSpPr>
            <p:spPr>
              <a:xfrm>
                <a:off x="6580803" y="814222"/>
                <a:ext cx="300947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cs-CZ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ln</m:t>
                    </m:r>
                    <m:r>
                      <a:rPr kumimoji="0" lang="cs-CZ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cs-CZ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N</m:t>
                    </m:r>
                    <m:r>
                      <a:rPr kumimoji="0" lang="cs-CZ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m:rPr>
                        <m:sty m:val="p"/>
                      </m:rPr>
                      <a:rPr kumimoji="0" lang="cs-CZ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ln</m:t>
                    </m:r>
                    <m:r>
                      <a:rPr kumimoji="0" lang="cs-CZ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cs-CZ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N</m:t>
                    </m:r>
                    <m:r>
                      <a:rPr kumimoji="0" lang="cs-CZ" sz="2800" b="0" i="0" u="none" strike="noStrike" kern="1200" cap="none" spc="0" normalizeH="0" baseline="-2500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</m:t>
                    </m:r>
                  </m:oMath>
                </a14:m>
                <a:r>
                  <a:rPr kumimoji="0" lang="cs-CZ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cs-CZ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cs-CZ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cs-CZ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kumimoji="0" lang="cs-CZ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+mn-ea"/>
                            <a:cs typeface="+mn-cs"/>
                          </a:rPr>
                          <m:t>l</m:t>
                        </m:r>
                        <m:r>
                          <a:rPr kumimoji="0" lang="cs-CZ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  <m:sup>
                        <m: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sup>
                    </m:sSup>
                  </m:oMath>
                </a14:m>
                <a:endParaRPr kumimoji="0" lang="cs-CZ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ovéPole 10">
                <a:extLst>
                  <a:ext uri="{FF2B5EF4-FFF2-40B4-BE49-F238E27FC236}">
                    <a16:creationId xmlns:a16="http://schemas.microsoft.com/office/drawing/2014/main" id="{DE58D376-6372-4469-B326-412180654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0803" y="814222"/>
                <a:ext cx="3009478" cy="4308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5DF3AFB2-2F35-4982-8333-64CC95D63E2F}"/>
                  </a:ext>
                </a:extLst>
              </p:cNvPr>
              <p:cNvSpPr txBox="1"/>
              <p:nvPr/>
            </p:nvSpPr>
            <p:spPr>
              <a:xfrm>
                <a:off x="7819796" y="1349206"/>
                <a:ext cx="293753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cs-CZ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ln</m:t>
                    </m:r>
                    <m:r>
                      <a:rPr kumimoji="0" lang="cs-CZ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cs-CZ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N</m:t>
                    </m:r>
                    <m:r>
                      <a:rPr kumimoji="0" lang="cs-CZ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cs-CZ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cs-CZ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kumimoji="0" lang="cs-CZ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Symbol" panose="05050102010706020507" pitchFamily="18" charset="2"/>
                            <a:ea typeface="+mn-ea"/>
                            <a:cs typeface="+mn-cs"/>
                          </a:rPr>
                          <m:t>l</m:t>
                        </m:r>
                        <m:r>
                          <a:rPr kumimoji="0" lang="cs-CZ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  <m: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cs-CZ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ln</m:t>
                        </m:r>
                        <m:r>
                          <a:rPr kumimoji="0" lang="cs-CZ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0" lang="cs-CZ" sz="2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  <m:r>
                          <a:rPr kumimoji="0" lang="cs-CZ" sz="2800" b="0" i="0" u="none" strike="noStrike" kern="1200" cap="none" spc="0" normalizeH="0" baseline="-2500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e>
                      <m:sup>
                        <m: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sup>
                    </m:sSup>
                  </m:oMath>
                </a14:m>
                <a:endParaRPr kumimoji="0" lang="cs-CZ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5DF3AFB2-2F35-4982-8333-64CC95D63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796" y="1349206"/>
                <a:ext cx="2937535" cy="4308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F0C89EC8-8585-4B71-8C36-92D3B8322D12}"/>
                  </a:ext>
                </a:extLst>
              </p:cNvPr>
              <p:cNvSpPr txBox="1"/>
              <p:nvPr/>
            </p:nvSpPr>
            <p:spPr>
              <a:xfrm>
                <a:off x="8250487" y="1816963"/>
                <a:ext cx="1830373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cs-CZ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y</m:t>
                    </m:r>
                    <m:r>
                      <a:rPr kumimoji="0" lang="cs-CZ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cs-CZ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𝑚𝑥</m:t>
                        </m:r>
                        <m: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cs-CZ" sz="2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b</m:t>
                        </m:r>
                      </m:e>
                      <m:sup>
                        <m:r>
                          <a:rPr kumimoji="0" lang="cs-CZ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</m:sup>
                    </m:sSup>
                  </m:oMath>
                </a14:m>
                <a:endParaRPr kumimoji="0" lang="cs-CZ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F0C89EC8-8585-4B71-8C36-92D3B8322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0487" y="1816963"/>
                <a:ext cx="1830373" cy="43088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18221DC3-E93F-4AF7-8BF4-C116F39629F7}"/>
              </a:ext>
            </a:extLst>
          </p:cNvPr>
          <p:cNvCxnSpPr>
            <a:cxnSpLocks/>
          </p:cNvCxnSpPr>
          <p:nvPr/>
        </p:nvCxnSpPr>
        <p:spPr>
          <a:xfrm>
            <a:off x="8580017" y="2284720"/>
            <a:ext cx="0" cy="13112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>
            <a:extLst>
              <a:ext uri="{FF2B5EF4-FFF2-40B4-BE49-F238E27FC236}">
                <a16:creationId xmlns:a16="http://schemas.microsoft.com/office/drawing/2014/main" id="{1B865F9A-AC31-44F2-A57A-A48AE124108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2" t="28351" r="24014" b="28858"/>
          <a:stretch/>
        </p:blipFill>
        <p:spPr>
          <a:xfrm>
            <a:off x="8336128" y="3669814"/>
            <a:ext cx="487778" cy="469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BEBD6450-3556-4153-A5EA-926A951C6B00}"/>
                  </a:ext>
                </a:extLst>
              </p:cNvPr>
              <p:cNvSpPr txBox="1"/>
              <p:nvPr/>
            </p:nvSpPr>
            <p:spPr>
              <a:xfrm>
                <a:off x="8095764" y="3719764"/>
                <a:ext cx="21398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cs-CZ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r>
                        <m:rPr>
                          <m:nor/>
                        </m:rPr>
                        <a:rPr kumimoji="0" lang="cs-CZ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m:t>l</m:t>
                      </m:r>
                    </m:oMath>
                  </m:oMathPara>
                </a14:m>
                <a:endParaRPr kumimoji="0" lang="cs-CZ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2" name="TextovéPole 21">
                <a:extLst>
                  <a:ext uri="{FF2B5EF4-FFF2-40B4-BE49-F238E27FC236}">
                    <a16:creationId xmlns:a16="http://schemas.microsoft.com/office/drawing/2014/main" id="{BEBD6450-3556-4153-A5EA-926A951C6B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5764" y="3719764"/>
                <a:ext cx="2139817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ovéPole 29">
            <a:extLst>
              <a:ext uri="{FF2B5EF4-FFF2-40B4-BE49-F238E27FC236}">
                <a16:creationId xmlns:a16="http://schemas.microsoft.com/office/drawing/2014/main" id="{A61BE84D-2DE3-4AE0-B6D6-0491869C1FDA}"/>
              </a:ext>
            </a:extLst>
          </p:cNvPr>
          <p:cNvSpPr txBox="1"/>
          <p:nvPr/>
        </p:nvSpPr>
        <p:spPr>
          <a:xfrm>
            <a:off x="456746" y="4264266"/>
            <a:ext cx="7825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ln</a:t>
            </a: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(1/1) = 0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5C6DDC23-4F8F-4CF1-BE58-77A69FCE2083}"/>
              </a:ext>
            </a:extLst>
          </p:cNvPr>
          <p:cNvSpPr txBox="1"/>
          <p:nvPr/>
        </p:nvSpPr>
        <p:spPr>
          <a:xfrm>
            <a:off x="1021164" y="5933395"/>
            <a:ext cx="43633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0.01</a:t>
            </a:r>
          </a:p>
        </p:txBody>
      </p:sp>
    </p:spTree>
    <p:extLst>
      <p:ext uri="{BB962C8B-B14F-4D97-AF65-F5344CB8AC3E}">
        <p14:creationId xmlns:p14="http://schemas.microsoft.com/office/powerpoint/2010/main" val="19513215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916408" y="3118059"/>
            <a:ext cx="424784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během dostatečně dlouhé doby se mateřský prvek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přemění úplně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 prvek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dceřinný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(pokud ten není dále radioaktivní)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1061537" y="1161048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exponenciální přeměnový zákon platí pro </a:t>
            </a:r>
            <a:r>
              <a:rPr kumimoji="0" lang="cs-CZ" altLang="cs-CZ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všechny druhy záření</a:t>
            </a:r>
          </a:p>
        </p:txBody>
      </p:sp>
      <p:graphicFrame>
        <p:nvGraphicFramePr>
          <p:cNvPr id="69637" name="Object 6"/>
          <p:cNvGraphicFramePr>
            <a:graphicFrameLocks noChangeAspect="1"/>
          </p:cNvGraphicFramePr>
          <p:nvPr/>
        </p:nvGraphicFramePr>
        <p:xfrm>
          <a:off x="2204538" y="2018298"/>
          <a:ext cx="12096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940208" imgH="304932" progId="Equation.3">
                  <p:embed/>
                </p:oleObj>
              </mc:Choice>
              <mc:Fallback>
                <p:oleObj name="Rovnice" r:id="rId3" imgW="940208" imgH="304932" progId="Equation.3">
                  <p:embed/>
                  <p:pic>
                    <p:nvPicPr>
                      <p:cNvPr id="6963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4538" y="2018298"/>
                        <a:ext cx="1209675" cy="390525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0" name="Obdélník 10"/>
          <p:cNvSpPr>
            <a:spLocks noChangeArrowheads="1"/>
          </p:cNvSpPr>
          <p:nvPr/>
        </p:nvSpPr>
        <p:spPr bwMode="auto">
          <a:xfrm>
            <a:off x="3595688" y="285751"/>
            <a:ext cx="5632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cs-CZ" altLang="cs-CZ" sz="24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PRŮBĚH RADIOAKTIVNÍ PŘEMĚNY</a:t>
            </a:r>
            <a:endParaRPr kumimoji="0" lang="cs-CZ" altLang="cs-CZ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9641" name="Rectangle 3"/>
          <p:cNvSpPr>
            <a:spLocks noChangeArrowheads="1"/>
          </p:cNvSpPr>
          <p:nvPr/>
        </p:nvSpPr>
        <p:spPr bwMode="auto">
          <a:xfrm>
            <a:off x="885786" y="4276359"/>
            <a:ext cx="434139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je-li </a:t>
            </a: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dceřinný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prvek dále radioaktivní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kumimoji="0" lang="cs-CZ" altLang="cs-CZ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/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produkty radioaktivního rozpadu vytvářejí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radioaktivní </a:t>
            </a:r>
            <a:r>
              <a:rPr kumimoji="0" lang="cs-CZ" alt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přeměnové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řady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kumimoji="0" lang="cs-CZ" altLang="cs-CZ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EEB456-2DEF-4110-B261-DD13709C01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48"/>
          <a:stretch/>
        </p:blipFill>
        <p:spPr>
          <a:xfrm>
            <a:off x="7140199" y="861096"/>
            <a:ext cx="2627080" cy="175168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EABB079-C6E8-489A-A5F5-2F82B3E523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8"/>
          <a:stretch/>
        </p:blipFill>
        <p:spPr>
          <a:xfrm>
            <a:off x="6344294" y="3165643"/>
            <a:ext cx="4057005" cy="30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666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0432431-C497-424A-B4ED-871DD9025FAC}"/>
              </a:ext>
            </a:extLst>
          </p:cNvPr>
          <p:cNvSpPr txBox="1"/>
          <p:nvPr/>
        </p:nvSpPr>
        <p:spPr>
          <a:xfrm>
            <a:off x="687921" y="269696"/>
            <a:ext cx="8405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Měrná aktivita</a:t>
            </a:r>
          </a:p>
        </p:txBody>
      </p:sp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1BFE743D-2E2D-446B-BECF-43FC25802A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8474"/>
          <a:stretch/>
        </p:blipFill>
        <p:spPr>
          <a:xfrm>
            <a:off x="1370241" y="3253506"/>
            <a:ext cx="1639553" cy="1022360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F83E60C7-754E-43EB-AB76-33B30C8FEC4D}"/>
              </a:ext>
            </a:extLst>
          </p:cNvPr>
          <p:cNvSpPr txBox="1"/>
          <p:nvPr/>
        </p:nvSpPr>
        <p:spPr>
          <a:xfrm>
            <a:off x="1710132" y="417460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Tato hodnota měrné aktivity radia-226 je definována jako jednotka aktivity 1 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Curie"/>
              </a:rPr>
              <a:t>curie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5941200F-D075-416C-8DBC-FD953E394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5234781"/>
            <a:ext cx="44767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současná jednotka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(dle objevitele) </a:t>
            </a:r>
            <a:r>
              <a:rPr kumimoji="0" lang="cs-CZ" alt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becquerel</a:t>
            </a:r>
            <a:endParaRPr kumimoji="0" lang="cs-CZ" altLang="cs-CZ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becquerel = 1 </a:t>
            </a:r>
            <a:r>
              <a:rPr kumimoji="0" lang="cs-CZ" alt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Bq</a:t>
            </a: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1 rozpad za sekundu</a:t>
            </a: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E7481718-BB11-4125-9037-CF4C821CD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76" y="5234780"/>
            <a:ext cx="3635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cs-CZ" altLang="cs-CZ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starší jednotka </a:t>
            </a: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(stále užívaná) </a:t>
            </a:r>
            <a:r>
              <a:rPr kumimoji="0" lang="cs-CZ" altLang="cs-CZ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curie</a:t>
            </a: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curie = 1Ci = 3,7.10</a:t>
            </a:r>
            <a:r>
              <a:rPr kumimoji="0" lang="cs-CZ" altLang="cs-CZ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</a:t>
            </a:r>
            <a:r>
              <a:rPr kumimoji="0" lang="cs-CZ" alt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Bq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732C278-67A0-46F3-9FE9-389DAF408314}"/>
              </a:ext>
            </a:extLst>
          </p:cNvPr>
          <p:cNvSpPr txBox="1"/>
          <p:nvPr/>
        </p:nvSpPr>
        <p:spPr>
          <a:xfrm>
            <a:off x="1034620" y="1253770"/>
            <a:ext cx="902518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Aktivita se často vztahuje na: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 panose="05000000000000000000" pitchFamily="2" charset="2"/>
                <a:ea typeface="+mn-ea"/>
                <a:cs typeface="+mn-cs"/>
              </a:rPr>
              <a:t>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hmotnostní jednotku (hmotnostní měrná aktivita)...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Bq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 panose="05000000000000000000" pitchFamily="2" charset="2"/>
                <a:ea typeface="+mn-ea"/>
                <a:cs typeface="+mn-cs"/>
              </a:rPr>
              <a:t>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objemovou jednotku (objemová měrná aktivita).....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Bq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 panose="05000000000000000000" pitchFamily="2" charset="2"/>
                <a:ea typeface="+mn-ea"/>
                <a:cs typeface="+mn-cs"/>
              </a:rPr>
              <a:t>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látkové množství (molární měrná aktivita).......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Bq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/mol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fický objekt 25">
            <a:extLst>
              <a:ext uri="{FF2B5EF4-FFF2-40B4-BE49-F238E27FC236}">
                <a16:creationId xmlns:a16="http://schemas.microsoft.com/office/drawing/2014/main" id="{FC9A13F0-CE41-4296-8A5E-2D697A471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0639"/>
          <a:stretch/>
        </p:blipFill>
        <p:spPr>
          <a:xfrm>
            <a:off x="3020082" y="3253506"/>
            <a:ext cx="2997947" cy="1022360"/>
          </a:xfrm>
          <a:prstGeom prst="rect">
            <a:avLst/>
          </a:prstGeom>
        </p:spPr>
      </p:pic>
      <p:pic>
        <p:nvPicPr>
          <p:cNvPr id="4" name="Obrázek 3" descr="Obsah obrázku kniha, oblečení, interiér, nábytek&#10;&#10;Popis byl vytvořen automaticky">
            <a:extLst>
              <a:ext uri="{FF2B5EF4-FFF2-40B4-BE49-F238E27FC236}">
                <a16:creationId xmlns:a16="http://schemas.microsoft.com/office/drawing/2014/main" id="{5380BAC3-8878-0B96-EC5D-0F199F0C6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752" y="1329870"/>
            <a:ext cx="3316454" cy="3316454"/>
          </a:xfrm>
          <a:prstGeom prst="rect">
            <a:avLst/>
          </a:prstGeom>
        </p:spPr>
      </p:pic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2082C48B-D845-FCDA-0091-B469C6806706}"/>
              </a:ext>
            </a:extLst>
          </p:cNvPr>
          <p:cNvCxnSpPr/>
          <p:nvPr/>
        </p:nvCxnSpPr>
        <p:spPr>
          <a:xfrm>
            <a:off x="7993063" y="2708031"/>
            <a:ext cx="3068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096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9247" y="136527"/>
            <a:ext cx="10843708" cy="72301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Základní typy přeměn (8 typů + 3 procesy </a:t>
            </a:r>
            <a:r>
              <a:rPr lang="cs-CZ" b="1" dirty="0" err="1"/>
              <a:t>deexcitace</a:t>
            </a:r>
            <a:r>
              <a:rPr lang="cs-CZ" b="1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b="41472"/>
          <a:stretch/>
        </p:blipFill>
        <p:spPr>
          <a:xfrm>
            <a:off x="2235002" y="859538"/>
            <a:ext cx="7804348" cy="576071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069158" y="4243332"/>
            <a:ext cx="189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obdoba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6782650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969219" y="1033273"/>
            <a:ext cx="8253563" cy="5422391"/>
            <a:chOff x="1910503" y="2325583"/>
            <a:chExt cx="5437788" cy="3572495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 cstate="print"/>
            <a:srcRect b="90130"/>
            <a:stretch/>
          </p:blipFill>
          <p:spPr>
            <a:xfrm>
              <a:off x="1910503" y="2325583"/>
              <a:ext cx="5437787" cy="676894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2" cstate="print"/>
            <a:srcRect t="57778"/>
            <a:stretch/>
          </p:blipFill>
          <p:spPr>
            <a:xfrm>
              <a:off x="1910504" y="3002477"/>
              <a:ext cx="5437787" cy="2895601"/>
            </a:xfrm>
            <a:prstGeom prst="rect">
              <a:avLst/>
            </a:prstGeom>
          </p:spPr>
        </p:pic>
      </p:grpSp>
      <p:cxnSp>
        <p:nvCxnSpPr>
          <p:cNvPr id="9" name="Přímá spojovací čára 8"/>
          <p:cNvCxnSpPr/>
          <p:nvPr/>
        </p:nvCxnSpPr>
        <p:spPr>
          <a:xfrm>
            <a:off x="806824" y="3883510"/>
            <a:ext cx="106823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10338099" y="4335332"/>
            <a:ext cx="13662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Procesy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deexcitace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jader po předchozím rozpadu</a:t>
            </a:r>
          </a:p>
        </p:txBody>
      </p:sp>
      <p:sp>
        <p:nvSpPr>
          <p:cNvPr id="13" name="Nadpis 1"/>
          <p:cNvSpPr>
            <a:spLocks noGrp="1"/>
          </p:cNvSpPr>
          <p:nvPr>
            <p:ph type="title"/>
          </p:nvPr>
        </p:nvSpPr>
        <p:spPr>
          <a:xfrm>
            <a:off x="699247" y="136527"/>
            <a:ext cx="10843708" cy="72301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Základní typy přeměn (8 typů + 3 procesy </a:t>
            </a:r>
            <a:r>
              <a:rPr lang="cs-CZ" b="1" dirty="0" err="1"/>
              <a:t>deexcitace</a:t>
            </a:r>
            <a:r>
              <a:rPr lang="cs-CZ" b="1" dirty="0"/>
              <a:t>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0165976" y="3016960"/>
            <a:ext cx="189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rozpady s emisí více částic (p+, ...)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63413" y="3108088"/>
            <a:ext cx="1498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obdoba emise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6545760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Skupiny radioaktivních přeměn: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82833" y="1470616"/>
            <a:ext cx="4581637" cy="3553198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rgbClr val="FF0000"/>
                </a:solidFill>
              </a:rPr>
              <a:t>2.měni se Z i A</a:t>
            </a:r>
          </a:p>
          <a:p>
            <a:pPr marL="268288" indent="-268288"/>
            <a:r>
              <a:rPr lang="el-GR" dirty="0"/>
              <a:t>α, </a:t>
            </a:r>
            <a:endParaRPr lang="cs-CZ" dirty="0"/>
          </a:p>
          <a:p>
            <a:pPr marL="268288" indent="-268288"/>
            <a:r>
              <a:rPr lang="cs-CZ" dirty="0"/>
              <a:t>emise nukleonů</a:t>
            </a:r>
          </a:p>
          <a:p>
            <a:pPr marL="268288" indent="-268288"/>
            <a:r>
              <a:rPr lang="cs-CZ" dirty="0"/>
              <a:t>emise těžších jader </a:t>
            </a:r>
            <a:r>
              <a:rPr lang="cs-CZ" baseline="30000" dirty="0"/>
              <a:t>14</a:t>
            </a:r>
            <a:r>
              <a:rPr lang="cs-CZ" dirty="0"/>
              <a:t>C, </a:t>
            </a:r>
            <a:r>
              <a:rPr lang="cs-CZ" baseline="30000" dirty="0"/>
              <a:t>24</a:t>
            </a:r>
            <a:r>
              <a:rPr lang="cs-CZ" dirty="0"/>
              <a:t>Ne, </a:t>
            </a:r>
          </a:p>
          <a:p>
            <a:pPr marL="268288" indent="-268288"/>
            <a:r>
              <a:rPr lang="cs-CZ" dirty="0"/>
              <a:t>SŠ = samovolné štěpení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992188" y="1483164"/>
            <a:ext cx="4580274" cy="2195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1.měni se Z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při konstantnim A </a:t>
            </a:r>
          </a:p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β-</a:t>
            </a:r>
          </a:p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β+</a:t>
            </a:r>
          </a:p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EZ = elektronový záchyt)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904533" y="4312435"/>
            <a:ext cx="8295894" cy="2357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3.deexcitace jádra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 i Z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konst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.)</a:t>
            </a:r>
          </a:p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γ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emise okamžitá </a:t>
            </a:r>
          </a:p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γ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emise zpožděná (izomerický přechod), </a:t>
            </a:r>
          </a:p>
          <a:p>
            <a:pPr marL="182563" marR="0" lvl="0" indent="-1825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vnitřní konverze</a:t>
            </a:r>
          </a:p>
        </p:txBody>
      </p:sp>
    </p:spTree>
    <p:extLst>
      <p:ext uri="{BB962C8B-B14F-4D97-AF65-F5344CB8AC3E}">
        <p14:creationId xmlns:p14="http://schemas.microsoft.com/office/powerpoint/2010/main" val="2494115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68244"/>
            <a:ext cx="7886700" cy="1325563"/>
          </a:xfrm>
        </p:spPr>
        <p:txBody>
          <a:bodyPr/>
          <a:lstStyle/>
          <a:p>
            <a:r>
              <a:rPr lang="cs-CZ" dirty="0"/>
              <a:t>8 základních přeměn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98271" y="1047791"/>
            <a:ext cx="7886700" cy="4351338"/>
          </a:xfrm>
        </p:spPr>
        <p:txBody>
          <a:bodyPr/>
          <a:lstStyle/>
          <a:p>
            <a:r>
              <a:rPr lang="cs-CZ" dirty="0"/>
              <a:t>Všechny jsou doprovázeny emisí elementárních částic, které jsou schopny ionizovat okolní látku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3983" y="1980989"/>
            <a:ext cx="7383873" cy="468700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80290" y="6088829"/>
            <a:ext cx="153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(doprovází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b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04811" y="5724863"/>
            <a:ext cx="2866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viz přednáška 1 – RTG záření</a:t>
            </a:r>
          </a:p>
        </p:txBody>
      </p:sp>
      <p:pic>
        <p:nvPicPr>
          <p:cNvPr id="411650" name="Picture 2" descr="https://www.wikiskripta.eu/images/c/cb/VnitrniKonverz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3359" y="3121249"/>
            <a:ext cx="3257550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95946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0030" y="1024170"/>
            <a:ext cx="10305778" cy="15467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/>
          <a:srcRect b="74183"/>
          <a:stretch/>
        </p:blipFill>
        <p:spPr>
          <a:xfrm>
            <a:off x="742693" y="2748782"/>
            <a:ext cx="10463115" cy="242904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255491" y="190717"/>
            <a:ext cx="2810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Větvené přeměny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3EE71952-FFE0-48D6-B0DD-4E760C5E6EA1}"/>
              </a:ext>
            </a:extLst>
          </p:cNvPr>
          <p:cNvCxnSpPr>
            <a:stCxn id="5" idx="2"/>
          </p:cNvCxnSpPr>
          <p:nvPr/>
        </p:nvCxnSpPr>
        <p:spPr>
          <a:xfrm flipH="1">
            <a:off x="5955632" y="5177824"/>
            <a:ext cx="18619" cy="8860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DC9D7EC1-B625-47D1-9DD0-8791B776E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566" y="4837177"/>
            <a:ext cx="3283127" cy="185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467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2CCB654-07B4-4DB6-8D17-87E038C797E9}"/>
              </a:ext>
            </a:extLst>
          </p:cNvPr>
          <p:cNvSpPr txBox="1"/>
          <p:nvPr/>
        </p:nvSpPr>
        <p:spPr>
          <a:xfrm>
            <a:off x="1243460" y="341112"/>
            <a:ext cx="61774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Větvené přeměny - Rozpadové diagramy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66E25ED-7AD8-4AF7-8895-5AE86CB58E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0691" r="6265"/>
          <a:stretch/>
        </p:blipFill>
        <p:spPr>
          <a:xfrm>
            <a:off x="1714100" y="894411"/>
            <a:ext cx="8326830" cy="553646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BBD19D2-7F83-4FC4-9BF5-98E361E8EC29}"/>
              </a:ext>
            </a:extLst>
          </p:cNvPr>
          <p:cNvSpPr txBox="1"/>
          <p:nvPr/>
        </p:nvSpPr>
        <p:spPr>
          <a:xfrm>
            <a:off x="7778415" y="5981637"/>
            <a:ext cx="2413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conversion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756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0011A-888F-64A5-7F91-E538CC241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BCF483-D33E-E309-BA10-872B2A9EF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292"/>
            <a:ext cx="10515600" cy="1325563"/>
          </a:xfrm>
        </p:spPr>
        <p:txBody>
          <a:bodyPr/>
          <a:lstStyle/>
          <a:p>
            <a:r>
              <a:rPr lang="cs-CZ" dirty="0"/>
              <a:t>QUIZ: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B67DD0-F3DE-4063-99A5-1C5780B7C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58855"/>
            <a:ext cx="10684519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Q7: </a:t>
            </a:r>
            <a:r>
              <a:rPr lang="cs-CZ" sz="2800" b="1" dirty="0"/>
              <a:t>Kvarky</a:t>
            </a:r>
            <a:r>
              <a:rPr lang="cs-CZ" dirty="0"/>
              <a:t>:</a:t>
            </a:r>
          </a:p>
          <a:p>
            <a:pPr marL="0" indent="0">
              <a:buNone/>
            </a:pPr>
            <a:endParaRPr lang="cs-CZ" dirty="0"/>
          </a:p>
          <a:p>
            <a:pPr marL="457200" indent="-457200">
              <a:buFont typeface="Arial" panose="020B0604020202020204" pitchFamily="34" charset="0"/>
              <a:buAutoNum type="alphaLcParenR"/>
            </a:pPr>
            <a:r>
              <a:rPr lang="cs-CZ" sz="2400" dirty="0"/>
              <a:t>Tvoří hadrony (např. protony a neutrony), za běžných podmínek je ale nelze z těchto částic separovat („uvěznění kvarků“); teoreticky možnou výjimkou je např. stav hmoty       v nitru neutronových hvězd (kvark-gluonové plasma)</a:t>
            </a:r>
          </a:p>
          <a:p>
            <a:pPr marL="457200" indent="-457200">
              <a:buFont typeface="Arial" panose="020B0604020202020204" pitchFamily="34" charset="0"/>
              <a:buAutoNum type="alphaLcParenR"/>
            </a:pPr>
            <a:r>
              <a:rPr lang="cs-CZ" sz="2400" dirty="0"/>
              <a:t>Tvoří bosony, které představují polní (virtuální) částice všech čtyř základních interakcí mezi částicemi (silná, slabá, a elektromagnetická interakce a gravitace)</a:t>
            </a:r>
          </a:p>
          <a:p>
            <a:pPr marL="457200" indent="-457200">
              <a:buFont typeface="Arial" panose="020B0604020202020204" pitchFamily="34" charset="0"/>
              <a:buAutoNum type="alphaLcParenR"/>
            </a:pPr>
            <a:r>
              <a:rPr lang="cs-CZ" sz="2400" dirty="0"/>
              <a:t>Mají „vůni“ a „barvu“, tj., kvantové vlastnosti, které jsou rozpoznávány slabou a silnou interakcí</a:t>
            </a:r>
          </a:p>
          <a:p>
            <a:pPr marL="457200" indent="-457200">
              <a:buFont typeface="Arial" panose="020B0604020202020204" pitchFamily="34" charset="0"/>
              <a:buAutoNum type="alphaLcParenR"/>
            </a:pPr>
            <a:r>
              <a:rPr lang="cs-CZ" sz="2400" dirty="0"/>
              <a:t>Částice tvořené kvarky (baryony a mezony) musí být vždy jako celek červené, zelené        a nebo modré, aby mohly vzájemně interagovat prostřednictvím silné interakce</a:t>
            </a:r>
          </a:p>
          <a:p>
            <a:pPr marL="457200" indent="-457200">
              <a:buFont typeface="Arial" panose="020B0604020202020204" pitchFamily="34" charset="0"/>
              <a:buAutoNum type="alphaLcParenR"/>
            </a:pPr>
            <a:r>
              <a:rPr lang="cs-CZ" sz="2400" dirty="0"/>
              <a:t>Částice tvořené kvarky (baryony a mezony) musí být vždy jako celek bezbarvé, na silnou interakci proto „reagují“ pouze prostřednictvím barevných kvarků</a:t>
            </a:r>
          </a:p>
          <a:p>
            <a:pPr marL="457200" indent="-457200">
              <a:buFont typeface="Arial" panose="020B0604020202020204" pitchFamily="34" charset="0"/>
              <a:buAutoNum type="alphaLcParenR"/>
            </a:pPr>
            <a:endParaRPr lang="cs-CZ" sz="2400" dirty="0"/>
          </a:p>
          <a:p>
            <a:pPr marL="457200" indent="-457200">
              <a:buAutoNum type="alphaLcParenR"/>
            </a:pPr>
            <a:endParaRPr lang="cs-CZ" sz="2000" dirty="0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430FF64B-5D51-1FD5-B879-328EA4FB1EF5}"/>
              </a:ext>
            </a:extLst>
          </p:cNvPr>
          <p:cNvSpPr/>
          <p:nvPr/>
        </p:nvSpPr>
        <p:spPr>
          <a:xfrm>
            <a:off x="763245" y="2051742"/>
            <a:ext cx="485975" cy="485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98FC32A-4D8D-DCDB-1613-B7FE958C7EAF}"/>
              </a:ext>
            </a:extLst>
          </p:cNvPr>
          <p:cNvSpPr txBox="1"/>
          <p:nvPr/>
        </p:nvSpPr>
        <p:spPr>
          <a:xfrm>
            <a:off x="342550" y="2721527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93D6EE6-7EFB-ED4A-81AD-5AF74A82BB36}"/>
              </a:ext>
            </a:extLst>
          </p:cNvPr>
          <p:cNvSpPr txBox="1"/>
          <p:nvPr/>
        </p:nvSpPr>
        <p:spPr>
          <a:xfrm>
            <a:off x="342550" y="3918559"/>
            <a:ext cx="4956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8B0696D4-3188-CAD1-36B3-6F2E59268D13}"/>
              </a:ext>
            </a:extLst>
          </p:cNvPr>
          <p:cNvSpPr/>
          <p:nvPr/>
        </p:nvSpPr>
        <p:spPr>
          <a:xfrm>
            <a:off x="782186" y="4711314"/>
            <a:ext cx="485975" cy="485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36A2D228-4B5C-94ED-D431-9B07E9FACB60}"/>
              </a:ext>
            </a:extLst>
          </p:cNvPr>
          <p:cNvSpPr/>
          <p:nvPr/>
        </p:nvSpPr>
        <p:spPr>
          <a:xfrm>
            <a:off x="786580" y="3534529"/>
            <a:ext cx="485975" cy="485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solidFill>
                  <a:srgbClr val="FF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18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4" grpId="0"/>
      <p:bldP spid="8" grpId="0" animBg="1"/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EF92DF3-86F1-4F33-BF6D-11B5E901B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975" y="1451799"/>
            <a:ext cx="8194848" cy="251681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CE1DDCA-B3F6-4A9E-9A42-8164B047B916}"/>
              </a:ext>
            </a:extLst>
          </p:cNvPr>
          <p:cNvSpPr txBox="1"/>
          <p:nvPr/>
        </p:nvSpPr>
        <p:spPr>
          <a:xfrm>
            <a:off x="676755" y="563928"/>
            <a:ext cx="28109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Větvené přeměny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3F05C78-71E1-4D75-B789-05701EA2A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30" y="4239643"/>
            <a:ext cx="3283127" cy="185614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EF011E3A-9801-43CD-A6AA-468F10C75256}"/>
              </a:ext>
            </a:extLst>
          </p:cNvPr>
          <p:cNvSpPr txBox="1"/>
          <p:nvPr/>
        </p:nvSpPr>
        <p:spPr>
          <a:xfrm>
            <a:off x="1126203" y="4667537"/>
            <a:ext cx="58280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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probíhají najednou v různém zastoupení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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hmotnostní podmínka přeměny umožňuje dva či více typů přeměny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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každá dílčí přeměna má svou pravděpodobnost a energii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798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D4CA373-AAC3-40DF-9E6F-CC788ACC8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058" y="1758174"/>
            <a:ext cx="3916500" cy="334165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000" dirty="0"/>
              <a:t>ZASTOUPENÍ JEDNOTLIVÝCH TYPŮ </a:t>
            </a:r>
            <a:r>
              <a:rPr lang="cs-CZ" sz="4000" dirty="0"/>
              <a:t>RADIOAKTIVNÍCH </a:t>
            </a:r>
            <a:r>
              <a:rPr lang="en-US" sz="4000" dirty="0"/>
              <a:t>PŘEMĚN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8372" y="407849"/>
            <a:ext cx="6250769" cy="4821260"/>
          </a:xfrm>
          <a:prstGeom prst="rect">
            <a:avLst/>
          </a:prstGeom>
        </p:spPr>
      </p:pic>
      <p:sp>
        <p:nvSpPr>
          <p:cNvPr id="19" name="Zástupný symbol pro obsah 2">
            <a:extLst>
              <a:ext uri="{FF2B5EF4-FFF2-40B4-BE49-F238E27FC236}">
                <a16:creationId xmlns:a16="http://schemas.microsoft.com/office/drawing/2014/main" id="{58D22287-0AD9-47D8-80B8-3413487BF227}"/>
              </a:ext>
            </a:extLst>
          </p:cNvPr>
          <p:cNvSpPr txBox="1">
            <a:spLocks/>
          </p:cNvSpPr>
          <p:nvPr/>
        </p:nvSpPr>
        <p:spPr>
          <a:xfrm>
            <a:off x="5089357" y="5589631"/>
            <a:ext cx="7255044" cy="9280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vnitřní konverze, </a:t>
            </a: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–elektronový záchyt,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SF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spontánní štěpení,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emise těžkých jader (cluster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1" name="Obdélník 20">
            <a:extLst>
              <a:ext uri="{FF2B5EF4-FFF2-40B4-BE49-F238E27FC236}">
                <a16:creationId xmlns:a16="http://schemas.microsoft.com/office/drawing/2014/main" id="{0996CEE8-71CB-4793-9DA4-A8DE1DB163D8}"/>
              </a:ext>
            </a:extLst>
          </p:cNvPr>
          <p:cNvSpPr/>
          <p:nvPr/>
        </p:nvSpPr>
        <p:spPr>
          <a:xfrm>
            <a:off x="5048948" y="2171700"/>
            <a:ext cx="6549615" cy="7323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742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4E3DAA-1FC7-400E-80ED-BDB25D47E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cs-CZ" sz="3100" b="1">
                <a:solidFill>
                  <a:srgbClr val="FFFFFF"/>
                </a:solidFill>
              </a:rPr>
              <a:t>ZÁKONY PLATNÉ PŘI RADIOAKTIVNÍCH PŘEMĚNÁCH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D2401B1-C9E8-D4B1-5D23-8559E41399E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331590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08" y="746913"/>
            <a:ext cx="6279695" cy="31752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98" y="4173739"/>
            <a:ext cx="5373001" cy="2310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A7852A2-2D39-4162-B997-F14672ED4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2280" y="485303"/>
            <a:ext cx="4367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kumimoji="0" lang="cs-CZ" altLang="cs-CZ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VLASTNOSTI ZÁŘENÍ </a:t>
            </a:r>
            <a:r>
              <a:rPr kumimoji="0" lang="cs-CZ" altLang="cs-CZ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</a:t>
            </a:r>
            <a:r>
              <a:rPr kumimoji="0" lang="cs-CZ" altLang="cs-CZ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endParaRPr kumimoji="0" lang="cs-CZ" altLang="cs-CZ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536AF23-EE84-406F-B15D-6B2017A23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2203" y="4308453"/>
            <a:ext cx="512344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20000"/>
              </a:spcBef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cs-CZ" altLang="cs-CZ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Dolet částic </a:t>
            </a:r>
            <a:r>
              <a:rPr kumimoji="0" lang="cs-CZ" altLang="cs-CZ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</a:t>
            </a:r>
            <a:r>
              <a:rPr kumimoji="0" lang="cs-CZ" altLang="cs-CZ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71600" algn="l"/>
              </a:tabLst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= dráha, na které ztratí částice veškerou svou energii</a:t>
            </a:r>
          </a:p>
          <a:p>
            <a:pPr marL="1085850" marR="0" lvl="1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1371600" algn="l"/>
              </a:tabLst>
              <a:defRPr/>
            </a:pP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v plynech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řádově centimetry</a:t>
            </a:r>
            <a:endParaRPr kumimoji="0" lang="cs-CZ" alt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1085850" marR="0" lvl="1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–"/>
              <a:tabLst>
                <a:tab pos="1371600" algn="l"/>
              </a:tabLst>
              <a:defRPr/>
            </a:pP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v kapalinách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a 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pevných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látkách setiny milimetrů</a:t>
            </a:r>
          </a:p>
        </p:txBody>
      </p:sp>
      <p:sp>
        <p:nvSpPr>
          <p:cNvPr id="7" name="TextovéPole 3">
            <a:extLst>
              <a:ext uri="{FF2B5EF4-FFF2-40B4-BE49-F238E27FC236}">
                <a16:creationId xmlns:a16="http://schemas.microsoft.com/office/drawing/2014/main" id="{9FA66536-91BD-4C66-AA18-DA03C59DF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636" y="100582"/>
            <a:ext cx="27317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ROZPAD  </a:t>
            </a:r>
            <a:r>
              <a:rPr kumimoji="0" lang="el-GR" altLang="cs-CZ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α</a:t>
            </a:r>
            <a:endParaRPr kumimoji="0" lang="cs-CZ" altLang="cs-CZ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365CF00-0905-49F1-A2F6-53815DF262C8}"/>
              </a:ext>
            </a:extLst>
          </p:cNvPr>
          <p:cNvSpPr txBox="1"/>
          <p:nvPr/>
        </p:nvSpPr>
        <p:spPr>
          <a:xfrm>
            <a:off x="7147370" y="984466"/>
            <a:ext cx="479906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a-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částice: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·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má relativně nízkou hmotnost</a:t>
            </a:r>
          </a:p>
          <a:p>
            <a:pPr marL="739775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·"/>
              <a:tabLst>
                <a:tab pos="466725" algn="l"/>
              </a:tabLst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a dostatečně velkou vazebnou energii (stabilní částice)</a:t>
            </a:r>
          </a:p>
          <a:p>
            <a:pPr marL="282575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·"/>
              <a:tabLst>
                <a:tab pos="466725" algn="l"/>
              </a:tabLst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Její tvorba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je energeticky výhodnější jako „samostatný“ shluk nukleonů</a:t>
            </a:r>
          </a:p>
          <a:p>
            <a:pPr marL="82550" marR="0" lvl="0" indent="-1841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539750" algn="l"/>
              </a:tabLst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Přímo ionizující záření</a:t>
            </a:r>
          </a:p>
          <a:p>
            <a:pPr marL="82550" marR="0" lvl="0" indent="-1841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539750" algn="l"/>
              </a:tabLst>
              <a:defRPr/>
            </a:pPr>
            <a:r>
              <a:rPr kumimoji="0" lang="cs-CZ" alt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„částicového“ charakteru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7060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33376"/>
            <a:ext cx="7772400" cy="6096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Spontánní</a:t>
            </a:r>
            <a:r>
              <a:rPr lang="en-US" altLang="cs-CZ" sz="3200" b="1" dirty="0">
                <a:cs typeface="Times New Roman" panose="02020603050405020304" pitchFamily="18" charset="0"/>
              </a:rPr>
              <a:t> </a:t>
            </a:r>
            <a:r>
              <a:rPr lang="cs-CZ" altLang="cs-CZ" sz="3200" b="1" dirty="0">
                <a:cs typeface="Times New Roman" panose="02020603050405020304" pitchFamily="18" charset="0"/>
              </a:rPr>
              <a:t>α</a:t>
            </a:r>
            <a:r>
              <a:rPr lang="en-US" altLang="cs-CZ" sz="3200" b="1" dirty="0">
                <a:cs typeface="Times New Roman" panose="02020603050405020304" pitchFamily="18" charset="0"/>
              </a:rPr>
              <a:t> </a:t>
            </a:r>
            <a:r>
              <a:rPr lang="en-US" altLang="cs-CZ" sz="3200" b="1" dirty="0" err="1">
                <a:cs typeface="Times New Roman" panose="02020603050405020304" pitchFamily="18" charset="0"/>
              </a:rPr>
              <a:t>rozpad</a:t>
            </a:r>
            <a:r>
              <a:rPr lang="en-US" altLang="cs-CZ" sz="3200" b="1" dirty="0">
                <a:cs typeface="Times New Roman" panose="02020603050405020304" pitchFamily="18" charset="0"/>
              </a:rPr>
              <a:t> </a:t>
            </a:r>
            <a:r>
              <a:rPr lang="en-US" altLang="cs-CZ" sz="3200" b="1" dirty="0" err="1">
                <a:cs typeface="Times New Roman" panose="02020603050405020304" pitchFamily="18" charset="0"/>
              </a:rPr>
              <a:t>uranu</a:t>
            </a:r>
            <a:endParaRPr lang="cs-CZ" altLang="cs-CZ" sz="3200" b="1" dirty="0"/>
          </a:p>
        </p:txBody>
      </p:sp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1785939" y="1295401"/>
          <a:ext cx="8620125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604500" imgH="990600" progId="Equation.DSMT4">
                  <p:embed/>
                </p:oleObj>
              </mc:Choice>
              <mc:Fallback>
                <p:oleObj name="Equation" r:id="rId2" imgW="10604500" imgH="990600" progId="Equation.DSMT4">
                  <p:embed/>
                  <p:pic>
                    <p:nvPicPr>
                      <p:cNvPr id="286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9" y="1295401"/>
                        <a:ext cx="8620125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43"/>
          <p:cNvGraphicFramePr>
            <a:graphicFrameLocks noChangeAspect="1"/>
          </p:cNvGraphicFramePr>
          <p:nvPr/>
        </p:nvGraphicFramePr>
        <p:xfrm>
          <a:off x="1676400" y="2805114"/>
          <a:ext cx="422275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194300" imgH="1536700" progId="Equation.DSMT4">
                  <p:embed/>
                </p:oleObj>
              </mc:Choice>
              <mc:Fallback>
                <p:oleObj name="Equation" r:id="rId4" imgW="5194300" imgH="1536700" progId="Equation.DSMT4">
                  <p:embed/>
                  <p:pic>
                    <p:nvPicPr>
                      <p:cNvPr id="28676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2805114"/>
                        <a:ext cx="422275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44"/>
          <p:cNvGraphicFramePr>
            <a:graphicFrameLocks noChangeAspect="1"/>
          </p:cNvGraphicFramePr>
          <p:nvPr/>
        </p:nvGraphicFramePr>
        <p:xfrm>
          <a:off x="6257926" y="2971801"/>
          <a:ext cx="4202113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168900" imgH="1536700" progId="Equation.DSMT4">
                  <p:embed/>
                </p:oleObj>
              </mc:Choice>
              <mc:Fallback>
                <p:oleObj name="Equation" r:id="rId6" imgW="5168900" imgH="1536700" progId="Equation.DSMT4">
                  <p:embed/>
                  <p:pic>
                    <p:nvPicPr>
                      <p:cNvPr id="28677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7926" y="2971801"/>
                        <a:ext cx="4202113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Text Box 45"/>
          <p:cNvSpPr txBox="1">
            <a:spLocks noChangeArrowheads="1"/>
          </p:cNvSpPr>
          <p:nvPr/>
        </p:nvSpPr>
        <p:spPr bwMode="auto">
          <a:xfrm>
            <a:off x="1524001" y="4495801"/>
            <a:ext cx="44374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Spontánní rozpad nastává, poločas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rozpadu je 4,47.10</a:t>
            </a:r>
            <a:r>
              <a:rPr kumimoji="0" lang="cs-CZ" altLang="cs-CZ" sz="2400" b="0" i="0" u="none" strike="noStrike" kern="1200" cap="none" spc="0" normalizeH="0" baseline="3000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  <a:r>
              <a:rPr kumimoji="0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let.</a:t>
            </a:r>
          </a:p>
        </p:txBody>
      </p:sp>
      <p:sp>
        <p:nvSpPr>
          <p:cNvPr id="28679" name="Text Box 46"/>
          <p:cNvSpPr txBox="1">
            <a:spLocks noChangeArrowheads="1"/>
          </p:cNvSpPr>
          <p:nvPr/>
        </p:nvSpPr>
        <p:spPr bwMode="auto">
          <a:xfrm>
            <a:off x="6248401" y="4495800"/>
            <a:ext cx="4208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Spontánní rozpad nemůže nastat.</a:t>
            </a:r>
          </a:p>
        </p:txBody>
      </p:sp>
    </p:spTree>
    <p:extLst>
      <p:ext uri="{BB962C8B-B14F-4D97-AF65-F5344CB8AC3E}">
        <p14:creationId xmlns:p14="http://schemas.microsoft.com/office/powerpoint/2010/main" val="14357268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7772400" cy="609600"/>
          </a:xfrm>
        </p:spPr>
        <p:txBody>
          <a:bodyPr/>
          <a:lstStyle/>
          <a:p>
            <a:pPr eaLnBrk="1" hangingPunct="1"/>
            <a:r>
              <a:rPr lang="cs-CZ" altLang="cs-CZ" sz="3200" b="1"/>
              <a:t>Hmotnostní přebytek nuklidu</a:t>
            </a:r>
          </a:p>
        </p:txBody>
      </p:sp>
      <p:graphicFrame>
        <p:nvGraphicFramePr>
          <p:cNvPr id="26627" name="Object 5"/>
          <p:cNvGraphicFramePr>
            <a:graphicFrameLocks noChangeAspect="1"/>
          </p:cNvGraphicFramePr>
          <p:nvPr/>
        </p:nvGraphicFramePr>
        <p:xfrm>
          <a:off x="4117975" y="1052514"/>
          <a:ext cx="272415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52800" imgH="1574800" progId="Equation.DSMT4">
                  <p:embed/>
                </p:oleObj>
              </mc:Choice>
              <mc:Fallback>
                <p:oleObj name="Equation" r:id="rId2" imgW="3352800" imgH="1574800" progId="Equation.DSMT4">
                  <p:embed/>
                  <p:pic>
                    <p:nvPicPr>
                      <p:cNvPr id="2662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7975" y="1052514"/>
                        <a:ext cx="2724150" cy="127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60" name="Group 60"/>
          <p:cNvGraphicFramePr>
            <a:graphicFrameLocks noGrp="1"/>
          </p:cNvGraphicFramePr>
          <p:nvPr/>
        </p:nvGraphicFramePr>
        <p:xfrm>
          <a:off x="2032000" y="2514601"/>
          <a:ext cx="8128000" cy="4064001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/u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proton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0,007 276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neutron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0,008 665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deuteron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0,013 553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triton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0,015 501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helion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0,014 932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částice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0,001 506</a:t>
                      </a: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9109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22" y="1700515"/>
            <a:ext cx="5574488" cy="40908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17" y="1700515"/>
            <a:ext cx="2663042" cy="355072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076A07F-59B9-4379-A5C2-13B892123342}"/>
              </a:ext>
            </a:extLst>
          </p:cNvPr>
          <p:cNvSpPr txBox="1"/>
          <p:nvPr/>
        </p:nvSpPr>
        <p:spPr>
          <a:xfrm>
            <a:off x="676755" y="563928"/>
            <a:ext cx="4181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Tunelový efekt –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a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-částice</a:t>
            </a:r>
          </a:p>
        </p:txBody>
      </p:sp>
    </p:spTree>
    <p:extLst>
      <p:ext uri="{BB962C8B-B14F-4D97-AF65-F5344CB8AC3E}">
        <p14:creationId xmlns:p14="http://schemas.microsoft.com/office/powerpoint/2010/main" val="30010059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4E8E58E2-2FC4-4779-AF7C-497BE4A48A38}"/>
              </a:ext>
            </a:extLst>
          </p:cNvPr>
          <p:cNvSpPr/>
          <p:nvPr/>
        </p:nvSpPr>
        <p:spPr>
          <a:xfrm>
            <a:off x="365460" y="5343571"/>
            <a:ext cx="5311878" cy="10331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43C774B-8F26-4842-A743-D499912A1DAC}"/>
              </a:ext>
            </a:extLst>
          </p:cNvPr>
          <p:cNvSpPr txBox="1"/>
          <p:nvPr/>
        </p:nvSpPr>
        <p:spPr>
          <a:xfrm>
            <a:off x="6033837" y="261539"/>
            <a:ext cx="56440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Potenciální energie při emisi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a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-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částice jádrem 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238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U    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Q = 4,25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MeV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NewRomanPS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(ukazuje energii rozpadu)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Tlustá šedá část této přímky ukazuje vzdálenosti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-ItalicMT"/>
                <a:ea typeface="+mn-ea"/>
                <a:cs typeface="+mn-cs"/>
              </a:rPr>
              <a:t>r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, které jsou pro  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a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-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částici klasicky zakázané.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Částice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a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je znázorněna jako bod, jak uvnitř potenciálové jámy (nalevo), tak vně (napravo) poté, co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protunelovala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Potenciální energie při emisi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a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-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částice jádrem 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228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U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    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Q = 6,81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MeV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 (zhruba o 60% vyšší než 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238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U)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Oba izotopy mají stejnou křivku potenciální energie, protože mají stejný náboj jádra.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872674E-1551-42F4-82CC-1A71421B2E17}"/>
              </a:ext>
            </a:extLst>
          </p:cNvPr>
          <p:cNvSpPr txBox="1"/>
          <p:nvPr/>
        </p:nvSpPr>
        <p:spPr>
          <a:xfrm>
            <a:off x="6033837" y="3846236"/>
            <a:ext cx="58353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Poněvadž poločas rozpadu </a:t>
            </a: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238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U je velmi dlouhý nemůže být potenciálová bariéra příliš 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-ItalicMT"/>
                <a:ea typeface="+mn-ea"/>
                <a:cs typeface="+mn-cs"/>
              </a:rPr>
              <a:t>„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-ItalicMT"/>
                <a:ea typeface="+mn-ea"/>
                <a:cs typeface="+mn-cs"/>
              </a:rPr>
              <a:t>prostupná“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Částice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a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,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která poskakuje sem a tam uvnitř jádra, musí narazit na vnitřní stěnu bariéry zhruba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10</a:t>
            </a:r>
            <a:r>
              <a:rPr kumimoji="0" lang="cs-CZ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38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 krát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, než se jí podaří uniknout tunelováním.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Toto číslo </a:t>
            </a:r>
            <a:r>
              <a:rPr kumimoji="0" lang="cs-CZ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odpovídá 10</a:t>
            </a:r>
            <a:r>
              <a:rPr kumimoji="0" lang="cs-CZ" sz="1800" b="0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21</a:t>
            </a:r>
            <a:r>
              <a:rPr kumimoji="0" lang="cs-CZ" sz="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 </a:t>
            </a:r>
            <a:r>
              <a:rPr kumimoji="0" lang="cs-CZ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nárazům za sekundu po dobu      4 .10</a:t>
            </a:r>
            <a:r>
              <a:rPr kumimoji="0" lang="cs-CZ" sz="1800" b="0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9 </a:t>
            </a:r>
            <a:r>
              <a:rPr kumimoji="0" lang="cs-CZ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let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. My ovšem čekáme na vnější straně a můžeme zaznamenat jen ty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a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-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částice, kterým se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-ItalicMT"/>
                <a:ea typeface="+mn-ea"/>
                <a:cs typeface="+mn-cs"/>
              </a:rPr>
              <a:t>podařilo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uniknout.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0008B27-9BBF-4282-B07C-5973F2B86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34" y="261539"/>
            <a:ext cx="5205404" cy="493080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DAD30C6-994E-4CBA-B637-A025BC0D66A7}"/>
              </a:ext>
            </a:extLst>
          </p:cNvPr>
          <p:cNvSpPr txBox="1"/>
          <p:nvPr/>
        </p:nvSpPr>
        <p:spPr>
          <a:xfrm>
            <a:off x="365460" y="5343571"/>
            <a:ext cx="60970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Radionuklid 	Q 		Poločas rozpadu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238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U 		4,25 MeV 	4,5 . 10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9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roku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228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U 		6,81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MeV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NewRomanPSMT"/>
                <a:ea typeface="+mn-ea"/>
                <a:cs typeface="+mn-cs"/>
              </a:rPr>
              <a:t> 	9.1 min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23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9744D8-A471-44BF-BACF-42C3F8388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31" y="1859265"/>
            <a:ext cx="3624044" cy="35485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F63C503-EC6E-42B6-98D7-355B13265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245" y="1579786"/>
            <a:ext cx="6658124" cy="401124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DD1779E-B658-4D2A-B639-D4851F18AA4E}"/>
              </a:ext>
            </a:extLst>
          </p:cNvPr>
          <p:cNvSpPr txBox="1"/>
          <p:nvPr/>
        </p:nvSpPr>
        <p:spPr>
          <a:xfrm>
            <a:off x="1412709" y="335346"/>
            <a:ext cx="904273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Přeměna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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může probíhat za vzniku dceřiného jádra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 základním (a)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nebo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vzbuzeném stavu (b)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8E6C645-6996-4C09-AE98-84A6B240E936}"/>
              </a:ext>
            </a:extLst>
          </p:cNvPr>
          <p:cNvSpPr txBox="1"/>
          <p:nvPr/>
        </p:nvSpPr>
        <p:spPr>
          <a:xfrm>
            <a:off x="810627" y="6000821"/>
            <a:ext cx="10943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Často se pozoruje emise více skupin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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částic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 </a:t>
            </a: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musí existovat více excitovaných stavů dceřiných jader.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101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42695"/>
            <a:ext cx="8522368" cy="28036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23" y="3316333"/>
            <a:ext cx="7866647" cy="62261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020" y="3669375"/>
            <a:ext cx="3888032" cy="304713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374" y="4064453"/>
            <a:ext cx="2634910" cy="2523853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3562227" y="1531620"/>
            <a:ext cx="530352" cy="4754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248913" y="1194581"/>
            <a:ext cx="6022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elektronové anti-neutrino (zákon zachování leptonového čísla)</a:t>
            </a:r>
          </a:p>
        </p:txBody>
      </p:sp>
      <p:cxnSp>
        <p:nvCxnSpPr>
          <p:cNvPr id="11" name="Přímá spojnice se šipkou 10"/>
          <p:cNvCxnSpPr>
            <a:cxnSpLocks/>
            <a:stCxn id="9" idx="1"/>
          </p:cNvCxnSpPr>
          <p:nvPr/>
        </p:nvCxnSpPr>
        <p:spPr>
          <a:xfrm flipH="1">
            <a:off x="4023373" y="1379247"/>
            <a:ext cx="225540" cy="1907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4D86052A-ADB3-4220-AD18-41A747DD4B1D}"/>
              </a:ext>
            </a:extLst>
          </p:cNvPr>
          <p:cNvSpPr/>
          <p:nvPr/>
        </p:nvSpPr>
        <p:spPr>
          <a:xfrm>
            <a:off x="5666874" y="3612502"/>
            <a:ext cx="4301289" cy="3149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71F1D8D-8C80-4852-B7DE-E40F997A0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5033" y="3798341"/>
            <a:ext cx="7024970" cy="277756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88A2082-610F-42EF-8F29-5CBF2E62C79F}"/>
              </a:ext>
            </a:extLst>
          </p:cNvPr>
          <p:cNvSpPr txBox="1"/>
          <p:nvPr/>
        </p:nvSpPr>
        <p:spPr>
          <a:xfrm>
            <a:off x="6667942" y="191098"/>
            <a:ext cx="4995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ZÁŘENÍ 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negatronová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přeměna)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E81F5EF0-669D-4259-888B-40976EF090B6}"/>
              </a:ext>
            </a:extLst>
          </p:cNvPr>
          <p:cNvSpPr txBox="1"/>
          <p:nvPr/>
        </p:nvSpPr>
        <p:spPr>
          <a:xfrm>
            <a:off x="6952397" y="857692"/>
            <a:ext cx="3799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10000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M(A, Z) &gt; M(A, Z+1) + m</a:t>
            </a:r>
            <a:r>
              <a:rPr kumimoji="0" lang="pl-PL" sz="1000" b="1" i="0" u="none" strike="noStrike" kern="1200" cap="none" spc="0" normalizeH="0" baseline="0" noProof="0" dirty="0">
                <a:ln>
                  <a:noFill/>
                </a:ln>
                <a:solidFill>
                  <a:srgbClr val="C10000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e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AEF0498-D986-456F-9F78-A0913EB7BB08}"/>
              </a:ext>
            </a:extLst>
          </p:cNvPr>
          <p:cNvSpPr txBox="1"/>
          <p:nvPr/>
        </p:nvSpPr>
        <p:spPr>
          <a:xfrm>
            <a:off x="3943350" y="870217"/>
            <a:ext cx="3191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Hmotnostní podmínka: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3135CFA-66EC-44E7-9F25-A6D854CA3DBA}"/>
              </a:ext>
            </a:extLst>
          </p:cNvPr>
          <p:cNvSpPr txBox="1"/>
          <p:nvPr/>
        </p:nvSpPr>
        <p:spPr>
          <a:xfrm>
            <a:off x="8717849" y="3119129"/>
            <a:ext cx="32571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70C1"/>
                </a:solidFill>
                <a:effectLst/>
                <a:uLnTx/>
                <a:uFillTx/>
                <a:latin typeface="Calibri,Bold"/>
                <a:ea typeface="+mn-ea"/>
                <a:cs typeface="+mn-cs"/>
              </a:rPr>
              <a:t>Maximální energie beta záření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,Bold"/>
                <a:ea typeface="+mn-ea"/>
                <a:cs typeface="+mn-cs"/>
              </a:rPr>
              <a:t>je pro danou přeměnu charakteristická a slouží k identifikaci přeměňujícího se radionuklidu.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Řečová bublina: obdélníkový bublinový popisek se zakulacenými rohy 19">
            <a:extLst>
              <a:ext uri="{FF2B5EF4-FFF2-40B4-BE49-F238E27FC236}">
                <a16:creationId xmlns:a16="http://schemas.microsoft.com/office/drawing/2014/main" id="{B9AE06CA-F5A9-4C42-8B78-9D5356212976}"/>
              </a:ext>
            </a:extLst>
          </p:cNvPr>
          <p:cNvSpPr/>
          <p:nvPr/>
        </p:nvSpPr>
        <p:spPr>
          <a:xfrm>
            <a:off x="8706252" y="3007655"/>
            <a:ext cx="3223906" cy="1269773"/>
          </a:xfrm>
          <a:prstGeom prst="wedgeRoundRectCallout">
            <a:avLst>
              <a:gd name="adj1" fmla="val -846"/>
              <a:gd name="adj2" fmla="val 61533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985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44548F2-B6D1-A02C-2305-977254283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7329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(NE)STABILITA JÁDRA</a:t>
            </a:r>
          </a:p>
        </p:txBody>
      </p:sp>
    </p:spTree>
    <p:extLst>
      <p:ext uri="{BB962C8B-B14F-4D97-AF65-F5344CB8AC3E}">
        <p14:creationId xmlns:p14="http://schemas.microsoft.com/office/powerpoint/2010/main" val="28561636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81" y="280775"/>
            <a:ext cx="7594012" cy="2701178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F2CD4A0-D64A-49F1-A95E-9AE964C23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81" y="3876047"/>
            <a:ext cx="11545579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3716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3716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tabLst>
                <a:tab pos="1371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3716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1371600" algn="l"/>
              </a:tabLst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elektromagnetické záření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                                                                          	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 velmi krátkých 									vlnových délkách, řádově 10</a:t>
            </a:r>
            <a:r>
              <a:rPr kumimoji="0" lang="cs-CZ" altLang="cs-CZ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-11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10</a:t>
            </a:r>
            <a:r>
              <a:rPr kumimoji="0" lang="cs-CZ" altLang="cs-CZ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-13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</a:t>
            </a:r>
            <a:endParaRPr kumimoji="0" lang="cs-CZ" altLang="cs-CZ" sz="24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1371600" algn="l"/>
              </a:tabLst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vzniká v jádrech některých radioaktivních prvků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1371600" algn="l"/>
              </a:tabLst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zpravidla 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doprovází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záření 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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 záření 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1371600" algn="l"/>
              </a:tabLst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 některé prvky vysílají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monofrekvenční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záření jediné vlnové délky, jiné prvky (</a:t>
            </a:r>
            <a:r>
              <a:rPr kumimoji="0" lang="cs-CZ" alt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Bi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, </a:t>
            </a:r>
            <a:r>
              <a:rPr kumimoji="0" lang="cs-CZ" alt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Th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, 	</a:t>
            </a:r>
            <a:r>
              <a:rPr kumimoji="0" lang="cs-CZ" alt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Ac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) vysílají celé spektrum záření 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složené z jednotlivých čar.</a:t>
            </a:r>
          </a:p>
        </p:txBody>
      </p:sp>
      <p:pic>
        <p:nvPicPr>
          <p:cNvPr id="41986" name="obrázek 41" descr="http://astronuklfyzika.cz/Radioaktivita.gif">
            <a:extLst>
              <a:ext uri="{FF2B5EF4-FFF2-40B4-BE49-F238E27FC236}">
                <a16:creationId xmlns:a16="http://schemas.microsoft.com/office/drawing/2014/main" id="{EB8F3005-A5E9-48CF-8681-9DFC437DB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535" y="2248489"/>
            <a:ext cx="5871661" cy="23610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E20FCA1-F98E-4A7B-B77A-FA53914327A8}"/>
              </a:ext>
            </a:extLst>
          </p:cNvPr>
          <p:cNvSpPr txBox="1"/>
          <p:nvPr/>
        </p:nvSpPr>
        <p:spPr>
          <a:xfrm>
            <a:off x="501181" y="3205008"/>
            <a:ext cx="1698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ZÁŘENÍ 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2BC3428-2DE1-4B59-A8B4-715D0C2CE7A2}"/>
              </a:ext>
            </a:extLst>
          </p:cNvPr>
          <p:cNvSpPr txBox="1"/>
          <p:nvPr/>
        </p:nvSpPr>
        <p:spPr>
          <a:xfrm>
            <a:off x="2865962" y="227353"/>
            <a:ext cx="2144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(po rozpadu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b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-)</a:t>
            </a:r>
          </a:p>
        </p:txBody>
      </p:sp>
    </p:spTree>
    <p:extLst>
      <p:ext uri="{BB962C8B-B14F-4D97-AF65-F5344CB8AC3E}">
        <p14:creationId xmlns:p14="http://schemas.microsoft.com/office/powerpoint/2010/main" val="2848780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F283EA3-5FBF-46E5-A200-9E08AFFB75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5" y="1885850"/>
            <a:ext cx="5482168" cy="37717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9DCF178-94CA-434E-BD36-B72480480A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61" y="1885850"/>
            <a:ext cx="5615284" cy="37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345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t="347"/>
          <a:stretch/>
        </p:blipFill>
        <p:spPr>
          <a:xfrm>
            <a:off x="502438" y="793234"/>
            <a:ext cx="11187123" cy="373018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5D58777-D3D0-4FA6-B8B9-3FD116CAB493}"/>
              </a:ext>
            </a:extLst>
          </p:cNvPr>
          <p:cNvSpPr txBox="1"/>
          <p:nvPr/>
        </p:nvSpPr>
        <p:spPr>
          <a:xfrm>
            <a:off x="2758021" y="208459"/>
            <a:ext cx="75650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ELEKTRONOVÝ ZÁCHYT (K - ZÁCHYT)</a:t>
            </a:r>
            <a:endParaRPr kumimoji="0" lang="cs-CZ" altLang="cs-CZ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69F975DE-4E6F-4109-B27B-5B6C7022A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69" y="4263375"/>
            <a:ext cx="45434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10">
            <a:extLst>
              <a:ext uri="{FF2B5EF4-FFF2-40B4-BE49-F238E27FC236}">
                <a16:creationId xmlns:a16="http://schemas.microsoft.com/office/drawing/2014/main" id="{12765FB2-EC3A-4BC2-80FB-76099F2B6BA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8704" y="4968550"/>
          <a:ext cx="4094395" cy="6983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1409088" imgH="241195" progId="Equation.3">
                  <p:embed/>
                </p:oleObj>
              </mc:Choice>
              <mc:Fallback>
                <p:oleObj name="Rovnice" r:id="rId4" imgW="1409088" imgH="241195" progId="Equation.3">
                  <p:embed/>
                  <p:pic>
                    <p:nvPicPr>
                      <p:cNvPr id="7" name="Object 10">
                        <a:extLst>
                          <a:ext uri="{FF2B5EF4-FFF2-40B4-BE49-F238E27FC236}">
                            <a16:creationId xmlns:a16="http://schemas.microsoft.com/office/drawing/2014/main" id="{12765FB2-EC3A-4BC2-80FB-76099F2B6B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8704" y="4968550"/>
                        <a:ext cx="4094395" cy="698349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965A94F5-5A01-425B-B406-62DC80DFD7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8704" y="5886586"/>
          <a:ext cx="3727281" cy="626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900" imgH="292100" progId="Equation.DSMT4">
                  <p:embed/>
                </p:oleObj>
              </mc:Choice>
              <mc:Fallback>
                <p:oleObj name="Equation" r:id="rId6" imgW="1739900" imgH="292100" progId="Equation.DSMT4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965A94F5-5A01-425B-B406-62DC80DFD70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8704" y="5886586"/>
                        <a:ext cx="3727281" cy="6265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42327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388238" y="1041321"/>
            <a:ext cx="658729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r>
              <a:rPr kumimoji="0" lang="cs-CZ" alt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při </a:t>
            </a: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porušení stability jádra </a:t>
            </a:r>
            <a:r>
              <a:rPr kumimoji="0" lang="cs-CZ" alt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(obsahuje-li o jeden proton více)</a:t>
            </a:r>
          </a:p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jádro absorbuje nejbližší elektron</a:t>
            </a: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(z vnitřní slupky K)</a:t>
            </a:r>
          </a:p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</a:t>
            </a:r>
            <a:r>
              <a:rPr kumimoji="0" lang="cs-CZ" altLang="cs-CZ" sz="22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„se sloučí“ s </a:t>
            </a: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</a:t>
            </a:r>
            <a:r>
              <a:rPr kumimoji="0" lang="cs-CZ" altLang="cs-CZ" sz="22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</a:t>
            </a: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 jádře a </a:t>
            </a: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</a:t>
            </a:r>
            <a:r>
              <a:rPr kumimoji="0" lang="cs-CZ" altLang="cs-CZ" sz="22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</a:t>
            </a: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cs-CZ" alt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se přemění na </a:t>
            </a: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  <a:r>
              <a:rPr kumimoji="0" lang="cs-CZ" altLang="cs-CZ" sz="22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  </a:t>
            </a:r>
            <a:r>
              <a:rPr kumimoji="0" lang="cs-CZ" alt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za </a:t>
            </a: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emise neutrina</a:t>
            </a:r>
          </a:p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r>
              <a:rPr kumimoji="0" lang="cs-CZ" alt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 prázdné místo K – orbitu přejde </a:t>
            </a: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elektron z vyšší   hladiny</a:t>
            </a:r>
            <a:r>
              <a:rPr kumimoji="0" lang="cs-CZ" alt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r>
              <a:rPr kumimoji="0" lang="cs-CZ" alt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dojde k </a:t>
            </a:r>
            <a:r>
              <a:rPr kumimoji="0" lang="cs-CZ" alt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vyzáření energie (fotonu)</a:t>
            </a:r>
            <a:endParaRPr kumimoji="0" lang="en-GB" altLang="cs-CZ" sz="2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60363" marR="0" lvl="0" indent="-3603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457200" algn="l"/>
              </a:tabLst>
              <a:defRPr/>
            </a:pPr>
            <a:r>
              <a:rPr kumimoji="0" lang="en-GB" altLang="cs-CZ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nezmění</a:t>
            </a:r>
            <a:r>
              <a:rPr kumimoji="0" lang="en-GB" altLang="cs-CZ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se </a:t>
            </a:r>
            <a:r>
              <a:rPr kumimoji="0" lang="en-GB" altLang="cs-CZ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hmotnostní</a:t>
            </a:r>
            <a:r>
              <a:rPr kumimoji="0" lang="en-GB" altLang="cs-CZ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GB" altLang="cs-CZ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číslo</a:t>
            </a:r>
            <a:r>
              <a:rPr kumimoji="0" lang="en-GB" altLang="cs-CZ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GB" altLang="cs-CZ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změní</a:t>
            </a:r>
            <a:r>
              <a:rPr kumimoji="0" lang="en-GB" altLang="cs-CZ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se </a:t>
            </a:r>
            <a:r>
              <a:rPr kumimoji="0" lang="en-GB" altLang="cs-CZ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protonové</a:t>
            </a:r>
            <a:r>
              <a:rPr kumimoji="0" lang="en-GB" altLang="cs-CZ" sz="2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GB" altLang="cs-CZ" sz="2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číslo</a:t>
            </a:r>
            <a:r>
              <a:rPr kumimoji="0" lang="en-GB" altLang="cs-CZ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GB" altLang="cs-CZ" sz="2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prvku</a:t>
            </a:r>
            <a:r>
              <a:rPr kumimoji="0" lang="cs-CZ" alt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1524001" y="320548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5541" name="Rectangle 10"/>
          <p:cNvSpPr>
            <a:spLocks noChangeArrowheads="1"/>
          </p:cNvSpPr>
          <p:nvPr/>
        </p:nvSpPr>
        <p:spPr bwMode="auto">
          <a:xfrm>
            <a:off x="1524001" y="-2825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79810" y="4861359"/>
            <a:ext cx="111925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Elektronový záchyt je jediným druhem radioaktivní přeměny jádra, na kterém 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podílí                 i elektronový obal atomu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 toho plyne i určitá 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možnost porušení dogmatu o neovlivnitelnosti T</a:t>
            </a:r>
            <a:r>
              <a:rPr kumimoji="0" lang="cs-CZ" sz="22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  <a:r>
              <a:rPr kumimoji="0" lang="cs-CZ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chemický stav atomu zde T</a:t>
            </a:r>
            <a:r>
              <a:rPr kumimoji="0" lang="cs-CZ" sz="2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1/2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nepatrně mění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0D8EDF8C-2F40-4E86-9790-18C032E7C808}"/>
              </a:ext>
            </a:extLst>
          </p:cNvPr>
          <p:cNvGrpSpPr/>
          <p:nvPr/>
        </p:nvGrpSpPr>
        <p:grpSpPr>
          <a:xfrm>
            <a:off x="7109522" y="1041321"/>
            <a:ext cx="4694240" cy="3257773"/>
            <a:chOff x="3365686" y="956594"/>
            <a:chExt cx="5892800" cy="4511675"/>
          </a:xfrm>
        </p:grpSpPr>
        <p:pic>
          <p:nvPicPr>
            <p:cNvPr id="10" name="Obrázek 3" descr="21.jpg">
              <a:extLst>
                <a:ext uri="{FF2B5EF4-FFF2-40B4-BE49-F238E27FC236}">
                  <a16:creationId xmlns:a16="http://schemas.microsoft.com/office/drawing/2014/main" id="{A00BD541-1ADF-434A-AC30-0A90B36F1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686" y="956594"/>
              <a:ext cx="5892800" cy="451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4D03F458-1698-43FD-8F69-F1B44B917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870" t="46181" r="44444" b="35646"/>
            <a:stretch/>
          </p:blipFill>
          <p:spPr>
            <a:xfrm>
              <a:off x="5433312" y="2458193"/>
              <a:ext cx="1757548" cy="492826"/>
            </a:xfrm>
            <a:prstGeom prst="rect">
              <a:avLst/>
            </a:prstGeom>
          </p:spPr>
        </p:pic>
      </p:grp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8D5AF27-7BCB-4AB4-B58F-B0699F92C723}"/>
              </a:ext>
            </a:extLst>
          </p:cNvPr>
          <p:cNvSpPr txBox="1"/>
          <p:nvPr/>
        </p:nvSpPr>
        <p:spPr>
          <a:xfrm>
            <a:off x="748748" y="249432"/>
            <a:ext cx="60970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ELEKTRONOVÝ ZÁCHYT (K - ZÁCHYT)</a:t>
            </a: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C243A1C-9A09-4FD0-9144-4CE044E54C5B}"/>
              </a:ext>
            </a:extLst>
          </p:cNvPr>
          <p:cNvSpPr txBox="1"/>
          <p:nvPr/>
        </p:nvSpPr>
        <p:spPr>
          <a:xfrm>
            <a:off x="7628022" y="539216"/>
            <a:ext cx="4240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10000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M(A, Z) + m</a:t>
            </a:r>
            <a:r>
              <a:rPr kumimoji="0" lang="pl-PL" sz="1050" b="1" i="0" u="none" strike="noStrike" kern="1200" cap="none" spc="0" normalizeH="0" baseline="0" noProof="0" dirty="0">
                <a:ln>
                  <a:noFill/>
                </a:ln>
                <a:solidFill>
                  <a:srgbClr val="C10000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e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C10000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&gt; M(A, Z-1)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0873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03B754D-21A3-4BA9-B5E9-8455DC90C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49" y="284777"/>
            <a:ext cx="11012437" cy="5763429"/>
          </a:xfrm>
          <a:prstGeom prst="rect">
            <a:avLst/>
          </a:prstGeom>
        </p:spPr>
      </p:pic>
      <p:sp>
        <p:nvSpPr>
          <p:cNvPr id="5" name="Volný tvar: obrazec 4">
            <a:extLst>
              <a:ext uri="{FF2B5EF4-FFF2-40B4-BE49-F238E27FC236}">
                <a16:creationId xmlns:a16="http://schemas.microsoft.com/office/drawing/2014/main" id="{C69AD049-2A24-42DF-A759-3B8BB22E9543}"/>
              </a:ext>
            </a:extLst>
          </p:cNvPr>
          <p:cNvSpPr/>
          <p:nvPr/>
        </p:nvSpPr>
        <p:spPr>
          <a:xfrm>
            <a:off x="2632574" y="2994659"/>
            <a:ext cx="439153" cy="236749"/>
          </a:xfrm>
          <a:custGeom>
            <a:avLst/>
            <a:gdLst>
              <a:gd name="connsiteX0" fmla="*/ 439153 w 439153"/>
              <a:gd name="connsiteY0" fmla="*/ 236749 h 236749"/>
              <a:gd name="connsiteX1" fmla="*/ 216568 w 439153"/>
              <a:gd name="connsiteY1" fmla="*/ 2133 h 236749"/>
              <a:gd name="connsiteX2" fmla="*/ 0 w 439153"/>
              <a:gd name="connsiteY2" fmla="*/ 140496 h 236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153" h="236749">
                <a:moveTo>
                  <a:pt x="439153" y="236749"/>
                </a:moveTo>
                <a:cubicBezTo>
                  <a:pt x="364456" y="127462"/>
                  <a:pt x="289760" y="18175"/>
                  <a:pt x="216568" y="2133"/>
                </a:cubicBezTo>
                <a:cubicBezTo>
                  <a:pt x="143376" y="-13909"/>
                  <a:pt x="71688" y="63293"/>
                  <a:pt x="0" y="140496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DF832ED-A6A5-49DB-8124-DBC428F309E0}"/>
              </a:ext>
            </a:extLst>
          </p:cNvPr>
          <p:cNvSpPr txBox="1"/>
          <p:nvPr/>
        </p:nvSpPr>
        <p:spPr>
          <a:xfrm>
            <a:off x="1002998" y="5009978"/>
            <a:ext cx="60970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Při EZ pozorujeme současně vznik: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charakteristického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rentgenova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 záření            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a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Augerových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 elektronů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(vznikají při průchodu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rtg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záření vyššími elektronovými slupkami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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Verdana,Bold"/>
                <a:ea typeface="+mn-ea"/>
                <a:cs typeface="+mn-cs"/>
              </a:rPr>
              <a:t>mají diskrétní energii.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9A14720F-93A0-4101-A84E-1290100C6756}"/>
              </a:ext>
            </a:extLst>
          </p:cNvPr>
          <p:cNvCxnSpPr>
            <a:cxnSpLocks/>
          </p:cNvCxnSpPr>
          <p:nvPr/>
        </p:nvCxnSpPr>
        <p:spPr>
          <a:xfrm flipV="1">
            <a:off x="8837154" y="4105595"/>
            <a:ext cx="325257" cy="294571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25649DCF-0D49-43BB-BC86-BE5A98189B11}"/>
              </a:ext>
            </a:extLst>
          </p:cNvPr>
          <p:cNvCxnSpPr>
            <a:cxnSpLocks/>
          </p:cNvCxnSpPr>
          <p:nvPr/>
        </p:nvCxnSpPr>
        <p:spPr>
          <a:xfrm flipH="1" flipV="1">
            <a:off x="8939463" y="4400166"/>
            <a:ext cx="1045294" cy="13484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2A0B3A2-6E44-4BE9-998C-40E5EC5B51D5}"/>
              </a:ext>
            </a:extLst>
          </p:cNvPr>
          <p:cNvSpPr txBox="1"/>
          <p:nvPr/>
        </p:nvSpPr>
        <p:spPr>
          <a:xfrm>
            <a:off x="9284583" y="5649893"/>
            <a:ext cx="2073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Přenos energie přes vyzářený virtuální foton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9B03163-E1B6-46D5-9993-D1EDA215009C}"/>
              </a:ext>
            </a:extLst>
          </p:cNvPr>
          <p:cNvSpPr txBox="1"/>
          <p:nvPr/>
        </p:nvSpPr>
        <p:spPr>
          <a:xfrm>
            <a:off x="748748" y="249432"/>
            <a:ext cx="41541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ELEKTRONOVÝ ZÁCHYT (K - ZÁCHYT)</a:t>
            </a:r>
            <a:endParaRPr kumimoji="0" lang="cs-CZ" altLang="cs-CZ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1982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46" descr="http://astronuklfyzika.cz/VnitrniKonverze.gif">
            <a:extLst>
              <a:ext uri="{FF2B5EF4-FFF2-40B4-BE49-F238E27FC236}">
                <a16:creationId xmlns:a16="http://schemas.microsoft.com/office/drawing/2014/main" id="{E51C45A4-46E6-4AC2-98E1-55FEA8EF81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65"/>
          <a:stretch/>
        </p:blipFill>
        <p:spPr bwMode="auto">
          <a:xfrm>
            <a:off x="824755" y="348100"/>
            <a:ext cx="5022201" cy="39351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9952054-D4A5-49FA-A24A-F1332072A19F}"/>
              </a:ext>
            </a:extLst>
          </p:cNvPr>
          <p:cNvSpPr txBox="1"/>
          <p:nvPr/>
        </p:nvSpPr>
        <p:spPr>
          <a:xfrm>
            <a:off x="583533" y="4283242"/>
            <a:ext cx="11231479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00550" algn="l"/>
              </a:tabLst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>
                <a:tab pos="457200" algn="l"/>
                <a:tab pos="4400550" algn="l"/>
              </a:tabLst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po uvolnění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konvertovaného elektronu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se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vakance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 v elektronovém orbitalu zaplňuje elektronem z vyšší hladiny a dochází ke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vzniku charakteristického rtg. záření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, příp. i 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Augerova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 elektronu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(jako u EZ)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>
                <a:tab pos="457200" algn="l"/>
                <a:tab pos="4400550" algn="l"/>
              </a:tabLst>
              <a:defRPr/>
            </a:pPr>
            <a:r>
              <a:rPr kumimoji="0" lang="cs-CZ" altLang="cs-CZ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Konverzní koeficient 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= je relativní pravděpodobnost vnitřní konverze vůči rozpadu, roste s 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(energie záření 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) a se Z jádra.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>
                <a:tab pos="457200" algn="l"/>
                <a:tab pos="4400550" algn="l"/>
              </a:tabLst>
              <a:defRPr/>
            </a:pP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FBF4DEB-8C52-4767-BE26-F8E81207CD8E}"/>
              </a:ext>
            </a:extLst>
          </p:cNvPr>
          <p:cNvSpPr txBox="1"/>
          <p:nvPr/>
        </p:nvSpPr>
        <p:spPr>
          <a:xfrm>
            <a:off x="6951025" y="348100"/>
            <a:ext cx="3958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VNITŘNÍ KONVERZE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A0EDAA8-91D7-47D7-A590-0822C02A8AB9}"/>
              </a:ext>
            </a:extLst>
          </p:cNvPr>
          <p:cNvSpPr txBox="1"/>
          <p:nvPr/>
        </p:nvSpPr>
        <p:spPr>
          <a:xfrm>
            <a:off x="6307753" y="1390426"/>
            <a:ext cx="566085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>
                <a:tab pos="457200" algn="l"/>
                <a:tab pos="4400550" algn="l"/>
              </a:tabLst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je alternativním způsobem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deexcitace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 jádra (nezářivý přenos energie na orbitální elektron)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>
                <a:tab pos="457200" algn="l"/>
                <a:tab pos="4400550" algn="l"/>
              </a:tabLst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proces je umožněn překryvem vlnových funkcí orbitálního elektronu                     a excitovaného jádra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00550" algn="l"/>
              </a:tabLst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 uvolňuj se tzv. 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konvertovaný elektron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(má diskrétní energii)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00550" algn="l"/>
              </a:tabLst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7239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97795" y="1172158"/>
            <a:ext cx="603072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20000"/>
              </a:spcBef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jádro přechází ze stavu o </a:t>
            </a: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vyšší energii na nižší úroveň</a:t>
            </a:r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přebytek energie je vyzářen v podobě </a:t>
            </a: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záření </a:t>
            </a: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</a:t>
            </a: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cs-CZ" altLang="cs-CZ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914400" algn="l"/>
              </a:tabLst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  </a:t>
            </a: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hmotnost ani protonové číslo se nemění</a:t>
            </a:r>
            <a:endParaRPr kumimoji="0" lang="cs-CZ" altLang="cs-CZ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1A9D125-1595-4237-BFD9-864CB7266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49" y="3931686"/>
            <a:ext cx="5716573" cy="262813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87988EC-5CA6-414B-85F6-04134205C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177" y="0"/>
            <a:ext cx="5546968" cy="68580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7FD9A26A-7F59-42B0-BA85-4403EC3C7ACF}"/>
              </a:ext>
            </a:extLst>
          </p:cNvPr>
          <p:cNvSpPr txBox="1"/>
          <p:nvPr/>
        </p:nvSpPr>
        <p:spPr>
          <a:xfrm>
            <a:off x="662868" y="390947"/>
            <a:ext cx="4117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IZOMERNÍ PŘECHOD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2219003-81A2-B27B-A306-6C2C7871E582}"/>
              </a:ext>
            </a:extLst>
          </p:cNvPr>
          <p:cNvSpPr txBox="1"/>
          <p:nvPr/>
        </p:nvSpPr>
        <p:spPr>
          <a:xfrm>
            <a:off x="7204734" y="3033726"/>
            <a:ext cx="24118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If the atomic number changes (isobaric transition), the transition line will slant to the right or left.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the mass number, or total number of neutrons and protons, is not changed, the transition is isobaric.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5343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96048" y="215602"/>
            <a:ext cx="7772400" cy="6858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Další typy přechodů</a:t>
            </a: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3505200" y="4824971"/>
          <a:ext cx="502920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25600" imgH="292100" progId="Equation.DSMT4">
                  <p:embed/>
                </p:oleObj>
              </mc:Choice>
              <mc:Fallback>
                <p:oleObj name="Equation" r:id="rId2" imgW="1625600" imgH="292100" progId="Equation.DSMT4">
                  <p:embed/>
                  <p:pic>
                    <p:nvPicPr>
                      <p:cNvPr id="184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4824971"/>
                        <a:ext cx="5029200" cy="90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021774" y="4291570"/>
            <a:ext cx="86462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Tellur z nabuzeného stavu přejde do jedenkrát ionizovaného stavu při emisi elektronu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096048" y="1593596"/>
            <a:ext cx="8915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Prvek uvolní energii nabuzeného stavu </a:t>
            </a:r>
            <a:r>
              <a:rPr kumimoji="0" lang="cs-CZ" alt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emisí vnitřního elektronu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096048" y="1074483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obecně</a:t>
            </a:r>
          </a:p>
        </p:txBody>
      </p:sp>
      <p:graphicFrame>
        <p:nvGraphicFramePr>
          <p:cNvPr id="18439" name="Object 7"/>
          <p:cNvGraphicFramePr>
            <a:graphicFrameLocks noChangeAspect="1"/>
          </p:cNvGraphicFramePr>
          <p:nvPr/>
        </p:nvGraphicFramePr>
        <p:xfrm>
          <a:off x="4280449" y="2465133"/>
          <a:ext cx="3770313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9449" imgH="291973" progId="Equation.DSMT4">
                  <p:embed/>
                </p:oleObj>
              </mc:Choice>
              <mc:Fallback>
                <p:oleObj name="Equation" r:id="rId4" imgW="1269449" imgH="291973" progId="Equation.DSMT4">
                  <p:embed/>
                  <p:pic>
                    <p:nvPicPr>
                      <p:cNvPr id="1843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0449" y="2465133"/>
                        <a:ext cx="3770313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2018805" y="3678071"/>
            <a:ext cx="327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Vnitřní konverse</a:t>
            </a:r>
          </a:p>
        </p:txBody>
      </p:sp>
    </p:spTree>
    <p:extLst>
      <p:ext uri="{BB962C8B-B14F-4D97-AF65-F5344CB8AC3E}">
        <p14:creationId xmlns:p14="http://schemas.microsoft.com/office/powerpoint/2010/main" val="7765712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SAMOVOLNÉ ŠTĚPENÍ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34458"/>
            <a:ext cx="5705061" cy="91739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990" y="5326141"/>
            <a:ext cx="3795479" cy="116673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D67A184-7059-4E97-BA82-444B7230EBBB}"/>
              </a:ext>
            </a:extLst>
          </p:cNvPr>
          <p:cNvSpPr txBox="1"/>
          <p:nvPr/>
        </p:nvSpPr>
        <p:spPr>
          <a:xfrm>
            <a:off x="6818243" y="705177"/>
            <a:ext cx="4916557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SF (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Spontaneous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Fission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) se vyskytuje u jader: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 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>
                <a:tab pos="457200" algn="l"/>
              </a:tabLst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s vysokým počtem protonů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>
                <a:tab pos="457200" algn="l"/>
              </a:tabLst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s elipsoidním tvarem jádra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>
                <a:tab pos="457200" algn="l"/>
              </a:tabLst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musí platit hmotnostní podmínka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>
                <a:tab pos="457200" algn="l"/>
              </a:tabLst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vznikají přitom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 tzv.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trosky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a zpravidla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2-3 neutrony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>
                <a:tab pos="457200" algn="l"/>
              </a:tabLst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</a:rPr>
              <a:t>jde zpravidla o konkurenční reakci k procesu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Times New Roman" panose="02020603050405020304" pitchFamily="18" charset="0"/>
                <a:cs typeface="+mn-cs"/>
                <a:sym typeface="Symbol" panose="05050102010706020507" pitchFamily="18" charset="2"/>
              </a:rPr>
              <a:t>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3009" name="Picture 1">
            <a:extLst>
              <a:ext uri="{FF2B5EF4-FFF2-40B4-BE49-F238E27FC236}">
                <a16:creationId xmlns:a16="http://schemas.microsoft.com/office/drawing/2014/main" id="{AFE46003-9568-40F6-AABB-510EA7089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4713919"/>
            <a:ext cx="4274013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>
            <a:extLst>
              <a:ext uri="{FF2B5EF4-FFF2-40B4-BE49-F238E27FC236}">
                <a16:creationId xmlns:a16="http://schemas.microsoft.com/office/drawing/2014/main" id="{38405DC8-AF66-400C-8446-424B07045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7" y="1699094"/>
            <a:ext cx="6382482" cy="186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46125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8B1E8D-ABD1-4FF3-ADD5-341EB78A46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401626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6648" y="679927"/>
            <a:ext cx="4685512" cy="21031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SAMOVOLNÉ ŠTĚPENÍ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647E38-F93D-4661-8D77-CE13EEB65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A4721F-AAFC-4D23-AE73-EFE60B518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7" name="Rectangle 64">
              <a:extLst>
                <a:ext uri="{FF2B5EF4-FFF2-40B4-BE49-F238E27FC236}">
                  <a16:creationId xmlns:a16="http://schemas.microsoft.com/office/drawing/2014/main" id="{9D344419-63C8-4E11-A45F-B99472229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66">
              <a:extLst>
                <a:ext uri="{FF2B5EF4-FFF2-40B4-BE49-F238E27FC236}">
                  <a16:creationId xmlns:a16="http://schemas.microsoft.com/office/drawing/2014/main" id="{FF9F1968-AC54-4318-AAF7-096C782767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64">
              <a:extLst>
                <a:ext uri="{FF2B5EF4-FFF2-40B4-BE49-F238E27FC236}">
                  <a16:creationId xmlns:a16="http://schemas.microsoft.com/office/drawing/2014/main" id="{E7012065-266F-4029-B4B7-FD7BC2432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66">
              <a:extLst>
                <a:ext uri="{FF2B5EF4-FFF2-40B4-BE49-F238E27FC236}">
                  <a16:creationId xmlns:a16="http://schemas.microsoft.com/office/drawing/2014/main" id="{1B3FB1FF-9294-4753-A701-5F1A60DAA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64">
              <a:extLst>
                <a:ext uri="{FF2B5EF4-FFF2-40B4-BE49-F238E27FC236}">
                  <a16:creationId xmlns:a16="http://schemas.microsoft.com/office/drawing/2014/main" id="{47BF0361-A460-41A8-B8AB-AA8CB2977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66">
              <a:extLst>
                <a:ext uri="{FF2B5EF4-FFF2-40B4-BE49-F238E27FC236}">
                  <a16:creationId xmlns:a16="http://schemas.microsoft.com/office/drawing/2014/main" id="{D142FDE5-66C9-4994-8FE9-C38138C1EB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68C08111-D16C-4AF8-8239-E0193D23EE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66">
              <a:extLst>
                <a:ext uri="{FF2B5EF4-FFF2-40B4-BE49-F238E27FC236}">
                  <a16:creationId xmlns:a16="http://schemas.microsoft.com/office/drawing/2014/main" id="{75650E11-87AF-4EE8-A42B-B909954F3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64">
              <a:extLst>
                <a:ext uri="{FF2B5EF4-FFF2-40B4-BE49-F238E27FC236}">
                  <a16:creationId xmlns:a16="http://schemas.microsoft.com/office/drawing/2014/main" id="{9E0A44C1-AC53-45E1-A8E0-8A0387A19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66">
              <a:extLst>
                <a:ext uri="{FF2B5EF4-FFF2-40B4-BE49-F238E27FC236}">
                  <a16:creationId xmlns:a16="http://schemas.microsoft.com/office/drawing/2014/main" id="{F68D9D35-80B3-48D4-AF42-576CE1CBC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64">
              <a:extLst>
                <a:ext uri="{FF2B5EF4-FFF2-40B4-BE49-F238E27FC236}">
                  <a16:creationId xmlns:a16="http://schemas.microsoft.com/office/drawing/2014/main" id="{EB86BBF3-73C2-48FA-814D-63DAC0A629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66">
              <a:extLst>
                <a:ext uri="{FF2B5EF4-FFF2-40B4-BE49-F238E27FC236}">
                  <a16:creationId xmlns:a16="http://schemas.microsoft.com/office/drawing/2014/main" id="{D5377DFB-9945-4165-89F7-F81A63E26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64">
              <a:extLst>
                <a:ext uri="{FF2B5EF4-FFF2-40B4-BE49-F238E27FC236}">
                  <a16:creationId xmlns:a16="http://schemas.microsoft.com/office/drawing/2014/main" id="{F43006E3-CBDD-4372-AEB8-ED4A061BA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66">
              <a:extLst>
                <a:ext uri="{FF2B5EF4-FFF2-40B4-BE49-F238E27FC236}">
                  <a16:creationId xmlns:a16="http://schemas.microsoft.com/office/drawing/2014/main" id="{73DE5F40-81CC-4D38-B274-E3A814ACD0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64">
              <a:extLst>
                <a:ext uri="{FF2B5EF4-FFF2-40B4-BE49-F238E27FC236}">
                  <a16:creationId xmlns:a16="http://schemas.microsoft.com/office/drawing/2014/main" id="{6CA7898E-913F-4C9B-B6ED-EE888B0B3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66">
              <a:extLst>
                <a:ext uri="{FF2B5EF4-FFF2-40B4-BE49-F238E27FC236}">
                  <a16:creationId xmlns:a16="http://schemas.microsoft.com/office/drawing/2014/main" id="{46864CF9-17C6-4128-8D51-654698352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1EE990D4-BCBB-42D6-98B2-BCE926B51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119FAE8A-261B-4451-BBDF-B75E89B10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5533D948-166C-481D-B8EC-B825029378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0A2CD0AD-F324-43BF-B854-F23D445E9D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ovéPole 3">
            <a:extLst>
              <a:ext uri="{FF2B5EF4-FFF2-40B4-BE49-F238E27FC236}">
                <a16:creationId xmlns:a16="http://schemas.microsoft.com/office/drawing/2014/main" id="{6535AAE4-DFC7-4E09-A6D2-E95504F02669}"/>
              </a:ext>
            </a:extLst>
          </p:cNvPr>
          <p:cNvSpPr txBox="1"/>
          <p:nvPr/>
        </p:nvSpPr>
        <p:spPr>
          <a:xfrm>
            <a:off x="6816885" y="456030"/>
            <a:ext cx="4956806" cy="2609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Zavádí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tzv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parametr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štěpení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vychází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 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kapkového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jádra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poměr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odpuzování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energie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povrchové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 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rostoucím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parametrem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štěpení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klesá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poločas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rozpadu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samovolného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štěpení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nuklidu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6C80E47-971C-437F-B030-191115B01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D588529-65D8-4D75-9A9C-E49A054A5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9828" y="3429000"/>
            <a:ext cx="5320145" cy="30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22" y="3298803"/>
            <a:ext cx="5176460" cy="33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46062"/>
      </p:ext>
    </p:extLst>
  </p:cSld>
  <p:clrMapOvr>
    <a:masterClrMapping/>
  </p:clrMapOvr>
</p:sld>
</file>

<file path=ppt/theme/theme1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</TotalTime>
  <Words>7268</Words>
  <Application>Microsoft Office PowerPoint</Application>
  <PresentationFormat>Širokoúhlá obrazovka</PresentationFormat>
  <Paragraphs>739</Paragraphs>
  <Slides>118</Slides>
  <Notes>8</Notes>
  <HiddenSlides>0</HiddenSlides>
  <MMClips>13</MMClips>
  <ScaleCrop>false</ScaleCrop>
  <HeadingPairs>
    <vt:vector size="8" baseType="variant">
      <vt:variant>
        <vt:lpstr>Použitá písma</vt:lpstr>
      </vt:variant>
      <vt:variant>
        <vt:i4>22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118</vt:i4>
      </vt:variant>
    </vt:vector>
  </HeadingPairs>
  <TitlesOfParts>
    <vt:vector size="146" baseType="lpstr">
      <vt:lpstr>MingLiU_HKSCS-ExtB</vt:lpstr>
      <vt:lpstr>Aptos</vt:lpstr>
      <vt:lpstr>Aptos Display</vt:lpstr>
      <vt:lpstr>Arial</vt:lpstr>
      <vt:lpstr>Calibri</vt:lpstr>
      <vt:lpstr>Calibri Light</vt:lpstr>
      <vt:lpstr>Calibri,Bold</vt:lpstr>
      <vt:lpstr>Cambria Math</vt:lpstr>
      <vt:lpstr>DejaVuSans</vt:lpstr>
      <vt:lpstr>Georgia</vt:lpstr>
      <vt:lpstr>inherit</vt:lpstr>
      <vt:lpstr>Lucida Grande</vt:lpstr>
      <vt:lpstr>MathJax_Main</vt:lpstr>
      <vt:lpstr>MathJax_Math-italic</vt:lpstr>
      <vt:lpstr>Symbol</vt:lpstr>
      <vt:lpstr>Tahoma</vt:lpstr>
      <vt:lpstr>Times New Roman</vt:lpstr>
      <vt:lpstr>TimesNewRomanPS-ItalicMT</vt:lpstr>
      <vt:lpstr>TimesNewRomanPSMT</vt:lpstr>
      <vt:lpstr>Verdana</vt:lpstr>
      <vt:lpstr>Verdana,Bold</vt:lpstr>
      <vt:lpstr>Wingdings</vt:lpstr>
      <vt:lpstr>1_Motiv Office</vt:lpstr>
      <vt:lpstr>2_Motiv Office</vt:lpstr>
      <vt:lpstr>Motiv Office</vt:lpstr>
      <vt:lpstr>List</vt:lpstr>
      <vt:lpstr>Rovnice</vt:lpstr>
      <vt:lpstr>Equation</vt:lpstr>
      <vt:lpstr>Radiační biofyzika ~ radiobiologie </vt:lpstr>
      <vt:lpstr>QUIZ:</vt:lpstr>
      <vt:lpstr>QUIZ:</vt:lpstr>
      <vt:lpstr>Prezentace aplikace PowerPoint</vt:lpstr>
      <vt:lpstr>QUIZ:</vt:lpstr>
      <vt:lpstr>QUIZ:</vt:lpstr>
      <vt:lpstr>QUIZ:</vt:lpstr>
      <vt:lpstr>QUIZ:</vt:lpstr>
      <vt:lpstr>(NE)STABILITA JÁDRA</vt:lpstr>
      <vt:lpstr>4 základní interakce mezi “částicemi”</vt:lpstr>
      <vt:lpstr>HMOTNOST A VAZEBNÁ ENERGIE JÁDRA – fúze vs. štěpení</vt:lpstr>
      <vt:lpstr>(NE)STABILITA JADER - velikost jader - </vt:lpstr>
      <vt:lpstr>(NE)STABILITA JADER ATOMŮ</vt:lpstr>
      <vt:lpstr>Radioaktivní prvky  (pokud existuje stabilní isotop, je prvek brán jako stabilní) </vt:lpstr>
      <vt:lpstr>Transuranium half-lives</vt:lpstr>
      <vt:lpstr>(NE)STABILITA JADER - poměr p+ a n0 - </vt:lpstr>
      <vt:lpstr>Prezentace aplikace PowerPoint</vt:lpstr>
      <vt:lpstr>Prezentace aplikace PowerPoint</vt:lpstr>
      <vt:lpstr>STABILITA JADER ATOMŮ</vt:lpstr>
      <vt:lpstr>Proč těžká jádra vyžadují více n0 než p+ ale lehká ne?</vt:lpstr>
      <vt:lpstr>STABILITA JADER ATOMŮ – NUKLEONŮ</vt:lpstr>
      <vt:lpstr>Proč i nadbytek n0 zvyšuje nestabilitu jádra?</vt:lpstr>
      <vt:lpstr>The Liquid Drop model of the nucleus</vt:lpstr>
      <vt:lpstr>Příklad 1:</vt:lpstr>
      <vt:lpstr>Similarly for the carbon isotopes…</vt:lpstr>
      <vt:lpstr>Nuklidy podle vazebné energie EB</vt:lpstr>
      <vt:lpstr>Tendence k samovolným radioaktivním přeměnám všech známých atomových jader (nuklidů)</vt:lpstr>
      <vt:lpstr>„Řeka stability“</vt:lpstr>
      <vt:lpstr>N vs. Z a poločas rozpadu</vt:lpstr>
      <vt:lpstr>N vs. Z a poločas rozpadu</vt:lpstr>
      <vt:lpstr>(NE)STABILITA JADER - obsazení kvantových hladin p+ a n0 - </vt:lpstr>
      <vt:lpstr>HLADINOVÝ MODEL JÁDRA</vt:lpstr>
      <vt:lpstr>DOUBLE-MAGIC NUCLEI</vt:lpstr>
      <vt:lpstr>UNSTABLE DOUBLE-MAGIC NUCLEI</vt:lpstr>
      <vt:lpstr>Magic and doubly-magic nuclei: Examples</vt:lpstr>
      <vt:lpstr>Závislost stability jádra na p+ a n0 konfiguraci</vt:lpstr>
      <vt:lpstr>Prezentace aplikace PowerPoint</vt:lpstr>
      <vt:lpstr>„Sudá“ a „lichá“ jádra</vt:lpstr>
      <vt:lpstr>Prezentace aplikace PowerPoint</vt:lpstr>
      <vt:lpstr>Prezentace aplikace PowerPoint</vt:lpstr>
      <vt:lpstr>(NE)STABILITA JADER - SUPER-HEAVY (SHN) &amp; “EXOTIC” NUCLEI - </vt:lpstr>
      <vt:lpstr>Linie přesycenosti (drip line)</vt:lpstr>
      <vt:lpstr>Zvláštnosti na liniích přesycenosti </vt:lpstr>
      <vt:lpstr>Prezentace aplikace PowerPoint</vt:lpstr>
      <vt:lpstr>Inverzní analogie  – ostrůvky stability v moři nestability</vt:lpstr>
      <vt:lpstr>Ostrov stability v oblasti supertěžkých jader</vt:lpstr>
      <vt:lpstr>Magic and Double-Magic Nuclei</vt:lpstr>
      <vt:lpstr>Literatura</vt:lpstr>
      <vt:lpstr>(NE)STABILITA JADER - SUMMARY - </vt:lpstr>
      <vt:lpstr>NEDOSTATKY SLUPKOVÉHO MODELU</vt:lpstr>
      <vt:lpstr>STABILITA NUKLIDŮ - shrnutí</vt:lpstr>
      <vt:lpstr>Stabilita jader - SHRNUTÍ</vt:lpstr>
      <vt:lpstr>Prezentace aplikace PowerPoint</vt:lpstr>
      <vt:lpstr>Zajímavost: Tc</vt:lpstr>
      <vt:lpstr>Zajímavost: Bi</vt:lpstr>
      <vt:lpstr>Přirozené radioaktivní prvky         s dlouhým T1/2</vt:lpstr>
      <vt:lpstr>Prezentace aplikace PowerPoint</vt:lpstr>
      <vt:lpstr>Prezentace aplikace PowerPoint</vt:lpstr>
      <vt:lpstr>Prezentace aplikace PowerPoint</vt:lpstr>
      <vt:lpstr>Prezentace aplikace PowerPoint</vt:lpstr>
      <vt:lpstr>RADIOAKTIVITA</vt:lpstr>
      <vt:lpstr>RADIOAKTIVITA</vt:lpstr>
      <vt:lpstr>Prezentace aplikace PowerPoint</vt:lpstr>
      <vt:lpstr>Prezentace aplikace PowerPoint</vt:lpstr>
      <vt:lpstr>POLOČAS ROZPADU</vt:lpstr>
      <vt:lpstr>“Survival curves”: atoms vs. organisms</vt:lpstr>
      <vt:lpstr>“Survival curves”: atoms vs. organisms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Základní typy přeměn (8 typů + 3 procesy deexcitace)</vt:lpstr>
      <vt:lpstr>Základní typy přeměn (8 typů + 3 procesy deexcitace)</vt:lpstr>
      <vt:lpstr>Skupiny radioaktivních přeměn: </vt:lpstr>
      <vt:lpstr>8 základních přeměn</vt:lpstr>
      <vt:lpstr>Prezentace aplikace PowerPoint</vt:lpstr>
      <vt:lpstr>Prezentace aplikace PowerPoint</vt:lpstr>
      <vt:lpstr>Prezentace aplikace PowerPoint</vt:lpstr>
      <vt:lpstr>Prezentace aplikace PowerPoint</vt:lpstr>
      <vt:lpstr>ZÁKONY PLATNÉ PŘI RADIOAKTIVNÍCH PŘEMĚNÁCH</vt:lpstr>
      <vt:lpstr>Prezentace aplikace PowerPoint</vt:lpstr>
      <vt:lpstr>Spontánní α rozpad uranu</vt:lpstr>
      <vt:lpstr>Hmotnostní přebytek nuklidu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Další typy přechodů</vt:lpstr>
      <vt:lpstr>SAMOVOLNÉ ŠTĚPENÍ</vt:lpstr>
      <vt:lpstr>SAMOVOLNÉ ŠTĚPENÍ</vt:lpstr>
      <vt:lpstr>SAMOVOLNÉ ŠTĚPENÍ</vt:lpstr>
      <vt:lpstr>Prezentace aplikace PowerPoint</vt:lpstr>
      <vt:lpstr>Prezentace aplikace PowerPoint</vt:lpstr>
      <vt:lpstr>Interakce ionizujícího záření                 s hmotou a biologickými systémy</vt:lpstr>
      <vt:lpstr>PRONIKAVOST IZ</vt:lpstr>
      <vt:lpstr>Prezentace aplikace PowerPoint</vt:lpstr>
      <vt:lpstr>Prezentace aplikace PowerPoint</vt:lpstr>
      <vt:lpstr>Prezentace aplikace PowerPoint</vt:lpstr>
      <vt:lpstr>Prezentace aplikace PowerPoint</vt:lpstr>
      <vt:lpstr>Interakce IZ s hmotou</vt:lpstr>
      <vt:lpstr>VYSOKÁ ÚČINNOST IZ</vt:lpstr>
      <vt:lpstr>Interakce IZ s hmotou</vt:lpstr>
      <vt:lpstr>Interakce IZ s (živou) hmotou</vt:lpstr>
      <vt:lpstr>Fyzikální až chemické stádium interakce IZ s hmotou</vt:lpstr>
      <vt:lpstr>Specifika biologických systémů</vt:lpstr>
      <vt:lpstr>Chemické stádium interakce IZ s hmotou – specifika biologických systémů</vt:lpstr>
      <vt:lpstr>POŠKOZENÍ DNA – prvotní nastínění problému</vt:lpstr>
      <vt:lpstr>Chemické stádium interakce IZ s hmotou – specifika biologických systémů</vt:lpstr>
      <vt:lpstr>Interakce IZ s živou hmotou BIOLOGICKÉ PROCESY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Falk</dc:creator>
  <cp:lastModifiedBy>Martin Falk</cp:lastModifiedBy>
  <cp:revision>13</cp:revision>
  <dcterms:created xsi:type="dcterms:W3CDTF">2024-03-19T20:25:22Z</dcterms:created>
  <dcterms:modified xsi:type="dcterms:W3CDTF">2024-03-26T19:45:35Z</dcterms:modified>
</cp:coreProperties>
</file>