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57" r:id="rId5"/>
    <p:sldId id="278" r:id="rId6"/>
    <p:sldId id="258" r:id="rId7"/>
    <p:sldId id="392" r:id="rId8"/>
    <p:sldId id="459" r:id="rId9"/>
    <p:sldId id="473" r:id="rId10"/>
    <p:sldId id="352" r:id="rId11"/>
    <p:sldId id="353" r:id="rId12"/>
    <p:sldId id="354" r:id="rId13"/>
    <p:sldId id="421" r:id="rId14"/>
    <p:sldId id="356" r:id="rId15"/>
    <p:sldId id="479" r:id="rId16"/>
    <p:sldId id="458" r:id="rId17"/>
    <p:sldId id="469" r:id="rId18"/>
    <p:sldId id="474" r:id="rId19"/>
    <p:sldId id="460" r:id="rId20"/>
    <p:sldId id="467" r:id="rId21"/>
    <p:sldId id="475" r:id="rId22"/>
    <p:sldId id="477" r:id="rId23"/>
    <p:sldId id="355" r:id="rId24"/>
    <p:sldId id="393" r:id="rId25"/>
    <p:sldId id="357" r:id="rId26"/>
    <p:sldId id="462" r:id="rId27"/>
    <p:sldId id="358" r:id="rId28"/>
    <p:sldId id="461" r:id="rId29"/>
    <p:sldId id="480" r:id="rId30"/>
    <p:sldId id="359" r:id="rId31"/>
    <p:sldId id="417" r:id="rId32"/>
    <p:sldId id="418" r:id="rId33"/>
    <p:sldId id="377" r:id="rId34"/>
    <p:sldId id="478" r:id="rId35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A"/>
    <a:srgbClr val="E9EDE9"/>
    <a:srgbClr val="480048"/>
    <a:srgbClr val="FFC9FF"/>
    <a:srgbClr val="FF0000"/>
    <a:srgbClr val="800080"/>
    <a:srgbClr val="FFB7B7"/>
    <a:srgbClr val="00A3D7"/>
    <a:srgbClr val="FFFFFF"/>
    <a:srgbClr val="164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046" autoAdjust="0"/>
  </p:normalViewPr>
  <p:slideViewPr>
    <p:cSldViewPr>
      <p:cViewPr varScale="1">
        <p:scale>
          <a:sx n="67" d="100"/>
          <a:sy n="67" d="100"/>
        </p:scale>
        <p:origin x="572" y="4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75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7E007642-8E8A-46D9-9584-1BFDDD84F562}" type="datetime1">
              <a:rPr lang="cs-CZ" smtClean="0"/>
              <a:pPr algn="r" rtl="0"/>
              <a:t>25.04.2024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9C567D4A-04CB-4EDF-8FB1-342A02FC8EC5}" type="slidenum">
              <a:rPr lang="cs-CZ" smtClean="0"/>
              <a:pPr algn="r"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/>
            <a:fld id="{EA424187-8591-4565-B703-51BF54BE01EE}" type="datetime1">
              <a:rPr lang="cs-CZ" smtClean="0"/>
              <a:pPr algn="r"/>
              <a:t>25.04.2024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2E61351F-DBB1-4664-ADA9-83BC7CB8848D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515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D2062-0B5A-87CD-0210-B50704FC3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5EE7077-2148-A6EB-4762-F9AC8F0BAA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446EA6B-4A08-C122-6931-77A227A75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C712F32-46E1-B8E1-3FC3-B19E48D7BF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8869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0687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4995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9899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7899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8578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7271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F0014-3378-4E4D-BEFE-FB6FC90DA984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04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72E964A-6B52-48D2-8B98-B5A8DE93DC00}" type="datetime1">
              <a:rPr lang="cs-CZ" smtClean="0"/>
              <a:pPr/>
              <a:t>25.04.2024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3195B25-A597-4D2B-989D-796E1E4493E0}" type="datetime1">
              <a:rPr lang="cs-CZ" smtClean="0"/>
              <a:pPr/>
              <a:t>25.04.2024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C7EA7181-D737-42D9-B7C4-40C6C20C0519}" type="datetime1">
              <a:rPr lang="cs-CZ" smtClean="0"/>
              <a:pPr/>
              <a:t>25.04.2024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A2AD638-7413-43C7-B16C-B54D9AB4D45D}" type="datetime1">
              <a:rPr lang="cs-CZ" smtClean="0"/>
              <a:pPr/>
              <a:t>25.04.2024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9533AFB-6193-4FDA-BE6D-B437F32E1AE6}" type="datetime1">
              <a:rPr lang="cs-CZ" smtClean="0"/>
              <a:pPr/>
              <a:t>25.04.2024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ED8499BC-15F2-4CED-B34C-CFDE6D24B483}" type="datetime1">
              <a:rPr lang="cs-CZ" smtClean="0"/>
              <a:pPr/>
              <a:t>25.04.2024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BC89967-245D-4123-88DF-1F81FA77D1AE}" type="datetime1">
              <a:rPr lang="cs-CZ" smtClean="0"/>
              <a:pPr/>
              <a:t>25.04.2024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C9F0CFB1-09DE-46FB-B372-42224D49FFA3}" type="datetime1">
              <a:rPr lang="cs-CZ" smtClean="0"/>
              <a:pPr/>
              <a:t>25.04.2024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4537CBF1-CBFD-4E51-9F13-C415055D7975}" type="datetime1">
              <a:rPr lang="cs-CZ" smtClean="0"/>
              <a:pPr/>
              <a:t>25.04.2024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8053709-BBE3-4BFC-ADDD-4EC1B18330FF}" type="datetime1">
              <a:rPr lang="cs-CZ" smtClean="0"/>
              <a:pPr/>
              <a:t>25.04.2024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dirty="0"/>
              <a:t>Upravit styly předlohy textu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6BADB7FF-46C6-44E3-9782-67C362BDC44E}" type="datetime1">
              <a:rPr lang="cs-CZ" smtClean="0"/>
              <a:pPr/>
              <a:t>25.04.2024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br>
              <a:rPr lang="cs-CZ" sz="6000" cap="all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6000" cap="all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Cvičení 7</a:t>
            </a:r>
            <a:endParaRPr lang="cs-CZ" cap="all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8EC8C616-1413-332D-FF00-8C0AF3C99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126709"/>
              </p:ext>
            </p:extLst>
          </p:nvPr>
        </p:nvGraphicFramePr>
        <p:xfrm>
          <a:off x="703352" y="5949280"/>
          <a:ext cx="10782119" cy="684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3238">
                  <a:extLst>
                    <a:ext uri="{9D8B030D-6E8A-4147-A177-3AD203B41FA5}">
                      <a16:colId xmlns:a16="http://schemas.microsoft.com/office/drawing/2014/main" val="2567351183"/>
                    </a:ext>
                  </a:extLst>
                </a:gridCol>
                <a:gridCol w="3288881">
                  <a:extLst>
                    <a:ext uri="{9D8B030D-6E8A-4147-A177-3AD203B41FA5}">
                      <a16:colId xmlns:a16="http://schemas.microsoft.com/office/drawing/2014/main" val="3693055620"/>
                    </a:ext>
                  </a:extLst>
                </a:gridCol>
              </a:tblGrid>
              <a:tr h="684607">
                <a:tc>
                  <a:txBody>
                    <a:bodyPr/>
                    <a:lstStyle/>
                    <a:p>
                      <a:r>
                        <a:rPr lang="cs-CZ" sz="1800" b="0" cap="all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JARO 2024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cap="all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Pokročilá ložisková geologie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cap="all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Lenka Skřápková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31613"/>
                  </a:ext>
                </a:extLst>
              </a:tr>
            </a:tbl>
          </a:graphicData>
        </a:graphic>
      </p:graphicFrame>
      <p:pic>
        <p:nvPicPr>
          <p:cNvPr id="5" name="Obrázek 4" descr="Obsah obrázku černá, tma&#10;&#10;Popis byl vytvořen automaticky">
            <a:extLst>
              <a:ext uri="{FF2B5EF4-FFF2-40B4-BE49-F238E27FC236}">
                <a16:creationId xmlns:a16="http://schemas.microsoft.com/office/drawing/2014/main" id="{EDF7DF2A-0FF3-83BA-BCA8-ADBA388CB7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347" y="0"/>
            <a:ext cx="2790478" cy="11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FF9EE8-7886-9DCF-6200-CBADB87E0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ložiska </a:t>
            </a: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Ni-Co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lateritů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98642EB6-B3CE-B498-7616-9E48D5B709A4}"/>
              </a:ext>
            </a:extLst>
          </p:cNvPr>
          <p:cNvSpPr/>
          <p:nvPr/>
        </p:nvSpPr>
        <p:spPr>
          <a:xfrm>
            <a:off x="549796" y="2467089"/>
            <a:ext cx="4848117" cy="586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Ni-laterity » 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přeměna olivínu-pyroxenu 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na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Ni-hydrosilikáty (garnierit, Ni-chlorit, Ni-goethit).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0D018D70-1ABD-FE50-1AC2-9D7C92443403}"/>
              </a:ext>
            </a:extLst>
          </p:cNvPr>
          <p:cNvSpPr/>
          <p:nvPr/>
        </p:nvSpPr>
        <p:spPr>
          <a:xfrm>
            <a:off x="863686" y="3248110"/>
            <a:ext cx="4220336" cy="4190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Zvětrávání 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ultrabazických hornin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3A6955AD-FCD0-F25D-FA56-0B33E36B01DB}"/>
              </a:ext>
            </a:extLst>
          </p:cNvPr>
          <p:cNvSpPr/>
          <p:nvPr/>
        </p:nvSpPr>
        <p:spPr>
          <a:xfrm>
            <a:off x="863686" y="3861379"/>
            <a:ext cx="4220336" cy="586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Pozice spíše ve spodních částech lateritů » 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vyšší mobilita Ni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B969A7EF-3FAF-661E-A2A6-1456506DF1CF}"/>
              </a:ext>
            </a:extLst>
          </p:cNvPr>
          <p:cNvSpPr/>
          <p:nvPr/>
        </p:nvSpPr>
        <p:spPr>
          <a:xfrm>
            <a:off x="333772" y="4642400"/>
            <a:ext cx="5280165" cy="586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ČR: Křemže, Bojanovice, Jamolice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Svět: Nová Kaledonie, Kuba, Austrálie, Filipíny, Brazílie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28472857-AD5E-FD8E-ABFB-DE71B715B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815" y="548680"/>
            <a:ext cx="4671345" cy="3267991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0AA3B11B-A050-CDB8-82C0-2ACA866F6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396" y="3875073"/>
            <a:ext cx="6172940" cy="2938303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CEABC761-08AB-75C2-027B-D79BD02182B9}"/>
              </a:ext>
            </a:extLst>
          </p:cNvPr>
          <p:cNvSpPr txBox="1"/>
          <p:nvPr/>
        </p:nvSpPr>
        <p:spPr>
          <a:xfrm>
            <a:off x="11331018" y="3847689"/>
            <a:ext cx="15782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cs-CZ" sz="8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Ito et al. 2021</a:t>
            </a:r>
          </a:p>
        </p:txBody>
      </p:sp>
    </p:spTree>
    <p:extLst>
      <p:ext uri="{BB962C8B-B14F-4D97-AF65-F5344CB8AC3E}">
        <p14:creationId xmlns:p14="http://schemas.microsoft.com/office/powerpoint/2010/main" val="337863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B7E34-988C-6B05-86B5-38DC3CCB3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adpis 1">
            <a:extLst>
              <a:ext uri="{FF2B5EF4-FFF2-40B4-BE49-F238E27FC236}">
                <a16:creationId xmlns:a16="http://schemas.microsoft.com/office/drawing/2014/main" id="{EA7F01A2-E422-AD4A-A9AA-333BB980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ložiska</a:t>
            </a: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 BAUXITŮ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27DFA1F3-E545-399C-92DA-F7D0A91EBD70}"/>
              </a:ext>
            </a:extLst>
          </p:cNvPr>
          <p:cNvSpPr/>
          <p:nvPr/>
        </p:nvSpPr>
        <p:spPr>
          <a:xfrm>
            <a:off x="981205" y="1952220"/>
            <a:ext cx="6521644" cy="58493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Al-bauxity » hydroxidy (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gibbsit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) a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oxy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-hydroxidy (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beoemit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, diaspor)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± Fe (barva), křemen (tmel), jílové minerály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7CF2D627-14BC-B20F-29EF-5DB01F82BC08}"/>
              </a:ext>
            </a:extLst>
          </p:cNvPr>
          <p:cNvSpPr/>
          <p:nvPr/>
        </p:nvSpPr>
        <p:spPr>
          <a:xfrm>
            <a:off x="1721428" y="2791282"/>
            <a:ext cx="5041199" cy="5849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Zvětrávání 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hornin bohatých Al</a:t>
            </a:r>
            <a:r>
              <a:rPr kumimoji="0" lang="cs-CZ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Si</a:t>
            </a:r>
            <a:r>
              <a:rPr kumimoji="0" lang="cs-CZ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a chudých na SiO</a:t>
            </a:r>
            <a:r>
              <a:rPr kumimoji="0" lang="cs-CZ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v 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humidním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sub- až 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tropickém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klimatu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kumimoji="0" lang="cs-CZ" sz="1800" b="0" i="0" u="none" strike="noStrike" kern="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94EAB036-8381-CB31-CA26-E84CB507F55A}"/>
              </a:ext>
            </a:extLst>
          </p:cNvPr>
          <p:cNvSpPr/>
          <p:nvPr/>
        </p:nvSpPr>
        <p:spPr>
          <a:xfrm>
            <a:off x="1721428" y="3574172"/>
            <a:ext cx="5041199" cy="4209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NaAlSi</a:t>
            </a:r>
            <a:r>
              <a:rPr kumimoji="0" lang="cs-CZ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r>
              <a:rPr kumimoji="0" lang="cs-CZ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8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+ 7 H</a:t>
            </a:r>
            <a:r>
              <a:rPr kumimoji="0" lang="cs-CZ" sz="1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 + H → 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AlOH</a:t>
            </a:r>
            <a:r>
              <a:rPr kumimoji="0" lang="cs-CZ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+ Na + 3 H</a:t>
            </a:r>
            <a:r>
              <a:rPr kumimoji="0" lang="cs-CZ" sz="1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SiO</a:t>
            </a:r>
            <a:r>
              <a:rPr kumimoji="0" lang="cs-CZ" sz="1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BB211220-28F6-5A5A-3410-BB5FADBEE1BE}"/>
              </a:ext>
            </a:extLst>
          </p:cNvPr>
          <p:cNvSpPr/>
          <p:nvPr/>
        </p:nvSpPr>
        <p:spPr>
          <a:xfrm>
            <a:off x="2081468" y="4193048"/>
            <a:ext cx="4321119" cy="6041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Pozice spíše ve svrchních částech lateritů » 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nízká mobilita Al.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4F572369-B455-665F-75B8-AE8C5E9FE720}"/>
              </a:ext>
            </a:extLst>
          </p:cNvPr>
          <p:cNvSpPr/>
          <p:nvPr/>
        </p:nvSpPr>
        <p:spPr>
          <a:xfrm>
            <a:off x="1501646" y="5003340"/>
            <a:ext cx="5480763" cy="4209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Svět: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Weipa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(AU),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Fria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(GUI),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Ajka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(HU), Brazílie, Arkansas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E067355-1F6D-93A2-E981-4EF0A55601D7}"/>
              </a:ext>
            </a:extLst>
          </p:cNvPr>
          <p:cNvSpPr txBox="1"/>
          <p:nvPr/>
        </p:nvSpPr>
        <p:spPr>
          <a:xfrm>
            <a:off x="9880847" y="6330676"/>
            <a:ext cx="25153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cs-CZ" sz="80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https://www.ga.gov.au/education/minerals-energy/australian-mineral-facts/aluminium</a:t>
            </a:r>
            <a:endParaRPr lang="cs-CZ" sz="8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15BD57A-ADB1-1090-4578-3A39C648B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035" y="1368059"/>
            <a:ext cx="4484965" cy="49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B331B8A-048F-BDAE-22EA-5DD5A5BD1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ložiska</a:t>
            </a: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 BAUXITŮ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44B3811-5BC8-1438-5B0C-C632C2DA7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068" y="2163163"/>
            <a:ext cx="6096000" cy="40671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6C97778-2A60-3024-4A92-D01FDDFF0DB3}"/>
              </a:ext>
            </a:extLst>
          </p:cNvPr>
          <p:cNvSpPr txBox="1"/>
          <p:nvPr/>
        </p:nvSpPr>
        <p:spPr>
          <a:xfrm>
            <a:off x="9535507" y="6230338"/>
            <a:ext cx="24635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https://www.australianresources.com.au/new-bauxite-mine-create-30-jobs-tasmania/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E80E6F8-611E-0291-7574-F1ECA31E5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28" y="2373163"/>
            <a:ext cx="5950761" cy="38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B7E34-988C-6B05-86B5-38DC3CCB3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adpis 1">
            <a:extLst>
              <a:ext uri="{FF2B5EF4-FFF2-40B4-BE49-F238E27FC236}">
                <a16:creationId xmlns:a16="http://schemas.microsoft.com/office/drawing/2014/main" id="{EA7F01A2-E422-AD4A-A9AA-333BB980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další reziduální ložiska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8618679B-A164-28F6-3D8F-E4166E2502B1}"/>
              </a:ext>
            </a:extLst>
          </p:cNvPr>
          <p:cNvSpPr/>
          <p:nvPr/>
        </p:nvSpPr>
        <p:spPr>
          <a:xfrm>
            <a:off x="1552655" y="2522334"/>
            <a:ext cx="662634" cy="32912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Mn</a:t>
            </a:r>
            <a:endParaRPr kumimoji="0" lang="cs-CZ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D363A087-213E-C38A-82C1-EC1A19B3A139}"/>
              </a:ext>
            </a:extLst>
          </p:cNvPr>
          <p:cNvSpPr/>
          <p:nvPr/>
        </p:nvSpPr>
        <p:spPr>
          <a:xfrm>
            <a:off x="871641" y="3111431"/>
            <a:ext cx="2024663" cy="5849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psilomelan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, pyroluzit, manganit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95956124-C69F-1092-5B81-81935CF50134}"/>
              </a:ext>
            </a:extLst>
          </p:cNvPr>
          <p:cNvSpPr/>
          <p:nvPr/>
        </p:nvSpPr>
        <p:spPr>
          <a:xfrm>
            <a:off x="3190582" y="3921730"/>
            <a:ext cx="3407886" cy="4209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Mg</a:t>
            </a:r>
            <a:r>
              <a:rPr kumimoji="0" lang="cs-CZ" sz="12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kumimoji="0" lang="cs-CZ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Si</a:t>
            </a:r>
            <a:r>
              <a:rPr kumimoji="0" lang="cs-CZ" sz="12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cs-CZ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r>
              <a:rPr kumimoji="0" lang="cs-CZ" sz="12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5</a:t>
            </a:r>
            <a:r>
              <a:rPr kumimoji="0" lang="cs-CZ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(OH)</a:t>
            </a:r>
            <a:r>
              <a:rPr kumimoji="0" lang="cs-CZ" sz="12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kumimoji="0" lang="cs-CZ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+ 3 CO</a:t>
            </a:r>
            <a:r>
              <a:rPr kumimoji="0" lang="cs-CZ" sz="1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→ 3 </a:t>
            </a:r>
            <a:r>
              <a:rPr kumimoji="0" lang="cs-CZ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MgCO</a:t>
            </a:r>
            <a:r>
              <a:rPr kumimoji="0" lang="cs-CZ" sz="12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kumimoji="0" lang="cs-CZ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+ 2 </a:t>
            </a:r>
            <a:r>
              <a:rPr kumimoji="0" lang="cs-CZ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SiO</a:t>
            </a:r>
            <a:r>
              <a:rPr kumimoji="0" lang="cs-CZ" sz="12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+ 2 H</a:t>
            </a:r>
            <a:r>
              <a:rPr kumimoji="0" lang="cs-CZ" sz="1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endParaRPr kumimoji="0" lang="cs-CZ" sz="1200" b="0" i="0" u="none" strike="noStrike" kern="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CB66B25E-C755-B366-C76C-911828123CB3}"/>
              </a:ext>
            </a:extLst>
          </p:cNvPr>
          <p:cNvSpPr/>
          <p:nvPr/>
        </p:nvSpPr>
        <p:spPr>
          <a:xfrm>
            <a:off x="871641" y="3921730"/>
            <a:ext cx="2024663" cy="54797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Austrálie, Afrika, Brazílie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AA42350B-544E-0E44-D8A3-D5FEC4682EF1}"/>
              </a:ext>
            </a:extLst>
          </p:cNvPr>
          <p:cNvSpPr/>
          <p:nvPr/>
        </p:nvSpPr>
        <p:spPr>
          <a:xfrm>
            <a:off x="3185416" y="4448243"/>
            <a:ext cx="1655149" cy="4209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Věžná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07874A2-88B4-20B4-709A-F201C4D26CB2}"/>
              </a:ext>
            </a:extLst>
          </p:cNvPr>
          <p:cNvSpPr txBox="1"/>
          <p:nvPr/>
        </p:nvSpPr>
        <p:spPr>
          <a:xfrm>
            <a:off x="10993515" y="6144616"/>
            <a:ext cx="119848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cs-CZ" sz="8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Kaczan</a:t>
            </a:r>
            <a:r>
              <a:rPr lang="cs-CZ" sz="8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al., 2021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2EE3843A-FF19-06F7-C476-CB19208A4F36}"/>
              </a:ext>
            </a:extLst>
          </p:cNvPr>
          <p:cNvSpPr/>
          <p:nvPr/>
        </p:nvSpPr>
        <p:spPr>
          <a:xfrm>
            <a:off x="3686839" y="2522334"/>
            <a:ext cx="662634" cy="32912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Mg</a:t>
            </a: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8B0E1BD3-0904-ADAE-0CF0-FA997C02F5DC}"/>
              </a:ext>
            </a:extLst>
          </p:cNvPr>
          <p:cNvSpPr/>
          <p:nvPr/>
        </p:nvSpPr>
        <p:spPr>
          <a:xfrm>
            <a:off x="5439575" y="2522070"/>
            <a:ext cx="662634" cy="32912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Si</a:t>
            </a:r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9286362F-4521-7806-7E4C-DCE3D3D302CE}"/>
              </a:ext>
            </a:extLst>
          </p:cNvPr>
          <p:cNvSpPr/>
          <p:nvPr/>
        </p:nvSpPr>
        <p:spPr>
          <a:xfrm>
            <a:off x="3190582" y="3106766"/>
            <a:ext cx="1655149" cy="5849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magnezit (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serpentinity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31" name="Obdélník: se zakulacenými rohy 30">
            <a:extLst>
              <a:ext uri="{FF2B5EF4-FFF2-40B4-BE49-F238E27FC236}">
                <a16:creationId xmlns:a16="http://schemas.microsoft.com/office/drawing/2014/main" id="{8812D900-02B0-8521-9206-2BB931E1A49C}"/>
              </a:ext>
            </a:extLst>
          </p:cNvPr>
          <p:cNvSpPr/>
          <p:nvPr/>
        </p:nvSpPr>
        <p:spPr>
          <a:xfrm>
            <a:off x="4943317" y="3111167"/>
            <a:ext cx="1655150" cy="5849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chalcedon, opál</a:t>
            </a:r>
          </a:p>
        </p:txBody>
      </p:sp>
      <p:sp>
        <p:nvSpPr>
          <p:cNvPr id="32" name="Obdélník: se zakulacenými rohy 31">
            <a:extLst>
              <a:ext uri="{FF2B5EF4-FFF2-40B4-BE49-F238E27FC236}">
                <a16:creationId xmlns:a16="http://schemas.microsoft.com/office/drawing/2014/main" id="{5C6C79AE-17DB-A245-F2A1-AAC5760EA2C4}"/>
              </a:ext>
            </a:extLst>
          </p:cNvPr>
          <p:cNvSpPr/>
          <p:nvPr/>
        </p:nvSpPr>
        <p:spPr>
          <a:xfrm>
            <a:off x="4943317" y="4448242"/>
            <a:ext cx="1655149" cy="4209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JZ Morava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3AB71CF2-9D81-412D-F119-EA8C0B21E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843" y="1250495"/>
            <a:ext cx="5466434" cy="489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7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4C8A6427-3B27-8E2B-3C5F-82A89A795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harmyrolitická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ložiska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C04B952F-4D75-E476-3564-E56A61240D24}"/>
              </a:ext>
            </a:extLst>
          </p:cNvPr>
          <p:cNvSpPr/>
          <p:nvPr/>
        </p:nvSpPr>
        <p:spPr>
          <a:xfrm>
            <a:off x="1088645" y="2700642"/>
            <a:ext cx="5365807" cy="57938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Harmyrolýza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» zvětrávání probíhající na mořském, oceánském či jezerním dně za přístupu kyslíku.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4166BC06-7139-5418-25C7-7B55E11144FA}"/>
              </a:ext>
            </a:extLst>
          </p:cNvPr>
          <p:cNvSpPr/>
          <p:nvPr/>
        </p:nvSpPr>
        <p:spPr>
          <a:xfrm>
            <a:off x="1088641" y="3505701"/>
            <a:ext cx="5365807" cy="57938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Subakvatické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zvětrávání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efuziv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(ryolity, andezity) a jejich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pyroklastik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» 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BENTONIT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BD043CF9-3EDE-809A-8450-C8FFBD70AD3F}"/>
              </a:ext>
            </a:extLst>
          </p:cNvPr>
          <p:cNvSpPr/>
          <p:nvPr/>
        </p:nvSpPr>
        <p:spPr>
          <a:xfrm>
            <a:off x="1088641" y="4310760"/>
            <a:ext cx="5365807" cy="57938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BENTONIT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» směs jílových minerálů - montmorillonit, kaolinit,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illit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beidelit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AE10C7F7-CF3F-72D1-C7B5-774B5DE0778A}"/>
              </a:ext>
            </a:extLst>
          </p:cNvPr>
          <p:cNvSpPr/>
          <p:nvPr/>
        </p:nvSpPr>
        <p:spPr>
          <a:xfrm>
            <a:off x="1261666" y="5024307"/>
            <a:ext cx="5019755" cy="4209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Ložiska: Sardinie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36D1316F-CD05-3F05-24DA-99FBAA44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306" y="-9031"/>
            <a:ext cx="4786693" cy="3659632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39914356-DAA1-6549-E9F9-A1C1B48BA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411" y="3659632"/>
            <a:ext cx="5140587" cy="320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D8034865-0B7B-B7C8-E728-4067A55A38E4}"/>
              </a:ext>
            </a:extLst>
          </p:cNvPr>
          <p:cNvSpPr/>
          <p:nvPr/>
        </p:nvSpPr>
        <p:spPr>
          <a:xfrm>
            <a:off x="876571" y="3212976"/>
            <a:ext cx="7200800" cy="2232248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4603" y="2562201"/>
            <a:ext cx="8458201" cy="2666999"/>
          </a:xfrm>
        </p:spPr>
        <p:txBody>
          <a:bodyPr rtlCol="0"/>
          <a:lstStyle/>
          <a:p>
            <a:pPr rtl="0"/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ložiska supergenního obohacení</a:t>
            </a:r>
          </a:p>
        </p:txBody>
      </p:sp>
    </p:spTree>
    <p:extLst>
      <p:ext uri="{BB962C8B-B14F-4D97-AF65-F5344CB8AC3E}">
        <p14:creationId xmlns:p14="http://schemas.microsoft.com/office/powerpoint/2010/main" val="32711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B7E34-988C-6B05-86B5-38DC3CCB3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adpis 1">
            <a:extLst>
              <a:ext uri="{FF2B5EF4-FFF2-40B4-BE49-F238E27FC236}">
                <a16:creationId xmlns:a16="http://schemas.microsoft.com/office/drawing/2014/main" id="{EA7F01A2-E422-AD4A-A9AA-333BB980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ložiska supergenního obohacení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F1BB1DC-C62D-BA6E-0B12-4DC1B166B5C4}"/>
              </a:ext>
            </a:extLst>
          </p:cNvPr>
          <p:cNvSpPr/>
          <p:nvPr/>
        </p:nvSpPr>
        <p:spPr>
          <a:xfrm>
            <a:off x="1269876" y="2081186"/>
            <a:ext cx="2739658" cy="3689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OXIDAČNÍ ZÓNA</a:t>
            </a: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FE81BF8E-B0A1-FBD4-E6E8-A3BD12C70EC0}"/>
              </a:ext>
            </a:extLst>
          </p:cNvPr>
          <p:cNvSpPr/>
          <p:nvPr/>
        </p:nvSpPr>
        <p:spPr>
          <a:xfrm>
            <a:off x="1269876" y="2678641"/>
            <a:ext cx="2739659" cy="3689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CEMENTAČNÍ ZÓNA</a:t>
            </a: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D124C4EA-69A3-BB75-1F1C-E4316D4E337A}"/>
              </a:ext>
            </a:extLst>
          </p:cNvPr>
          <p:cNvSpPr/>
          <p:nvPr/>
        </p:nvSpPr>
        <p:spPr>
          <a:xfrm>
            <a:off x="1269876" y="3276096"/>
            <a:ext cx="2739659" cy="3689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ZÓNA PRIMÁRNÍCH RUD</a:t>
            </a: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D99A26F-98D6-818E-1722-70479472F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08781"/>
            <a:ext cx="7620000" cy="49657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3735BDB0-6501-0B31-7BCF-29081F8DFF20}"/>
              </a:ext>
            </a:extLst>
          </p:cNvPr>
          <p:cNvSpPr/>
          <p:nvPr/>
        </p:nvSpPr>
        <p:spPr>
          <a:xfrm>
            <a:off x="1614517" y="4411204"/>
            <a:ext cx="2063265" cy="36892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LOŽISKA</a:t>
            </a: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22788403-4516-C153-BA85-3338732D9DE3}"/>
              </a:ext>
            </a:extLst>
          </p:cNvPr>
          <p:cNvSpPr/>
          <p:nvPr/>
        </p:nvSpPr>
        <p:spPr>
          <a:xfrm>
            <a:off x="1159857" y="4994148"/>
            <a:ext cx="2972583" cy="86395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Příbram, Borovec, Jáchymov,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Špania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Dolina,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Tsumeb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Zlaté Hory, Stříbro, Kutná Hora</a:t>
            </a:r>
          </a:p>
        </p:txBody>
      </p:sp>
    </p:spTree>
    <p:extLst>
      <p:ext uri="{BB962C8B-B14F-4D97-AF65-F5344CB8AC3E}">
        <p14:creationId xmlns:p14="http://schemas.microsoft.com/office/powerpoint/2010/main" val="23185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E6256332-6812-E861-2AC4-2B308CF6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ložiska supergenního obohacení</a:t>
            </a: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E6B602A7-37CB-049A-3EB3-8A85AC2A4F82}"/>
              </a:ext>
            </a:extLst>
          </p:cNvPr>
          <p:cNvSpPr/>
          <p:nvPr/>
        </p:nvSpPr>
        <p:spPr>
          <a:xfrm>
            <a:off x="1367783" y="2553720"/>
            <a:ext cx="4222573" cy="3689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all" spc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povrch ložiska 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= hladina podzemní vody</a:t>
            </a: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C36AFAA1-7E5A-F680-DDBB-E3F36C33566A}"/>
              </a:ext>
            </a:extLst>
          </p:cNvPr>
          <p:cNvSpPr/>
          <p:nvPr/>
        </p:nvSpPr>
        <p:spPr>
          <a:xfrm>
            <a:off x="1637347" y="3116869"/>
            <a:ext cx="3683444" cy="3689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zóna rozkladu primárních rud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8D693BD5-108C-E38D-49D4-A4C12F2B6A34}"/>
              </a:ext>
            </a:extLst>
          </p:cNvPr>
          <p:cNvSpPr/>
          <p:nvPr/>
        </p:nvSpPr>
        <p:spPr>
          <a:xfrm>
            <a:off x="1637347" y="3680018"/>
            <a:ext cx="3683444" cy="3689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neustálý koloběh v kyselém prostředí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EC2077EF-55D7-EF89-226C-75D1770E8F87}"/>
              </a:ext>
            </a:extLst>
          </p:cNvPr>
          <p:cNvSpPr/>
          <p:nvPr/>
        </p:nvSpPr>
        <p:spPr>
          <a:xfrm>
            <a:off x="1295774" y="4243167"/>
            <a:ext cx="4366590" cy="86395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v konečné fázi se do oxidační zóny vrací pouze prvky, které už nemohou tvořit nerozpustné minerály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95AB52E5-6B91-D4A8-518C-705650050961}"/>
              </a:ext>
            </a:extLst>
          </p:cNvPr>
          <p:cNvSpPr/>
          <p:nvPr/>
        </p:nvSpPr>
        <p:spPr>
          <a:xfrm>
            <a:off x="1295774" y="5301346"/>
            <a:ext cx="4366590" cy="86395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těžce rozpustné minerály (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oxy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-hydroxidy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Fe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) vytvoří v nejvyšší části oxidační zóny tzv. </a:t>
            </a:r>
            <a:r>
              <a:rPr kumimoji="0" lang="cs-CZ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gossan</a:t>
            </a:r>
            <a:endParaRPr kumimoji="0" lang="cs-CZ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Obdélník: se zakulacenými rohy 28">
            <a:extLst>
              <a:ext uri="{FF2B5EF4-FFF2-40B4-BE49-F238E27FC236}">
                <a16:creationId xmlns:a16="http://schemas.microsoft.com/office/drawing/2014/main" id="{EC0FC6F0-4B85-17A7-4785-A57E023468EF}"/>
              </a:ext>
            </a:extLst>
          </p:cNvPr>
          <p:cNvSpPr/>
          <p:nvPr/>
        </p:nvSpPr>
        <p:spPr>
          <a:xfrm>
            <a:off x="2249416" y="1865517"/>
            <a:ext cx="2459307" cy="49398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0" cap="all" spc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OXIDAČNÍ ZÓNA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Obdélník: se zakulacenými rohy 29">
            <a:extLst>
              <a:ext uri="{FF2B5EF4-FFF2-40B4-BE49-F238E27FC236}">
                <a16:creationId xmlns:a16="http://schemas.microsoft.com/office/drawing/2014/main" id="{05A26CE6-2F54-860A-3988-9071DCFE3B7E}"/>
              </a:ext>
            </a:extLst>
          </p:cNvPr>
          <p:cNvSpPr/>
          <p:nvPr/>
        </p:nvSpPr>
        <p:spPr>
          <a:xfrm>
            <a:off x="7196716" y="2389011"/>
            <a:ext cx="4113633" cy="3689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podzemní vodou trvale zvodněná zóna</a:t>
            </a:r>
          </a:p>
        </p:txBody>
      </p:sp>
      <p:sp>
        <p:nvSpPr>
          <p:cNvPr id="31" name="Obdélník: se zakulacenými rohy 30">
            <a:extLst>
              <a:ext uri="{FF2B5EF4-FFF2-40B4-BE49-F238E27FC236}">
                <a16:creationId xmlns:a16="http://schemas.microsoft.com/office/drawing/2014/main" id="{AFA0290E-FEE7-7199-8CF3-2A33E83CCF4E}"/>
              </a:ext>
            </a:extLst>
          </p:cNvPr>
          <p:cNvSpPr/>
          <p:nvPr/>
        </p:nvSpPr>
        <p:spPr>
          <a:xfrm>
            <a:off x="7196715" y="5555612"/>
            <a:ext cx="4113633" cy="3689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přítomnost ryzích kovů Au,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Ag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Obdélník: se zakulacenými rohy 31">
            <a:extLst>
              <a:ext uri="{FF2B5EF4-FFF2-40B4-BE49-F238E27FC236}">
                <a16:creationId xmlns:a16="http://schemas.microsoft.com/office/drawing/2014/main" id="{DCF6B64F-80B1-5C0D-4ADF-2C10C149C334}"/>
              </a:ext>
            </a:extLst>
          </p:cNvPr>
          <p:cNvSpPr/>
          <p:nvPr/>
        </p:nvSpPr>
        <p:spPr>
          <a:xfrm>
            <a:off x="7196715" y="6066858"/>
            <a:ext cx="4113633" cy="3689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akumulace velmi bohatých rud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Ag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a U</a:t>
            </a:r>
          </a:p>
        </p:txBody>
      </p:sp>
      <p:sp>
        <p:nvSpPr>
          <p:cNvPr id="33" name="Obdélník: se zakulacenými rohy 32">
            <a:extLst>
              <a:ext uri="{FF2B5EF4-FFF2-40B4-BE49-F238E27FC236}">
                <a16:creationId xmlns:a16="http://schemas.microsoft.com/office/drawing/2014/main" id="{007A5430-7A9A-0CD9-5B62-78FC2FE85CB2}"/>
              </a:ext>
            </a:extLst>
          </p:cNvPr>
          <p:cNvSpPr/>
          <p:nvPr/>
        </p:nvSpPr>
        <p:spPr>
          <a:xfrm>
            <a:off x="6940045" y="2900257"/>
            <a:ext cx="4626974" cy="86395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reakce roztoků z oxidační zóny s primárními sulfidy v neutrálním až mírně alkalickém prostředí</a:t>
            </a:r>
          </a:p>
        </p:txBody>
      </p:sp>
      <p:sp>
        <p:nvSpPr>
          <p:cNvPr id="34" name="Obdélník: se zakulacenými rohy 33">
            <a:extLst>
              <a:ext uri="{FF2B5EF4-FFF2-40B4-BE49-F238E27FC236}">
                <a16:creationId xmlns:a16="http://schemas.microsoft.com/office/drawing/2014/main" id="{AF1554C5-18F0-CC40-265F-621DD624B152}"/>
              </a:ext>
            </a:extLst>
          </p:cNvPr>
          <p:cNvSpPr/>
          <p:nvPr/>
        </p:nvSpPr>
        <p:spPr>
          <a:xfrm>
            <a:off x="6940045" y="3906533"/>
            <a:ext cx="4626975" cy="53057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zejména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metasomatické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zatlačování primárních sulfidů sekundárními = 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CEMENTACE</a:t>
            </a:r>
          </a:p>
        </p:txBody>
      </p:sp>
      <p:sp>
        <p:nvSpPr>
          <p:cNvPr id="35" name="Obdélník: se zakulacenými rohy 34">
            <a:extLst>
              <a:ext uri="{FF2B5EF4-FFF2-40B4-BE49-F238E27FC236}">
                <a16:creationId xmlns:a16="http://schemas.microsoft.com/office/drawing/2014/main" id="{F9EC37BB-FDAA-02E3-E6AA-D89AD6A7762D}"/>
              </a:ext>
            </a:extLst>
          </p:cNvPr>
          <p:cNvSpPr/>
          <p:nvPr/>
        </p:nvSpPr>
        <p:spPr>
          <a:xfrm>
            <a:off x="7644305" y="4941168"/>
            <a:ext cx="3218452" cy="493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/>
            <a:r>
              <a:rPr lang="cs-CZ" sz="2000" b="1" kern="0" cap="all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ZÓNA PRIMÁRNÍCH RUD</a:t>
            </a:r>
          </a:p>
        </p:txBody>
      </p:sp>
      <p:sp>
        <p:nvSpPr>
          <p:cNvPr id="36" name="Obdélník: se zakulacenými rohy 35">
            <a:extLst>
              <a:ext uri="{FF2B5EF4-FFF2-40B4-BE49-F238E27FC236}">
                <a16:creationId xmlns:a16="http://schemas.microsoft.com/office/drawing/2014/main" id="{E78D4C03-1CF2-A366-2C32-6C741729CCCE}"/>
              </a:ext>
            </a:extLst>
          </p:cNvPr>
          <p:cNvSpPr/>
          <p:nvPr/>
        </p:nvSpPr>
        <p:spPr>
          <a:xfrm>
            <a:off x="8023879" y="1700808"/>
            <a:ext cx="2459307" cy="49398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0" cap="all" spc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cementační ZÓNA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1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E6256332-6812-E861-2AC4-2B308CF6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oxidační zóna - sekundární mineralizace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05C06698-AFD0-B45B-6691-245158415911}"/>
              </a:ext>
            </a:extLst>
          </p:cNvPr>
          <p:cNvSpPr/>
          <p:nvPr/>
        </p:nvSpPr>
        <p:spPr>
          <a:xfrm>
            <a:off x="1701924" y="5637660"/>
            <a:ext cx="3456384" cy="85783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5875" cap="rnd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Sírany + karbonáty + fosforečnany + jejich As, V a </a:t>
            </a:r>
            <a:r>
              <a:rPr kumimoji="0" lang="cs-CZ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Mo</a:t>
            </a:r>
            <a:r>
              <a:rPr kumimoji="0" lang="cs-CZ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analogy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44E99733-25BE-B80A-DCC5-12EC15E755FC}"/>
              </a:ext>
            </a:extLst>
          </p:cNvPr>
          <p:cNvSpPr/>
          <p:nvPr/>
        </p:nvSpPr>
        <p:spPr>
          <a:xfrm>
            <a:off x="6691633" y="5445224"/>
            <a:ext cx="4012338" cy="124270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5875" cap="rnd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0" cap="all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Vivianit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Fe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(PO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. 8H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kern="0" cap="all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Vanadinit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Pb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5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(VO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. Cl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kern="0" cap="all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Wulfenit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cs-CZ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Pb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(MoO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kern="0" cap="all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Chryzokol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(CuAl)</a:t>
            </a:r>
            <a:r>
              <a:rPr kumimoji="0" lang="pt-BR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kumimoji="0" lang="pt-BR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Si</a:t>
            </a:r>
            <a:r>
              <a:rPr kumimoji="0" lang="pt-BR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r>
              <a:rPr kumimoji="0" lang="pt-BR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5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(OH)</a:t>
            </a:r>
            <a:r>
              <a:rPr kumimoji="0" lang="pt-BR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. nH</a:t>
            </a:r>
            <a:r>
              <a:rPr kumimoji="0" lang="pt-BR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endParaRPr kumimoji="0" lang="cs-CZ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E5A196F4-70F4-E024-2072-D896307BD3DB}"/>
              </a:ext>
            </a:extLst>
          </p:cNvPr>
          <p:cNvSpPr/>
          <p:nvPr/>
        </p:nvSpPr>
        <p:spPr>
          <a:xfrm>
            <a:off x="2223924" y="1700808"/>
            <a:ext cx="1548000" cy="480817"/>
          </a:xfrm>
          <a:prstGeom prst="roundRect">
            <a:avLst/>
          </a:prstGeom>
          <a:solidFill>
            <a:schemeClr val="bg1">
              <a:lumMod val="6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cs-CZ" sz="2400" b="1" cap="all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Pyrit</a:t>
            </a:r>
            <a:r>
              <a:rPr lang="cs-CZ" sz="2400" b="1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cs-CZ" sz="2400" b="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FeS</a:t>
            </a:r>
            <a:r>
              <a:rPr lang="cs-CZ" sz="2400" b="0" baseline="-250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</a:t>
            </a:r>
            <a:endParaRPr lang="cs-CZ" sz="2400" b="0" dirty="0">
              <a:solidFill>
                <a:schemeClr val="tx2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3AC3ABE1-3174-D69D-6490-3EEB9C82B7F2}"/>
              </a:ext>
            </a:extLst>
          </p:cNvPr>
          <p:cNvSpPr/>
          <p:nvPr/>
        </p:nvSpPr>
        <p:spPr>
          <a:xfrm>
            <a:off x="4679978" y="1700808"/>
            <a:ext cx="2808000" cy="480817"/>
          </a:xfrm>
          <a:prstGeom prst="roundRect">
            <a:avLst/>
          </a:prstGeom>
          <a:solidFill>
            <a:schemeClr val="bg1">
              <a:lumMod val="6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cs-CZ" sz="2400" b="1" cap="all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chalkopyrit</a:t>
            </a:r>
            <a:r>
              <a:rPr lang="cs-CZ" sz="2400" b="1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cs-CZ" sz="24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Cu</a:t>
            </a:r>
            <a:r>
              <a:rPr lang="cs-CZ" sz="2400" b="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FeS</a:t>
            </a:r>
            <a:r>
              <a:rPr lang="cs-CZ" sz="2400" b="0" baseline="-250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</a:t>
            </a:r>
            <a:endParaRPr lang="cs-CZ" sz="2400" b="0" dirty="0">
              <a:solidFill>
                <a:schemeClr val="tx2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2B86471B-E476-778B-D82E-07C20EE57D02}"/>
              </a:ext>
            </a:extLst>
          </p:cNvPr>
          <p:cNvSpPr/>
          <p:nvPr/>
        </p:nvSpPr>
        <p:spPr>
          <a:xfrm>
            <a:off x="8288033" y="1700808"/>
            <a:ext cx="1836000" cy="480817"/>
          </a:xfrm>
          <a:prstGeom prst="roundRect">
            <a:avLst/>
          </a:prstGeom>
          <a:solidFill>
            <a:schemeClr val="bg1">
              <a:lumMod val="6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cs-CZ" sz="2400" b="1" cap="all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galenit</a:t>
            </a:r>
            <a:r>
              <a:rPr lang="cs-CZ" sz="2400" b="1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cs-CZ" sz="2400" b="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PbS</a:t>
            </a:r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90FBEA78-1785-3BAF-1660-2C6ED7AA5A87}"/>
              </a:ext>
            </a:extLst>
          </p:cNvPr>
          <p:cNvSpPr/>
          <p:nvPr/>
        </p:nvSpPr>
        <p:spPr>
          <a:xfrm>
            <a:off x="1701924" y="2765727"/>
            <a:ext cx="2592000" cy="99154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FeSO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4</a:t>
            </a:r>
          </a:p>
          <a:p>
            <a:pPr lvl="0" algn="ctr">
              <a:buNone/>
            </a:pPr>
            <a:r>
              <a:rPr lang="cs-CZ" sz="1800" b="1" cap="all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Melanterit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FeSO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4</a:t>
            </a:r>
            <a:r>
              <a:rPr lang="cs-CZ" sz="1800" b="0" baseline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.7H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</a:t>
            </a:r>
            <a:r>
              <a:rPr lang="cs-CZ" sz="1800" b="0" baseline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</a:t>
            </a:r>
            <a:endParaRPr lang="cs-CZ" sz="1800" b="0" baseline="-25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lvl="0" algn="ctr">
              <a:buNone/>
            </a:pPr>
            <a:r>
              <a:rPr lang="cs-CZ" b="1" cap="all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Smolníkit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FeSO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4</a:t>
            </a:r>
            <a:r>
              <a:rPr lang="cs-CZ" sz="1800" b="0" baseline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.H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</a:t>
            </a:r>
            <a:r>
              <a:rPr lang="cs-CZ" sz="1800" b="0" baseline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</a:t>
            </a:r>
            <a:endParaRPr lang="cs-CZ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7C346CDA-62E1-7E61-66B0-E889F92B6147}"/>
              </a:ext>
            </a:extLst>
          </p:cNvPr>
          <p:cNvSpPr/>
          <p:nvPr/>
        </p:nvSpPr>
        <p:spPr>
          <a:xfrm>
            <a:off x="1701924" y="4330401"/>
            <a:ext cx="2592000" cy="59447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cs-CZ" b="1" cap="all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Goethit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FeOOH</a:t>
            </a:r>
          </a:p>
          <a:p>
            <a:pPr lvl="0" algn="ctr">
              <a:buNone/>
            </a:pP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Fe(OH)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3</a:t>
            </a:r>
            <a:endParaRPr lang="cs-CZ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07739151-A4DD-A59F-0989-812B0487F230}"/>
              </a:ext>
            </a:extLst>
          </p:cNvPr>
          <p:cNvSpPr/>
          <p:nvPr/>
        </p:nvSpPr>
        <p:spPr>
          <a:xfrm>
            <a:off x="5317317" y="2765727"/>
            <a:ext cx="1533323" cy="594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CuSO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4</a:t>
            </a:r>
          </a:p>
          <a:p>
            <a:pPr lvl="0" algn="ctr">
              <a:buNone/>
            </a:pP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Fe(OH)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5BD5F08E-E6EC-486C-43C2-3D1D6E502B96}"/>
              </a:ext>
            </a:extLst>
          </p:cNvPr>
          <p:cNvSpPr/>
          <p:nvPr/>
        </p:nvSpPr>
        <p:spPr>
          <a:xfrm>
            <a:off x="4716140" y="3951042"/>
            <a:ext cx="2736000" cy="99154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cs-CZ" b="1" cap="all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Chalkantit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CuSO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4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. 5 H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</a:t>
            </a:r>
          </a:p>
          <a:p>
            <a:pPr lvl="0" algn="ctr">
              <a:buNone/>
            </a:pPr>
            <a:r>
              <a:rPr lang="cs-CZ" b="1" cap="all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Malachit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Cu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3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(OH)</a:t>
            </a:r>
          </a:p>
          <a:p>
            <a:pPr lvl="0" algn="ctr">
              <a:buNone/>
            </a:pPr>
            <a:r>
              <a:rPr lang="cs-CZ" b="1" cap="all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Azurit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Cu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3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(CO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)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3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(OH)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C4EB46F1-0194-F91B-7FC8-79A5A1A8E78A}"/>
              </a:ext>
            </a:extLst>
          </p:cNvPr>
          <p:cNvSpPr/>
          <p:nvPr/>
        </p:nvSpPr>
        <p:spPr>
          <a:xfrm>
            <a:off x="7874033" y="2765726"/>
            <a:ext cx="2664000" cy="99154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cs-CZ" b="1" cap="all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Anglesit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PbSO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4</a:t>
            </a:r>
          </a:p>
          <a:p>
            <a:pPr lvl="0" algn="ctr">
              <a:buNone/>
            </a:pPr>
            <a:r>
              <a:rPr lang="cs-CZ" b="1" cap="all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Cerusit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PbCO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3</a:t>
            </a:r>
          </a:p>
          <a:p>
            <a:pPr lvl="0" algn="ctr">
              <a:buNone/>
            </a:pPr>
            <a:r>
              <a:rPr lang="cs-CZ" b="1" cap="all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Pyromorfit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Pb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5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(PO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4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)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3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.Cl</a:t>
            </a:r>
          </a:p>
        </p:txBody>
      </p:sp>
      <p:sp>
        <p:nvSpPr>
          <p:cNvPr id="5" name="Šipka: dolů 4">
            <a:extLst>
              <a:ext uri="{FF2B5EF4-FFF2-40B4-BE49-F238E27FC236}">
                <a16:creationId xmlns:a16="http://schemas.microsoft.com/office/drawing/2014/main" id="{705A97F7-678E-D7FD-BDEB-C21848E8AF84}"/>
              </a:ext>
            </a:extLst>
          </p:cNvPr>
          <p:cNvSpPr/>
          <p:nvPr/>
        </p:nvSpPr>
        <p:spPr>
          <a:xfrm>
            <a:off x="2817904" y="2273939"/>
            <a:ext cx="360040" cy="418381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7" name="Šipka: dolů 6">
            <a:extLst>
              <a:ext uri="{FF2B5EF4-FFF2-40B4-BE49-F238E27FC236}">
                <a16:creationId xmlns:a16="http://schemas.microsoft.com/office/drawing/2014/main" id="{005397F7-9563-CE53-32D1-7E0D45EB4D2D}"/>
              </a:ext>
            </a:extLst>
          </p:cNvPr>
          <p:cNvSpPr/>
          <p:nvPr/>
        </p:nvSpPr>
        <p:spPr>
          <a:xfrm>
            <a:off x="2817904" y="3830698"/>
            <a:ext cx="360040" cy="418381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8" name="Šipka: dolů 7">
            <a:extLst>
              <a:ext uri="{FF2B5EF4-FFF2-40B4-BE49-F238E27FC236}">
                <a16:creationId xmlns:a16="http://schemas.microsoft.com/office/drawing/2014/main" id="{31D57010-C24B-8598-44C8-1B54080F751F}"/>
              </a:ext>
            </a:extLst>
          </p:cNvPr>
          <p:cNvSpPr/>
          <p:nvPr/>
        </p:nvSpPr>
        <p:spPr>
          <a:xfrm>
            <a:off x="5903959" y="3447346"/>
            <a:ext cx="360040" cy="418381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9" name="Šipka: dolů 8">
            <a:extLst>
              <a:ext uri="{FF2B5EF4-FFF2-40B4-BE49-F238E27FC236}">
                <a16:creationId xmlns:a16="http://schemas.microsoft.com/office/drawing/2014/main" id="{7A7A37BD-372D-3B22-3D2A-02239B12FA30}"/>
              </a:ext>
            </a:extLst>
          </p:cNvPr>
          <p:cNvSpPr/>
          <p:nvPr/>
        </p:nvSpPr>
        <p:spPr>
          <a:xfrm>
            <a:off x="5914391" y="2273939"/>
            <a:ext cx="360040" cy="418381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389B97FB-9E0E-B1D2-49C6-BF1949BE4453}"/>
              </a:ext>
            </a:extLst>
          </p:cNvPr>
          <p:cNvSpPr/>
          <p:nvPr/>
        </p:nvSpPr>
        <p:spPr>
          <a:xfrm>
            <a:off x="9028451" y="2276646"/>
            <a:ext cx="360040" cy="418381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11" name="Šipka: dolů 10">
            <a:extLst>
              <a:ext uri="{FF2B5EF4-FFF2-40B4-BE49-F238E27FC236}">
                <a16:creationId xmlns:a16="http://schemas.microsoft.com/office/drawing/2014/main" id="{F11ED381-BE4D-01F3-7797-653B306C68A6}"/>
              </a:ext>
            </a:extLst>
          </p:cNvPr>
          <p:cNvSpPr/>
          <p:nvPr/>
        </p:nvSpPr>
        <p:spPr>
          <a:xfrm rot="16200000">
            <a:off x="5644459" y="5748034"/>
            <a:ext cx="561023" cy="637087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137410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2D1EA2D6-7BA2-6BE4-3C4E-FF3EC7FC68D6}"/>
              </a:ext>
            </a:extLst>
          </p:cNvPr>
          <p:cNvSpPr/>
          <p:nvPr/>
        </p:nvSpPr>
        <p:spPr>
          <a:xfrm>
            <a:off x="333629" y="5637660"/>
            <a:ext cx="2448414" cy="85783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5875" cap="rnd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Zejména fosforečnany, </a:t>
            </a:r>
            <a:r>
              <a:rPr kumimoji="0" lang="cs-CZ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arzenáty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, uranové slídy.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C876BB42-5690-2E59-04F0-D5DEBD9361EF}"/>
              </a:ext>
            </a:extLst>
          </p:cNvPr>
          <p:cNvSpPr/>
          <p:nvPr/>
        </p:nvSpPr>
        <p:spPr>
          <a:xfrm>
            <a:off x="3990126" y="5445224"/>
            <a:ext cx="3112397" cy="124270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5875" cap="rnd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0" cap="all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Pyromorfit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Pb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5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(PO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.Cl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kern="0" cap="all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Annabergit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Ni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(AsO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.8H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kern="0" cap="all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Erytrín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Co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(AsO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.8H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 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696E881D-2378-01F7-F5AF-C9A3597175B4}"/>
              </a:ext>
            </a:extLst>
          </p:cNvPr>
          <p:cNvSpPr/>
          <p:nvPr/>
        </p:nvSpPr>
        <p:spPr>
          <a:xfrm>
            <a:off x="333772" y="1969912"/>
            <a:ext cx="2375978" cy="480817"/>
          </a:xfrm>
          <a:prstGeom prst="roundRect">
            <a:avLst/>
          </a:prstGeom>
          <a:solidFill>
            <a:schemeClr val="bg1">
              <a:lumMod val="6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b="1" cap="all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Pyrit</a:t>
            </a:r>
            <a:r>
              <a:rPr lang="cs-CZ" sz="22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200" b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FeS</a:t>
            </a:r>
            <a:r>
              <a:rPr lang="cs-CZ" sz="2200" b="0" baseline="-25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</a:t>
            </a:r>
            <a:r>
              <a:rPr lang="cs-CZ" sz="2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CuSO</a:t>
            </a:r>
            <a:r>
              <a:rPr lang="cs-CZ" sz="2200" baseline="-25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endParaRPr lang="cs-CZ" sz="22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DB0F827D-7259-3895-CE87-AFDCE6DD4294}"/>
              </a:ext>
            </a:extLst>
          </p:cNvPr>
          <p:cNvSpPr/>
          <p:nvPr/>
        </p:nvSpPr>
        <p:spPr>
          <a:xfrm>
            <a:off x="3036234" y="1975101"/>
            <a:ext cx="3563969" cy="480817"/>
          </a:xfrm>
          <a:prstGeom prst="roundRect">
            <a:avLst/>
          </a:prstGeom>
          <a:solidFill>
            <a:schemeClr val="bg1">
              <a:lumMod val="6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cs-CZ" sz="2200" b="1" cap="all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chalkopyrit</a:t>
            </a:r>
            <a:r>
              <a:rPr lang="cs-CZ" sz="2200" b="1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cs-CZ" sz="22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Cu</a:t>
            </a:r>
            <a:r>
              <a:rPr lang="cs-CZ" sz="2200" b="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FeS</a:t>
            </a:r>
            <a:r>
              <a:rPr lang="cs-CZ" sz="2200" b="0" baseline="-250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</a:t>
            </a:r>
            <a:r>
              <a:rPr lang="cs-CZ" sz="2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 CuSO</a:t>
            </a:r>
            <a:r>
              <a:rPr lang="cs-CZ" sz="2200" baseline="-25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endParaRPr lang="cs-CZ" sz="2200" b="0" dirty="0">
              <a:solidFill>
                <a:schemeClr val="tx2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D3CCB38B-78DF-0F9F-1779-AE54C2F391CF}"/>
              </a:ext>
            </a:extLst>
          </p:cNvPr>
          <p:cNvSpPr/>
          <p:nvPr/>
        </p:nvSpPr>
        <p:spPr>
          <a:xfrm>
            <a:off x="6996674" y="1969912"/>
            <a:ext cx="2700407" cy="480817"/>
          </a:xfrm>
          <a:prstGeom prst="roundRect">
            <a:avLst/>
          </a:prstGeom>
          <a:solidFill>
            <a:schemeClr val="bg1">
              <a:lumMod val="6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cs-CZ" sz="2200" b="1" cap="all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sfalerit</a:t>
            </a:r>
            <a:r>
              <a:rPr lang="cs-CZ" sz="2200" b="1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cs-CZ" sz="220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Zn</a:t>
            </a:r>
            <a:r>
              <a:rPr lang="cs-CZ" sz="2200" b="0" dirty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 </a:t>
            </a:r>
            <a:r>
              <a:rPr lang="cs-CZ" sz="2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CuSO</a:t>
            </a:r>
            <a:r>
              <a:rPr lang="cs-CZ" sz="2200" baseline="-25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endParaRPr lang="cs-CZ" sz="2200" b="0" dirty="0">
              <a:solidFill>
                <a:schemeClr val="tx2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2A4EDEFB-7D44-EB72-9547-02AF944D9797}"/>
              </a:ext>
            </a:extLst>
          </p:cNvPr>
          <p:cNvSpPr/>
          <p:nvPr/>
        </p:nvSpPr>
        <p:spPr>
          <a:xfrm>
            <a:off x="585282" y="3019666"/>
            <a:ext cx="1872959" cy="6816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cs-CZ" sz="1800" b="1" cap="all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Chalkozín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Cu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</a:t>
            </a:r>
            <a:r>
              <a:rPr lang="cs-CZ" sz="1800" b="0" baseline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 </a:t>
            </a:r>
          </a:p>
          <a:p>
            <a:pPr lvl="0" algn="ctr">
              <a:buNone/>
            </a:pPr>
            <a:r>
              <a:rPr lang="cs-CZ" sz="1800" b="0" baseline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Fe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SO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4</a:t>
            </a:r>
            <a:endParaRPr lang="cs-CZ" sz="1800" b="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714E02FE-ACEE-7631-90E3-761003774543}"/>
              </a:ext>
            </a:extLst>
          </p:cNvPr>
          <p:cNvSpPr/>
          <p:nvPr/>
        </p:nvSpPr>
        <p:spPr>
          <a:xfrm>
            <a:off x="4061990" y="3041569"/>
            <a:ext cx="1533323" cy="68161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cs-CZ" sz="1800" b="1" cap="all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Covelín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cs-CZ" sz="1800" b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CuS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</a:p>
          <a:p>
            <a:pPr lvl="0" algn="ctr">
              <a:buNone/>
            </a:pP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FeSO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4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AF7AAF39-9E3C-A713-2824-213F09307ECC}"/>
              </a:ext>
            </a:extLst>
          </p:cNvPr>
          <p:cNvSpPr/>
          <p:nvPr/>
        </p:nvSpPr>
        <p:spPr>
          <a:xfrm>
            <a:off x="4051558" y="4301108"/>
            <a:ext cx="1533322" cy="48081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cs-CZ" sz="1800" b="1" cap="all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Kuprit</a:t>
            </a:r>
            <a:r>
              <a:rPr lang="cs-CZ" sz="1800" b="0" baseline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Cu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</a:t>
            </a:r>
            <a:r>
              <a:rPr lang="cs-CZ" sz="1800" b="0" baseline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</a:t>
            </a:r>
            <a:endParaRPr lang="cs-CZ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D81F3411-F11A-FACC-B8DC-F1402E946F71}"/>
              </a:ext>
            </a:extLst>
          </p:cNvPr>
          <p:cNvSpPr/>
          <p:nvPr/>
        </p:nvSpPr>
        <p:spPr>
          <a:xfrm>
            <a:off x="7410399" y="2997765"/>
            <a:ext cx="1872959" cy="7254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cs-CZ" sz="1800" b="1" cap="all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Covelín</a:t>
            </a:r>
            <a:r>
              <a:rPr lang="cs-CZ" sz="1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cs-CZ" sz="1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CuS</a:t>
            </a:r>
            <a:r>
              <a:rPr lang="cs-CZ" sz="1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</a:p>
          <a:p>
            <a:pPr lvl="0" algn="ctr">
              <a:buNone/>
            </a:pPr>
            <a:r>
              <a:rPr lang="cs-CZ" b="1" cap="all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Goslarit</a:t>
            </a:r>
            <a:r>
              <a:rPr lang="cs-CZ" sz="1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Zn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SO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4</a:t>
            </a:r>
            <a:r>
              <a:rPr lang="cs-CZ" sz="1800" b="0" baseline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14" name="Šipka: dolů 13">
            <a:extLst>
              <a:ext uri="{FF2B5EF4-FFF2-40B4-BE49-F238E27FC236}">
                <a16:creationId xmlns:a16="http://schemas.microsoft.com/office/drawing/2014/main" id="{2B3C0D16-3700-D392-93B2-8B219BE7B587}"/>
              </a:ext>
            </a:extLst>
          </p:cNvPr>
          <p:cNvSpPr/>
          <p:nvPr/>
        </p:nvSpPr>
        <p:spPr>
          <a:xfrm>
            <a:off x="1341742" y="2521356"/>
            <a:ext cx="360040" cy="418381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16" name="Šipka: dolů 15">
            <a:extLst>
              <a:ext uri="{FF2B5EF4-FFF2-40B4-BE49-F238E27FC236}">
                <a16:creationId xmlns:a16="http://schemas.microsoft.com/office/drawing/2014/main" id="{A62021D9-5176-F64E-1621-FABCB4268237}"/>
              </a:ext>
            </a:extLst>
          </p:cNvPr>
          <p:cNvSpPr/>
          <p:nvPr/>
        </p:nvSpPr>
        <p:spPr>
          <a:xfrm>
            <a:off x="4638199" y="3806116"/>
            <a:ext cx="360040" cy="418381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17" name="Šipka: dolů 16">
            <a:extLst>
              <a:ext uri="{FF2B5EF4-FFF2-40B4-BE49-F238E27FC236}">
                <a16:creationId xmlns:a16="http://schemas.microsoft.com/office/drawing/2014/main" id="{29EB29B0-C599-893C-CFBA-256F1785E970}"/>
              </a:ext>
            </a:extLst>
          </p:cNvPr>
          <p:cNvSpPr/>
          <p:nvPr/>
        </p:nvSpPr>
        <p:spPr>
          <a:xfrm>
            <a:off x="4648631" y="2536958"/>
            <a:ext cx="360040" cy="418381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18" name="Šipka: dolů 17">
            <a:extLst>
              <a:ext uri="{FF2B5EF4-FFF2-40B4-BE49-F238E27FC236}">
                <a16:creationId xmlns:a16="http://schemas.microsoft.com/office/drawing/2014/main" id="{33C69BB5-C6CC-9CA3-8418-4EC729FD46EF}"/>
              </a:ext>
            </a:extLst>
          </p:cNvPr>
          <p:cNvSpPr/>
          <p:nvPr/>
        </p:nvSpPr>
        <p:spPr>
          <a:xfrm>
            <a:off x="8169297" y="2508685"/>
            <a:ext cx="360040" cy="418381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19" name="Šipka: dolů 18">
            <a:extLst>
              <a:ext uri="{FF2B5EF4-FFF2-40B4-BE49-F238E27FC236}">
                <a16:creationId xmlns:a16="http://schemas.microsoft.com/office/drawing/2014/main" id="{26F451F7-3EB5-B6D2-C87A-33522EBF7BEA}"/>
              </a:ext>
            </a:extLst>
          </p:cNvPr>
          <p:cNvSpPr/>
          <p:nvPr/>
        </p:nvSpPr>
        <p:spPr>
          <a:xfrm rot="16200000">
            <a:off x="3108107" y="5748034"/>
            <a:ext cx="561023" cy="637087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91E6C61E-4DFF-5886-E882-C7538D174D1A}"/>
              </a:ext>
            </a:extLst>
          </p:cNvPr>
          <p:cNvSpPr/>
          <p:nvPr/>
        </p:nvSpPr>
        <p:spPr>
          <a:xfrm>
            <a:off x="10093018" y="1941099"/>
            <a:ext cx="1727657" cy="480817"/>
          </a:xfrm>
          <a:prstGeom prst="roundRect">
            <a:avLst/>
          </a:prstGeom>
          <a:solidFill>
            <a:schemeClr val="bg1">
              <a:lumMod val="65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cs-CZ" sz="22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Pb-Zn </a:t>
            </a:r>
            <a:r>
              <a:rPr lang="cs-CZ" sz="2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sulfidy</a:t>
            </a:r>
            <a:endParaRPr lang="cs-CZ" sz="2200" b="0" dirty="0">
              <a:solidFill>
                <a:schemeClr val="tx2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4F5BD2ED-0326-9C1C-A951-DEDB0F4A21BA}"/>
              </a:ext>
            </a:extLst>
          </p:cNvPr>
          <p:cNvSpPr/>
          <p:nvPr/>
        </p:nvSpPr>
        <p:spPr>
          <a:xfrm>
            <a:off x="10020366" y="2992124"/>
            <a:ext cx="1872959" cy="7254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cs-CZ" b="1" cap="all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Goslarit</a:t>
            </a:r>
            <a:r>
              <a:rPr lang="cs-CZ" sz="1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Zn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SO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4</a:t>
            </a:r>
          </a:p>
          <a:p>
            <a:pPr algn="ctr"/>
            <a:r>
              <a:rPr lang="cs-CZ" b="1" cap="all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anglesit</a:t>
            </a:r>
            <a:r>
              <a:rPr lang="cs-CZ" sz="1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Pb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SO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4</a:t>
            </a:r>
            <a:r>
              <a:rPr lang="cs-CZ" sz="1800" b="0" baseline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 </a:t>
            </a:r>
          </a:p>
        </p:txBody>
      </p:sp>
      <p:sp>
        <p:nvSpPr>
          <p:cNvPr id="22" name="Šipka: dolů 21">
            <a:extLst>
              <a:ext uri="{FF2B5EF4-FFF2-40B4-BE49-F238E27FC236}">
                <a16:creationId xmlns:a16="http://schemas.microsoft.com/office/drawing/2014/main" id="{24473EA6-075B-AA83-91BC-B438F7789B9E}"/>
              </a:ext>
            </a:extLst>
          </p:cNvPr>
          <p:cNvSpPr/>
          <p:nvPr/>
        </p:nvSpPr>
        <p:spPr>
          <a:xfrm>
            <a:off x="10776826" y="2508126"/>
            <a:ext cx="360040" cy="418381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dirty="0"/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466FBA53-FFF5-E8F8-1CCA-AE5366EC60FE}"/>
              </a:ext>
            </a:extLst>
          </p:cNvPr>
          <p:cNvSpPr/>
          <p:nvPr/>
        </p:nvSpPr>
        <p:spPr>
          <a:xfrm>
            <a:off x="10208737" y="3806116"/>
            <a:ext cx="504000" cy="27110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9525" cap="rnd" cmpd="sng" algn="ctr">
            <a:noFill/>
            <a:prstDash val="solid"/>
          </a:ln>
          <a:effectLst>
            <a:innerShdw blurRad="25400" dist="12700" dir="13500000">
              <a:srgbClr val="000000">
                <a:alpha val="45000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+ CO</a:t>
            </a:r>
            <a:r>
              <a:rPr kumimoji="0" lang="cs-CZ" sz="10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24" name="Šipka: dolů 23">
            <a:extLst>
              <a:ext uri="{FF2B5EF4-FFF2-40B4-BE49-F238E27FC236}">
                <a16:creationId xmlns:a16="http://schemas.microsoft.com/office/drawing/2014/main" id="{2B1D4168-C74F-EFCB-0618-FCBF8F07478F}"/>
              </a:ext>
            </a:extLst>
          </p:cNvPr>
          <p:cNvSpPr/>
          <p:nvPr/>
        </p:nvSpPr>
        <p:spPr>
          <a:xfrm>
            <a:off x="10774775" y="3806116"/>
            <a:ext cx="360040" cy="418381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F31892AF-0EF4-6BAE-AF17-048F4529076A}"/>
              </a:ext>
            </a:extLst>
          </p:cNvPr>
          <p:cNvSpPr/>
          <p:nvPr/>
        </p:nvSpPr>
        <p:spPr>
          <a:xfrm>
            <a:off x="11196853" y="3806116"/>
            <a:ext cx="504000" cy="27110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9525" cap="rnd" cmpd="sng" algn="ctr">
            <a:noFill/>
            <a:prstDash val="solid"/>
          </a:ln>
          <a:effectLst>
            <a:innerShdw blurRad="25400" dist="12700" dir="13500000">
              <a:srgbClr val="000000">
                <a:alpha val="45000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+ CO</a:t>
            </a:r>
            <a:r>
              <a:rPr kumimoji="0" lang="cs-CZ" sz="10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A883D0D9-4C7D-27F9-5441-3454ED47285C}"/>
              </a:ext>
            </a:extLst>
          </p:cNvPr>
          <p:cNvSpPr/>
          <p:nvPr/>
        </p:nvSpPr>
        <p:spPr>
          <a:xfrm>
            <a:off x="9927153" y="4287754"/>
            <a:ext cx="2055283" cy="7254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cs-CZ" b="1" cap="all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Smithsonit</a:t>
            </a:r>
            <a:r>
              <a:rPr lang="cs-CZ" sz="1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Zn</a:t>
            </a:r>
            <a:r>
              <a:rPr lang="cs-CZ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3</a:t>
            </a:r>
          </a:p>
          <a:p>
            <a:pPr algn="ctr"/>
            <a:r>
              <a:rPr lang="cs-CZ" b="1" cap="all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cerusit</a:t>
            </a:r>
            <a:r>
              <a:rPr lang="cs-CZ" sz="1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Pb</a:t>
            </a:r>
            <a:r>
              <a:rPr lang="cs-CZ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cs-CZ" sz="1800" b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</a:t>
            </a:r>
            <a:r>
              <a:rPr lang="cs-CZ" sz="1800" b="0" baseline="-25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3</a:t>
            </a:r>
            <a:r>
              <a:rPr lang="cs-CZ" sz="1800" b="0" baseline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 </a:t>
            </a: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BEFA9BD2-717A-D6FB-AC17-ED13D9C24B46}"/>
              </a:ext>
            </a:extLst>
          </p:cNvPr>
          <p:cNvSpPr/>
          <p:nvPr/>
        </p:nvSpPr>
        <p:spPr>
          <a:xfrm>
            <a:off x="8305538" y="5703862"/>
            <a:ext cx="3676898" cy="72542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5875" cap="rnd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kern="0" cap="all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Torbernit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Cu(UO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(PO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.8-12H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kern="0" cap="all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Autunit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Ca(UO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(PO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.8-12H</a:t>
            </a:r>
            <a:r>
              <a:rPr kumimoji="0" lang="cs-CZ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kumimoji="0" lang="cs-CZ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</a:p>
        </p:txBody>
      </p:sp>
      <p:sp>
        <p:nvSpPr>
          <p:cNvPr id="28" name="Šipka: dolů 27">
            <a:extLst>
              <a:ext uri="{FF2B5EF4-FFF2-40B4-BE49-F238E27FC236}">
                <a16:creationId xmlns:a16="http://schemas.microsoft.com/office/drawing/2014/main" id="{CEC4301B-86C9-E10A-A650-AE1A1A2DA3DE}"/>
              </a:ext>
            </a:extLst>
          </p:cNvPr>
          <p:cNvSpPr/>
          <p:nvPr/>
        </p:nvSpPr>
        <p:spPr>
          <a:xfrm rot="16200000">
            <a:off x="7423519" y="5748031"/>
            <a:ext cx="561023" cy="637087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9" name="Nadpis 1">
            <a:extLst>
              <a:ext uri="{FF2B5EF4-FFF2-40B4-BE49-F238E27FC236}">
                <a16:creationId xmlns:a16="http://schemas.microsoft.com/office/drawing/2014/main" id="{5E273C23-DAC6-F418-7FF6-2EA4B5B11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cementační zóna - sekundární mineralizace</a:t>
            </a:r>
          </a:p>
        </p:txBody>
      </p:sp>
    </p:spTree>
    <p:extLst>
      <p:ext uri="{BB962C8B-B14F-4D97-AF65-F5344CB8AC3E}">
        <p14:creationId xmlns:p14="http://schemas.microsoft.com/office/powerpoint/2010/main" val="383267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69B03-585D-1DAC-CF3A-3B3F6AC06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>
            <a:extLst>
              <a:ext uri="{FF2B5EF4-FFF2-40B4-BE49-F238E27FC236}">
                <a16:creationId xmlns:a16="http://schemas.microsoft.com/office/drawing/2014/main" id="{9FBE8ED4-68A7-0207-D3CF-5447A35A6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308" y="0"/>
            <a:ext cx="6528792" cy="1143000"/>
          </a:xfrm>
        </p:spPr>
        <p:txBody>
          <a:bodyPr rtlCol="0">
            <a:normAutofit/>
          </a:bodyPr>
          <a:lstStyle/>
          <a:p>
            <a:pPr rtl="0"/>
            <a:r>
              <a:rPr lang="cs-CZ" cap="all" dirty="0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Genetická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klasifikace ložisek </a:t>
            </a:r>
            <a:r>
              <a:rPr kumimoji="0" lang="cs-CZ" sz="1999" b="0" i="0" u="none" strike="noStrike" kern="1200" cap="none" spc="0" normalizeH="0" baseline="0" noProof="0" dirty="0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(upraveno podle </a:t>
            </a:r>
            <a:r>
              <a:rPr kumimoji="0" lang="cs-CZ" sz="1999" b="0" i="0" u="none" strike="noStrike" kern="1200" cap="none" spc="0" normalizeH="0" baseline="0" noProof="0" dirty="0" err="1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Rozložník</a:t>
            </a:r>
            <a:r>
              <a:rPr kumimoji="0" lang="cs-CZ" sz="1999" b="0" i="0" u="none" strike="noStrike" kern="1200" cap="none" spc="0" normalizeH="0" baseline="0" noProof="0" dirty="0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et al. 1987</a:t>
            </a:r>
            <a:endParaRPr lang="cs-CZ" sz="4000" dirty="0">
              <a:solidFill>
                <a:srgbClr val="164B4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EECCC6C-EB35-689F-5D17-C87AB7CB7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535502"/>
              </p:ext>
            </p:extLst>
          </p:nvPr>
        </p:nvGraphicFramePr>
        <p:xfrm>
          <a:off x="84444" y="200911"/>
          <a:ext cx="5685923" cy="6300309"/>
        </p:xfrm>
        <a:graphic>
          <a:graphicData uri="http://schemas.openxmlformats.org/drawingml/2006/table">
            <a:tbl>
              <a:tblPr/>
              <a:tblGrid>
                <a:gridCol w="851097">
                  <a:extLst>
                    <a:ext uri="{9D8B030D-6E8A-4147-A177-3AD203B41FA5}">
                      <a16:colId xmlns:a16="http://schemas.microsoft.com/office/drawing/2014/main" val="1489101255"/>
                    </a:ext>
                  </a:extLst>
                </a:gridCol>
                <a:gridCol w="452896">
                  <a:extLst>
                    <a:ext uri="{9D8B030D-6E8A-4147-A177-3AD203B41FA5}">
                      <a16:colId xmlns:a16="http://schemas.microsoft.com/office/drawing/2014/main" val="2256935669"/>
                    </a:ext>
                  </a:extLst>
                </a:gridCol>
                <a:gridCol w="1347304">
                  <a:extLst>
                    <a:ext uri="{9D8B030D-6E8A-4147-A177-3AD203B41FA5}">
                      <a16:colId xmlns:a16="http://schemas.microsoft.com/office/drawing/2014/main" val="556582486"/>
                    </a:ext>
                  </a:extLst>
                </a:gridCol>
                <a:gridCol w="1524669">
                  <a:extLst>
                    <a:ext uri="{9D8B030D-6E8A-4147-A177-3AD203B41FA5}">
                      <a16:colId xmlns:a16="http://schemas.microsoft.com/office/drawing/2014/main" val="2344575000"/>
                    </a:ext>
                  </a:extLst>
                </a:gridCol>
                <a:gridCol w="1509957">
                  <a:extLst>
                    <a:ext uri="{9D8B030D-6E8A-4147-A177-3AD203B41FA5}">
                      <a16:colId xmlns:a16="http://schemas.microsoft.com/office/drawing/2014/main" val="4134919382"/>
                    </a:ext>
                  </a:extLst>
                </a:gridCol>
              </a:tblGrid>
              <a:tr h="21594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Série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Skupina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Typ 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Formace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807207"/>
                  </a:ext>
                </a:extLst>
              </a:tr>
              <a:tr h="215944">
                <a:tc rowSpan="13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ctr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Endogenní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13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magmatická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likvační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-Ni + PGE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684429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protomagmatická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Cr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PGE, C, Ti, REE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750580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hysteromagmatická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Cr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Ti, magnetit-apatit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697248"/>
                  </a:ext>
                </a:extLst>
              </a:tr>
              <a:tr h="33937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pegmatitová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jednoduché pegmatity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křemen-živec-slída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015362"/>
                  </a:ext>
                </a:extLst>
              </a:tr>
              <a:tr h="385881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metasomatizované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pegmatity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-Ta,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U-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Th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Au, drahé kameny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418294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karbonatitová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150399"/>
                  </a:ext>
                </a:extLst>
              </a:tr>
              <a:tr h="33937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hydrotermálních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metasomatitů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skarnová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Fe, W, Cu, Pb-Zn, Co, Sn, Mo, U, …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275923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albititová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-Ta,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Zr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U,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…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791194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greisenová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-W,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279504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porfyrových rud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U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097209"/>
                  </a:ext>
                </a:extLst>
              </a:tr>
              <a:tr h="33937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hydrotermální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plutonická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Au, Sn, W, Mo, Cu, U, Ni-Co, Sb, …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445997"/>
                  </a:ext>
                </a:extLst>
              </a:tr>
              <a:tr h="33937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subvulkanická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-W-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Au-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-Zn, …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115230"/>
                  </a:ext>
                </a:extLst>
              </a:tr>
              <a:tr h="33937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teletermální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-Zn,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Hg-Sb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fluorit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250787"/>
                  </a:ext>
                </a:extLst>
              </a:tr>
              <a:tr h="36000"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indent="0" algn="ctr" fontAlgn="ctr"/>
                      <a:r>
                        <a:rPr lang="cs-CZ" sz="1200" b="1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Metamorfogenní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vert="vert2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kontaktně 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metamorfogenní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kontaktně metamorfovaná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V, …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247655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kontaktně metamorfní:    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metasomatická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    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termometamorfní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viz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skarny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   grafit, smirek, andalusit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291840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regionálně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metamorfogenní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regionálně metamorfovaná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kyzové formace,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rýžoviska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404930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regionálně metamorfní:      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restity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        pegmatity         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metasomatity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endParaRPr lang="cs-CZ" sz="1200" u="none" strike="noStrike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grafit, sillimanit, azbest křemen-živec-slída      viz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skarny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366611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metamorfně hydrotermální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viz hydrotermální ložiska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093694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C8C63261-CF67-0B37-98C5-7193F418BA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572857"/>
              </p:ext>
            </p:extLst>
          </p:nvPr>
        </p:nvGraphicFramePr>
        <p:xfrm>
          <a:off x="5851232" y="1584056"/>
          <a:ext cx="6120211" cy="2412000"/>
        </p:xfrm>
        <a:graphic>
          <a:graphicData uri="http://schemas.openxmlformats.org/drawingml/2006/table">
            <a:tbl>
              <a:tblPr/>
              <a:tblGrid>
                <a:gridCol w="1035802">
                  <a:extLst>
                    <a:ext uri="{9D8B030D-6E8A-4147-A177-3AD203B41FA5}">
                      <a16:colId xmlns:a16="http://schemas.microsoft.com/office/drawing/2014/main" val="3945300039"/>
                    </a:ext>
                  </a:extLst>
                </a:gridCol>
                <a:gridCol w="825231">
                  <a:extLst>
                    <a:ext uri="{9D8B030D-6E8A-4147-A177-3AD203B41FA5}">
                      <a16:colId xmlns:a16="http://schemas.microsoft.com/office/drawing/2014/main" val="3092028477"/>
                    </a:ext>
                  </a:extLst>
                </a:gridCol>
                <a:gridCol w="1876926">
                  <a:extLst>
                    <a:ext uri="{9D8B030D-6E8A-4147-A177-3AD203B41FA5}">
                      <a16:colId xmlns:a16="http://schemas.microsoft.com/office/drawing/2014/main" val="1630351666"/>
                    </a:ext>
                  </a:extLst>
                </a:gridCol>
                <a:gridCol w="2382252">
                  <a:extLst>
                    <a:ext uri="{9D8B030D-6E8A-4147-A177-3AD203B41FA5}">
                      <a16:colId xmlns:a16="http://schemas.microsoft.com/office/drawing/2014/main" val="1525530803"/>
                    </a:ext>
                  </a:extLst>
                </a:gridCol>
              </a:tblGrid>
              <a:tr h="252000"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ctr"/>
                      <a:r>
                        <a:rPr lang="cs-CZ" sz="1200" b="1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Endo</a:t>
                      </a:r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-exogenní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subaerická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vulkanoexhalační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S, B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731830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krustální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travertin, sintry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863509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hydratogenní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pitná, léčivá, průmyslová voda geotermální energie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615972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submarinní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vulkanosedimentární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Lahn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Dill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),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Cu+Pb-Zn+Au-Ag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(kyzové formace)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33735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hydrotermálně sedimentární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-Co,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-Zn +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kovonosné jíly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435486"/>
                  </a:ext>
                </a:extLst>
              </a:tr>
              <a:tr h="79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ctr"/>
                      <a:r>
                        <a:rPr lang="cs-CZ" sz="1200" b="1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Exo</a:t>
                      </a:r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-endogenní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infiltrační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mineralizace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hydrogenní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:                       v pískovcích                               v karbonátech                          v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kaustobiolitech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endParaRPr lang="cs-CZ" sz="1200" u="none" strike="noStrike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l" fontAlgn="b"/>
                      <a:r>
                        <a:rPr lang="nl-N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U, Cu red beds                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</a:t>
                      </a:r>
                    </a:p>
                    <a:p>
                      <a:pPr algn="l" fontAlgn="b"/>
                      <a:r>
                        <a:rPr lang="nl-N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S, sádrovec, P                   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             </a:t>
                      </a:r>
                      <a:r>
                        <a:rPr lang="nl-N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U, Ge, P   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360731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78A472E1-D422-932D-42C6-9AE358B53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58296"/>
              </p:ext>
            </p:extLst>
          </p:nvPr>
        </p:nvGraphicFramePr>
        <p:xfrm>
          <a:off x="5851232" y="4077072"/>
          <a:ext cx="6120210" cy="2064108"/>
        </p:xfrm>
        <a:graphic>
          <a:graphicData uri="http://schemas.openxmlformats.org/drawingml/2006/table">
            <a:tbl>
              <a:tblPr/>
              <a:tblGrid>
                <a:gridCol w="1008114">
                  <a:extLst>
                    <a:ext uri="{9D8B030D-6E8A-4147-A177-3AD203B41FA5}">
                      <a16:colId xmlns:a16="http://schemas.microsoft.com/office/drawing/2014/main" val="399373462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321366063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971325086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1958346818"/>
                    </a:ext>
                  </a:extLst>
                </a:gridCol>
              </a:tblGrid>
              <a:tr h="252000">
                <a:tc row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ctr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Exogenní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zvětralinová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rýžoviska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Sn, Nb-Ta, W, diamant, pyrop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473264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reziduání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kaolin, bauxit,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Ni-laterity, …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527017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halmyrolytická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bentonit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361008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supergenního obohacení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druhotné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oxidické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a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sufidické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rudy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624593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sedimentární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klastická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Au,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Pt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diamant,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Ti,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Zr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Au-U, </a:t>
                      </a:r>
                    </a:p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štěrky, písky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50352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chemogenní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a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biochemogenní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evapority, karbonáty, silicity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706844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organogenní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karbonáty, silicity, fosfority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kaustobiolity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542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964B3-CF48-5AF7-8BBB-042F79D7A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238140-6986-F087-C3F7-213CC61E6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ložiska supergenního obohacení</a:t>
            </a:r>
          </a:p>
        </p:txBody>
      </p:sp>
      <p:pic>
        <p:nvPicPr>
          <p:cNvPr id="3" name="Obrázek 2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EBAE1C26-85E3-6E7A-F5B9-346AA4667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53" r="10798"/>
          <a:stretch/>
        </p:blipFill>
        <p:spPr>
          <a:xfrm>
            <a:off x="6835688" y="1264819"/>
            <a:ext cx="5272921" cy="5178879"/>
          </a:xfrm>
          <a:prstGeom prst="rect">
            <a:avLst/>
          </a:prstGeom>
        </p:spPr>
      </p:pic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340CFE0E-0499-62A6-1AA0-D3D45ABA97A8}"/>
              </a:ext>
            </a:extLst>
          </p:cNvPr>
          <p:cNvSpPr/>
          <p:nvPr/>
        </p:nvSpPr>
        <p:spPr>
          <a:xfrm>
            <a:off x="8495930" y="3425934"/>
            <a:ext cx="2173245" cy="737693"/>
          </a:xfrm>
          <a:prstGeom prst="roundRect">
            <a:avLst/>
          </a:prstGeom>
          <a:solidFill>
            <a:srgbClr val="688DDE"/>
          </a:solidFill>
          <a:ln>
            <a:noFill/>
          </a:ln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Ochuzení o Zn, </a:t>
            </a:r>
            <a:r>
              <a:rPr kumimoji="0" lang="cs-CZ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Pb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kumimoji="0" lang="cs-CZ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kumimoji="0" lang="cs-CZ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Ag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, As, U, atd.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2EFF897-1C8F-FC3C-BF93-83CE2C466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1" y="1338459"/>
            <a:ext cx="6521968" cy="503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7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D8034865-0B7B-B7C8-E728-4067A55A38E4}"/>
              </a:ext>
            </a:extLst>
          </p:cNvPr>
          <p:cNvSpPr/>
          <p:nvPr/>
        </p:nvSpPr>
        <p:spPr>
          <a:xfrm>
            <a:off x="876571" y="3212976"/>
            <a:ext cx="7200800" cy="2232248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1844" y="2492896"/>
            <a:ext cx="8458201" cy="2666999"/>
          </a:xfrm>
        </p:spPr>
        <p:txBody>
          <a:bodyPr rtlCol="0"/>
          <a:lstStyle/>
          <a:p>
            <a:pPr rtl="0"/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sedimentární ložiska</a:t>
            </a:r>
          </a:p>
        </p:txBody>
      </p:sp>
    </p:spTree>
    <p:extLst>
      <p:ext uri="{BB962C8B-B14F-4D97-AF65-F5344CB8AC3E}">
        <p14:creationId xmlns:p14="http://schemas.microsoft.com/office/powerpoint/2010/main" val="356340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2ACB5-9EAD-3353-5B4E-205BAF3D7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03CA44-C60E-5D5D-0B01-057381F4D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sedimentární ložiska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BAF96AF9-645A-A9B8-4214-8C6F45364CD5}"/>
              </a:ext>
            </a:extLst>
          </p:cNvPr>
          <p:cNvSpPr/>
          <p:nvPr/>
        </p:nvSpPr>
        <p:spPr>
          <a:xfrm>
            <a:off x="2583990" y="1534055"/>
            <a:ext cx="7013359" cy="64807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Vázána na nejsvrchnější část zemské kůry, kde podléhají mechanickému a chemickému zvětrávání, následnému transportu a opětovné sedimentaci.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602A8981-0E5E-4C52-A46F-D9342F15ABDC}"/>
              </a:ext>
            </a:extLst>
          </p:cNvPr>
          <p:cNvSpPr/>
          <p:nvPr/>
        </p:nvSpPr>
        <p:spPr>
          <a:xfrm>
            <a:off x="1872588" y="3003075"/>
            <a:ext cx="2700000" cy="4218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KLASTICKÁ LOŽISKA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2F3A8A45-D098-2D48-AC83-4C16B1506EE2}"/>
              </a:ext>
            </a:extLst>
          </p:cNvPr>
          <p:cNvSpPr/>
          <p:nvPr/>
        </p:nvSpPr>
        <p:spPr>
          <a:xfrm>
            <a:off x="4758425" y="3003075"/>
            <a:ext cx="2700000" cy="8664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chemogenní</a:t>
            </a: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(</a:t>
            </a:r>
            <a:r>
              <a:rPr kumimoji="0" lang="cs-CZ" sz="1800" b="0" i="0" u="none" strike="noStrike" kern="0" cap="all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biochemogenní</a:t>
            </a: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) ložiska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6EE91DFC-9B77-90E7-123A-3DB942F63B54}"/>
              </a:ext>
            </a:extLst>
          </p:cNvPr>
          <p:cNvSpPr/>
          <p:nvPr/>
        </p:nvSpPr>
        <p:spPr>
          <a:xfrm>
            <a:off x="7644262" y="2922148"/>
            <a:ext cx="2700000" cy="5837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organogenní ložiska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ACFC83DB-6224-47C9-593A-9CC087A1B8AD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3222588" y="2182125"/>
            <a:ext cx="2868082" cy="820950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C36F1122-3F41-0C37-1E25-A845F854AD76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6090670" y="2182125"/>
            <a:ext cx="17755" cy="820950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74C29DA0-8CA2-AB06-A8B6-6A7D65BCD6A3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>
            <a:off x="6090670" y="2182125"/>
            <a:ext cx="2903592" cy="740023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F7F361C3-9DC4-73E4-442B-C63E8CFCBDCD}"/>
              </a:ext>
            </a:extLst>
          </p:cNvPr>
          <p:cNvSpPr/>
          <p:nvPr/>
        </p:nvSpPr>
        <p:spPr>
          <a:xfrm>
            <a:off x="1872588" y="4055236"/>
            <a:ext cx="2700000" cy="63278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sedimentární </a:t>
            </a:r>
            <a:r>
              <a:rPr kumimoji="0" lang="cs-CZ" sz="1800" b="0" i="0" u="none" strike="noStrike" kern="0" cap="all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rýžoviska</a:t>
            </a:r>
            <a:endParaRPr kumimoji="0" lang="cs-CZ" sz="1800" b="0" i="0" u="none" strike="noStrike" kern="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9E6C026B-2266-780C-89A5-DCE78003C31D}"/>
              </a:ext>
            </a:extLst>
          </p:cNvPr>
          <p:cNvSpPr/>
          <p:nvPr/>
        </p:nvSpPr>
        <p:spPr>
          <a:xfrm>
            <a:off x="1872588" y="4867054"/>
            <a:ext cx="2700000" cy="66109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LOŽISKA PŘEPLAVENÝCH A PŘEVÁTÝCH ZEMIN</a:t>
            </a: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B5740ADC-61EB-8582-1CB8-D89E91D13F0B}"/>
              </a:ext>
            </a:extLst>
          </p:cNvPr>
          <p:cNvSpPr/>
          <p:nvPr/>
        </p:nvSpPr>
        <p:spPr>
          <a:xfrm>
            <a:off x="4758425" y="4055236"/>
            <a:ext cx="2700000" cy="3689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ložiska evaporitů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CBF0B1F6-5595-CB9E-0761-79B32710698B}"/>
              </a:ext>
            </a:extLst>
          </p:cNvPr>
          <p:cNvSpPr/>
          <p:nvPr/>
        </p:nvSpPr>
        <p:spPr>
          <a:xfrm>
            <a:off x="4758425" y="4557467"/>
            <a:ext cx="2700000" cy="5483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ložiska 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VÁPENCŮ, DOLOMITŮ A MAGNEZITŮ</a:t>
            </a:r>
            <a:endParaRPr kumimoji="0" lang="cs-CZ" sz="1800" b="0" i="0" u="none" strike="noStrike" kern="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34C71CFD-58F4-6E06-03A0-65251901A56D}"/>
              </a:ext>
            </a:extLst>
          </p:cNvPr>
          <p:cNvSpPr/>
          <p:nvPr/>
        </p:nvSpPr>
        <p:spPr>
          <a:xfrm>
            <a:off x="4758425" y="5232842"/>
            <a:ext cx="2700000" cy="3689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ložiska fosforitů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1BFFBBB9-FE97-EA0B-7EF6-5F458302DE42}"/>
              </a:ext>
            </a:extLst>
          </p:cNvPr>
          <p:cNvSpPr/>
          <p:nvPr/>
        </p:nvSpPr>
        <p:spPr>
          <a:xfrm>
            <a:off x="4758425" y="5728787"/>
            <a:ext cx="2700000" cy="3689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ložiska síry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B284B016-D40A-1A10-10AA-13BCF51C301D}"/>
              </a:ext>
            </a:extLst>
          </p:cNvPr>
          <p:cNvSpPr/>
          <p:nvPr/>
        </p:nvSpPr>
        <p:spPr>
          <a:xfrm>
            <a:off x="7644262" y="4059684"/>
            <a:ext cx="2700000" cy="3689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ložiska vápenců</a:t>
            </a:r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369DD42D-5AE1-F577-2719-2E354E7032EF}"/>
              </a:ext>
            </a:extLst>
          </p:cNvPr>
          <p:cNvCxnSpPr>
            <a:cxnSpLocks/>
            <a:stCxn id="14" idx="0"/>
            <a:endCxn id="8" idx="2"/>
          </p:cNvCxnSpPr>
          <p:nvPr/>
        </p:nvCxnSpPr>
        <p:spPr>
          <a:xfrm flipV="1">
            <a:off x="3222588" y="3424929"/>
            <a:ext cx="0" cy="630307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89F01928-F296-2714-A83A-64EE7D16031D}"/>
              </a:ext>
            </a:extLst>
          </p:cNvPr>
          <p:cNvCxnSpPr>
            <a:cxnSpLocks/>
            <a:stCxn id="16" idx="0"/>
            <a:endCxn id="9" idx="2"/>
          </p:cNvCxnSpPr>
          <p:nvPr/>
        </p:nvCxnSpPr>
        <p:spPr>
          <a:xfrm flipV="1">
            <a:off x="6108425" y="3869553"/>
            <a:ext cx="0" cy="185683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1C3D43A5-791A-F6DA-6D3E-BEBBDA3B591C}"/>
              </a:ext>
            </a:extLst>
          </p:cNvPr>
          <p:cNvCxnSpPr>
            <a:cxnSpLocks/>
            <a:stCxn id="20" idx="0"/>
            <a:endCxn id="10" idx="2"/>
          </p:cNvCxnSpPr>
          <p:nvPr/>
        </p:nvCxnSpPr>
        <p:spPr>
          <a:xfrm flipV="1">
            <a:off x="8994262" y="3505855"/>
            <a:ext cx="0" cy="553829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B240FFF3-7C21-A1D0-AA59-D57E16887024}"/>
              </a:ext>
            </a:extLst>
          </p:cNvPr>
          <p:cNvSpPr/>
          <p:nvPr/>
        </p:nvSpPr>
        <p:spPr>
          <a:xfrm>
            <a:off x="1872588" y="5707189"/>
            <a:ext cx="2700000" cy="3689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ložiska </a:t>
            </a:r>
            <a:r>
              <a:rPr kumimoji="0" lang="cs-CZ" sz="1800" b="0" i="0" u="none" strike="noStrike" kern="0" cap="all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pyroklastik</a:t>
            </a:r>
            <a:endParaRPr kumimoji="0" lang="cs-CZ" sz="1800" b="0" i="0" u="none" strike="noStrike" kern="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A28C0B46-BF6B-2D53-1D63-44E01BC647C8}"/>
              </a:ext>
            </a:extLst>
          </p:cNvPr>
          <p:cNvSpPr/>
          <p:nvPr/>
        </p:nvSpPr>
        <p:spPr>
          <a:xfrm>
            <a:off x="4758425" y="6224732"/>
            <a:ext cx="2700000" cy="3689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ložiska </a:t>
            </a:r>
            <a:r>
              <a:rPr kumimoji="0" lang="cs-CZ" sz="1800" b="0" i="0" u="none" strike="noStrike" kern="0" cap="all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</a:t>
            </a: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  <a:r>
              <a:rPr kumimoji="0" lang="cs-CZ" sz="1800" b="0" i="0" u="none" strike="noStrike" kern="0" cap="all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</a:t>
            </a: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a A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</a:t>
            </a: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rud</a:t>
            </a: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DF978F0A-597F-F7BB-BDFF-0AC87E5F6CB0}"/>
              </a:ext>
            </a:extLst>
          </p:cNvPr>
          <p:cNvSpPr/>
          <p:nvPr/>
        </p:nvSpPr>
        <p:spPr>
          <a:xfrm>
            <a:off x="7638350" y="4586686"/>
            <a:ext cx="2700000" cy="3689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ložiska silicitů</a:t>
            </a:r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7334EF78-50C8-2F9E-3E14-A82A7E4C1F4B}"/>
              </a:ext>
            </a:extLst>
          </p:cNvPr>
          <p:cNvSpPr/>
          <p:nvPr/>
        </p:nvSpPr>
        <p:spPr>
          <a:xfrm>
            <a:off x="7638350" y="5048379"/>
            <a:ext cx="2700000" cy="3689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ložiska fosforitů</a:t>
            </a:r>
          </a:p>
        </p:txBody>
      </p:sp>
      <p:sp>
        <p:nvSpPr>
          <p:cNvPr id="29" name="Obdélník: se zakulacenými rohy 28">
            <a:extLst>
              <a:ext uri="{FF2B5EF4-FFF2-40B4-BE49-F238E27FC236}">
                <a16:creationId xmlns:a16="http://schemas.microsoft.com/office/drawing/2014/main" id="{783ED542-3478-E5E4-F873-E9251A6D64DE}"/>
              </a:ext>
            </a:extLst>
          </p:cNvPr>
          <p:cNvSpPr/>
          <p:nvPr/>
        </p:nvSpPr>
        <p:spPr>
          <a:xfrm>
            <a:off x="7638350" y="5528152"/>
            <a:ext cx="2700000" cy="3689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ložiska </a:t>
            </a:r>
            <a:r>
              <a:rPr kumimoji="0" lang="cs-CZ" sz="1800" b="0" i="0" u="none" strike="noStrike" kern="0" cap="all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kaustobiolitů</a:t>
            </a:r>
            <a:endParaRPr kumimoji="0" lang="cs-CZ" sz="1800" b="0" i="0" u="none" strike="noStrike" kern="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16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2ACB5-9EAD-3353-5B4E-205BAF3D7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03CA44-C60E-5D5D-0B01-057381F4D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klastická ložiska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530DE194-66E4-2046-60C4-E2B2AA712C3B}"/>
              </a:ext>
            </a:extLst>
          </p:cNvPr>
          <p:cNvSpPr/>
          <p:nvPr/>
        </p:nvSpPr>
        <p:spPr>
          <a:xfrm>
            <a:off x="4628813" y="1763304"/>
            <a:ext cx="2923713" cy="42185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SEDIMENTÁRNÍ RÝŽOVISKA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7F1F94A2-A0FA-150A-CB9B-54869A6B8E29}"/>
              </a:ext>
            </a:extLst>
          </p:cNvPr>
          <p:cNvSpPr/>
          <p:nvPr/>
        </p:nvSpPr>
        <p:spPr>
          <a:xfrm>
            <a:off x="318996" y="2679419"/>
            <a:ext cx="2700000" cy="4218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aluviální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2F38ED0A-8E53-AE04-8D13-1C4BAE59AE62}"/>
              </a:ext>
            </a:extLst>
          </p:cNvPr>
          <p:cNvSpPr/>
          <p:nvPr/>
        </p:nvSpPr>
        <p:spPr>
          <a:xfrm>
            <a:off x="3204833" y="2679419"/>
            <a:ext cx="2700000" cy="4218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plážová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7977358E-4E9C-A614-D210-F810C0E65D45}"/>
              </a:ext>
            </a:extLst>
          </p:cNvPr>
          <p:cNvSpPr/>
          <p:nvPr/>
        </p:nvSpPr>
        <p:spPr>
          <a:xfrm>
            <a:off x="6090670" y="2679419"/>
            <a:ext cx="2700000" cy="4218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eolická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73186A9F-A976-17B6-32F9-1BDD93D76AC9}"/>
              </a:ext>
            </a:extLst>
          </p:cNvPr>
          <p:cNvSpPr/>
          <p:nvPr/>
        </p:nvSpPr>
        <p:spPr>
          <a:xfrm>
            <a:off x="8976507" y="2679420"/>
            <a:ext cx="2952000" cy="4218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fosilní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F98A4DDD-5BD5-3881-C4CA-E7BD7598C355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1668996" y="2185159"/>
            <a:ext cx="4421674" cy="494260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0F83ABDD-2240-16E9-F8B3-6CD7FDF2126F}"/>
              </a:ext>
            </a:extLst>
          </p:cNvPr>
          <p:cNvCxnSpPr>
            <a:cxnSpLocks/>
            <a:stCxn id="3" idx="2"/>
            <a:endCxn id="9" idx="0"/>
          </p:cNvCxnSpPr>
          <p:nvPr/>
        </p:nvCxnSpPr>
        <p:spPr>
          <a:xfrm>
            <a:off x="6090670" y="2185159"/>
            <a:ext cx="4361837" cy="494261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FD4E3A3-FD61-801D-D26B-F9B974FC5327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flipH="1">
            <a:off x="4554833" y="2185159"/>
            <a:ext cx="1535837" cy="494260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D5A5069F-5C70-58BC-9058-D163B1E87365}"/>
              </a:ext>
            </a:extLst>
          </p:cNvPr>
          <p:cNvCxnSpPr>
            <a:cxnSpLocks/>
            <a:stCxn id="3" idx="2"/>
            <a:endCxn id="8" idx="0"/>
          </p:cNvCxnSpPr>
          <p:nvPr/>
        </p:nvCxnSpPr>
        <p:spPr>
          <a:xfrm>
            <a:off x="6090670" y="2185159"/>
            <a:ext cx="1350000" cy="494260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7949BA7E-5901-5865-85CB-64CCA7043DF2}"/>
              </a:ext>
            </a:extLst>
          </p:cNvPr>
          <p:cNvSpPr/>
          <p:nvPr/>
        </p:nvSpPr>
        <p:spPr>
          <a:xfrm>
            <a:off x="318996" y="3309725"/>
            <a:ext cx="2700000" cy="42185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± střední tok řek, terasy</a:t>
            </a: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0024CAC8-C1AA-5BC7-57C8-E20CB0680DFD}"/>
              </a:ext>
            </a:extLst>
          </p:cNvPr>
          <p:cNvSpPr/>
          <p:nvPr/>
        </p:nvSpPr>
        <p:spPr>
          <a:xfrm>
            <a:off x="318996" y="3850964"/>
            <a:ext cx="2700000" cy="8537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sedimentace vlivem poklesu energie (jesep/výsep)</a:t>
            </a: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966971C1-E852-0B8D-23A3-44A12EA4C4BB}"/>
              </a:ext>
            </a:extLst>
          </p:cNvPr>
          <p:cNvSpPr/>
          <p:nvPr/>
        </p:nvSpPr>
        <p:spPr>
          <a:xfrm>
            <a:off x="3204833" y="3309725"/>
            <a:ext cx="2700000" cy="5405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působení vln a příbřežních proudů</a:t>
            </a:r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8A759125-B52B-8662-69CD-DBBDE41DBD62}"/>
              </a:ext>
            </a:extLst>
          </p:cNvPr>
          <p:cNvSpPr/>
          <p:nvPr/>
        </p:nvSpPr>
        <p:spPr>
          <a:xfrm>
            <a:off x="3204832" y="3979173"/>
            <a:ext cx="2700000" cy="14383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tzv. černé písky – ilmenit, rutil, zirkon, magnetit, Ti-magnetit,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chromit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monazit, xenotim, kasiterit, diamanty, Au</a:t>
            </a:r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B0640AD1-2220-B315-E655-A02FF4CC7819}"/>
              </a:ext>
            </a:extLst>
          </p:cNvPr>
          <p:cNvSpPr/>
          <p:nvPr/>
        </p:nvSpPr>
        <p:spPr>
          <a:xfrm>
            <a:off x="3150832" y="5540253"/>
            <a:ext cx="2808000" cy="11770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Austrálie a Brazílie (Ti,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Zr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REE), Japonsko (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Fe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), Malajsie (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Sn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), Aljaška (Au),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Namibie (diamanty)</a:t>
            </a:r>
          </a:p>
        </p:txBody>
      </p:sp>
      <p:sp>
        <p:nvSpPr>
          <p:cNvPr id="30" name="Obdélník: se zakulacenými rohy 29">
            <a:extLst>
              <a:ext uri="{FF2B5EF4-FFF2-40B4-BE49-F238E27FC236}">
                <a16:creationId xmlns:a16="http://schemas.microsoft.com/office/drawing/2014/main" id="{44F20907-A5E0-4017-9E56-8F8A024619A4}"/>
              </a:ext>
            </a:extLst>
          </p:cNvPr>
          <p:cNvSpPr/>
          <p:nvPr/>
        </p:nvSpPr>
        <p:spPr>
          <a:xfrm>
            <a:off x="6090670" y="3309725"/>
            <a:ext cx="2700000" cy="3689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závětrné strany dun</a:t>
            </a:r>
          </a:p>
        </p:txBody>
      </p:sp>
      <p:sp>
        <p:nvSpPr>
          <p:cNvPr id="31" name="Obdélník: se zakulacenými rohy 30">
            <a:extLst>
              <a:ext uri="{FF2B5EF4-FFF2-40B4-BE49-F238E27FC236}">
                <a16:creationId xmlns:a16="http://schemas.microsoft.com/office/drawing/2014/main" id="{ADCC31C1-5B3D-1CA0-A0E3-915B8405D13F}"/>
              </a:ext>
            </a:extLst>
          </p:cNvPr>
          <p:cNvSpPr/>
          <p:nvPr/>
        </p:nvSpPr>
        <p:spPr>
          <a:xfrm>
            <a:off x="8976507" y="3309725"/>
            <a:ext cx="2952000" cy="8759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překrytá mladšími horninami, zpevněná, příp. metamorfovaná</a:t>
            </a:r>
          </a:p>
        </p:txBody>
      </p: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FD5F7D2C-0198-2548-816B-46966BE8B2A3}"/>
              </a:ext>
            </a:extLst>
          </p:cNvPr>
          <p:cNvCxnSpPr>
            <a:cxnSpLocks/>
            <a:stCxn id="20" idx="0"/>
            <a:endCxn id="4" idx="2"/>
          </p:cNvCxnSpPr>
          <p:nvPr/>
        </p:nvCxnSpPr>
        <p:spPr>
          <a:xfrm flipV="1">
            <a:off x="1668996" y="3101273"/>
            <a:ext cx="0" cy="208452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3572845C-C008-25A4-74E8-A1F6734B6DA2}"/>
              </a:ext>
            </a:extLst>
          </p:cNvPr>
          <p:cNvCxnSpPr>
            <a:cxnSpLocks/>
            <a:stCxn id="22" idx="0"/>
            <a:endCxn id="5" idx="2"/>
          </p:cNvCxnSpPr>
          <p:nvPr/>
        </p:nvCxnSpPr>
        <p:spPr>
          <a:xfrm flipV="1">
            <a:off x="4554833" y="3101273"/>
            <a:ext cx="0" cy="208452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45227A21-EAAB-B550-0813-E940244BEFD2}"/>
              </a:ext>
            </a:extLst>
          </p:cNvPr>
          <p:cNvCxnSpPr>
            <a:cxnSpLocks/>
            <a:stCxn id="31" idx="0"/>
            <a:endCxn id="9" idx="2"/>
          </p:cNvCxnSpPr>
          <p:nvPr/>
        </p:nvCxnSpPr>
        <p:spPr>
          <a:xfrm flipV="1">
            <a:off x="10452507" y="3101274"/>
            <a:ext cx="0" cy="208451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F870E3F5-B4BC-3712-0D6F-27A66C8C7885}"/>
              </a:ext>
            </a:extLst>
          </p:cNvPr>
          <p:cNvCxnSpPr>
            <a:cxnSpLocks/>
            <a:stCxn id="30" idx="0"/>
            <a:endCxn id="8" idx="2"/>
          </p:cNvCxnSpPr>
          <p:nvPr/>
        </p:nvCxnSpPr>
        <p:spPr>
          <a:xfrm flipV="1">
            <a:off x="7440670" y="3101273"/>
            <a:ext cx="0" cy="208452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sp>
        <p:nvSpPr>
          <p:cNvPr id="37" name="Obdélník: se zakulacenými rohy 36">
            <a:extLst>
              <a:ext uri="{FF2B5EF4-FFF2-40B4-BE49-F238E27FC236}">
                <a16:creationId xmlns:a16="http://schemas.microsoft.com/office/drawing/2014/main" id="{EE0F37F3-1A88-051A-7BE0-72234BA7596E}"/>
              </a:ext>
            </a:extLst>
          </p:cNvPr>
          <p:cNvSpPr/>
          <p:nvPr/>
        </p:nvSpPr>
        <p:spPr>
          <a:xfrm>
            <a:off x="264996" y="4824143"/>
            <a:ext cx="2808000" cy="14470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ČR: Otava, Opava (Au), Podsedice (pyrop),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Jizerská louka (safír)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Svět: Yukon a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Klondike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(Au), JAR (diamanty), Indie</a:t>
            </a:r>
          </a:p>
        </p:txBody>
      </p:sp>
      <p:sp>
        <p:nvSpPr>
          <p:cNvPr id="38" name="Obdélník: se zakulacenými rohy 37">
            <a:extLst>
              <a:ext uri="{FF2B5EF4-FFF2-40B4-BE49-F238E27FC236}">
                <a16:creationId xmlns:a16="http://schemas.microsoft.com/office/drawing/2014/main" id="{9FD67B8E-507B-49B5-AEA3-2A0C5F409567}"/>
              </a:ext>
            </a:extLst>
          </p:cNvPr>
          <p:cNvSpPr/>
          <p:nvPr/>
        </p:nvSpPr>
        <p:spPr>
          <a:xfrm>
            <a:off x="6090670" y="3821086"/>
            <a:ext cx="2700000" cy="3689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Namibie (diamanty)</a:t>
            </a:r>
          </a:p>
        </p:txBody>
      </p:sp>
      <p:sp>
        <p:nvSpPr>
          <p:cNvPr id="39" name="Obdélník: se zakulacenými rohy 38">
            <a:extLst>
              <a:ext uri="{FF2B5EF4-FFF2-40B4-BE49-F238E27FC236}">
                <a16:creationId xmlns:a16="http://schemas.microsoft.com/office/drawing/2014/main" id="{CE4F3B2D-CC48-C569-8AD3-F840E6D33696}"/>
              </a:ext>
            </a:extLst>
          </p:cNvPr>
          <p:cNvSpPr/>
          <p:nvPr/>
        </p:nvSpPr>
        <p:spPr>
          <a:xfrm>
            <a:off x="8975004" y="4321910"/>
            <a:ext cx="2952000" cy="12183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PTZ (Au-U):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Witwatersrand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Kanada, Brazílie, Austrálie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TER: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Pravobrežnoje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(ilmenit, rutil, zirkon, monazit)</a:t>
            </a:r>
          </a:p>
        </p:txBody>
      </p:sp>
      <p:sp>
        <p:nvSpPr>
          <p:cNvPr id="40" name="Obdélník: se zakulacenými rohy 39">
            <a:extLst>
              <a:ext uri="{FF2B5EF4-FFF2-40B4-BE49-F238E27FC236}">
                <a16:creationId xmlns:a16="http://schemas.microsoft.com/office/drawing/2014/main" id="{F3B921DC-7D7E-2EFC-774E-92381055454C}"/>
              </a:ext>
            </a:extLst>
          </p:cNvPr>
          <p:cNvSpPr/>
          <p:nvPr/>
        </p:nvSpPr>
        <p:spPr>
          <a:xfrm>
            <a:off x="318996" y="1323354"/>
            <a:ext cx="11608008" cy="2647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Sedimentace těžkých minerálů po předchozím transportu vodou, větrem nebo ledem.</a:t>
            </a:r>
          </a:p>
        </p:txBody>
      </p:sp>
    </p:spTree>
    <p:extLst>
      <p:ext uri="{BB962C8B-B14F-4D97-AF65-F5344CB8AC3E}">
        <p14:creationId xmlns:p14="http://schemas.microsoft.com/office/powerpoint/2010/main" val="101224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60269-4B8A-4F0F-FDE3-805B89D8A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82D871C-20A6-B3E7-94D9-626D9C78A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klastická ložiska</a:t>
            </a: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7DD47E53-D2EA-DAAC-6A3E-95897AC7BEB1}"/>
              </a:ext>
            </a:extLst>
          </p:cNvPr>
          <p:cNvSpPr/>
          <p:nvPr/>
        </p:nvSpPr>
        <p:spPr>
          <a:xfrm>
            <a:off x="1224279" y="1881454"/>
            <a:ext cx="4798125" cy="54342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LOŽISKA PŘEPLAVENÝCH A PŘEVÁTÝCH ZVĚTRALIN</a:t>
            </a: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9B7FD23B-F5B2-6B3A-E1D7-9269B64786BD}"/>
              </a:ext>
            </a:extLst>
          </p:cNvPr>
          <p:cNvSpPr/>
          <p:nvPr/>
        </p:nvSpPr>
        <p:spPr>
          <a:xfrm>
            <a:off x="1224279" y="2710249"/>
            <a:ext cx="4798125" cy="57938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Princip transportu a třídící schopnosti vody (vodní toky, mořské proudy, příboj) a větru.</a:t>
            </a:r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BA561D18-3648-0C9F-DB76-EBA545D6782D}"/>
              </a:ext>
            </a:extLst>
          </p:cNvPr>
          <p:cNvSpPr/>
          <p:nvPr/>
        </p:nvSpPr>
        <p:spPr>
          <a:xfrm>
            <a:off x="1224279" y="3448403"/>
            <a:ext cx="4798125" cy="57938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Zpevněné i nezpevněné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psefity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psamity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aleurity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pelity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F4C45259-D906-D2F3-9F31-C04C68EE40A6}"/>
              </a:ext>
            </a:extLst>
          </p:cNvPr>
          <p:cNvSpPr/>
          <p:nvPr/>
        </p:nvSpPr>
        <p:spPr>
          <a:xfrm>
            <a:off x="1224279" y="4186557"/>
            <a:ext cx="4798125" cy="4209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Štěrky a štěrkopísky – fluviální nebo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glacifluviální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5B13F783-0FAA-060A-6A76-6C0BFE0E3095}"/>
              </a:ext>
            </a:extLst>
          </p:cNvPr>
          <p:cNvSpPr/>
          <p:nvPr/>
        </p:nvSpPr>
        <p:spPr>
          <a:xfrm>
            <a:off x="7441094" y="3550974"/>
            <a:ext cx="3087950" cy="37424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LOŽISKA PYROKLASTIK</a:t>
            </a:r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90E9838E-80B5-A455-47B3-B43B82DD1C4C}"/>
              </a:ext>
            </a:extLst>
          </p:cNvPr>
          <p:cNvSpPr/>
          <p:nvPr/>
        </p:nvSpPr>
        <p:spPr>
          <a:xfrm>
            <a:off x="1224278" y="4766242"/>
            <a:ext cx="4798125" cy="4209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Písky a pískovce – marinní,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lakustrinní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eolické.</a:t>
            </a:r>
          </a:p>
        </p:txBody>
      </p:sp>
      <p:sp>
        <p:nvSpPr>
          <p:cNvPr id="29" name="Obdélník: se zakulacenými rohy 28">
            <a:extLst>
              <a:ext uri="{FF2B5EF4-FFF2-40B4-BE49-F238E27FC236}">
                <a16:creationId xmlns:a16="http://schemas.microsoft.com/office/drawing/2014/main" id="{FCA54808-57FC-36D0-BD85-EBBB3D572D77}"/>
              </a:ext>
            </a:extLst>
          </p:cNvPr>
          <p:cNvSpPr/>
          <p:nvPr/>
        </p:nvSpPr>
        <p:spPr>
          <a:xfrm>
            <a:off x="1224278" y="5345927"/>
            <a:ext cx="4798125" cy="4209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Jíly, jílovce, prachovce.</a:t>
            </a:r>
          </a:p>
        </p:txBody>
      </p:sp>
      <p:sp>
        <p:nvSpPr>
          <p:cNvPr id="30" name="Obdélník: se zakulacenými rohy 29">
            <a:extLst>
              <a:ext uri="{FF2B5EF4-FFF2-40B4-BE49-F238E27FC236}">
                <a16:creationId xmlns:a16="http://schemas.microsoft.com/office/drawing/2014/main" id="{D95EAAB7-2E34-32AA-1015-0C978B25E7E3}"/>
              </a:ext>
            </a:extLst>
          </p:cNvPr>
          <p:cNvSpPr/>
          <p:nvPr/>
        </p:nvSpPr>
        <p:spPr>
          <a:xfrm>
            <a:off x="6586007" y="4186556"/>
            <a:ext cx="4798125" cy="4209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Pemza – Itálie, Perlit – Řecko, Tufy (tras,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puzolán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974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60269-4B8A-4F0F-FDE3-805B89D8A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82D871C-20A6-B3E7-94D9-626D9C78A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chemogenní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biochemogenní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ložiska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F2B75B0B-C628-BD26-E44F-2E32B07B799E}"/>
              </a:ext>
            </a:extLst>
          </p:cNvPr>
          <p:cNvSpPr/>
          <p:nvPr/>
        </p:nvSpPr>
        <p:spPr>
          <a:xfrm>
            <a:off x="5313191" y="2535660"/>
            <a:ext cx="2923713" cy="42185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LOŽISKA EVAPORITŮ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FDEDB1F8-9C52-3DAB-2A10-AF159246C103}"/>
              </a:ext>
            </a:extLst>
          </p:cNvPr>
          <p:cNvSpPr/>
          <p:nvPr/>
        </p:nvSpPr>
        <p:spPr>
          <a:xfrm>
            <a:off x="2427330" y="3426267"/>
            <a:ext cx="2700000" cy="4218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mořské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20E57C3E-75A7-FA25-7474-8F761621ABFC}"/>
              </a:ext>
            </a:extLst>
          </p:cNvPr>
          <p:cNvSpPr/>
          <p:nvPr/>
        </p:nvSpPr>
        <p:spPr>
          <a:xfrm>
            <a:off x="8496722" y="3426267"/>
            <a:ext cx="2700000" cy="4218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jezerní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8DF4569D-A55E-D37C-254F-B9A88567C534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 flipH="1">
            <a:off x="3777330" y="2957515"/>
            <a:ext cx="2997718" cy="468752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BD1A99A9-10A6-B78C-E9FE-C3D67D34A651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>
            <a:off x="6775048" y="2957515"/>
            <a:ext cx="3071674" cy="468752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7B6A0ED8-C9EB-EC65-3BFD-1F81CB124076}"/>
              </a:ext>
            </a:extLst>
          </p:cNvPr>
          <p:cNvSpPr/>
          <p:nvPr/>
        </p:nvSpPr>
        <p:spPr>
          <a:xfrm>
            <a:off x="1003374" y="4044325"/>
            <a:ext cx="5547913" cy="8537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Posloupnost vysrážení jednotlivých minerálů z odpařující se mořské vody je závislá na jejich rozpustnosti ve vodě (nejméně rozpustné se srážejí jako první).</a:t>
            </a: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CBBAF28A-7190-BC52-3E6D-C28EC8C26433}"/>
              </a:ext>
            </a:extLst>
          </p:cNvPr>
          <p:cNvSpPr/>
          <p:nvPr/>
        </p:nvSpPr>
        <p:spPr>
          <a:xfrm>
            <a:off x="1003374" y="5105139"/>
            <a:ext cx="5547912" cy="62310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SOLITVORNÝ CYKLUS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sádrovec + anhydrid → halit → K-, Mg -, Na-soli → boráty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DD070005-3824-76A3-CB2C-C802F9E21D9E}"/>
              </a:ext>
            </a:extLst>
          </p:cNvPr>
          <p:cNvSpPr/>
          <p:nvPr/>
        </p:nvSpPr>
        <p:spPr>
          <a:xfrm>
            <a:off x="7982408" y="4047929"/>
            <a:ext cx="3728628" cy="67047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Mohou být významným zdrojem bóru (boráty), lithium, brom, jod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11D39FBA-1D4E-51C9-3BC7-7A9A5DD2CFD1}"/>
              </a:ext>
            </a:extLst>
          </p:cNvPr>
          <p:cNvSpPr/>
          <p:nvPr/>
        </p:nvSpPr>
        <p:spPr>
          <a:xfrm>
            <a:off x="8442722" y="4890841"/>
            <a:ext cx="2808000" cy="42859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Turecko, USA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CA1F1CDB-93BC-E8E2-37AA-3172B4AEDE57}"/>
              </a:ext>
            </a:extLst>
          </p:cNvPr>
          <p:cNvCxnSpPr>
            <a:cxnSpLocks/>
            <a:stCxn id="15" idx="0"/>
            <a:endCxn id="11" idx="2"/>
          </p:cNvCxnSpPr>
          <p:nvPr/>
        </p:nvCxnSpPr>
        <p:spPr>
          <a:xfrm flipH="1" flipV="1">
            <a:off x="3777330" y="3848121"/>
            <a:ext cx="1" cy="196204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12CE93DE-5D3F-C45A-714C-C2273BCCACF7}"/>
              </a:ext>
            </a:extLst>
          </p:cNvPr>
          <p:cNvCxnSpPr>
            <a:cxnSpLocks/>
            <a:stCxn id="17" idx="0"/>
            <a:endCxn id="12" idx="2"/>
          </p:cNvCxnSpPr>
          <p:nvPr/>
        </p:nvCxnSpPr>
        <p:spPr>
          <a:xfrm flipV="1">
            <a:off x="9846722" y="3848121"/>
            <a:ext cx="0" cy="199808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0BBBC498-8184-A41E-705A-4BEF019ED06B}"/>
              </a:ext>
            </a:extLst>
          </p:cNvPr>
          <p:cNvSpPr/>
          <p:nvPr/>
        </p:nvSpPr>
        <p:spPr>
          <a:xfrm>
            <a:off x="2127566" y="5935260"/>
            <a:ext cx="3299527" cy="42859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Li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: Chile, Bolívie, Argentina, Čína </a:t>
            </a: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B759B381-0BC2-17E1-B657-ABE98F8919A5}"/>
              </a:ext>
            </a:extLst>
          </p:cNvPr>
          <p:cNvSpPr/>
          <p:nvPr/>
        </p:nvSpPr>
        <p:spPr>
          <a:xfrm>
            <a:off x="2906629" y="1706703"/>
            <a:ext cx="7289313" cy="26911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Sedimentace vysrážením k roztoků či disperzních suspenzí.</a:t>
            </a:r>
          </a:p>
        </p:txBody>
      </p:sp>
    </p:spTree>
    <p:extLst>
      <p:ext uri="{BB962C8B-B14F-4D97-AF65-F5344CB8AC3E}">
        <p14:creationId xmlns:p14="http://schemas.microsoft.com/office/powerpoint/2010/main" val="101144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3C4E9689-4C6C-6D78-597A-E2E45421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Lithiové solanky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F64AB2-42FC-AEA8-3C11-681195FA7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78" y="1903622"/>
            <a:ext cx="6331224" cy="458925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9E7D667-270B-2FC7-5D09-167F25738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870" y="2401666"/>
            <a:ext cx="5097852" cy="3593163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6E78CD8-E1F6-93D3-07D1-04E3BCEDD8E7}"/>
              </a:ext>
            </a:extLst>
          </p:cNvPr>
          <p:cNvSpPr txBox="1"/>
          <p:nvPr/>
        </p:nvSpPr>
        <p:spPr>
          <a:xfrm>
            <a:off x="6886500" y="5994829"/>
            <a:ext cx="5407325" cy="353943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Nádrže na odpařování lithiové solanky v poušti </a:t>
            </a:r>
            <a:r>
              <a:rPr lang="cs-CZ" sz="17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Atacama</a:t>
            </a:r>
            <a:r>
              <a:rPr lang="cs-CZ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AB29A885-5221-7C55-AE66-CD9626C2CB5D}"/>
              </a:ext>
            </a:extLst>
          </p:cNvPr>
          <p:cNvGrpSpPr/>
          <p:nvPr/>
        </p:nvGrpSpPr>
        <p:grpSpPr>
          <a:xfrm>
            <a:off x="4249428" y="2382839"/>
            <a:ext cx="2550442" cy="3611990"/>
            <a:chOff x="4249428" y="2382843"/>
            <a:chExt cx="2560668" cy="3643307"/>
          </a:xfrm>
        </p:grpSpPr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B6CCD0DC-6239-E05F-2072-A6AA470F992E}"/>
                </a:ext>
              </a:extLst>
            </p:cNvPr>
            <p:cNvSpPr/>
            <p:nvPr/>
          </p:nvSpPr>
          <p:spPr>
            <a:xfrm>
              <a:off x="4249428" y="3920705"/>
              <a:ext cx="427009" cy="427009"/>
            </a:xfrm>
            <a:prstGeom prst="ellipse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5FC8767D-33BF-C420-BD6C-CE795EB7D520}"/>
                </a:ext>
              </a:extLst>
            </p:cNvPr>
            <p:cNvCxnSpPr>
              <a:cxnSpLocks/>
              <a:stCxn id="9" idx="7"/>
            </p:cNvCxnSpPr>
            <p:nvPr/>
          </p:nvCxnSpPr>
          <p:spPr>
            <a:xfrm flipV="1">
              <a:off x="4613904" y="2382843"/>
              <a:ext cx="2196192" cy="1600397"/>
            </a:xfrm>
            <a:prstGeom prst="line">
              <a:avLst/>
            </a:prstGeom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76C443A0-D1A0-1CB3-A583-A03626D886C8}"/>
                </a:ext>
              </a:extLst>
            </p:cNvPr>
            <p:cNvCxnSpPr>
              <a:cxnSpLocks/>
              <a:stCxn id="9" idx="5"/>
            </p:cNvCxnSpPr>
            <p:nvPr/>
          </p:nvCxnSpPr>
          <p:spPr>
            <a:xfrm>
              <a:off x="4613903" y="4285180"/>
              <a:ext cx="2196193" cy="1740970"/>
            </a:xfrm>
            <a:prstGeom prst="line">
              <a:avLst/>
            </a:prstGeom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756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8FE8A-D894-D617-DE37-1ADC8708F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A7FDB-C381-0BED-A37E-A6AFD70B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chemogenní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biochemogenní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ložiska</a:t>
            </a:r>
            <a:endParaRPr lang="cs-CZ" b="1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3" name="Tabulka 10">
            <a:extLst>
              <a:ext uri="{FF2B5EF4-FFF2-40B4-BE49-F238E27FC236}">
                <a16:creationId xmlns:a16="http://schemas.microsoft.com/office/drawing/2014/main" id="{07EADC43-B4A8-2DCF-C45D-809423848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594276"/>
              </p:ext>
            </p:extLst>
          </p:nvPr>
        </p:nvGraphicFramePr>
        <p:xfrm>
          <a:off x="659635" y="1766454"/>
          <a:ext cx="10872730" cy="1493520"/>
        </p:xfrm>
        <a:graphic>
          <a:graphicData uri="http://schemas.openxmlformats.org/drawingml/2006/table">
            <a:tbl>
              <a:tblPr firstRow="1" bandRow="1"/>
              <a:tblGrid>
                <a:gridCol w="9043930">
                  <a:extLst>
                    <a:ext uri="{9D8B030D-6E8A-4147-A177-3AD203B41FA5}">
                      <a16:colId xmlns:a16="http://schemas.microsoft.com/office/drawing/2014/main" val="411990811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047377110"/>
                    </a:ext>
                  </a:extLst>
                </a:gridCol>
              </a:tblGrid>
              <a:tr h="3573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LOŽISKA VÁPENCŮ, DOLOMITŮ A MAGNEZITŮ</a:t>
                      </a:r>
                    </a:p>
                  </a:txBody>
                  <a:tcPr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61842"/>
                  </a:ext>
                </a:extLst>
              </a:tr>
              <a:tr h="357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Princip poklesu koncentrace rozpuštěného CO</a:t>
                      </a:r>
                      <a:r>
                        <a:rPr lang="cs-CZ" sz="2000" baseline="-25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» poklesem vnějšího tlaku, zvýšením</a:t>
                      </a:r>
                    </a:p>
                    <a:p>
                      <a:pPr algn="ctr"/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teploty (CO</a:t>
                      </a:r>
                      <a:r>
                        <a:rPr lang="cs-CZ" sz="2000" baseline="-25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uniká jako plyn), nebo CO</a:t>
                      </a:r>
                      <a:r>
                        <a:rPr lang="cs-CZ" sz="2000" baseline="-25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může být spotřebován organismy.</a:t>
                      </a:r>
                    </a:p>
                  </a:txBody>
                  <a:tcPr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Barrandien</a:t>
                      </a:r>
                      <a:endParaRPr lang="cs-CZ" sz="200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ctr"/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Moravský kras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905324"/>
                  </a:ext>
                </a:extLst>
              </a:tr>
              <a:tr h="357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Vznik kalových vápenců a vápnitých hlenů, pokud přítomen i Mg může vznikat dolomit.</a:t>
                      </a:r>
                    </a:p>
                  </a:txBody>
                  <a:tcPr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0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909599"/>
                  </a:ext>
                </a:extLst>
              </a:tr>
            </a:tbl>
          </a:graphicData>
        </a:graphic>
      </p:graphicFrame>
      <p:graphicFrame>
        <p:nvGraphicFramePr>
          <p:cNvPr id="6" name="Tabulka 10">
            <a:extLst>
              <a:ext uri="{FF2B5EF4-FFF2-40B4-BE49-F238E27FC236}">
                <a16:creationId xmlns:a16="http://schemas.microsoft.com/office/drawing/2014/main" id="{182FD4A9-858A-C05A-918B-BEA64C9CED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484951"/>
              </p:ext>
            </p:extLst>
          </p:nvPr>
        </p:nvGraphicFramePr>
        <p:xfrm>
          <a:off x="659635" y="3568380"/>
          <a:ext cx="10872730" cy="1493520"/>
        </p:xfrm>
        <a:graphic>
          <a:graphicData uri="http://schemas.openxmlformats.org/drawingml/2006/table">
            <a:tbl>
              <a:tblPr firstRow="1" bandRow="1"/>
              <a:tblGrid>
                <a:gridCol w="9043932">
                  <a:extLst>
                    <a:ext uri="{9D8B030D-6E8A-4147-A177-3AD203B41FA5}">
                      <a16:colId xmlns:a16="http://schemas.microsoft.com/office/drawing/2014/main" val="4119908118"/>
                    </a:ext>
                  </a:extLst>
                </a:gridCol>
                <a:gridCol w="1828798">
                  <a:extLst>
                    <a:ext uri="{9D8B030D-6E8A-4147-A177-3AD203B41FA5}">
                      <a16:colId xmlns:a16="http://schemas.microsoft.com/office/drawing/2014/main" val="3469696801"/>
                    </a:ext>
                  </a:extLst>
                </a:gridCol>
              </a:tblGrid>
              <a:tr h="3573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LOŽISKA FOSFORITŮ</a:t>
                      </a:r>
                    </a:p>
                  </a:txBody>
                  <a:tcPr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61842"/>
                  </a:ext>
                </a:extLst>
              </a:tr>
              <a:tr h="357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Princip mísení chladné oceánské vody bohaté na CO</a:t>
                      </a:r>
                      <a:r>
                        <a:rPr lang="cs-CZ" sz="2000" baseline="-25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a P s teplými vodami a zbytky organismů v oblasti šelfu nebo nejvyšší části kontinentálního svahu.</a:t>
                      </a:r>
                    </a:p>
                  </a:txBody>
                  <a:tcPr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Austrálie</a:t>
                      </a:r>
                    </a:p>
                    <a:p>
                      <a:pPr algn="ctr"/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USA, Rusko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905324"/>
                  </a:ext>
                </a:extLst>
              </a:tr>
              <a:tr h="357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Vysrážení Ca-P v důsledku přesycení roztoku.</a:t>
                      </a:r>
                    </a:p>
                  </a:txBody>
                  <a:tcPr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0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909599"/>
                  </a:ext>
                </a:extLst>
              </a:tr>
            </a:tbl>
          </a:graphicData>
        </a:graphic>
      </p:graphicFrame>
      <p:graphicFrame>
        <p:nvGraphicFramePr>
          <p:cNvPr id="7" name="Tabulka 10">
            <a:extLst>
              <a:ext uri="{FF2B5EF4-FFF2-40B4-BE49-F238E27FC236}">
                <a16:creationId xmlns:a16="http://schemas.microsoft.com/office/drawing/2014/main" id="{C7711FB5-4C4A-69D8-4C86-FF1506F0F9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248480"/>
              </p:ext>
            </p:extLst>
          </p:nvPr>
        </p:nvGraphicFramePr>
        <p:xfrm>
          <a:off x="659635" y="5370306"/>
          <a:ext cx="10864800" cy="1097280"/>
        </p:xfrm>
        <a:graphic>
          <a:graphicData uri="http://schemas.openxmlformats.org/drawingml/2006/table">
            <a:tbl>
              <a:tblPr firstRow="1" bandRow="1"/>
              <a:tblGrid>
                <a:gridCol w="9036000">
                  <a:extLst>
                    <a:ext uri="{9D8B030D-6E8A-4147-A177-3AD203B41FA5}">
                      <a16:colId xmlns:a16="http://schemas.microsoft.com/office/drawing/2014/main" val="411990811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872760877"/>
                    </a:ext>
                  </a:extLst>
                </a:gridCol>
              </a:tblGrid>
              <a:tr h="3573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LOŽISKA SÍRY</a:t>
                      </a:r>
                    </a:p>
                  </a:txBody>
                  <a:tcPr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61842"/>
                  </a:ext>
                </a:extLst>
              </a:tr>
              <a:tr h="357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Princip rozkladu síranů pomocí anaerobních bakterií na dně lagun na sulfan » výstup vzhůru a při hladině oxidace na elementární síru » sedimentace.</a:t>
                      </a:r>
                    </a:p>
                  </a:txBody>
                  <a:tcPr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Povolží</a:t>
                      </a:r>
                    </a:p>
                    <a:p>
                      <a:pPr algn="ctr"/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Tarnobrzeg</a:t>
                      </a:r>
                      <a:endParaRPr lang="cs-CZ" sz="200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905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5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8FE8A-D894-D617-DE37-1ADC8708F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A7FDB-C381-0BED-A37E-A6AFD70B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chemogenní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biochemogenní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ložiska</a:t>
            </a:r>
            <a:endParaRPr lang="cs-CZ" b="1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3" name="Tabulka 10">
            <a:extLst>
              <a:ext uri="{FF2B5EF4-FFF2-40B4-BE49-F238E27FC236}">
                <a16:creationId xmlns:a16="http://schemas.microsoft.com/office/drawing/2014/main" id="{51C307E1-0E5A-F434-C7F2-D098AF1C4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516096"/>
              </p:ext>
            </p:extLst>
          </p:nvPr>
        </p:nvGraphicFramePr>
        <p:xfrm>
          <a:off x="1469999" y="1716552"/>
          <a:ext cx="9252000" cy="2895600"/>
        </p:xfrm>
        <a:graphic>
          <a:graphicData uri="http://schemas.openxmlformats.org/drawingml/2006/table">
            <a:tbl>
              <a:tblPr firstRow="1" bandRow="1"/>
              <a:tblGrid>
                <a:gridCol w="9252000">
                  <a:extLst>
                    <a:ext uri="{9D8B030D-6E8A-4147-A177-3AD203B41FA5}">
                      <a16:colId xmlns:a16="http://schemas.microsoft.com/office/drawing/2014/main" val="4119908118"/>
                    </a:ext>
                  </a:extLst>
                </a:gridCol>
              </a:tblGrid>
              <a:tr h="357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LOŽISKA </a:t>
                      </a:r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Mn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a Al</a:t>
                      </a:r>
                    </a:p>
                  </a:txBody>
                  <a:tcPr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61842"/>
                  </a:ext>
                </a:extLst>
              </a:tr>
              <a:tr h="357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Princip mísení sladkých vod se slanými v oblasti sedimentárních pánví a postupné ukládání prvků v pořadí Al –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– Mn. </a:t>
                      </a:r>
                    </a:p>
                  </a:txBody>
                  <a:tcPr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905324"/>
                  </a:ext>
                </a:extLst>
              </a:tr>
              <a:tr h="357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Nejblíže břehu sedimentuje hliník v podobě</a:t>
                      </a:r>
                    </a:p>
                    <a:p>
                      <a:pPr algn="ctr"/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bauxitu, dále od břehu vznikají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-rudy a ještě dále od břehu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Mn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-rudy.</a:t>
                      </a:r>
                    </a:p>
                  </a:txBody>
                  <a:tcPr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909599"/>
                  </a:ext>
                </a:extLst>
              </a:tr>
              <a:tr h="264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Ke vzniku ložisek může docházet jen v oblastech s minimální sedimentací klastického materiálu.</a:t>
                      </a:r>
                    </a:p>
                  </a:txBody>
                  <a:tcPr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778868"/>
                  </a:ext>
                </a:extLst>
              </a:tr>
              <a:tr h="264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Významné jsou této akumulace pouze ložiska </a:t>
                      </a:r>
                      <a:r>
                        <a:rPr lang="cs-CZ" sz="2000" baseline="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2000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 a </a:t>
                      </a:r>
                      <a:r>
                        <a:rPr lang="cs-CZ" sz="2000" baseline="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Mn</a:t>
                      </a:r>
                      <a:r>
                        <a:rPr lang="cs-CZ" sz="2000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-rud.</a:t>
                      </a:r>
                    </a:p>
                  </a:txBody>
                  <a:tcPr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151583"/>
                  </a:ext>
                </a:extLst>
              </a:tr>
            </a:tbl>
          </a:graphicData>
        </a:graphic>
      </p:graphicFrame>
      <p:graphicFrame>
        <p:nvGraphicFramePr>
          <p:cNvPr id="6" name="Tabulka 10">
            <a:extLst>
              <a:ext uri="{FF2B5EF4-FFF2-40B4-BE49-F238E27FC236}">
                <a16:creationId xmlns:a16="http://schemas.microsoft.com/office/drawing/2014/main" id="{F977BC3C-A5EF-5F28-F62A-A41A4971B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644251"/>
              </p:ext>
            </p:extLst>
          </p:nvPr>
        </p:nvGraphicFramePr>
        <p:xfrm>
          <a:off x="771213" y="5124051"/>
          <a:ext cx="10649571" cy="1260240"/>
        </p:xfrm>
        <a:graphic>
          <a:graphicData uri="http://schemas.openxmlformats.org/drawingml/2006/table">
            <a:tbl>
              <a:tblPr firstRow="1" bandRow="1"/>
              <a:tblGrid>
                <a:gridCol w="10649571">
                  <a:extLst>
                    <a:ext uri="{9D8B030D-6E8A-4147-A177-3AD203B41FA5}">
                      <a16:colId xmlns:a16="http://schemas.microsoft.com/office/drawing/2014/main" val="4119908118"/>
                    </a:ext>
                  </a:extLst>
                </a:gridCol>
              </a:tblGrid>
              <a:tr h="2980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LOŽISKA </a:t>
                      </a:r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Fe-Mn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KONKRECÍ</a:t>
                      </a:r>
                    </a:p>
                  </a:txBody>
                  <a:tcPr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61842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cap="non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Vznik kolem krystalizačního jádra – úlomky hornin, organické zbytky na dně recentních moří (4-6 km).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905324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cap="non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směs oxidů a hydroxidů ± Ni, Co, </a:t>
                      </a:r>
                      <a:r>
                        <a:rPr lang="cs-CZ" sz="2000" cap="none" baseline="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2000" cap="non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endParaRPr lang="cs-CZ" sz="2000" cap="all" baseline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909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37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8FE8A-D894-D617-DE37-1ADC8708F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A7FDB-C381-0BED-A37E-A6AFD70B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chemogenní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biochemogenní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ložiska</a:t>
            </a:r>
            <a:endParaRPr lang="cs-CZ" b="1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3" name="Tabulka 10">
            <a:extLst>
              <a:ext uri="{FF2B5EF4-FFF2-40B4-BE49-F238E27FC236}">
                <a16:creationId xmlns:a16="http://schemas.microsoft.com/office/drawing/2014/main" id="{912B2A63-28A6-095A-6A6D-04A3BA05B8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498544"/>
              </p:ext>
            </p:extLst>
          </p:nvPr>
        </p:nvGraphicFramePr>
        <p:xfrm>
          <a:off x="510516" y="1896934"/>
          <a:ext cx="11170967" cy="2499360"/>
        </p:xfrm>
        <a:graphic>
          <a:graphicData uri="http://schemas.openxmlformats.org/drawingml/2006/table">
            <a:tbl>
              <a:tblPr firstRow="1" bandRow="1"/>
              <a:tblGrid>
                <a:gridCol w="1882967">
                  <a:extLst>
                    <a:ext uri="{9D8B030D-6E8A-4147-A177-3AD203B41FA5}">
                      <a16:colId xmlns:a16="http://schemas.microsoft.com/office/drawing/2014/main" val="4119908118"/>
                    </a:ext>
                  </a:extLst>
                </a:gridCol>
                <a:gridCol w="4644000">
                  <a:extLst>
                    <a:ext uri="{9D8B030D-6E8A-4147-A177-3AD203B41FA5}">
                      <a16:colId xmlns:a16="http://schemas.microsoft.com/office/drawing/2014/main" val="2146000738"/>
                    </a:ext>
                  </a:extLst>
                </a:gridCol>
                <a:gridCol w="4644000">
                  <a:extLst>
                    <a:ext uri="{9D8B030D-6E8A-4147-A177-3AD203B41FA5}">
                      <a16:colId xmlns:a16="http://schemas.microsoft.com/office/drawing/2014/main" val="3861067224"/>
                    </a:ext>
                  </a:extLst>
                </a:gridCol>
              </a:tblGrid>
              <a:tr h="35737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LOŽISKA </a:t>
                      </a:r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-rud</a:t>
                      </a:r>
                    </a:p>
                  </a:txBody>
                  <a:tcPr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61842"/>
                  </a:ext>
                </a:extLst>
              </a:tr>
              <a:tr h="357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cap="all" baseline="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oxidické</a:t>
                      </a:r>
                      <a:endParaRPr lang="cs-CZ" sz="2000" cap="all" baseline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/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goethit, hematit, magnetit, limonit – hornina má typickou oolitickou stavbu</a:t>
                      </a:r>
                    </a:p>
                    <a:p>
                      <a:pPr algn="l"/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významné jsou akumulace mořského původu, ale mohou vznikat i v jezerním prostředí</a:t>
                      </a:r>
                    </a:p>
                    <a:p>
                      <a:pPr algn="l"/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LOŽISKA: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Barrandien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Kerč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(UA), Lotrinsko</a:t>
                      </a:r>
                    </a:p>
                  </a:txBody>
                  <a:tcPr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8905324"/>
                  </a:ext>
                </a:extLst>
              </a:tr>
              <a:tr h="357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karbonátové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/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siderit</a:t>
                      </a:r>
                    </a:p>
                    <a:p>
                      <a:pPr algn="l"/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bažinaté mořské zálivy</a:t>
                      </a:r>
                    </a:p>
                  </a:txBody>
                  <a:tcPr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/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LOŽISKA: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Barrandien</a:t>
                      </a:r>
                      <a:endParaRPr lang="cs-CZ" sz="200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909599"/>
                  </a:ext>
                </a:extLst>
              </a:tr>
              <a:tr h="264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silikátové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Fe-fylosilikáty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berthierin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chamosit)</a:t>
                      </a:r>
                    </a:p>
                  </a:txBody>
                  <a:tcPr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0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778868"/>
                  </a:ext>
                </a:extLst>
              </a:tr>
            </a:tbl>
          </a:graphicData>
        </a:graphic>
      </p:graphicFrame>
      <p:graphicFrame>
        <p:nvGraphicFramePr>
          <p:cNvPr id="4" name="Tabulka 10">
            <a:extLst>
              <a:ext uri="{FF2B5EF4-FFF2-40B4-BE49-F238E27FC236}">
                <a16:creationId xmlns:a16="http://schemas.microsoft.com/office/drawing/2014/main" id="{F2D6D7F8-3DBE-8691-E9FD-DFCE2171C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180863"/>
              </p:ext>
            </p:extLst>
          </p:nvPr>
        </p:nvGraphicFramePr>
        <p:xfrm>
          <a:off x="510515" y="4828394"/>
          <a:ext cx="11170967" cy="1260240"/>
        </p:xfrm>
        <a:graphic>
          <a:graphicData uri="http://schemas.openxmlformats.org/drawingml/2006/table">
            <a:tbl>
              <a:tblPr firstRow="1" bandRow="1"/>
              <a:tblGrid>
                <a:gridCol w="1882967">
                  <a:extLst>
                    <a:ext uri="{9D8B030D-6E8A-4147-A177-3AD203B41FA5}">
                      <a16:colId xmlns:a16="http://schemas.microsoft.com/office/drawing/2014/main" val="4119908118"/>
                    </a:ext>
                  </a:extLst>
                </a:gridCol>
                <a:gridCol w="9288000">
                  <a:extLst>
                    <a:ext uri="{9D8B030D-6E8A-4147-A177-3AD203B41FA5}">
                      <a16:colId xmlns:a16="http://schemas.microsoft.com/office/drawing/2014/main" val="2979599683"/>
                    </a:ext>
                  </a:extLst>
                </a:gridCol>
              </a:tblGrid>
              <a:tr h="3573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LOŽISKA </a:t>
                      </a:r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Mn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-rud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61842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cap="all" baseline="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oxidické</a:t>
                      </a:r>
                      <a:endParaRPr lang="cs-CZ" sz="2000" cap="all" baseline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/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oxidy a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oxy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-hydroxidy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Mn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(pyroluzit, manganit,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psilomelan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), karbonáty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Mn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(rodochrozit)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LOŽISKA: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Nikopol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(UA) a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Čiatura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(Gruzie)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905324"/>
                  </a:ext>
                </a:extLst>
              </a:tr>
              <a:tr h="43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cs-CZ" sz="2000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karbonátové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2F6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cs-CZ" sz="20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909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929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D8034865-0B7B-B7C8-E728-4067A55A38E4}"/>
              </a:ext>
            </a:extLst>
          </p:cNvPr>
          <p:cNvSpPr/>
          <p:nvPr/>
        </p:nvSpPr>
        <p:spPr>
          <a:xfrm>
            <a:off x="876571" y="3212976"/>
            <a:ext cx="7200800" cy="2232248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4603" y="2057400"/>
            <a:ext cx="8458201" cy="2666999"/>
          </a:xfrm>
        </p:spPr>
        <p:txBody>
          <a:bodyPr rtlCol="0"/>
          <a:lstStyle/>
          <a:p>
            <a:pPr rtl="0"/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ZVĚTRALINOVÁ LOŽISKA</a:t>
            </a:r>
          </a:p>
        </p:txBody>
      </p:sp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C025A-CED6-46A5-98C8-877A27D0E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0"/>
            <a:ext cx="9601200" cy="1143000"/>
          </a:xfrm>
        </p:spPr>
        <p:txBody>
          <a:bodyPr/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organogenní ložiska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2D7CCC8F-46C0-DD5C-DB47-1E16EDEB9BC5}"/>
              </a:ext>
            </a:extLst>
          </p:cNvPr>
          <p:cNvSpPr/>
          <p:nvPr/>
        </p:nvSpPr>
        <p:spPr>
          <a:xfrm>
            <a:off x="480873" y="1959842"/>
            <a:ext cx="3231472" cy="37424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LOŽISKA VÁPENCŮ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CDEC24CD-00E9-5C53-2421-49FD26862F34}"/>
              </a:ext>
            </a:extLst>
          </p:cNvPr>
          <p:cNvSpPr/>
          <p:nvPr/>
        </p:nvSpPr>
        <p:spPr>
          <a:xfrm>
            <a:off x="480874" y="2583792"/>
            <a:ext cx="3231472" cy="57938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akumulace vápnitých zbytků různých organismů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A220ACD0-3405-91F5-0540-CFC57AF7537C}"/>
              </a:ext>
            </a:extLst>
          </p:cNvPr>
          <p:cNvSpPr/>
          <p:nvPr/>
        </p:nvSpPr>
        <p:spPr>
          <a:xfrm>
            <a:off x="480874" y="3307555"/>
            <a:ext cx="3231472" cy="57938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koráli,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brachiopodi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měkkýši,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foraminifera</a:t>
            </a: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41476036-C3AF-293A-C587-AD008539D950}"/>
              </a:ext>
            </a:extLst>
          </p:cNvPr>
          <p:cNvSpPr/>
          <p:nvPr/>
        </p:nvSpPr>
        <p:spPr>
          <a:xfrm>
            <a:off x="4480265" y="2583792"/>
            <a:ext cx="3231471" cy="57938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akumulace křemitých schránek rozsivek (diatomit)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8967E6D1-E849-D6D2-7B57-AEAE9A47FB18}"/>
              </a:ext>
            </a:extLst>
          </p:cNvPr>
          <p:cNvSpPr/>
          <p:nvPr/>
        </p:nvSpPr>
        <p:spPr>
          <a:xfrm>
            <a:off x="4480265" y="3386789"/>
            <a:ext cx="3231471" cy="4209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mořský i jezerní původ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5368EC47-5B4D-0CFB-CDEA-1D9A72C24A2B}"/>
              </a:ext>
            </a:extLst>
          </p:cNvPr>
          <p:cNvSpPr/>
          <p:nvPr/>
        </p:nvSpPr>
        <p:spPr>
          <a:xfrm>
            <a:off x="8479655" y="2583792"/>
            <a:ext cx="3231471" cy="86961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akumulace exkrementů ptáků za specifických klimatických podmínek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21C84E28-A1C4-AA66-283F-563BC856AD37}"/>
              </a:ext>
            </a:extLst>
          </p:cNvPr>
          <p:cNvSpPr/>
          <p:nvPr/>
        </p:nvSpPr>
        <p:spPr>
          <a:xfrm>
            <a:off x="4480264" y="1959842"/>
            <a:ext cx="3231472" cy="37424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LOŽISKA SILICITŮ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A8F820F1-7413-4FC8-B920-C3409DF14E9C}"/>
              </a:ext>
            </a:extLst>
          </p:cNvPr>
          <p:cNvSpPr/>
          <p:nvPr/>
        </p:nvSpPr>
        <p:spPr>
          <a:xfrm>
            <a:off x="8479655" y="1959842"/>
            <a:ext cx="3231472" cy="37424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LOŽISKA FOSFORITŮ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0E6ED195-87B8-8BE9-139B-1B447B5D2EDD}"/>
              </a:ext>
            </a:extLst>
          </p:cNvPr>
          <p:cNvSpPr/>
          <p:nvPr/>
        </p:nvSpPr>
        <p:spPr>
          <a:xfrm>
            <a:off x="8479655" y="3676482"/>
            <a:ext cx="3231471" cy="4209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kontinentální původ - Nauru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377ECEC-3F7C-37CC-491D-A3E147E64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737" y="4283837"/>
            <a:ext cx="3368525" cy="2215858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24B0A0CB-D2B9-DEFE-AAFB-0FA4C88D605A}"/>
              </a:ext>
            </a:extLst>
          </p:cNvPr>
          <p:cNvSpPr txBox="1"/>
          <p:nvPr/>
        </p:nvSpPr>
        <p:spPr>
          <a:xfrm>
            <a:off x="5066189" y="6470998"/>
            <a:ext cx="20596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cs-CZ" sz="800" dirty="0">
                <a:solidFill>
                  <a:prstClr val="black"/>
                </a:solidFill>
                <a:latin typeface="Century Gothic" panose="020B0502020202020204"/>
              </a:rPr>
              <a:t>https://www.earthmagazine.org/article/mineral-resource-month-diatomite/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FF4C8EA1-30D4-1C5B-CA3D-77F295B57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714" y="4283837"/>
            <a:ext cx="3323787" cy="2215858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6985039B-9941-314F-D192-608751D5BF72}"/>
              </a:ext>
            </a:extLst>
          </p:cNvPr>
          <p:cNvSpPr txBox="1"/>
          <p:nvPr/>
        </p:nvSpPr>
        <p:spPr>
          <a:xfrm>
            <a:off x="8411127" y="6499695"/>
            <a:ext cx="33685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cs-cz"/>
            </a:defPPr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457200"/>
            <a:r>
              <a:rPr lang="cs-CZ" dirty="0">
                <a:solidFill>
                  <a:prstClr val="black"/>
                </a:solidFill>
                <a:latin typeface="Century Gothic" panose="020B0502020202020204"/>
              </a:rPr>
              <a:t>https://www.egt.ee/en/fields-activity-and-objectives/resources-earths-crust/phosphorite-and-related-resources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0011EE1E-1E89-74F8-C4B9-F5429902DD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78" t="10934" r="15501" b="13191"/>
          <a:stretch/>
        </p:blipFill>
        <p:spPr>
          <a:xfrm>
            <a:off x="480873" y="4212776"/>
            <a:ext cx="3231473" cy="2357979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185C3D4B-82A9-8EE0-A1BF-5C95B39EE8BB}"/>
              </a:ext>
            </a:extLst>
          </p:cNvPr>
          <p:cNvSpPr txBox="1"/>
          <p:nvPr/>
        </p:nvSpPr>
        <p:spPr>
          <a:xfrm>
            <a:off x="298883" y="6519999"/>
            <a:ext cx="3684232" cy="33800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cs-cz"/>
            </a:defPPr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457200"/>
            <a:r>
              <a:rPr lang="cs-CZ" dirty="0">
                <a:solidFill>
                  <a:prstClr val="black"/>
                </a:solidFill>
                <a:latin typeface="Century Gothic" panose="020B0502020202020204"/>
              </a:rPr>
              <a:t>https://materialdistrict.com/article/carbon-neutral-cement-industrial-residue/carbon-neutral-cement-industrial-residue-materialdistrict-3/</a:t>
            </a:r>
          </a:p>
        </p:txBody>
      </p:sp>
    </p:spTree>
    <p:extLst>
      <p:ext uri="{BB962C8B-B14F-4D97-AF65-F5344CB8AC3E}">
        <p14:creationId xmlns:p14="http://schemas.microsoft.com/office/powerpoint/2010/main" val="222819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38F60BE2-7FD6-F49B-873E-AF1CB2E1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0"/>
            <a:ext cx="9601200" cy="1143000"/>
          </a:xfrm>
        </p:spPr>
        <p:txBody>
          <a:bodyPr/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GUANO (N + P + K)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05B18D3-C806-4CD6-EEEC-BD6AE8A60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68" y="2590098"/>
            <a:ext cx="6095702" cy="3771530"/>
          </a:xfrm>
          <a:prstGeom prst="rect">
            <a:avLst/>
          </a:prstGeom>
        </p:spPr>
      </p:pic>
      <p:pic>
        <p:nvPicPr>
          <p:cNvPr id="6" name="Obrázek 5" descr="Obsah obrázku diagram&#10;&#10;Popis byl vytvořen automaticky">
            <a:extLst>
              <a:ext uri="{FF2B5EF4-FFF2-40B4-BE49-F238E27FC236}">
                <a16:creationId xmlns:a16="http://schemas.microsoft.com/office/drawing/2014/main" id="{E117C39B-44DB-14DA-1C95-D6EECA84C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770" y="2590098"/>
            <a:ext cx="5268958" cy="377153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FF9ABFF-7CB8-800A-CCC7-A9AE89E18528}"/>
              </a:ext>
            </a:extLst>
          </p:cNvPr>
          <p:cNvSpPr txBox="1"/>
          <p:nvPr/>
        </p:nvSpPr>
        <p:spPr>
          <a:xfrm>
            <a:off x="2936698" y="1878783"/>
            <a:ext cx="1050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PTAČÍ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81A4564-05ED-66C0-05DD-F2339F4D7641}"/>
              </a:ext>
            </a:extLst>
          </p:cNvPr>
          <p:cNvSpPr txBox="1"/>
          <p:nvPr/>
        </p:nvSpPr>
        <p:spPr>
          <a:xfrm>
            <a:off x="8273747" y="1878783"/>
            <a:ext cx="1741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NETOPÝŘÍ</a:t>
            </a:r>
          </a:p>
        </p:txBody>
      </p:sp>
    </p:spTree>
    <p:extLst>
      <p:ext uri="{BB962C8B-B14F-4D97-AF65-F5344CB8AC3E}">
        <p14:creationId xmlns:p14="http://schemas.microsoft.com/office/powerpoint/2010/main" val="1721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3874CC38-74B3-20F0-39BB-BB7332F6801B}"/>
              </a:ext>
            </a:extLst>
          </p:cNvPr>
          <p:cNvCxnSpPr>
            <a:cxnSpLocks/>
            <a:stCxn id="18" idx="0"/>
            <a:endCxn id="5" idx="2"/>
          </p:cNvCxnSpPr>
          <p:nvPr/>
        </p:nvCxnSpPr>
        <p:spPr>
          <a:xfrm flipV="1">
            <a:off x="4865052" y="3786238"/>
            <a:ext cx="0" cy="2141690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DE376340-48B5-67F6-A070-C009C96E33FA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2286287" y="3786238"/>
            <a:ext cx="0" cy="1479372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58F856EE-7256-BCC7-97B2-B4E3308B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zvětralinová ložiska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E163E002-B33F-6F0E-A040-A3D8838B5760}"/>
              </a:ext>
            </a:extLst>
          </p:cNvPr>
          <p:cNvSpPr/>
          <p:nvPr/>
        </p:nvSpPr>
        <p:spPr>
          <a:xfrm>
            <a:off x="3490883" y="1916832"/>
            <a:ext cx="5592932" cy="64807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Vázána na nejsvrchnější část zemské kůry, kde podléhají mechanickému a chemickému zvětrávání 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in </a:t>
            </a:r>
            <a:r>
              <a:rPr kumimoji="0" lang="cs-CZ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situ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2CA8D3C6-24DD-E610-139D-ED40C8AB829B}"/>
              </a:ext>
            </a:extLst>
          </p:cNvPr>
          <p:cNvSpPr/>
          <p:nvPr/>
        </p:nvSpPr>
        <p:spPr>
          <a:xfrm>
            <a:off x="1124489" y="3364384"/>
            <a:ext cx="2323596" cy="4218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Rýžoviska</a:t>
            </a: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(rozsypy)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C75003A9-BA13-4124-BEE6-0499BC6D0059}"/>
              </a:ext>
            </a:extLst>
          </p:cNvPr>
          <p:cNvSpPr/>
          <p:nvPr/>
        </p:nvSpPr>
        <p:spPr>
          <a:xfrm>
            <a:off x="3623052" y="3364384"/>
            <a:ext cx="2484000" cy="4218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reziduální ložiska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BA798A95-062B-4385-D34F-E9C4745C8E33}"/>
              </a:ext>
            </a:extLst>
          </p:cNvPr>
          <p:cNvSpPr/>
          <p:nvPr/>
        </p:nvSpPr>
        <p:spPr>
          <a:xfrm>
            <a:off x="6282019" y="3364384"/>
            <a:ext cx="2700000" cy="4218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harmyrolitická</a:t>
            </a: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ložiska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C8ECD326-796F-9B32-E907-3D4F7254854E}"/>
              </a:ext>
            </a:extLst>
          </p:cNvPr>
          <p:cNvSpPr/>
          <p:nvPr/>
        </p:nvSpPr>
        <p:spPr>
          <a:xfrm>
            <a:off x="9167856" y="3364384"/>
            <a:ext cx="2831212" cy="5837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ložiska supergenního obohacení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45B0D329-C1AA-2A89-D6DA-850F2724D99F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2286287" y="2564902"/>
            <a:ext cx="4001062" cy="799482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17725A9-A1E1-FAD5-EEE6-3EECA4A8C0D2}"/>
              </a:ext>
            </a:extLst>
          </p:cNvPr>
          <p:cNvCxnSpPr>
            <a:cxnSpLocks/>
            <a:stCxn id="3" idx="2"/>
            <a:endCxn id="7" idx="0"/>
          </p:cNvCxnSpPr>
          <p:nvPr/>
        </p:nvCxnSpPr>
        <p:spPr>
          <a:xfrm>
            <a:off x="6287349" y="2564902"/>
            <a:ext cx="4296113" cy="799482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7BD1BC7F-DF74-1B10-4611-7CC6E86BA7CC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flipH="1">
            <a:off x="4865052" y="2564902"/>
            <a:ext cx="1422297" cy="799482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B479E13A-A896-5C01-FE05-791369B7EDF1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>
            <a:off x="6287349" y="2564902"/>
            <a:ext cx="1344670" cy="799482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2B7F24F6-FBAA-8864-B8DE-AF4B71E61F89}"/>
              </a:ext>
            </a:extLst>
          </p:cNvPr>
          <p:cNvSpPr/>
          <p:nvPr/>
        </p:nvSpPr>
        <p:spPr>
          <a:xfrm>
            <a:off x="1124489" y="4269329"/>
            <a:ext cx="2323596" cy="63278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ložiska těžkých a inertních minerálů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8E4EEAFD-3C53-22A3-F430-A7DE862B4A49}"/>
              </a:ext>
            </a:extLst>
          </p:cNvPr>
          <p:cNvSpPr/>
          <p:nvPr/>
        </p:nvSpPr>
        <p:spPr>
          <a:xfrm>
            <a:off x="1124489" y="5081147"/>
            <a:ext cx="2323596" cy="3689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ložiska kovů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76992EB7-BD66-5B56-7DFD-51720007D03F}"/>
              </a:ext>
            </a:extLst>
          </p:cNvPr>
          <p:cNvSpPr/>
          <p:nvPr/>
        </p:nvSpPr>
        <p:spPr>
          <a:xfrm>
            <a:off x="3623052" y="4269329"/>
            <a:ext cx="2484000" cy="36369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ložiska kaolinu</a:t>
            </a: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40DCC2CC-85AB-372C-7C61-C86516D8DEE6}"/>
              </a:ext>
            </a:extLst>
          </p:cNvPr>
          <p:cNvSpPr/>
          <p:nvPr/>
        </p:nvSpPr>
        <p:spPr>
          <a:xfrm>
            <a:off x="3623052" y="4823938"/>
            <a:ext cx="2484000" cy="36369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ložiska </a:t>
            </a:r>
            <a:r>
              <a:rPr kumimoji="0" lang="cs-CZ" sz="1800" b="0" i="0" u="none" strike="noStrike" kern="0" cap="all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F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-lateritů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22BB9517-03F9-CC32-1C3A-CCFB834CC70C}"/>
              </a:ext>
            </a:extLst>
          </p:cNvPr>
          <p:cNvSpPr/>
          <p:nvPr/>
        </p:nvSpPr>
        <p:spPr>
          <a:xfrm>
            <a:off x="3623051" y="5373319"/>
            <a:ext cx="2484000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ložiska N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-C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-lateritů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DB3AFA48-F4D2-B1B5-00C8-90D08D0387D2}"/>
              </a:ext>
            </a:extLst>
          </p:cNvPr>
          <p:cNvSpPr/>
          <p:nvPr/>
        </p:nvSpPr>
        <p:spPr>
          <a:xfrm>
            <a:off x="3623052" y="5927928"/>
            <a:ext cx="2484000" cy="3689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ložiska bauxitů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544494D0-65AC-2A69-DDC5-5AA209C19AD8}"/>
              </a:ext>
            </a:extLst>
          </p:cNvPr>
          <p:cNvSpPr/>
          <p:nvPr/>
        </p:nvSpPr>
        <p:spPr>
          <a:xfrm>
            <a:off x="6291838" y="4269329"/>
            <a:ext cx="2700000" cy="3592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ložiska bentonitu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13048EF3-BA06-E70B-C74E-847517BA4851}"/>
              </a:ext>
            </a:extLst>
          </p:cNvPr>
          <p:cNvSpPr/>
          <p:nvPr/>
        </p:nvSpPr>
        <p:spPr>
          <a:xfrm>
            <a:off x="9167856" y="4269329"/>
            <a:ext cx="2831212" cy="3592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ložiska sulfidických rud</a:t>
            </a:r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EC31C736-6A49-9644-D2A6-CA87A5FB0950}"/>
              </a:ext>
            </a:extLst>
          </p:cNvPr>
          <p:cNvCxnSpPr>
            <a:cxnSpLocks/>
            <a:stCxn id="20" idx="0"/>
            <a:endCxn id="7" idx="2"/>
          </p:cNvCxnSpPr>
          <p:nvPr/>
        </p:nvCxnSpPr>
        <p:spPr>
          <a:xfrm flipV="1">
            <a:off x="10583462" y="3948091"/>
            <a:ext cx="0" cy="321238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FB28D095-5FE7-5098-7881-3BB669976816}"/>
              </a:ext>
            </a:extLst>
          </p:cNvPr>
          <p:cNvCxnSpPr>
            <a:cxnSpLocks/>
            <a:stCxn id="19" idx="0"/>
            <a:endCxn id="6" idx="2"/>
          </p:cNvCxnSpPr>
          <p:nvPr/>
        </p:nvCxnSpPr>
        <p:spPr>
          <a:xfrm flipH="1" flipV="1">
            <a:off x="7632019" y="3786238"/>
            <a:ext cx="9819" cy="483091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1134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F856EE-7256-BCC7-97B2-B4E3308B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rýžoviska (rozsypy)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8AD5B67C-662A-84FE-9793-D7B0DF2F49FD}"/>
              </a:ext>
            </a:extLst>
          </p:cNvPr>
          <p:cNvSpPr/>
          <p:nvPr/>
        </p:nvSpPr>
        <p:spPr>
          <a:xfrm>
            <a:off x="2696441" y="1525152"/>
            <a:ext cx="6788458" cy="64807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Nezpevněné akumulace (nebo zpevněné fosilní akumulace) minerálů a kovů uvolněných z matečných hornin v nezměněné podobě.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123AF456-156A-9C33-824D-BE1D6157648E}"/>
              </a:ext>
            </a:extLst>
          </p:cNvPr>
          <p:cNvSpPr/>
          <p:nvPr/>
        </p:nvSpPr>
        <p:spPr>
          <a:xfrm>
            <a:off x="3204833" y="2782914"/>
            <a:ext cx="1672555" cy="4218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eluviální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6A957C2A-D01A-29D8-0AA0-1F6D3EF9F252}"/>
              </a:ext>
            </a:extLst>
          </p:cNvPr>
          <p:cNvSpPr/>
          <p:nvPr/>
        </p:nvSpPr>
        <p:spPr>
          <a:xfrm>
            <a:off x="5259722" y="2782914"/>
            <a:ext cx="1672555" cy="4218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deluviální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1A36A365-176B-01B2-D9B0-40616FE24F7F}"/>
              </a:ext>
            </a:extLst>
          </p:cNvPr>
          <p:cNvSpPr/>
          <p:nvPr/>
        </p:nvSpPr>
        <p:spPr>
          <a:xfrm>
            <a:off x="7314611" y="2782914"/>
            <a:ext cx="1672555" cy="4218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all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proluviální</a:t>
            </a:r>
            <a:endParaRPr kumimoji="0" lang="cs-CZ" sz="1800" b="0" i="0" u="none" strike="noStrike" kern="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DC902002-AFCE-9C85-7965-EEF10BDD1988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4041111" y="2173222"/>
            <a:ext cx="2049559" cy="609692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AEFAE4E8-1B57-D70F-E892-534041F73362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>
            <a:off x="6090670" y="2173222"/>
            <a:ext cx="5330" cy="609692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DEF38C7D-50B0-E4B1-6448-975173C02B21}"/>
              </a:ext>
            </a:extLst>
          </p:cNvPr>
          <p:cNvCxnSpPr>
            <a:cxnSpLocks/>
            <a:stCxn id="3" idx="2"/>
            <a:endCxn id="7" idx="0"/>
          </p:cNvCxnSpPr>
          <p:nvPr/>
        </p:nvCxnSpPr>
        <p:spPr>
          <a:xfrm>
            <a:off x="6090670" y="2173222"/>
            <a:ext cx="2060219" cy="609692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43782D98-ED0E-F864-6F6D-0E90382A1A07}"/>
              </a:ext>
            </a:extLst>
          </p:cNvPr>
          <p:cNvSpPr/>
          <p:nvPr/>
        </p:nvSpPr>
        <p:spPr>
          <a:xfrm>
            <a:off x="2294508" y="3933056"/>
            <a:ext cx="1429904" cy="36892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Minerály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332547E5-5211-D723-082D-F1E5139C3CE0}"/>
              </a:ext>
            </a:extLst>
          </p:cNvPr>
          <p:cNvSpPr/>
          <p:nvPr/>
        </p:nvSpPr>
        <p:spPr>
          <a:xfrm>
            <a:off x="5024548" y="3933057"/>
            <a:ext cx="1429904" cy="36892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kovy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B56ACB39-7DF6-5B69-D663-75F801214C40}"/>
              </a:ext>
            </a:extLst>
          </p:cNvPr>
          <p:cNvSpPr/>
          <p:nvPr/>
        </p:nvSpPr>
        <p:spPr>
          <a:xfrm>
            <a:off x="7292997" y="3933057"/>
            <a:ext cx="1429904" cy="36892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ložiska</a:t>
            </a: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CA44F609-FBA6-AE3E-43E4-1D0AF4154E72}"/>
              </a:ext>
            </a:extLst>
          </p:cNvPr>
          <p:cNvSpPr/>
          <p:nvPr/>
        </p:nvSpPr>
        <p:spPr>
          <a:xfrm>
            <a:off x="1659460" y="4697041"/>
            <a:ext cx="2700000" cy="14216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rutil, ilmenit, magnetit, zirkon, monazit, uraninit, kasiterit, columbit-tantalit,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chromit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, granáty, diamanty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2AC888D3-E130-F14E-72B4-87CB02F03FD3}"/>
              </a:ext>
            </a:extLst>
          </p:cNvPr>
          <p:cNvSpPr/>
          <p:nvPr/>
        </p:nvSpPr>
        <p:spPr>
          <a:xfrm>
            <a:off x="5088101" y="4722899"/>
            <a:ext cx="1302798" cy="3689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zlato, PGE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D6D2ECD3-B908-8F65-191F-5F95D1B38034}"/>
              </a:ext>
            </a:extLst>
          </p:cNvPr>
          <p:cNvSpPr/>
          <p:nvPr/>
        </p:nvSpPr>
        <p:spPr>
          <a:xfrm>
            <a:off x="7306024" y="4490913"/>
            <a:ext cx="1220982" cy="3689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diamanty</a:t>
            </a:r>
            <a:endParaRPr kumimoji="0" lang="cs-CZ" sz="1800" b="0" i="0" u="none" strike="noStrike" kern="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717F4B8E-45D7-21AC-8355-DE091D6ADFD9}"/>
              </a:ext>
            </a:extLst>
          </p:cNvPr>
          <p:cNvSpPr/>
          <p:nvPr/>
        </p:nvSpPr>
        <p:spPr>
          <a:xfrm>
            <a:off x="7314902" y="5226592"/>
            <a:ext cx="1220982" cy="3689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kovy</a:t>
            </a:r>
            <a:endParaRPr kumimoji="0" lang="cs-CZ" sz="1800" b="0" i="0" u="none" strike="noStrike" kern="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9DEC4C26-39CC-E3D6-B653-221645CA7A73}"/>
              </a:ext>
            </a:extLst>
          </p:cNvPr>
          <p:cNvSpPr/>
          <p:nvPr/>
        </p:nvSpPr>
        <p:spPr>
          <a:xfrm>
            <a:off x="7330581" y="5960098"/>
            <a:ext cx="1220982" cy="3689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minerály</a:t>
            </a:r>
            <a:endParaRPr kumimoji="0" lang="cs-CZ" sz="1800" b="0" i="0" u="none" strike="noStrike" kern="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ACA7DA9E-EBFF-7E93-6CED-4EAA4E478C5C}"/>
              </a:ext>
            </a:extLst>
          </p:cNvPr>
          <p:cNvSpPr/>
          <p:nvPr/>
        </p:nvSpPr>
        <p:spPr>
          <a:xfrm>
            <a:off x="8778545" y="4490913"/>
            <a:ext cx="1220982" cy="3689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JAR</a:t>
            </a:r>
            <a:endParaRPr kumimoji="0" lang="cs-CZ" sz="1800" b="0" i="0" u="none" strike="noStrike" kern="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E0225684-2F3E-C505-6D60-BFFD2B759014}"/>
              </a:ext>
            </a:extLst>
          </p:cNvPr>
          <p:cNvSpPr/>
          <p:nvPr/>
        </p:nvSpPr>
        <p:spPr>
          <a:xfrm>
            <a:off x="8778545" y="5091825"/>
            <a:ext cx="3111332" cy="63846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JV Asie (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Sn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, W), Austrálie (Au), Ural (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Pt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), Nigérie (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Nb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-Ta)</a:t>
            </a:r>
            <a:endParaRPr kumimoji="0" lang="cs-CZ" sz="1800" b="0" i="0" u="none" strike="noStrike" kern="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8D56EA1D-68AD-A74C-720A-1E8DB64F9354}"/>
              </a:ext>
            </a:extLst>
          </p:cNvPr>
          <p:cNvSpPr/>
          <p:nvPr/>
        </p:nvSpPr>
        <p:spPr>
          <a:xfrm>
            <a:off x="8778545" y="5825331"/>
            <a:ext cx="3111332" cy="63846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České středohoří (pyrop), Podkrkonoší (achát)</a:t>
            </a:r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E3738A22-420F-8112-741A-C9DB39580BF6}"/>
              </a:ext>
            </a:extLst>
          </p:cNvPr>
          <p:cNvCxnSpPr>
            <a:cxnSpLocks/>
            <a:stCxn id="12" idx="2"/>
            <a:endCxn id="15" idx="0"/>
          </p:cNvCxnSpPr>
          <p:nvPr/>
        </p:nvCxnSpPr>
        <p:spPr>
          <a:xfrm>
            <a:off x="3009460" y="4301983"/>
            <a:ext cx="0" cy="395058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3011F9EF-D658-C1FC-6F2E-D27EB45316DE}"/>
              </a:ext>
            </a:extLst>
          </p:cNvPr>
          <p:cNvCxnSpPr>
            <a:cxnSpLocks/>
            <a:stCxn id="13" idx="2"/>
            <a:endCxn id="17" idx="0"/>
          </p:cNvCxnSpPr>
          <p:nvPr/>
        </p:nvCxnSpPr>
        <p:spPr>
          <a:xfrm>
            <a:off x="5739500" y="4301983"/>
            <a:ext cx="0" cy="420916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C1438EB8-8502-21DB-9477-0B76EFF785FC}"/>
              </a:ext>
            </a:extLst>
          </p:cNvPr>
          <p:cNvCxnSpPr>
            <a:cxnSpLocks/>
            <a:stCxn id="14" idx="1"/>
            <a:endCxn id="20" idx="1"/>
          </p:cNvCxnSpPr>
          <p:nvPr/>
        </p:nvCxnSpPr>
        <p:spPr>
          <a:xfrm>
            <a:off x="7292997" y="4117520"/>
            <a:ext cx="37584" cy="2027041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C10ACEEE-B1D8-E5BA-6EA5-26E01C1974E8}"/>
              </a:ext>
            </a:extLst>
          </p:cNvPr>
          <p:cNvCxnSpPr>
            <a:cxnSpLocks/>
            <a:stCxn id="18" idx="3"/>
            <a:endCxn id="21" idx="1"/>
          </p:cNvCxnSpPr>
          <p:nvPr/>
        </p:nvCxnSpPr>
        <p:spPr>
          <a:xfrm>
            <a:off x="8527006" y="4675376"/>
            <a:ext cx="251539" cy="0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E1749A1B-F986-A06E-3503-A56D4596CF1D}"/>
              </a:ext>
            </a:extLst>
          </p:cNvPr>
          <p:cNvCxnSpPr>
            <a:cxnSpLocks/>
            <a:stCxn id="22" idx="1"/>
            <a:endCxn id="19" idx="3"/>
          </p:cNvCxnSpPr>
          <p:nvPr/>
        </p:nvCxnSpPr>
        <p:spPr>
          <a:xfrm flipH="1" flipV="1">
            <a:off x="8535884" y="5411055"/>
            <a:ext cx="242661" cy="1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4168CFFE-3635-448F-02D7-E61F7D0A7A16}"/>
              </a:ext>
            </a:extLst>
          </p:cNvPr>
          <p:cNvCxnSpPr>
            <a:cxnSpLocks/>
            <a:stCxn id="25" idx="1"/>
            <a:endCxn id="20" idx="3"/>
          </p:cNvCxnSpPr>
          <p:nvPr/>
        </p:nvCxnSpPr>
        <p:spPr>
          <a:xfrm flipH="1" flipV="1">
            <a:off x="8551563" y="6144561"/>
            <a:ext cx="226982" cy="1"/>
          </a:xfrm>
          <a:prstGeom prst="line">
            <a:avLst/>
          </a:prstGeom>
          <a:noFill/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10179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D8034865-0B7B-B7C8-E728-4067A55A38E4}"/>
              </a:ext>
            </a:extLst>
          </p:cNvPr>
          <p:cNvSpPr/>
          <p:nvPr/>
        </p:nvSpPr>
        <p:spPr>
          <a:xfrm>
            <a:off x="876571" y="3212976"/>
            <a:ext cx="7200800" cy="2232248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4603" y="2057400"/>
            <a:ext cx="8458201" cy="2666999"/>
          </a:xfrm>
        </p:spPr>
        <p:txBody>
          <a:bodyPr rtlCol="0"/>
          <a:lstStyle/>
          <a:p>
            <a:pPr rtl="0"/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reziduální LOŽISKA</a:t>
            </a:r>
          </a:p>
        </p:txBody>
      </p:sp>
    </p:spTree>
    <p:extLst>
      <p:ext uri="{BB962C8B-B14F-4D97-AF65-F5344CB8AC3E}">
        <p14:creationId xmlns:p14="http://schemas.microsoft.com/office/powerpoint/2010/main" val="271286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E9068-1C21-F71F-03B0-FD5373857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907A7-745E-C358-79A0-624DD6FCE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reziduální ložiska 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3E13B6F7-CACC-1C83-85BD-3807C66A52A2}"/>
              </a:ext>
            </a:extLst>
          </p:cNvPr>
          <p:cNvSpPr/>
          <p:nvPr/>
        </p:nvSpPr>
        <p:spPr>
          <a:xfrm>
            <a:off x="3004795" y="2004972"/>
            <a:ext cx="5933831" cy="36892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rgbClr val="14619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Chemické zvětrávání silikátových nebo karbonátových hornin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B7516BEA-5DD6-4D86-267F-FFAEC2431F30}"/>
              </a:ext>
            </a:extLst>
          </p:cNvPr>
          <p:cNvSpPr/>
          <p:nvPr/>
        </p:nvSpPr>
        <p:spPr>
          <a:xfrm>
            <a:off x="3644850" y="2770587"/>
            <a:ext cx="4653720" cy="4209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rgbClr val="14619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Akumulace nepohyblivého rezidua Al,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Fe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Ni a Si.</a:t>
            </a: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BFBFEA47-24E6-9C05-00A5-3599ACC0D848}"/>
              </a:ext>
            </a:extLst>
          </p:cNvPr>
          <p:cNvSpPr/>
          <p:nvPr/>
        </p:nvSpPr>
        <p:spPr>
          <a:xfrm>
            <a:off x="4621710" y="3377732"/>
            <a:ext cx="2700000" cy="4209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rgbClr val="14619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Odnos Na, Ca, K, a Mg.</a:t>
            </a: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78261A88-B149-BD30-FD08-E7DA496A6FAA}"/>
              </a:ext>
            </a:extLst>
          </p:cNvPr>
          <p:cNvSpPr/>
          <p:nvPr/>
        </p:nvSpPr>
        <p:spPr>
          <a:xfrm>
            <a:off x="3461832" y="3984877"/>
            <a:ext cx="5019755" cy="4209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rgbClr val="14619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Hlavní faktory: klima, morfologie, matečná hornina.</a:t>
            </a:r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493EF5A3-A599-0474-72A0-E377F99868E1}"/>
              </a:ext>
            </a:extLst>
          </p:cNvPr>
          <p:cNvSpPr/>
          <p:nvPr/>
        </p:nvSpPr>
        <p:spPr>
          <a:xfrm>
            <a:off x="3846390" y="4570079"/>
            <a:ext cx="4250643" cy="4209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rgbClr val="14619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Tvoří pokryvy nebo akumulace v depresích.</a:t>
            </a: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EBB475E8-2681-C727-448A-7A83FD0992A2}"/>
              </a:ext>
            </a:extLst>
          </p:cNvPr>
          <p:cNvSpPr/>
          <p:nvPr/>
        </p:nvSpPr>
        <p:spPr>
          <a:xfrm>
            <a:off x="918598" y="5606518"/>
            <a:ext cx="1418947" cy="67792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rgbClr val="14619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LOŽISKA KAOLINU</a:t>
            </a: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5FFA5B3B-739B-EA70-C75B-EF65F32F4085}"/>
              </a:ext>
            </a:extLst>
          </p:cNvPr>
          <p:cNvSpPr/>
          <p:nvPr/>
        </p:nvSpPr>
        <p:spPr>
          <a:xfrm>
            <a:off x="2966088" y="5619566"/>
            <a:ext cx="1547531" cy="67792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rgbClr val="14619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LOŽISKA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Fe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-LATERITŮ</a:t>
            </a: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4E82A610-0724-FB56-D3D4-54DC4FB989A6}"/>
              </a:ext>
            </a:extLst>
          </p:cNvPr>
          <p:cNvSpPr/>
          <p:nvPr/>
        </p:nvSpPr>
        <p:spPr>
          <a:xfrm>
            <a:off x="5142161" y="5606518"/>
            <a:ext cx="1791895" cy="67792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rgbClr val="14619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LOŽISKA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Ni-Co-LATERITŮ</a:t>
            </a: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5D502FCA-01A0-E1B2-16DC-0AFEE4BBE535}"/>
              </a:ext>
            </a:extLst>
          </p:cNvPr>
          <p:cNvSpPr/>
          <p:nvPr/>
        </p:nvSpPr>
        <p:spPr>
          <a:xfrm>
            <a:off x="7465309" y="5619566"/>
            <a:ext cx="1547531" cy="67792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rgbClr val="14619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LOŽISKA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Al-BAUXITŮ</a:t>
            </a: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A18C0A7A-0CEF-1FF6-3C63-B81CD144F24A}"/>
              </a:ext>
            </a:extLst>
          </p:cNvPr>
          <p:cNvSpPr/>
          <p:nvPr/>
        </p:nvSpPr>
        <p:spPr>
          <a:xfrm>
            <a:off x="9544092" y="5625887"/>
            <a:ext cx="1958394" cy="67792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rgbClr val="14619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DALŠÍ REZIDUÁLNÍ LOŽISKA </a:t>
            </a:r>
          </a:p>
        </p:txBody>
      </p:sp>
    </p:spTree>
    <p:extLst>
      <p:ext uri="{BB962C8B-B14F-4D97-AF65-F5344CB8AC3E}">
        <p14:creationId xmlns:p14="http://schemas.microsoft.com/office/powerpoint/2010/main" val="4050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03E1C-8FE7-853E-413F-874D6DD2A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A77EE089-400A-E527-C80C-09FFC46B646F}"/>
              </a:ext>
            </a:extLst>
          </p:cNvPr>
          <p:cNvSpPr txBox="1">
            <a:spLocks/>
          </p:cNvSpPr>
          <p:nvPr/>
        </p:nvSpPr>
        <p:spPr>
          <a:xfrm>
            <a:off x="823246" y="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ložiska kaolinu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FB99FC59-D196-245D-B247-BD97DF895495}"/>
              </a:ext>
            </a:extLst>
          </p:cNvPr>
          <p:cNvSpPr/>
          <p:nvPr/>
        </p:nvSpPr>
        <p:spPr>
          <a:xfrm>
            <a:off x="2473348" y="1853707"/>
            <a:ext cx="7242127" cy="42091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Kaolin » směs kaolinitu, křemene, muskovitu, nezvětralých živců a ± biotitu.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CB5948CE-F7F4-4295-F3A6-8B3B1C99C897}"/>
              </a:ext>
            </a:extLst>
          </p:cNvPr>
          <p:cNvSpPr/>
          <p:nvPr/>
        </p:nvSpPr>
        <p:spPr>
          <a:xfrm>
            <a:off x="1093449" y="2844069"/>
            <a:ext cx="5459720" cy="5849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Ložiska jsou vázána na 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horniny bohaté živci 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 oblasti 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humidního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klimatu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a mírně kyselého prostředí.</a:t>
            </a: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6D519F34-B1EA-BC1D-E6DE-8E7AFB81DC77}"/>
              </a:ext>
            </a:extLst>
          </p:cNvPr>
          <p:cNvSpPr/>
          <p:nvPr/>
        </p:nvSpPr>
        <p:spPr>
          <a:xfrm>
            <a:off x="922727" y="3647831"/>
            <a:ext cx="5824265" cy="4209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 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NaAlSi</a:t>
            </a:r>
            <a:r>
              <a:rPr kumimoji="0" lang="cs-CZ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3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</a:t>
            </a:r>
            <a:r>
              <a:rPr kumimoji="0" lang="cs-CZ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8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+ 9 H</a:t>
            </a:r>
            <a:r>
              <a:rPr kumimoji="0" lang="cs-CZ" sz="1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 + 2 H → 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Al</a:t>
            </a:r>
            <a:r>
              <a:rPr kumimoji="0" lang="cs-CZ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Si</a:t>
            </a:r>
            <a:r>
              <a:rPr kumimoji="0" lang="cs-CZ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</a:t>
            </a:r>
            <a:r>
              <a:rPr kumimoji="0" lang="cs-CZ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5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(OH)</a:t>
            </a:r>
            <a:r>
              <a:rPr kumimoji="0" lang="cs-CZ" sz="18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4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+ 2 Na + 4 H</a:t>
            </a:r>
            <a:r>
              <a:rPr kumimoji="0" lang="cs-CZ" sz="1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4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SiO</a:t>
            </a:r>
            <a:r>
              <a:rPr kumimoji="0" lang="cs-CZ" sz="1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4</a:t>
            </a: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1018AE56-6AD3-5382-9A42-3CEC39C67397}"/>
              </a:ext>
            </a:extLst>
          </p:cNvPr>
          <p:cNvSpPr/>
          <p:nvPr/>
        </p:nvSpPr>
        <p:spPr>
          <a:xfrm>
            <a:off x="1093448" y="4266707"/>
            <a:ext cx="5459721" cy="586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Pozitivním faktorem může být přítomnost sulfidů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» jejich oxidací vzniká H</a:t>
            </a:r>
            <a:r>
              <a:rPr kumimoji="0" lang="cs-CZ" sz="1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SO</a:t>
            </a:r>
            <a:r>
              <a:rPr kumimoji="0" lang="cs-CZ" sz="1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4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</a:t>
            </a: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7BD0D5BC-B663-331C-261B-718A7014131B}"/>
              </a:ext>
            </a:extLst>
          </p:cNvPr>
          <p:cNvSpPr/>
          <p:nvPr/>
        </p:nvSpPr>
        <p:spPr>
          <a:xfrm>
            <a:off x="1825559" y="5051466"/>
            <a:ext cx="3995500" cy="586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ČR: Karlovarsko, Plzeňsko, Znojemsko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Svět: Čína, Anglie, Ukrajina</a:t>
            </a: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D7E6C8E2-78AB-D7C0-4988-BE619D8DA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029" y="2780928"/>
            <a:ext cx="5290934" cy="3290961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F2BB6224-2240-E0DB-6BAF-4890A0B32A1E}"/>
              </a:ext>
            </a:extLst>
          </p:cNvPr>
          <p:cNvSpPr txBox="1"/>
          <p:nvPr/>
        </p:nvSpPr>
        <p:spPr>
          <a:xfrm>
            <a:off x="11030968" y="6071889"/>
            <a:ext cx="1161032" cy="223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cs-CZ" sz="8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Schmitz</a:t>
            </a:r>
            <a:r>
              <a:rPr lang="cs-CZ" sz="8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al. 2011</a:t>
            </a:r>
          </a:p>
        </p:txBody>
      </p:sp>
    </p:spTree>
    <p:extLst>
      <p:ext uri="{BB962C8B-B14F-4D97-AF65-F5344CB8AC3E}">
        <p14:creationId xmlns:p14="http://schemas.microsoft.com/office/powerpoint/2010/main" val="231472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FE311-A968-4D15-9A70-875178597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940E08-7F7D-CED9-B6C4-E25928358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ložiska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</a:t>
            </a:r>
            <a:r>
              <a:rPr lang="cs-CZ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lateritů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72D6480A-069F-35DD-1FEE-E01F3A33A1EA}"/>
              </a:ext>
            </a:extLst>
          </p:cNvPr>
          <p:cNvSpPr/>
          <p:nvPr/>
        </p:nvSpPr>
        <p:spPr>
          <a:xfrm>
            <a:off x="1394115" y="2204864"/>
            <a:ext cx="4916321" cy="586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Fe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-laterity »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oxy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-hydroxidy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Fe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(goethit) a vodnaté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Fe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-alumosilikáty (nontronit) ± Ni, </a:t>
            </a:r>
            <a:r>
              <a:rPr kumimoji="0" lang="cs-CZ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Cr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Co.</a:t>
            </a: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DFB281E7-EC90-9716-5009-CD922184CCF5}"/>
              </a:ext>
            </a:extLst>
          </p:cNvPr>
          <p:cNvSpPr/>
          <p:nvPr/>
        </p:nvSpPr>
        <p:spPr>
          <a:xfrm>
            <a:off x="1675767" y="2989913"/>
            <a:ext cx="4353017" cy="5849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Zvětrávání 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bazických a ultrabazických hornin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zejména v oblastech 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tropického klimatu</a:t>
            </a: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78D13946-5211-E3B1-CDA8-5DC0EB3F51FD}"/>
              </a:ext>
            </a:extLst>
          </p:cNvPr>
          <p:cNvSpPr/>
          <p:nvPr/>
        </p:nvSpPr>
        <p:spPr>
          <a:xfrm>
            <a:off x="1675767" y="3773093"/>
            <a:ext cx="4353017" cy="5849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Pozice spíše ve svrchních částech lateritů » 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nízká mobilita </a:t>
            </a:r>
            <a:r>
              <a:rPr kumimoji="0" lang="cs-CZ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Fe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4B23D326-F53C-A42B-3F4D-F825C2FD51DA}"/>
              </a:ext>
            </a:extLst>
          </p:cNvPr>
          <p:cNvSpPr/>
          <p:nvPr/>
        </p:nvSpPr>
        <p:spPr>
          <a:xfrm>
            <a:off x="1854525" y="4558884"/>
            <a:ext cx="3995500" cy="586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ČR: Lukavice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Svět: Brazílie, Indonésie, Austrálie</a:t>
            </a: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8C33F04C-1B2A-B1AB-0D7C-97E83BF51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983" y="0"/>
            <a:ext cx="4353017" cy="304529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65EB2974-3767-73C5-F83A-3C10A1041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647" y="3098824"/>
            <a:ext cx="5054353" cy="3759175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BD1347C9-065F-BEA0-FB34-0FCEF86AAFD9}"/>
              </a:ext>
            </a:extLst>
          </p:cNvPr>
          <p:cNvSpPr txBox="1"/>
          <p:nvPr/>
        </p:nvSpPr>
        <p:spPr>
          <a:xfrm>
            <a:off x="5668419" y="6666893"/>
            <a:ext cx="15782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cs-CZ" sz="800" dirty="0">
                <a:solidFill>
                  <a:prstClr val="black"/>
                </a:solidFill>
                <a:latin typeface="Century Gothic" panose="020B0502020202020204"/>
              </a:rPr>
              <a:t>Da Silva &amp; Da </a:t>
            </a:r>
            <a:r>
              <a:rPr lang="cs-CZ" sz="800" dirty="0" err="1">
                <a:solidFill>
                  <a:prstClr val="black"/>
                </a:solidFill>
                <a:latin typeface="Century Gothic" panose="020B0502020202020204"/>
              </a:rPr>
              <a:t>Costa</a:t>
            </a:r>
            <a:r>
              <a:rPr lang="cs-CZ" sz="800" dirty="0">
                <a:solidFill>
                  <a:prstClr val="black"/>
                </a:solidFill>
                <a:latin typeface="Century Gothic" panose="020B0502020202020204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16979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ocit klidu (16:9)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63_TF02801109_TF02801109.potx" id="{23CAB1B2-D0EA-450E-B5A1-D0689BC96E58}" vid="{AFAA0C16-9D3C-4CEE-8DF5-9E4AF830197B}"/>
    </a:ext>
  </a:extLst>
</a:theme>
</file>

<file path=ppt/theme/theme2.xml><?xml version="1.0" encoding="utf-8"?>
<a:theme xmlns:a="http://schemas.openxmlformats.org/drawingml/2006/main" name="Motiv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7858</TotalTime>
  <Words>2102</Words>
  <Application>Microsoft Office PowerPoint</Application>
  <PresentationFormat>Vlastní</PresentationFormat>
  <Paragraphs>388</Paragraphs>
  <Slides>31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6" baseType="lpstr">
      <vt:lpstr>Arial</vt:lpstr>
      <vt:lpstr>Calibri Light</vt:lpstr>
      <vt:lpstr>Century Gothic</vt:lpstr>
      <vt:lpstr>Euphemia</vt:lpstr>
      <vt:lpstr>Pocit klidu (16:9)</vt:lpstr>
      <vt:lpstr> Cvičení 7</vt:lpstr>
      <vt:lpstr>Genetická klasifikace ložisek (upraveno podle Rozložník et al. 1987</vt:lpstr>
      <vt:lpstr>ZVĚTRALINOVÁ LOŽISKA</vt:lpstr>
      <vt:lpstr>zvětralinová ložiska</vt:lpstr>
      <vt:lpstr>rýžoviska (rozsypy)</vt:lpstr>
      <vt:lpstr>reziduální LOŽISKA</vt:lpstr>
      <vt:lpstr>reziduální ložiska </vt:lpstr>
      <vt:lpstr>Prezentace aplikace PowerPoint</vt:lpstr>
      <vt:lpstr>ložiska fe lateritů</vt:lpstr>
      <vt:lpstr>ložiska Ni-Co lateritů</vt:lpstr>
      <vt:lpstr>ložiska BAUXITŮ</vt:lpstr>
      <vt:lpstr>ložiska BAUXITŮ</vt:lpstr>
      <vt:lpstr>další reziduální ložiska</vt:lpstr>
      <vt:lpstr>harmyrolitická ložiska</vt:lpstr>
      <vt:lpstr>ložiska supergenního obohacení</vt:lpstr>
      <vt:lpstr>ložiska supergenního obohacení</vt:lpstr>
      <vt:lpstr>ložiska supergenního obohacení</vt:lpstr>
      <vt:lpstr>oxidační zóna - sekundární mineralizace</vt:lpstr>
      <vt:lpstr>cementační zóna - sekundární mineralizace</vt:lpstr>
      <vt:lpstr>ložiska supergenního obohacení</vt:lpstr>
      <vt:lpstr>sedimentární ložiska</vt:lpstr>
      <vt:lpstr>sedimentární ložiska</vt:lpstr>
      <vt:lpstr>klastická ložiska</vt:lpstr>
      <vt:lpstr>klastická ložiska</vt:lpstr>
      <vt:lpstr>chemogenní a biochemogenní ložiska</vt:lpstr>
      <vt:lpstr>Lithiové solanky</vt:lpstr>
      <vt:lpstr>chemogenní a biochemogenní ložiska</vt:lpstr>
      <vt:lpstr>chemogenní a biochemogenní ložiska</vt:lpstr>
      <vt:lpstr>chemogenní a biochemogenní ložiska</vt:lpstr>
      <vt:lpstr>organogenní ložiska</vt:lpstr>
      <vt:lpstr>GUANO (N + P + K)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Magmatická ložiska</dc:title>
  <dc:creator>Lenka Skřápková</dc:creator>
  <cp:lastModifiedBy>Lenka Skřápková</cp:lastModifiedBy>
  <cp:revision>732</cp:revision>
  <dcterms:created xsi:type="dcterms:W3CDTF">2024-02-14T09:12:24Z</dcterms:created>
  <dcterms:modified xsi:type="dcterms:W3CDTF">2024-04-25T10:55:10Z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