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42" r:id="rId2"/>
    <p:sldId id="331" r:id="rId3"/>
    <p:sldId id="333" r:id="rId4"/>
    <p:sldId id="332" r:id="rId5"/>
    <p:sldId id="327" r:id="rId6"/>
    <p:sldId id="328" r:id="rId7"/>
    <p:sldId id="352" r:id="rId8"/>
    <p:sldId id="330" r:id="rId9"/>
    <p:sldId id="335" r:id="rId10"/>
    <p:sldId id="336" r:id="rId11"/>
    <p:sldId id="337" r:id="rId12"/>
    <p:sldId id="338" r:id="rId13"/>
    <p:sldId id="289" r:id="rId14"/>
    <p:sldId id="290" r:id="rId15"/>
    <p:sldId id="291" r:id="rId16"/>
    <p:sldId id="353" r:id="rId17"/>
    <p:sldId id="354" r:id="rId18"/>
    <p:sldId id="298" r:id="rId19"/>
    <p:sldId id="345" r:id="rId20"/>
    <p:sldId id="304" r:id="rId21"/>
    <p:sldId id="305" r:id="rId22"/>
    <p:sldId id="347" r:id="rId23"/>
    <p:sldId id="308" r:id="rId24"/>
    <p:sldId id="355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948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14B8D-80EB-460B-92F1-27B675376DAF}" type="datetimeFigureOut">
              <a:rPr lang="cs-CZ" smtClean="0"/>
              <a:t>07.04.2024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FD234-9238-4A43-BB94-E5DC55E6BC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404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15" y="4342050"/>
            <a:ext cx="5028771" cy="41157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848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15" y="4342050"/>
            <a:ext cx="5028771" cy="41157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477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15" y="4342050"/>
            <a:ext cx="5028771" cy="41157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465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364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15" y="4342050"/>
            <a:ext cx="5028771" cy="41157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945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15" y="4342050"/>
            <a:ext cx="5028771" cy="41157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306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15" y="4342050"/>
            <a:ext cx="5028771" cy="41157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306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15" y="4342050"/>
            <a:ext cx="5028771" cy="41157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86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C39A-5D44-45E4-9248-B354C58F30A2}" type="datetimeFigureOut">
              <a:rPr lang="cs-CZ" smtClean="0"/>
              <a:t>07.04.2024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44132-BB5E-4C96-A222-6E778FEF06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75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C39A-5D44-45E4-9248-B354C58F30A2}" type="datetimeFigureOut">
              <a:rPr lang="cs-CZ" smtClean="0"/>
              <a:t>07.04.2024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44132-BB5E-4C96-A222-6E778FEF06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21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C39A-5D44-45E4-9248-B354C58F30A2}" type="datetimeFigureOut">
              <a:rPr lang="cs-CZ" smtClean="0"/>
              <a:t>07.04.2024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44132-BB5E-4C96-A222-6E778FEF06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81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C39A-5D44-45E4-9248-B354C58F30A2}" type="datetimeFigureOut">
              <a:rPr lang="cs-CZ" smtClean="0"/>
              <a:t>07.04.2024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44132-BB5E-4C96-A222-6E778FEF06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46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C39A-5D44-45E4-9248-B354C58F30A2}" type="datetimeFigureOut">
              <a:rPr lang="cs-CZ" smtClean="0"/>
              <a:t>07.04.2024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44132-BB5E-4C96-A222-6E778FEF06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33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C39A-5D44-45E4-9248-B354C58F30A2}" type="datetimeFigureOut">
              <a:rPr lang="cs-CZ" smtClean="0"/>
              <a:t>07.04.2024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44132-BB5E-4C96-A222-6E778FEF06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412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C39A-5D44-45E4-9248-B354C58F30A2}" type="datetimeFigureOut">
              <a:rPr lang="cs-CZ" smtClean="0"/>
              <a:t>07.04.2024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44132-BB5E-4C96-A222-6E778FEF06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3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C39A-5D44-45E4-9248-B354C58F30A2}" type="datetimeFigureOut">
              <a:rPr lang="cs-CZ" smtClean="0"/>
              <a:t>07.04.2024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44132-BB5E-4C96-A222-6E778FEF06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32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C39A-5D44-45E4-9248-B354C58F30A2}" type="datetimeFigureOut">
              <a:rPr lang="cs-CZ" smtClean="0"/>
              <a:t>07.04.2024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44132-BB5E-4C96-A222-6E778FEF06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068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C39A-5D44-45E4-9248-B354C58F30A2}" type="datetimeFigureOut">
              <a:rPr lang="cs-CZ" smtClean="0"/>
              <a:t>07.04.2024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44132-BB5E-4C96-A222-6E778FEF06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753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C39A-5D44-45E4-9248-B354C58F30A2}" type="datetimeFigureOut">
              <a:rPr lang="cs-CZ" smtClean="0"/>
              <a:t>07.04.2024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44132-BB5E-4C96-A222-6E778FEF06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11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4C39A-5D44-45E4-9248-B354C58F30A2}" type="datetimeFigureOut">
              <a:rPr lang="cs-CZ" smtClean="0"/>
              <a:t>07.04.2024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44132-BB5E-4C96-A222-6E778FEF06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8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UYic6m02LA&amp;ab_channel=WWFPolska" TargetMode="External"/><Relationship Id="rId2" Type="http://schemas.openxmlformats.org/officeDocument/2006/relationships/hyperlink" Target="https://edu.ceskatelevize.cz/video/5490-kontaminace-vody?vsrc=vyhledavani&amp;vsrcid=kontaminace+vod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4uof2r4LpZg&amp;ab_channel=SCIMUN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035175"/>
            <a:ext cx="7772400" cy="1470025"/>
          </a:xfrm>
        </p:spPr>
        <p:txBody>
          <a:bodyPr/>
          <a:lstStyle/>
          <a:p>
            <a:r>
              <a:rPr lang="cs-CZ" dirty="0" smtClean="0"/>
              <a:t>Environmentální geologie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/>
          <a:p>
            <a:r>
              <a:rPr lang="cs-CZ" dirty="0" smtClean="0"/>
              <a:t>Cvičení 2</a:t>
            </a:r>
            <a:endParaRPr lang="cs-CZ" dirty="0"/>
          </a:p>
        </p:txBody>
      </p:sp>
      <p:sp>
        <p:nvSpPr>
          <p:cNvPr id="4" name="AutoShape 2" descr="Centrum pro cyanobakterie a jejich toxiny - sinice.cz: Ekotoxikologické  biotes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9273">
            <a:off x="228600" y="228600"/>
            <a:ext cx="2892425" cy="196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Export dokument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098" y="4343400"/>
            <a:ext cx="2536102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Snímek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072">
            <a:off x="7318805" y="253258"/>
            <a:ext cx="1465876" cy="183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341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Další parametry odvozené z křivky dávka - odpověď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LC50 </a:t>
            </a:r>
            <a:r>
              <a:rPr lang="cs-CZ" dirty="0"/>
              <a:t>– koncentrace (C) způsobující 50% letalitu (L)</a:t>
            </a:r>
          </a:p>
          <a:p>
            <a:pPr marL="0" indent="0">
              <a:buNone/>
            </a:pPr>
            <a:r>
              <a:rPr lang="cs-CZ" b="1" dirty="0" smtClean="0"/>
              <a:t>LD50</a:t>
            </a:r>
            <a:r>
              <a:rPr lang="cs-CZ" dirty="0" smtClean="0"/>
              <a:t> </a:t>
            </a:r>
            <a:r>
              <a:rPr lang="cs-CZ" dirty="0"/>
              <a:t>– dávka (Dose) způsobující 50% letalitu (L)</a:t>
            </a:r>
          </a:p>
          <a:p>
            <a:pPr marL="0" indent="0">
              <a:buNone/>
            </a:pPr>
            <a:r>
              <a:rPr lang="cs-CZ" b="1" dirty="0" smtClean="0"/>
              <a:t>EC50</a:t>
            </a:r>
            <a:r>
              <a:rPr lang="cs-CZ" dirty="0" smtClean="0"/>
              <a:t> </a:t>
            </a:r>
            <a:r>
              <a:rPr lang="cs-CZ" dirty="0"/>
              <a:t>– koncentrace způsobující 50% efekt (E)</a:t>
            </a:r>
          </a:p>
          <a:p>
            <a:pPr marL="0" indent="0">
              <a:buNone/>
            </a:pPr>
            <a:r>
              <a:rPr lang="cs-CZ" b="1" dirty="0" smtClean="0"/>
              <a:t>IC50</a:t>
            </a:r>
            <a:r>
              <a:rPr lang="cs-CZ" dirty="0" smtClean="0"/>
              <a:t> </a:t>
            </a:r>
            <a:r>
              <a:rPr lang="cs-CZ" dirty="0"/>
              <a:t>– koncentrace způsobující 50% inhibici (I) </a:t>
            </a:r>
          </a:p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366" y="4953000"/>
            <a:ext cx="2971800" cy="139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013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15888"/>
            <a:ext cx="7631113" cy="651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053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Příklad – urči NOEC, LOEC a LC50</a:t>
            </a:r>
            <a:endParaRPr lang="cs-CZ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680357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FotkyFoto_fb panáček otazník - SEO konzultant Prostějov | Martin Dřím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364259"/>
            <a:ext cx="2335882" cy="296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745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04800" y="1052513"/>
            <a:ext cx="8610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arenR"/>
              <a:defRPr/>
            </a:pPr>
            <a:r>
              <a:rPr lang="cs-CZ" dirty="0">
                <a:latin typeface="Arial" charset="0"/>
                <a:cs typeface="Arial" charset="0"/>
              </a:rPr>
              <a:t>Náhlé změny: </a:t>
            </a:r>
            <a:r>
              <a:rPr lang="cs-CZ" b="0" dirty="0">
                <a:latin typeface="Arial" charset="0"/>
                <a:cs typeface="Arial" charset="0"/>
              </a:rPr>
              <a:t>vyhynutí všech konzumentů</a:t>
            </a:r>
          </a:p>
          <a:p>
            <a:pPr marL="457200" indent="-457200">
              <a:defRPr/>
            </a:pPr>
            <a:r>
              <a:rPr lang="cs-CZ" b="0" dirty="0">
                <a:latin typeface="Arial" charset="0"/>
                <a:cs typeface="Arial" charset="0"/>
              </a:rPr>
              <a:t>	</a:t>
            </a:r>
            <a:r>
              <a:rPr lang="cs-CZ" b="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b="0" dirty="0" err="1">
                <a:latin typeface="Arial" charset="0"/>
                <a:cs typeface="Arial" charset="0"/>
                <a:sym typeface="Wingdings" pitchFamily="2" charset="2"/>
              </a:rPr>
              <a:t>naru</a:t>
            </a:r>
            <a:r>
              <a:rPr lang="cs-CZ" b="0" dirty="0" err="1">
                <a:latin typeface="Arial" charset="0"/>
                <a:cs typeface="Arial" charset="0"/>
                <a:sym typeface="Wingdings" pitchFamily="2" charset="2"/>
              </a:rPr>
              <a:t>šení</a:t>
            </a:r>
            <a:r>
              <a:rPr lang="cs-CZ" b="0" dirty="0">
                <a:latin typeface="Arial" charset="0"/>
                <a:cs typeface="Arial" charset="0"/>
                <a:sym typeface="Wingdings" pitchFamily="2" charset="2"/>
              </a:rPr>
              <a:t> potravních řetězců</a:t>
            </a:r>
          </a:p>
          <a:p>
            <a:pPr marL="457200" indent="-457200">
              <a:defRPr/>
            </a:pPr>
            <a:r>
              <a:rPr lang="cs-CZ" b="0" dirty="0">
                <a:latin typeface="Arial" charset="0"/>
                <a:cs typeface="Arial" charset="0"/>
              </a:rPr>
              <a:t>	   </a:t>
            </a:r>
            <a:r>
              <a:rPr lang="cs-CZ" b="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b="0" dirty="0">
                <a:latin typeface="Arial" charset="0"/>
                <a:cs typeface="Arial" charset="0"/>
                <a:sym typeface="Wingdings" pitchFamily="2" charset="2"/>
              </a:rPr>
              <a:t>přemnožení producentů</a:t>
            </a:r>
          </a:p>
          <a:p>
            <a:pPr marL="457200" indent="-457200">
              <a:defRPr/>
            </a:pPr>
            <a:r>
              <a:rPr lang="cs-CZ" b="0" dirty="0">
                <a:latin typeface="Arial" charset="0"/>
                <a:cs typeface="Arial" charset="0"/>
                <a:sym typeface="Wingdings" pitchFamily="2" charset="2"/>
              </a:rPr>
              <a:t>	     </a:t>
            </a:r>
            <a:r>
              <a:rPr lang="en-US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b="0" dirty="0">
                <a:latin typeface="Arial" charset="0"/>
                <a:cs typeface="Arial" charset="0"/>
                <a:sym typeface="Wingdings" pitchFamily="2" charset="2"/>
              </a:rPr>
              <a:t>nárůst degradovatelné biomasy </a:t>
            </a:r>
            <a:br>
              <a:rPr lang="cs-CZ" b="0" dirty="0">
                <a:latin typeface="Arial" charset="0"/>
                <a:cs typeface="Arial" charset="0"/>
                <a:sym typeface="Wingdings" pitchFamily="2" charset="2"/>
              </a:rPr>
            </a:br>
            <a:r>
              <a:rPr lang="cs-CZ" b="0" dirty="0">
                <a:latin typeface="Arial" charset="0"/>
                <a:cs typeface="Arial" charset="0"/>
                <a:sym typeface="Wingdings" pitchFamily="2" charset="2"/>
              </a:rPr>
              <a:t>     (destrukce organické hmoty bakteriemi </a:t>
            </a:r>
            <a:r>
              <a:rPr lang="en-US" b="0" dirty="0">
                <a:latin typeface="Arial" charset="0"/>
                <a:cs typeface="Arial" charset="0"/>
                <a:sym typeface="Wingdings" pitchFamily="2" charset="2"/>
              </a:rPr>
              <a:t> v</a:t>
            </a:r>
            <a:r>
              <a:rPr lang="cs-CZ" b="0" dirty="0" err="1">
                <a:latin typeface="Arial" charset="0"/>
                <a:cs typeface="Arial" charset="0"/>
                <a:sym typeface="Wingdings" pitchFamily="2" charset="2"/>
              </a:rPr>
              <a:t>yčerpání</a:t>
            </a:r>
            <a:r>
              <a:rPr lang="cs-CZ" b="0" dirty="0">
                <a:latin typeface="Arial" charset="0"/>
                <a:cs typeface="Arial" charset="0"/>
                <a:sym typeface="Wingdings" pitchFamily="2" charset="2"/>
              </a:rPr>
              <a:t> kyslíku)</a:t>
            </a:r>
            <a:endParaRPr lang="cs-CZ" b="0" dirty="0">
              <a:latin typeface="Arial" charset="0"/>
              <a:cs typeface="Arial" charset="0"/>
            </a:endParaRPr>
          </a:p>
          <a:p>
            <a:pPr marL="457200" indent="-457200">
              <a:defRPr/>
            </a:pPr>
            <a:r>
              <a:rPr lang="cs-CZ" b="0" dirty="0">
                <a:latin typeface="Arial" charset="0"/>
                <a:cs typeface="Arial" charset="0"/>
                <a:sym typeface="Wingdings" pitchFamily="2" charset="2"/>
              </a:rPr>
              <a:t>		     </a:t>
            </a:r>
            <a:r>
              <a:rPr lang="en-US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b="0" dirty="0">
                <a:latin typeface="Arial" charset="0"/>
                <a:cs typeface="Arial" charset="0"/>
                <a:sym typeface="Wingdings" pitchFamily="2" charset="2"/>
              </a:rPr>
              <a:t>celková degradace ekosystému</a:t>
            </a:r>
            <a:endParaRPr lang="cs-CZ" b="0" dirty="0">
              <a:latin typeface="Arial" charset="0"/>
              <a:cs typeface="Arial" charset="0"/>
            </a:endParaRPr>
          </a:p>
          <a:p>
            <a:pPr marL="457200" indent="-457200">
              <a:defRPr/>
            </a:pPr>
            <a:endParaRPr lang="cs-CZ" b="0" dirty="0"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arenR" startAt="2"/>
              <a:defRPr/>
            </a:pPr>
            <a:r>
              <a:rPr lang="cs-CZ" dirty="0">
                <a:latin typeface="Arial" charset="0"/>
                <a:cs typeface="Arial" charset="0"/>
              </a:rPr>
              <a:t>Dlouhodobější změny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0" dirty="0">
                <a:latin typeface="Arial" charset="0"/>
                <a:cs typeface="Arial" charset="0"/>
              </a:rPr>
              <a:t> změny diverzity, složení společenstev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0" dirty="0">
                <a:latin typeface="Arial" charset="0"/>
                <a:cs typeface="Arial" charset="0"/>
              </a:rPr>
              <a:t> převládání rezistentních druhů (</a:t>
            </a:r>
            <a:r>
              <a:rPr lang="cs-CZ" b="0" i="1" dirty="0">
                <a:latin typeface="Arial" charset="0"/>
                <a:cs typeface="Arial" charset="0"/>
              </a:rPr>
              <a:t>např. nitěnky, pakomáři v kontaminovaných </a:t>
            </a:r>
            <a:r>
              <a:rPr lang="cs-CZ" b="0" i="1" dirty="0" err="1">
                <a:latin typeface="Arial" charset="0"/>
                <a:cs typeface="Arial" charset="0"/>
              </a:rPr>
              <a:t>akvatických</a:t>
            </a:r>
            <a:r>
              <a:rPr lang="cs-CZ" b="0" i="1" dirty="0">
                <a:latin typeface="Arial" charset="0"/>
                <a:cs typeface="Arial" charset="0"/>
              </a:rPr>
              <a:t> ekosystémech</a:t>
            </a:r>
            <a:r>
              <a:rPr lang="cs-CZ" b="0" dirty="0">
                <a:latin typeface="Arial" charset="0"/>
                <a:cs typeface="Arial" charset="0"/>
              </a:rPr>
              <a:t>)</a:t>
            </a:r>
          </a:p>
          <a:p>
            <a:pPr>
              <a:buFont typeface="Arial" pitchFamily="34" charset="0"/>
              <a:buChar char="•"/>
              <a:defRPr/>
            </a:pPr>
            <a:endParaRPr lang="cs-CZ" b="0" dirty="0">
              <a:latin typeface="Arial" charset="0"/>
              <a:cs typeface="Arial" charset="0"/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800" b="1" dirty="0">
                <a:solidFill>
                  <a:schemeClr val="tx1"/>
                </a:solidFill>
              </a:rPr>
              <a:t>AKUTNÍ TOXICITA - důsledky pro ekosystém</a:t>
            </a:r>
          </a:p>
        </p:txBody>
      </p:sp>
      <p:pic>
        <p:nvPicPr>
          <p:cNvPr id="75780" name="Picture 2" descr="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458" y="4585544"/>
            <a:ext cx="2088895" cy="120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3" descr="motalidad de carpa TajoPPT"/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490" y="4468813"/>
            <a:ext cx="2231677" cy="149075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0" t="74284" r="3883" b="5208"/>
          <a:stretch>
            <a:fillRect/>
          </a:stretch>
        </p:blipFill>
        <p:spPr bwMode="auto">
          <a:xfrm>
            <a:off x="7308850" y="4508500"/>
            <a:ext cx="1344613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5" descr="https://encrypted-tbn1.gstatic.com/images?q=tbn:ANd9GcTxPTn0kjfolyiPZQZRb_e7ggWe0PR2Z67BpBmtzd608cC-j49fO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08500"/>
            <a:ext cx="19319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ovací šipka 8"/>
          <p:cNvCxnSpPr/>
          <p:nvPr/>
        </p:nvCxnSpPr>
        <p:spPr>
          <a:xfrm>
            <a:off x="971550" y="6165850"/>
            <a:ext cx="7345363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39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04800" y="908050"/>
            <a:ext cx="8610600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Mechanismy chronické a pozdní toxicity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- méně prostudované než akutní efekty, které jsou snadno vidět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1"/>
                </a:solidFill>
              </a:rPr>
              <a:t> obtížnější poznání a identifikace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1"/>
                </a:solidFill>
              </a:rPr>
              <a:t> pomalé, ale významné efekty v ekosystémech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u="sng" dirty="0">
                <a:solidFill>
                  <a:schemeClr val="tx1"/>
                </a:solidFill>
              </a:rPr>
              <a:t>Řada </a:t>
            </a:r>
            <a:r>
              <a:rPr lang="en-US" altLang="en-US" sz="2200" b="0" u="sng" dirty="0" err="1">
                <a:solidFill>
                  <a:schemeClr val="tx1"/>
                </a:solidFill>
              </a:rPr>
              <a:t>projev</a:t>
            </a:r>
            <a:r>
              <a:rPr lang="cs-CZ" altLang="en-US" sz="2200" b="0" u="sng" dirty="0">
                <a:solidFill>
                  <a:schemeClr val="tx1"/>
                </a:solidFill>
              </a:rPr>
              <a:t>ů:</a:t>
            </a: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>
                <a:solidFill>
                  <a:schemeClr val="tx1"/>
                </a:solidFill>
              </a:rPr>
              <a:t>  poruchy růstu (</a:t>
            </a:r>
            <a:r>
              <a:rPr lang="en-US" altLang="en-US" sz="1800" b="0" dirty="0">
                <a:solidFill>
                  <a:schemeClr val="tx1"/>
                </a:solidFill>
              </a:rPr>
              <a:t>~ p</a:t>
            </a:r>
            <a:r>
              <a:rPr lang="cs-CZ" altLang="en-US" sz="1800" b="0" dirty="0" err="1">
                <a:solidFill>
                  <a:schemeClr val="tx1"/>
                </a:solidFill>
              </a:rPr>
              <a:t>říjem</a:t>
            </a:r>
            <a:r>
              <a:rPr lang="cs-CZ" altLang="en-US" sz="1800" b="0" dirty="0">
                <a:solidFill>
                  <a:schemeClr val="tx1"/>
                </a:solidFill>
              </a:rPr>
              <a:t> potravy)</a:t>
            </a: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>
                <a:solidFill>
                  <a:schemeClr val="tx1"/>
                </a:solidFill>
              </a:rPr>
              <a:t>  </a:t>
            </a:r>
            <a:r>
              <a:rPr lang="cs-CZ" altLang="en-US" sz="1800" b="0" dirty="0" err="1">
                <a:solidFill>
                  <a:schemeClr val="tx1"/>
                </a:solidFill>
              </a:rPr>
              <a:t>karcinogenita</a:t>
            </a:r>
            <a:endParaRPr lang="cs-CZ" altLang="en-US" sz="18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>
                <a:solidFill>
                  <a:schemeClr val="tx1"/>
                </a:solidFill>
              </a:rPr>
              <a:t>  teratogenita a </a:t>
            </a:r>
            <a:r>
              <a:rPr lang="en-US" altLang="en-US" sz="1800" b="0" dirty="0">
                <a:solidFill>
                  <a:schemeClr val="tx1"/>
                </a:solidFill>
              </a:rPr>
              <a:t>v</a:t>
            </a:r>
            <a:r>
              <a:rPr lang="cs-CZ" altLang="en-US" sz="1800" b="0" dirty="0" err="1">
                <a:solidFill>
                  <a:schemeClr val="tx1"/>
                </a:solidFill>
              </a:rPr>
              <a:t>ývojová</a:t>
            </a:r>
            <a:r>
              <a:rPr lang="cs-CZ" altLang="en-US" sz="1800" b="0" dirty="0">
                <a:solidFill>
                  <a:schemeClr val="tx1"/>
                </a:solidFill>
              </a:rPr>
              <a:t> toxicita</a:t>
            </a:r>
            <a:endParaRPr lang="en-US" altLang="en-US" sz="1800" b="0" dirty="0">
              <a:solidFill>
                <a:schemeClr val="tx1"/>
              </a:solidFill>
            </a:endParaRPr>
          </a:p>
          <a:p>
            <a:pPr marL="800100" lvl="1" indent="-342900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>
                <a:solidFill>
                  <a:schemeClr val="tx1"/>
                </a:solidFill>
              </a:rPr>
              <a:t>reprodukční toxicita</a:t>
            </a:r>
          </a:p>
          <a:p>
            <a:pPr marL="800100" lvl="1" indent="-342900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endParaRPr lang="cs-CZ" altLang="en-US" sz="18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  <a:r>
              <a:rPr lang="cs-CZ" altLang="en-US" sz="2400" dirty="0">
                <a:solidFill>
                  <a:schemeClr val="tx1"/>
                </a:solidFill>
              </a:rPr>
              <a:t>o</a:t>
            </a:r>
            <a:r>
              <a:rPr lang="en-US" altLang="en-US" sz="2400" dirty="0" err="1">
                <a:solidFill>
                  <a:schemeClr val="tx1"/>
                </a:solidFill>
              </a:rPr>
              <a:t>rg</a:t>
            </a:r>
            <a:r>
              <a:rPr lang="en-GB" altLang="en-US" sz="2400" dirty="0" err="1">
                <a:solidFill>
                  <a:schemeClr val="tx1"/>
                </a:solidFill>
              </a:rPr>
              <a:t>ánově</a:t>
            </a:r>
            <a:r>
              <a:rPr lang="en-GB" altLang="en-US" sz="2400" dirty="0">
                <a:solidFill>
                  <a:schemeClr val="tx1"/>
                </a:solidFill>
              </a:rPr>
              <a:t> </a:t>
            </a:r>
            <a:r>
              <a:rPr lang="en-GB" altLang="en-US" sz="2400" dirty="0" err="1">
                <a:solidFill>
                  <a:schemeClr val="tx1"/>
                </a:solidFill>
              </a:rPr>
              <a:t>specifické</a:t>
            </a:r>
            <a:r>
              <a:rPr lang="en-GB" altLang="en-US" sz="2400" dirty="0">
                <a:solidFill>
                  <a:schemeClr val="tx1"/>
                </a:solidFill>
              </a:rPr>
              <a:t> </a:t>
            </a:r>
            <a:r>
              <a:rPr lang="en-GB" altLang="en-US" sz="2200" b="0" dirty="0" err="1">
                <a:solidFill>
                  <a:schemeClr val="tx1"/>
                </a:solidFill>
              </a:rPr>
              <a:t>typy</a:t>
            </a:r>
            <a:r>
              <a:rPr lang="en-GB" altLang="en-US" sz="2200" b="0" dirty="0">
                <a:solidFill>
                  <a:schemeClr val="tx1"/>
                </a:solidFill>
              </a:rPr>
              <a:t> toxicity </a:t>
            </a:r>
            <a:br>
              <a:rPr lang="en-GB" altLang="en-US" sz="2200" b="0" dirty="0">
                <a:solidFill>
                  <a:schemeClr val="tx1"/>
                </a:solidFill>
              </a:rPr>
            </a:br>
            <a:r>
              <a:rPr lang="en-GB" altLang="en-US" sz="2200" b="0" dirty="0">
                <a:solidFill>
                  <a:schemeClr val="tx1"/>
                </a:solidFill>
              </a:rPr>
              <a:t>	</a:t>
            </a:r>
            <a:r>
              <a:rPr lang="en-GB" altLang="en-US" sz="18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I</a:t>
            </a:r>
            <a:r>
              <a:rPr lang="cs-CZ" altLang="en-US" sz="1800" b="0" dirty="0" err="1">
                <a:solidFill>
                  <a:schemeClr val="tx1"/>
                </a:solidFill>
              </a:rPr>
              <a:t>munotoxicita</a:t>
            </a:r>
            <a:endParaRPr lang="en-GB" altLang="en-US" sz="1800" b="0" dirty="0">
              <a:solidFill>
                <a:schemeClr val="tx1"/>
              </a:solidFill>
            </a:endParaRPr>
          </a:p>
          <a:p>
            <a:pPr lvl="2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>
                <a:solidFill>
                  <a:schemeClr val="tx1"/>
                </a:solidFill>
              </a:rPr>
              <a:t> </a:t>
            </a:r>
            <a:r>
              <a:rPr lang="cs-CZ" altLang="en-US" sz="1800" b="0" dirty="0" err="1">
                <a:solidFill>
                  <a:schemeClr val="tx1"/>
                </a:solidFill>
              </a:rPr>
              <a:t>Neurotoxicita</a:t>
            </a:r>
            <a:endParaRPr lang="en-US" altLang="en-US" sz="1800" b="0" dirty="0">
              <a:solidFill>
                <a:schemeClr val="tx1"/>
              </a:solidFill>
            </a:endParaRPr>
          </a:p>
          <a:p>
            <a:pPr lvl="2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>
                <a:solidFill>
                  <a:schemeClr val="tx1"/>
                </a:solidFill>
              </a:rPr>
              <a:t> </a:t>
            </a:r>
            <a:r>
              <a:rPr lang="en-GB" altLang="en-US" sz="1800" b="0" dirty="0" err="1">
                <a:solidFill>
                  <a:schemeClr val="tx1"/>
                </a:solidFill>
              </a:rPr>
              <a:t>Nefrotoxicita</a:t>
            </a:r>
            <a:r>
              <a:rPr lang="en-GB" altLang="en-US" sz="1800" b="0" dirty="0">
                <a:solidFill>
                  <a:schemeClr val="tx1"/>
                </a:solidFill>
              </a:rPr>
              <a:t> 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chemeClr val="tx2"/>
                </a:solidFill>
                <a:sym typeface="Wingdings" panose="05000000000000000000" pitchFamily="2" charset="2"/>
              </a:rPr>
              <a:t>	</a:t>
            </a:r>
            <a:r>
              <a:rPr lang="en-GB" altLang="en-US" sz="1800" b="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GB" altLang="en-US" sz="1800" b="0" i="1" dirty="0">
                <a:solidFill>
                  <a:schemeClr val="tx2"/>
                </a:solidFill>
                <a:sym typeface="Wingdings" panose="05000000000000000000" pitchFamily="2" charset="2"/>
              </a:rPr>
              <a:t>	</a:t>
            </a:r>
            <a:endParaRPr lang="cs-CZ" altLang="en-US" sz="22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200" b="0" dirty="0">
              <a:solidFill>
                <a:schemeClr val="tx1"/>
              </a:solidFill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800" b="1" dirty="0">
                <a:solidFill>
                  <a:schemeClr val="tx1"/>
                </a:solidFill>
              </a:rPr>
              <a:t>CHRONICKÁ a POZDNÍ TOXICITA</a:t>
            </a:r>
          </a:p>
        </p:txBody>
      </p:sp>
      <p:sp>
        <p:nvSpPr>
          <p:cNvPr id="2" name="Pravá složená závorka 1"/>
          <p:cNvSpPr/>
          <p:nvPr/>
        </p:nvSpPr>
        <p:spPr>
          <a:xfrm>
            <a:off x="5148064" y="2996952"/>
            <a:ext cx="720080" cy="136815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105245" y="306896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„Systémové“ </a:t>
            </a:r>
          </a:p>
          <a:p>
            <a:pPr algn="ctr"/>
            <a:r>
              <a:rPr lang="cs-CZ" sz="2400" dirty="0"/>
              <a:t>účinky</a:t>
            </a:r>
          </a:p>
        </p:txBody>
      </p:sp>
    </p:spTree>
    <p:extLst>
      <p:ext uri="{BB962C8B-B14F-4D97-AF65-F5344CB8AC3E}">
        <p14:creationId xmlns:p14="http://schemas.microsoft.com/office/powerpoint/2010/main" val="91408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04800" y="838200"/>
            <a:ext cx="8610600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dirty="0">
                <a:solidFill>
                  <a:schemeClr val="tx1"/>
                </a:solidFill>
              </a:rPr>
              <a:t>KARCINOGENEZE </a:t>
            </a:r>
            <a:r>
              <a:rPr lang="cs-CZ" altLang="en-US" sz="2200" b="0" dirty="0">
                <a:solidFill>
                  <a:schemeClr val="tx1"/>
                </a:solidFill>
              </a:rPr>
              <a:t>proces tvorby nádorů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	- </a:t>
            </a:r>
            <a:r>
              <a:rPr lang="cs-CZ" altLang="en-US" sz="2200" b="0" i="1" dirty="0">
                <a:solidFill>
                  <a:schemeClr val="tx1"/>
                </a:solidFill>
              </a:rPr>
              <a:t>benigní nádor (nemetastázující, lokalizovaný, léčitelný)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i="1" dirty="0">
                <a:solidFill>
                  <a:schemeClr val="tx1"/>
                </a:solidFill>
              </a:rPr>
              <a:t>	- maligní</a:t>
            </a: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  <a:r>
              <a:rPr lang="cs-CZ" altLang="en-US" sz="2200" b="0" i="1" dirty="0">
                <a:solidFill>
                  <a:schemeClr val="tx1"/>
                </a:solidFill>
              </a:rPr>
              <a:t>nádor (=rakovina)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dirty="0">
                <a:solidFill>
                  <a:schemeClr val="tx1"/>
                </a:solidFill>
              </a:rPr>
              <a:t>Karcinogeny</a:t>
            </a:r>
            <a:r>
              <a:rPr lang="cs-CZ" altLang="en-US" sz="2200" b="0" dirty="0">
                <a:solidFill>
                  <a:schemeClr val="tx1"/>
                </a:solidFill>
              </a:rPr>
              <a:t> - látky vedoucí k tvorbě nádorů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	(chemicky indukovaná karcinogeneze)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i="1" dirty="0">
                <a:solidFill>
                  <a:schemeClr val="tx1"/>
                </a:solidFill>
              </a:rPr>
              <a:t>(existují i další typy nádorů: indukce onkoviry, vrozené ...)</a:t>
            </a: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Existuje korelace mezi látkami </a:t>
            </a:r>
            <a:r>
              <a:rPr lang="cs-CZ" altLang="en-US" sz="2200" b="0" dirty="0">
                <a:solidFill>
                  <a:schemeClr val="tx2"/>
                </a:solidFill>
              </a:rPr>
              <a:t>mutagenními vs. karcinogenními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	</a:t>
            </a:r>
            <a:r>
              <a:rPr lang="cs-CZ" altLang="en-US" sz="2200" b="0" i="1" dirty="0">
                <a:solidFill>
                  <a:schemeClr val="tx1"/>
                </a:solidFill>
              </a:rPr>
              <a:t>Ze 175 známých karcinogenů 90% jsou mutageny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i="1" dirty="0">
                <a:solidFill>
                  <a:schemeClr val="tx1"/>
                </a:solidFill>
              </a:rPr>
              <a:t>	Ze 108 známých nekarcinogenů jen 13% jsou mutageny</a:t>
            </a: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</p:txBody>
      </p:sp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304800" y="152400"/>
            <a:ext cx="861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b="1" dirty="0">
                <a:solidFill>
                  <a:schemeClr val="tx1"/>
                </a:solidFill>
              </a:rPr>
              <a:t>KARCINOGENITA</a:t>
            </a:r>
          </a:p>
        </p:txBody>
      </p:sp>
      <p:pic>
        <p:nvPicPr>
          <p:cNvPr id="4" name="Picture 3" descr="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89" y="4708187"/>
            <a:ext cx="324161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6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Endokrinní </a:t>
            </a:r>
            <a:r>
              <a:rPr lang="cs-CZ" dirty="0" err="1" smtClean="0"/>
              <a:t>disruptory</a:t>
            </a:r>
            <a:r>
              <a:rPr lang="cs-CZ" dirty="0" smtClean="0"/>
              <a:t> jsou environmentální látky, které </a:t>
            </a:r>
            <a:r>
              <a:rPr lang="cs-CZ" b="1" dirty="0" smtClean="0"/>
              <a:t>naruší hormonální rovnováhu organismů </a:t>
            </a:r>
            <a:r>
              <a:rPr lang="cs-CZ" dirty="0" smtClean="0"/>
              <a:t>s potenciálními negativními následky pro celkovou homeostázu, reprodukční, vývojové a behaviorální funkce</a:t>
            </a:r>
          </a:p>
          <a:p>
            <a:r>
              <a:rPr lang="cs-CZ" dirty="0" smtClean="0"/>
              <a:t>Mezi endokrinní </a:t>
            </a:r>
            <a:r>
              <a:rPr lang="cs-CZ" dirty="0" err="1" smtClean="0"/>
              <a:t>disruptory</a:t>
            </a:r>
            <a:r>
              <a:rPr lang="cs-CZ" dirty="0" smtClean="0"/>
              <a:t> patří:</a:t>
            </a:r>
          </a:p>
          <a:p>
            <a:pPr lvl="1"/>
            <a:r>
              <a:rPr lang="cs-CZ" sz="2400" dirty="0" smtClean="0"/>
              <a:t>Pesticidy </a:t>
            </a:r>
          </a:p>
          <a:p>
            <a:pPr lvl="1"/>
            <a:r>
              <a:rPr lang="cs-CZ" sz="2400" dirty="0" smtClean="0"/>
              <a:t>Farmaceutika (antikoncepce, léky..)</a:t>
            </a:r>
          </a:p>
          <a:p>
            <a:pPr lvl="1"/>
            <a:r>
              <a:rPr lang="cs-CZ" sz="2400" dirty="0" smtClean="0"/>
              <a:t>Antibiotika</a:t>
            </a:r>
          </a:p>
          <a:p>
            <a:pPr lvl="1"/>
            <a:r>
              <a:rPr lang="cs-CZ" sz="2400" dirty="0" smtClean="0"/>
              <a:t>Kovy</a:t>
            </a:r>
          </a:p>
          <a:p>
            <a:pPr lvl="1"/>
            <a:r>
              <a:rPr lang="cs-CZ" sz="2400" dirty="0" smtClean="0"/>
              <a:t>Detergenty</a:t>
            </a:r>
          </a:p>
          <a:p>
            <a:pPr lvl="1"/>
            <a:r>
              <a:rPr lang="cs-CZ" sz="2400" dirty="0" smtClean="0"/>
              <a:t>Změkčovače plastů</a:t>
            </a:r>
          </a:p>
          <a:p>
            <a:pPr lvl="1"/>
            <a:r>
              <a:rPr lang="cs-CZ" sz="2400" dirty="0" smtClean="0"/>
              <a:t>Rostlinné metabolity</a:t>
            </a:r>
            <a:endParaRPr lang="cs-CZ" sz="2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99936" y="243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rgbClr val="CC0099"/>
                </a:solidFill>
              </a:rPr>
              <a:t>Co jsou endokrinní </a:t>
            </a:r>
            <a:r>
              <a:rPr lang="cs-CZ" b="1" dirty="0" err="1" smtClean="0">
                <a:solidFill>
                  <a:srgbClr val="CC0099"/>
                </a:solidFill>
              </a:rPr>
              <a:t>disruptory</a:t>
            </a:r>
            <a:r>
              <a:rPr lang="cs-CZ" b="1" dirty="0" smtClean="0">
                <a:solidFill>
                  <a:srgbClr val="CC0099"/>
                </a:solidFill>
              </a:rPr>
              <a:t> (</a:t>
            </a:r>
            <a:r>
              <a:rPr lang="cs-CZ" b="1" dirty="0" err="1" smtClean="0">
                <a:solidFill>
                  <a:srgbClr val="CC0099"/>
                </a:solidFill>
              </a:rPr>
              <a:t>EDCs</a:t>
            </a:r>
            <a:r>
              <a:rPr lang="cs-CZ" b="1" dirty="0" smtClean="0">
                <a:solidFill>
                  <a:srgbClr val="CC0099"/>
                </a:solidFill>
              </a:rPr>
              <a:t>)</a:t>
            </a:r>
            <a:endParaRPr lang="cs-CZ" b="1" dirty="0">
              <a:solidFill>
                <a:srgbClr val="CC0099"/>
              </a:solidFill>
            </a:endParaRPr>
          </a:p>
        </p:txBody>
      </p:sp>
      <p:pic>
        <p:nvPicPr>
          <p:cNvPr id="2050" name="Picture 2" descr="97 % potravin neobsahuje rezidua pesticidů, říká EFSA - Vitalia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820" y="5008929"/>
            <a:ext cx="3124200" cy="182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armaceutický průmysl | reclinmed.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09831"/>
            <a:ext cx="268224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30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rth control chemicals making male fish feminine - TomoNews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" t="7912" r="11390" b="654"/>
          <a:stretch/>
        </p:blipFill>
        <p:spPr bwMode="auto">
          <a:xfrm>
            <a:off x="2362200" y="3404401"/>
            <a:ext cx="5410200" cy="345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r>
              <a:rPr lang="cs-CZ" dirty="0" smtClean="0"/>
              <a:t>Změny v pohlavních orgánech</a:t>
            </a:r>
          </a:p>
          <a:p>
            <a:pPr lvl="1"/>
            <a:r>
              <a:rPr lang="cs-CZ" dirty="0" smtClean="0"/>
              <a:t>Feminizace samců ryb v povrchových vodách znečištěných odpadními vodami v severní Americe a Evropě</a:t>
            </a:r>
          </a:p>
          <a:p>
            <a:pPr lvl="1"/>
            <a:r>
              <a:rPr lang="cs-CZ" dirty="0" smtClean="0"/>
              <a:t>Maskulinizace ryb v tocích pod farmami živočišné výroby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cs-CZ" b="1" dirty="0" smtClean="0"/>
              <a:t>Projevy u vodních obratlovců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5412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3"/>
          <p:cNvSpPr txBox="1">
            <a:spLocks noChangeArrowheads="1"/>
          </p:cNvSpPr>
          <p:nvPr/>
        </p:nvSpPr>
        <p:spPr bwMode="auto">
          <a:xfrm>
            <a:off x="250825" y="277813"/>
            <a:ext cx="7750175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b="1" dirty="0">
                <a:solidFill>
                  <a:schemeClr val="tx1"/>
                </a:solidFill>
              </a:rPr>
              <a:t>Projevy ED u bezobratlých </a:t>
            </a:r>
            <a:r>
              <a:rPr lang="cs-CZ" altLang="en-US" b="1" dirty="0" smtClean="0">
                <a:solidFill>
                  <a:schemeClr val="tx1"/>
                </a:solidFill>
              </a:rPr>
              <a:t>(</a:t>
            </a:r>
            <a:r>
              <a:rPr lang="cs-CZ" altLang="en-US" b="1" dirty="0">
                <a:solidFill>
                  <a:schemeClr val="tx1"/>
                </a:solidFill>
              </a:rPr>
              <a:t>mlži)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První průkaz ED v historii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 - </a:t>
            </a:r>
            <a:r>
              <a:rPr lang="cs-CZ" altLang="en-US" sz="2800" dirty="0">
                <a:solidFill>
                  <a:schemeClr val="tx1"/>
                </a:solidFill>
              </a:rPr>
              <a:t>imposex </a:t>
            </a:r>
            <a:r>
              <a:rPr lang="cs-CZ" altLang="en-US" sz="2000" dirty="0">
                <a:solidFill>
                  <a:schemeClr val="tx1"/>
                </a:solidFill>
              </a:rPr>
              <a:t>u mořských plžů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0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* vývoj samčích pohl. orgánů u samic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* působení alkyl-sloučenin cínu (tributyl-cín)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* nátěry na lodích proti růstu bioty</a:t>
            </a:r>
            <a:br>
              <a:rPr lang="cs-CZ" altLang="en-US" sz="2000" b="0" dirty="0">
                <a:solidFill>
                  <a:schemeClr val="tx1"/>
                </a:solidFill>
              </a:rPr>
            </a:br>
            <a:r>
              <a:rPr lang="cs-CZ" altLang="en-US" sz="2000" b="0" dirty="0">
                <a:solidFill>
                  <a:schemeClr val="tx1"/>
                </a:solidFill>
              </a:rPr>
              <a:t>(„antifouling agent“)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endParaRPr lang="cs-CZ" altLang="en-US" sz="1800" b="0" dirty="0">
              <a:solidFill>
                <a:schemeClr val="tx1"/>
              </a:solidFill>
            </a:endParaRPr>
          </a:p>
        </p:txBody>
      </p:sp>
      <p:pic>
        <p:nvPicPr>
          <p:cNvPr id="110596" name="Picture 5" descr="dogwhel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5" t="8481" r="14355" b="8481"/>
          <a:stretch>
            <a:fillRect/>
          </a:stretch>
        </p:blipFill>
        <p:spPr bwMode="auto">
          <a:xfrm>
            <a:off x="381000" y="3875556"/>
            <a:ext cx="3476625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452563"/>
            <a:ext cx="337185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51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Projevy endokrinní </a:t>
            </a:r>
            <a:r>
              <a:rPr lang="cs-CZ" b="1" dirty="0" err="1" smtClean="0"/>
              <a:t>disrupce</a:t>
            </a:r>
            <a:r>
              <a:rPr lang="cs-CZ" b="1" dirty="0" smtClean="0"/>
              <a:t> u korýšů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cs-CZ" dirty="0" smtClean="0"/>
              <a:t>Rak bahenní – samčí i samičí pohlavní orgány</a:t>
            </a:r>
          </a:p>
          <a:p>
            <a:r>
              <a:rPr lang="cs-CZ" dirty="0" smtClean="0"/>
              <a:t>Ostrava – Karviná – v zatopených poklesových plochách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" r="3170"/>
          <a:stretch/>
        </p:blipFill>
        <p:spPr bwMode="auto">
          <a:xfrm>
            <a:off x="1457326" y="3365770"/>
            <a:ext cx="2278096" cy="341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"/>
          <a:stretch/>
        </p:blipFill>
        <p:spPr bwMode="auto">
          <a:xfrm>
            <a:off x="4625502" y="3200400"/>
            <a:ext cx="1721796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943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cs-CZ" b="1" dirty="0" smtClean="0"/>
              <a:t>Testování toxicity - Biotesty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562600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 smtClean="0"/>
              <a:t>Biotest</a:t>
            </a:r>
            <a:r>
              <a:rPr lang="cs-CZ" dirty="0" smtClean="0"/>
              <a:t> = </a:t>
            </a:r>
            <a:r>
              <a:rPr lang="cs-CZ" b="1" dirty="0"/>
              <a:t>„zkouška“ </a:t>
            </a:r>
            <a:r>
              <a:rPr lang="cs-CZ" dirty="0" smtClean="0"/>
              <a:t>využívající </a:t>
            </a:r>
            <a:r>
              <a:rPr lang="cs-CZ" b="1" dirty="0" smtClean="0"/>
              <a:t>biologický </a:t>
            </a:r>
            <a:r>
              <a:rPr lang="cs-CZ" b="1" dirty="0"/>
              <a:t>systém</a:t>
            </a:r>
            <a:r>
              <a:rPr lang="cs-CZ" dirty="0"/>
              <a:t>, který zahrnuje </a:t>
            </a:r>
            <a:r>
              <a:rPr lang="cs-CZ" b="1" dirty="0"/>
              <a:t>expozici organismu testovaným </a:t>
            </a:r>
            <a:r>
              <a:rPr lang="cs-CZ" dirty="0"/>
              <a:t>materiálem </a:t>
            </a:r>
            <a:r>
              <a:rPr lang="cs-CZ" dirty="0" smtClean="0"/>
              <a:t>a stanovuje </a:t>
            </a:r>
            <a:r>
              <a:rPr lang="cs-CZ" b="1" dirty="0"/>
              <a:t>odpověď</a:t>
            </a:r>
            <a:r>
              <a:rPr lang="cs-CZ" dirty="0"/>
              <a:t> </a:t>
            </a:r>
            <a:r>
              <a:rPr lang="cs-CZ" dirty="0" smtClean="0"/>
              <a:t>organismu</a:t>
            </a:r>
          </a:p>
          <a:p>
            <a:r>
              <a:rPr lang="cs-CZ" dirty="0" smtClean="0"/>
              <a:t>Tedy </a:t>
            </a:r>
            <a:r>
              <a:rPr lang="cs-CZ" b="1" dirty="0" smtClean="0"/>
              <a:t>vztah dávka (expozice) -&gt; odpověď (efekt)</a:t>
            </a:r>
            <a:endParaRPr lang="cs-CZ" b="1" dirty="0"/>
          </a:p>
          <a:p>
            <a:r>
              <a:rPr lang="cs-CZ" dirty="0" smtClean="0"/>
              <a:t>efekt - </a:t>
            </a:r>
            <a:r>
              <a:rPr lang="cs-CZ" b="1" dirty="0"/>
              <a:t>akutní, subletální, </a:t>
            </a:r>
            <a:r>
              <a:rPr lang="cs-CZ" b="1" dirty="0" smtClean="0"/>
              <a:t>chronická toxicita</a:t>
            </a:r>
            <a:endParaRPr lang="cs-CZ" b="1" dirty="0"/>
          </a:p>
          <a:p>
            <a:r>
              <a:rPr lang="cs-CZ" dirty="0" smtClean="0"/>
              <a:t>Biotest </a:t>
            </a:r>
            <a:r>
              <a:rPr lang="cs-CZ" dirty="0"/>
              <a:t>je starý </a:t>
            </a:r>
            <a:r>
              <a:rPr lang="cs-CZ" dirty="0" smtClean="0"/>
              <a:t>několik </a:t>
            </a:r>
            <a:r>
              <a:rPr lang="cs-CZ" dirty="0"/>
              <a:t>tisíc </a:t>
            </a:r>
            <a:r>
              <a:rPr lang="cs-CZ" dirty="0" smtClean="0"/>
              <a:t>let (faraoni měli </a:t>
            </a:r>
            <a:r>
              <a:rPr lang="cs-CZ" dirty="0"/>
              <a:t>ochutnávače aby se uchránili před </a:t>
            </a:r>
            <a:r>
              <a:rPr lang="cs-CZ" dirty="0" smtClean="0"/>
              <a:t>traviči, ve </a:t>
            </a:r>
            <a:r>
              <a:rPr lang="cs-CZ" dirty="0"/>
              <a:t>středověku </a:t>
            </a:r>
            <a:r>
              <a:rPr lang="cs-CZ" dirty="0" smtClean="0"/>
              <a:t>se podezřelý </a:t>
            </a:r>
            <a:r>
              <a:rPr lang="cs-CZ" dirty="0"/>
              <a:t>pokrm zkoušel na psovi či </a:t>
            </a:r>
            <a:r>
              <a:rPr lang="cs-CZ" dirty="0" smtClean="0"/>
              <a:t>vězni</a:t>
            </a:r>
          </a:p>
          <a:p>
            <a:r>
              <a:rPr lang="cs-CZ" dirty="0" smtClean="0"/>
              <a:t> </a:t>
            </a:r>
            <a:r>
              <a:rPr lang="cs-CZ" dirty="0"/>
              <a:t>j</a:t>
            </a:r>
            <a:r>
              <a:rPr lang="cs-CZ" dirty="0" smtClean="0"/>
              <a:t>ako </a:t>
            </a:r>
            <a:r>
              <a:rPr lang="cs-CZ" dirty="0"/>
              <a:t>testovací organismy </a:t>
            </a:r>
            <a:r>
              <a:rPr lang="cs-CZ" dirty="0" smtClean="0"/>
              <a:t>používáme </a:t>
            </a:r>
            <a:r>
              <a:rPr lang="cs-CZ" b="1" dirty="0" smtClean="0"/>
              <a:t>bakterie</a:t>
            </a:r>
            <a:r>
              <a:rPr lang="cs-CZ" b="1" dirty="0"/>
              <a:t>, sinice, řasy, vyšší rostliny, vodní a </a:t>
            </a:r>
            <a:r>
              <a:rPr lang="cs-CZ" b="1" dirty="0" smtClean="0"/>
              <a:t>půdní organismy</a:t>
            </a:r>
            <a:r>
              <a:rPr lang="cs-CZ" b="1" dirty="0"/>
              <a:t>, mechy a lišejníky, ale také </a:t>
            </a:r>
            <a:r>
              <a:rPr lang="cs-CZ" b="1" dirty="0" smtClean="0"/>
              <a:t>teplokrevné obratlovce, </a:t>
            </a:r>
            <a:r>
              <a:rPr lang="cs-CZ" b="1" dirty="0"/>
              <a:t>především </a:t>
            </a:r>
            <a:r>
              <a:rPr lang="cs-CZ" b="1" dirty="0" smtClean="0"/>
              <a:t>hlodavce, ptáky, </a:t>
            </a:r>
            <a:r>
              <a:rPr lang="cs-CZ" b="1" dirty="0"/>
              <a:t>volně žijící zvěř a ve zdůvodněných případech i </a:t>
            </a:r>
            <a:r>
              <a:rPr lang="cs-CZ" b="1" dirty="0" smtClean="0"/>
              <a:t>primáty)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0578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304800" y="896938"/>
            <a:ext cx="86106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b="0" dirty="0">
                <a:solidFill>
                  <a:schemeClr val="tx1"/>
                </a:solidFill>
              </a:rPr>
              <a:t>V</a:t>
            </a:r>
            <a:r>
              <a:rPr lang="cs-CZ" altLang="en-US" sz="2200" b="0" dirty="0">
                <a:solidFill>
                  <a:schemeClr val="tx1"/>
                </a:solidFill>
              </a:rPr>
              <a:t>ývoj zárodku </a:t>
            </a:r>
            <a:endParaRPr lang="en-US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b="0" dirty="0">
                <a:solidFill>
                  <a:schemeClr val="tx1"/>
                </a:solidFill>
              </a:rPr>
              <a:t>	</a:t>
            </a:r>
            <a:r>
              <a:rPr lang="cs-CZ" altLang="en-US" sz="1800" b="0" dirty="0">
                <a:solidFill>
                  <a:schemeClr val="tx1"/>
                </a:solidFill>
              </a:rPr>
              <a:t>- řada kritických stadií, náročná synchronizace</a:t>
            </a:r>
            <a:endParaRPr lang="en-GB" altLang="en-US" sz="1800" b="0" dirty="0">
              <a:solidFill>
                <a:schemeClr val="tx1"/>
              </a:solidFill>
            </a:endParaRPr>
          </a:p>
          <a:p>
            <a:pPr lvl="2">
              <a:spcBef>
                <a:spcPct val="0"/>
              </a:spcBef>
              <a:buClrTx/>
              <a:buFontTx/>
              <a:buChar char="-"/>
            </a:pPr>
            <a:r>
              <a:rPr lang="en-US" altLang="en-US" sz="1800" b="0" dirty="0">
                <a:solidFill>
                  <a:schemeClr val="tx1"/>
                </a:solidFill>
              </a:rPr>
              <a:t> </a:t>
            </a:r>
            <a:r>
              <a:rPr lang="en-US" altLang="en-US" sz="1800" b="0" dirty="0" err="1">
                <a:solidFill>
                  <a:schemeClr val="tx1"/>
                </a:solidFill>
              </a:rPr>
              <a:t>regulace</a:t>
            </a:r>
            <a:r>
              <a:rPr lang="en-US" altLang="en-US" sz="1800" b="0" dirty="0">
                <a:solidFill>
                  <a:schemeClr val="tx1"/>
                </a:solidFill>
              </a:rPr>
              <a:t> bun</a:t>
            </a:r>
            <a:r>
              <a:rPr lang="en-GB" altLang="en-US" sz="1800" b="0" dirty="0" err="1">
                <a:solidFill>
                  <a:schemeClr val="tx1"/>
                </a:solidFill>
              </a:rPr>
              <a:t>ěčných</a:t>
            </a:r>
            <a:r>
              <a:rPr lang="en-GB" altLang="en-US" sz="1800" b="0" dirty="0">
                <a:solidFill>
                  <a:schemeClr val="tx1"/>
                </a:solidFill>
              </a:rPr>
              <a:t> </a:t>
            </a:r>
            <a:r>
              <a:rPr lang="en-GB" altLang="en-US" sz="1800" b="0" dirty="0" err="1">
                <a:solidFill>
                  <a:schemeClr val="tx1"/>
                </a:solidFill>
              </a:rPr>
              <a:t>procesů</a:t>
            </a:r>
            <a:r>
              <a:rPr lang="en-GB" altLang="en-US" sz="1800" b="0" dirty="0">
                <a:solidFill>
                  <a:schemeClr val="tx1"/>
                </a:solidFill>
              </a:rPr>
              <a:t> (</a:t>
            </a:r>
            <a:r>
              <a:rPr lang="cs-CZ" altLang="en-US" sz="1800" b="0" dirty="0">
                <a:solidFill>
                  <a:schemeClr val="tx1"/>
                </a:solidFill>
              </a:rPr>
              <a:t>proliferace / diferenciace / apoptóza</a:t>
            </a:r>
            <a:r>
              <a:rPr lang="en-GB" altLang="en-US" sz="1800" b="0" dirty="0">
                <a:solidFill>
                  <a:schemeClr val="tx1"/>
                </a:solidFill>
              </a:rPr>
              <a:t>)</a:t>
            </a:r>
          </a:p>
          <a:p>
            <a:pPr lvl="2">
              <a:spcBef>
                <a:spcPct val="0"/>
              </a:spcBef>
              <a:buClrTx/>
              <a:buFontTx/>
              <a:buChar char="-"/>
            </a:pPr>
            <a:r>
              <a:rPr lang="en-US" altLang="en-US" sz="1800" b="0" dirty="0">
                <a:solidFill>
                  <a:schemeClr val="tx1"/>
                </a:solidFill>
              </a:rPr>
              <a:t> </a:t>
            </a:r>
            <a:r>
              <a:rPr lang="en-US" altLang="en-US" sz="1800" b="0" dirty="0" err="1">
                <a:solidFill>
                  <a:schemeClr val="tx1"/>
                </a:solidFill>
              </a:rPr>
              <a:t>proces</a:t>
            </a:r>
            <a:r>
              <a:rPr lang="cs-CZ" altLang="en-US" sz="1800" b="0" dirty="0">
                <a:solidFill>
                  <a:schemeClr val="tx1"/>
                </a:solidFill>
              </a:rPr>
              <a:t>y velmi citlivé na působení toxikantů </a:t>
            </a:r>
            <a:endParaRPr lang="en-GB" altLang="en-US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200" b="0" dirty="0" err="1">
                <a:solidFill>
                  <a:schemeClr val="tx1"/>
                </a:solidFill>
              </a:rPr>
              <a:t>Nejcitlivější</a:t>
            </a:r>
            <a:r>
              <a:rPr lang="en-GB" altLang="en-US" sz="2200" b="0" dirty="0">
                <a:solidFill>
                  <a:schemeClr val="tx1"/>
                </a:solidFill>
              </a:rPr>
              <a:t> </a:t>
            </a:r>
            <a:r>
              <a:rPr lang="en-GB" altLang="en-US" sz="2200" b="0" dirty="0" err="1">
                <a:solidFill>
                  <a:schemeClr val="tx1"/>
                </a:solidFill>
              </a:rPr>
              <a:t>fáze</a:t>
            </a:r>
            <a:r>
              <a:rPr lang="cs-CZ" altLang="en-US" sz="2200" b="0" i="1" dirty="0">
                <a:solidFill>
                  <a:schemeClr val="tx1"/>
                </a:solidFill>
              </a:rPr>
              <a:t> </a:t>
            </a:r>
            <a:endParaRPr lang="en-GB" altLang="en-US" sz="2200" b="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200" b="0" dirty="0">
                <a:solidFill>
                  <a:schemeClr val="tx1"/>
                </a:solidFill>
              </a:rPr>
              <a:t>	-</a:t>
            </a:r>
            <a:r>
              <a:rPr lang="en-GB" altLang="en-US" sz="1800" b="0" dirty="0">
                <a:solidFill>
                  <a:schemeClr val="tx1"/>
                </a:solidFill>
              </a:rPr>
              <a:t> </a:t>
            </a:r>
            <a:r>
              <a:rPr lang="cs-CZ" altLang="en-US" sz="1800" b="0" dirty="0">
                <a:solidFill>
                  <a:schemeClr val="tx1"/>
                </a:solidFill>
              </a:rPr>
              <a:t>organogeneze </a:t>
            </a:r>
            <a:r>
              <a:rPr lang="en-US" altLang="en-US" sz="1800" b="0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	-</a:t>
            </a:r>
            <a:r>
              <a:rPr lang="cs-CZ" altLang="en-US" sz="1800" b="0" dirty="0">
                <a:solidFill>
                  <a:schemeClr val="tx1"/>
                </a:solidFill>
              </a:rPr>
              <a:t> zejména u obojživelníků: </a:t>
            </a:r>
            <a:r>
              <a:rPr lang="cs-CZ" altLang="en-US" sz="1800" dirty="0">
                <a:solidFill>
                  <a:schemeClr val="tx1"/>
                </a:solidFill>
              </a:rPr>
              <a:t>úplná metamorfoza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dirty="0">
                <a:solidFill>
                  <a:schemeClr val="tx1"/>
                </a:solidFill>
                <a:sym typeface="Wingdings" panose="05000000000000000000" pitchFamily="2" charset="2"/>
              </a:rPr>
              <a:t>Embryotoxicita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= </a:t>
            </a:r>
            <a:r>
              <a:rPr lang="cs-CZ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Obecný pojem: toxicita pro embryo</a:t>
            </a:r>
            <a:endParaRPr lang="cs-CZ" altLang="en-US" sz="1700" b="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200" b="1" dirty="0">
                <a:solidFill>
                  <a:schemeClr val="tx1"/>
                </a:solidFill>
                <a:sym typeface="Wingdings" panose="05000000000000000000" pitchFamily="2" charset="2"/>
              </a:rPr>
              <a:t>TERATOGENITA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= </a:t>
            </a:r>
            <a:r>
              <a:rPr lang="en-GB" altLang="en-US" sz="2200" b="0" dirty="0" err="1">
                <a:solidFill>
                  <a:schemeClr val="tx1"/>
                </a:solidFill>
                <a:sym typeface="Wingdings" panose="05000000000000000000" pitchFamily="2" charset="2"/>
              </a:rPr>
              <a:t>Morfologické</a:t>
            </a:r>
            <a:r>
              <a:rPr lang="en-GB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 v</a:t>
            </a:r>
            <a:r>
              <a:rPr lang="cs-CZ" altLang="en-US" sz="2200" b="0" dirty="0">
                <a:solidFill>
                  <a:schemeClr val="tx1"/>
                </a:solidFill>
              </a:rPr>
              <a:t>ývojové poruchy</a:t>
            </a:r>
            <a:endParaRPr lang="cs-CZ" altLang="en-US" sz="1700" b="0" i="1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700" b="0" dirty="0">
                <a:solidFill>
                  <a:schemeClr val="tx1"/>
                </a:solidFill>
              </a:rPr>
              <a:t>malformace, chybějící/přebývající orgány, poruchy růstu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  <a:r>
              <a:rPr lang="en-US" altLang="en-US" sz="2200" b="0" dirty="0">
                <a:solidFill>
                  <a:schemeClr val="tx1"/>
                </a:solidFill>
              </a:rPr>
              <a:t>dob</a:t>
            </a:r>
            <a:r>
              <a:rPr lang="cs-CZ" altLang="en-US" sz="2200" b="0" dirty="0">
                <a:solidFill>
                  <a:schemeClr val="tx1"/>
                </a:solidFill>
              </a:rPr>
              <a:t>ře charakterizována zejm. u obratlovců</a:t>
            </a:r>
            <a:endParaRPr lang="en-GB" altLang="en-US" sz="18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None/>
            </a:pPr>
            <a:endParaRPr lang="cs-CZ" altLang="en-US" sz="1800" b="0" dirty="0">
              <a:solidFill>
                <a:schemeClr val="tx1"/>
              </a:solidFill>
            </a:endParaRP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304800" y="152400"/>
            <a:ext cx="8610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b="1" dirty="0">
                <a:solidFill>
                  <a:schemeClr val="tx1"/>
                </a:solidFill>
              </a:rPr>
              <a:t>Vývojová toxicita (toxicita pro časná vývojová stádia)</a:t>
            </a:r>
          </a:p>
        </p:txBody>
      </p:sp>
      <p:pic>
        <p:nvPicPr>
          <p:cNvPr id="1310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349500"/>
            <a:ext cx="20383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7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381000" y="152400"/>
            <a:ext cx="861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b="1" dirty="0">
                <a:solidFill>
                  <a:schemeClr val="tx1"/>
                </a:solidFill>
              </a:rPr>
              <a:t>TERATOGENITA - příklady</a:t>
            </a:r>
          </a:p>
        </p:txBody>
      </p:sp>
      <p:pic>
        <p:nvPicPr>
          <p:cNvPr id="133125" name="Picture 5" descr="Kunisuke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0"/>
            <a:ext cx="35052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250825" y="981075"/>
            <a:ext cx="6293711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b="0" i="1" dirty="0">
                <a:solidFill>
                  <a:schemeClr val="tx1"/>
                </a:solidFill>
              </a:rPr>
              <a:t>Příklady </a:t>
            </a:r>
            <a:r>
              <a:rPr lang="en-GB" altLang="en-US" sz="2000" b="0" i="1" dirty="0" err="1">
                <a:solidFill>
                  <a:schemeClr val="tx1"/>
                </a:solidFill>
              </a:rPr>
              <a:t>teratogenů</a:t>
            </a:r>
            <a:endParaRPr lang="en-GB" altLang="en-US" sz="2000" b="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000" b="0" i="1" dirty="0">
                <a:solidFill>
                  <a:schemeClr val="tx1"/>
                </a:solidFill>
              </a:rPr>
              <a:t>	</a:t>
            </a:r>
            <a:r>
              <a:rPr lang="cs-CZ" altLang="en-US" sz="2000" b="0" i="1" dirty="0">
                <a:solidFill>
                  <a:schemeClr val="tx1"/>
                </a:solidFill>
              </a:rPr>
              <a:t>- organochlorové látky, pesticidy (</a:t>
            </a:r>
            <a:r>
              <a:rPr lang="cs-CZ" altLang="en-US" sz="2000" i="1" dirty="0">
                <a:solidFill>
                  <a:schemeClr val="tx1"/>
                </a:solidFill>
              </a:rPr>
              <a:t>DDT, DDE)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b="0" i="1" dirty="0">
                <a:solidFill>
                  <a:schemeClr val="tx1"/>
                </a:solidFill>
              </a:rPr>
              <a:t>	- </a:t>
            </a:r>
            <a:r>
              <a:rPr lang="cs-CZ" altLang="en-US" sz="2000" i="1" dirty="0">
                <a:solidFill>
                  <a:schemeClr val="tx1"/>
                </a:solidFill>
              </a:rPr>
              <a:t>PCBs </a:t>
            </a:r>
            <a:r>
              <a:rPr lang="cs-CZ" altLang="en-US" sz="2000" b="0" i="1" dirty="0">
                <a:solidFill>
                  <a:schemeClr val="tx1"/>
                </a:solidFill>
              </a:rPr>
              <a:t>a látky s dioxinovou toxicitou obecně,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b="0" i="1" dirty="0">
                <a:solidFill>
                  <a:schemeClr val="tx1"/>
                </a:solidFill>
              </a:rPr>
              <a:t>	- </a:t>
            </a:r>
            <a:r>
              <a:rPr lang="cs-CZ" altLang="en-US" sz="2000" i="1" dirty="0">
                <a:solidFill>
                  <a:schemeClr val="tx1"/>
                </a:solidFill>
              </a:rPr>
              <a:t>toxické kovy </a:t>
            </a:r>
            <a:r>
              <a:rPr lang="cs-CZ" altLang="en-US" sz="2000" b="0" i="1" dirty="0">
                <a:solidFill>
                  <a:schemeClr val="tx1"/>
                </a:solidFill>
              </a:rPr>
              <a:t>-</a:t>
            </a:r>
            <a:r>
              <a:rPr lang="en-US" altLang="en-US" sz="2000" b="0" i="1" dirty="0">
                <a:solidFill>
                  <a:schemeClr val="tx1"/>
                </a:solidFill>
              </a:rPr>
              <a:t>&gt; </a:t>
            </a:r>
            <a:r>
              <a:rPr lang="en-US" altLang="en-US" sz="2000" b="0" i="1" dirty="0" err="1">
                <a:solidFill>
                  <a:schemeClr val="tx1"/>
                </a:solidFill>
              </a:rPr>
              <a:t>pt</a:t>
            </a:r>
            <a:r>
              <a:rPr lang="cs-CZ" altLang="en-US" sz="2000" b="0" i="1" dirty="0">
                <a:solidFill>
                  <a:schemeClr val="tx1"/>
                </a:solidFill>
              </a:rPr>
              <a:t>áci/ryby/plazi-želvy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b="0" i="1" dirty="0">
                <a:solidFill>
                  <a:schemeClr val="tx1"/>
                </a:solidFill>
              </a:rPr>
              <a:t>	- metabolity ve vodních květech sinic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 dirty="0">
                <a:solidFill>
                  <a:schemeClr val="tx1"/>
                </a:solidFill>
              </a:rPr>
              <a:t>	</a:t>
            </a:r>
            <a:endParaRPr lang="cs-CZ" altLang="en-US" sz="1800" b="0" dirty="0">
              <a:solidFill>
                <a:schemeClr val="tx1"/>
              </a:solidFill>
            </a:endParaRP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2438400" y="3274819"/>
            <a:ext cx="434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Halančík (medaka)</a:t>
            </a:r>
            <a:r>
              <a:rPr lang="en-GB" altLang="en-US" sz="1800" dirty="0">
                <a:solidFill>
                  <a:schemeClr val="tx1"/>
                </a:solidFill>
              </a:rPr>
              <a:t> </a:t>
            </a:r>
            <a:r>
              <a:rPr lang="en-GB" altLang="en-US" sz="1800" b="0" dirty="0" err="1" smtClean="0">
                <a:solidFill>
                  <a:schemeClr val="tx1"/>
                </a:solidFill>
              </a:rPr>
              <a:t>teratogenita</a:t>
            </a:r>
            <a:r>
              <a:rPr lang="en-GB" altLang="en-US" sz="1800" b="0" dirty="0" smtClean="0">
                <a:solidFill>
                  <a:schemeClr val="tx1"/>
                </a:solidFill>
              </a:rPr>
              <a:t> </a:t>
            </a:r>
            <a:r>
              <a:rPr lang="en-GB" altLang="en-US" sz="1800" dirty="0">
                <a:solidFill>
                  <a:schemeClr val="tx1"/>
                </a:solidFill>
              </a:rPr>
              <a:t>PCBs</a:t>
            </a:r>
            <a:endParaRPr lang="cs-CZ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0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381000" y="152400"/>
            <a:ext cx="8610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b="1" dirty="0" smtClean="0">
                <a:solidFill>
                  <a:schemeClr val="tx1"/>
                </a:solidFill>
              </a:rPr>
              <a:t>IMUNOTOXICITA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b="1" dirty="0" smtClean="0">
                <a:solidFill>
                  <a:schemeClr val="tx1"/>
                </a:solidFill>
              </a:rPr>
              <a:t>Narušení funkcí imunitního systému</a:t>
            </a:r>
            <a:endParaRPr lang="cs-CZ" altLang="en-US" b="1" dirty="0">
              <a:solidFill>
                <a:schemeClr val="tx1"/>
              </a:solidFill>
            </a:endParaRP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250823" y="1423987"/>
            <a:ext cx="8123699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  <a:latin typeface="Tahoma" panose="020B0604030504040204" pitchFamily="34" charset="0"/>
              </a:rPr>
              <a:t>Stimulace IS 		</a:t>
            </a:r>
            <a:r>
              <a:rPr lang="cs-CZ" altLang="en-US" sz="2200" dirty="0" smtClean="0">
                <a:solidFill>
                  <a:schemeClr val="tx1"/>
                </a:solidFill>
                <a:latin typeface="Tahoma" panose="020B0604030504040204" pitchFamily="34" charset="0"/>
              </a:rPr>
              <a:t>	- </a:t>
            </a:r>
            <a:r>
              <a:rPr lang="cs-CZ" altLang="en-US" sz="2200" dirty="0">
                <a:solidFill>
                  <a:schemeClr val="tx1"/>
                </a:solidFill>
                <a:latin typeface="Tahoma" panose="020B0604030504040204" pitchFamily="34" charset="0"/>
              </a:rPr>
              <a:t>vznik alergií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  <a:latin typeface="Tahoma" panose="020B0604030504040204" pitchFamily="34" charset="0"/>
              </a:rPr>
              <a:t>			</a:t>
            </a:r>
            <a:r>
              <a:rPr lang="cs-CZ" altLang="en-US" sz="2200" dirty="0" smtClean="0">
                <a:solidFill>
                  <a:schemeClr val="tx1"/>
                </a:solidFill>
                <a:latin typeface="Tahoma" panose="020B0604030504040204" pitchFamily="34" charset="0"/>
              </a:rPr>
              <a:t>	- </a:t>
            </a:r>
            <a:r>
              <a:rPr lang="cs-CZ" altLang="en-US" sz="2200" dirty="0">
                <a:solidFill>
                  <a:schemeClr val="tx1"/>
                </a:solidFill>
                <a:latin typeface="Tahoma" panose="020B0604030504040204" pitchFamily="34" charset="0"/>
              </a:rPr>
              <a:t>autoimunitní choroby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dirty="0" err="1">
                <a:solidFill>
                  <a:schemeClr val="tx1"/>
                </a:solidFill>
                <a:latin typeface="Tahoma" panose="020B0604030504040204" pitchFamily="34" charset="0"/>
              </a:rPr>
              <a:t>Suprese</a:t>
            </a:r>
            <a:r>
              <a:rPr lang="cs-CZ" altLang="en-US" sz="2200" dirty="0">
                <a:solidFill>
                  <a:schemeClr val="tx1"/>
                </a:solidFill>
                <a:latin typeface="Tahoma" panose="020B0604030504040204" pitchFamily="34" charset="0"/>
              </a:rPr>
              <a:t> (potlačení) IS </a:t>
            </a:r>
            <a:r>
              <a:rPr lang="cs-CZ" altLang="en-US" sz="2200" dirty="0" smtClean="0">
                <a:solidFill>
                  <a:schemeClr val="tx1"/>
                </a:solidFill>
                <a:latin typeface="Tahoma" panose="020B0604030504040204" pitchFamily="34" charset="0"/>
              </a:rPr>
              <a:t>	- </a:t>
            </a:r>
            <a:r>
              <a:rPr lang="cs-CZ" altLang="en-US" sz="2200" dirty="0">
                <a:solidFill>
                  <a:schemeClr val="tx1"/>
                </a:solidFill>
                <a:latin typeface="Tahoma" panose="020B0604030504040204" pitchFamily="34" charset="0"/>
              </a:rPr>
              <a:t>infekční choroby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  <a:latin typeface="Tahoma" panose="020B0604030504040204" pitchFamily="34" charset="0"/>
              </a:rPr>
              <a:t>			</a:t>
            </a:r>
            <a:r>
              <a:rPr lang="cs-CZ" altLang="en-US" sz="2200" dirty="0" smtClean="0">
                <a:solidFill>
                  <a:schemeClr val="tx1"/>
                </a:solidFill>
                <a:latin typeface="Tahoma" panose="020B0604030504040204" pitchFamily="34" charset="0"/>
              </a:rPr>
              <a:t>	- </a:t>
            </a:r>
            <a:r>
              <a:rPr lang="cs-CZ" altLang="en-US" sz="2200" dirty="0">
                <a:solidFill>
                  <a:schemeClr val="tx1"/>
                </a:solidFill>
                <a:latin typeface="Tahoma" panose="020B0604030504040204" pitchFamily="34" charset="0"/>
              </a:rPr>
              <a:t>neschopnost odstraňovat nádory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  <a:latin typeface="Tahoma" panose="020B0604030504040204" pitchFamily="34" charset="0"/>
              </a:rPr>
              <a:t>Oba mechanismy narušení IS jsou negativní a škodlivé</a:t>
            </a:r>
            <a:r>
              <a:rPr lang="cs-CZ" altLang="en-US" sz="1800" b="0" i="1" dirty="0">
                <a:solidFill>
                  <a:schemeClr val="tx1"/>
                </a:solidFill>
              </a:rPr>
              <a:t>	</a:t>
            </a:r>
            <a:endParaRPr lang="cs-CZ" altLang="en-US" sz="1800" b="0" dirty="0">
              <a:solidFill>
                <a:schemeClr val="tx1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3886200"/>
            <a:ext cx="8099425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b="1" dirty="0">
                <a:solidFill>
                  <a:schemeClr val="tx1"/>
                </a:solidFill>
                <a:latin typeface="Tahoma" panose="020B0604030504040204" pitchFamily="34" charset="0"/>
              </a:rPr>
              <a:t>Důsledky </a:t>
            </a:r>
            <a:r>
              <a:rPr lang="cs-CZ" altLang="en-US" sz="2200" b="1" dirty="0" err="1" smtClean="0">
                <a:solidFill>
                  <a:schemeClr val="tx1"/>
                </a:solidFill>
                <a:latin typeface="Tahoma" panose="020B0604030504040204" pitchFamily="34" charset="0"/>
              </a:rPr>
              <a:t>imunotoxicity</a:t>
            </a:r>
            <a:endParaRPr lang="cs-CZ" altLang="en-US" sz="2200" b="1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2"/>
                </a:solidFill>
                <a:latin typeface="Tahoma" panose="020B0604030504040204" pitchFamily="34" charset="0"/>
              </a:rPr>
              <a:t>	</a:t>
            </a:r>
            <a:r>
              <a:rPr lang="cs-CZ" altLang="en-US" sz="2200" b="0" dirty="0">
                <a:solidFill>
                  <a:schemeClr val="tx1"/>
                </a:solidFill>
                <a:latin typeface="Tahoma" panose="020B0604030504040204" pitchFamily="34" charset="0"/>
              </a:rPr>
              <a:t>- porušení proti-infekční a proti-nádorové ochrany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  <a:latin typeface="Tahoma" panose="020B0604030504040204" pitchFamily="34" charset="0"/>
              </a:rPr>
              <a:t>	- neschopnost reagovat na vakcíny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  <a:latin typeface="Tahoma" panose="020B0604030504040204" pitchFamily="34" charset="0"/>
              </a:rPr>
              <a:t>	- imunopatologie (autoimunita, hypersensitivity)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/>
            </a:r>
            <a:br>
              <a:rPr lang="cs-CZ" altLang="en-US" sz="2200" b="0" dirty="0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</a:br>
            <a:endParaRPr lang="cs-CZ" altLang="en-US" sz="22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78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282575" y="1476375"/>
            <a:ext cx="8610600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500" dirty="0" smtClean="0">
                <a:solidFill>
                  <a:schemeClr val="tx1"/>
                </a:solidFill>
              </a:rPr>
              <a:t>AKUTNÍ </a:t>
            </a:r>
            <a:r>
              <a:rPr lang="cs-CZ" altLang="en-US" sz="2500" dirty="0">
                <a:solidFill>
                  <a:schemeClr val="tx1"/>
                </a:solidFill>
              </a:rPr>
              <a:t>toxicita </a:t>
            </a:r>
            <a:r>
              <a:rPr lang="cs-CZ" altLang="en-US" sz="1800" b="0" dirty="0">
                <a:solidFill>
                  <a:schemeClr val="tx1"/>
                </a:solidFill>
              </a:rPr>
              <a:t>	</a:t>
            </a:r>
            <a:br>
              <a:rPr lang="cs-CZ" altLang="en-US" sz="1800" b="0" dirty="0">
                <a:solidFill>
                  <a:schemeClr val="tx1"/>
                </a:solidFill>
              </a:rPr>
            </a:br>
            <a:r>
              <a:rPr lang="cs-CZ" altLang="en-US" sz="1800" b="0" dirty="0">
                <a:solidFill>
                  <a:schemeClr val="tx1"/>
                </a:solidFill>
              </a:rPr>
              <a:t>- křeče, selhání CNS, smrt udušením atp.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5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500" dirty="0" smtClean="0">
                <a:solidFill>
                  <a:schemeClr val="tx1"/>
                </a:solidFill>
              </a:rPr>
              <a:t>CHRONICKÉ </a:t>
            </a:r>
            <a:r>
              <a:rPr lang="cs-CZ" altLang="en-US" sz="2500" dirty="0">
                <a:solidFill>
                  <a:schemeClr val="tx1"/>
                </a:solidFill>
              </a:rPr>
              <a:t>ÚČINKY</a:t>
            </a:r>
            <a:r>
              <a:rPr lang="cs-CZ" altLang="en-US" sz="2500" b="0" dirty="0">
                <a:solidFill>
                  <a:schemeClr val="tx1"/>
                </a:solidFill>
              </a:rPr>
              <a:t/>
            </a:r>
            <a:br>
              <a:rPr lang="cs-CZ" altLang="en-US" sz="2500" b="0" dirty="0">
                <a:solidFill>
                  <a:schemeClr val="tx1"/>
                </a:solidFill>
              </a:rPr>
            </a:br>
            <a:r>
              <a:rPr lang="cs-CZ" altLang="en-US" sz="2500" b="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5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500" b="0" dirty="0" err="1">
                <a:solidFill>
                  <a:schemeClr val="tx1"/>
                </a:solidFill>
                <a:sym typeface="Wingdings" panose="05000000000000000000" pitchFamily="2" charset="2"/>
              </a:rPr>
              <a:t>popula</a:t>
            </a:r>
            <a:r>
              <a:rPr lang="cs-CZ" altLang="en-US" sz="2500" b="0" dirty="0">
                <a:solidFill>
                  <a:schemeClr val="tx1"/>
                </a:solidFill>
                <a:sym typeface="Wingdings" panose="05000000000000000000" pitchFamily="2" charset="2"/>
              </a:rPr>
              <a:t>ční změny atd.</a:t>
            </a:r>
            <a:endParaRPr lang="en-US" altLang="en-US" sz="25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en-US" sz="2500" b="0" dirty="0">
                <a:solidFill>
                  <a:schemeClr val="tx1"/>
                </a:solidFill>
              </a:rPr>
              <a:t>Změny v chování </a:t>
            </a:r>
            <a:r>
              <a:rPr lang="cs-CZ" altLang="en-US" sz="1800" b="0" dirty="0">
                <a:solidFill>
                  <a:schemeClr val="tx1"/>
                </a:solidFill>
              </a:rPr>
              <a:t>-</a:t>
            </a:r>
            <a:r>
              <a:rPr lang="cs-CZ" altLang="en-US" sz="1700" b="0" dirty="0">
                <a:solidFill>
                  <a:schemeClr val="tx1"/>
                </a:solidFill>
              </a:rPr>
              <a:t> kritické pro přežití: reprodukční chování, hledání kořisti, potravní zvyky, ochrana před predátory, učení a paměť, orientace, komunikace, socializace a lokomoce</a:t>
            </a: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cs-CZ" altLang="en-US" sz="17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cs-CZ" altLang="en-US" sz="17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Příklady neurotoxických kontaminantů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* Insekticidy (organofosfáty, karbamáty …)</a:t>
            </a:r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0" y="304800"/>
            <a:ext cx="929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b="1" dirty="0">
                <a:solidFill>
                  <a:schemeClr val="tx1"/>
                </a:solidFill>
              </a:rPr>
              <a:t>Vliv látek na nervový systém NEUROTOXICITA </a:t>
            </a:r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804863"/>
            <a:ext cx="2625725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76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81000" y="1371600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	Hormony ve vodách:</a:t>
            </a:r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edu.ceskatelevize.cz/video/5490-kontaminace-vody?vsrc=vyhledavani&amp;vsrcid=kontaminace+vod</a:t>
            </a:r>
            <a:endParaRPr lang="cs-CZ" dirty="0"/>
          </a:p>
          <a:p>
            <a:endParaRPr lang="cs-CZ" dirty="0"/>
          </a:p>
          <a:p>
            <a:r>
              <a:rPr lang="cs-CZ" dirty="0"/>
              <a:t>	Eutrofizace:</a:t>
            </a:r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www.youtube.com/watch?v=vUYic6m02LA&amp;ab_channel=WWFPolska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	Znečištění vody:</a:t>
            </a:r>
          </a:p>
          <a:p>
            <a:r>
              <a:rPr lang="cs-CZ" dirty="0">
                <a:hlinkClick r:id="rId4"/>
              </a:rPr>
              <a:t>https://www.youtube.com/watch?v=4uof2r4LpZg&amp;ab_channel=SCIMUNI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458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Definice a popis biotestu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754563"/>
          </a:xfrm>
        </p:spPr>
        <p:txBody>
          <a:bodyPr>
            <a:noAutofit/>
          </a:bodyPr>
          <a:lstStyle/>
          <a:p>
            <a:r>
              <a:rPr lang="cs-CZ" sz="2800" b="1" dirty="0" smtClean="0"/>
              <a:t>Principem </a:t>
            </a:r>
            <a:r>
              <a:rPr lang="cs-CZ" sz="2800" b="1" dirty="0"/>
              <a:t>biotestu je kontakt </a:t>
            </a:r>
            <a:r>
              <a:rPr lang="cs-CZ" sz="2800" dirty="0"/>
              <a:t>(akutní, chronický apod.) </a:t>
            </a:r>
            <a:r>
              <a:rPr lang="cs-CZ" sz="2800" b="1" dirty="0"/>
              <a:t>testované látky</a:t>
            </a:r>
            <a:r>
              <a:rPr lang="cs-CZ" sz="2800" dirty="0"/>
              <a:t>, </a:t>
            </a:r>
            <a:r>
              <a:rPr lang="cs-CZ" sz="2800" dirty="0" smtClean="0"/>
              <a:t>směsného, či </a:t>
            </a:r>
            <a:r>
              <a:rPr lang="cs-CZ" sz="2800" dirty="0"/>
              <a:t>přírodního vzorku za určitých, </a:t>
            </a:r>
            <a:r>
              <a:rPr lang="cs-CZ" sz="2800" b="1" dirty="0"/>
              <a:t>předem definovaných a </a:t>
            </a:r>
            <a:r>
              <a:rPr lang="cs-CZ" sz="2800" b="1" dirty="0" smtClean="0"/>
              <a:t>kontrolovatelných podmínek </a:t>
            </a:r>
            <a:r>
              <a:rPr lang="cs-CZ" sz="2800" dirty="0"/>
              <a:t>s </a:t>
            </a:r>
            <a:r>
              <a:rPr lang="cs-CZ" sz="2800" b="1" dirty="0"/>
              <a:t>detekčním systémem </a:t>
            </a:r>
            <a:r>
              <a:rPr lang="cs-CZ" sz="2800" dirty="0"/>
              <a:t>(zkušebním organismem, tkání, </a:t>
            </a:r>
            <a:r>
              <a:rPr lang="cs-CZ" sz="2800" dirty="0" smtClean="0"/>
              <a:t>populací, společenstvem </a:t>
            </a:r>
            <a:r>
              <a:rPr lang="cs-CZ" sz="2800" dirty="0"/>
              <a:t>apod</a:t>
            </a:r>
            <a:r>
              <a:rPr lang="cs-CZ" sz="2800" dirty="0" smtClean="0"/>
              <a:t>.) </a:t>
            </a:r>
          </a:p>
          <a:p>
            <a:r>
              <a:rPr lang="cs-CZ" sz="2800" dirty="0" smtClean="0"/>
              <a:t>Dle </a:t>
            </a:r>
            <a:r>
              <a:rPr lang="cs-CZ" sz="2800" b="1" dirty="0" smtClean="0"/>
              <a:t>efektu (reakce) </a:t>
            </a:r>
            <a:r>
              <a:rPr lang="cs-CZ" sz="2800" dirty="0" smtClean="0"/>
              <a:t>usuzujeme</a:t>
            </a:r>
            <a:r>
              <a:rPr lang="cs-CZ" sz="2800" dirty="0"/>
              <a:t>, zda </a:t>
            </a:r>
            <a:r>
              <a:rPr lang="cs-CZ" sz="2800" dirty="0" smtClean="0"/>
              <a:t>je testovaná látka </a:t>
            </a:r>
            <a:r>
              <a:rPr lang="cs-CZ" sz="2800" b="1" dirty="0" smtClean="0"/>
              <a:t>toxická pro danou populaci</a:t>
            </a:r>
            <a:r>
              <a:rPr lang="cs-CZ" sz="2800" dirty="0" smtClean="0"/>
              <a:t>, případně společenstvo.</a:t>
            </a:r>
            <a:endParaRPr lang="cs-CZ" sz="28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70028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cs-CZ" b="1" dirty="0" smtClean="0"/>
              <a:t>Akutní vs. Chronická toxicita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biotesty akutní toxicity</a:t>
            </a:r>
          </a:p>
          <a:p>
            <a:r>
              <a:rPr lang="cs-CZ" dirty="0"/>
              <a:t>živočichové - nejčastěji hodnoceným parametrem je letalita,</a:t>
            </a:r>
            <a:br>
              <a:rPr lang="cs-CZ" dirty="0"/>
            </a:br>
            <a:r>
              <a:rPr lang="cs-CZ" dirty="0"/>
              <a:t>dále imobilizace (</a:t>
            </a:r>
            <a:r>
              <a:rPr lang="cs-CZ" dirty="0" err="1"/>
              <a:t>Daphnia</a:t>
            </a:r>
            <a:r>
              <a:rPr lang="cs-CZ" dirty="0"/>
              <a:t>)</a:t>
            </a:r>
          </a:p>
          <a:p>
            <a:r>
              <a:rPr lang="cs-CZ" dirty="0" err="1"/>
              <a:t>autotrofové</a:t>
            </a:r>
            <a:r>
              <a:rPr lang="cs-CZ" dirty="0"/>
              <a:t> – řasy: růst, dělení, množství chlorofylu (</a:t>
            </a:r>
            <a:r>
              <a:rPr lang="cs-CZ" dirty="0" err="1"/>
              <a:t>fluorescnence</a:t>
            </a:r>
            <a:r>
              <a:rPr lang="cs-CZ" dirty="0"/>
              <a:t>); rostliny cévnaté – klíčení, růst</a:t>
            </a:r>
          </a:p>
          <a:p>
            <a:r>
              <a:rPr lang="cs-CZ" dirty="0" err="1"/>
              <a:t>destruenti</a:t>
            </a:r>
            <a:r>
              <a:rPr lang="cs-CZ" dirty="0"/>
              <a:t> – bakterie: růst, metabolická aktivita ...</a:t>
            </a:r>
          </a:p>
          <a:p>
            <a:endParaRPr lang="cs-CZ" b="1" dirty="0"/>
          </a:p>
          <a:p>
            <a:pPr marL="0" indent="0">
              <a:buNone/>
            </a:pPr>
            <a:r>
              <a:rPr lang="cs-CZ" b="1" dirty="0"/>
              <a:t>biotesty chronické toxicity</a:t>
            </a:r>
          </a:p>
          <a:p>
            <a:r>
              <a:rPr lang="cs-CZ" dirty="0"/>
              <a:t>živočichové – neletální parametry – růst, malformace, reprodukční schopnosti a úspěšnost (testy reprodukce)</a:t>
            </a:r>
          </a:p>
          <a:p>
            <a:r>
              <a:rPr lang="cs-CZ" dirty="0" err="1"/>
              <a:t>autotrofové</a:t>
            </a:r>
            <a:r>
              <a:rPr lang="cs-CZ" dirty="0"/>
              <a:t> –cévnaté rostliny – klíčení, růst, tvorba gamet/semen, rozmnožování ...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724400"/>
            <a:ext cx="244690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868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Faktory – podmínky biotestu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Definice podmínek - standardizace </a:t>
            </a:r>
            <a:r>
              <a:rPr lang="cs-CZ" b="1" dirty="0"/>
              <a:t>testu</a:t>
            </a:r>
          </a:p>
          <a:p>
            <a:r>
              <a:rPr lang="cs-CZ" dirty="0"/>
              <a:t>teplota</a:t>
            </a:r>
          </a:p>
          <a:p>
            <a:r>
              <a:rPr lang="cs-CZ" dirty="0"/>
              <a:t>světlo, světelná perioda</a:t>
            </a:r>
          </a:p>
          <a:p>
            <a:r>
              <a:rPr lang="cs-CZ" dirty="0"/>
              <a:t>obsah a přístup kyslíku</a:t>
            </a:r>
          </a:p>
          <a:p>
            <a:r>
              <a:rPr lang="cs-CZ" dirty="0"/>
              <a:t>pH</a:t>
            </a:r>
          </a:p>
          <a:p>
            <a:r>
              <a:rPr lang="cs-CZ" dirty="0"/>
              <a:t>tvrdost </a:t>
            </a:r>
            <a:r>
              <a:rPr lang="cs-CZ" dirty="0" smtClean="0"/>
              <a:t>vody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7297">
            <a:off x="5638800" y="2840777"/>
            <a:ext cx="308285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175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b="1" dirty="0" smtClean="0"/>
              <a:t>Praktická realizace biotestů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sz="7000" b="1" dirty="0"/>
              <a:t>1) Příprava organismu</a:t>
            </a:r>
          </a:p>
          <a:p>
            <a:pPr lvl="1"/>
            <a:r>
              <a:rPr lang="cs-CZ" sz="4500" dirty="0"/>
              <a:t>kultivační médium, standardní počty, stáří ...</a:t>
            </a:r>
          </a:p>
          <a:p>
            <a:pPr marL="0" indent="0">
              <a:buNone/>
            </a:pPr>
            <a:r>
              <a:rPr lang="cs-CZ" sz="7000" b="1" dirty="0"/>
              <a:t>2) Příprava vzorku</a:t>
            </a:r>
          </a:p>
          <a:p>
            <a:pPr lvl="1"/>
            <a:r>
              <a:rPr lang="cs-CZ" sz="4500" b="1" dirty="0"/>
              <a:t>ředění vzorku </a:t>
            </a:r>
            <a:r>
              <a:rPr lang="cs-CZ" sz="4500" dirty="0"/>
              <a:t>(mimo nádoby s organismy) – koncentrační řada </a:t>
            </a:r>
            <a:br>
              <a:rPr lang="cs-CZ" sz="4500" dirty="0"/>
            </a:br>
            <a:r>
              <a:rPr lang="cs-CZ" sz="4500" dirty="0"/>
              <a:t>ředící medium: </a:t>
            </a:r>
          </a:p>
          <a:p>
            <a:pPr lvl="1"/>
            <a:r>
              <a:rPr lang="cs-CZ" sz="4500" dirty="0"/>
              <a:t>voda/medium – lze přímo přidávat k organismům</a:t>
            </a:r>
          </a:p>
          <a:p>
            <a:pPr lvl="1"/>
            <a:r>
              <a:rPr lang="cs-CZ" sz="4500" dirty="0"/>
              <a:t>organické rozpouštědlo – přídavky jen malých koncentrací (0.5%)</a:t>
            </a:r>
          </a:p>
          <a:p>
            <a:pPr lvl="1"/>
            <a:r>
              <a:rPr lang="cs-CZ" sz="4500" dirty="0"/>
              <a:t>příprava kontaminované půdy</a:t>
            </a:r>
          </a:p>
          <a:p>
            <a:pPr lvl="1"/>
            <a:r>
              <a:rPr lang="cs-CZ" sz="4500" b="1" dirty="0"/>
              <a:t>negativní kontrola </a:t>
            </a:r>
            <a:r>
              <a:rPr lang="cs-CZ" sz="4500" dirty="0"/>
              <a:t>– ředicí medium</a:t>
            </a:r>
          </a:p>
          <a:p>
            <a:pPr marL="0" indent="0">
              <a:buNone/>
            </a:pPr>
            <a:r>
              <a:rPr lang="cs-CZ" sz="7000" b="1" dirty="0"/>
              <a:t>3) Expozice</a:t>
            </a:r>
          </a:p>
          <a:p>
            <a:pPr lvl="1"/>
            <a:r>
              <a:rPr lang="cs-CZ" sz="4500" dirty="0"/>
              <a:t>přídavky vzorku (kontrolního roztoku) k organismu, expozice (24, 96 h)</a:t>
            </a:r>
          </a:p>
          <a:p>
            <a:pPr lvl="1"/>
            <a:r>
              <a:rPr lang="cs-CZ" sz="4500" dirty="0"/>
              <a:t>přídavky organismu do připravené matrice</a:t>
            </a:r>
          </a:p>
          <a:p>
            <a:pPr marL="0" indent="0">
              <a:buNone/>
            </a:pPr>
            <a:r>
              <a:rPr lang="cs-CZ" sz="7000" b="1" dirty="0"/>
              <a:t>4) Vyhodnocení</a:t>
            </a:r>
          </a:p>
          <a:p>
            <a:pPr lvl="1"/>
            <a:r>
              <a:rPr lang="cs-CZ" sz="4500" dirty="0"/>
              <a:t>stanovení </a:t>
            </a:r>
            <a:r>
              <a:rPr lang="cs-CZ" sz="4500" b="1" dirty="0"/>
              <a:t>letality / růstu,</a:t>
            </a:r>
            <a:r>
              <a:rPr lang="cs-CZ" sz="4500" dirty="0"/>
              <a:t> srovnání vzorek – kontrola, </a:t>
            </a:r>
            <a:r>
              <a:rPr lang="cs-CZ" sz="4500" b="1" dirty="0"/>
              <a:t>odvození křivky dávka odpověď, statistické srovnání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7885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ikrotitrační destička P pro Elisa testy | GAMA GROUP a.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345" y="1759085"/>
            <a:ext cx="6372478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rot="20355165">
            <a:off x="2210183" y="1909511"/>
            <a:ext cx="4419600" cy="3809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Zvyšující se koncentrace toxické látky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2209800" y="1219200"/>
            <a:ext cx="3657600" cy="1371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 flipH="1" flipV="1">
            <a:off x="2209800" y="3429000"/>
            <a:ext cx="1676400" cy="2438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/>
          <p:cNvSpPr txBox="1">
            <a:spLocks/>
          </p:cNvSpPr>
          <p:nvPr/>
        </p:nvSpPr>
        <p:spPr>
          <a:xfrm rot="20355165">
            <a:off x="2898459" y="5954137"/>
            <a:ext cx="228028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Kontrolní vzorek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1183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Účinky vs. Koncentrace látky</a:t>
            </a:r>
            <a:endParaRPr lang="cs-CZ" b="1" dirty="0"/>
          </a:p>
        </p:txBody>
      </p:sp>
      <p:pic>
        <p:nvPicPr>
          <p:cNvPr id="4" name="Picture 2" descr="E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" t="7509" r="21252" b="65043"/>
          <a:stretch/>
        </p:blipFill>
        <p:spPr bwMode="auto">
          <a:xfrm>
            <a:off x="554477" y="1825626"/>
            <a:ext cx="8083686" cy="443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909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Parametry co odvodíme z křivky dávka - odpověď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LOEC (</a:t>
            </a:r>
            <a:r>
              <a:rPr lang="cs-CZ" sz="2800" b="1" dirty="0" err="1" smtClean="0"/>
              <a:t>Lowest</a:t>
            </a:r>
            <a:r>
              <a:rPr lang="cs-CZ" sz="2800" b="1" dirty="0" smtClean="0"/>
              <a:t> </a:t>
            </a:r>
            <a:r>
              <a:rPr lang="cs-CZ" sz="2800" b="1" dirty="0" err="1"/>
              <a:t>Observable</a:t>
            </a:r>
            <a:r>
              <a:rPr lang="cs-CZ" sz="2800" b="1" dirty="0"/>
              <a:t> </a:t>
            </a:r>
            <a:r>
              <a:rPr lang="cs-CZ" sz="2800" b="1" dirty="0" err="1" smtClean="0"/>
              <a:t>Effect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Concentration</a:t>
            </a:r>
            <a:r>
              <a:rPr lang="cs-CZ" sz="2800" b="1" dirty="0" smtClean="0"/>
              <a:t>/L)</a:t>
            </a:r>
            <a:endParaRPr lang="cs-CZ" sz="2800" b="1" dirty="0"/>
          </a:p>
          <a:p>
            <a:pPr marL="0" indent="0">
              <a:buNone/>
            </a:pPr>
            <a:r>
              <a:rPr lang="cs-CZ" sz="2800" dirty="0"/>
              <a:t>	- první nejnižší koncentrace použitá v experimentu, </a:t>
            </a:r>
            <a:r>
              <a:rPr lang="cs-CZ" sz="2800" dirty="0" smtClean="0"/>
              <a:t>	   která  vyvolala </a:t>
            </a:r>
            <a:r>
              <a:rPr lang="cs-CZ" sz="2800" dirty="0"/>
              <a:t>významné efekty</a:t>
            </a:r>
          </a:p>
          <a:p>
            <a:pPr marL="0" indent="0">
              <a:buNone/>
            </a:pPr>
            <a:r>
              <a:rPr lang="cs-CZ" sz="2800" b="1" dirty="0" smtClean="0"/>
              <a:t>NOEC (No </a:t>
            </a:r>
            <a:r>
              <a:rPr lang="cs-CZ" sz="2800" b="1" dirty="0" err="1"/>
              <a:t>Observable</a:t>
            </a:r>
            <a:r>
              <a:rPr lang="cs-CZ" sz="2800" b="1" dirty="0"/>
              <a:t> </a:t>
            </a:r>
            <a:r>
              <a:rPr lang="cs-CZ" sz="2800" b="1" dirty="0" err="1"/>
              <a:t>Effect</a:t>
            </a:r>
            <a:r>
              <a:rPr lang="cs-CZ" sz="2800" b="1" dirty="0"/>
              <a:t> </a:t>
            </a:r>
            <a:r>
              <a:rPr lang="cs-CZ" sz="2800" b="1" dirty="0" err="1" smtClean="0"/>
              <a:t>Concentration</a:t>
            </a:r>
            <a:r>
              <a:rPr lang="cs-CZ" sz="2800" b="1" dirty="0" smtClean="0"/>
              <a:t>/</a:t>
            </a:r>
            <a:r>
              <a:rPr lang="cs-CZ" sz="2800" b="1" dirty="0" err="1" smtClean="0"/>
              <a:t>Level</a:t>
            </a:r>
            <a:r>
              <a:rPr lang="cs-CZ" sz="2800" b="1" dirty="0" smtClean="0"/>
              <a:t>)</a:t>
            </a:r>
            <a:endParaRPr lang="cs-CZ" sz="2800" b="1" dirty="0"/>
          </a:p>
          <a:p>
            <a:pPr marL="0" indent="0">
              <a:buNone/>
            </a:pPr>
            <a:r>
              <a:rPr lang="cs-CZ" sz="2800" dirty="0" smtClean="0"/>
              <a:t>         - nejvyšší koncentrace, která nevyvolala žádný 	efekt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57653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47142</TotalTime>
  <Words>600</Words>
  <Application>Microsoft Office PowerPoint</Application>
  <PresentationFormat>Předvádění na obrazovce (4:3)</PresentationFormat>
  <Paragraphs>181</Paragraphs>
  <Slides>24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systému Office</vt:lpstr>
      <vt:lpstr>Environmentální geologie</vt:lpstr>
      <vt:lpstr>Testování toxicity - Biotesty</vt:lpstr>
      <vt:lpstr>Definice a popis biotestu</vt:lpstr>
      <vt:lpstr>Akutní vs. Chronická toxicita</vt:lpstr>
      <vt:lpstr>Faktory – podmínky biotestu</vt:lpstr>
      <vt:lpstr>Praktická realizace biotestů</vt:lpstr>
      <vt:lpstr>Prezentace aplikace PowerPoint</vt:lpstr>
      <vt:lpstr>Účinky vs. Koncentrace látky</vt:lpstr>
      <vt:lpstr>Parametry co odvodíme z křivky dávka - odpověď</vt:lpstr>
      <vt:lpstr>Další parametry odvozené z křivky dávka - odpověď</vt:lpstr>
      <vt:lpstr>Prezentace aplikace PowerPoint</vt:lpstr>
      <vt:lpstr>Příklad – urči NOEC, LOEC a LC50</vt:lpstr>
      <vt:lpstr>Prezentace aplikace PowerPoint</vt:lpstr>
      <vt:lpstr>Prezentace aplikace PowerPoint</vt:lpstr>
      <vt:lpstr>Prezentace aplikace PowerPoint</vt:lpstr>
      <vt:lpstr>Prezentace aplikace PowerPoint</vt:lpstr>
      <vt:lpstr>Projevy u vodních obratlovců</vt:lpstr>
      <vt:lpstr>Prezentace aplikace PowerPoint</vt:lpstr>
      <vt:lpstr>Projevy endokrinní disrupce u korýšů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Environmentální geologie</dc:title>
  <dc:creator>MISA</dc:creator>
  <cp:lastModifiedBy>MISA</cp:lastModifiedBy>
  <cp:revision>187</cp:revision>
  <dcterms:created xsi:type="dcterms:W3CDTF">2022-02-08T08:41:09Z</dcterms:created>
  <dcterms:modified xsi:type="dcterms:W3CDTF">2024-04-07T16:20:32Z</dcterms:modified>
</cp:coreProperties>
</file>