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4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82F862-D0FC-A27B-BE90-31376AC0F2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30AD35F-81DA-D0FA-95E1-5A821E70EA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00D81EC-06BF-64BE-5867-D46C46666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166B4D8-20C7-8E01-7153-853702EE8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33B0A3C-DBC4-6073-D11C-E54C48BA6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5115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6D5FF82-FFEE-E7DB-52E7-DE0A0DB2C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4234A71-A1D8-E2E6-0171-66C8730D63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1E0428F-5982-A67E-46AB-55351439C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46C3066-0DC2-F17D-5271-24F48AF3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33EE03-79CC-FE51-93D2-205B81B82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964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ACB8AAD9-2569-E096-9B6F-4F50D21BAF6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7450DB2D-4379-EB35-A90B-A332624B2C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7074E54-C85E-58A6-A9A6-220B31FF6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07239B8-FDB0-CAF2-CD3C-3B4239D5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D1C1EC8-0654-F79F-3283-999DC1D0C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3570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39D7E44-78DF-7D36-BFE4-590308456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7AE22C-8F93-D48A-3322-919D3C456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043626D-765B-70C3-9401-86CA33A872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3D8DE40-DE7A-016D-6BBC-871B8021F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A54F555F-D063-928D-481A-99A66A100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757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54FB18-DB03-D73E-D0C9-26EDF71B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815F3302-FB8B-96A0-C94C-2412F08003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09C4D87-EE8D-6EE9-DC52-C708AA427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1ADF6D2-0F0F-92F5-B5AB-E4D0403DC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4DF94BF-0C62-B77D-822B-3E6457074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94842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C54C35-F746-E2C9-64EA-BD8E200E5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9E7DFF9-B987-E1FA-35D9-4BD2D7EEEF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466D38DB-1AF6-D03E-117E-CBD92DE7A9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077D719A-13E6-4E24-AA1E-A3F4CCE27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4C0111D-0BB1-27F5-8645-8541D564E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2ABE71B-7F7A-D055-D6AA-96AB3CDA7A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7468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79B8B6B-3296-07F9-AF38-D4F1A0B0C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A2DB7C7-9413-9CD9-F911-B8F4D04BC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C2EC9AEE-CF1A-17EC-FD9B-F7E8055C5C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C955558-2103-5CEE-A262-5C6F97970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E72D818-9857-C542-D7E2-CBE1B8445FB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4B68134-D456-2727-4EDD-E63EA49D2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27E748D5-65B9-7F13-69D3-EA270D1C2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F9F8C33-5DE5-7A8E-54CC-A3652338E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1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10D7D6C-93DC-F8CC-828F-1B16B0653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DDBBED5-32E6-B768-A2E2-17871EC15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D41171F-9B2F-E38F-EEF4-62BE560FB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FEC02636-FA2D-2F2B-66CA-F1501F38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9883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617C40E3-7708-B666-0EB9-B543A7F5D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2165213-79A3-B9B1-32EF-CDA9BEEB88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A0912B2-EC2F-0565-130F-CB1E714F1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5375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9E42EE0-5845-0E1C-33DD-9C2547424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2E1A8C0-4FB1-22B9-C422-9216750FED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6E080BD-4B69-5878-AE92-DE4D81475C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8714215-ADBC-F52C-492D-97237D323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F48A2525-E1B4-D5E5-1AC8-207C1CCD7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26BF3EF2-EC6D-E143-656F-77C20F967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689717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8886B2A-9978-F7BD-107C-84CEC7FB0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C2B988E-9F91-9B5C-EA3B-86AE28B31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160C10-95D5-CD57-8A6B-D7C33A6388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55F4ADA-10B9-DF8F-CF7A-0CF4164EB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8FFB2BC-2F43-4959-64CA-96CDB3FC9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D85FBED-5A99-388D-7776-E7F3E8FC5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31116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5261DC4-667E-CE78-B627-4478A56FA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DB76CAA6-1D60-DD13-9515-9D8FCD1D7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AF7D935-5E84-ECC6-0E52-827EEC1E93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B18047-2845-45EE-90C8-A24BE5636A2C}" type="datetimeFigureOut">
              <a:rPr lang="cs-CZ" smtClean="0"/>
              <a:t>20.03.2024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CA6EB7C-B2AA-A803-F42A-92F93C5895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3625485-2EBB-4DE0-D9FA-72CF55C444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68EAE71-8CB7-414C-B657-9066CE76B97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4085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Triangle 22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3666DD7-5916-8780-8A5A-FB505CC23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1700030"/>
          </a:xfrm>
        </p:spPr>
        <p:txBody>
          <a:bodyPr anchor="b">
            <a:normAutofit/>
          </a:bodyPr>
          <a:lstStyle/>
          <a:p>
            <a:pPr algn="l"/>
            <a:r>
              <a:rPr lang="cs-CZ" sz="5400" dirty="0" err="1"/>
              <a:t>Petroarcheologie</a:t>
            </a:r>
            <a:r>
              <a:rPr lang="cs-CZ" sz="5400" dirty="0"/>
              <a:t> keramiky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1C080E77-CD25-1A2A-E6AC-86DA608D21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30924" y="3427216"/>
            <a:ext cx="7132335" cy="1700030"/>
          </a:xfrm>
        </p:spPr>
        <p:txBody>
          <a:bodyPr anchor="t">
            <a:normAutofit/>
          </a:bodyPr>
          <a:lstStyle/>
          <a:p>
            <a:pPr algn="l"/>
            <a:r>
              <a:rPr lang="cs-CZ" sz="3200" dirty="0"/>
              <a:t>Cvičení 2</a:t>
            </a:r>
          </a:p>
          <a:p>
            <a:pPr algn="l"/>
            <a:endParaRPr lang="cs-CZ" sz="3200" dirty="0"/>
          </a:p>
          <a:p>
            <a:pPr algn="l"/>
            <a:r>
              <a:rPr lang="cs-CZ" sz="3200" dirty="0"/>
              <a:t>Živce</a:t>
            </a:r>
          </a:p>
        </p:txBody>
      </p:sp>
    </p:spTree>
    <p:extLst>
      <p:ext uri="{BB962C8B-B14F-4D97-AF65-F5344CB8AC3E}">
        <p14:creationId xmlns:p14="http://schemas.microsoft.com/office/powerpoint/2010/main" val="1063278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4" name="Rectangle 1043">
            <a:extLst>
              <a:ext uri="{FF2B5EF4-FFF2-40B4-BE49-F238E27FC236}">
                <a16:creationId xmlns:a16="http://schemas.microsoft.com/office/drawing/2014/main" id="{2CB962CF-61A3-4EF9-94F6-7C59B0329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9CB66F-1DDD-F5CD-5CC5-C4D2341A78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2720" y="1098813"/>
            <a:ext cx="6797405" cy="1644387"/>
          </a:xfrm>
        </p:spPr>
        <p:txBody>
          <a:bodyPr>
            <a:normAutofit fontScale="92500" lnSpcReduction="10000"/>
          </a:bodyPr>
          <a:lstStyle/>
          <a:p>
            <a:r>
              <a:rPr lang="cs-CZ" sz="2000" dirty="0" err="1"/>
              <a:t>Tektosilikáty</a:t>
            </a:r>
            <a:endParaRPr lang="cs-CZ" sz="2000" dirty="0"/>
          </a:p>
          <a:p>
            <a:r>
              <a:rPr lang="cs-CZ" sz="2000" dirty="0"/>
              <a:t>Tradiční klasifikace rozděluje skupinu živců na tři skupiny:</a:t>
            </a:r>
          </a:p>
          <a:p>
            <a:pPr lvl="1"/>
            <a:r>
              <a:rPr lang="cs-CZ" sz="1600" dirty="0"/>
              <a:t>1. </a:t>
            </a:r>
            <a:r>
              <a:rPr lang="cs-CZ" sz="1600" b="1" dirty="0"/>
              <a:t>alkalické živce</a:t>
            </a:r>
            <a:r>
              <a:rPr lang="cs-CZ" sz="1600" dirty="0"/>
              <a:t>: ortoklas, mikroklin, sanidin, albit</a:t>
            </a:r>
          </a:p>
          <a:p>
            <a:pPr lvl="1"/>
            <a:r>
              <a:rPr lang="cs-CZ" sz="1600" dirty="0"/>
              <a:t>2. </a:t>
            </a:r>
            <a:r>
              <a:rPr lang="cs-CZ" sz="1600" dirty="0" err="1"/>
              <a:t>sodno</a:t>
            </a:r>
            <a:r>
              <a:rPr lang="cs-CZ" sz="1600" dirty="0"/>
              <a:t>-vápenaté živce (</a:t>
            </a:r>
            <a:r>
              <a:rPr lang="cs-CZ" sz="1600" b="1" dirty="0"/>
              <a:t>plagioklasy</a:t>
            </a:r>
            <a:r>
              <a:rPr lang="cs-CZ" sz="1600" dirty="0"/>
              <a:t>): albit, (oligoklas, </a:t>
            </a:r>
            <a:r>
              <a:rPr lang="cs-CZ" sz="1600" dirty="0" err="1"/>
              <a:t>andezín</a:t>
            </a:r>
            <a:r>
              <a:rPr lang="cs-CZ" sz="1600" dirty="0"/>
              <a:t>, labradorit, </a:t>
            </a:r>
            <a:r>
              <a:rPr lang="cs-CZ" sz="1600" dirty="0" err="1"/>
              <a:t>bytownit</a:t>
            </a:r>
            <a:r>
              <a:rPr lang="cs-CZ" sz="1600" dirty="0"/>
              <a:t>), anortit</a:t>
            </a:r>
          </a:p>
          <a:p>
            <a:pPr lvl="1"/>
            <a:r>
              <a:rPr lang="cs-CZ" sz="1600" dirty="0"/>
              <a:t>3. barnaté živce: </a:t>
            </a:r>
            <a:r>
              <a:rPr lang="cs-CZ" sz="1600" dirty="0" err="1"/>
              <a:t>celsián</a:t>
            </a:r>
            <a:endParaRPr lang="cs-CZ" sz="1600" dirty="0">
              <a:latin typeface="Times New Roman" panose="02020603050405020304" pitchFamily="18" charset="0"/>
            </a:endParaRPr>
          </a:p>
        </p:txBody>
      </p:sp>
      <p:pic>
        <p:nvPicPr>
          <p:cNvPr id="4" name="Picture 2" descr="Feldspars">
            <a:extLst>
              <a:ext uri="{FF2B5EF4-FFF2-40B4-BE49-F238E27FC236}">
                <a16:creationId xmlns:a16="http://schemas.microsoft.com/office/drawing/2014/main" id="{01DC479D-7B53-739B-6E05-A9B8FA19F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6038"/>
            <a:ext cx="3909283" cy="2931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LEX STREKEISEN-Feldspar structure-">
            <a:extLst>
              <a:ext uri="{FF2B5EF4-FFF2-40B4-BE49-F238E27FC236}">
                <a16:creationId xmlns:a16="http://schemas.microsoft.com/office/drawing/2014/main" id="{78F30F91-32A8-E31C-3667-C67548125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5441" y="2875175"/>
            <a:ext cx="4672432" cy="379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otassium Feldspar – WGNHS – UW–Madison">
            <a:extLst>
              <a:ext uri="{FF2B5EF4-FFF2-40B4-BE49-F238E27FC236}">
                <a16:creationId xmlns:a16="http://schemas.microsoft.com/office/drawing/2014/main" id="{706DE6FA-2672-BEE7-52BC-3AC1CE6E9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0456" y="239329"/>
            <a:ext cx="3338495" cy="2503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orthite - Wikipedia">
            <a:extLst>
              <a:ext uri="{FF2B5EF4-FFF2-40B4-BE49-F238E27FC236}">
                <a16:creationId xmlns:a16="http://schemas.microsoft.com/office/drawing/2014/main" id="{5E300E8C-164A-5AB8-0364-2B0E24E590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294" y="3048000"/>
            <a:ext cx="34004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4F7F0443-74EA-4EF6-C0B7-21026904A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86" y="24699"/>
            <a:ext cx="8666763" cy="812443"/>
          </a:xfrm>
        </p:spPr>
        <p:txBody>
          <a:bodyPr>
            <a:normAutofit/>
          </a:bodyPr>
          <a:lstStyle/>
          <a:p>
            <a:r>
              <a:rPr lang="cs-CZ" sz="3200" dirty="0"/>
              <a:t>Živce (</a:t>
            </a:r>
            <a:r>
              <a:rPr lang="cs-CZ" sz="3200" dirty="0" err="1"/>
              <a:t>Feldspars</a:t>
            </a:r>
            <a:r>
              <a:rPr lang="cs-CZ" sz="3200" dirty="0"/>
              <a:t>) – 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(K,Na)</a:t>
            </a:r>
            <a:r>
              <a:rPr lang="it-IT" sz="32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1-x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Ca</a:t>
            </a:r>
            <a:r>
              <a:rPr lang="it-IT" sz="32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x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(Si</a:t>
            </a:r>
            <a:r>
              <a:rPr lang="it-IT" sz="32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3-x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Al</a:t>
            </a:r>
            <a:r>
              <a:rPr lang="it-IT" sz="32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1+x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O</a:t>
            </a:r>
            <a:r>
              <a:rPr lang="it-IT" sz="3200" b="0" i="0" baseline="-250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</a:t>
            </a:r>
            <a:r>
              <a:rPr lang="it-IT" sz="32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)</a:t>
            </a:r>
            <a:endParaRPr lang="cs-CZ" sz="3200" baseline="-25000" dirty="0"/>
          </a:p>
        </p:txBody>
      </p:sp>
    </p:spTree>
    <p:extLst>
      <p:ext uri="{BB962C8B-B14F-4D97-AF65-F5344CB8AC3E}">
        <p14:creationId xmlns:p14="http://schemas.microsoft.com/office/powerpoint/2010/main" val="1237273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55" y="543070"/>
            <a:ext cx="4956936" cy="1681825"/>
          </a:xfrm>
        </p:spPr>
        <p:txBody>
          <a:bodyPr>
            <a:normAutofit/>
          </a:bodyPr>
          <a:lstStyle/>
          <a:p>
            <a:r>
              <a:rPr lang="cs-CZ" sz="3600" b="1" dirty="0"/>
              <a:t>Ortoklas</a:t>
            </a:r>
            <a:r>
              <a:rPr lang="cs-CZ" sz="3600" dirty="0"/>
              <a:t> (alkalický živec)</a:t>
            </a:r>
            <a:br>
              <a:rPr lang="cs-CZ" sz="3600" dirty="0"/>
            </a:br>
            <a:r>
              <a:rPr lang="cs-CZ" sz="3600" dirty="0"/>
              <a:t>KAlSi</a:t>
            </a:r>
            <a:r>
              <a:rPr lang="cs-CZ" sz="3600" baseline="-25000" dirty="0"/>
              <a:t>3</a:t>
            </a:r>
            <a:r>
              <a:rPr lang="cs-CZ" sz="3600" dirty="0"/>
              <a:t>O</a:t>
            </a:r>
            <a:r>
              <a:rPr lang="cs-CZ" sz="3600" baseline="-25000" dirty="0"/>
              <a:t>8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55" y="2412009"/>
            <a:ext cx="4785837" cy="3713895"/>
          </a:xfrm>
        </p:spPr>
        <p:txBody>
          <a:bodyPr>
            <a:normAutofit/>
          </a:bodyPr>
          <a:lstStyle/>
          <a:p>
            <a:r>
              <a:rPr lang="cs-CZ" sz="2000" dirty="0"/>
              <a:t>D – 0,006–0,008 (Křemen má 0,009)</a:t>
            </a:r>
          </a:p>
          <a:p>
            <a:r>
              <a:rPr lang="cs-CZ" sz="2000" dirty="0"/>
              <a:t>Dvojosý</a:t>
            </a:r>
          </a:p>
          <a:p>
            <a:r>
              <a:rPr lang="cs-CZ" sz="2000" dirty="0" err="1"/>
              <a:t>Nepleochroický</a:t>
            </a:r>
            <a:endParaRPr lang="cs-CZ" sz="2000" dirty="0"/>
          </a:p>
          <a:p>
            <a:r>
              <a:rPr lang="cs-CZ" sz="2000" dirty="0"/>
              <a:t>Nízký reliéf</a:t>
            </a:r>
          </a:p>
          <a:p>
            <a:r>
              <a:rPr lang="cs-CZ" sz="2000" dirty="0"/>
              <a:t>PPL: bezbarvý, čirý, dokonalá {001}, dobrá {010}</a:t>
            </a:r>
          </a:p>
          <a:p>
            <a:r>
              <a:rPr lang="cs-CZ" sz="2000" dirty="0"/>
              <a:t>Specifika: Téměř vždy pozorujeme kaolinizaci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AFC9236-E734-98A7-8133-21A1B21381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66"/>
            <a:ext cx="4506014" cy="340953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17ABE62F-DDFD-DAD5-C227-222E66FDFF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" y="3462843"/>
            <a:ext cx="4506015" cy="3395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277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67955" y="543070"/>
            <a:ext cx="5034573" cy="1681825"/>
          </a:xfrm>
        </p:spPr>
        <p:txBody>
          <a:bodyPr>
            <a:normAutofit/>
          </a:bodyPr>
          <a:lstStyle/>
          <a:p>
            <a:r>
              <a:rPr lang="cs-CZ" sz="3600" b="1" dirty="0"/>
              <a:t>Mikroklin</a:t>
            </a:r>
            <a:r>
              <a:rPr lang="cs-CZ" sz="3600" dirty="0"/>
              <a:t> (alkalický živec)</a:t>
            </a:r>
            <a:br>
              <a:rPr lang="cs-CZ" sz="3600" dirty="0"/>
            </a:br>
            <a:r>
              <a:rPr lang="cs-CZ" sz="3600" dirty="0"/>
              <a:t>KAlSi</a:t>
            </a:r>
            <a:r>
              <a:rPr lang="cs-CZ" sz="3600" baseline="-25000" dirty="0"/>
              <a:t>3</a:t>
            </a:r>
            <a:r>
              <a:rPr lang="cs-CZ" sz="3600" dirty="0"/>
              <a:t>O</a:t>
            </a:r>
            <a:r>
              <a:rPr lang="cs-CZ" sz="3600" baseline="-25000" dirty="0"/>
              <a:t>8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955" y="2412009"/>
            <a:ext cx="4785837" cy="3713895"/>
          </a:xfrm>
        </p:spPr>
        <p:txBody>
          <a:bodyPr>
            <a:normAutofit/>
          </a:bodyPr>
          <a:lstStyle/>
          <a:p>
            <a:r>
              <a:rPr lang="cs-CZ" sz="2000" dirty="0"/>
              <a:t>D – 0,006–0,008 (Křemen má 0,009)</a:t>
            </a:r>
          </a:p>
          <a:p>
            <a:r>
              <a:rPr lang="cs-CZ" sz="2000" dirty="0"/>
              <a:t>Dvojosý</a:t>
            </a:r>
          </a:p>
          <a:p>
            <a:r>
              <a:rPr lang="cs-CZ" sz="2000" dirty="0" err="1"/>
              <a:t>Nepleochroický</a:t>
            </a:r>
            <a:endParaRPr lang="cs-CZ" sz="2000" dirty="0"/>
          </a:p>
          <a:p>
            <a:r>
              <a:rPr lang="cs-CZ" sz="2000" dirty="0"/>
              <a:t>Nízký reliéf</a:t>
            </a:r>
          </a:p>
          <a:p>
            <a:r>
              <a:rPr lang="cs-CZ" sz="2000" dirty="0"/>
              <a:t>PPL: bezbarvý, čirý, dokonalá {001}, dobrá {010}</a:t>
            </a:r>
          </a:p>
          <a:p>
            <a:r>
              <a:rPr lang="cs-CZ" sz="2000" dirty="0"/>
              <a:t>Přeměny: Kaolinizace, </a:t>
            </a:r>
            <a:r>
              <a:rPr lang="cs-CZ" sz="2000" dirty="0" err="1"/>
              <a:t>sericitizace</a:t>
            </a:r>
            <a:endParaRPr lang="cs-CZ" sz="2000" dirty="0"/>
          </a:p>
          <a:p>
            <a:r>
              <a:rPr lang="cs-CZ" sz="2000" dirty="0"/>
              <a:t>Specifika: Tabulkovitý, karlovarská dvojčata, jemné mřížkování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1DB0A17A-6265-68D1-D121-EB267D3CE6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4549848" cy="3429000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212C45C0-9938-C4A0-B4D3-5C76A64FE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6624"/>
            <a:ext cx="4554536" cy="3428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79422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9" name="Rectangle 2058">
            <a:extLst>
              <a:ext uri="{FF2B5EF4-FFF2-40B4-BE49-F238E27FC236}">
                <a16:creationId xmlns:a16="http://schemas.microsoft.com/office/drawing/2014/main" id="{12C63567-9A18-430B-817B-152D609F57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7EE5B88-3D18-D304-FE77-F6FA5A7635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0842" y="514789"/>
            <a:ext cx="5034573" cy="1681825"/>
          </a:xfrm>
        </p:spPr>
        <p:txBody>
          <a:bodyPr>
            <a:normAutofit/>
          </a:bodyPr>
          <a:lstStyle/>
          <a:p>
            <a:r>
              <a:rPr lang="cs-CZ" sz="3600" b="1" dirty="0"/>
              <a:t>Anortit</a:t>
            </a:r>
            <a:r>
              <a:rPr lang="cs-CZ" sz="3600" dirty="0"/>
              <a:t> (plagioklas)</a:t>
            </a:r>
            <a:br>
              <a:rPr lang="cs-CZ" sz="3600" dirty="0"/>
            </a:br>
            <a:r>
              <a:rPr lang="cs-CZ" sz="3600" dirty="0"/>
              <a:t>CaAl</a:t>
            </a:r>
            <a:r>
              <a:rPr lang="cs-CZ" sz="3600" baseline="-25000" dirty="0"/>
              <a:t>2</a:t>
            </a:r>
            <a:r>
              <a:rPr lang="cs-CZ" sz="3600" dirty="0"/>
              <a:t>Si</a:t>
            </a:r>
            <a:r>
              <a:rPr lang="cs-CZ" sz="3600" baseline="-25000" dirty="0"/>
              <a:t>2</a:t>
            </a:r>
            <a:r>
              <a:rPr lang="cs-CZ" sz="3600" dirty="0"/>
              <a:t>O</a:t>
            </a:r>
            <a:r>
              <a:rPr lang="cs-CZ" sz="3600" baseline="-25000" dirty="0"/>
              <a:t>8</a:t>
            </a:r>
            <a:endParaRPr lang="cs-CZ" sz="36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9E3E56D-E54B-B542-13EA-7FE09ED31E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0842" y="2383728"/>
            <a:ext cx="4785837" cy="3713895"/>
          </a:xfrm>
        </p:spPr>
        <p:txBody>
          <a:bodyPr>
            <a:normAutofit/>
          </a:bodyPr>
          <a:lstStyle/>
          <a:p>
            <a:r>
              <a:rPr lang="cs-CZ" sz="2000" dirty="0"/>
              <a:t>D – 0,012–0,013 (Křemen má 0,009)</a:t>
            </a:r>
          </a:p>
          <a:p>
            <a:r>
              <a:rPr lang="cs-CZ" sz="2000" dirty="0"/>
              <a:t>Dvojosý</a:t>
            </a:r>
          </a:p>
          <a:p>
            <a:r>
              <a:rPr lang="cs-CZ" sz="2000" dirty="0" err="1"/>
              <a:t>Nepleochroický</a:t>
            </a:r>
            <a:endParaRPr lang="cs-CZ" sz="2000" dirty="0"/>
          </a:p>
          <a:p>
            <a:r>
              <a:rPr lang="cs-CZ" sz="2000" dirty="0"/>
              <a:t>Nízký reliéf</a:t>
            </a:r>
          </a:p>
          <a:p>
            <a:r>
              <a:rPr lang="cs-CZ" sz="2000" dirty="0"/>
              <a:t>PPL: bezbarvý, čirý, velmi dokonalá {001}, dobrá {110}, špatná {010}</a:t>
            </a:r>
          </a:p>
          <a:p>
            <a:r>
              <a:rPr lang="cs-CZ" sz="2000" dirty="0"/>
              <a:t>Specifika: hojné srůsty – polysyntetické </a:t>
            </a:r>
            <a:r>
              <a:rPr lang="cs-CZ" sz="2000" dirty="0" err="1"/>
              <a:t>dvojčatění</a:t>
            </a:r>
            <a:r>
              <a:rPr lang="cs-CZ" sz="2000" dirty="0"/>
              <a:t>, často přeměněný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DCC2904D-5DAC-E472-826F-591BD4ED04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4" y="405501"/>
            <a:ext cx="3396389" cy="2569063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D42FEACB-B291-AE57-E055-143143179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164" y="405501"/>
            <a:ext cx="3382697" cy="254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5CAD96F6-3FD1-A4D1-A263-B193E64239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04" y="3627182"/>
            <a:ext cx="3419789" cy="2578200"/>
          </a:xfrm>
          <a:prstGeom prst="rect">
            <a:avLst/>
          </a:prstGeom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6CE5A87-0F45-67CE-F5CD-3BBC19D06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8185" y="3627182"/>
            <a:ext cx="3409121" cy="2566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766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7" name="Rectangle 5136">
            <a:extLst>
              <a:ext uri="{FF2B5EF4-FFF2-40B4-BE49-F238E27FC236}">
                <a16:creationId xmlns:a16="http://schemas.microsoft.com/office/drawing/2014/main" id="{9D25F302-27C5-414F-97F8-6EA0A6C028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2CFB46-C634-3063-5DDF-27E17C90BD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188637"/>
            <a:ext cx="4218138" cy="1597228"/>
          </a:xfrm>
        </p:spPr>
        <p:txBody>
          <a:bodyPr>
            <a:normAutofit/>
          </a:bodyPr>
          <a:lstStyle/>
          <a:p>
            <a:r>
              <a:rPr lang="cs-CZ" sz="5400"/>
              <a:t>Výskyt</a:t>
            </a:r>
          </a:p>
        </p:txBody>
      </p:sp>
      <p:pic>
        <p:nvPicPr>
          <p:cNvPr id="5130" name="Picture 10" descr="Gabbro - Igneous rocks">
            <a:extLst>
              <a:ext uri="{FF2B5EF4-FFF2-40B4-BE49-F238E27FC236}">
                <a16:creationId xmlns:a16="http://schemas.microsoft.com/office/drawing/2014/main" id="{F555044D-89AA-23FE-9F8C-C2F08F72E4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6" r="10743" b="-4"/>
          <a:stretch/>
        </p:blipFill>
        <p:spPr bwMode="auto">
          <a:xfrm>
            <a:off x="478426" y="3472928"/>
            <a:ext cx="2688336" cy="2758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Rocks of NW Scotland - Rock Sample Images">
            <a:extLst>
              <a:ext uri="{FF2B5EF4-FFF2-40B4-BE49-F238E27FC236}">
                <a16:creationId xmlns:a16="http://schemas.microsoft.com/office/drawing/2014/main" id="{BA22BD52-C182-F699-82E8-0A4FE92E56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4" r="26805" b="-4"/>
          <a:stretch/>
        </p:blipFill>
        <p:spPr bwMode="auto">
          <a:xfrm>
            <a:off x="3410589" y="623267"/>
            <a:ext cx="2688336" cy="2758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ALEX STREKEISEN-Granite-">
            <a:extLst>
              <a:ext uri="{FF2B5EF4-FFF2-40B4-BE49-F238E27FC236}">
                <a16:creationId xmlns:a16="http://schemas.microsoft.com/office/drawing/2014/main" id="{67FD2DC2-7873-00A1-3CE6-D9D18230FB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0" r="24472" b="-5"/>
          <a:stretch/>
        </p:blipFill>
        <p:spPr bwMode="auto">
          <a:xfrm>
            <a:off x="476914" y="623267"/>
            <a:ext cx="2689848" cy="27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ALEX STREKEISEN-Gabbro with hornblende-">
            <a:extLst>
              <a:ext uri="{FF2B5EF4-FFF2-40B4-BE49-F238E27FC236}">
                <a16:creationId xmlns:a16="http://schemas.microsoft.com/office/drawing/2014/main" id="{4CE8B6C7-7060-00CE-58C7-B8B4AA097E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72" r="14330" b="-5"/>
          <a:stretch/>
        </p:blipFill>
        <p:spPr bwMode="auto">
          <a:xfrm>
            <a:off x="3409077" y="3472928"/>
            <a:ext cx="2689848" cy="2758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9" name="Right Triangle 5138">
            <a:extLst>
              <a:ext uri="{FF2B5EF4-FFF2-40B4-BE49-F238E27FC236}">
                <a16:creationId xmlns:a16="http://schemas.microsoft.com/office/drawing/2014/main" id="{830A36F8-48C2-4842-A87B-8CE8DF4E7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52CBF52-0D27-CD5F-9C0F-A25D87F1E1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89831" y="2998277"/>
            <a:ext cx="3963699" cy="1893763"/>
          </a:xfrm>
        </p:spPr>
        <p:txBody>
          <a:bodyPr anchor="t">
            <a:normAutofit/>
          </a:bodyPr>
          <a:lstStyle/>
          <a:p>
            <a:r>
              <a:rPr lang="cs-CZ" sz="2000" b="1" u="sng" dirty="0"/>
              <a:t>Magmatické horniny</a:t>
            </a:r>
          </a:p>
          <a:p>
            <a:pPr lvl="1"/>
            <a:r>
              <a:rPr lang="cs-CZ" sz="1600" dirty="0"/>
              <a:t>Alkalické živce – kyselé (granity)</a:t>
            </a:r>
          </a:p>
          <a:p>
            <a:pPr lvl="1"/>
            <a:r>
              <a:rPr lang="cs-CZ" sz="1600" dirty="0" err="1"/>
              <a:t>Plagiokasy</a:t>
            </a:r>
            <a:r>
              <a:rPr lang="cs-CZ" sz="1600" dirty="0"/>
              <a:t> – bazické (gabro, diorit)</a:t>
            </a:r>
          </a:p>
          <a:p>
            <a:r>
              <a:rPr lang="cs-CZ" sz="2000" dirty="0"/>
              <a:t>Sedimentární horniny</a:t>
            </a:r>
          </a:p>
          <a:p>
            <a:r>
              <a:rPr lang="cs-CZ" sz="2000" dirty="0"/>
              <a:t>Metamorfované horniny</a:t>
            </a: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086A5A31-B10A-4793-84D4-D785959AE5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84575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226</Words>
  <Application>Microsoft Office PowerPoint</Application>
  <PresentationFormat>Širokoúhlá obrazovka</PresentationFormat>
  <Paragraphs>38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Times New Roman</vt:lpstr>
      <vt:lpstr>Motiv Office</vt:lpstr>
      <vt:lpstr>Petroarcheologie keramiky</vt:lpstr>
      <vt:lpstr>Živce (Feldspars) – (K,Na)1-x Cax (Si3-x Al1+x O8)</vt:lpstr>
      <vt:lpstr>Ortoklas (alkalický živec) KAlSi3O8</vt:lpstr>
      <vt:lpstr>Mikroklin (alkalický živec) KAlSi3O8</vt:lpstr>
      <vt:lpstr>Anortit (plagioklas) CaAl2Si2O8</vt:lpstr>
      <vt:lpstr>Výskyt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Petroarcheologie keramiky</dc:title>
  <dc:creator>Karel Slavíček</dc:creator>
  <cp:lastModifiedBy>Karel Slavíček</cp:lastModifiedBy>
  <cp:revision>6</cp:revision>
  <dcterms:created xsi:type="dcterms:W3CDTF">2024-03-06T10:28:47Z</dcterms:created>
  <dcterms:modified xsi:type="dcterms:W3CDTF">2024-03-20T10:35:59Z</dcterms:modified>
</cp:coreProperties>
</file>