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8"/>
  </p:notesMasterIdLst>
  <p:handoutMasterIdLst>
    <p:handoutMasterId r:id="rId39"/>
  </p:handoutMasterIdLst>
  <p:sldIdLst>
    <p:sldId id="256" r:id="rId5"/>
    <p:sldId id="264" r:id="rId6"/>
    <p:sldId id="433" r:id="rId7"/>
    <p:sldId id="454" r:id="rId8"/>
    <p:sldId id="455" r:id="rId9"/>
    <p:sldId id="456" r:id="rId10"/>
    <p:sldId id="457" r:id="rId11"/>
    <p:sldId id="458" r:id="rId12"/>
    <p:sldId id="459" r:id="rId13"/>
    <p:sldId id="464" r:id="rId14"/>
    <p:sldId id="460" r:id="rId15"/>
    <p:sldId id="461" r:id="rId16"/>
    <p:sldId id="476" r:id="rId17"/>
    <p:sldId id="465" r:id="rId18"/>
    <p:sldId id="466" r:id="rId19"/>
    <p:sldId id="467" r:id="rId20"/>
    <p:sldId id="469" r:id="rId21"/>
    <p:sldId id="472" r:id="rId22"/>
    <p:sldId id="471" r:id="rId23"/>
    <p:sldId id="473" r:id="rId24"/>
    <p:sldId id="474" r:id="rId25"/>
    <p:sldId id="475" r:id="rId26"/>
    <p:sldId id="367" r:id="rId27"/>
    <p:sldId id="368" r:id="rId28"/>
    <p:sldId id="369" r:id="rId29"/>
    <p:sldId id="370" r:id="rId30"/>
    <p:sldId id="371" r:id="rId31"/>
    <p:sldId id="373" r:id="rId32"/>
    <p:sldId id="372" r:id="rId33"/>
    <p:sldId id="376" r:id="rId34"/>
    <p:sldId id="462" r:id="rId35"/>
    <p:sldId id="374" r:id="rId36"/>
    <p:sldId id="463" r:id="rId37"/>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ACDE1D-9442-4D13-9760-0760960C616A}" v="14" dt="2024-04-29T08:08:16.649"/>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28" autoAdjust="0"/>
    <p:restoredTop sz="94660"/>
  </p:normalViewPr>
  <p:slideViewPr>
    <p:cSldViewPr snapToGrid="0">
      <p:cViewPr varScale="1">
        <p:scale>
          <a:sx n="84" d="100"/>
          <a:sy n="84" d="100"/>
        </p:scale>
        <p:origin x="67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a Čoupková" userId="92c71395-7f27-4083-bf01-1e357d38d630" providerId="ADAL" clId="{13ACDE1D-9442-4D13-9760-0760960C616A}"/>
    <pc:docChg chg="undo custSel addSld delSld modSld">
      <pc:chgData name="Eva Čoupková" userId="92c71395-7f27-4083-bf01-1e357d38d630" providerId="ADAL" clId="{13ACDE1D-9442-4D13-9760-0760960C616A}" dt="2024-04-29T08:08:16.712" v="1960" actId="27636"/>
      <pc:docMkLst>
        <pc:docMk/>
      </pc:docMkLst>
      <pc:sldChg chg="modSp mod">
        <pc:chgData name="Eva Čoupková" userId="92c71395-7f27-4083-bf01-1e357d38d630" providerId="ADAL" clId="{13ACDE1D-9442-4D13-9760-0760960C616A}" dt="2024-04-25T07:06:37.699" v="23" actId="20577"/>
        <pc:sldMkLst>
          <pc:docMk/>
          <pc:sldMk cId="3001714035" sldId="256"/>
        </pc:sldMkLst>
        <pc:spChg chg="mod">
          <ac:chgData name="Eva Čoupková" userId="92c71395-7f27-4083-bf01-1e357d38d630" providerId="ADAL" clId="{13ACDE1D-9442-4D13-9760-0760960C616A}" dt="2024-04-25T07:06:37.699" v="23" actId="20577"/>
          <ac:spMkLst>
            <pc:docMk/>
            <pc:sldMk cId="3001714035" sldId="256"/>
            <ac:spMk id="3" creationId="{00000000-0000-0000-0000-000000000000}"/>
          </ac:spMkLst>
        </pc:spChg>
      </pc:sldChg>
      <pc:sldChg chg="modSp mod">
        <pc:chgData name="Eva Čoupková" userId="92c71395-7f27-4083-bf01-1e357d38d630" providerId="ADAL" clId="{13ACDE1D-9442-4D13-9760-0760960C616A}" dt="2024-04-25T07:06:58.765" v="78" actId="20577"/>
        <pc:sldMkLst>
          <pc:docMk/>
          <pc:sldMk cId="2087359218" sldId="264"/>
        </pc:sldMkLst>
        <pc:spChg chg="mod">
          <ac:chgData name="Eva Čoupková" userId="92c71395-7f27-4083-bf01-1e357d38d630" providerId="ADAL" clId="{13ACDE1D-9442-4D13-9760-0760960C616A}" dt="2024-04-25T07:06:58.765" v="78" actId="20577"/>
          <ac:spMkLst>
            <pc:docMk/>
            <pc:sldMk cId="2087359218" sldId="264"/>
            <ac:spMk id="3" creationId="{00000000-0000-0000-0000-000000000000}"/>
          </ac:spMkLst>
        </pc:spChg>
      </pc:sldChg>
      <pc:sldChg chg="modSp mod">
        <pc:chgData name="Eva Čoupková" userId="92c71395-7f27-4083-bf01-1e357d38d630" providerId="ADAL" clId="{13ACDE1D-9442-4D13-9760-0760960C616A}" dt="2024-04-25T07:07:23.164" v="86" actId="6549"/>
        <pc:sldMkLst>
          <pc:docMk/>
          <pc:sldMk cId="1062158837" sldId="433"/>
        </pc:sldMkLst>
        <pc:spChg chg="mod">
          <ac:chgData name="Eva Čoupková" userId="92c71395-7f27-4083-bf01-1e357d38d630" providerId="ADAL" clId="{13ACDE1D-9442-4D13-9760-0760960C616A}" dt="2024-04-25T07:07:23.164" v="86" actId="6549"/>
          <ac:spMkLst>
            <pc:docMk/>
            <pc:sldMk cId="1062158837" sldId="433"/>
            <ac:spMk id="3" creationId="{EF666181-D7A1-A3FE-7760-A3038EDDC9AB}"/>
          </ac:spMkLst>
        </pc:spChg>
      </pc:sldChg>
      <pc:sldChg chg="modSp mod">
        <pc:chgData name="Eva Čoupková" userId="92c71395-7f27-4083-bf01-1e357d38d630" providerId="ADAL" clId="{13ACDE1D-9442-4D13-9760-0760960C616A}" dt="2024-04-25T07:10:17.979" v="237" actId="255"/>
        <pc:sldMkLst>
          <pc:docMk/>
          <pc:sldMk cId="3267153263" sldId="456"/>
        </pc:sldMkLst>
        <pc:spChg chg="mod">
          <ac:chgData name="Eva Čoupková" userId="92c71395-7f27-4083-bf01-1e357d38d630" providerId="ADAL" clId="{13ACDE1D-9442-4D13-9760-0760960C616A}" dt="2024-04-25T07:10:17.979" v="237" actId="255"/>
          <ac:spMkLst>
            <pc:docMk/>
            <pc:sldMk cId="3267153263" sldId="456"/>
            <ac:spMk id="3" creationId="{33AA2C80-4E30-C5E4-9962-37392A5FB3B2}"/>
          </ac:spMkLst>
        </pc:spChg>
      </pc:sldChg>
      <pc:sldChg chg="modSp mod">
        <pc:chgData name="Eva Čoupková" userId="92c71395-7f27-4083-bf01-1e357d38d630" providerId="ADAL" clId="{13ACDE1D-9442-4D13-9760-0760960C616A}" dt="2024-04-25T07:10:56.203" v="347" actId="255"/>
        <pc:sldMkLst>
          <pc:docMk/>
          <pc:sldMk cId="132998416" sldId="457"/>
        </pc:sldMkLst>
        <pc:spChg chg="mod">
          <ac:chgData name="Eva Čoupková" userId="92c71395-7f27-4083-bf01-1e357d38d630" providerId="ADAL" clId="{13ACDE1D-9442-4D13-9760-0760960C616A}" dt="2024-04-25T07:10:56.203" v="347" actId="255"/>
          <ac:spMkLst>
            <pc:docMk/>
            <pc:sldMk cId="132998416" sldId="457"/>
            <ac:spMk id="3" creationId="{FE983201-B307-E51E-1B49-63798FD4123E}"/>
          </ac:spMkLst>
        </pc:spChg>
      </pc:sldChg>
      <pc:sldChg chg="modSp mod">
        <pc:chgData name="Eva Čoupková" userId="92c71395-7f27-4083-bf01-1e357d38d630" providerId="ADAL" clId="{13ACDE1D-9442-4D13-9760-0760960C616A}" dt="2024-04-25T07:12:26.996" v="509" actId="5793"/>
        <pc:sldMkLst>
          <pc:docMk/>
          <pc:sldMk cId="4125216773" sldId="459"/>
        </pc:sldMkLst>
        <pc:spChg chg="mod">
          <ac:chgData name="Eva Čoupková" userId="92c71395-7f27-4083-bf01-1e357d38d630" providerId="ADAL" clId="{13ACDE1D-9442-4D13-9760-0760960C616A}" dt="2024-04-25T07:12:26.996" v="509" actId="5793"/>
          <ac:spMkLst>
            <pc:docMk/>
            <pc:sldMk cId="4125216773" sldId="459"/>
            <ac:spMk id="3" creationId="{4E62A2DA-3B43-BB5E-323A-FC8037CDE9B3}"/>
          </ac:spMkLst>
        </pc:spChg>
      </pc:sldChg>
      <pc:sldChg chg="modSp mod">
        <pc:chgData name="Eva Čoupková" userId="92c71395-7f27-4083-bf01-1e357d38d630" providerId="ADAL" clId="{13ACDE1D-9442-4D13-9760-0760960C616A}" dt="2024-04-25T07:12:47.703" v="511" actId="255"/>
        <pc:sldMkLst>
          <pc:docMk/>
          <pc:sldMk cId="1204848378" sldId="460"/>
        </pc:sldMkLst>
        <pc:spChg chg="mod">
          <ac:chgData name="Eva Čoupková" userId="92c71395-7f27-4083-bf01-1e357d38d630" providerId="ADAL" clId="{13ACDE1D-9442-4D13-9760-0760960C616A}" dt="2024-04-25T07:12:47.703" v="511" actId="255"/>
          <ac:spMkLst>
            <pc:docMk/>
            <pc:sldMk cId="1204848378" sldId="460"/>
            <ac:spMk id="3" creationId="{CBA73012-9616-2FF7-D652-545221FD2A3E}"/>
          </ac:spMkLst>
        </pc:spChg>
      </pc:sldChg>
      <pc:sldChg chg="modSp mod">
        <pc:chgData name="Eva Čoupková" userId="92c71395-7f27-4083-bf01-1e357d38d630" providerId="ADAL" clId="{13ACDE1D-9442-4D13-9760-0760960C616A}" dt="2024-04-25T07:13:03.861" v="514" actId="255"/>
        <pc:sldMkLst>
          <pc:docMk/>
          <pc:sldMk cId="3821903162" sldId="461"/>
        </pc:sldMkLst>
        <pc:spChg chg="mod">
          <ac:chgData name="Eva Čoupková" userId="92c71395-7f27-4083-bf01-1e357d38d630" providerId="ADAL" clId="{13ACDE1D-9442-4D13-9760-0760960C616A}" dt="2024-04-25T07:13:03.861" v="514" actId="255"/>
          <ac:spMkLst>
            <pc:docMk/>
            <pc:sldMk cId="3821903162" sldId="461"/>
            <ac:spMk id="3" creationId="{EBEA9D61-678C-3002-0586-BC5E1EE87822}"/>
          </ac:spMkLst>
        </pc:spChg>
      </pc:sldChg>
      <pc:sldChg chg="modSp new mod">
        <pc:chgData name="Eva Čoupková" userId="92c71395-7f27-4083-bf01-1e357d38d630" providerId="ADAL" clId="{13ACDE1D-9442-4D13-9760-0760960C616A}" dt="2024-04-25T07:21:40.663" v="521" actId="6549"/>
        <pc:sldMkLst>
          <pc:docMk/>
          <pc:sldMk cId="3236588365" sldId="465"/>
        </pc:sldMkLst>
        <pc:spChg chg="mod">
          <ac:chgData name="Eva Čoupková" userId="92c71395-7f27-4083-bf01-1e357d38d630" providerId="ADAL" clId="{13ACDE1D-9442-4D13-9760-0760960C616A}" dt="2024-04-25T07:21:40.663" v="521" actId="6549"/>
          <ac:spMkLst>
            <pc:docMk/>
            <pc:sldMk cId="3236588365" sldId="465"/>
            <ac:spMk id="3" creationId="{1DBF642F-D68B-EE5C-377F-6977659CD7F5}"/>
          </ac:spMkLst>
        </pc:spChg>
      </pc:sldChg>
      <pc:sldChg chg="addSp modSp new mod setBg">
        <pc:chgData name="Eva Čoupková" userId="92c71395-7f27-4083-bf01-1e357d38d630" providerId="ADAL" clId="{13ACDE1D-9442-4D13-9760-0760960C616A}" dt="2024-04-25T07:24:08.692" v="548" actId="255"/>
        <pc:sldMkLst>
          <pc:docMk/>
          <pc:sldMk cId="2108653733" sldId="466"/>
        </pc:sldMkLst>
        <pc:spChg chg="mod">
          <ac:chgData name="Eva Čoupková" userId="92c71395-7f27-4083-bf01-1e357d38d630" providerId="ADAL" clId="{13ACDE1D-9442-4D13-9760-0760960C616A}" dt="2024-04-25T07:23:02.008" v="537" actId="26606"/>
          <ac:spMkLst>
            <pc:docMk/>
            <pc:sldMk cId="2108653733" sldId="466"/>
            <ac:spMk id="2" creationId="{C5740136-F0CD-D8C5-0EA6-6864848CB6D8}"/>
          </ac:spMkLst>
        </pc:spChg>
        <pc:spChg chg="mod">
          <ac:chgData name="Eva Čoupková" userId="92c71395-7f27-4083-bf01-1e357d38d630" providerId="ADAL" clId="{13ACDE1D-9442-4D13-9760-0760960C616A}" dt="2024-04-25T07:24:08.692" v="548" actId="255"/>
          <ac:spMkLst>
            <pc:docMk/>
            <pc:sldMk cId="2108653733" sldId="466"/>
            <ac:spMk id="3" creationId="{8A45956E-6E38-751B-B48E-A709B902DCF8}"/>
          </ac:spMkLst>
        </pc:spChg>
        <pc:spChg chg="add">
          <ac:chgData name="Eva Čoupková" userId="92c71395-7f27-4083-bf01-1e357d38d630" providerId="ADAL" clId="{13ACDE1D-9442-4D13-9760-0760960C616A}" dt="2024-04-25T07:23:02.008" v="537" actId="26606"/>
          <ac:spMkLst>
            <pc:docMk/>
            <pc:sldMk cId="2108653733" sldId="466"/>
            <ac:spMk id="1031" creationId="{F13C74B1-5B17-4795-BED0-7140497B445A}"/>
          </ac:spMkLst>
        </pc:spChg>
        <pc:spChg chg="add">
          <ac:chgData name="Eva Čoupková" userId="92c71395-7f27-4083-bf01-1e357d38d630" providerId="ADAL" clId="{13ACDE1D-9442-4D13-9760-0760960C616A}" dt="2024-04-25T07:23:02.008" v="537" actId="26606"/>
          <ac:spMkLst>
            <pc:docMk/>
            <pc:sldMk cId="2108653733" sldId="466"/>
            <ac:spMk id="1033" creationId="{D4974D33-8DC5-464E-8C6D-BE58F0669C17}"/>
          </ac:spMkLst>
        </pc:spChg>
        <pc:picChg chg="add mod">
          <ac:chgData name="Eva Čoupková" userId="92c71395-7f27-4083-bf01-1e357d38d630" providerId="ADAL" clId="{13ACDE1D-9442-4D13-9760-0760960C616A}" dt="2024-04-25T07:23:17.877" v="541" actId="14100"/>
          <ac:picMkLst>
            <pc:docMk/>
            <pc:sldMk cId="2108653733" sldId="466"/>
            <ac:picMk id="1026" creationId="{1DD280ED-20B7-ADFF-5958-665EC56A8469}"/>
          </ac:picMkLst>
        </pc:picChg>
      </pc:sldChg>
      <pc:sldChg chg="modSp new mod">
        <pc:chgData name="Eva Čoupková" userId="92c71395-7f27-4083-bf01-1e357d38d630" providerId="ADAL" clId="{13ACDE1D-9442-4D13-9760-0760960C616A}" dt="2024-04-25T07:38:35.542" v="1180" actId="20577"/>
        <pc:sldMkLst>
          <pc:docMk/>
          <pc:sldMk cId="1817386109" sldId="467"/>
        </pc:sldMkLst>
        <pc:spChg chg="mod">
          <ac:chgData name="Eva Čoupková" userId="92c71395-7f27-4083-bf01-1e357d38d630" providerId="ADAL" clId="{13ACDE1D-9442-4D13-9760-0760960C616A}" dt="2024-04-25T07:24:53.792" v="551" actId="255"/>
          <ac:spMkLst>
            <pc:docMk/>
            <pc:sldMk cId="1817386109" sldId="467"/>
            <ac:spMk id="2" creationId="{DB69148A-D695-1DE0-B733-0CECD37AA08B}"/>
          </ac:spMkLst>
        </pc:spChg>
        <pc:spChg chg="mod">
          <ac:chgData name="Eva Čoupková" userId="92c71395-7f27-4083-bf01-1e357d38d630" providerId="ADAL" clId="{13ACDE1D-9442-4D13-9760-0760960C616A}" dt="2024-04-25T07:38:35.542" v="1180" actId="20577"/>
          <ac:spMkLst>
            <pc:docMk/>
            <pc:sldMk cId="1817386109" sldId="467"/>
            <ac:spMk id="3" creationId="{CA43BAD0-6F26-7F93-21E5-C1A4BE39671A}"/>
          </ac:spMkLst>
        </pc:spChg>
      </pc:sldChg>
      <pc:sldChg chg="add del">
        <pc:chgData name="Eva Čoupková" userId="92c71395-7f27-4083-bf01-1e357d38d630" providerId="ADAL" clId="{13ACDE1D-9442-4D13-9760-0760960C616A}" dt="2024-04-25T07:38:45.255" v="1181" actId="47"/>
        <pc:sldMkLst>
          <pc:docMk/>
          <pc:sldMk cId="1803084772" sldId="468"/>
        </pc:sldMkLst>
      </pc:sldChg>
      <pc:sldChg chg="add">
        <pc:chgData name="Eva Čoupková" userId="92c71395-7f27-4083-bf01-1e357d38d630" providerId="ADAL" clId="{13ACDE1D-9442-4D13-9760-0760960C616A}" dt="2024-04-25T07:37:20.270" v="958"/>
        <pc:sldMkLst>
          <pc:docMk/>
          <pc:sldMk cId="695105276" sldId="469"/>
        </pc:sldMkLst>
      </pc:sldChg>
      <pc:sldChg chg="addSp delSp modSp new del mod">
        <pc:chgData name="Eva Čoupková" userId="92c71395-7f27-4083-bf01-1e357d38d630" providerId="ADAL" clId="{13ACDE1D-9442-4D13-9760-0760960C616A}" dt="2024-04-25T07:56:56.374" v="1590" actId="47"/>
        <pc:sldMkLst>
          <pc:docMk/>
          <pc:sldMk cId="1663780989" sldId="470"/>
        </pc:sldMkLst>
        <pc:spChg chg="mod">
          <ac:chgData name="Eva Čoupková" userId="92c71395-7f27-4083-bf01-1e357d38d630" providerId="ADAL" clId="{13ACDE1D-9442-4D13-9760-0760960C616A}" dt="2024-04-25T07:42:12.277" v="1253" actId="6549"/>
          <ac:spMkLst>
            <pc:docMk/>
            <pc:sldMk cId="1663780989" sldId="470"/>
            <ac:spMk id="3" creationId="{145283FC-D1C9-0BCF-EB0C-AAC203BCF4AB}"/>
          </ac:spMkLst>
        </pc:spChg>
        <pc:spChg chg="add del">
          <ac:chgData name="Eva Čoupková" userId="92c71395-7f27-4083-bf01-1e357d38d630" providerId="ADAL" clId="{13ACDE1D-9442-4D13-9760-0760960C616A}" dt="2024-04-25T07:56:30.363" v="1588" actId="22"/>
          <ac:spMkLst>
            <pc:docMk/>
            <pc:sldMk cId="1663780989" sldId="470"/>
            <ac:spMk id="5" creationId="{2BEB6032-C247-F6C8-B790-C00828B0D20C}"/>
          </ac:spMkLst>
        </pc:spChg>
      </pc:sldChg>
      <pc:sldChg chg="modSp add mod">
        <pc:chgData name="Eva Čoupková" userId="92c71395-7f27-4083-bf01-1e357d38d630" providerId="ADAL" clId="{13ACDE1D-9442-4D13-9760-0760960C616A}" dt="2024-04-25T07:51:16.660" v="1586" actId="20577"/>
        <pc:sldMkLst>
          <pc:docMk/>
          <pc:sldMk cId="3474755858" sldId="471"/>
        </pc:sldMkLst>
        <pc:spChg chg="mod">
          <ac:chgData name="Eva Čoupková" userId="92c71395-7f27-4083-bf01-1e357d38d630" providerId="ADAL" clId="{13ACDE1D-9442-4D13-9760-0760960C616A}" dt="2024-04-25T07:51:16.660" v="1586" actId="20577"/>
          <ac:spMkLst>
            <pc:docMk/>
            <pc:sldMk cId="3474755858" sldId="471"/>
            <ac:spMk id="3" creationId="{145283FC-D1C9-0BCF-EB0C-AAC203BCF4AB}"/>
          </ac:spMkLst>
        </pc:spChg>
      </pc:sldChg>
      <pc:sldChg chg="modSp add mod">
        <pc:chgData name="Eva Čoupková" userId="92c71395-7f27-4083-bf01-1e357d38d630" providerId="ADAL" clId="{13ACDE1D-9442-4D13-9760-0760960C616A}" dt="2024-04-25T07:57:48.433" v="1774" actId="20577"/>
        <pc:sldMkLst>
          <pc:docMk/>
          <pc:sldMk cId="2732189369" sldId="472"/>
        </pc:sldMkLst>
        <pc:spChg chg="mod">
          <ac:chgData name="Eva Čoupková" userId="92c71395-7f27-4083-bf01-1e357d38d630" providerId="ADAL" clId="{13ACDE1D-9442-4D13-9760-0760960C616A}" dt="2024-04-25T07:57:48.433" v="1774" actId="20577"/>
          <ac:spMkLst>
            <pc:docMk/>
            <pc:sldMk cId="2732189369" sldId="472"/>
            <ac:spMk id="3" creationId="{145283FC-D1C9-0BCF-EB0C-AAC203BCF4AB}"/>
          </ac:spMkLst>
        </pc:spChg>
      </pc:sldChg>
      <pc:sldChg chg="modSp new mod">
        <pc:chgData name="Eva Čoupková" userId="92c71395-7f27-4083-bf01-1e357d38d630" providerId="ADAL" clId="{13ACDE1D-9442-4D13-9760-0760960C616A}" dt="2024-04-25T07:59:45.389" v="1780" actId="255"/>
        <pc:sldMkLst>
          <pc:docMk/>
          <pc:sldMk cId="518782349" sldId="473"/>
        </pc:sldMkLst>
        <pc:spChg chg="mod">
          <ac:chgData name="Eva Čoupková" userId="92c71395-7f27-4083-bf01-1e357d38d630" providerId="ADAL" clId="{13ACDE1D-9442-4D13-9760-0760960C616A}" dt="2024-04-25T07:59:45.389" v="1780" actId="255"/>
          <ac:spMkLst>
            <pc:docMk/>
            <pc:sldMk cId="518782349" sldId="473"/>
            <ac:spMk id="3" creationId="{FB62310B-32EE-463D-D00F-5090E5F365C3}"/>
          </ac:spMkLst>
        </pc:spChg>
      </pc:sldChg>
      <pc:sldChg chg="addSp delSp modSp new mod">
        <pc:chgData name="Eva Čoupková" userId="92c71395-7f27-4083-bf01-1e357d38d630" providerId="ADAL" clId="{13ACDE1D-9442-4D13-9760-0760960C616A}" dt="2024-04-25T08:03:03.578" v="1787" actId="255"/>
        <pc:sldMkLst>
          <pc:docMk/>
          <pc:sldMk cId="2335093444" sldId="474"/>
        </pc:sldMkLst>
        <pc:spChg chg="del mod">
          <ac:chgData name="Eva Čoupková" userId="92c71395-7f27-4083-bf01-1e357d38d630" providerId="ADAL" clId="{13ACDE1D-9442-4D13-9760-0760960C616A}" dt="2024-04-25T08:01:36.210" v="1784"/>
          <ac:spMkLst>
            <pc:docMk/>
            <pc:sldMk cId="2335093444" sldId="474"/>
            <ac:spMk id="3" creationId="{C527769A-9BC5-E79D-1D8C-14FF36690507}"/>
          </ac:spMkLst>
        </pc:spChg>
        <pc:spChg chg="add mod">
          <ac:chgData name="Eva Čoupková" userId="92c71395-7f27-4083-bf01-1e357d38d630" providerId="ADAL" clId="{13ACDE1D-9442-4D13-9760-0760960C616A}" dt="2024-04-25T08:01:46.689" v="1786" actId="14100"/>
          <ac:spMkLst>
            <pc:docMk/>
            <pc:sldMk cId="2335093444" sldId="474"/>
            <ac:spMk id="5" creationId="{CC52F70B-638E-D40B-0106-1F55BA1948AB}"/>
          </ac:spMkLst>
        </pc:spChg>
        <pc:graphicFrameChg chg="add mod modGraphic">
          <ac:chgData name="Eva Čoupková" userId="92c71395-7f27-4083-bf01-1e357d38d630" providerId="ADAL" clId="{13ACDE1D-9442-4D13-9760-0760960C616A}" dt="2024-04-25T08:03:03.578" v="1787" actId="255"/>
          <ac:graphicFrameMkLst>
            <pc:docMk/>
            <pc:sldMk cId="2335093444" sldId="474"/>
            <ac:graphicFrameMk id="4" creationId="{BF2032AC-0383-FC62-7EE0-8EEFB2258137}"/>
          </ac:graphicFrameMkLst>
        </pc:graphicFrameChg>
      </pc:sldChg>
      <pc:sldChg chg="modSp add mod">
        <pc:chgData name="Eva Čoupková" userId="92c71395-7f27-4083-bf01-1e357d38d630" providerId="ADAL" clId="{13ACDE1D-9442-4D13-9760-0760960C616A}" dt="2024-04-29T08:03:24.927" v="1957" actId="20577"/>
        <pc:sldMkLst>
          <pc:docMk/>
          <pc:sldMk cId="3554651543" sldId="475"/>
        </pc:sldMkLst>
        <pc:graphicFrameChg chg="modGraphic">
          <ac:chgData name="Eva Čoupková" userId="92c71395-7f27-4083-bf01-1e357d38d630" providerId="ADAL" clId="{13ACDE1D-9442-4D13-9760-0760960C616A}" dt="2024-04-29T08:03:24.927" v="1957" actId="20577"/>
          <ac:graphicFrameMkLst>
            <pc:docMk/>
            <pc:sldMk cId="3554651543" sldId="475"/>
            <ac:graphicFrameMk id="4" creationId="{BF2032AC-0383-FC62-7EE0-8EEFB2258137}"/>
          </ac:graphicFrameMkLst>
        </pc:graphicFrameChg>
      </pc:sldChg>
      <pc:sldChg chg="modSp add mod">
        <pc:chgData name="Eva Čoupková" userId="92c71395-7f27-4083-bf01-1e357d38d630" providerId="ADAL" clId="{13ACDE1D-9442-4D13-9760-0760960C616A}" dt="2024-04-29T08:08:16.712" v="1960" actId="27636"/>
        <pc:sldMkLst>
          <pc:docMk/>
          <pc:sldMk cId="2134713180" sldId="476"/>
        </pc:sldMkLst>
        <pc:spChg chg="mod">
          <ac:chgData name="Eva Čoupková" userId="92c71395-7f27-4083-bf01-1e357d38d630" providerId="ADAL" clId="{13ACDE1D-9442-4D13-9760-0760960C616A}" dt="2024-04-29T08:08:16.712" v="1959" actId="27636"/>
          <ac:spMkLst>
            <pc:docMk/>
            <pc:sldMk cId="2134713180" sldId="476"/>
            <ac:spMk id="2" creationId="{DCE332CE-5251-A547-9DF6-AE1CBF155A7B}"/>
          </ac:spMkLst>
        </pc:spChg>
        <pc:spChg chg="mod">
          <ac:chgData name="Eva Čoupková" userId="92c71395-7f27-4083-bf01-1e357d38d630" providerId="ADAL" clId="{13ACDE1D-9442-4D13-9760-0760960C616A}" dt="2024-04-29T08:08:16.712" v="1960" actId="27636"/>
          <ac:spMkLst>
            <pc:docMk/>
            <pc:sldMk cId="2134713180" sldId="476"/>
            <ac:spMk id="3" creationId="{913D013D-EF68-635A-988B-D2F4C0AE72A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4AD0B7B-746F-4BFB-8C71-D6AEE8CDD745}" type="datetimeFigureOut">
              <a:rPr lang="cs-CZ" smtClean="0"/>
              <a:t>29.04.2024</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6D0B40A-BA4D-4228-8288-B9F8D1D21CE4}" type="slidenum">
              <a:rPr lang="cs-CZ" smtClean="0"/>
              <a:t>‹#›</a:t>
            </a:fld>
            <a:endParaRPr lang="cs-CZ"/>
          </a:p>
        </p:txBody>
      </p:sp>
    </p:spTree>
    <p:extLst>
      <p:ext uri="{BB962C8B-B14F-4D97-AF65-F5344CB8AC3E}">
        <p14:creationId xmlns:p14="http://schemas.microsoft.com/office/powerpoint/2010/main" val="503927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7421E8D-74AC-49EB-A2BB-D7FC1002BBEA}" type="datetimeFigureOut">
              <a:rPr lang="cs-CZ" smtClean="0"/>
              <a:t>29.04.2024</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F3D3E00-C8BB-4D3B-856D-4608A6676A71}" type="slidenum">
              <a:rPr lang="cs-CZ" smtClean="0"/>
              <a:t>‹#›</a:t>
            </a:fld>
            <a:endParaRPr lang="cs-CZ"/>
          </a:p>
        </p:txBody>
      </p:sp>
    </p:spTree>
    <p:extLst>
      <p:ext uri="{BB962C8B-B14F-4D97-AF65-F5344CB8AC3E}">
        <p14:creationId xmlns:p14="http://schemas.microsoft.com/office/powerpoint/2010/main" val="320880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841442A6-7F85-4A85-AE6E-55E04474CC1E}" type="datetimeFigureOut">
              <a:rPr lang="cs-CZ" smtClean="0"/>
              <a:t>29.04.2024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253543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41442A6-7F85-4A85-AE6E-55E04474CC1E}" type="datetimeFigureOut">
              <a:rPr lang="cs-CZ" smtClean="0"/>
              <a:t>29.04.2024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689870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41442A6-7F85-4A85-AE6E-55E04474CC1E}" type="datetimeFigureOut">
              <a:rPr lang="cs-CZ" smtClean="0"/>
              <a:t>29.04.2024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143531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41442A6-7F85-4A85-AE6E-55E04474CC1E}" type="datetimeFigureOut">
              <a:rPr lang="cs-CZ" smtClean="0"/>
              <a:t>29.04.2024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933442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841442A6-7F85-4A85-AE6E-55E04474CC1E}" type="datetimeFigureOut">
              <a:rPr lang="cs-CZ" smtClean="0"/>
              <a:t>29.04.2024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1678621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41442A6-7F85-4A85-AE6E-55E04474CC1E}" type="datetimeFigureOut">
              <a:rPr lang="cs-CZ" smtClean="0"/>
              <a:t>29.04.2024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1287811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41442A6-7F85-4A85-AE6E-55E04474CC1E}" type="datetimeFigureOut">
              <a:rPr lang="cs-CZ" smtClean="0"/>
              <a:t>29.04.2024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1405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41442A6-7F85-4A85-AE6E-55E04474CC1E}" type="datetimeFigureOut">
              <a:rPr lang="cs-CZ" smtClean="0"/>
              <a:t>29.04.2024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995958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41442A6-7F85-4A85-AE6E-55E04474CC1E}" type="datetimeFigureOut">
              <a:rPr lang="cs-CZ" smtClean="0"/>
              <a:t>29.04.2024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60983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41442A6-7F85-4A85-AE6E-55E04474CC1E}" type="datetimeFigureOut">
              <a:rPr lang="cs-CZ" smtClean="0"/>
              <a:t>29.04.2024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2334225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41442A6-7F85-4A85-AE6E-55E04474CC1E}" type="datetimeFigureOut">
              <a:rPr lang="cs-CZ" smtClean="0"/>
              <a:t>29.04.2024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70745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442A6-7F85-4A85-AE6E-55E04474CC1E}" type="datetimeFigureOut">
              <a:rPr lang="cs-CZ" smtClean="0"/>
              <a:t>29.04.2024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DE949-DA39-416C-9AFB-96E3841B0B2A}" type="slidenum">
              <a:rPr lang="cs-CZ" smtClean="0"/>
              <a:t>‹#›</a:t>
            </a:fld>
            <a:endParaRPr lang="cs-CZ"/>
          </a:p>
        </p:txBody>
      </p:sp>
    </p:spTree>
    <p:extLst>
      <p:ext uri="{BB962C8B-B14F-4D97-AF65-F5344CB8AC3E}">
        <p14:creationId xmlns:p14="http://schemas.microsoft.com/office/powerpoint/2010/main" val="2869072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err="1"/>
              <a:t>English</a:t>
            </a:r>
            <a:r>
              <a:rPr lang="cs-CZ" dirty="0"/>
              <a:t> </a:t>
            </a:r>
            <a:r>
              <a:rPr lang="cs-CZ" dirty="0" err="1"/>
              <a:t>for</a:t>
            </a:r>
            <a:r>
              <a:rPr lang="cs-CZ" dirty="0"/>
              <a:t> </a:t>
            </a:r>
            <a:r>
              <a:rPr lang="cs-CZ" dirty="0" err="1"/>
              <a:t>Physicists</a:t>
            </a:r>
            <a:r>
              <a:rPr lang="cs-CZ" dirty="0"/>
              <a:t> 2</a:t>
            </a:r>
            <a:br>
              <a:rPr lang="cs-CZ" dirty="0"/>
            </a:br>
            <a:r>
              <a:rPr lang="cs-CZ" dirty="0" err="1"/>
              <a:t>Week</a:t>
            </a:r>
            <a:r>
              <a:rPr lang="cs-CZ" dirty="0"/>
              <a:t> 11</a:t>
            </a:r>
          </a:p>
        </p:txBody>
      </p:sp>
      <p:sp>
        <p:nvSpPr>
          <p:cNvPr id="3" name="Podnadpis 2"/>
          <p:cNvSpPr>
            <a:spLocks noGrp="1"/>
          </p:cNvSpPr>
          <p:nvPr>
            <p:ph type="subTitle" idx="1"/>
          </p:nvPr>
        </p:nvSpPr>
        <p:spPr/>
        <p:txBody>
          <a:bodyPr/>
          <a:lstStyle/>
          <a:p>
            <a:endParaRPr lang="cs-CZ" dirty="0"/>
          </a:p>
          <a:p>
            <a:r>
              <a:rPr lang="cs-CZ" sz="3600" dirty="0" err="1"/>
              <a:t>Controversial</a:t>
            </a:r>
            <a:r>
              <a:rPr lang="cs-CZ" sz="3600" dirty="0"/>
              <a:t> </a:t>
            </a:r>
            <a:r>
              <a:rPr lang="cs-CZ" sz="3600" dirty="0" err="1"/>
              <a:t>topic</a:t>
            </a:r>
            <a:r>
              <a:rPr lang="cs-CZ" sz="3600" dirty="0"/>
              <a:t> and body in </a:t>
            </a:r>
            <a:r>
              <a:rPr lang="cs-CZ" sz="3600" dirty="0" err="1"/>
              <a:t>space</a:t>
            </a:r>
            <a:endParaRPr lang="cs-CZ" sz="3600" dirty="0"/>
          </a:p>
        </p:txBody>
      </p:sp>
    </p:spTree>
    <p:extLst>
      <p:ext uri="{BB962C8B-B14F-4D97-AF65-F5344CB8AC3E}">
        <p14:creationId xmlns:p14="http://schemas.microsoft.com/office/powerpoint/2010/main" val="3001714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F5C9C1-F726-4789-0656-F9A413ABAF14}"/>
              </a:ext>
            </a:extLst>
          </p:cNvPr>
          <p:cNvSpPr>
            <a:spLocks noGrp="1"/>
          </p:cNvSpPr>
          <p:nvPr>
            <p:ph type="title"/>
          </p:nvPr>
        </p:nvSpPr>
        <p:spPr/>
        <p:txBody>
          <a:bodyPr/>
          <a:lstStyle/>
          <a:p>
            <a:r>
              <a:rPr lang="cs-CZ" dirty="0" err="1"/>
              <a:t>Structure</a:t>
            </a:r>
            <a:endParaRPr lang="cs-CZ" dirty="0"/>
          </a:p>
        </p:txBody>
      </p:sp>
      <p:sp>
        <p:nvSpPr>
          <p:cNvPr id="3" name="Zástupný obsah 2">
            <a:extLst>
              <a:ext uri="{FF2B5EF4-FFF2-40B4-BE49-F238E27FC236}">
                <a16:creationId xmlns:a16="http://schemas.microsoft.com/office/drawing/2014/main" id="{E3071795-8B4E-9317-ACBC-CAEEA7F97719}"/>
              </a:ext>
            </a:extLst>
          </p:cNvPr>
          <p:cNvSpPr>
            <a:spLocks noGrp="1"/>
          </p:cNvSpPr>
          <p:nvPr>
            <p:ph idx="1"/>
          </p:nvPr>
        </p:nvSpPr>
        <p:spPr/>
        <p:txBody>
          <a:bodyPr/>
          <a:lstStyle/>
          <a:p>
            <a:pPr marL="0" indent="0">
              <a:buNone/>
            </a:pPr>
            <a:endParaRPr lang="cs-CZ" dirty="0"/>
          </a:p>
          <a:p>
            <a:pPr marL="514350" indent="-514350">
              <a:buAutoNum type="arabicParenR"/>
            </a:pPr>
            <a:r>
              <a:rPr lang="cs-CZ" dirty="0" err="1"/>
              <a:t>Introduction</a:t>
            </a:r>
            <a:endParaRPr lang="cs-CZ" dirty="0"/>
          </a:p>
          <a:p>
            <a:pPr marL="514350" indent="-514350">
              <a:buAutoNum type="arabicParenR"/>
            </a:pPr>
            <a:endParaRPr lang="cs-CZ" dirty="0"/>
          </a:p>
          <a:p>
            <a:pPr marL="514350" indent="-514350">
              <a:buAutoNum type="arabicParenR"/>
            </a:pPr>
            <a:r>
              <a:rPr lang="cs-CZ" dirty="0" err="1"/>
              <a:t>Main</a:t>
            </a:r>
            <a:r>
              <a:rPr lang="cs-CZ" dirty="0"/>
              <a:t> body</a:t>
            </a:r>
          </a:p>
          <a:p>
            <a:pPr marL="514350" indent="-514350">
              <a:buAutoNum type="arabicParenR"/>
            </a:pPr>
            <a:endParaRPr lang="cs-CZ" dirty="0"/>
          </a:p>
          <a:p>
            <a:pPr marL="514350" indent="-514350">
              <a:buAutoNum type="arabicParenR"/>
            </a:pPr>
            <a:r>
              <a:rPr lang="cs-CZ" dirty="0" err="1"/>
              <a:t>Conclusion</a:t>
            </a:r>
            <a:endParaRPr lang="cs-CZ" dirty="0"/>
          </a:p>
        </p:txBody>
      </p:sp>
    </p:spTree>
    <p:extLst>
      <p:ext uri="{BB962C8B-B14F-4D97-AF65-F5344CB8AC3E}">
        <p14:creationId xmlns:p14="http://schemas.microsoft.com/office/powerpoint/2010/main" val="2899912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0448B4-497B-101A-44EB-B13DA7818BA5}"/>
              </a:ext>
            </a:extLst>
          </p:cNvPr>
          <p:cNvSpPr>
            <a:spLocks noGrp="1"/>
          </p:cNvSpPr>
          <p:nvPr>
            <p:ph type="title"/>
          </p:nvPr>
        </p:nvSpPr>
        <p:spPr/>
        <p:txBody>
          <a:bodyPr/>
          <a:lstStyle/>
          <a:p>
            <a:r>
              <a:rPr lang="cs-CZ" dirty="0" err="1"/>
              <a:t>Outline</a:t>
            </a:r>
            <a:endParaRPr lang="cs-CZ" dirty="0"/>
          </a:p>
        </p:txBody>
      </p:sp>
      <p:sp>
        <p:nvSpPr>
          <p:cNvPr id="3" name="Zástupný obsah 2">
            <a:extLst>
              <a:ext uri="{FF2B5EF4-FFF2-40B4-BE49-F238E27FC236}">
                <a16:creationId xmlns:a16="http://schemas.microsoft.com/office/drawing/2014/main" id="{CBA73012-9616-2FF7-D652-545221FD2A3E}"/>
              </a:ext>
            </a:extLst>
          </p:cNvPr>
          <p:cNvSpPr>
            <a:spLocks noGrp="1"/>
          </p:cNvSpPr>
          <p:nvPr>
            <p:ph idx="1"/>
          </p:nvPr>
        </p:nvSpPr>
        <p:spPr>
          <a:xfrm>
            <a:off x="838200" y="1224116"/>
            <a:ext cx="10515600" cy="5553874"/>
          </a:xfrm>
        </p:spPr>
        <p:txBody>
          <a:bodyPr/>
          <a:lstStyle/>
          <a:p>
            <a:pPr>
              <a:lnSpc>
                <a:spcPct val="107000"/>
              </a:lnSpc>
              <a:spcAft>
                <a:spcPts val="200"/>
              </a:spcAft>
            </a:pPr>
            <a:r>
              <a:rPr lang="en-GB"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Starting the argumentation</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200"/>
              </a:spcAft>
              <a:buFont typeface="Symbol" panose="05050102010706020507" pitchFamily="18" charset="2"/>
              <a:buChar char=""/>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issue I’d like to focus on is…</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effectLst/>
                <a:latin typeface="Calibri" panose="020F0502020204030204" pitchFamily="34" charset="0"/>
                <a:ea typeface="Calibri" panose="020F0502020204030204" pitchFamily="34" charset="0"/>
                <a:cs typeface="Times New Roman" panose="02020603050405020304" pitchFamily="18" charset="0"/>
              </a:rPr>
              <a:t>The current debate about ... (limiting the use of plastics) identifies an interesting point of …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000" dirty="0">
              <a:latin typeface="Calibri" panose="020F0502020204030204" pitchFamily="34" charset="0"/>
              <a:cs typeface="Times New Roman" panose="02020603050405020304" pitchFamily="18" charset="0"/>
            </a:endParaRPr>
          </a:p>
          <a:p>
            <a:pPr>
              <a:lnSpc>
                <a:spcPct val="107000"/>
              </a:lnSpc>
              <a:spcAft>
                <a:spcPts val="200"/>
              </a:spcAft>
            </a:pPr>
            <a:r>
              <a:rPr lang="en-GB"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Weighing up arguments</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spcAft>
                <a:spcPts val="800"/>
              </a:spcAft>
              <a:buSzPts val="1000"/>
              <a:buFont typeface="Symbol" panose="05050102010706020507" pitchFamily="18" charset="2"/>
              <a:buChar char=""/>
              <a:tabLst>
                <a:tab pos="457200" algn="l"/>
              </a:tabLst>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 the one hand … on the other hand</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spcAft>
                <a:spcPts val="800"/>
              </a:spcAft>
              <a:buSzPts val="1000"/>
              <a:buFont typeface="Symbol" panose="05050102010706020507" pitchFamily="18" charset="2"/>
              <a:buChar char=""/>
              <a:tabLst>
                <a:tab pos="457200" algn="l"/>
              </a:tabLst>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consider the …, we need to look more closely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200"/>
              </a:spcAft>
            </a:pPr>
            <a:r>
              <a:rPr lang="en-GB"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Presenting arguments</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spcAft>
                <a:spcPts val="800"/>
              </a:spcAft>
              <a:buSzPts val="1000"/>
              <a:buFont typeface="Symbol" panose="05050102010706020507" pitchFamily="18" charset="2"/>
              <a:buChar char=""/>
              <a:tabLst>
                <a:tab pos="457200" algn="l"/>
              </a:tabLst>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One justification often given for … is that…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spcAft>
                <a:spcPts val="800"/>
              </a:spcAft>
              <a:buSzPts val="1000"/>
              <a:buFont typeface="Symbol" panose="05050102010706020507" pitchFamily="18" charset="2"/>
              <a:buChar char=""/>
              <a:tabLst>
                <a:tab pos="457200" algn="l"/>
              </a:tabLst>
            </a:pP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Advocates would claim that … / Opponents of … believe that…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204848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60261E-A504-BC9F-568D-A9E2263E7711}"/>
              </a:ext>
            </a:extLst>
          </p:cNvPr>
          <p:cNvSpPr>
            <a:spLocks noGrp="1"/>
          </p:cNvSpPr>
          <p:nvPr>
            <p:ph type="title"/>
          </p:nvPr>
        </p:nvSpPr>
        <p:spPr/>
        <p:txBody>
          <a:bodyPr/>
          <a:lstStyle/>
          <a:p>
            <a:r>
              <a:rPr lang="cs-CZ" dirty="0" err="1"/>
              <a:t>Outline</a:t>
            </a:r>
            <a:endParaRPr lang="cs-CZ" dirty="0"/>
          </a:p>
        </p:txBody>
      </p:sp>
      <p:sp>
        <p:nvSpPr>
          <p:cNvPr id="3" name="Zástupný obsah 2">
            <a:extLst>
              <a:ext uri="{FF2B5EF4-FFF2-40B4-BE49-F238E27FC236}">
                <a16:creationId xmlns:a16="http://schemas.microsoft.com/office/drawing/2014/main" id="{EBEA9D61-678C-3002-0586-BC5E1EE87822}"/>
              </a:ext>
            </a:extLst>
          </p:cNvPr>
          <p:cNvSpPr>
            <a:spLocks noGrp="1"/>
          </p:cNvSpPr>
          <p:nvPr>
            <p:ph idx="1"/>
          </p:nvPr>
        </p:nvSpPr>
        <p:spPr>
          <a:xfrm>
            <a:off x="838200" y="1257300"/>
            <a:ext cx="10515600" cy="5486400"/>
          </a:xfrm>
        </p:spPr>
        <p:txBody>
          <a:bodyPr/>
          <a:lstStyle/>
          <a:p>
            <a:pPr fontAlgn="base">
              <a:lnSpc>
                <a:spcPct val="107000"/>
              </a:lnSpc>
              <a:spcAft>
                <a:spcPts val="800"/>
              </a:spcAft>
            </a:pPr>
            <a:r>
              <a:rPr lang="en-GB"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Refuting arguments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200"/>
              </a:spcAft>
              <a:buFont typeface="Symbol" panose="05050102010706020507" pitchFamily="18" charset="2"/>
              <a:buChar char=""/>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After seeing this evidence, there is no way we can agree with this idea</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200"/>
              </a:spcAft>
              <a:buFont typeface="Symbol" panose="05050102010706020507" pitchFamily="18" charset="2"/>
              <a:buChar char=""/>
            </a:pPr>
            <a:r>
              <a:rPr lang="en-GB"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 a certain extent, they are right.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2400" dirty="0"/>
          </a:p>
          <a:p>
            <a:pPr>
              <a:lnSpc>
                <a:spcPct val="107000"/>
              </a:lnSpc>
              <a:spcAft>
                <a:spcPts val="300"/>
              </a:spcAft>
            </a:pPr>
            <a:r>
              <a:rPr lang="en-GB" sz="2400" b="1" dirty="0">
                <a:effectLst/>
                <a:latin typeface="Calibri" panose="020F0502020204030204" pitchFamily="34" charset="0"/>
                <a:ea typeface="Times New Roman" panose="02020603050405020304" pitchFamily="18" charset="0"/>
                <a:cs typeface="Calibri" panose="020F0502020204030204" pitchFamily="34" charset="0"/>
              </a:rPr>
              <a:t>Conclusion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spcAft>
                <a:spcPts val="800"/>
              </a:spcAft>
              <a:buSzPts val="1000"/>
              <a:buFont typeface="Symbol" panose="05050102010706020507" pitchFamily="18" charset="2"/>
              <a:buChar char=""/>
              <a:tabLst>
                <a:tab pos="457200" algn="l"/>
              </a:tabLs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conclusion… / To sum up…</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spcAft>
                <a:spcPts val="800"/>
              </a:spcAft>
              <a:buSzPts val="1000"/>
              <a:buFont typeface="Symbol" panose="05050102010706020507" pitchFamily="18" charset="2"/>
              <a:buChar char=""/>
              <a:tabLst>
                <a:tab pos="457200" algn="l"/>
              </a:tabLs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 things considered,…</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a:p>
            <a:pPr marL="0" indent="0">
              <a:buNone/>
            </a:pPr>
            <a:endParaRPr lang="cs-CZ" dirty="0"/>
          </a:p>
        </p:txBody>
      </p:sp>
    </p:spTree>
    <p:extLst>
      <p:ext uri="{BB962C8B-B14F-4D97-AF65-F5344CB8AC3E}">
        <p14:creationId xmlns:p14="http://schemas.microsoft.com/office/powerpoint/2010/main" val="382190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E332CE-5251-A547-9DF6-AE1CBF155A7B}"/>
              </a:ext>
            </a:extLst>
          </p:cNvPr>
          <p:cNvSpPr>
            <a:spLocks noGrp="1"/>
          </p:cNvSpPr>
          <p:nvPr>
            <p:ph type="title"/>
          </p:nvPr>
        </p:nvSpPr>
        <p:spPr>
          <a:xfrm>
            <a:off x="165303" y="217423"/>
            <a:ext cx="11046460" cy="369332"/>
          </a:xfrm>
        </p:spPr>
        <p:txBody>
          <a:bodyPr>
            <a:normAutofit fontScale="90000"/>
          </a:bodyPr>
          <a:lstStyle/>
          <a:p>
            <a:r>
              <a:rPr lang="cs-CZ" dirty="0"/>
              <a:t>CARDS</a:t>
            </a:r>
          </a:p>
        </p:txBody>
      </p:sp>
      <p:sp>
        <p:nvSpPr>
          <p:cNvPr id="3" name="Zástupný obsah 2">
            <a:extLst>
              <a:ext uri="{FF2B5EF4-FFF2-40B4-BE49-F238E27FC236}">
                <a16:creationId xmlns:a16="http://schemas.microsoft.com/office/drawing/2014/main" id="{913D013D-EF68-635A-988B-D2F4C0AE72AC}"/>
              </a:ext>
            </a:extLst>
          </p:cNvPr>
          <p:cNvSpPr>
            <a:spLocks noGrp="1"/>
          </p:cNvSpPr>
          <p:nvPr>
            <p:ph idx="1"/>
          </p:nvPr>
        </p:nvSpPr>
        <p:spPr>
          <a:xfrm>
            <a:off x="165304" y="990600"/>
            <a:ext cx="11110010" cy="2893100"/>
          </a:xfrm>
        </p:spPr>
        <p:txBody>
          <a:bodyPr>
            <a:normAutofit fontScale="92500" lnSpcReduction="10000"/>
          </a:bodyPr>
          <a:lstStyle/>
          <a:p>
            <a:pPr marL="0" indent="0">
              <a:buNone/>
            </a:pPr>
            <a:endParaRPr lang="cs-CZ" dirty="0"/>
          </a:p>
          <a:p>
            <a:pPr marL="0" indent="0">
              <a:buNone/>
            </a:pPr>
            <a:r>
              <a:rPr lang="cs-CZ" sz="4000" dirty="0">
                <a:solidFill>
                  <a:srgbClr val="FFFF00"/>
                </a:solidFill>
              </a:rPr>
              <a:t>Extra </a:t>
            </a:r>
            <a:r>
              <a:rPr lang="cs-CZ" sz="4000" dirty="0" err="1">
                <a:solidFill>
                  <a:srgbClr val="FFFF00"/>
                </a:solidFill>
              </a:rPr>
              <a:t>questions</a:t>
            </a:r>
            <a:endParaRPr lang="cs-CZ" sz="4000" dirty="0">
              <a:solidFill>
                <a:srgbClr val="FFFF00"/>
              </a:solidFill>
            </a:endParaRPr>
          </a:p>
          <a:p>
            <a:pPr marL="0" indent="0">
              <a:buNone/>
            </a:pPr>
            <a:r>
              <a:rPr lang="cs-CZ" sz="4000" dirty="0">
                <a:solidFill>
                  <a:srgbClr val="92D050"/>
                </a:solidFill>
              </a:rPr>
              <a:t>My </a:t>
            </a:r>
            <a:r>
              <a:rPr lang="cs-CZ" sz="4000" dirty="0" err="1">
                <a:solidFill>
                  <a:srgbClr val="92D050"/>
                </a:solidFill>
              </a:rPr>
              <a:t>opinion</a:t>
            </a:r>
            <a:r>
              <a:rPr lang="cs-CZ" sz="4000" dirty="0">
                <a:solidFill>
                  <a:srgbClr val="92D050"/>
                </a:solidFill>
              </a:rPr>
              <a:t> </a:t>
            </a:r>
            <a:r>
              <a:rPr lang="cs-CZ" sz="4000" dirty="0" err="1">
                <a:solidFill>
                  <a:srgbClr val="92D050"/>
                </a:solidFill>
              </a:rPr>
              <a:t>concerning</a:t>
            </a:r>
            <a:r>
              <a:rPr lang="cs-CZ" sz="4000" dirty="0">
                <a:solidFill>
                  <a:srgbClr val="92D050"/>
                </a:solidFill>
              </a:rPr>
              <a:t> </a:t>
            </a:r>
            <a:r>
              <a:rPr lang="cs-CZ" sz="4000" dirty="0" err="1">
                <a:solidFill>
                  <a:srgbClr val="92D050"/>
                </a:solidFill>
              </a:rPr>
              <a:t>the</a:t>
            </a:r>
            <a:r>
              <a:rPr lang="cs-CZ" sz="4000" dirty="0">
                <a:solidFill>
                  <a:srgbClr val="92D050"/>
                </a:solidFill>
              </a:rPr>
              <a:t> </a:t>
            </a:r>
            <a:r>
              <a:rPr lang="cs-CZ" sz="4000" dirty="0" err="1">
                <a:solidFill>
                  <a:srgbClr val="92D050"/>
                </a:solidFill>
              </a:rPr>
              <a:t>topic</a:t>
            </a:r>
            <a:endParaRPr lang="cs-CZ" sz="4000" dirty="0">
              <a:solidFill>
                <a:srgbClr val="92D050"/>
              </a:solidFill>
            </a:endParaRPr>
          </a:p>
          <a:p>
            <a:pPr marL="0" indent="0">
              <a:buNone/>
            </a:pPr>
            <a:r>
              <a:rPr lang="cs-CZ" sz="4000" dirty="0" err="1">
                <a:solidFill>
                  <a:srgbClr val="00B0F0"/>
                </a:solidFill>
              </a:rPr>
              <a:t>Agreeing</a:t>
            </a:r>
            <a:endParaRPr lang="cs-CZ" sz="4000" dirty="0">
              <a:solidFill>
                <a:srgbClr val="00B0F0"/>
              </a:solidFill>
            </a:endParaRPr>
          </a:p>
          <a:p>
            <a:pPr marL="0" indent="0">
              <a:buNone/>
            </a:pPr>
            <a:r>
              <a:rPr lang="cs-CZ" sz="4000" dirty="0" err="1">
                <a:solidFill>
                  <a:srgbClr val="C030AB"/>
                </a:solidFill>
              </a:rPr>
              <a:t>Disagreeing</a:t>
            </a:r>
            <a:endParaRPr lang="cs-CZ" sz="4000" dirty="0">
              <a:solidFill>
                <a:srgbClr val="C030AB"/>
              </a:solidFill>
            </a:endParaRPr>
          </a:p>
        </p:txBody>
      </p:sp>
    </p:spTree>
    <p:extLst>
      <p:ext uri="{BB962C8B-B14F-4D97-AF65-F5344CB8AC3E}">
        <p14:creationId xmlns:p14="http://schemas.microsoft.com/office/powerpoint/2010/main" val="2134713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671320-1699-DC7E-ADEE-F990EC5A992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DBF642F-D68B-EE5C-377F-6977659CD7F5}"/>
              </a:ext>
            </a:extLst>
          </p:cNvPr>
          <p:cNvSpPr>
            <a:spLocks noGrp="1"/>
          </p:cNvSpPr>
          <p:nvPr>
            <p:ph idx="1"/>
          </p:nvPr>
        </p:nvSpPr>
        <p:spPr/>
        <p:txBody>
          <a:bodyPr/>
          <a:lstStyle/>
          <a:p>
            <a:pPr marL="0" indent="0">
              <a:buNone/>
            </a:pPr>
            <a:endParaRPr lang="cs-CZ" sz="1800" b="1"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3200" b="1" dirty="0">
                <a:effectLst/>
                <a:latin typeface="Calibri" panose="020F0502020204030204" pitchFamily="34" charset="0"/>
                <a:ea typeface="Calibri" panose="020F0502020204030204" pitchFamily="34" charset="0"/>
                <a:cs typeface="Calibri" panose="020F0502020204030204" pitchFamily="34" charset="0"/>
              </a:rPr>
              <a:t>Cause-effect - Space travel and the human body</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236588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5740136-F0CD-D8C5-0EA6-6864848CB6D8}"/>
              </a:ext>
            </a:extLst>
          </p:cNvPr>
          <p:cNvSpPr>
            <a:spLocks noGrp="1"/>
          </p:cNvSpPr>
          <p:nvPr>
            <p:ph type="title"/>
          </p:nvPr>
        </p:nvSpPr>
        <p:spPr>
          <a:xfrm>
            <a:off x="640080" y="325369"/>
            <a:ext cx="4368602" cy="1956841"/>
          </a:xfrm>
        </p:spPr>
        <p:txBody>
          <a:bodyPr anchor="b">
            <a:normAutofit/>
          </a:bodyPr>
          <a:lstStyle/>
          <a:p>
            <a:r>
              <a:rPr lang="cs-CZ" sz="5400" dirty="0" err="1"/>
              <a:t>Discuss</a:t>
            </a:r>
            <a:endParaRPr lang="cs-CZ" sz="5400" dirty="0"/>
          </a:p>
        </p:txBody>
      </p:sp>
      <p:sp>
        <p:nvSpPr>
          <p:cNvPr id="103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8A45956E-6E38-751B-B48E-A709B902DCF8}"/>
              </a:ext>
            </a:extLst>
          </p:cNvPr>
          <p:cNvSpPr>
            <a:spLocks noGrp="1"/>
          </p:cNvSpPr>
          <p:nvPr>
            <p:ph idx="1"/>
          </p:nvPr>
        </p:nvSpPr>
        <p:spPr>
          <a:xfrm>
            <a:off x="407773" y="2282210"/>
            <a:ext cx="4474371" cy="4575790"/>
          </a:xfrm>
        </p:spPr>
        <p:txBody>
          <a:bodyPr>
            <a:normAutofit/>
          </a:bodyPr>
          <a:lstStyle/>
          <a:p>
            <a:pPr marL="342900" lvl="0" indent="-342900">
              <a:spcAft>
                <a:spcPts val="800"/>
              </a:spcAft>
              <a:buFont typeface="+mj-lt"/>
              <a:buAutoNum type="alphaLcParenR"/>
            </a:pPr>
            <a:r>
              <a:rPr lang="en-GB" sz="2400" dirty="0">
                <a:effectLst/>
                <a:latin typeface="Calibri" panose="020F0502020204030204" pitchFamily="34" charset="0"/>
                <a:ea typeface="Calibri" panose="020F0502020204030204" pitchFamily="34" charset="0"/>
                <a:cs typeface="Calibri" panose="020F0502020204030204" pitchFamily="34" charset="0"/>
              </a:rPr>
              <a:t>Did you want to become an astronaut when you were a child?</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mj-lt"/>
              <a:buAutoNum type="alphaLcParenR"/>
            </a:pPr>
            <a:r>
              <a:rPr lang="en-GB" sz="2400" dirty="0">
                <a:effectLst/>
                <a:latin typeface="Calibri" panose="020F0502020204030204" pitchFamily="34" charset="0"/>
                <a:ea typeface="Calibri" panose="020F0502020204030204" pitchFamily="34" charset="0"/>
                <a:cs typeface="Calibri" panose="020F0502020204030204" pitchFamily="34" charset="0"/>
              </a:rPr>
              <a:t>Would you like to go for a trip to the Moon or Mars or to the orbit one day?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mj-lt"/>
              <a:buAutoNum type="alphaLcParenR"/>
            </a:pPr>
            <a:r>
              <a:rPr lang="en-GB" sz="2400" dirty="0">
                <a:effectLst/>
                <a:latin typeface="Calibri" panose="020F0502020204030204" pitchFamily="34" charset="0"/>
                <a:ea typeface="Calibri" panose="020F0502020204030204" pitchFamily="34" charset="0"/>
                <a:cs typeface="Calibri" panose="020F0502020204030204" pitchFamily="34" charset="0"/>
              </a:rPr>
              <a:t>What kind of conditions will you have to prepare for?</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mj-lt"/>
              <a:buAutoNum type="alphaLcParenR"/>
            </a:pPr>
            <a:r>
              <a:rPr lang="en-GB" sz="2400" dirty="0">
                <a:effectLst/>
                <a:latin typeface="Calibri" panose="020F0502020204030204" pitchFamily="34" charset="0"/>
                <a:ea typeface="Calibri" panose="020F0502020204030204" pitchFamily="34" charset="0"/>
                <a:cs typeface="Calibri" panose="020F0502020204030204" pitchFamily="34" charset="0"/>
              </a:rPr>
              <a:t>Which effects of space travel on human body can you see in the picture?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1700" dirty="0"/>
          </a:p>
        </p:txBody>
      </p:sp>
      <p:pic>
        <p:nvPicPr>
          <p:cNvPr id="1026" name="Picture 2">
            <a:extLst>
              <a:ext uri="{FF2B5EF4-FFF2-40B4-BE49-F238E27FC236}">
                <a16:creationId xmlns:a16="http://schemas.microsoft.com/office/drawing/2014/main" id="{1DD280ED-20B7-ADFF-5958-665EC56A84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12447"/>
          <a:stretch/>
        </p:blipFill>
        <p:spPr bwMode="auto">
          <a:xfrm>
            <a:off x="5310177" y="325369"/>
            <a:ext cx="6878775" cy="6217781"/>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8653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69148A-D695-1DE0-B733-0CECD37AA08B}"/>
              </a:ext>
            </a:extLst>
          </p:cNvPr>
          <p:cNvSpPr>
            <a:spLocks noGrp="1"/>
          </p:cNvSpPr>
          <p:nvPr>
            <p:ph type="title"/>
          </p:nvPr>
        </p:nvSpPr>
        <p:spPr/>
        <p:txBody>
          <a:bodyPr>
            <a:normAutofit/>
          </a:bodyPr>
          <a:lstStyle/>
          <a:p>
            <a:r>
              <a:rPr lang="en-GB" sz="3200" b="1" dirty="0">
                <a:effectLst/>
                <a:latin typeface="Calibri" panose="020F0502020204030204" pitchFamily="34" charset="0"/>
                <a:ea typeface="Calibri" panose="020F0502020204030204" pitchFamily="34" charset="0"/>
              </a:rPr>
              <a:t>Listening. Effects of Space Travel on Human Body.</a:t>
            </a:r>
            <a:endParaRPr lang="cs-CZ" sz="3200" dirty="0"/>
          </a:p>
        </p:txBody>
      </p:sp>
      <p:sp>
        <p:nvSpPr>
          <p:cNvPr id="3" name="Zástupný obsah 2">
            <a:extLst>
              <a:ext uri="{FF2B5EF4-FFF2-40B4-BE49-F238E27FC236}">
                <a16:creationId xmlns:a16="http://schemas.microsoft.com/office/drawing/2014/main" id="{CA43BAD0-6F26-7F93-21E5-C1A4BE39671A}"/>
              </a:ext>
            </a:extLst>
          </p:cNvPr>
          <p:cNvSpPr>
            <a:spLocks noGrp="1"/>
          </p:cNvSpPr>
          <p:nvPr>
            <p:ph idx="1"/>
          </p:nvPr>
        </p:nvSpPr>
        <p:spPr>
          <a:xfrm>
            <a:off x="838200" y="1280160"/>
            <a:ext cx="10515600" cy="5486400"/>
          </a:xfrm>
        </p:spPr>
        <p:txBody>
          <a:bodyPr>
            <a:normAutofit/>
          </a:bodyPr>
          <a:lstStyle/>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a) If astronauts travel to the ISS, they feel </a:t>
            </a:r>
            <a:r>
              <a:rPr lang="cs-CZ" sz="2400" dirty="0">
                <a:effectLst/>
                <a:latin typeface="Calibri" panose="020F0502020204030204" pitchFamily="34" charset="0"/>
                <a:ea typeface="Calibri" panose="020F0502020204030204" pitchFamily="34" charset="0"/>
                <a:cs typeface="Calibri" panose="020F0502020204030204" pitchFamily="34" charset="0"/>
              </a:rPr>
              <a:t>_________ </a:t>
            </a:r>
            <a:r>
              <a:rPr lang="en-GB" sz="2400" dirty="0">
                <a:effectLst/>
                <a:latin typeface="Calibri" panose="020F0502020204030204" pitchFamily="34" charset="0"/>
                <a:ea typeface="Calibri" panose="020F0502020204030204" pitchFamily="34" charset="0"/>
                <a:cs typeface="Calibri" panose="020F0502020204030204" pitchFamily="34" charset="0"/>
              </a:rPr>
              <a:t>and live in a constant state of </a:t>
            </a:r>
            <a:r>
              <a:rPr lang="cs-CZ" sz="2400" dirty="0">
                <a:effectLst/>
                <a:latin typeface="Calibri" panose="020F0502020204030204" pitchFamily="34" charset="0"/>
                <a:ea typeface="Calibri" panose="020F0502020204030204" pitchFamily="34" charset="0"/>
                <a:cs typeface="Calibri" panose="020F0502020204030204" pitchFamily="34" charset="0"/>
              </a:rPr>
              <a:t>______</a:t>
            </a:r>
            <a:r>
              <a:rPr lang="en-GB" sz="2400" dirty="0">
                <a:effectLst/>
                <a:latin typeface="Calibri" panose="020F0502020204030204" pitchFamily="34" charset="0"/>
                <a:ea typeface="Calibri" panose="020F0502020204030204" pitchFamily="34" charset="0"/>
                <a:cs typeface="Calibri" panose="020F0502020204030204" pitchFamily="34" charset="0"/>
              </a:rPr>
              <a:t> or </a:t>
            </a:r>
            <a:r>
              <a:rPr lang="cs-CZ" sz="2400" dirty="0" err="1">
                <a:effectLst/>
                <a:latin typeface="Calibri" panose="020F0502020204030204" pitchFamily="34" charset="0"/>
                <a:ea typeface="Calibri" panose="020F0502020204030204" pitchFamily="34" charset="0"/>
                <a:cs typeface="Calibri" panose="020F0502020204030204" pitchFamily="34" charset="0"/>
              </a:rPr>
              <a:t>weightlessness</a:t>
            </a:r>
            <a:r>
              <a:rPr lang="en-GB" sz="2400" dirty="0">
                <a:effectLst/>
                <a:latin typeface="Calibri" panose="020F0502020204030204" pitchFamily="34" charset="0"/>
                <a:ea typeface="Calibri" panose="020F0502020204030204" pitchFamily="34" charset="0"/>
                <a:cs typeface="Calibri" panose="020F0502020204030204" pitchFamily="34" charset="0"/>
              </a:rPr>
              <a: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b) Garrett Reisman is a former NASA astronaut who spent </a:t>
            </a:r>
            <a:r>
              <a:rPr lang="cs-CZ" sz="2400" dirty="0">
                <a:effectLst/>
                <a:latin typeface="Calibri" panose="020F0502020204030204" pitchFamily="34" charset="0"/>
                <a:ea typeface="Calibri" panose="020F0502020204030204" pitchFamily="34" charset="0"/>
                <a:cs typeface="Calibri" panose="020F0502020204030204" pitchFamily="34" charset="0"/>
              </a:rPr>
              <a:t>________</a:t>
            </a:r>
            <a:r>
              <a:rPr lang="en-GB" sz="2400" dirty="0">
                <a:effectLst/>
                <a:latin typeface="Calibri" panose="020F0502020204030204" pitchFamily="34" charset="0"/>
                <a:ea typeface="Calibri" panose="020F0502020204030204" pitchFamily="34" charset="0"/>
                <a:cs typeface="Calibri" panose="020F0502020204030204" pitchFamily="34" charset="0"/>
              </a:rPr>
              <a:t> days in space.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c) When astronauts experience microgravity, they first </a:t>
            </a:r>
            <a:r>
              <a:rPr lang="en-GB" sz="2400" dirty="0" err="1">
                <a:effectLst/>
                <a:latin typeface="Calibri" panose="020F0502020204030204" pitchFamily="34" charset="0"/>
                <a:ea typeface="Calibri" panose="020F0502020204030204" pitchFamily="34" charset="0"/>
                <a:cs typeface="Calibri" panose="020F0502020204030204" pitchFamily="34" charset="0"/>
              </a:rPr>
              <a:t>fe</a:t>
            </a:r>
            <a:r>
              <a:rPr lang="cs-CZ" sz="2400" dirty="0">
                <a:effectLst/>
                <a:latin typeface="Calibri" panose="020F0502020204030204" pitchFamily="34" charset="0"/>
                <a:ea typeface="Calibri" panose="020F0502020204030204" pitchFamily="34" charset="0"/>
                <a:cs typeface="Calibri" panose="020F0502020204030204" pitchFamily="34" charset="0"/>
              </a:rPr>
              <a:t>e</a:t>
            </a:r>
            <a:r>
              <a:rPr lang="en-GB" sz="2400" dirty="0">
                <a:effectLst/>
                <a:latin typeface="Calibri" panose="020F0502020204030204" pitchFamily="34" charset="0"/>
                <a:ea typeface="Calibri" panose="020F0502020204030204" pitchFamily="34" charset="0"/>
                <a:cs typeface="Calibri" panose="020F0502020204030204" pitchFamily="34" charset="0"/>
              </a:rPr>
              <a:t>l </a:t>
            </a:r>
            <a:r>
              <a:rPr lang="cs-CZ" sz="2400" dirty="0">
                <a:effectLst/>
                <a:latin typeface="Calibri" panose="020F0502020204030204" pitchFamily="34" charset="0"/>
                <a:ea typeface="Calibri" panose="020F0502020204030204" pitchFamily="34" charset="0"/>
                <a:cs typeface="Calibri" panose="020F0502020204030204" pitchFamily="34" charset="0"/>
              </a:rPr>
              <a:t>_____</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2400" dirty="0">
                <a:effectLst/>
                <a:latin typeface="Calibri" panose="020F0502020204030204" pitchFamily="34" charset="0"/>
                <a:ea typeface="Calibri" panose="020F0502020204030204" pitchFamily="34" charset="0"/>
                <a:cs typeface="Calibri" panose="020F0502020204030204" pitchFamily="34" charset="0"/>
              </a:rPr>
              <a:t>because </a:t>
            </a:r>
            <a:r>
              <a:rPr lang="cs-CZ" sz="2400" dirty="0">
                <a:effectLst/>
                <a:latin typeface="Calibri" panose="020F0502020204030204" pitchFamily="34" charset="0"/>
                <a:ea typeface="Calibri" panose="020F0502020204030204" pitchFamily="34" charset="0"/>
                <a:cs typeface="Calibri" panose="020F0502020204030204" pitchFamily="34" charset="0"/>
              </a:rPr>
              <a:t>body </a:t>
            </a:r>
            <a:r>
              <a:rPr lang="en-GB" sz="2400" dirty="0">
                <a:effectLst/>
                <a:latin typeface="Calibri" panose="020F0502020204030204" pitchFamily="34" charset="0"/>
                <a:ea typeface="Calibri" panose="020F0502020204030204" pitchFamily="34" charset="0"/>
                <a:cs typeface="Calibri" panose="020F0502020204030204" pitchFamily="34" charset="0"/>
              </a:rPr>
              <a:t>systems giving them information about </a:t>
            </a:r>
            <a:r>
              <a:rPr lang="cs-CZ" sz="2400" dirty="0">
                <a:effectLst/>
                <a:latin typeface="Calibri" panose="020F0502020204030204" pitchFamily="34" charset="0"/>
                <a:ea typeface="Calibri" panose="020F0502020204030204" pitchFamily="34" charset="0"/>
                <a:cs typeface="Calibri" panose="020F0502020204030204" pitchFamily="34" charset="0"/>
              </a:rPr>
              <a:t>_______ and </a:t>
            </a:r>
            <a:r>
              <a:rPr lang="cs-CZ" sz="2400" dirty="0" err="1">
                <a:effectLst/>
                <a:latin typeface="Calibri" panose="020F0502020204030204" pitchFamily="34" charset="0"/>
                <a:ea typeface="Calibri" panose="020F0502020204030204" pitchFamily="34" charset="0"/>
                <a:cs typeface="Calibri" panose="020F0502020204030204" pitchFamily="34" charset="0"/>
              </a:rPr>
              <a:t>acceleration</a:t>
            </a:r>
            <a:r>
              <a:rPr lang="en-GB" sz="2400" dirty="0">
                <a:effectLst/>
                <a:latin typeface="Calibri" panose="020F0502020204030204" pitchFamily="34" charset="0"/>
                <a:ea typeface="Calibri" panose="020F0502020204030204" pitchFamily="34" charset="0"/>
                <a:cs typeface="Calibri" panose="020F0502020204030204" pitchFamily="34" charset="0"/>
              </a:rPr>
              <a:t> do not work well without gravity.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d) The astronauts need to take lot of resistive exercise to prevent </a:t>
            </a:r>
            <a:r>
              <a:rPr lang="cs-CZ" sz="2400" dirty="0">
                <a:effectLst/>
                <a:latin typeface="Calibri" panose="020F0502020204030204" pitchFamily="34" charset="0"/>
                <a:ea typeface="Calibri" panose="020F0502020204030204" pitchFamily="34" charset="0"/>
                <a:cs typeface="Calibri" panose="020F0502020204030204" pitchFamily="34" charset="0"/>
              </a:rPr>
              <a:t>___________.</a:t>
            </a:r>
            <a:endPar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e) Swelling in the upper body is caused by</a:t>
            </a:r>
            <a:r>
              <a:rPr lang="cs-CZ" sz="2400" dirty="0">
                <a:effectLst/>
                <a:latin typeface="Calibri" panose="020F0502020204030204" pitchFamily="34" charset="0"/>
                <a:ea typeface="Calibri" panose="020F0502020204030204" pitchFamily="34" charset="0"/>
                <a:cs typeface="Calibri" panose="020F0502020204030204" pitchFamily="34" charset="0"/>
              </a:rPr>
              <a:t> </a:t>
            </a:r>
            <a:r>
              <a:rPr lang="cs-CZ" sz="2400" dirty="0" err="1">
                <a:effectLst/>
                <a:latin typeface="Calibri" panose="020F0502020204030204" pitchFamily="34" charset="0"/>
                <a:ea typeface="Calibri" panose="020F0502020204030204" pitchFamily="34" charset="0"/>
                <a:cs typeface="Calibri" panose="020F0502020204030204" pitchFamily="34" charset="0"/>
              </a:rPr>
              <a:t>blood</a:t>
            </a:r>
            <a:r>
              <a:rPr lang="cs-CZ" sz="2400" dirty="0">
                <a:effectLst/>
                <a:latin typeface="Calibri" panose="020F0502020204030204" pitchFamily="34" charset="0"/>
                <a:ea typeface="Calibri" panose="020F0502020204030204" pitchFamily="34" charset="0"/>
                <a:cs typeface="Calibri" panose="020F0502020204030204" pitchFamily="34" charset="0"/>
              </a:rPr>
              <a:t> and fluid ____________________.</a:t>
            </a:r>
            <a:endPar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cs-CZ" sz="2400" dirty="0">
                <a:effectLst/>
                <a:latin typeface="Calibri" panose="020F0502020204030204" pitchFamily="34" charset="0"/>
                <a:ea typeface="Calibri" panose="020F0502020204030204" pitchFamily="34" charset="0"/>
                <a:cs typeface="Calibri" panose="020F0502020204030204" pitchFamily="34" charset="0"/>
              </a:rPr>
              <a:t>f</a:t>
            </a:r>
            <a:r>
              <a:rPr lang="en-GB" sz="2400" dirty="0">
                <a:effectLst/>
                <a:latin typeface="Calibri" panose="020F0502020204030204" pitchFamily="34" charset="0"/>
                <a:ea typeface="Calibri" panose="020F0502020204030204" pitchFamily="34" charset="0"/>
                <a:cs typeface="Calibri" panose="020F0502020204030204" pitchFamily="34" charset="0"/>
              </a:rPr>
              <a:t>) Some astronauts experience shifts in their vision due to  </a:t>
            </a:r>
            <a:r>
              <a:rPr lang="cs-CZ" sz="2400" dirty="0">
                <a:effectLst/>
                <a:latin typeface="Calibri" panose="020F0502020204030204" pitchFamily="34" charset="0"/>
                <a:ea typeface="Calibri" panose="020F0502020204030204" pitchFamily="34" charset="0"/>
                <a:cs typeface="Calibri" panose="020F0502020204030204" pitchFamily="34" charset="0"/>
              </a:rPr>
              <a:t>___________________.</a:t>
            </a:r>
            <a:r>
              <a:rPr lang="en-GB" sz="2400" dirty="0">
                <a:effectLst/>
                <a:latin typeface="Calibri" panose="020F0502020204030204" pitchFamily="34" charset="0"/>
                <a:ea typeface="Calibri" panose="020F0502020204030204" pitchFamily="34" charset="0"/>
                <a:cs typeface="Calibri" panose="020F0502020204030204" pitchFamily="34" charset="0"/>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1817386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69148A-D695-1DE0-B733-0CECD37AA08B}"/>
              </a:ext>
            </a:extLst>
          </p:cNvPr>
          <p:cNvSpPr>
            <a:spLocks noGrp="1"/>
          </p:cNvSpPr>
          <p:nvPr>
            <p:ph type="title"/>
          </p:nvPr>
        </p:nvSpPr>
        <p:spPr/>
        <p:txBody>
          <a:bodyPr>
            <a:normAutofit/>
          </a:bodyPr>
          <a:lstStyle/>
          <a:p>
            <a:r>
              <a:rPr lang="en-GB" sz="3200" b="1" dirty="0">
                <a:effectLst/>
                <a:latin typeface="Calibri" panose="020F0502020204030204" pitchFamily="34" charset="0"/>
                <a:ea typeface="Calibri" panose="020F0502020204030204" pitchFamily="34" charset="0"/>
              </a:rPr>
              <a:t>Listening. Effects of Space Travel on Human Body.</a:t>
            </a:r>
            <a:endParaRPr lang="cs-CZ" sz="3200" dirty="0"/>
          </a:p>
        </p:txBody>
      </p:sp>
      <p:sp>
        <p:nvSpPr>
          <p:cNvPr id="3" name="Zástupný obsah 2">
            <a:extLst>
              <a:ext uri="{FF2B5EF4-FFF2-40B4-BE49-F238E27FC236}">
                <a16:creationId xmlns:a16="http://schemas.microsoft.com/office/drawing/2014/main" id="{CA43BAD0-6F26-7F93-21E5-C1A4BE39671A}"/>
              </a:ext>
            </a:extLst>
          </p:cNvPr>
          <p:cNvSpPr>
            <a:spLocks noGrp="1"/>
          </p:cNvSpPr>
          <p:nvPr>
            <p:ph idx="1"/>
          </p:nvPr>
        </p:nvSpPr>
        <p:spPr>
          <a:xfrm>
            <a:off x="838200" y="1280160"/>
            <a:ext cx="10515600" cy="5486400"/>
          </a:xfrm>
        </p:spPr>
        <p:txBody>
          <a:bodyPr>
            <a:normAutofit fontScale="92500"/>
          </a:bodyPr>
          <a:lstStyle/>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a) If astronauts travel to the ISS, they feel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weightless</a:t>
            </a:r>
            <a:r>
              <a:rPr lang="cs-CZ" sz="2400" dirty="0">
                <a:effectLst/>
                <a:latin typeface="Calibri" panose="020F0502020204030204" pitchFamily="34" charset="0"/>
                <a:ea typeface="Calibri" panose="020F0502020204030204" pitchFamily="34" charset="0"/>
                <a:cs typeface="Calibri" panose="020F0502020204030204" pitchFamily="34" charset="0"/>
              </a:rPr>
              <a:t> </a:t>
            </a:r>
            <a:r>
              <a:rPr lang="en-GB" sz="2400" dirty="0">
                <a:effectLst/>
                <a:latin typeface="Calibri" panose="020F0502020204030204" pitchFamily="34" charset="0"/>
                <a:ea typeface="Calibri" panose="020F0502020204030204" pitchFamily="34" charset="0"/>
                <a:cs typeface="Calibri" panose="020F0502020204030204" pitchFamily="34" charset="0"/>
              </a:rPr>
              <a:t>and live in a constant state of </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free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fall</a:t>
            </a:r>
            <a:r>
              <a:rPr lang="en-GB" sz="2400" dirty="0">
                <a:effectLst/>
                <a:latin typeface="Calibri" panose="020F0502020204030204" pitchFamily="34" charset="0"/>
                <a:ea typeface="Calibri" panose="020F0502020204030204" pitchFamily="34" charset="0"/>
                <a:cs typeface="Calibri" panose="020F0502020204030204" pitchFamily="34" charset="0"/>
              </a:rPr>
              <a:t> or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weightlessness</a:t>
            </a:r>
            <a:r>
              <a:rPr lang="en-GB" sz="2400" dirty="0">
                <a:effectLst/>
                <a:latin typeface="Calibri" panose="020F0502020204030204" pitchFamily="34" charset="0"/>
                <a:ea typeface="Calibri" panose="020F0502020204030204" pitchFamily="34" charset="0"/>
                <a:cs typeface="Calibri" panose="020F0502020204030204" pitchFamily="34" charset="0"/>
              </a:rPr>
              <a: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b) Garrett Reisman is a former NASA astronaut who spent </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107</a:t>
            </a:r>
            <a:r>
              <a:rPr lang="en-GB" sz="2400" dirty="0">
                <a:effectLst/>
                <a:latin typeface="Calibri" panose="020F0502020204030204" pitchFamily="34" charset="0"/>
                <a:ea typeface="Calibri" panose="020F0502020204030204" pitchFamily="34" charset="0"/>
                <a:cs typeface="Calibri" panose="020F0502020204030204" pitchFamily="34" charset="0"/>
              </a:rPr>
              <a:t> days in space.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c) When astronauts experience microgravity, they first </a:t>
            </a:r>
            <a:r>
              <a:rPr lang="en-GB" sz="2400" dirty="0" err="1">
                <a:effectLst/>
                <a:latin typeface="Calibri" panose="020F0502020204030204" pitchFamily="34" charset="0"/>
                <a:ea typeface="Calibri" panose="020F0502020204030204" pitchFamily="34" charset="0"/>
                <a:cs typeface="Calibri" panose="020F0502020204030204" pitchFamily="34" charset="0"/>
              </a:rPr>
              <a:t>fe</a:t>
            </a:r>
            <a:r>
              <a:rPr lang="cs-CZ" sz="2400" dirty="0">
                <a:effectLst/>
                <a:latin typeface="Calibri" panose="020F0502020204030204" pitchFamily="34" charset="0"/>
                <a:ea typeface="Calibri" panose="020F0502020204030204" pitchFamily="34" charset="0"/>
                <a:cs typeface="Calibri" panose="020F0502020204030204" pitchFamily="34" charset="0"/>
              </a:rPr>
              <a:t>e</a:t>
            </a:r>
            <a:r>
              <a:rPr lang="en-GB" sz="2400" dirty="0">
                <a:effectLst/>
                <a:latin typeface="Calibri" panose="020F0502020204030204" pitchFamily="34" charset="0"/>
                <a:ea typeface="Calibri" panose="020F0502020204030204" pitchFamily="34" charset="0"/>
                <a:cs typeface="Calibri" panose="020F0502020204030204" pitchFamily="34" charset="0"/>
              </a:rPr>
              <a:t>l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sick</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GB" sz="2400" dirty="0">
                <a:effectLst/>
                <a:latin typeface="Calibri" panose="020F0502020204030204" pitchFamily="34" charset="0"/>
                <a:ea typeface="Calibri" panose="020F0502020204030204" pitchFamily="34" charset="0"/>
                <a:cs typeface="Calibri" panose="020F0502020204030204" pitchFamily="34" charset="0"/>
              </a:rPr>
              <a:t>because </a:t>
            </a:r>
            <a:r>
              <a:rPr lang="cs-CZ" sz="2400" dirty="0">
                <a:effectLst/>
                <a:latin typeface="Calibri" panose="020F0502020204030204" pitchFamily="34" charset="0"/>
                <a:ea typeface="Calibri" panose="020F0502020204030204" pitchFamily="34" charset="0"/>
                <a:cs typeface="Calibri" panose="020F0502020204030204" pitchFamily="34" charset="0"/>
              </a:rPr>
              <a:t>body </a:t>
            </a:r>
            <a:r>
              <a:rPr lang="en-GB" sz="2400" dirty="0">
                <a:effectLst/>
                <a:latin typeface="Calibri" panose="020F0502020204030204" pitchFamily="34" charset="0"/>
                <a:ea typeface="Calibri" panose="020F0502020204030204" pitchFamily="34" charset="0"/>
                <a:cs typeface="Calibri" panose="020F0502020204030204" pitchFamily="34" charset="0"/>
              </a:rPr>
              <a:t>systems giving them information about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rotation</a:t>
            </a:r>
            <a:r>
              <a:rPr lang="cs-CZ" sz="2400" dirty="0">
                <a:effectLst/>
                <a:latin typeface="Calibri" panose="020F0502020204030204" pitchFamily="34" charset="0"/>
                <a:ea typeface="Calibri" panose="020F0502020204030204" pitchFamily="34" charset="0"/>
                <a:cs typeface="Calibri" panose="020F0502020204030204" pitchFamily="34" charset="0"/>
              </a:rPr>
              <a:t> and </a:t>
            </a:r>
            <a:r>
              <a:rPr lang="cs-CZ" sz="2400" dirty="0" err="1">
                <a:effectLst/>
                <a:latin typeface="Calibri" panose="020F0502020204030204" pitchFamily="34" charset="0"/>
                <a:ea typeface="Calibri" panose="020F0502020204030204" pitchFamily="34" charset="0"/>
                <a:cs typeface="Calibri" panose="020F0502020204030204" pitchFamily="34" charset="0"/>
              </a:rPr>
              <a:t>acceleration</a:t>
            </a:r>
            <a:r>
              <a:rPr lang="en-GB" sz="2400" dirty="0">
                <a:effectLst/>
                <a:latin typeface="Calibri" panose="020F0502020204030204" pitchFamily="34" charset="0"/>
                <a:ea typeface="Calibri" panose="020F0502020204030204" pitchFamily="34" charset="0"/>
                <a:cs typeface="Calibri" panose="020F0502020204030204" pitchFamily="34" charset="0"/>
              </a:rPr>
              <a:t> do not work well without gravity.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d) The astronauts need to take lot of resistive exercise to prevent </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bone and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muscle</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loss</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e) Swelling in the upper body is caused by</a:t>
            </a:r>
            <a:r>
              <a:rPr lang="cs-CZ" sz="2400" dirty="0">
                <a:effectLst/>
                <a:latin typeface="Calibri" panose="020F0502020204030204" pitchFamily="34" charset="0"/>
                <a:ea typeface="Calibri" panose="020F0502020204030204" pitchFamily="34" charset="0"/>
                <a:cs typeface="Calibri" panose="020F0502020204030204" pitchFamily="34" charset="0"/>
              </a:rPr>
              <a:t> </a:t>
            </a:r>
            <a:r>
              <a:rPr lang="cs-CZ" sz="2400" dirty="0" err="1">
                <a:effectLst/>
                <a:latin typeface="Calibri" panose="020F0502020204030204" pitchFamily="34" charset="0"/>
                <a:ea typeface="Calibri" panose="020F0502020204030204" pitchFamily="34" charset="0"/>
                <a:cs typeface="Calibri" panose="020F0502020204030204" pitchFamily="34" charset="0"/>
              </a:rPr>
              <a:t>blood</a:t>
            </a:r>
            <a:r>
              <a:rPr lang="cs-CZ" sz="2400" dirty="0">
                <a:effectLst/>
                <a:latin typeface="Calibri" panose="020F0502020204030204" pitchFamily="34" charset="0"/>
                <a:ea typeface="Calibri" panose="020F0502020204030204" pitchFamily="34" charset="0"/>
                <a:cs typeface="Calibri" panose="020F0502020204030204" pitchFamily="34" charset="0"/>
              </a:rPr>
              <a:t> and fluid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concentrating</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in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the</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upper</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part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of</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the</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body.</a:t>
            </a:r>
            <a:endPar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cs-CZ" sz="2400" dirty="0">
                <a:effectLst/>
                <a:latin typeface="Calibri" panose="020F0502020204030204" pitchFamily="34" charset="0"/>
                <a:ea typeface="Calibri" panose="020F0502020204030204" pitchFamily="34" charset="0"/>
                <a:cs typeface="Calibri" panose="020F0502020204030204" pitchFamily="34" charset="0"/>
              </a:rPr>
              <a:t>f</a:t>
            </a:r>
            <a:r>
              <a:rPr lang="en-GB" sz="2400" dirty="0">
                <a:effectLst/>
                <a:latin typeface="Calibri" panose="020F0502020204030204" pitchFamily="34" charset="0"/>
                <a:ea typeface="Calibri" panose="020F0502020204030204" pitchFamily="34" charset="0"/>
                <a:cs typeface="Calibri" panose="020F0502020204030204" pitchFamily="34" charset="0"/>
              </a:rPr>
              <a:t>) Some astronauts experience shifts in their vision due to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the</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pressure</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on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the</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optic</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nerve.</a:t>
            </a:r>
            <a:r>
              <a:rPr lang="en-GB" sz="2400" dirty="0">
                <a:effectLst/>
                <a:latin typeface="Calibri" panose="020F0502020204030204" pitchFamily="34" charset="0"/>
                <a:ea typeface="Calibri" panose="020F0502020204030204" pitchFamily="34" charset="0"/>
                <a:cs typeface="Calibri" panose="020F0502020204030204" pitchFamily="34" charset="0"/>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695105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9BE2D9-2FE3-7D1F-DB22-C23A262AB47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45283FC-D1C9-0BCF-EB0C-AAC203BCF4AB}"/>
              </a:ext>
            </a:extLst>
          </p:cNvPr>
          <p:cNvSpPr>
            <a:spLocks noGrp="1"/>
          </p:cNvSpPr>
          <p:nvPr>
            <p:ph idx="1"/>
          </p:nvPr>
        </p:nvSpPr>
        <p:spPr>
          <a:xfrm>
            <a:off x="838200" y="560070"/>
            <a:ext cx="10515600" cy="6126480"/>
          </a:xfrm>
        </p:spPr>
        <p:txBody>
          <a:bodyPr>
            <a:noAutofit/>
          </a:bodyPr>
          <a:lstStyle/>
          <a:p>
            <a:pPr marL="0" indent="0">
              <a:lnSpc>
                <a:spcPct val="107000"/>
              </a:lnSpc>
              <a:spcAft>
                <a:spcPts val="800"/>
              </a:spcAft>
              <a:buNone/>
            </a:pPr>
            <a:endParaRPr lang="cs-CZ" sz="2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g) The lack of gravity compressing the spine leads to </a:t>
            </a:r>
            <a:r>
              <a:rPr lang="cs-CZ" sz="2400" dirty="0">
                <a:effectLst/>
                <a:latin typeface="Calibri" panose="020F0502020204030204" pitchFamily="34" charset="0"/>
                <a:ea typeface="Calibri" panose="020F0502020204030204" pitchFamily="34" charset="0"/>
                <a:cs typeface="Calibri" panose="020F0502020204030204" pitchFamily="34" charset="0"/>
              </a:rPr>
              <a:t>_____________</a:t>
            </a:r>
            <a:endPar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h) The heart does not have to pump the blood so hard as on the earth and so </a:t>
            </a:r>
            <a:r>
              <a:rPr lang="cs-CZ" sz="2400" dirty="0">
                <a:effectLst/>
                <a:latin typeface="Calibri" panose="020F0502020204030204" pitchFamily="34" charset="0"/>
                <a:ea typeface="Calibri" panose="020F0502020204030204" pitchFamily="34" charset="0"/>
                <a:cs typeface="Calibri" panose="020F0502020204030204" pitchFamily="34" charset="0"/>
              </a:rPr>
              <a:t>_________</a:t>
            </a:r>
            <a:endPar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cs-CZ" sz="2400" dirty="0">
                <a:effectLst/>
                <a:latin typeface="Calibri" panose="020F0502020204030204" pitchFamily="34" charset="0"/>
                <a:ea typeface="Calibri" panose="020F0502020204030204" pitchFamily="34" charset="0"/>
                <a:cs typeface="Calibri" panose="020F0502020204030204" pitchFamily="34" charset="0"/>
              </a:rPr>
              <a:t>i</a:t>
            </a:r>
            <a:r>
              <a:rPr lang="en-GB" sz="2400" dirty="0">
                <a:effectLst/>
                <a:latin typeface="Calibri" panose="020F0502020204030204" pitchFamily="34" charset="0"/>
                <a:ea typeface="Calibri" panose="020F0502020204030204" pitchFamily="34" charset="0"/>
                <a:cs typeface="Calibri" panose="020F0502020204030204" pitchFamily="34" charset="0"/>
              </a:rPr>
              <a:t>) Due to the cosmic radiation, Reisman remembers seeing </a:t>
            </a:r>
            <a:r>
              <a:rPr lang="cs-CZ" sz="2400" dirty="0">
                <a:effectLst/>
                <a:latin typeface="Calibri" panose="020F0502020204030204" pitchFamily="34" charset="0"/>
                <a:ea typeface="Calibri" panose="020F0502020204030204" pitchFamily="34" charset="0"/>
                <a:cs typeface="Calibri" panose="020F0502020204030204" pitchFamily="34" charset="0"/>
              </a:rPr>
              <a:t>__________ </a:t>
            </a:r>
            <a:r>
              <a:rPr lang="cs-CZ" sz="2400" dirty="0" err="1">
                <a:effectLst/>
                <a:latin typeface="Calibri" panose="020F0502020204030204" pitchFamily="34" charset="0"/>
                <a:ea typeface="Calibri" panose="020F0502020204030204" pitchFamily="34" charset="0"/>
                <a:cs typeface="Calibri" panose="020F0502020204030204" pitchFamily="34" charset="0"/>
              </a:rPr>
              <a:t>when</a:t>
            </a:r>
            <a:r>
              <a:rPr lang="cs-CZ" sz="2400" dirty="0">
                <a:effectLst/>
                <a:latin typeface="Calibri" panose="020F0502020204030204" pitchFamily="34" charset="0"/>
                <a:ea typeface="Calibri" panose="020F0502020204030204" pitchFamily="34" charset="0"/>
                <a:cs typeface="Calibri" panose="020F0502020204030204" pitchFamily="34" charset="0"/>
              </a:rPr>
              <a:t> he </a:t>
            </a:r>
            <a:r>
              <a:rPr lang="cs-CZ" sz="2400" dirty="0" err="1">
                <a:effectLst/>
                <a:latin typeface="Calibri" panose="020F0502020204030204" pitchFamily="34" charset="0"/>
                <a:ea typeface="Calibri" panose="020F0502020204030204" pitchFamily="34" charset="0"/>
                <a:cs typeface="Calibri" panose="020F0502020204030204" pitchFamily="34" charset="0"/>
              </a:rPr>
              <a:t>closed</a:t>
            </a:r>
            <a:r>
              <a:rPr lang="cs-CZ" sz="2400" dirty="0">
                <a:effectLst/>
                <a:latin typeface="Calibri" panose="020F0502020204030204" pitchFamily="34" charset="0"/>
                <a:ea typeface="Calibri" panose="020F0502020204030204" pitchFamily="34" charset="0"/>
                <a:cs typeface="Calibri" panose="020F0502020204030204" pitchFamily="34" charset="0"/>
              </a:rPr>
              <a:t> his </a:t>
            </a:r>
            <a:r>
              <a:rPr lang="cs-CZ" sz="2400" dirty="0" err="1">
                <a:effectLst/>
                <a:latin typeface="Calibri" panose="020F0502020204030204" pitchFamily="34" charset="0"/>
                <a:ea typeface="Calibri" panose="020F0502020204030204" pitchFamily="34" charset="0"/>
                <a:cs typeface="Calibri" panose="020F0502020204030204" pitchFamily="34" charset="0"/>
              </a:rPr>
              <a:t>eyes</a:t>
            </a:r>
            <a:r>
              <a:rPr lang="cs-CZ" sz="2400" dirty="0">
                <a:effectLst/>
                <a:latin typeface="Calibri" panose="020F0502020204030204" pitchFamily="34" charset="0"/>
                <a:ea typeface="Calibri" panose="020F0502020204030204" pitchFamily="34" charset="0"/>
                <a:cs typeface="Calibri" panose="020F0502020204030204" pitchFamily="34" charset="0"/>
              </a:rPr>
              <a:t>.</a:t>
            </a:r>
            <a:r>
              <a:rPr lang="en-GB" sz="2400" dirty="0">
                <a:effectLst/>
                <a:latin typeface="Calibri" panose="020F0502020204030204" pitchFamily="34" charset="0"/>
                <a:ea typeface="Calibri" panose="020F0502020204030204" pitchFamily="34" charset="0"/>
                <a:cs typeface="Calibri" panose="020F0502020204030204" pitchFamily="34" charset="0"/>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cs-CZ" sz="2400" dirty="0">
                <a:effectLst/>
                <a:latin typeface="Calibri" panose="020F0502020204030204" pitchFamily="34" charset="0"/>
                <a:ea typeface="Calibri" panose="020F0502020204030204" pitchFamily="34" charset="0"/>
                <a:cs typeface="Calibri" panose="020F0502020204030204" pitchFamily="34" charset="0"/>
              </a:rPr>
              <a:t>J</a:t>
            </a:r>
            <a:r>
              <a:rPr lang="en-GB" sz="2400" dirty="0">
                <a:effectLst/>
                <a:latin typeface="Calibri" panose="020F0502020204030204" pitchFamily="34" charset="0"/>
                <a:ea typeface="Calibri" panose="020F0502020204030204" pitchFamily="34" charset="0"/>
                <a:cs typeface="Calibri" panose="020F0502020204030204" pitchFamily="34" charset="0"/>
              </a:rPr>
              <a:t>) Cosmic radiation makes the astronauts more susceptible to </a:t>
            </a:r>
            <a:r>
              <a:rPr lang="cs-CZ" sz="2400" dirty="0">
                <a:effectLst/>
                <a:latin typeface="Calibri" panose="020F0502020204030204" pitchFamily="34" charset="0"/>
                <a:ea typeface="Calibri" panose="020F0502020204030204" pitchFamily="34" charset="0"/>
                <a:cs typeface="Calibri" panose="020F0502020204030204" pitchFamily="34" charset="0"/>
              </a:rPr>
              <a:t>____________.</a:t>
            </a:r>
            <a:endPar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cs-CZ" sz="2400" dirty="0">
                <a:effectLst/>
                <a:latin typeface="Calibri" panose="020F0502020204030204" pitchFamily="34" charset="0"/>
                <a:ea typeface="Calibri" panose="020F0502020204030204" pitchFamily="34" charset="0"/>
                <a:cs typeface="Calibri" panose="020F0502020204030204" pitchFamily="34" charset="0"/>
              </a:rPr>
              <a:t>k</a:t>
            </a:r>
            <a:r>
              <a:rPr lang="en-GB" sz="2400" dirty="0">
                <a:effectLst/>
                <a:latin typeface="Calibri" panose="020F0502020204030204" pitchFamily="34" charset="0"/>
                <a:ea typeface="Calibri" panose="020F0502020204030204" pitchFamily="34" charset="0"/>
                <a:cs typeface="Calibri" panose="020F0502020204030204" pitchFamily="34" charset="0"/>
              </a:rPr>
              <a:t>) Without a 24-hour sleep cycle, astronauts´</a:t>
            </a:r>
            <a:r>
              <a:rPr lang="cs-CZ" sz="2400" dirty="0">
                <a:effectLst/>
                <a:latin typeface="Calibri" panose="020F0502020204030204" pitchFamily="34" charset="0"/>
                <a:ea typeface="Calibri" panose="020F0502020204030204" pitchFamily="34" charset="0"/>
                <a:cs typeface="Calibri" panose="020F0502020204030204" pitchFamily="34" charset="0"/>
              </a:rPr>
              <a:t> ___________ </a:t>
            </a:r>
            <a:r>
              <a:rPr lang="en-GB" sz="2400" dirty="0">
                <a:effectLst/>
                <a:latin typeface="Calibri" panose="020F0502020204030204" pitchFamily="34" charset="0"/>
                <a:ea typeface="Calibri" panose="020F0502020204030204" pitchFamily="34" charset="0"/>
                <a:cs typeface="Calibri" panose="020F0502020204030204" pitchFamily="34" charset="0"/>
              </a:rPr>
              <a:t>is destroyed, which can cause </a:t>
            </a:r>
            <a:r>
              <a:rPr lang="cs-CZ" sz="2400" dirty="0">
                <a:effectLst/>
                <a:latin typeface="Calibri" panose="020F0502020204030204" pitchFamily="34" charset="0"/>
                <a:ea typeface="Calibri" panose="020F0502020204030204" pitchFamily="34" charset="0"/>
                <a:cs typeface="Calibri" panose="020F0502020204030204" pitchFamily="34" charset="0"/>
              </a:rPr>
              <a:t>______________</a:t>
            </a:r>
            <a:r>
              <a:rPr lang="en-GB" sz="2400" dirty="0">
                <a:effectLst/>
                <a:latin typeface="Calibri" panose="020F0502020204030204" pitchFamily="34" charset="0"/>
                <a:ea typeface="Calibri" panose="020F0502020204030204" pitchFamily="34" charset="0"/>
                <a:cs typeface="Calibri" panose="020F0502020204030204" pitchFamily="34" charset="0"/>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2400" dirty="0"/>
          </a:p>
        </p:txBody>
      </p:sp>
    </p:spTree>
    <p:extLst>
      <p:ext uri="{BB962C8B-B14F-4D97-AF65-F5344CB8AC3E}">
        <p14:creationId xmlns:p14="http://schemas.microsoft.com/office/powerpoint/2010/main" val="2732189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9BE2D9-2FE3-7D1F-DB22-C23A262AB47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45283FC-D1C9-0BCF-EB0C-AAC203BCF4AB}"/>
              </a:ext>
            </a:extLst>
          </p:cNvPr>
          <p:cNvSpPr>
            <a:spLocks noGrp="1"/>
          </p:cNvSpPr>
          <p:nvPr>
            <p:ph idx="1"/>
          </p:nvPr>
        </p:nvSpPr>
        <p:spPr>
          <a:xfrm>
            <a:off x="838200" y="560070"/>
            <a:ext cx="10515600" cy="6126480"/>
          </a:xfrm>
        </p:spPr>
        <p:txBody>
          <a:bodyPr>
            <a:noAutofit/>
          </a:bodyPr>
          <a:lstStyle/>
          <a:p>
            <a:pPr marL="0" indent="0">
              <a:lnSpc>
                <a:spcPct val="107000"/>
              </a:lnSpc>
              <a:spcAft>
                <a:spcPts val="800"/>
              </a:spcAft>
              <a:buNone/>
            </a:pPr>
            <a:endParaRPr lang="cs-CZ" sz="24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g) The lack of gravity compressing the spine leads to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astronauts</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getting</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taller</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Calibri" panose="020F0502020204030204" pitchFamily="34" charset="0"/>
              </a:rPr>
              <a:t>h) The heart does not have to pump the blood so hard as on the earth and so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it</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decreases</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in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size</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cs-CZ" sz="2400" dirty="0">
                <a:effectLst/>
                <a:latin typeface="Calibri" panose="020F0502020204030204" pitchFamily="34" charset="0"/>
                <a:ea typeface="Calibri" panose="020F0502020204030204" pitchFamily="34" charset="0"/>
                <a:cs typeface="Calibri" panose="020F0502020204030204" pitchFamily="34" charset="0"/>
              </a:rPr>
              <a:t>i</a:t>
            </a:r>
            <a:r>
              <a:rPr lang="en-GB" sz="2400" dirty="0">
                <a:effectLst/>
                <a:latin typeface="Calibri" panose="020F0502020204030204" pitchFamily="34" charset="0"/>
                <a:ea typeface="Calibri" panose="020F0502020204030204" pitchFamily="34" charset="0"/>
                <a:cs typeface="Calibri" panose="020F0502020204030204" pitchFamily="34" charset="0"/>
              </a:rPr>
              <a:t>) Due to the cosmic radiation, Reisman remembers seeing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lightning</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bolts</a:t>
            </a:r>
            <a:r>
              <a:rPr lang="cs-CZ" sz="2400" dirty="0">
                <a:effectLst/>
                <a:latin typeface="Calibri" panose="020F0502020204030204" pitchFamily="34" charset="0"/>
                <a:ea typeface="Calibri" panose="020F0502020204030204" pitchFamily="34" charset="0"/>
                <a:cs typeface="Calibri" panose="020F0502020204030204" pitchFamily="34" charset="0"/>
              </a:rPr>
              <a:t> </a:t>
            </a:r>
            <a:r>
              <a:rPr lang="cs-CZ" sz="2400" dirty="0" err="1">
                <a:effectLst/>
                <a:latin typeface="Calibri" panose="020F0502020204030204" pitchFamily="34" charset="0"/>
                <a:ea typeface="Calibri" panose="020F0502020204030204" pitchFamily="34" charset="0"/>
                <a:cs typeface="Calibri" panose="020F0502020204030204" pitchFamily="34" charset="0"/>
              </a:rPr>
              <a:t>when</a:t>
            </a:r>
            <a:r>
              <a:rPr lang="cs-CZ" sz="2400" dirty="0">
                <a:effectLst/>
                <a:latin typeface="Calibri" panose="020F0502020204030204" pitchFamily="34" charset="0"/>
                <a:ea typeface="Calibri" panose="020F0502020204030204" pitchFamily="34" charset="0"/>
                <a:cs typeface="Calibri" panose="020F0502020204030204" pitchFamily="34" charset="0"/>
              </a:rPr>
              <a:t> he </a:t>
            </a:r>
            <a:r>
              <a:rPr lang="cs-CZ" sz="2400" dirty="0" err="1">
                <a:effectLst/>
                <a:latin typeface="Calibri" panose="020F0502020204030204" pitchFamily="34" charset="0"/>
                <a:ea typeface="Calibri" panose="020F0502020204030204" pitchFamily="34" charset="0"/>
                <a:cs typeface="Calibri" panose="020F0502020204030204" pitchFamily="34" charset="0"/>
              </a:rPr>
              <a:t>closed</a:t>
            </a:r>
            <a:r>
              <a:rPr lang="cs-CZ" sz="2400" dirty="0">
                <a:effectLst/>
                <a:latin typeface="Calibri" panose="020F0502020204030204" pitchFamily="34" charset="0"/>
                <a:ea typeface="Calibri" panose="020F0502020204030204" pitchFamily="34" charset="0"/>
                <a:cs typeface="Calibri" panose="020F0502020204030204" pitchFamily="34" charset="0"/>
              </a:rPr>
              <a:t> his </a:t>
            </a:r>
            <a:r>
              <a:rPr lang="cs-CZ" sz="2400" dirty="0" err="1">
                <a:effectLst/>
                <a:latin typeface="Calibri" panose="020F0502020204030204" pitchFamily="34" charset="0"/>
                <a:ea typeface="Calibri" panose="020F0502020204030204" pitchFamily="34" charset="0"/>
                <a:cs typeface="Calibri" panose="020F0502020204030204" pitchFamily="34" charset="0"/>
              </a:rPr>
              <a:t>eyes</a:t>
            </a:r>
            <a:r>
              <a:rPr lang="cs-CZ" sz="2400" dirty="0">
                <a:effectLst/>
                <a:latin typeface="Calibri" panose="020F0502020204030204" pitchFamily="34" charset="0"/>
                <a:ea typeface="Calibri" panose="020F0502020204030204" pitchFamily="34" charset="0"/>
                <a:cs typeface="Calibri" panose="020F0502020204030204" pitchFamily="34" charset="0"/>
              </a:rPr>
              <a:t>.</a:t>
            </a:r>
            <a:r>
              <a:rPr lang="en-GB" sz="2400" dirty="0">
                <a:effectLst/>
                <a:latin typeface="Calibri" panose="020F0502020204030204" pitchFamily="34" charset="0"/>
                <a:ea typeface="Calibri" panose="020F0502020204030204" pitchFamily="34" charset="0"/>
                <a:cs typeface="Calibri" panose="020F0502020204030204" pitchFamily="34" charset="0"/>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cs-CZ" sz="2400" dirty="0">
                <a:effectLst/>
                <a:latin typeface="Calibri" panose="020F0502020204030204" pitchFamily="34" charset="0"/>
                <a:ea typeface="Calibri" panose="020F0502020204030204" pitchFamily="34" charset="0"/>
                <a:cs typeface="Calibri" panose="020F0502020204030204" pitchFamily="34" charset="0"/>
              </a:rPr>
              <a:t>J</a:t>
            </a:r>
            <a:r>
              <a:rPr lang="en-GB" sz="2400" dirty="0">
                <a:effectLst/>
                <a:latin typeface="Calibri" panose="020F0502020204030204" pitchFamily="34" charset="0"/>
                <a:ea typeface="Calibri" panose="020F0502020204030204" pitchFamily="34" charset="0"/>
                <a:cs typeface="Calibri" panose="020F0502020204030204" pitchFamily="34" charset="0"/>
              </a:rPr>
              <a:t>) Cosmic radiation makes the astronauts more susceptible to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cancer</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cs-CZ"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cs-CZ" sz="2400" dirty="0">
                <a:effectLst/>
                <a:latin typeface="Calibri" panose="020F0502020204030204" pitchFamily="34" charset="0"/>
                <a:ea typeface="Calibri" panose="020F0502020204030204" pitchFamily="34" charset="0"/>
                <a:cs typeface="Calibri" panose="020F0502020204030204" pitchFamily="34" charset="0"/>
              </a:rPr>
              <a:t>k</a:t>
            </a:r>
            <a:r>
              <a:rPr lang="en-GB" sz="2400" dirty="0">
                <a:effectLst/>
                <a:latin typeface="Calibri" panose="020F0502020204030204" pitchFamily="34" charset="0"/>
                <a:ea typeface="Calibri" panose="020F0502020204030204" pitchFamily="34" charset="0"/>
                <a:cs typeface="Calibri" panose="020F0502020204030204" pitchFamily="34" charset="0"/>
              </a:rPr>
              <a:t>) Without a 24-hour sleep cycle, astronauts´</a:t>
            </a:r>
            <a:r>
              <a:rPr lang="cs-CZ" sz="2400" dirty="0">
                <a:effectLst/>
                <a:latin typeface="Calibri" panose="020F0502020204030204" pitchFamily="34" charset="0"/>
                <a:ea typeface="Calibri" panose="020F0502020204030204" pitchFamily="34" charset="0"/>
                <a:cs typeface="Calibri" panose="020F0502020204030204" pitchFamily="34" charset="0"/>
              </a:rPr>
              <a:t>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circadian</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rhythm</a:t>
            </a:r>
            <a:r>
              <a:rPr lang="en-GB" sz="2400" dirty="0">
                <a:effectLst/>
                <a:latin typeface="Calibri" panose="020F0502020204030204" pitchFamily="34" charset="0"/>
                <a:ea typeface="Calibri" panose="020F0502020204030204" pitchFamily="34" charset="0"/>
                <a:cs typeface="Calibri" panose="020F0502020204030204" pitchFamily="34" charset="0"/>
              </a:rPr>
              <a:t> is destroyed, which can cause </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stress and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sleep</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cs-CZ" sz="2400"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disorders</a:t>
            </a:r>
            <a:r>
              <a:rPr lang="cs-CZ"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r>
              <a:rPr lang="en-GB" sz="2400" dirty="0">
                <a:effectLst/>
                <a:latin typeface="Calibri" panose="020F0502020204030204" pitchFamily="34" charset="0"/>
                <a:ea typeface="Calibri" panose="020F0502020204030204" pitchFamily="34" charset="0"/>
                <a:cs typeface="Calibri" panose="020F0502020204030204" pitchFamily="34" charset="0"/>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2400" dirty="0"/>
          </a:p>
        </p:txBody>
      </p:sp>
    </p:spTree>
    <p:extLst>
      <p:ext uri="{BB962C8B-B14F-4D97-AF65-F5344CB8AC3E}">
        <p14:creationId xmlns:p14="http://schemas.microsoft.com/office/powerpoint/2010/main" val="3474755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a:p>
            <a:r>
              <a:rPr lang="cs-CZ" dirty="0" err="1"/>
              <a:t>Discussion</a:t>
            </a:r>
            <a:r>
              <a:rPr lang="cs-CZ" dirty="0"/>
              <a:t> on </a:t>
            </a:r>
            <a:r>
              <a:rPr lang="cs-CZ" dirty="0" err="1"/>
              <a:t>posters</a:t>
            </a:r>
            <a:endParaRPr lang="cs-CZ" dirty="0"/>
          </a:p>
          <a:p>
            <a:r>
              <a:rPr lang="cs-CZ" dirty="0" err="1"/>
              <a:t>Types</a:t>
            </a:r>
            <a:r>
              <a:rPr lang="cs-CZ" dirty="0"/>
              <a:t> </a:t>
            </a:r>
            <a:r>
              <a:rPr lang="cs-CZ" dirty="0" err="1"/>
              <a:t>of</a:t>
            </a:r>
            <a:r>
              <a:rPr lang="cs-CZ" dirty="0"/>
              <a:t> </a:t>
            </a:r>
            <a:r>
              <a:rPr lang="cs-CZ" dirty="0" err="1"/>
              <a:t>controversy</a:t>
            </a:r>
            <a:r>
              <a:rPr lang="cs-CZ" dirty="0"/>
              <a:t> </a:t>
            </a:r>
          </a:p>
          <a:p>
            <a:r>
              <a:rPr lang="cs-CZ" dirty="0" err="1"/>
              <a:t>Theory</a:t>
            </a:r>
            <a:r>
              <a:rPr lang="cs-CZ" dirty="0"/>
              <a:t> </a:t>
            </a:r>
            <a:r>
              <a:rPr lang="cs-CZ" dirty="0" err="1"/>
              <a:t>of</a:t>
            </a:r>
            <a:r>
              <a:rPr lang="cs-CZ" dirty="0"/>
              <a:t> </a:t>
            </a:r>
            <a:r>
              <a:rPr lang="cs-CZ" dirty="0" err="1"/>
              <a:t>Everything</a:t>
            </a:r>
            <a:endParaRPr lang="cs-CZ" dirty="0"/>
          </a:p>
          <a:p>
            <a:r>
              <a:rPr lang="cs-CZ" dirty="0"/>
              <a:t>Cause-</a:t>
            </a:r>
            <a:r>
              <a:rPr lang="cs-CZ" dirty="0" err="1"/>
              <a:t>effect</a:t>
            </a:r>
            <a:r>
              <a:rPr lang="cs-CZ" dirty="0"/>
              <a:t> – body </a:t>
            </a:r>
            <a:r>
              <a:rPr lang="cs-CZ" dirty="0" err="1"/>
              <a:t>is</a:t>
            </a:r>
            <a:r>
              <a:rPr lang="cs-CZ" dirty="0"/>
              <a:t> </a:t>
            </a:r>
            <a:r>
              <a:rPr lang="cs-CZ" dirty="0" err="1"/>
              <a:t>space</a:t>
            </a:r>
            <a:endParaRPr lang="cs-CZ" dirty="0"/>
          </a:p>
          <a:p>
            <a:pPr marL="0" indent="0">
              <a:buNone/>
            </a:pPr>
            <a:r>
              <a:rPr lang="cs-CZ" dirty="0"/>
              <a:t> </a:t>
            </a:r>
          </a:p>
        </p:txBody>
      </p:sp>
    </p:spTree>
    <p:extLst>
      <p:ext uri="{BB962C8B-B14F-4D97-AF65-F5344CB8AC3E}">
        <p14:creationId xmlns:p14="http://schemas.microsoft.com/office/powerpoint/2010/main" val="2087359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EE8EAD-F627-70F1-5C29-14B1777AD75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B62310B-32EE-463D-D00F-5090E5F365C3}"/>
              </a:ext>
            </a:extLst>
          </p:cNvPr>
          <p:cNvSpPr>
            <a:spLocks noGrp="1"/>
          </p:cNvSpPr>
          <p:nvPr>
            <p:ph idx="1"/>
          </p:nvPr>
        </p:nvSpPr>
        <p:spPr/>
        <p:txBody>
          <a:bodyPr>
            <a:normAutofit/>
          </a:bodyPr>
          <a:lstStyle/>
          <a:p>
            <a:pPr marL="0" indent="0">
              <a:lnSpc>
                <a:spcPct val="107000"/>
              </a:lnSpc>
              <a:spcAft>
                <a:spcPts val="800"/>
              </a:spcAft>
              <a:buNone/>
            </a:pPr>
            <a:r>
              <a:rPr lang="en-GB" sz="3200" b="1" dirty="0">
                <a:effectLst/>
                <a:latin typeface="Calibri" panose="020F0502020204030204" pitchFamily="34" charset="0"/>
                <a:ea typeface="Calibri" panose="020F0502020204030204" pitchFamily="34" charset="0"/>
                <a:cs typeface="Calibri" panose="020F0502020204030204" pitchFamily="34" charset="0"/>
              </a:rPr>
              <a:t>Reading. Space travel and the effects of weightlessness on the human body.</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3200" b="1" dirty="0">
                <a:effectLst/>
                <a:latin typeface="Calibri" panose="020F0502020204030204" pitchFamily="34" charset="0"/>
                <a:ea typeface="Calibri" panose="020F0502020204030204" pitchFamily="34" charset="0"/>
              </a:rPr>
              <a:t>Scan the text and underline causes and effects. Then complete the table.</a:t>
            </a:r>
            <a:endParaRPr lang="cs-CZ" sz="3200" dirty="0"/>
          </a:p>
        </p:txBody>
      </p:sp>
    </p:spTree>
    <p:extLst>
      <p:ext uri="{BB962C8B-B14F-4D97-AF65-F5344CB8AC3E}">
        <p14:creationId xmlns:p14="http://schemas.microsoft.com/office/powerpoint/2010/main" val="518782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C4B28D-A223-DECA-F6AB-8D0B82B9E9B7}"/>
              </a:ext>
            </a:extLst>
          </p:cNvPr>
          <p:cNvSpPr>
            <a:spLocks noGrp="1"/>
          </p:cNvSpPr>
          <p:nvPr>
            <p:ph type="title"/>
          </p:nvPr>
        </p:nvSpPr>
        <p:spPr/>
        <p:txBody>
          <a:bodyPr/>
          <a:lstStyle/>
          <a:p>
            <a:endParaRPr lang="cs-CZ"/>
          </a:p>
        </p:txBody>
      </p:sp>
      <p:graphicFrame>
        <p:nvGraphicFramePr>
          <p:cNvPr id="4" name="Zástupný obsah 3">
            <a:extLst>
              <a:ext uri="{FF2B5EF4-FFF2-40B4-BE49-F238E27FC236}">
                <a16:creationId xmlns:a16="http://schemas.microsoft.com/office/drawing/2014/main" id="{BF2032AC-0383-FC62-7EE0-8EEFB2258137}"/>
              </a:ext>
            </a:extLst>
          </p:cNvPr>
          <p:cNvGraphicFramePr>
            <a:graphicFrameLocks noGrp="1"/>
          </p:cNvGraphicFramePr>
          <p:nvPr>
            <p:ph idx="1"/>
            <p:extLst>
              <p:ext uri="{D42A27DB-BD31-4B8C-83A1-F6EECF244321}">
                <p14:modId xmlns:p14="http://schemas.microsoft.com/office/powerpoint/2010/main" val="2259841758"/>
              </p:ext>
            </p:extLst>
          </p:nvPr>
        </p:nvGraphicFramePr>
        <p:xfrm>
          <a:off x="838200" y="642554"/>
          <a:ext cx="10515600" cy="6079520"/>
        </p:xfrm>
        <a:graphic>
          <a:graphicData uri="http://schemas.openxmlformats.org/drawingml/2006/table">
            <a:tbl>
              <a:tblPr firstRow="1" firstCol="1" bandRow="1">
                <a:tableStyleId>{5C22544A-7EE6-4342-B048-85BDC9FD1C3A}</a:tableStyleId>
              </a:tblPr>
              <a:tblGrid>
                <a:gridCol w="5257800">
                  <a:extLst>
                    <a:ext uri="{9D8B030D-6E8A-4147-A177-3AD203B41FA5}">
                      <a16:colId xmlns:a16="http://schemas.microsoft.com/office/drawing/2014/main" val="678380103"/>
                    </a:ext>
                  </a:extLst>
                </a:gridCol>
                <a:gridCol w="5257800">
                  <a:extLst>
                    <a:ext uri="{9D8B030D-6E8A-4147-A177-3AD203B41FA5}">
                      <a16:colId xmlns:a16="http://schemas.microsoft.com/office/drawing/2014/main" val="146033341"/>
                    </a:ext>
                  </a:extLst>
                </a:gridCol>
              </a:tblGrid>
              <a:tr h="607952">
                <a:tc>
                  <a:txBody>
                    <a:bodyPr/>
                    <a:lstStyle/>
                    <a:p>
                      <a:pPr>
                        <a:lnSpc>
                          <a:spcPct val="107000"/>
                        </a:lnSpc>
                        <a:spcAft>
                          <a:spcPts val="800"/>
                        </a:spcAft>
                      </a:pPr>
                      <a:r>
                        <a:rPr lang="en-GB" sz="2800" dirty="0">
                          <a:effectLst/>
                        </a:rPr>
                        <a:t>Cause………………………………………….</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a:effectLst/>
                        </a:rPr>
                        <a:t>Effect………………………………………</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5543393"/>
                  </a:ext>
                </a:extLst>
              </a:tr>
              <a:tr h="607952">
                <a:tc>
                  <a:txBody>
                    <a:bodyPr/>
                    <a:lstStyle/>
                    <a:p>
                      <a:pPr>
                        <a:lnSpc>
                          <a:spcPct val="107000"/>
                        </a:lnSpc>
                        <a:spcAft>
                          <a:spcPts val="800"/>
                        </a:spcAft>
                      </a:pPr>
                      <a:r>
                        <a:rPr lang="en-GB" sz="2800" dirty="0">
                          <a:effectLst/>
                        </a:rPr>
                        <a:t>free fall</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a:effectLst/>
                        </a:rPr>
                        <a:t> </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9091133"/>
                  </a:ext>
                </a:extLst>
              </a:tr>
              <a:tr h="607952">
                <a:tc>
                  <a:txBody>
                    <a:bodyPr/>
                    <a:lstStyle/>
                    <a:p>
                      <a:pPr>
                        <a:lnSpc>
                          <a:spcPct val="107000"/>
                        </a:lnSpc>
                        <a:spcAft>
                          <a:spcPts val="800"/>
                        </a:spcAft>
                      </a:pPr>
                      <a:r>
                        <a:rPr lang="en-GB" sz="2800" dirty="0">
                          <a:effectLst/>
                        </a:rPr>
                        <a:t> </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a:effectLst/>
                        </a:rPr>
                        <a:t>weightlessness</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6881898"/>
                  </a:ext>
                </a:extLst>
              </a:tr>
              <a:tr h="607952">
                <a:tc>
                  <a:txBody>
                    <a:bodyPr/>
                    <a:lstStyle/>
                    <a:p>
                      <a:pPr>
                        <a:lnSpc>
                          <a:spcPct val="107000"/>
                        </a:lnSpc>
                        <a:spcAft>
                          <a:spcPts val="800"/>
                        </a:spcAft>
                      </a:pPr>
                      <a:r>
                        <a:rPr lang="en-GB" sz="2800" dirty="0">
                          <a:effectLst/>
                        </a:rPr>
                        <a:t>weightlessness</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a:effectLst/>
                        </a:rPr>
                        <a:t> </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2962634"/>
                  </a:ext>
                </a:extLst>
              </a:tr>
              <a:tr h="607952">
                <a:tc>
                  <a:txBody>
                    <a:bodyPr/>
                    <a:lstStyle/>
                    <a:p>
                      <a:pPr>
                        <a:lnSpc>
                          <a:spcPct val="107000"/>
                        </a:lnSpc>
                        <a:spcAft>
                          <a:spcPts val="800"/>
                        </a:spcAft>
                      </a:pPr>
                      <a:r>
                        <a:rPr lang="en-GB" sz="2800" dirty="0">
                          <a:effectLst/>
                        </a:rPr>
                        <a:t>microgravity</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a:effectLst/>
                        </a:rPr>
                        <a:t> </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7486829"/>
                  </a:ext>
                </a:extLst>
              </a:tr>
              <a:tr h="607952">
                <a:tc>
                  <a:txBody>
                    <a:bodyPr/>
                    <a:lstStyle/>
                    <a:p>
                      <a:pPr>
                        <a:lnSpc>
                          <a:spcPct val="107000"/>
                        </a:lnSpc>
                        <a:spcAft>
                          <a:spcPts val="800"/>
                        </a:spcAft>
                      </a:pPr>
                      <a:r>
                        <a:rPr lang="en-GB" sz="2800" dirty="0">
                          <a:effectLst/>
                        </a:rPr>
                        <a:t> </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a:effectLst/>
                        </a:rPr>
                        <a:t>puffy face syndrome</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2674169"/>
                  </a:ext>
                </a:extLst>
              </a:tr>
              <a:tr h="607952">
                <a:tc>
                  <a:txBody>
                    <a:bodyPr/>
                    <a:lstStyle/>
                    <a:p>
                      <a:pPr>
                        <a:lnSpc>
                          <a:spcPct val="107000"/>
                        </a:lnSpc>
                        <a:spcAft>
                          <a:spcPts val="800"/>
                        </a:spcAft>
                      </a:pPr>
                      <a:r>
                        <a:rPr lang="en-GB" sz="2800" dirty="0">
                          <a:effectLst/>
                        </a:rPr>
                        <a:t>leg muscles underused</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a:effectLst/>
                        </a:rPr>
                        <a:t> </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01490563"/>
                  </a:ext>
                </a:extLst>
              </a:tr>
              <a:tr h="607952">
                <a:tc>
                  <a:txBody>
                    <a:bodyPr/>
                    <a:lstStyle/>
                    <a:p>
                      <a:pPr>
                        <a:lnSpc>
                          <a:spcPct val="107000"/>
                        </a:lnSpc>
                        <a:spcAft>
                          <a:spcPts val="800"/>
                        </a:spcAft>
                      </a:pPr>
                      <a:r>
                        <a:rPr lang="en-GB" sz="2800" dirty="0">
                          <a:effectLst/>
                        </a:rPr>
                        <a:t> </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a:effectLst/>
                        </a:rPr>
                        <a:t>bones degradation</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3703147"/>
                  </a:ext>
                </a:extLst>
              </a:tr>
              <a:tr h="607952">
                <a:tc>
                  <a:txBody>
                    <a:bodyPr/>
                    <a:lstStyle/>
                    <a:p>
                      <a:pPr>
                        <a:lnSpc>
                          <a:spcPct val="107000"/>
                        </a:lnSpc>
                        <a:spcAft>
                          <a:spcPts val="800"/>
                        </a:spcAft>
                      </a:pPr>
                      <a:r>
                        <a:rPr lang="en-GB" sz="2800" dirty="0">
                          <a:effectLst/>
                        </a:rPr>
                        <a:t>no spine compression</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a:effectLst/>
                        </a:rPr>
                        <a:t> </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4732082"/>
                  </a:ext>
                </a:extLst>
              </a:tr>
              <a:tr h="607952">
                <a:tc>
                  <a:txBody>
                    <a:bodyPr/>
                    <a:lstStyle/>
                    <a:p>
                      <a:pPr>
                        <a:lnSpc>
                          <a:spcPct val="107000"/>
                        </a:lnSpc>
                        <a:spcAft>
                          <a:spcPts val="800"/>
                        </a:spcAft>
                      </a:pPr>
                      <a:r>
                        <a:rPr lang="en-GB" sz="2800" dirty="0">
                          <a:effectLst/>
                        </a:rPr>
                        <a:t>physiological changes</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dirty="0">
                          <a:effectLst/>
                        </a:rPr>
                        <a:t> </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022946"/>
                  </a:ext>
                </a:extLst>
              </a:tr>
            </a:tbl>
          </a:graphicData>
        </a:graphic>
      </p:graphicFrame>
      <p:sp>
        <p:nvSpPr>
          <p:cNvPr id="5" name="Rectangle 1">
            <a:extLst>
              <a:ext uri="{FF2B5EF4-FFF2-40B4-BE49-F238E27FC236}">
                <a16:creationId xmlns:a16="http://schemas.microsoft.com/office/drawing/2014/main" id="{CC52F70B-638E-D40B-0106-1F55BA1948A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335093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C4B28D-A223-DECA-F6AB-8D0B82B9E9B7}"/>
              </a:ext>
            </a:extLst>
          </p:cNvPr>
          <p:cNvSpPr>
            <a:spLocks noGrp="1"/>
          </p:cNvSpPr>
          <p:nvPr>
            <p:ph type="title"/>
          </p:nvPr>
        </p:nvSpPr>
        <p:spPr/>
        <p:txBody>
          <a:bodyPr/>
          <a:lstStyle/>
          <a:p>
            <a:endParaRPr lang="cs-CZ"/>
          </a:p>
        </p:txBody>
      </p:sp>
      <p:graphicFrame>
        <p:nvGraphicFramePr>
          <p:cNvPr id="4" name="Zástupný obsah 3">
            <a:extLst>
              <a:ext uri="{FF2B5EF4-FFF2-40B4-BE49-F238E27FC236}">
                <a16:creationId xmlns:a16="http://schemas.microsoft.com/office/drawing/2014/main" id="{BF2032AC-0383-FC62-7EE0-8EEFB2258137}"/>
              </a:ext>
            </a:extLst>
          </p:cNvPr>
          <p:cNvGraphicFramePr>
            <a:graphicFrameLocks noGrp="1"/>
          </p:cNvGraphicFramePr>
          <p:nvPr>
            <p:ph idx="1"/>
            <p:extLst>
              <p:ext uri="{D42A27DB-BD31-4B8C-83A1-F6EECF244321}">
                <p14:modId xmlns:p14="http://schemas.microsoft.com/office/powerpoint/2010/main" val="2315975012"/>
              </p:ext>
            </p:extLst>
          </p:nvPr>
        </p:nvGraphicFramePr>
        <p:xfrm>
          <a:off x="838200" y="642554"/>
          <a:ext cx="10515600" cy="6079520"/>
        </p:xfrm>
        <a:graphic>
          <a:graphicData uri="http://schemas.openxmlformats.org/drawingml/2006/table">
            <a:tbl>
              <a:tblPr firstRow="1" firstCol="1" bandRow="1">
                <a:tableStyleId>{5C22544A-7EE6-4342-B048-85BDC9FD1C3A}</a:tableStyleId>
              </a:tblPr>
              <a:tblGrid>
                <a:gridCol w="5257800">
                  <a:extLst>
                    <a:ext uri="{9D8B030D-6E8A-4147-A177-3AD203B41FA5}">
                      <a16:colId xmlns:a16="http://schemas.microsoft.com/office/drawing/2014/main" val="678380103"/>
                    </a:ext>
                  </a:extLst>
                </a:gridCol>
                <a:gridCol w="5257800">
                  <a:extLst>
                    <a:ext uri="{9D8B030D-6E8A-4147-A177-3AD203B41FA5}">
                      <a16:colId xmlns:a16="http://schemas.microsoft.com/office/drawing/2014/main" val="146033341"/>
                    </a:ext>
                  </a:extLst>
                </a:gridCol>
              </a:tblGrid>
              <a:tr h="607952">
                <a:tc>
                  <a:txBody>
                    <a:bodyPr/>
                    <a:lstStyle/>
                    <a:p>
                      <a:pPr>
                        <a:lnSpc>
                          <a:spcPct val="107000"/>
                        </a:lnSpc>
                        <a:spcAft>
                          <a:spcPts val="800"/>
                        </a:spcAft>
                      </a:pPr>
                      <a:r>
                        <a:rPr lang="en-GB" sz="2800" dirty="0">
                          <a:effectLst/>
                        </a:rPr>
                        <a:t>Cause………………………………………….</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a:effectLst/>
                        </a:rPr>
                        <a:t>Effect………………………………………</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5543393"/>
                  </a:ext>
                </a:extLst>
              </a:tr>
              <a:tr h="607952">
                <a:tc>
                  <a:txBody>
                    <a:bodyPr/>
                    <a:lstStyle/>
                    <a:p>
                      <a:pPr>
                        <a:lnSpc>
                          <a:spcPct val="107000"/>
                        </a:lnSpc>
                        <a:spcAft>
                          <a:spcPts val="800"/>
                        </a:spcAft>
                      </a:pPr>
                      <a:r>
                        <a:rPr lang="en-GB" sz="2800" dirty="0">
                          <a:effectLst/>
                        </a:rPr>
                        <a:t>free fall</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dirty="0">
                          <a:effectLst/>
                        </a:rPr>
                        <a:t> </a:t>
                      </a:r>
                      <a:r>
                        <a:rPr lang="cs-CZ" sz="2800" dirty="0" err="1">
                          <a:effectLst/>
                        </a:rPr>
                        <a:t>floating</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9091133"/>
                  </a:ext>
                </a:extLst>
              </a:tr>
              <a:tr h="607952">
                <a:tc>
                  <a:txBody>
                    <a:bodyPr/>
                    <a:lstStyle/>
                    <a:p>
                      <a:pPr>
                        <a:lnSpc>
                          <a:spcPct val="107000"/>
                        </a:lnSpc>
                        <a:spcAft>
                          <a:spcPts val="800"/>
                        </a:spcAft>
                      </a:pPr>
                      <a:r>
                        <a:rPr lang="en-GB" sz="2800" dirty="0">
                          <a:effectLst/>
                        </a:rPr>
                        <a:t> </a:t>
                      </a:r>
                      <a:r>
                        <a:rPr lang="cs-CZ" sz="2800" dirty="0" err="1">
                          <a:effectLst/>
                        </a:rPr>
                        <a:t>weak</a:t>
                      </a:r>
                      <a:r>
                        <a:rPr lang="cs-CZ" sz="2800" dirty="0">
                          <a:effectLst/>
                        </a:rPr>
                        <a:t> </a:t>
                      </a:r>
                      <a:r>
                        <a:rPr lang="cs-CZ" sz="2800" dirty="0" err="1">
                          <a:effectLst/>
                        </a:rPr>
                        <a:t>gravity</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a:effectLst/>
                        </a:rPr>
                        <a:t>weightlessness</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6881898"/>
                  </a:ext>
                </a:extLst>
              </a:tr>
              <a:tr h="607952">
                <a:tc>
                  <a:txBody>
                    <a:bodyPr/>
                    <a:lstStyle/>
                    <a:p>
                      <a:pPr>
                        <a:lnSpc>
                          <a:spcPct val="107000"/>
                        </a:lnSpc>
                        <a:spcAft>
                          <a:spcPts val="800"/>
                        </a:spcAft>
                      </a:pPr>
                      <a:r>
                        <a:rPr lang="en-GB" sz="2800" dirty="0">
                          <a:effectLst/>
                        </a:rPr>
                        <a:t>weightlessness</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dirty="0">
                          <a:effectLst/>
                        </a:rPr>
                        <a:t> </a:t>
                      </a:r>
                      <a:r>
                        <a:rPr lang="cs-CZ" sz="2800" dirty="0" err="1">
                          <a:effectLst/>
                        </a:rPr>
                        <a:t>puffy</a:t>
                      </a:r>
                      <a:r>
                        <a:rPr lang="cs-CZ" sz="2800" dirty="0">
                          <a:effectLst/>
                        </a:rPr>
                        <a:t> face, </a:t>
                      </a:r>
                      <a:r>
                        <a:rPr lang="cs-CZ" sz="2800" dirty="0" err="1">
                          <a:effectLst/>
                        </a:rPr>
                        <a:t>bird</a:t>
                      </a:r>
                      <a:r>
                        <a:rPr lang="cs-CZ" sz="2800" dirty="0">
                          <a:effectLst/>
                        </a:rPr>
                        <a:t> </a:t>
                      </a:r>
                      <a:r>
                        <a:rPr lang="cs-CZ" sz="2800" dirty="0" err="1">
                          <a:effectLst/>
                        </a:rPr>
                        <a:t>legs</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2962634"/>
                  </a:ext>
                </a:extLst>
              </a:tr>
              <a:tr h="607952">
                <a:tc>
                  <a:txBody>
                    <a:bodyPr/>
                    <a:lstStyle/>
                    <a:p>
                      <a:pPr>
                        <a:lnSpc>
                          <a:spcPct val="107000"/>
                        </a:lnSpc>
                        <a:spcAft>
                          <a:spcPts val="800"/>
                        </a:spcAft>
                      </a:pPr>
                      <a:r>
                        <a:rPr lang="en-GB" sz="2800" dirty="0">
                          <a:effectLst/>
                        </a:rPr>
                        <a:t>microgravity</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dirty="0">
                          <a:effectLst/>
                        </a:rPr>
                        <a:t> </a:t>
                      </a:r>
                      <a:r>
                        <a:rPr lang="cs-CZ" sz="2800" dirty="0" err="1">
                          <a:effectLst/>
                        </a:rPr>
                        <a:t>bodily</a:t>
                      </a:r>
                      <a:r>
                        <a:rPr lang="cs-CZ" sz="2800" dirty="0">
                          <a:effectLst/>
                        </a:rPr>
                        <a:t> </a:t>
                      </a:r>
                      <a:r>
                        <a:rPr lang="cs-CZ" sz="2800" dirty="0" err="1">
                          <a:effectLst/>
                        </a:rPr>
                        <a:t>fluids</a:t>
                      </a:r>
                      <a:r>
                        <a:rPr lang="cs-CZ" sz="2800" dirty="0">
                          <a:effectLst/>
                        </a:rPr>
                        <a:t> do not </a:t>
                      </a:r>
                      <a:r>
                        <a:rPr lang="cs-CZ" sz="2800" dirty="0" err="1">
                          <a:effectLst/>
                        </a:rPr>
                        <a:t>flow</a:t>
                      </a:r>
                      <a:r>
                        <a:rPr lang="cs-CZ" sz="2800" dirty="0">
                          <a:effectLst/>
                        </a:rPr>
                        <a:t> </a:t>
                      </a:r>
                      <a:r>
                        <a:rPr lang="cs-CZ" sz="2800" dirty="0" err="1">
                          <a:effectLst/>
                        </a:rPr>
                        <a:t>back</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7486829"/>
                  </a:ext>
                </a:extLst>
              </a:tr>
              <a:tr h="607952">
                <a:tc>
                  <a:txBody>
                    <a:bodyPr/>
                    <a:lstStyle/>
                    <a:p>
                      <a:pPr>
                        <a:lnSpc>
                          <a:spcPct val="107000"/>
                        </a:lnSpc>
                        <a:spcAft>
                          <a:spcPts val="800"/>
                        </a:spcAft>
                      </a:pPr>
                      <a:r>
                        <a:rPr lang="en-GB" sz="2800" dirty="0">
                          <a:effectLst/>
                        </a:rPr>
                        <a:t> </a:t>
                      </a:r>
                      <a:r>
                        <a:rPr lang="cs-CZ" sz="2800" dirty="0" err="1">
                          <a:effectLst/>
                        </a:rPr>
                        <a:t>blood</a:t>
                      </a:r>
                      <a:r>
                        <a:rPr lang="cs-CZ" sz="2800" dirty="0">
                          <a:effectLst/>
                        </a:rPr>
                        <a:t> </a:t>
                      </a:r>
                      <a:r>
                        <a:rPr lang="cs-CZ" sz="2800" dirty="0" err="1">
                          <a:effectLst/>
                        </a:rPr>
                        <a:t>rushed</a:t>
                      </a:r>
                      <a:r>
                        <a:rPr lang="cs-CZ" sz="2800" dirty="0">
                          <a:effectLst/>
                        </a:rPr>
                        <a:t> </a:t>
                      </a:r>
                      <a:r>
                        <a:rPr lang="cs-CZ" sz="2800" dirty="0" err="1">
                          <a:effectLst/>
                        </a:rPr>
                        <a:t>into</a:t>
                      </a:r>
                      <a:r>
                        <a:rPr lang="cs-CZ" sz="2800" dirty="0">
                          <a:effectLst/>
                        </a:rPr>
                        <a:t> </a:t>
                      </a:r>
                      <a:r>
                        <a:rPr lang="cs-CZ" sz="2800" dirty="0" err="1">
                          <a:effectLst/>
                        </a:rPr>
                        <a:t>head</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a:effectLst/>
                        </a:rPr>
                        <a:t>puffy face syndrome</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2674169"/>
                  </a:ext>
                </a:extLst>
              </a:tr>
              <a:tr h="607952">
                <a:tc>
                  <a:txBody>
                    <a:bodyPr/>
                    <a:lstStyle/>
                    <a:p>
                      <a:pPr>
                        <a:lnSpc>
                          <a:spcPct val="107000"/>
                        </a:lnSpc>
                        <a:spcAft>
                          <a:spcPts val="800"/>
                        </a:spcAft>
                      </a:pPr>
                      <a:r>
                        <a:rPr lang="en-GB" sz="2800" dirty="0">
                          <a:effectLst/>
                        </a:rPr>
                        <a:t>leg muscles underused</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dirty="0">
                          <a:effectLst/>
                        </a:rPr>
                        <a:t> </a:t>
                      </a:r>
                      <a:r>
                        <a:rPr lang="cs-CZ" sz="2800" dirty="0" err="1">
                          <a:effectLst/>
                        </a:rPr>
                        <a:t>flabby</a:t>
                      </a:r>
                      <a:r>
                        <a:rPr lang="cs-CZ" sz="2800" dirty="0">
                          <a:effectLst/>
                        </a:rPr>
                        <a:t>, </a:t>
                      </a:r>
                      <a:r>
                        <a:rPr lang="cs-CZ" sz="2800" dirty="0" err="1">
                          <a:effectLst/>
                        </a:rPr>
                        <a:t>muscular</a:t>
                      </a:r>
                      <a:r>
                        <a:rPr lang="cs-CZ" sz="2800" dirty="0">
                          <a:effectLst/>
                        </a:rPr>
                        <a:t> </a:t>
                      </a:r>
                      <a:r>
                        <a:rPr lang="cs-CZ" sz="2800" dirty="0" err="1">
                          <a:effectLst/>
                        </a:rPr>
                        <a:t>atrophy</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01490563"/>
                  </a:ext>
                </a:extLst>
              </a:tr>
              <a:tr h="607952">
                <a:tc>
                  <a:txBody>
                    <a:bodyPr/>
                    <a:lstStyle/>
                    <a:p>
                      <a:pPr>
                        <a:lnSpc>
                          <a:spcPct val="107000"/>
                        </a:lnSpc>
                        <a:spcAft>
                          <a:spcPts val="800"/>
                        </a:spcAft>
                      </a:pPr>
                      <a:r>
                        <a:rPr lang="en-GB" sz="2800" dirty="0">
                          <a:effectLst/>
                        </a:rPr>
                        <a:t> </a:t>
                      </a:r>
                      <a:r>
                        <a:rPr lang="cs-CZ" sz="2800" dirty="0" err="1">
                          <a:effectLst/>
                        </a:rPr>
                        <a:t>loss</a:t>
                      </a:r>
                      <a:r>
                        <a:rPr lang="cs-CZ" sz="2800" dirty="0">
                          <a:effectLst/>
                        </a:rPr>
                        <a:t> </a:t>
                      </a:r>
                      <a:r>
                        <a:rPr lang="cs-CZ" sz="2800" dirty="0" err="1">
                          <a:effectLst/>
                        </a:rPr>
                        <a:t>of</a:t>
                      </a:r>
                      <a:r>
                        <a:rPr lang="cs-CZ" sz="2800" dirty="0">
                          <a:effectLst/>
                        </a:rPr>
                        <a:t> </a:t>
                      </a:r>
                      <a:r>
                        <a:rPr lang="cs-CZ" sz="2800" dirty="0" err="1">
                          <a:effectLst/>
                        </a:rPr>
                        <a:t>minerals</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a:effectLst/>
                        </a:rPr>
                        <a:t>bones degradation</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3703147"/>
                  </a:ext>
                </a:extLst>
              </a:tr>
              <a:tr h="607952">
                <a:tc>
                  <a:txBody>
                    <a:bodyPr/>
                    <a:lstStyle/>
                    <a:p>
                      <a:pPr>
                        <a:lnSpc>
                          <a:spcPct val="107000"/>
                        </a:lnSpc>
                        <a:spcAft>
                          <a:spcPts val="800"/>
                        </a:spcAft>
                      </a:pPr>
                      <a:r>
                        <a:rPr lang="en-GB" sz="2800" dirty="0">
                          <a:effectLst/>
                        </a:rPr>
                        <a:t>no spine compression</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dirty="0">
                          <a:effectLst/>
                        </a:rPr>
                        <a:t> </a:t>
                      </a:r>
                      <a:r>
                        <a:rPr lang="cs-CZ" sz="2800" dirty="0">
                          <a:effectLst/>
                        </a:rPr>
                        <a:t>body </a:t>
                      </a:r>
                      <a:r>
                        <a:rPr lang="cs-CZ" sz="2800" dirty="0" err="1">
                          <a:effectLst/>
                        </a:rPr>
                        <a:t>lengthens</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4732082"/>
                  </a:ext>
                </a:extLst>
              </a:tr>
              <a:tr h="607952">
                <a:tc>
                  <a:txBody>
                    <a:bodyPr/>
                    <a:lstStyle/>
                    <a:p>
                      <a:pPr>
                        <a:lnSpc>
                          <a:spcPct val="107000"/>
                        </a:lnSpc>
                        <a:spcAft>
                          <a:spcPts val="800"/>
                        </a:spcAft>
                      </a:pPr>
                      <a:r>
                        <a:rPr lang="en-GB" sz="2800" dirty="0">
                          <a:effectLst/>
                        </a:rPr>
                        <a:t>physiological changes</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800" dirty="0">
                          <a:effectLst/>
                        </a:rPr>
                        <a:t> </a:t>
                      </a:r>
                      <a:r>
                        <a:rPr lang="cs-CZ" sz="2800" dirty="0" err="1">
                          <a:effectLst/>
                        </a:rPr>
                        <a:t>space</a:t>
                      </a:r>
                      <a:r>
                        <a:rPr lang="cs-CZ" sz="2800" dirty="0">
                          <a:effectLst/>
                        </a:rPr>
                        <a:t> </a:t>
                      </a:r>
                      <a:r>
                        <a:rPr lang="cs-CZ" sz="2800" dirty="0" err="1">
                          <a:effectLst/>
                        </a:rPr>
                        <a:t>sickness</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022946"/>
                  </a:ext>
                </a:extLst>
              </a:tr>
            </a:tbl>
          </a:graphicData>
        </a:graphic>
      </p:graphicFrame>
      <p:sp>
        <p:nvSpPr>
          <p:cNvPr id="5" name="Rectangle 1">
            <a:extLst>
              <a:ext uri="{FF2B5EF4-FFF2-40B4-BE49-F238E27FC236}">
                <a16:creationId xmlns:a16="http://schemas.microsoft.com/office/drawing/2014/main" id="{CC52F70B-638E-D40B-0106-1F55BA1948A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554651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Common reporting verbs </a:t>
            </a:r>
            <a:br>
              <a:rPr lang="en-US" dirty="0"/>
            </a:br>
            <a:r>
              <a:rPr lang="en-US" dirty="0"/>
              <a:t>(grammatical structures)</a:t>
            </a:r>
            <a:endParaRPr lang="cs-CZ" dirty="0"/>
          </a:p>
        </p:txBody>
      </p:sp>
      <p:sp>
        <p:nvSpPr>
          <p:cNvPr id="3" name="Zástupný symbol pro obsah 2"/>
          <p:cNvSpPr>
            <a:spLocks noGrp="1"/>
          </p:cNvSpPr>
          <p:nvPr>
            <p:ph idx="1"/>
          </p:nvPr>
        </p:nvSpPr>
        <p:spPr/>
        <p:txBody>
          <a:bodyPr/>
          <a:lstStyle/>
          <a:p>
            <a:pPr marL="0" indent="0">
              <a:buNone/>
            </a:pPr>
            <a:r>
              <a:rPr lang="cs-CZ" dirty="0" err="1"/>
              <a:t>say</a:t>
            </a:r>
            <a:r>
              <a:rPr lang="cs-CZ" dirty="0"/>
              <a:t> and </a:t>
            </a:r>
            <a:r>
              <a:rPr lang="cs-CZ" dirty="0" err="1"/>
              <a:t>tell</a:t>
            </a:r>
            <a:endParaRPr lang="en-US" dirty="0"/>
          </a:p>
          <a:p>
            <a:pPr marL="0" indent="0">
              <a:buNone/>
            </a:pPr>
            <a:r>
              <a:rPr lang="en-US" dirty="0"/>
              <a:t>examples: </a:t>
            </a:r>
          </a:p>
          <a:p>
            <a:r>
              <a:rPr lang="en-GB" dirty="0"/>
              <a:t>Verb + gerund: James denied taking the money.</a:t>
            </a:r>
            <a:endParaRPr lang="cs-CZ" dirty="0"/>
          </a:p>
          <a:p>
            <a:r>
              <a:rPr lang="en-GB" dirty="0"/>
              <a:t>Verb + preposition + gerund: They apologized for arriving late.</a:t>
            </a:r>
            <a:endParaRPr lang="cs-CZ" dirty="0"/>
          </a:p>
          <a:p>
            <a:r>
              <a:rPr lang="en-GB" dirty="0"/>
              <a:t>Verb + infinitive: Susan promised to work hard.</a:t>
            </a:r>
            <a:endParaRPr lang="cs-CZ" dirty="0"/>
          </a:p>
          <a:p>
            <a:endParaRPr lang="cs-CZ" dirty="0"/>
          </a:p>
        </p:txBody>
      </p:sp>
    </p:spTree>
    <p:extLst>
      <p:ext uri="{BB962C8B-B14F-4D97-AF65-F5344CB8AC3E}">
        <p14:creationId xmlns:p14="http://schemas.microsoft.com/office/powerpoint/2010/main" val="2749383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Read the story and answer the questions using reporting verbs</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en-GB" dirty="0"/>
              <a:t>7 year old Adam was leaving school one afternoon when he saw a group of older boys, aged 8, smoking. One of them, Chris, said 'Hey, Adam, have a drag of this'. </a:t>
            </a:r>
            <a:endParaRPr lang="cs-CZ" dirty="0"/>
          </a:p>
          <a:p>
            <a:pPr marL="0" indent="0">
              <a:buNone/>
            </a:pPr>
            <a:r>
              <a:rPr lang="en-GB" i="1" dirty="0"/>
              <a:t>What did Chris do?</a:t>
            </a:r>
            <a:r>
              <a:rPr lang="en-GB" dirty="0"/>
              <a:t>...........</a:t>
            </a:r>
            <a:endParaRPr lang="cs-CZ" dirty="0"/>
          </a:p>
          <a:p>
            <a:pPr marL="0" indent="0">
              <a:buNone/>
            </a:pPr>
            <a:r>
              <a:rPr lang="en-GB" dirty="0"/>
              <a:t>'No, I don't want to', Adam replied. </a:t>
            </a:r>
            <a:endParaRPr lang="cs-CZ" dirty="0"/>
          </a:p>
          <a:p>
            <a:pPr marL="0" indent="0">
              <a:buNone/>
            </a:pPr>
            <a:r>
              <a:rPr lang="en-GB" i="1" dirty="0"/>
              <a:t>What did Adam do?</a:t>
            </a:r>
            <a:r>
              <a:rPr lang="en-GB" dirty="0"/>
              <a:t>..............................................................</a:t>
            </a:r>
            <a:endParaRPr lang="cs-CZ" dirty="0"/>
          </a:p>
          <a:p>
            <a:pPr marL="0" indent="0">
              <a:buNone/>
            </a:pPr>
            <a:r>
              <a:rPr lang="en-GB" dirty="0"/>
              <a:t>'Go on. It's really good', said Chris, and then Trevor said 'I smoke 5 a day.' </a:t>
            </a:r>
            <a:endParaRPr lang="cs-CZ" dirty="0"/>
          </a:p>
          <a:p>
            <a:pPr marL="0" indent="0">
              <a:buNone/>
            </a:pPr>
            <a:r>
              <a:rPr lang="en-GB" i="1" dirty="0"/>
              <a:t>What did Chris do? And Trevor?</a:t>
            </a:r>
            <a:r>
              <a:rPr lang="en-GB" dirty="0"/>
              <a:t> </a:t>
            </a:r>
          </a:p>
          <a:p>
            <a:pPr marL="0" indent="0">
              <a:buNone/>
            </a:pPr>
            <a:r>
              <a:rPr lang="en-GB" dirty="0"/>
              <a:t>…………………………………………………………………………………………….</a:t>
            </a:r>
            <a:endParaRPr lang="cs-CZ" dirty="0"/>
          </a:p>
        </p:txBody>
      </p:sp>
      <p:sp>
        <p:nvSpPr>
          <p:cNvPr id="4" name="TextovéPole 3"/>
          <p:cNvSpPr txBox="1"/>
          <p:nvPr/>
        </p:nvSpPr>
        <p:spPr>
          <a:xfrm>
            <a:off x="3956974" y="2812537"/>
            <a:ext cx="4432817" cy="461665"/>
          </a:xfrm>
          <a:prstGeom prst="rect">
            <a:avLst/>
          </a:prstGeom>
          <a:noFill/>
        </p:spPr>
        <p:txBody>
          <a:bodyPr wrap="none" rtlCol="0">
            <a:spAutoFit/>
          </a:bodyPr>
          <a:lstStyle/>
          <a:p>
            <a:r>
              <a:rPr lang="en-US" sz="2400" b="1" dirty="0">
                <a:solidFill>
                  <a:srgbClr val="FF0000"/>
                </a:solidFill>
              </a:rPr>
              <a:t>Chris </a:t>
            </a:r>
            <a:r>
              <a:rPr lang="en-US" sz="2400" b="1" u="sng" dirty="0">
                <a:solidFill>
                  <a:srgbClr val="FF0000"/>
                </a:solidFill>
              </a:rPr>
              <a:t>offered</a:t>
            </a:r>
            <a:r>
              <a:rPr lang="en-US" sz="2400" b="1" dirty="0">
                <a:solidFill>
                  <a:srgbClr val="FF0000"/>
                </a:solidFill>
              </a:rPr>
              <a:t> Adam a cigarette. </a:t>
            </a:r>
            <a:r>
              <a:rPr lang="cs-CZ" sz="2400" b="1" dirty="0">
                <a:solidFill>
                  <a:srgbClr val="FF0000"/>
                </a:solidFill>
              </a:rPr>
              <a:t> </a:t>
            </a:r>
          </a:p>
        </p:txBody>
      </p:sp>
      <p:sp>
        <p:nvSpPr>
          <p:cNvPr id="5" name="TextovéPole 4"/>
          <p:cNvSpPr txBox="1"/>
          <p:nvPr/>
        </p:nvSpPr>
        <p:spPr>
          <a:xfrm>
            <a:off x="4148562" y="3770461"/>
            <a:ext cx="2123402" cy="461665"/>
          </a:xfrm>
          <a:prstGeom prst="rect">
            <a:avLst/>
          </a:prstGeom>
          <a:noFill/>
        </p:spPr>
        <p:txBody>
          <a:bodyPr wrap="none" rtlCol="0">
            <a:spAutoFit/>
          </a:bodyPr>
          <a:lstStyle/>
          <a:p>
            <a:r>
              <a:rPr lang="en-US" sz="2400" b="1" dirty="0">
                <a:solidFill>
                  <a:srgbClr val="FF0000"/>
                </a:solidFill>
              </a:rPr>
              <a:t>Adam </a:t>
            </a:r>
            <a:r>
              <a:rPr lang="en-US" sz="2400" b="1" u="sng" dirty="0">
                <a:solidFill>
                  <a:srgbClr val="FF0000"/>
                </a:solidFill>
              </a:rPr>
              <a:t>refused</a:t>
            </a:r>
            <a:r>
              <a:rPr lang="en-US" sz="2400" b="1" dirty="0">
                <a:solidFill>
                  <a:srgbClr val="FF0000"/>
                </a:solidFill>
              </a:rPr>
              <a:t>.</a:t>
            </a:r>
            <a:r>
              <a:rPr lang="cs-CZ" sz="2400" b="1" dirty="0">
                <a:solidFill>
                  <a:srgbClr val="FF0000"/>
                </a:solidFill>
              </a:rPr>
              <a:t> </a:t>
            </a:r>
          </a:p>
        </p:txBody>
      </p:sp>
      <p:sp>
        <p:nvSpPr>
          <p:cNvPr id="6" name="TextovéPole 5"/>
          <p:cNvSpPr txBox="1"/>
          <p:nvPr/>
        </p:nvSpPr>
        <p:spPr>
          <a:xfrm>
            <a:off x="961225" y="5459942"/>
            <a:ext cx="3358292" cy="461665"/>
          </a:xfrm>
          <a:prstGeom prst="rect">
            <a:avLst/>
          </a:prstGeom>
          <a:noFill/>
        </p:spPr>
        <p:txBody>
          <a:bodyPr wrap="none" rtlCol="0">
            <a:spAutoFit/>
          </a:bodyPr>
          <a:lstStyle/>
          <a:p>
            <a:r>
              <a:rPr lang="en-US" sz="2400" b="1" dirty="0">
                <a:solidFill>
                  <a:srgbClr val="FF0000"/>
                </a:solidFill>
              </a:rPr>
              <a:t>Chris </a:t>
            </a:r>
            <a:r>
              <a:rPr lang="en-US" sz="2400" b="1" u="sng" dirty="0" err="1">
                <a:solidFill>
                  <a:srgbClr val="FF0000"/>
                </a:solidFill>
              </a:rPr>
              <a:t>encourag</a:t>
            </a:r>
            <a:r>
              <a:rPr lang="cs-CZ" sz="2400" b="1" u="sng" dirty="0" err="1">
                <a:solidFill>
                  <a:srgbClr val="FF0000"/>
                </a:solidFill>
              </a:rPr>
              <a:t>ed</a:t>
            </a:r>
            <a:r>
              <a:rPr lang="en-US" sz="2400" b="1" dirty="0">
                <a:solidFill>
                  <a:srgbClr val="FF0000"/>
                </a:solidFill>
              </a:rPr>
              <a:t> Adam.</a:t>
            </a:r>
            <a:r>
              <a:rPr lang="cs-CZ" sz="2400" b="1" dirty="0">
                <a:solidFill>
                  <a:srgbClr val="FF0000"/>
                </a:solidFill>
              </a:rPr>
              <a:t> </a:t>
            </a:r>
          </a:p>
        </p:txBody>
      </p:sp>
      <p:sp>
        <p:nvSpPr>
          <p:cNvPr id="7" name="TextovéPole 6"/>
          <p:cNvSpPr txBox="1"/>
          <p:nvPr/>
        </p:nvSpPr>
        <p:spPr>
          <a:xfrm>
            <a:off x="4442542" y="5459942"/>
            <a:ext cx="2313069" cy="461665"/>
          </a:xfrm>
          <a:prstGeom prst="rect">
            <a:avLst/>
          </a:prstGeom>
          <a:noFill/>
        </p:spPr>
        <p:txBody>
          <a:bodyPr wrap="none" rtlCol="0">
            <a:spAutoFit/>
          </a:bodyPr>
          <a:lstStyle/>
          <a:p>
            <a:r>
              <a:rPr lang="en-US" sz="2400" b="1" dirty="0">
                <a:solidFill>
                  <a:srgbClr val="FF0000"/>
                </a:solidFill>
              </a:rPr>
              <a:t>Trevor </a:t>
            </a:r>
            <a:r>
              <a:rPr lang="en-US" sz="2400" b="1" u="sng" dirty="0">
                <a:solidFill>
                  <a:srgbClr val="FF0000"/>
                </a:solidFill>
              </a:rPr>
              <a:t>boast</a:t>
            </a:r>
            <a:r>
              <a:rPr lang="cs-CZ" sz="2400" b="1" u="sng" dirty="0" err="1">
                <a:solidFill>
                  <a:srgbClr val="FF0000"/>
                </a:solidFill>
              </a:rPr>
              <a:t>ed</a:t>
            </a:r>
            <a:r>
              <a:rPr lang="en-US" sz="2400" b="1" dirty="0">
                <a:solidFill>
                  <a:srgbClr val="FF0000"/>
                </a:solidFill>
              </a:rPr>
              <a:t>. </a:t>
            </a:r>
            <a:r>
              <a:rPr lang="cs-CZ" sz="2400" b="1" dirty="0">
                <a:solidFill>
                  <a:srgbClr val="FF0000"/>
                </a:solidFill>
              </a:rPr>
              <a:t> </a:t>
            </a:r>
          </a:p>
        </p:txBody>
      </p:sp>
      <p:pic>
        <p:nvPicPr>
          <p:cNvPr id="8" name="Obrázek 7"/>
          <p:cNvPicPr>
            <a:picLocks noChangeAspect="1"/>
          </p:cNvPicPr>
          <p:nvPr/>
        </p:nvPicPr>
        <p:blipFill rotWithShape="1">
          <a:blip r:embed="rId2"/>
          <a:srcRect l="3767" t="23417" r="33547" b="13194"/>
          <a:stretch/>
        </p:blipFill>
        <p:spPr>
          <a:xfrm>
            <a:off x="8821783" y="4940995"/>
            <a:ext cx="3370217" cy="1917005"/>
          </a:xfrm>
          <a:prstGeom prst="rect">
            <a:avLst/>
          </a:prstGeom>
        </p:spPr>
      </p:pic>
    </p:spTree>
    <p:extLst>
      <p:ext uri="{BB962C8B-B14F-4D97-AF65-F5344CB8AC3E}">
        <p14:creationId xmlns:p14="http://schemas.microsoft.com/office/powerpoint/2010/main" val="61836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Verbs to use</a:t>
            </a:r>
            <a:endParaRPr lang="cs-CZ" dirty="0"/>
          </a:p>
        </p:txBody>
      </p:sp>
      <p:sp>
        <p:nvSpPr>
          <p:cNvPr id="3" name="Zástupný symbol pro obsah 2"/>
          <p:cNvSpPr>
            <a:spLocks noGrp="1"/>
          </p:cNvSpPr>
          <p:nvPr>
            <p:ph sz="half" idx="1"/>
          </p:nvPr>
        </p:nvSpPr>
        <p:spPr/>
        <p:txBody>
          <a:bodyPr/>
          <a:lstStyle/>
          <a:p>
            <a:r>
              <a:rPr lang="en-US" dirty="0"/>
              <a:t>Deny </a:t>
            </a:r>
          </a:p>
          <a:p>
            <a:r>
              <a:rPr lang="en-US" dirty="0"/>
              <a:t>Promise </a:t>
            </a:r>
          </a:p>
          <a:p>
            <a:r>
              <a:rPr lang="en-US" dirty="0"/>
              <a:t>Threaten</a:t>
            </a:r>
          </a:p>
          <a:p>
            <a:r>
              <a:rPr lang="en-US" dirty="0"/>
              <a:t>Offer</a:t>
            </a:r>
          </a:p>
          <a:p>
            <a:r>
              <a:rPr lang="en-US" dirty="0"/>
              <a:t>Persuade</a:t>
            </a:r>
          </a:p>
          <a:p>
            <a:r>
              <a:rPr lang="en-US" dirty="0"/>
              <a:t>Agree</a:t>
            </a:r>
          </a:p>
          <a:p>
            <a:r>
              <a:rPr lang="en-US" dirty="0"/>
              <a:t>Refuse</a:t>
            </a:r>
          </a:p>
          <a:p>
            <a:r>
              <a:rPr lang="en-US" dirty="0"/>
              <a:t>Apologize </a:t>
            </a:r>
          </a:p>
          <a:p>
            <a:endParaRPr lang="cs-CZ" dirty="0"/>
          </a:p>
        </p:txBody>
      </p:sp>
      <p:sp>
        <p:nvSpPr>
          <p:cNvPr id="4" name="Zástupný symbol pro obsah 3"/>
          <p:cNvSpPr>
            <a:spLocks noGrp="1"/>
          </p:cNvSpPr>
          <p:nvPr>
            <p:ph sz="half" idx="2"/>
          </p:nvPr>
        </p:nvSpPr>
        <p:spPr/>
        <p:txBody>
          <a:bodyPr/>
          <a:lstStyle/>
          <a:p>
            <a:r>
              <a:rPr lang="en-US" dirty="0"/>
              <a:t>Accuse</a:t>
            </a:r>
          </a:p>
          <a:p>
            <a:r>
              <a:rPr lang="en-US" dirty="0"/>
              <a:t>Admit</a:t>
            </a:r>
          </a:p>
          <a:p>
            <a:r>
              <a:rPr lang="en-US" dirty="0"/>
              <a:t>Encourage</a:t>
            </a:r>
          </a:p>
          <a:p>
            <a:r>
              <a:rPr lang="en-US" dirty="0"/>
              <a:t>Advise</a:t>
            </a:r>
          </a:p>
          <a:p>
            <a:r>
              <a:rPr lang="en-US" dirty="0"/>
              <a:t>Boast</a:t>
            </a:r>
          </a:p>
          <a:p>
            <a:r>
              <a:rPr lang="en-US" dirty="0"/>
              <a:t>Suggest</a:t>
            </a:r>
          </a:p>
          <a:p>
            <a:r>
              <a:rPr lang="cs-CZ" dirty="0"/>
              <a:t>B</a:t>
            </a:r>
            <a:r>
              <a:rPr lang="en-US" dirty="0" err="1"/>
              <a:t>eg</a:t>
            </a:r>
            <a:endParaRPr lang="cs-CZ" dirty="0"/>
          </a:p>
        </p:txBody>
      </p:sp>
    </p:spTree>
    <p:extLst>
      <p:ext uri="{BB962C8B-B14F-4D97-AF65-F5344CB8AC3E}">
        <p14:creationId xmlns:p14="http://schemas.microsoft.com/office/powerpoint/2010/main" val="605786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838200" y="365125"/>
            <a:ext cx="10515600" cy="45719"/>
          </a:xfrm>
        </p:spPr>
        <p:txBody>
          <a:bodyPr>
            <a:normAutofit fontScale="90000"/>
          </a:bodyPr>
          <a:lstStyle/>
          <a:p>
            <a:endParaRPr lang="cs-CZ" dirty="0"/>
          </a:p>
        </p:txBody>
      </p:sp>
      <p:sp>
        <p:nvSpPr>
          <p:cNvPr id="6" name="Zástupný symbol pro obsah 5"/>
          <p:cNvSpPr>
            <a:spLocks noGrp="1"/>
          </p:cNvSpPr>
          <p:nvPr>
            <p:ph idx="1"/>
          </p:nvPr>
        </p:nvSpPr>
        <p:spPr>
          <a:xfrm>
            <a:off x="838199" y="2026533"/>
            <a:ext cx="10515600" cy="5016137"/>
          </a:xfrm>
        </p:spPr>
        <p:txBody>
          <a:bodyPr>
            <a:normAutofit fontScale="77500" lnSpcReduction="20000"/>
          </a:bodyPr>
          <a:lstStyle/>
          <a:p>
            <a:pPr marL="0" indent="0">
              <a:buNone/>
            </a:pPr>
            <a:r>
              <a:rPr lang="en-GB" dirty="0"/>
              <a:t>'Go on. You'll like it and you can join our gang', said Chris.</a:t>
            </a:r>
            <a:endParaRPr lang="cs-CZ" dirty="0"/>
          </a:p>
          <a:p>
            <a:pPr marL="0" indent="0">
              <a:buNone/>
            </a:pPr>
            <a:r>
              <a:rPr lang="en-GB" dirty="0"/>
              <a:t>'Well, OK then', said Adam. </a:t>
            </a:r>
            <a:r>
              <a:rPr lang="en-GB" i="1" dirty="0"/>
              <a:t>What did Chris do? And Adam?</a:t>
            </a:r>
            <a:r>
              <a:rPr lang="en-GB" dirty="0"/>
              <a:t> ………………………………………….</a:t>
            </a:r>
            <a:endParaRPr lang="cs-CZ" dirty="0"/>
          </a:p>
          <a:p>
            <a:pPr marL="0" indent="0">
              <a:buNone/>
            </a:pPr>
            <a:r>
              <a:rPr lang="en-GB" dirty="0"/>
              <a:t>Adam coughed and coughed and he felt sick. On his way home he stopped to buy some mints to get rid of the smell. But when he got home Mummy was waiting for him and she gave him a big kiss.</a:t>
            </a:r>
            <a:endParaRPr lang="cs-CZ" dirty="0"/>
          </a:p>
          <a:p>
            <a:pPr marL="0" indent="0">
              <a:buNone/>
            </a:pPr>
            <a:r>
              <a:rPr lang="en-GB" dirty="0"/>
              <a:t>'Adam. You've been smoking!' she said. </a:t>
            </a:r>
            <a:r>
              <a:rPr lang="en-GB" i="1" dirty="0"/>
              <a:t>What did Mummy do?</a:t>
            </a:r>
            <a:r>
              <a:rPr lang="en-GB" dirty="0"/>
              <a:t> ……………………………………….</a:t>
            </a:r>
            <a:endParaRPr lang="cs-CZ" dirty="0"/>
          </a:p>
          <a:p>
            <a:pPr marL="0" indent="0">
              <a:buNone/>
            </a:pPr>
            <a:r>
              <a:rPr lang="en-GB" dirty="0"/>
              <a:t>'No, I haven't.' </a:t>
            </a:r>
            <a:r>
              <a:rPr lang="en-GB" i="1" dirty="0"/>
              <a:t>What did Adam do?</a:t>
            </a:r>
            <a:r>
              <a:rPr lang="en-GB" dirty="0"/>
              <a:t> …………………………………………………………………….</a:t>
            </a:r>
            <a:endParaRPr lang="cs-CZ" dirty="0"/>
          </a:p>
          <a:p>
            <a:pPr marL="0" indent="0">
              <a:buNone/>
            </a:pPr>
            <a:r>
              <a:rPr lang="en-GB" dirty="0"/>
              <a:t>'Tell me the truth Adam.'</a:t>
            </a:r>
            <a:endParaRPr lang="cs-CZ" dirty="0"/>
          </a:p>
          <a:p>
            <a:pPr marL="0" indent="0">
              <a:buNone/>
            </a:pPr>
            <a:r>
              <a:rPr lang="en-GB" dirty="0"/>
              <a:t>'OK, I did smoke, but only a little.' </a:t>
            </a:r>
            <a:r>
              <a:rPr lang="en-GB" i="1" dirty="0"/>
              <a:t>What did Adam do?</a:t>
            </a:r>
            <a:r>
              <a:rPr lang="en-GB" dirty="0"/>
              <a:t> ………………………………………………..</a:t>
            </a:r>
            <a:endParaRPr lang="cs-CZ" dirty="0"/>
          </a:p>
          <a:p>
            <a:pPr marL="0" indent="0">
              <a:buNone/>
            </a:pPr>
            <a:r>
              <a:rPr lang="en-GB" dirty="0"/>
              <a:t>'Adam, if you ever smoke again I'll tell Daddy.' </a:t>
            </a:r>
            <a:r>
              <a:rPr lang="en-GB" i="1" dirty="0"/>
              <a:t>What did Mummy do?</a:t>
            </a:r>
            <a:r>
              <a:rPr lang="en-GB" dirty="0"/>
              <a:t> ……………………………….</a:t>
            </a:r>
            <a:endParaRPr lang="cs-CZ" dirty="0"/>
          </a:p>
          <a:p>
            <a:pPr marL="0" indent="0">
              <a:buNone/>
            </a:pPr>
            <a:r>
              <a:rPr lang="en-GB" dirty="0"/>
              <a:t>'No Mummy, please don't tell Daddy. I'm really sorry. I'll never smoke again.' </a:t>
            </a:r>
            <a:endParaRPr lang="cs-CZ" dirty="0"/>
          </a:p>
          <a:p>
            <a:pPr marL="0" indent="0">
              <a:buNone/>
            </a:pPr>
            <a:r>
              <a:rPr lang="en-GB" i="1" dirty="0"/>
              <a:t>What did Adam do?</a:t>
            </a:r>
            <a:r>
              <a:rPr lang="en-GB" dirty="0"/>
              <a:t> ……………………………………………………………………………………………………………</a:t>
            </a:r>
            <a:endParaRPr lang="cs-CZ" dirty="0"/>
          </a:p>
          <a:p>
            <a:pPr marL="0" indent="0">
              <a:buNone/>
            </a:pPr>
            <a:r>
              <a:rPr lang="en-GB" dirty="0"/>
              <a:t>'OK, Adam. You shouldn't listen to those naughty boys. Now, why don't you go upstairs and do your homework?' </a:t>
            </a:r>
            <a:r>
              <a:rPr lang="en-GB" i="1" dirty="0"/>
              <a:t>What did Mummy do?</a:t>
            </a:r>
            <a:r>
              <a:rPr lang="en-GB" dirty="0"/>
              <a:t> …………………………………………………………………….</a:t>
            </a:r>
            <a:endParaRPr lang="cs-CZ" dirty="0"/>
          </a:p>
          <a:p>
            <a:endParaRPr lang="cs-CZ" dirty="0"/>
          </a:p>
        </p:txBody>
      </p:sp>
      <p:sp>
        <p:nvSpPr>
          <p:cNvPr id="7" name="TextovéPole 6"/>
          <p:cNvSpPr txBox="1"/>
          <p:nvPr/>
        </p:nvSpPr>
        <p:spPr>
          <a:xfrm>
            <a:off x="7759292" y="1686580"/>
            <a:ext cx="3215367" cy="461665"/>
          </a:xfrm>
          <a:prstGeom prst="rect">
            <a:avLst/>
          </a:prstGeom>
          <a:noFill/>
        </p:spPr>
        <p:txBody>
          <a:bodyPr wrap="none" rtlCol="0">
            <a:spAutoFit/>
          </a:bodyPr>
          <a:lstStyle/>
          <a:p>
            <a:r>
              <a:rPr lang="en-US" sz="2400" b="1" dirty="0">
                <a:solidFill>
                  <a:srgbClr val="FF0000"/>
                </a:solidFill>
              </a:rPr>
              <a:t>Chris </a:t>
            </a:r>
            <a:r>
              <a:rPr lang="en-US" sz="2400" b="1" u="sng" dirty="0">
                <a:solidFill>
                  <a:srgbClr val="FF0000"/>
                </a:solidFill>
              </a:rPr>
              <a:t>persuaded</a:t>
            </a:r>
            <a:r>
              <a:rPr lang="en-US" sz="2400" b="1" dirty="0">
                <a:solidFill>
                  <a:srgbClr val="FF0000"/>
                </a:solidFill>
              </a:rPr>
              <a:t> Adam.</a:t>
            </a:r>
            <a:r>
              <a:rPr lang="cs-CZ" sz="2400" b="1" dirty="0">
                <a:solidFill>
                  <a:srgbClr val="FF0000"/>
                </a:solidFill>
              </a:rPr>
              <a:t> </a:t>
            </a:r>
          </a:p>
        </p:txBody>
      </p:sp>
      <p:sp>
        <p:nvSpPr>
          <p:cNvPr id="8" name="TextovéPole 7"/>
          <p:cNvSpPr txBox="1"/>
          <p:nvPr/>
        </p:nvSpPr>
        <p:spPr>
          <a:xfrm>
            <a:off x="7759292" y="2089945"/>
            <a:ext cx="2037481" cy="461665"/>
          </a:xfrm>
          <a:prstGeom prst="rect">
            <a:avLst/>
          </a:prstGeom>
          <a:noFill/>
        </p:spPr>
        <p:txBody>
          <a:bodyPr wrap="none" rtlCol="0">
            <a:spAutoFit/>
          </a:bodyPr>
          <a:lstStyle/>
          <a:p>
            <a:r>
              <a:rPr lang="en-US" sz="2400" b="1" dirty="0">
                <a:solidFill>
                  <a:srgbClr val="FF0000"/>
                </a:solidFill>
              </a:rPr>
              <a:t>Adam </a:t>
            </a:r>
            <a:r>
              <a:rPr lang="en-US" sz="2400" b="1" u="sng" dirty="0">
                <a:solidFill>
                  <a:srgbClr val="FF0000"/>
                </a:solidFill>
              </a:rPr>
              <a:t>agreed</a:t>
            </a:r>
            <a:r>
              <a:rPr lang="en-US" sz="2400" b="1" dirty="0">
                <a:solidFill>
                  <a:srgbClr val="FF0000"/>
                </a:solidFill>
              </a:rPr>
              <a:t>.</a:t>
            </a:r>
            <a:r>
              <a:rPr lang="cs-CZ" sz="2400" b="1" dirty="0">
                <a:solidFill>
                  <a:srgbClr val="FF0000"/>
                </a:solidFill>
              </a:rPr>
              <a:t> </a:t>
            </a:r>
          </a:p>
        </p:txBody>
      </p:sp>
      <p:sp>
        <p:nvSpPr>
          <p:cNvPr id="9" name="TextovéPole 8"/>
          <p:cNvSpPr txBox="1"/>
          <p:nvPr/>
        </p:nvSpPr>
        <p:spPr>
          <a:xfrm>
            <a:off x="8039572" y="3284600"/>
            <a:ext cx="3319370" cy="461665"/>
          </a:xfrm>
          <a:prstGeom prst="rect">
            <a:avLst/>
          </a:prstGeom>
          <a:noFill/>
        </p:spPr>
        <p:txBody>
          <a:bodyPr wrap="none" rtlCol="0">
            <a:spAutoFit/>
          </a:bodyPr>
          <a:lstStyle/>
          <a:p>
            <a:r>
              <a:rPr lang="en-US" sz="2400" b="1" dirty="0">
                <a:solidFill>
                  <a:srgbClr val="FF0000"/>
                </a:solidFill>
              </a:rPr>
              <a:t>Mummy </a:t>
            </a:r>
            <a:r>
              <a:rPr lang="en-US" sz="2400" b="1" u="sng" dirty="0">
                <a:solidFill>
                  <a:srgbClr val="FF0000"/>
                </a:solidFill>
              </a:rPr>
              <a:t>accused</a:t>
            </a:r>
            <a:r>
              <a:rPr lang="en-US" sz="2400" b="1" dirty="0">
                <a:solidFill>
                  <a:srgbClr val="FF0000"/>
                </a:solidFill>
              </a:rPr>
              <a:t> Adam.</a:t>
            </a:r>
            <a:r>
              <a:rPr lang="cs-CZ" sz="2400" b="1" dirty="0">
                <a:solidFill>
                  <a:srgbClr val="FF0000"/>
                </a:solidFill>
              </a:rPr>
              <a:t> </a:t>
            </a:r>
          </a:p>
        </p:txBody>
      </p:sp>
      <p:sp>
        <p:nvSpPr>
          <p:cNvPr id="10" name="TextovéPole 9"/>
          <p:cNvSpPr txBox="1"/>
          <p:nvPr/>
        </p:nvSpPr>
        <p:spPr>
          <a:xfrm>
            <a:off x="5407255" y="3720141"/>
            <a:ext cx="2039341" cy="461665"/>
          </a:xfrm>
          <a:prstGeom prst="rect">
            <a:avLst/>
          </a:prstGeom>
          <a:noFill/>
        </p:spPr>
        <p:txBody>
          <a:bodyPr wrap="none" rtlCol="0">
            <a:spAutoFit/>
          </a:bodyPr>
          <a:lstStyle/>
          <a:p>
            <a:r>
              <a:rPr lang="en-US" sz="2400" b="1" dirty="0">
                <a:solidFill>
                  <a:srgbClr val="FF0000"/>
                </a:solidFill>
              </a:rPr>
              <a:t>Adam </a:t>
            </a:r>
            <a:r>
              <a:rPr lang="en-US" sz="2400" b="1" u="sng" dirty="0">
                <a:solidFill>
                  <a:srgbClr val="FF0000"/>
                </a:solidFill>
              </a:rPr>
              <a:t>denied</a:t>
            </a:r>
            <a:r>
              <a:rPr lang="en-US" sz="2400" b="1" dirty="0">
                <a:solidFill>
                  <a:srgbClr val="FF0000"/>
                </a:solidFill>
              </a:rPr>
              <a:t>.</a:t>
            </a:r>
            <a:r>
              <a:rPr lang="cs-CZ" sz="2400" b="1" dirty="0">
                <a:solidFill>
                  <a:srgbClr val="FF0000"/>
                </a:solidFill>
              </a:rPr>
              <a:t> </a:t>
            </a:r>
          </a:p>
        </p:txBody>
      </p:sp>
      <p:sp>
        <p:nvSpPr>
          <p:cNvPr id="11" name="TextovéPole 10"/>
          <p:cNvSpPr txBox="1"/>
          <p:nvPr/>
        </p:nvSpPr>
        <p:spPr>
          <a:xfrm>
            <a:off x="7370734" y="4384251"/>
            <a:ext cx="2328523" cy="461665"/>
          </a:xfrm>
          <a:prstGeom prst="rect">
            <a:avLst/>
          </a:prstGeom>
          <a:noFill/>
        </p:spPr>
        <p:txBody>
          <a:bodyPr wrap="none" rtlCol="0">
            <a:spAutoFit/>
          </a:bodyPr>
          <a:lstStyle/>
          <a:p>
            <a:r>
              <a:rPr lang="en-US" sz="2400" b="1" dirty="0">
                <a:solidFill>
                  <a:srgbClr val="FF0000"/>
                </a:solidFill>
              </a:rPr>
              <a:t>Adam </a:t>
            </a:r>
            <a:r>
              <a:rPr lang="en-US" sz="2400" b="1" u="sng" dirty="0">
                <a:solidFill>
                  <a:srgbClr val="FF0000"/>
                </a:solidFill>
              </a:rPr>
              <a:t>admitted</a:t>
            </a:r>
            <a:r>
              <a:rPr lang="en-US" sz="2400" b="1" dirty="0">
                <a:solidFill>
                  <a:srgbClr val="FF0000"/>
                </a:solidFill>
              </a:rPr>
              <a:t>.</a:t>
            </a:r>
            <a:r>
              <a:rPr lang="cs-CZ" sz="2400" b="1" dirty="0">
                <a:solidFill>
                  <a:srgbClr val="FF0000"/>
                </a:solidFill>
              </a:rPr>
              <a:t> </a:t>
            </a:r>
          </a:p>
        </p:txBody>
      </p:sp>
      <p:sp>
        <p:nvSpPr>
          <p:cNvPr id="12" name="TextovéPole 11"/>
          <p:cNvSpPr txBox="1"/>
          <p:nvPr/>
        </p:nvSpPr>
        <p:spPr>
          <a:xfrm>
            <a:off x="8811533" y="4822699"/>
            <a:ext cx="2906886" cy="461665"/>
          </a:xfrm>
          <a:prstGeom prst="rect">
            <a:avLst/>
          </a:prstGeom>
          <a:noFill/>
        </p:spPr>
        <p:txBody>
          <a:bodyPr wrap="none" rtlCol="0">
            <a:spAutoFit/>
          </a:bodyPr>
          <a:lstStyle/>
          <a:p>
            <a:r>
              <a:rPr lang="en-US" sz="2400" b="1" dirty="0">
                <a:solidFill>
                  <a:srgbClr val="FF0000"/>
                </a:solidFill>
              </a:rPr>
              <a:t>Mummy </a:t>
            </a:r>
            <a:r>
              <a:rPr lang="en-US" sz="2400" b="1" u="sng" dirty="0">
                <a:solidFill>
                  <a:srgbClr val="FF0000"/>
                </a:solidFill>
              </a:rPr>
              <a:t>threatened</a:t>
            </a:r>
            <a:r>
              <a:rPr lang="en-US" sz="2400" b="1" dirty="0">
                <a:solidFill>
                  <a:srgbClr val="FF0000"/>
                </a:solidFill>
              </a:rPr>
              <a:t>.</a:t>
            </a:r>
            <a:r>
              <a:rPr lang="cs-CZ" sz="2400" b="1" dirty="0">
                <a:solidFill>
                  <a:srgbClr val="FF0000"/>
                </a:solidFill>
              </a:rPr>
              <a:t> </a:t>
            </a:r>
          </a:p>
        </p:txBody>
      </p:sp>
      <p:sp>
        <p:nvSpPr>
          <p:cNvPr id="13" name="TextovéPole 12"/>
          <p:cNvSpPr txBox="1"/>
          <p:nvPr/>
        </p:nvSpPr>
        <p:spPr>
          <a:xfrm>
            <a:off x="3704426" y="5501664"/>
            <a:ext cx="4973797" cy="461665"/>
          </a:xfrm>
          <a:prstGeom prst="rect">
            <a:avLst/>
          </a:prstGeom>
          <a:noFill/>
        </p:spPr>
        <p:txBody>
          <a:bodyPr wrap="none" rtlCol="0">
            <a:spAutoFit/>
          </a:bodyPr>
          <a:lstStyle/>
          <a:p>
            <a:r>
              <a:rPr lang="en-US" sz="2400" b="1" dirty="0">
                <a:solidFill>
                  <a:srgbClr val="FF0000"/>
                </a:solidFill>
              </a:rPr>
              <a:t>Adam </a:t>
            </a:r>
            <a:r>
              <a:rPr lang="en-US" sz="2400" b="1" u="sng" dirty="0">
                <a:solidFill>
                  <a:srgbClr val="FF0000"/>
                </a:solidFill>
              </a:rPr>
              <a:t>begged, apologized, promised</a:t>
            </a:r>
            <a:r>
              <a:rPr lang="en-US" sz="2400" b="1" dirty="0">
                <a:solidFill>
                  <a:srgbClr val="FF0000"/>
                </a:solidFill>
              </a:rPr>
              <a:t>.</a:t>
            </a:r>
            <a:r>
              <a:rPr lang="cs-CZ" sz="2400" b="1" dirty="0">
                <a:solidFill>
                  <a:srgbClr val="FF0000"/>
                </a:solidFill>
              </a:rPr>
              <a:t> </a:t>
            </a:r>
          </a:p>
        </p:txBody>
      </p:sp>
      <p:sp>
        <p:nvSpPr>
          <p:cNvPr id="14" name="TextovéPole 13"/>
          <p:cNvSpPr txBox="1"/>
          <p:nvPr/>
        </p:nvSpPr>
        <p:spPr>
          <a:xfrm>
            <a:off x="6341240" y="6378560"/>
            <a:ext cx="3890039" cy="461665"/>
          </a:xfrm>
          <a:prstGeom prst="rect">
            <a:avLst/>
          </a:prstGeom>
          <a:noFill/>
        </p:spPr>
        <p:txBody>
          <a:bodyPr wrap="none" rtlCol="0">
            <a:spAutoFit/>
          </a:bodyPr>
          <a:lstStyle/>
          <a:p>
            <a:r>
              <a:rPr lang="en-US" sz="2400" b="1" dirty="0">
                <a:solidFill>
                  <a:srgbClr val="FF0000"/>
                </a:solidFill>
              </a:rPr>
              <a:t>Mummy </a:t>
            </a:r>
            <a:r>
              <a:rPr lang="en-US" sz="2400" b="1" u="sng" dirty="0">
                <a:solidFill>
                  <a:srgbClr val="FF0000"/>
                </a:solidFill>
              </a:rPr>
              <a:t>advised, suggested</a:t>
            </a:r>
            <a:r>
              <a:rPr lang="en-US" sz="2400" b="1" dirty="0">
                <a:solidFill>
                  <a:srgbClr val="FF0000"/>
                </a:solidFill>
              </a:rPr>
              <a:t>.</a:t>
            </a:r>
            <a:r>
              <a:rPr lang="cs-CZ" sz="2400" b="1" dirty="0">
                <a:solidFill>
                  <a:srgbClr val="FF0000"/>
                </a:solidFill>
              </a:rPr>
              <a:t> </a:t>
            </a:r>
          </a:p>
        </p:txBody>
      </p:sp>
      <p:pic>
        <p:nvPicPr>
          <p:cNvPr id="15" name="Obrázek 14"/>
          <p:cNvPicPr>
            <a:picLocks noChangeAspect="1"/>
          </p:cNvPicPr>
          <p:nvPr/>
        </p:nvPicPr>
        <p:blipFill rotWithShape="1">
          <a:blip r:embed="rId2"/>
          <a:srcRect l="3767" t="23417" r="33547" b="13194"/>
          <a:stretch/>
        </p:blipFill>
        <p:spPr>
          <a:xfrm>
            <a:off x="0" y="49730"/>
            <a:ext cx="3370217" cy="1917005"/>
          </a:xfrm>
          <a:prstGeom prst="rect">
            <a:avLst/>
          </a:prstGeom>
        </p:spPr>
      </p:pic>
    </p:spTree>
    <p:extLst>
      <p:ext uri="{BB962C8B-B14F-4D97-AF65-F5344CB8AC3E}">
        <p14:creationId xmlns:p14="http://schemas.microsoft.com/office/powerpoint/2010/main" val="414794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 calcmode="lin" valueType="num">
                                      <p:cBhvr additive="base">
                                        <p:cTn id="2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 calcmode="lin" valueType="num">
                                      <p:cBhvr additive="base">
                                        <p:cTn id="3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xEl>
                                              <p:pRg st="0" end="0"/>
                                            </p:txEl>
                                          </p:spTgt>
                                        </p:tgtEl>
                                        <p:attrNameLst>
                                          <p:attrName>style.visibility</p:attrName>
                                        </p:attrNameLst>
                                      </p:cBhvr>
                                      <p:to>
                                        <p:strVal val="visible"/>
                                      </p:to>
                                    </p:set>
                                    <p:anim calcmode="lin" valueType="num">
                                      <p:cBhvr additive="base">
                                        <p:cTn id="4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
                                            <p:txEl>
                                              <p:pRg st="0" end="0"/>
                                            </p:txEl>
                                          </p:spTgt>
                                        </p:tgtEl>
                                        <p:attrNameLst>
                                          <p:attrName>style.visibility</p:attrName>
                                        </p:attrNameLst>
                                      </p:cBhvr>
                                      <p:to>
                                        <p:strVal val="visible"/>
                                      </p:to>
                                    </p:set>
                                    <p:anim calcmode="lin" valueType="num">
                                      <p:cBhvr additive="base">
                                        <p:cTn id="49"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559524" y="258082"/>
            <a:ext cx="11249297" cy="6421392"/>
          </a:xfrm>
        </p:spPr>
        <p:txBody>
          <a:bodyPr>
            <a:normAutofit/>
          </a:bodyPr>
          <a:lstStyle/>
          <a:p>
            <a:pPr marL="0" indent="0">
              <a:buNone/>
            </a:pPr>
            <a:r>
              <a:rPr lang="en-GB" sz="2400" dirty="0"/>
              <a:t>remind           promise                blame                      deny                     admit</a:t>
            </a:r>
            <a:endParaRPr lang="cs-CZ" sz="2400" dirty="0"/>
          </a:p>
          <a:p>
            <a:pPr marL="0" indent="0">
              <a:buNone/>
            </a:pPr>
            <a:r>
              <a:rPr lang="en-GB" sz="2400" dirty="0"/>
              <a:t>encourage      offer                    congratulate           apologize                accuse</a:t>
            </a:r>
            <a:endParaRPr lang="cs-CZ" sz="2400" dirty="0"/>
          </a:p>
          <a:p>
            <a:pPr marL="0" indent="0">
              <a:buNone/>
            </a:pPr>
            <a:r>
              <a:rPr lang="en-GB" sz="2400" dirty="0"/>
              <a:t>recommend    invite                  refuse                      advise                    insist</a:t>
            </a:r>
            <a:endParaRPr lang="cs-CZ" sz="2400" dirty="0"/>
          </a:p>
          <a:p>
            <a:pPr marL="0" indent="0">
              <a:buNone/>
            </a:pPr>
            <a:r>
              <a:rPr lang="en-GB" sz="2400" dirty="0"/>
              <a:t>suggest            threaten              warn                        agree                      decide</a:t>
            </a:r>
            <a:endParaRPr lang="cs-CZ" sz="2400" dirty="0"/>
          </a:p>
          <a:p>
            <a:pPr marL="0" indent="0">
              <a:buNone/>
            </a:pPr>
            <a:r>
              <a:rPr lang="en-GB" sz="2400" dirty="0"/>
              <a:t> add                 emphasise           affirm                      argue                      explain</a:t>
            </a:r>
            <a:endParaRPr lang="cs-CZ" sz="2400" dirty="0"/>
          </a:p>
          <a:p>
            <a:endParaRPr lang="cs-CZ" dirty="0"/>
          </a:p>
        </p:txBody>
      </p:sp>
      <p:graphicFrame>
        <p:nvGraphicFramePr>
          <p:cNvPr id="4" name="Tabulka 3"/>
          <p:cNvGraphicFramePr>
            <a:graphicFrameLocks noGrp="1"/>
          </p:cNvGraphicFramePr>
          <p:nvPr/>
        </p:nvGraphicFramePr>
        <p:xfrm>
          <a:off x="478967" y="3109109"/>
          <a:ext cx="11329854" cy="3396194"/>
        </p:xfrm>
        <a:graphic>
          <a:graphicData uri="http://schemas.openxmlformats.org/drawingml/2006/table">
            <a:tbl>
              <a:tblPr firstRow="1" firstCol="1" bandRow="1">
                <a:tableStyleId>{5C22544A-7EE6-4342-B048-85BDC9FD1C3A}</a:tableStyleId>
              </a:tblPr>
              <a:tblGrid>
                <a:gridCol w="1887471">
                  <a:extLst>
                    <a:ext uri="{9D8B030D-6E8A-4147-A177-3AD203B41FA5}">
                      <a16:colId xmlns:a16="http://schemas.microsoft.com/office/drawing/2014/main" val="1813248742"/>
                    </a:ext>
                  </a:extLst>
                </a:gridCol>
                <a:gridCol w="1887471">
                  <a:extLst>
                    <a:ext uri="{9D8B030D-6E8A-4147-A177-3AD203B41FA5}">
                      <a16:colId xmlns:a16="http://schemas.microsoft.com/office/drawing/2014/main" val="845433884"/>
                    </a:ext>
                  </a:extLst>
                </a:gridCol>
                <a:gridCol w="1888728">
                  <a:extLst>
                    <a:ext uri="{9D8B030D-6E8A-4147-A177-3AD203B41FA5}">
                      <a16:colId xmlns:a16="http://schemas.microsoft.com/office/drawing/2014/main" val="3252600979"/>
                    </a:ext>
                  </a:extLst>
                </a:gridCol>
                <a:gridCol w="1747450">
                  <a:extLst>
                    <a:ext uri="{9D8B030D-6E8A-4147-A177-3AD203B41FA5}">
                      <a16:colId xmlns:a16="http://schemas.microsoft.com/office/drawing/2014/main" val="2513997895"/>
                    </a:ext>
                  </a:extLst>
                </a:gridCol>
                <a:gridCol w="2030006">
                  <a:extLst>
                    <a:ext uri="{9D8B030D-6E8A-4147-A177-3AD203B41FA5}">
                      <a16:colId xmlns:a16="http://schemas.microsoft.com/office/drawing/2014/main" val="4065088404"/>
                    </a:ext>
                  </a:extLst>
                </a:gridCol>
                <a:gridCol w="1888728">
                  <a:extLst>
                    <a:ext uri="{9D8B030D-6E8A-4147-A177-3AD203B41FA5}">
                      <a16:colId xmlns:a16="http://schemas.microsoft.com/office/drawing/2014/main" val="956460948"/>
                    </a:ext>
                  </a:extLst>
                </a:gridCol>
              </a:tblGrid>
              <a:tr h="668563">
                <a:tc>
                  <a:txBody>
                    <a:bodyPr/>
                    <a:lstStyle/>
                    <a:p>
                      <a:pPr>
                        <a:lnSpc>
                          <a:spcPct val="107000"/>
                        </a:lnSpc>
                        <a:spcAft>
                          <a:spcPts val="600"/>
                        </a:spcAft>
                      </a:pPr>
                      <a:r>
                        <a:rPr lang="en-GB" sz="2000" dirty="0">
                          <a:solidFill>
                            <a:schemeClr val="tx1"/>
                          </a:solidFill>
                          <a:effectLst/>
                        </a:rPr>
                        <a:t>verb object infinitive</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dirty="0">
                          <a:solidFill>
                            <a:schemeClr val="tx1"/>
                          </a:solidFill>
                          <a:effectLst/>
                        </a:rPr>
                        <a:t>verb infinitive</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a:solidFill>
                            <a:schemeClr val="tx1"/>
                          </a:solidFill>
                          <a:effectLst/>
                        </a:rPr>
                        <a:t>verb (that)</a:t>
                      </a:r>
                      <a:endParaRPr lang="cs-CZ"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a:solidFill>
                            <a:schemeClr val="tx1"/>
                          </a:solidFill>
                          <a:effectLst/>
                        </a:rPr>
                        <a:t>verb -ing</a:t>
                      </a:r>
                      <a:endParaRPr lang="cs-CZ"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a:solidFill>
                            <a:schemeClr val="tx1"/>
                          </a:solidFill>
                          <a:effectLst/>
                        </a:rPr>
                        <a:t>verb object preposition --ing</a:t>
                      </a:r>
                      <a:endParaRPr lang="cs-CZ"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a:solidFill>
                            <a:schemeClr val="tx1"/>
                          </a:solidFill>
                          <a:effectLst/>
                        </a:rPr>
                        <a:t>verb preposition --ing</a:t>
                      </a:r>
                      <a:endParaRPr lang="cs-CZ"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8507161"/>
                  </a:ext>
                </a:extLst>
              </a:tr>
              <a:tr h="2727631">
                <a:tc>
                  <a:txBody>
                    <a:bodyPr/>
                    <a:lstStyle/>
                    <a:p>
                      <a:pPr>
                        <a:lnSpc>
                          <a:spcPct val="107000"/>
                        </a:lnSpc>
                        <a:spcAft>
                          <a:spcPts val="600"/>
                        </a:spcAft>
                      </a:pPr>
                      <a:r>
                        <a:rPr lang="en-GB" sz="2000" dirty="0">
                          <a:solidFill>
                            <a:schemeClr val="tx1"/>
                          </a:solidFill>
                          <a:effectLst/>
                        </a:rPr>
                        <a:t> </a:t>
                      </a:r>
                      <a:endParaRPr lang="cs-CZ" sz="2000" dirty="0">
                        <a:solidFill>
                          <a:schemeClr val="tx1"/>
                        </a:solidFill>
                        <a:effectLst/>
                      </a:endParaRPr>
                    </a:p>
                    <a:p>
                      <a:pPr>
                        <a:lnSpc>
                          <a:spcPct val="107000"/>
                        </a:lnSpc>
                        <a:spcAft>
                          <a:spcPts val="600"/>
                        </a:spcAft>
                      </a:pPr>
                      <a:r>
                        <a:rPr lang="en-GB" sz="2000" dirty="0">
                          <a:solidFill>
                            <a:schemeClr val="tx1"/>
                          </a:solidFill>
                          <a:effectLst/>
                        </a:rPr>
                        <a:t> </a:t>
                      </a:r>
                      <a:endParaRPr lang="cs-CZ" sz="2000" dirty="0">
                        <a:solidFill>
                          <a:schemeClr val="tx1"/>
                        </a:solidFill>
                        <a:effectLst/>
                      </a:endParaRPr>
                    </a:p>
                    <a:p>
                      <a:pPr>
                        <a:lnSpc>
                          <a:spcPct val="107000"/>
                        </a:lnSpc>
                        <a:spcAft>
                          <a:spcPts val="600"/>
                        </a:spcAft>
                      </a:pPr>
                      <a:r>
                        <a:rPr lang="en-GB" sz="2000" dirty="0">
                          <a:solidFill>
                            <a:schemeClr val="tx1"/>
                          </a:solidFill>
                          <a:effectLst/>
                        </a:rPr>
                        <a:t> </a:t>
                      </a:r>
                      <a:endParaRPr lang="cs-CZ" sz="2000" dirty="0">
                        <a:solidFill>
                          <a:schemeClr val="tx1"/>
                        </a:solidFill>
                        <a:effectLst/>
                      </a:endParaRPr>
                    </a:p>
                    <a:p>
                      <a:pPr>
                        <a:lnSpc>
                          <a:spcPct val="107000"/>
                        </a:lnSpc>
                        <a:spcAft>
                          <a:spcPts val="600"/>
                        </a:spcAft>
                      </a:pPr>
                      <a:r>
                        <a:rPr lang="en-GB" sz="2000" dirty="0">
                          <a:solidFill>
                            <a:schemeClr val="tx1"/>
                          </a:solidFill>
                          <a:effectLst/>
                        </a:rPr>
                        <a:t> </a:t>
                      </a:r>
                      <a:endParaRPr lang="cs-CZ" sz="2000" dirty="0">
                        <a:solidFill>
                          <a:schemeClr val="tx1"/>
                        </a:solidFill>
                        <a:effectLst/>
                      </a:endParaRPr>
                    </a:p>
                    <a:p>
                      <a:pPr>
                        <a:lnSpc>
                          <a:spcPct val="107000"/>
                        </a:lnSpc>
                        <a:spcAft>
                          <a:spcPts val="600"/>
                        </a:spcAft>
                      </a:pPr>
                      <a:r>
                        <a:rPr lang="en-GB" sz="2000" dirty="0">
                          <a:solidFill>
                            <a:schemeClr val="tx1"/>
                          </a:solidFill>
                          <a:effectLst/>
                        </a:rPr>
                        <a:t> </a:t>
                      </a:r>
                      <a:endParaRPr lang="cs-CZ" sz="2000" dirty="0">
                        <a:solidFill>
                          <a:schemeClr val="tx1"/>
                        </a:solidFill>
                        <a:effectLst/>
                      </a:endParaRPr>
                    </a:p>
                    <a:p>
                      <a:pPr>
                        <a:lnSpc>
                          <a:spcPct val="107000"/>
                        </a:lnSpc>
                        <a:spcAft>
                          <a:spcPts val="600"/>
                        </a:spcAft>
                      </a:pPr>
                      <a:r>
                        <a:rPr lang="en-GB" sz="2000" dirty="0">
                          <a:solidFill>
                            <a:schemeClr val="tx1"/>
                          </a:solidFill>
                          <a:effectLst/>
                        </a:rPr>
                        <a:t> </a:t>
                      </a:r>
                      <a:endParaRPr lang="cs-CZ" sz="2000" dirty="0">
                        <a:solidFill>
                          <a:schemeClr val="tx1"/>
                        </a:solidFill>
                        <a:effectLst/>
                      </a:endParaRPr>
                    </a:p>
                    <a:p>
                      <a:pPr>
                        <a:lnSpc>
                          <a:spcPct val="107000"/>
                        </a:lnSpc>
                        <a:spcAft>
                          <a:spcPts val="600"/>
                        </a:spcAft>
                      </a:pPr>
                      <a:r>
                        <a:rPr lang="en-GB" sz="2000" dirty="0">
                          <a:solidFill>
                            <a:schemeClr val="tx1"/>
                          </a:solidFill>
                          <a:effectLst/>
                        </a:rPr>
                        <a:t> </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dirty="0">
                          <a:solidFill>
                            <a:schemeClr val="tx1"/>
                          </a:solidFill>
                          <a:effectLst/>
                        </a:rPr>
                        <a:t> </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dirty="0">
                          <a:solidFill>
                            <a:schemeClr val="tx1"/>
                          </a:solidFill>
                          <a:effectLst/>
                        </a:rPr>
                        <a:t> </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dirty="0">
                          <a:solidFill>
                            <a:schemeClr val="tx1"/>
                          </a:solidFill>
                          <a:effectLst/>
                        </a:rPr>
                        <a:t> </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dirty="0">
                          <a:solidFill>
                            <a:schemeClr val="tx1"/>
                          </a:solidFill>
                          <a:effectLst/>
                        </a:rPr>
                        <a:t> </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dirty="0">
                          <a:solidFill>
                            <a:schemeClr val="tx1"/>
                          </a:solidFill>
                          <a:effectLst/>
                        </a:rPr>
                        <a:t> </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4539576"/>
                  </a:ext>
                </a:extLst>
              </a:tr>
            </a:tbl>
          </a:graphicData>
        </a:graphic>
      </p:graphicFrame>
    </p:spTree>
    <p:extLst>
      <p:ext uri="{BB962C8B-B14F-4D97-AF65-F5344CB8AC3E}">
        <p14:creationId xmlns:p14="http://schemas.microsoft.com/office/powerpoint/2010/main" val="1228498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559524" y="258082"/>
            <a:ext cx="11249297" cy="6421392"/>
          </a:xfrm>
        </p:spPr>
        <p:txBody>
          <a:bodyPr>
            <a:normAutofit/>
          </a:bodyPr>
          <a:lstStyle/>
          <a:p>
            <a:pPr marL="0" indent="0">
              <a:buNone/>
            </a:pPr>
            <a:r>
              <a:rPr lang="en-GB" sz="2400" dirty="0"/>
              <a:t>remind           promise                blame                      deny                     admit</a:t>
            </a:r>
            <a:endParaRPr lang="cs-CZ" sz="2400" dirty="0"/>
          </a:p>
          <a:p>
            <a:pPr marL="0" indent="0">
              <a:buNone/>
            </a:pPr>
            <a:r>
              <a:rPr lang="en-GB" sz="2400" dirty="0"/>
              <a:t>encourage      offer                    congratulate           apologize                accuse</a:t>
            </a:r>
            <a:endParaRPr lang="cs-CZ" sz="2400" dirty="0"/>
          </a:p>
          <a:p>
            <a:pPr marL="0" indent="0">
              <a:buNone/>
            </a:pPr>
            <a:r>
              <a:rPr lang="en-GB" sz="2400" dirty="0"/>
              <a:t>recommend    invite                  refuse                      advise                    insist</a:t>
            </a:r>
            <a:endParaRPr lang="cs-CZ" sz="2400" dirty="0"/>
          </a:p>
          <a:p>
            <a:pPr marL="0" indent="0">
              <a:buNone/>
            </a:pPr>
            <a:r>
              <a:rPr lang="en-GB" sz="2400" dirty="0"/>
              <a:t>suggest            threaten              warn                        agree                      decide</a:t>
            </a:r>
            <a:endParaRPr lang="cs-CZ" sz="2400" dirty="0"/>
          </a:p>
          <a:p>
            <a:pPr marL="0" indent="0">
              <a:buNone/>
            </a:pPr>
            <a:r>
              <a:rPr lang="en-GB" sz="2400" dirty="0"/>
              <a:t> add                 emphasise           affirm                      argue                      explain</a:t>
            </a:r>
            <a:endParaRPr lang="cs-CZ" sz="2400" dirty="0"/>
          </a:p>
          <a:p>
            <a:endParaRPr lang="cs-CZ" dirty="0"/>
          </a:p>
        </p:txBody>
      </p:sp>
      <p:graphicFrame>
        <p:nvGraphicFramePr>
          <p:cNvPr id="4" name="Tabulka 3"/>
          <p:cNvGraphicFramePr>
            <a:graphicFrameLocks noGrp="1"/>
          </p:cNvGraphicFramePr>
          <p:nvPr/>
        </p:nvGraphicFramePr>
        <p:xfrm>
          <a:off x="478967" y="2623277"/>
          <a:ext cx="11660782" cy="4234723"/>
        </p:xfrm>
        <a:graphic>
          <a:graphicData uri="http://schemas.openxmlformats.org/drawingml/2006/table">
            <a:tbl>
              <a:tblPr firstRow="1" firstCol="1" bandRow="1">
                <a:tableStyleId>{5C22544A-7EE6-4342-B048-85BDC9FD1C3A}</a:tableStyleId>
              </a:tblPr>
              <a:tblGrid>
                <a:gridCol w="1919388">
                  <a:extLst>
                    <a:ext uri="{9D8B030D-6E8A-4147-A177-3AD203B41FA5}">
                      <a16:colId xmlns:a16="http://schemas.microsoft.com/office/drawing/2014/main" val="1813248742"/>
                    </a:ext>
                  </a:extLst>
                </a:gridCol>
                <a:gridCol w="1919388">
                  <a:extLst>
                    <a:ext uri="{9D8B030D-6E8A-4147-A177-3AD203B41FA5}">
                      <a16:colId xmlns:a16="http://schemas.microsoft.com/office/drawing/2014/main" val="845433884"/>
                    </a:ext>
                  </a:extLst>
                </a:gridCol>
                <a:gridCol w="1920667">
                  <a:extLst>
                    <a:ext uri="{9D8B030D-6E8A-4147-A177-3AD203B41FA5}">
                      <a16:colId xmlns:a16="http://schemas.microsoft.com/office/drawing/2014/main" val="3252600979"/>
                    </a:ext>
                  </a:extLst>
                </a:gridCol>
                <a:gridCol w="1599759">
                  <a:extLst>
                    <a:ext uri="{9D8B030D-6E8A-4147-A177-3AD203B41FA5}">
                      <a16:colId xmlns:a16="http://schemas.microsoft.com/office/drawing/2014/main" val="2513997895"/>
                    </a:ext>
                  </a:extLst>
                </a:gridCol>
                <a:gridCol w="2241574">
                  <a:extLst>
                    <a:ext uri="{9D8B030D-6E8A-4147-A177-3AD203B41FA5}">
                      <a16:colId xmlns:a16="http://schemas.microsoft.com/office/drawing/2014/main" val="4065088404"/>
                    </a:ext>
                  </a:extLst>
                </a:gridCol>
                <a:gridCol w="2060006">
                  <a:extLst>
                    <a:ext uri="{9D8B030D-6E8A-4147-A177-3AD203B41FA5}">
                      <a16:colId xmlns:a16="http://schemas.microsoft.com/office/drawing/2014/main" val="956460948"/>
                    </a:ext>
                  </a:extLst>
                </a:gridCol>
              </a:tblGrid>
              <a:tr h="668563">
                <a:tc>
                  <a:txBody>
                    <a:bodyPr/>
                    <a:lstStyle/>
                    <a:p>
                      <a:pPr>
                        <a:lnSpc>
                          <a:spcPct val="107000"/>
                        </a:lnSpc>
                        <a:spcAft>
                          <a:spcPts val="600"/>
                        </a:spcAft>
                      </a:pPr>
                      <a:r>
                        <a:rPr lang="en-GB" sz="2000" dirty="0">
                          <a:solidFill>
                            <a:schemeClr val="tx1"/>
                          </a:solidFill>
                          <a:effectLst/>
                        </a:rPr>
                        <a:t>verb object infinitive</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dirty="0">
                          <a:solidFill>
                            <a:schemeClr val="tx1"/>
                          </a:solidFill>
                          <a:effectLst/>
                        </a:rPr>
                        <a:t>verb infinitive</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a:solidFill>
                            <a:schemeClr val="tx1"/>
                          </a:solidFill>
                          <a:effectLst/>
                        </a:rPr>
                        <a:t>verb (that)</a:t>
                      </a:r>
                      <a:endParaRPr lang="cs-CZ"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a:solidFill>
                            <a:schemeClr val="tx1"/>
                          </a:solidFill>
                          <a:effectLst/>
                        </a:rPr>
                        <a:t>verb -ing</a:t>
                      </a:r>
                      <a:endParaRPr lang="cs-CZ" sz="2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dirty="0">
                          <a:solidFill>
                            <a:schemeClr val="tx1"/>
                          </a:solidFill>
                          <a:effectLst/>
                        </a:rPr>
                        <a:t>verb object preposition -</a:t>
                      </a:r>
                      <a:r>
                        <a:rPr lang="en-GB" sz="2000" dirty="0" err="1">
                          <a:solidFill>
                            <a:schemeClr val="tx1"/>
                          </a:solidFill>
                          <a:effectLst/>
                        </a:rPr>
                        <a:t>ing</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dirty="0">
                          <a:solidFill>
                            <a:schemeClr val="tx1"/>
                          </a:solidFill>
                          <a:effectLst/>
                        </a:rPr>
                        <a:t>verb preposition -</a:t>
                      </a:r>
                      <a:r>
                        <a:rPr lang="en-GB" sz="2000" dirty="0" err="1">
                          <a:solidFill>
                            <a:schemeClr val="tx1"/>
                          </a:solidFill>
                          <a:effectLst/>
                        </a:rPr>
                        <a:t>ing</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8507161"/>
                  </a:ext>
                </a:extLst>
              </a:tr>
              <a:tr h="2727631">
                <a:tc>
                  <a:txBody>
                    <a:bodyPr/>
                    <a:lstStyle/>
                    <a:p>
                      <a:pPr>
                        <a:lnSpc>
                          <a:spcPct val="107000"/>
                        </a:lnSpc>
                        <a:spcAft>
                          <a:spcPts val="600"/>
                        </a:spcAft>
                      </a:pPr>
                      <a:r>
                        <a:rPr lang="en-US" sz="1800" b="0" dirty="0">
                          <a:solidFill>
                            <a:schemeClr val="tx1"/>
                          </a:solidFill>
                          <a:effectLst/>
                        </a:rPr>
                        <a:t>advise </a:t>
                      </a:r>
                      <a:r>
                        <a:rPr lang="en-US" sz="1800" b="0" dirty="0">
                          <a:solidFill>
                            <a:srgbClr val="FF0000"/>
                          </a:solidFill>
                          <a:effectLst/>
                        </a:rPr>
                        <a:t>him</a:t>
                      </a:r>
                      <a:r>
                        <a:rPr lang="en-US" sz="1800" b="0" baseline="0" dirty="0">
                          <a:solidFill>
                            <a:srgbClr val="FF0000"/>
                          </a:solidFill>
                          <a:effectLst/>
                        </a:rPr>
                        <a:t> to do …</a:t>
                      </a:r>
                      <a:endParaRPr lang="en-US" sz="1800" b="0" dirty="0">
                        <a:solidFill>
                          <a:srgbClr val="FF0000"/>
                        </a:solidFill>
                        <a:effectLst/>
                      </a:endParaRPr>
                    </a:p>
                    <a:p>
                      <a:pPr>
                        <a:lnSpc>
                          <a:spcPct val="107000"/>
                        </a:lnSpc>
                        <a:spcAft>
                          <a:spcPts val="600"/>
                        </a:spcAft>
                      </a:pPr>
                      <a:r>
                        <a:rPr lang="en-US" sz="1800" b="0" dirty="0">
                          <a:solidFill>
                            <a:schemeClr val="tx1"/>
                          </a:solidFill>
                          <a:effectLst/>
                        </a:rPr>
                        <a:t>encourage</a:t>
                      </a:r>
                    </a:p>
                    <a:p>
                      <a:pPr>
                        <a:lnSpc>
                          <a:spcPct val="107000"/>
                        </a:lnSpc>
                        <a:spcAft>
                          <a:spcPts val="600"/>
                        </a:spcAft>
                      </a:pPr>
                      <a:r>
                        <a:rPr lang="en-US" sz="1800" b="0" dirty="0">
                          <a:solidFill>
                            <a:schemeClr val="tx1"/>
                          </a:solidFill>
                          <a:effectLst/>
                        </a:rPr>
                        <a:t>invite</a:t>
                      </a:r>
                    </a:p>
                    <a:p>
                      <a:pPr>
                        <a:lnSpc>
                          <a:spcPct val="107000"/>
                        </a:lnSpc>
                        <a:spcAft>
                          <a:spcPts val="600"/>
                        </a:spcAft>
                      </a:pPr>
                      <a:r>
                        <a:rPr lang="en-US" sz="1800" b="0" dirty="0">
                          <a:solidFill>
                            <a:schemeClr val="tx1"/>
                          </a:solidFill>
                          <a:effectLst/>
                        </a:rPr>
                        <a:t>remind</a:t>
                      </a:r>
                    </a:p>
                    <a:p>
                      <a:pPr>
                        <a:lnSpc>
                          <a:spcPct val="107000"/>
                        </a:lnSpc>
                        <a:spcAft>
                          <a:spcPts val="600"/>
                        </a:spcAft>
                      </a:pPr>
                      <a:r>
                        <a:rPr lang="en-US" sz="1800" b="0" dirty="0">
                          <a:solidFill>
                            <a:schemeClr val="tx1"/>
                          </a:solidFill>
                          <a:effectLst/>
                        </a:rPr>
                        <a:t>warn</a:t>
                      </a:r>
                    </a:p>
                    <a:p>
                      <a:pPr>
                        <a:lnSpc>
                          <a:spcPct val="107000"/>
                        </a:lnSpc>
                        <a:spcAft>
                          <a:spcPts val="600"/>
                        </a:spcAft>
                      </a:pPr>
                      <a:endParaRPr lang="cs-CZ" sz="2000" dirty="0">
                        <a:solidFill>
                          <a:schemeClr val="tx1"/>
                        </a:solidFill>
                        <a:effectLst/>
                      </a:endParaRPr>
                    </a:p>
                    <a:p>
                      <a:pPr>
                        <a:lnSpc>
                          <a:spcPct val="107000"/>
                        </a:lnSpc>
                        <a:spcAft>
                          <a:spcPts val="600"/>
                        </a:spcAft>
                      </a:pPr>
                      <a:r>
                        <a:rPr lang="en-GB" sz="2000" dirty="0">
                          <a:solidFill>
                            <a:schemeClr val="tx1"/>
                          </a:solidFill>
                          <a:effectLst/>
                        </a:rPr>
                        <a:t> </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cs-CZ" sz="1800" kern="1200" dirty="0" err="1">
                          <a:solidFill>
                            <a:schemeClr val="dk1"/>
                          </a:solidFill>
                          <a:effectLst/>
                          <a:latin typeface="+mn-lt"/>
                          <a:ea typeface="+mn-ea"/>
                          <a:cs typeface="+mn-cs"/>
                        </a:rPr>
                        <a:t>agree</a:t>
                      </a:r>
                      <a:r>
                        <a:rPr lang="en-US" sz="1800" kern="1200" dirty="0">
                          <a:solidFill>
                            <a:schemeClr val="dk1"/>
                          </a:solidFill>
                          <a:effectLst/>
                          <a:latin typeface="+mn-lt"/>
                          <a:ea typeface="+mn-ea"/>
                          <a:cs typeface="+mn-cs"/>
                        </a:rPr>
                        <a:t> </a:t>
                      </a:r>
                      <a:r>
                        <a:rPr lang="en-US" sz="1800" kern="1200" dirty="0">
                          <a:solidFill>
                            <a:srgbClr val="FF0000"/>
                          </a:solidFill>
                          <a:effectLst/>
                          <a:latin typeface="+mn-lt"/>
                          <a:ea typeface="+mn-ea"/>
                          <a:cs typeface="+mn-cs"/>
                        </a:rPr>
                        <a:t>to do </a:t>
                      </a:r>
                      <a:br>
                        <a:rPr lang="cs-CZ" sz="1800" kern="1200" dirty="0">
                          <a:solidFill>
                            <a:schemeClr val="dk1"/>
                          </a:solidFill>
                          <a:effectLst/>
                          <a:latin typeface="+mn-lt"/>
                          <a:ea typeface="+mn-ea"/>
                          <a:cs typeface="+mn-cs"/>
                        </a:rPr>
                      </a:br>
                      <a:r>
                        <a:rPr lang="cs-CZ" sz="1800" kern="1200" dirty="0" err="1">
                          <a:solidFill>
                            <a:schemeClr val="dk1"/>
                          </a:solidFill>
                          <a:effectLst/>
                          <a:latin typeface="+mn-lt"/>
                          <a:ea typeface="+mn-ea"/>
                          <a:cs typeface="+mn-cs"/>
                        </a:rPr>
                        <a:t>decide</a:t>
                      </a:r>
                      <a:br>
                        <a:rPr lang="cs-CZ" sz="1800" kern="1200" dirty="0">
                          <a:solidFill>
                            <a:schemeClr val="dk1"/>
                          </a:solidFill>
                          <a:effectLst/>
                          <a:latin typeface="+mn-lt"/>
                          <a:ea typeface="+mn-ea"/>
                          <a:cs typeface="+mn-cs"/>
                        </a:rPr>
                      </a:br>
                      <a:r>
                        <a:rPr lang="cs-CZ" sz="1800" kern="1200" dirty="0" err="1">
                          <a:solidFill>
                            <a:schemeClr val="dk1"/>
                          </a:solidFill>
                          <a:effectLst/>
                          <a:latin typeface="+mn-lt"/>
                          <a:ea typeface="+mn-ea"/>
                          <a:cs typeface="+mn-cs"/>
                        </a:rPr>
                        <a:t>offer</a:t>
                      </a:r>
                      <a:br>
                        <a:rPr lang="cs-CZ" sz="1800" kern="1200" dirty="0">
                          <a:solidFill>
                            <a:schemeClr val="dk1"/>
                          </a:solidFill>
                          <a:effectLst/>
                          <a:latin typeface="+mn-lt"/>
                          <a:ea typeface="+mn-ea"/>
                          <a:cs typeface="+mn-cs"/>
                        </a:rPr>
                      </a:br>
                      <a:r>
                        <a:rPr lang="cs-CZ" sz="1800" kern="1200" dirty="0" err="1">
                          <a:solidFill>
                            <a:schemeClr val="dk1"/>
                          </a:solidFill>
                          <a:effectLst/>
                          <a:latin typeface="+mn-lt"/>
                          <a:ea typeface="+mn-ea"/>
                          <a:cs typeface="+mn-cs"/>
                        </a:rPr>
                        <a:t>promise</a:t>
                      </a:r>
                      <a:br>
                        <a:rPr lang="cs-CZ" sz="1800" kern="1200" dirty="0">
                          <a:solidFill>
                            <a:schemeClr val="dk1"/>
                          </a:solidFill>
                          <a:effectLst/>
                          <a:latin typeface="+mn-lt"/>
                          <a:ea typeface="+mn-ea"/>
                          <a:cs typeface="+mn-cs"/>
                        </a:rPr>
                      </a:br>
                      <a:r>
                        <a:rPr lang="cs-CZ" sz="1800" kern="1200" dirty="0" err="1">
                          <a:solidFill>
                            <a:schemeClr val="dk1"/>
                          </a:solidFill>
                          <a:effectLst/>
                          <a:latin typeface="+mn-lt"/>
                          <a:ea typeface="+mn-ea"/>
                          <a:cs typeface="+mn-cs"/>
                        </a:rPr>
                        <a:t>refuse</a:t>
                      </a:r>
                      <a:br>
                        <a:rPr lang="cs-CZ" sz="1800" kern="1200" dirty="0">
                          <a:solidFill>
                            <a:schemeClr val="dk1"/>
                          </a:solidFill>
                          <a:effectLst/>
                          <a:latin typeface="+mn-lt"/>
                          <a:ea typeface="+mn-ea"/>
                          <a:cs typeface="+mn-cs"/>
                        </a:rPr>
                      </a:br>
                      <a:r>
                        <a:rPr lang="cs-CZ" sz="1800" kern="1200" dirty="0" err="1">
                          <a:solidFill>
                            <a:schemeClr val="dk1"/>
                          </a:solidFill>
                          <a:effectLst/>
                          <a:latin typeface="+mn-lt"/>
                          <a:ea typeface="+mn-ea"/>
                          <a:cs typeface="+mn-cs"/>
                        </a:rPr>
                        <a:t>threaten</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spcAft>
                          <a:spcPts val="0"/>
                        </a:spcAft>
                      </a:pPr>
                      <a:r>
                        <a:rPr lang="en-US" sz="1800" kern="1200" dirty="0">
                          <a:solidFill>
                            <a:schemeClr val="dk1"/>
                          </a:solidFill>
                          <a:effectLst/>
                          <a:latin typeface="+mn-lt"/>
                          <a:ea typeface="+mn-ea"/>
                          <a:cs typeface="+mn-cs"/>
                        </a:rPr>
                        <a:t>a</a:t>
                      </a:r>
                      <a:r>
                        <a:rPr lang="cs-CZ" sz="1800" kern="1200" dirty="0" err="1">
                          <a:solidFill>
                            <a:schemeClr val="dk1"/>
                          </a:solidFill>
                          <a:effectLst/>
                          <a:latin typeface="+mn-lt"/>
                          <a:ea typeface="+mn-ea"/>
                          <a:cs typeface="+mn-cs"/>
                        </a:rPr>
                        <a:t>dmit</a:t>
                      </a:r>
                      <a:r>
                        <a:rPr lang="en-US" sz="1800" kern="1200" dirty="0">
                          <a:solidFill>
                            <a:schemeClr val="dk1"/>
                          </a:solidFill>
                          <a:effectLst/>
                          <a:latin typeface="+mn-lt"/>
                          <a:ea typeface="+mn-ea"/>
                          <a:cs typeface="+mn-cs"/>
                        </a:rPr>
                        <a:t> </a:t>
                      </a:r>
                      <a:r>
                        <a:rPr lang="en-US" sz="1800" kern="1200" dirty="0">
                          <a:solidFill>
                            <a:srgbClr val="FF0000"/>
                          </a:solidFill>
                          <a:effectLst/>
                          <a:latin typeface="+mn-lt"/>
                          <a:ea typeface="+mn-ea"/>
                          <a:cs typeface="+mn-cs"/>
                        </a:rPr>
                        <a:t>that he was</a:t>
                      </a:r>
                      <a:br>
                        <a:rPr lang="cs-CZ" sz="1800" kern="1200" dirty="0">
                          <a:solidFill>
                            <a:schemeClr val="dk1"/>
                          </a:solidFill>
                          <a:effectLst/>
                          <a:latin typeface="+mn-lt"/>
                          <a:ea typeface="+mn-ea"/>
                          <a:cs typeface="+mn-cs"/>
                        </a:rPr>
                      </a:br>
                      <a:r>
                        <a:rPr lang="cs-CZ" sz="1800" kern="1200" dirty="0" err="1">
                          <a:solidFill>
                            <a:schemeClr val="dk1"/>
                          </a:solidFill>
                          <a:effectLst/>
                          <a:latin typeface="+mn-lt"/>
                          <a:ea typeface="+mn-ea"/>
                          <a:cs typeface="+mn-cs"/>
                        </a:rPr>
                        <a:t>agree</a:t>
                      </a:r>
                      <a:br>
                        <a:rPr lang="cs-CZ" sz="1800" kern="1200" dirty="0">
                          <a:solidFill>
                            <a:schemeClr val="dk1"/>
                          </a:solidFill>
                          <a:effectLst/>
                          <a:latin typeface="+mn-lt"/>
                          <a:ea typeface="+mn-ea"/>
                          <a:cs typeface="+mn-cs"/>
                        </a:rPr>
                      </a:br>
                      <a:r>
                        <a:rPr lang="cs-CZ" sz="1800" kern="1200" dirty="0" err="1">
                          <a:solidFill>
                            <a:schemeClr val="dk1"/>
                          </a:solidFill>
                          <a:effectLst/>
                          <a:latin typeface="+mn-lt"/>
                          <a:ea typeface="+mn-ea"/>
                          <a:cs typeface="+mn-cs"/>
                        </a:rPr>
                        <a:t>decide</a:t>
                      </a:r>
                      <a:br>
                        <a:rPr lang="cs-CZ" sz="1800" kern="1200" dirty="0">
                          <a:solidFill>
                            <a:schemeClr val="dk1"/>
                          </a:solidFill>
                          <a:effectLst/>
                          <a:latin typeface="+mn-lt"/>
                          <a:ea typeface="+mn-ea"/>
                          <a:cs typeface="+mn-cs"/>
                        </a:rPr>
                      </a:br>
                      <a:r>
                        <a:rPr lang="cs-CZ" sz="1800" kern="1200" dirty="0" err="1">
                          <a:solidFill>
                            <a:schemeClr val="dk1"/>
                          </a:solidFill>
                          <a:effectLst/>
                          <a:latin typeface="+mn-lt"/>
                          <a:ea typeface="+mn-ea"/>
                          <a:cs typeface="+mn-cs"/>
                        </a:rPr>
                        <a:t>deny</a:t>
                      </a:r>
                      <a:br>
                        <a:rPr lang="cs-CZ" sz="1800" kern="1200" dirty="0">
                          <a:solidFill>
                            <a:schemeClr val="dk1"/>
                          </a:solidFill>
                          <a:effectLst/>
                          <a:latin typeface="+mn-lt"/>
                          <a:ea typeface="+mn-ea"/>
                          <a:cs typeface="+mn-cs"/>
                        </a:rPr>
                      </a:br>
                      <a:r>
                        <a:rPr lang="cs-CZ" sz="1800" kern="1200" dirty="0" err="1">
                          <a:solidFill>
                            <a:schemeClr val="dk1"/>
                          </a:solidFill>
                          <a:effectLst/>
                          <a:latin typeface="+mn-lt"/>
                          <a:ea typeface="+mn-ea"/>
                          <a:cs typeface="+mn-cs"/>
                        </a:rPr>
                        <a:t>explain</a:t>
                      </a:r>
                      <a:br>
                        <a:rPr lang="cs-CZ" sz="1800" kern="1200" dirty="0">
                          <a:solidFill>
                            <a:schemeClr val="dk1"/>
                          </a:solidFill>
                          <a:effectLst/>
                          <a:latin typeface="+mn-lt"/>
                          <a:ea typeface="+mn-ea"/>
                          <a:cs typeface="+mn-cs"/>
                        </a:rPr>
                      </a:br>
                      <a:r>
                        <a:rPr lang="cs-CZ" sz="1800" kern="1200" dirty="0" err="1">
                          <a:solidFill>
                            <a:schemeClr val="dk1"/>
                          </a:solidFill>
                          <a:effectLst/>
                          <a:latin typeface="+mn-lt"/>
                          <a:ea typeface="+mn-ea"/>
                          <a:cs typeface="+mn-cs"/>
                        </a:rPr>
                        <a:t>insist</a:t>
                      </a:r>
                      <a:br>
                        <a:rPr lang="cs-CZ" sz="1800" kern="1200" dirty="0">
                          <a:solidFill>
                            <a:schemeClr val="dk1"/>
                          </a:solidFill>
                          <a:effectLst/>
                          <a:latin typeface="+mn-lt"/>
                          <a:ea typeface="+mn-ea"/>
                          <a:cs typeface="+mn-cs"/>
                        </a:rPr>
                      </a:br>
                      <a:r>
                        <a:rPr lang="cs-CZ" sz="1800" kern="1200" dirty="0" err="1">
                          <a:solidFill>
                            <a:schemeClr val="dk1"/>
                          </a:solidFill>
                          <a:effectLst/>
                          <a:latin typeface="+mn-lt"/>
                          <a:ea typeface="+mn-ea"/>
                          <a:cs typeface="+mn-cs"/>
                        </a:rPr>
                        <a:t>promise</a:t>
                      </a:r>
                      <a:br>
                        <a:rPr lang="cs-CZ" sz="1800" kern="1200" dirty="0">
                          <a:solidFill>
                            <a:schemeClr val="dk1"/>
                          </a:solidFill>
                          <a:effectLst/>
                          <a:latin typeface="+mn-lt"/>
                          <a:ea typeface="+mn-ea"/>
                          <a:cs typeface="+mn-cs"/>
                        </a:rPr>
                      </a:br>
                      <a:r>
                        <a:rPr lang="cs-CZ" sz="1800" kern="1200" dirty="0" err="1">
                          <a:solidFill>
                            <a:schemeClr val="dk1"/>
                          </a:solidFill>
                          <a:effectLst/>
                          <a:latin typeface="+mn-lt"/>
                          <a:ea typeface="+mn-ea"/>
                          <a:cs typeface="+mn-cs"/>
                        </a:rPr>
                        <a:t>recommend</a:t>
                      </a:r>
                      <a:endParaRPr lang="en-US" sz="1800" kern="1200" dirty="0">
                        <a:solidFill>
                          <a:schemeClr val="dk1"/>
                        </a:solidFill>
                        <a:effectLst/>
                        <a:latin typeface="+mn-lt"/>
                        <a:ea typeface="+mn-ea"/>
                        <a:cs typeface="+mn-cs"/>
                      </a:endParaRPr>
                    </a:p>
                    <a:p>
                      <a:pPr>
                        <a:lnSpc>
                          <a:spcPct val="100000"/>
                        </a:lnSpc>
                        <a:spcAft>
                          <a:spcPts val="0"/>
                        </a:spcAft>
                      </a:pPr>
                      <a:r>
                        <a:rPr lang="en-US" sz="1800" kern="1200" dirty="0">
                          <a:solidFill>
                            <a:schemeClr val="dk1"/>
                          </a:solidFill>
                          <a:effectLst/>
                          <a:latin typeface="+mn-lt"/>
                          <a:ea typeface="+mn-ea"/>
                          <a:cs typeface="+mn-cs"/>
                        </a:rPr>
                        <a:t>suggest</a:t>
                      </a:r>
                    </a:p>
                    <a:p>
                      <a:pPr>
                        <a:lnSpc>
                          <a:spcPct val="100000"/>
                        </a:lnSpc>
                        <a:spcAft>
                          <a:spcPts val="0"/>
                        </a:spcAft>
                      </a:pPr>
                      <a:r>
                        <a:rPr lang="cs-CZ" sz="1800" kern="1200" dirty="0" err="1">
                          <a:solidFill>
                            <a:schemeClr val="dk1"/>
                          </a:solidFill>
                          <a:effectLst/>
                          <a:latin typeface="+mn-lt"/>
                          <a:ea typeface="+mn-ea"/>
                          <a:cs typeface="+mn-cs"/>
                        </a:rPr>
                        <a:t>affirm</a:t>
                      </a:r>
                      <a:r>
                        <a:rPr lang="cs-CZ" sz="1800" kern="1200" dirty="0">
                          <a:solidFill>
                            <a:schemeClr val="dk1"/>
                          </a:solidFill>
                          <a:effectLst/>
                          <a:latin typeface="+mn-lt"/>
                          <a:ea typeface="+mn-ea"/>
                          <a:cs typeface="+mn-cs"/>
                        </a:rPr>
                        <a:t>                                                 </a:t>
                      </a:r>
                      <a:r>
                        <a:rPr lang="cs-CZ" sz="1800" kern="1200" dirty="0" err="1">
                          <a:solidFill>
                            <a:schemeClr val="dk1"/>
                          </a:solidFill>
                          <a:effectLst/>
                          <a:latin typeface="+mn-lt"/>
                          <a:ea typeface="+mn-ea"/>
                          <a:cs typeface="+mn-cs"/>
                        </a:rPr>
                        <a:t>add</a:t>
                      </a:r>
                      <a:r>
                        <a:rPr lang="cs-CZ"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explain</a:t>
                      </a:r>
                      <a:r>
                        <a:rPr lang="cs-CZ" sz="1800" kern="1200" dirty="0">
                          <a:solidFill>
                            <a:schemeClr val="dk1"/>
                          </a:solidFill>
                          <a:effectLst/>
                          <a:latin typeface="+mn-lt"/>
                          <a:ea typeface="+mn-ea"/>
                          <a:cs typeface="+mn-cs"/>
                        </a:rPr>
                        <a:t>                                                 </a:t>
                      </a:r>
                      <a:r>
                        <a:rPr lang="cs-CZ" sz="1800" kern="1200" dirty="0" err="1">
                          <a:solidFill>
                            <a:schemeClr val="dk1"/>
                          </a:solidFill>
                          <a:effectLst/>
                          <a:latin typeface="+mn-lt"/>
                          <a:ea typeface="+mn-ea"/>
                          <a:cs typeface="+mn-cs"/>
                        </a:rPr>
                        <a:t>emphasize</a:t>
                      </a:r>
                      <a:endParaRPr lang="cs-CZ" sz="18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GB" sz="2000" dirty="0">
                          <a:solidFill>
                            <a:schemeClr val="tx1"/>
                          </a:solidFill>
                          <a:effectLst/>
                        </a:rPr>
                        <a:t> </a:t>
                      </a:r>
                      <a:r>
                        <a:rPr lang="cs-CZ" sz="1800" kern="1200" dirty="0" err="1">
                          <a:solidFill>
                            <a:schemeClr val="dk1"/>
                          </a:solidFill>
                          <a:effectLst/>
                          <a:latin typeface="+mn-lt"/>
                          <a:ea typeface="+mn-ea"/>
                          <a:cs typeface="+mn-cs"/>
                        </a:rPr>
                        <a:t>deny</a:t>
                      </a:r>
                      <a:r>
                        <a:rPr lang="en-US" sz="1800" kern="1200" dirty="0">
                          <a:solidFill>
                            <a:schemeClr val="dk1"/>
                          </a:solidFill>
                          <a:effectLst/>
                          <a:latin typeface="+mn-lt"/>
                          <a:ea typeface="+mn-ea"/>
                          <a:cs typeface="+mn-cs"/>
                        </a:rPr>
                        <a:t> </a:t>
                      </a:r>
                      <a:r>
                        <a:rPr lang="en-US" sz="1800" kern="1200" dirty="0">
                          <a:solidFill>
                            <a:srgbClr val="FF0000"/>
                          </a:solidFill>
                          <a:effectLst/>
                          <a:latin typeface="+mn-lt"/>
                          <a:ea typeface="+mn-ea"/>
                          <a:cs typeface="+mn-cs"/>
                        </a:rPr>
                        <a:t>doing</a:t>
                      </a:r>
                      <a:br>
                        <a:rPr lang="cs-CZ" sz="1800" kern="1200" dirty="0">
                          <a:solidFill>
                            <a:schemeClr val="dk1"/>
                          </a:solidFill>
                          <a:effectLst/>
                          <a:latin typeface="+mn-lt"/>
                          <a:ea typeface="+mn-ea"/>
                          <a:cs typeface="+mn-cs"/>
                        </a:rPr>
                      </a:br>
                      <a:r>
                        <a:rPr lang="cs-CZ" sz="1800" kern="1200" dirty="0" err="1">
                          <a:solidFill>
                            <a:schemeClr val="dk1"/>
                          </a:solidFill>
                          <a:effectLst/>
                          <a:latin typeface="+mn-lt"/>
                          <a:ea typeface="+mn-ea"/>
                          <a:cs typeface="+mn-cs"/>
                        </a:rPr>
                        <a:t>recommend</a:t>
                      </a:r>
                      <a:br>
                        <a:rPr lang="cs-CZ" sz="1800" kern="1200" dirty="0">
                          <a:solidFill>
                            <a:schemeClr val="dk1"/>
                          </a:solidFill>
                          <a:effectLst/>
                          <a:latin typeface="+mn-lt"/>
                          <a:ea typeface="+mn-ea"/>
                          <a:cs typeface="+mn-cs"/>
                        </a:rPr>
                      </a:br>
                      <a:r>
                        <a:rPr lang="cs-CZ" sz="1800" kern="1200" dirty="0" err="1">
                          <a:solidFill>
                            <a:schemeClr val="dk1"/>
                          </a:solidFill>
                          <a:effectLst/>
                          <a:latin typeface="+mn-lt"/>
                          <a:ea typeface="+mn-ea"/>
                          <a:cs typeface="+mn-cs"/>
                        </a:rPr>
                        <a:t>suggest</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kern="1200" dirty="0">
                          <a:solidFill>
                            <a:srgbClr val="FF0000"/>
                          </a:solidFill>
                          <a:effectLst/>
                          <a:latin typeface="+mn-lt"/>
                          <a:ea typeface="+mn-ea"/>
                          <a:cs typeface="+mn-cs"/>
                        </a:rPr>
                        <a:t>a</a:t>
                      </a:r>
                      <a:r>
                        <a:rPr lang="cs-CZ" sz="1800" kern="1200" dirty="0" err="1">
                          <a:solidFill>
                            <a:srgbClr val="FF0000"/>
                          </a:solidFill>
                          <a:effectLst/>
                          <a:latin typeface="+mn-lt"/>
                          <a:ea typeface="+mn-ea"/>
                          <a:cs typeface="+mn-cs"/>
                        </a:rPr>
                        <a:t>ccuse</a:t>
                      </a:r>
                      <a:r>
                        <a:rPr lang="en-US" sz="1800" kern="1200" dirty="0">
                          <a:solidFill>
                            <a:srgbClr val="FF0000"/>
                          </a:solidFill>
                          <a:effectLst/>
                          <a:latin typeface="+mn-lt"/>
                          <a:ea typeface="+mn-ea"/>
                          <a:cs typeface="+mn-cs"/>
                        </a:rPr>
                        <a:t> him</a:t>
                      </a:r>
                      <a:r>
                        <a:rPr lang="en-US" sz="1800" kern="1200" baseline="0" dirty="0">
                          <a:solidFill>
                            <a:srgbClr val="FF0000"/>
                          </a:solidFill>
                          <a:effectLst/>
                          <a:latin typeface="+mn-lt"/>
                          <a:ea typeface="+mn-ea"/>
                          <a:cs typeface="+mn-cs"/>
                        </a:rPr>
                        <a:t> of doing</a:t>
                      </a:r>
                      <a:br>
                        <a:rPr lang="cs-CZ" sz="1800" kern="1200" dirty="0">
                          <a:solidFill>
                            <a:srgbClr val="FF0000"/>
                          </a:solidFill>
                          <a:effectLst/>
                          <a:latin typeface="+mn-lt"/>
                          <a:ea typeface="+mn-ea"/>
                          <a:cs typeface="+mn-cs"/>
                        </a:rPr>
                      </a:br>
                      <a:r>
                        <a:rPr lang="cs-CZ" sz="1800" kern="1200" dirty="0" err="1">
                          <a:solidFill>
                            <a:srgbClr val="FF0000"/>
                          </a:solidFill>
                          <a:effectLst/>
                          <a:latin typeface="+mn-lt"/>
                          <a:ea typeface="+mn-ea"/>
                          <a:cs typeface="+mn-cs"/>
                        </a:rPr>
                        <a:t>blame</a:t>
                      </a:r>
                      <a:r>
                        <a:rPr lang="en-US" sz="1800" kern="1200" dirty="0">
                          <a:solidFill>
                            <a:srgbClr val="FF0000"/>
                          </a:solidFill>
                          <a:effectLst/>
                          <a:latin typeface="+mn-lt"/>
                          <a:ea typeface="+mn-ea"/>
                          <a:cs typeface="+mn-cs"/>
                        </a:rPr>
                        <a:t> him for doing</a:t>
                      </a:r>
                      <a:br>
                        <a:rPr lang="cs-CZ" sz="1800" kern="1200" dirty="0">
                          <a:solidFill>
                            <a:srgbClr val="FF0000"/>
                          </a:solidFill>
                          <a:effectLst/>
                          <a:latin typeface="+mn-lt"/>
                          <a:ea typeface="+mn-ea"/>
                          <a:cs typeface="+mn-cs"/>
                        </a:rPr>
                      </a:br>
                      <a:r>
                        <a:rPr lang="cs-CZ" sz="1800" kern="1200" dirty="0" err="1">
                          <a:solidFill>
                            <a:srgbClr val="FF0000"/>
                          </a:solidFill>
                          <a:effectLst/>
                          <a:latin typeface="+mn-lt"/>
                          <a:ea typeface="+mn-ea"/>
                          <a:cs typeface="+mn-cs"/>
                        </a:rPr>
                        <a:t>congratulate</a:t>
                      </a:r>
                      <a:r>
                        <a:rPr lang="en-US" sz="1800" kern="1200" dirty="0">
                          <a:solidFill>
                            <a:srgbClr val="FF0000"/>
                          </a:solidFill>
                          <a:effectLst/>
                          <a:latin typeface="+mn-lt"/>
                          <a:ea typeface="+mn-ea"/>
                          <a:cs typeface="+mn-cs"/>
                        </a:rPr>
                        <a:t> him on</a:t>
                      </a:r>
                      <a:endParaRPr lang="cs-CZ" sz="1800" kern="1200" dirty="0">
                        <a:solidFill>
                          <a:srgbClr val="FF0000"/>
                        </a:solidFill>
                        <a:effectLst/>
                        <a:latin typeface="+mn-lt"/>
                        <a:ea typeface="+mn-ea"/>
                        <a:cs typeface="+mn-cs"/>
                      </a:endParaRPr>
                    </a:p>
                    <a:p>
                      <a:r>
                        <a:rPr lang="en-US" sz="1800" kern="1200" dirty="0">
                          <a:solidFill>
                            <a:srgbClr val="FF0000"/>
                          </a:solidFill>
                          <a:effectLst/>
                          <a:latin typeface="+mn-lt"/>
                          <a:ea typeface="+mn-ea"/>
                          <a:cs typeface="+mn-cs"/>
                        </a:rPr>
                        <a:t>r</a:t>
                      </a:r>
                      <a:r>
                        <a:rPr lang="cs-CZ" sz="1800" kern="1200" dirty="0" err="1">
                          <a:solidFill>
                            <a:srgbClr val="FF0000"/>
                          </a:solidFill>
                          <a:effectLst/>
                          <a:latin typeface="+mn-lt"/>
                          <a:ea typeface="+mn-ea"/>
                          <a:cs typeface="+mn-cs"/>
                        </a:rPr>
                        <a:t>emind</a:t>
                      </a:r>
                      <a:r>
                        <a:rPr lang="en-US" sz="1800" kern="1200" dirty="0">
                          <a:solidFill>
                            <a:srgbClr val="FF0000"/>
                          </a:solidFill>
                          <a:effectLst/>
                          <a:latin typeface="+mn-lt"/>
                          <a:ea typeface="+mn-ea"/>
                          <a:cs typeface="+mn-cs"/>
                        </a:rPr>
                        <a:t> him of doing</a:t>
                      </a:r>
                      <a:endParaRPr lang="cs-CZ"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600"/>
                        </a:spcAft>
                      </a:pPr>
                      <a:r>
                        <a:rPr lang="en-US" sz="1800" kern="1200" dirty="0">
                          <a:solidFill>
                            <a:srgbClr val="FF0000"/>
                          </a:solidFill>
                          <a:effectLst/>
                          <a:latin typeface="+mn-lt"/>
                          <a:ea typeface="+mn-ea"/>
                          <a:cs typeface="+mn-cs"/>
                        </a:rPr>
                        <a:t>a</a:t>
                      </a:r>
                      <a:r>
                        <a:rPr lang="cs-CZ" sz="1800" kern="1200" dirty="0" err="1">
                          <a:solidFill>
                            <a:srgbClr val="FF0000"/>
                          </a:solidFill>
                          <a:effectLst/>
                          <a:latin typeface="+mn-lt"/>
                          <a:ea typeface="+mn-ea"/>
                          <a:cs typeface="+mn-cs"/>
                        </a:rPr>
                        <a:t>pologize</a:t>
                      </a:r>
                      <a:r>
                        <a:rPr lang="en-US" sz="1800" kern="1200" dirty="0">
                          <a:solidFill>
                            <a:srgbClr val="FF0000"/>
                          </a:solidFill>
                          <a:effectLst/>
                          <a:latin typeface="+mn-lt"/>
                          <a:ea typeface="+mn-ea"/>
                          <a:cs typeface="+mn-cs"/>
                        </a:rPr>
                        <a:t> for doing</a:t>
                      </a:r>
                      <a:br>
                        <a:rPr lang="cs-CZ" sz="1800" kern="1200" dirty="0">
                          <a:solidFill>
                            <a:srgbClr val="FF0000"/>
                          </a:solidFill>
                          <a:effectLst/>
                          <a:latin typeface="+mn-lt"/>
                          <a:ea typeface="+mn-ea"/>
                          <a:cs typeface="+mn-cs"/>
                        </a:rPr>
                      </a:br>
                      <a:r>
                        <a:rPr lang="cs-CZ" sz="1800" kern="1200" dirty="0" err="1">
                          <a:solidFill>
                            <a:srgbClr val="FF0000"/>
                          </a:solidFill>
                          <a:effectLst/>
                          <a:latin typeface="+mn-lt"/>
                          <a:ea typeface="+mn-ea"/>
                          <a:cs typeface="+mn-cs"/>
                        </a:rPr>
                        <a:t>insist</a:t>
                      </a:r>
                      <a:r>
                        <a:rPr lang="en-US" sz="1800" kern="1200" dirty="0">
                          <a:solidFill>
                            <a:srgbClr val="FF0000"/>
                          </a:solidFill>
                          <a:effectLst/>
                          <a:latin typeface="+mn-lt"/>
                          <a:ea typeface="+mn-ea"/>
                          <a:cs typeface="+mn-cs"/>
                        </a:rPr>
                        <a:t> on doing</a:t>
                      </a:r>
                      <a:endParaRPr lang="cs-CZ"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4539576"/>
                  </a:ext>
                </a:extLst>
              </a:tr>
            </a:tbl>
          </a:graphicData>
        </a:graphic>
      </p:graphicFrame>
    </p:spTree>
    <p:extLst>
      <p:ext uri="{BB962C8B-B14F-4D97-AF65-F5344CB8AC3E}">
        <p14:creationId xmlns:p14="http://schemas.microsoft.com/office/powerpoint/2010/main" val="1186559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GB" sz="2800" b="1" dirty="0"/>
              <a:t>A role-play. Work in the groups of 3 – 4. You are friends who share a house, but you have been living together for some time, and your habits are starting to annoy each other. You are going to have a house meeting to discuss your complaints! </a:t>
            </a:r>
            <a:endParaRPr lang="cs-CZ" sz="2800" dirty="0"/>
          </a:p>
        </p:txBody>
      </p:sp>
      <p:graphicFrame>
        <p:nvGraphicFramePr>
          <p:cNvPr id="4" name="Zástupný symbol pro obsah 3"/>
          <p:cNvGraphicFramePr>
            <a:graphicFrameLocks noGrp="1"/>
          </p:cNvGraphicFramePr>
          <p:nvPr>
            <p:ph idx="1"/>
          </p:nvPr>
        </p:nvGraphicFramePr>
        <p:xfrm>
          <a:off x="6724573" y="2499360"/>
          <a:ext cx="5467427" cy="4358640"/>
        </p:xfrm>
        <a:graphic>
          <a:graphicData uri="http://schemas.openxmlformats.org/drawingml/2006/table">
            <a:tbl>
              <a:tblPr firstRow="1" firstCol="1" lastRow="1" lastCol="1" bandRow="1" bandCol="1">
                <a:tableStyleId>{5C22544A-7EE6-4342-B048-85BDC9FD1C3A}</a:tableStyleId>
              </a:tblPr>
              <a:tblGrid>
                <a:gridCol w="2519443">
                  <a:extLst>
                    <a:ext uri="{9D8B030D-6E8A-4147-A177-3AD203B41FA5}">
                      <a16:colId xmlns:a16="http://schemas.microsoft.com/office/drawing/2014/main" val="2198885207"/>
                    </a:ext>
                  </a:extLst>
                </a:gridCol>
                <a:gridCol w="2947984">
                  <a:extLst>
                    <a:ext uri="{9D8B030D-6E8A-4147-A177-3AD203B41FA5}">
                      <a16:colId xmlns:a16="http://schemas.microsoft.com/office/drawing/2014/main" val="2229806619"/>
                    </a:ext>
                  </a:extLst>
                </a:gridCol>
              </a:tblGrid>
              <a:tr h="395576">
                <a:tc>
                  <a:txBody>
                    <a:bodyPr/>
                    <a:lstStyle/>
                    <a:p>
                      <a:pPr>
                        <a:spcBef>
                          <a:spcPts val="1200"/>
                        </a:spcBef>
                        <a:spcAft>
                          <a:spcPts val="1200"/>
                        </a:spcAft>
                      </a:pPr>
                      <a:r>
                        <a:rPr lang="cs-CZ" sz="2600">
                          <a:effectLst/>
                        </a:rPr>
                        <a:t>ADVISE</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INVITE</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1915787132"/>
                  </a:ext>
                </a:extLst>
              </a:tr>
              <a:tr h="395576">
                <a:tc>
                  <a:txBody>
                    <a:bodyPr/>
                    <a:lstStyle/>
                    <a:p>
                      <a:pPr>
                        <a:spcBef>
                          <a:spcPts val="1200"/>
                        </a:spcBef>
                        <a:spcAft>
                          <a:spcPts val="1200"/>
                        </a:spcAft>
                      </a:pPr>
                      <a:r>
                        <a:rPr lang="cs-CZ" sz="2600">
                          <a:effectLst/>
                        </a:rPr>
                        <a:t>ENCOURAGE</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REMIND</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1550361905"/>
                  </a:ext>
                </a:extLst>
              </a:tr>
              <a:tr h="395576">
                <a:tc>
                  <a:txBody>
                    <a:bodyPr/>
                    <a:lstStyle/>
                    <a:p>
                      <a:pPr>
                        <a:spcBef>
                          <a:spcPts val="1200"/>
                        </a:spcBef>
                        <a:spcAft>
                          <a:spcPts val="1200"/>
                        </a:spcAft>
                      </a:pPr>
                      <a:r>
                        <a:rPr lang="cs-CZ" sz="2600">
                          <a:effectLst/>
                        </a:rPr>
                        <a:t>WARN</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CONGRATULATE</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3202162466"/>
                  </a:ext>
                </a:extLst>
              </a:tr>
              <a:tr h="395576">
                <a:tc>
                  <a:txBody>
                    <a:bodyPr/>
                    <a:lstStyle/>
                    <a:p>
                      <a:pPr>
                        <a:spcBef>
                          <a:spcPts val="1200"/>
                        </a:spcBef>
                        <a:spcAft>
                          <a:spcPts val="1200"/>
                        </a:spcAft>
                      </a:pPr>
                      <a:r>
                        <a:rPr lang="cs-CZ" sz="2600">
                          <a:effectLst/>
                        </a:rPr>
                        <a:t>DECIDE</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OFFER</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1457507158"/>
                  </a:ext>
                </a:extLst>
              </a:tr>
              <a:tr h="395576">
                <a:tc>
                  <a:txBody>
                    <a:bodyPr/>
                    <a:lstStyle/>
                    <a:p>
                      <a:pPr>
                        <a:spcBef>
                          <a:spcPts val="1200"/>
                        </a:spcBef>
                        <a:spcAft>
                          <a:spcPts val="1200"/>
                        </a:spcAft>
                      </a:pPr>
                      <a:r>
                        <a:rPr lang="cs-CZ" sz="2600">
                          <a:effectLst/>
                        </a:rPr>
                        <a:t>PROMISE</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REFUSE</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3157472727"/>
                  </a:ext>
                </a:extLst>
              </a:tr>
              <a:tr h="395576">
                <a:tc>
                  <a:txBody>
                    <a:bodyPr/>
                    <a:lstStyle/>
                    <a:p>
                      <a:pPr>
                        <a:spcBef>
                          <a:spcPts val="1200"/>
                        </a:spcBef>
                        <a:spcAft>
                          <a:spcPts val="1200"/>
                        </a:spcAft>
                      </a:pPr>
                      <a:r>
                        <a:rPr lang="cs-CZ" sz="2600">
                          <a:effectLst/>
                        </a:rPr>
                        <a:t>THREATEN</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ADMIT</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3482785656"/>
                  </a:ext>
                </a:extLst>
              </a:tr>
              <a:tr h="395576">
                <a:tc>
                  <a:txBody>
                    <a:bodyPr/>
                    <a:lstStyle/>
                    <a:p>
                      <a:pPr>
                        <a:spcBef>
                          <a:spcPts val="1200"/>
                        </a:spcBef>
                        <a:spcAft>
                          <a:spcPts val="1200"/>
                        </a:spcAft>
                      </a:pPr>
                      <a:r>
                        <a:rPr lang="cs-CZ" sz="2600">
                          <a:effectLst/>
                        </a:rPr>
                        <a:t>AGREE</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dirty="0">
                          <a:effectLst/>
                        </a:rPr>
                        <a:t>ACCUSE</a:t>
                      </a:r>
                      <a:endParaRPr lang="cs-CZ" sz="900" dirty="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608346482"/>
                  </a:ext>
                </a:extLst>
              </a:tr>
              <a:tr h="395576">
                <a:tc>
                  <a:txBody>
                    <a:bodyPr/>
                    <a:lstStyle/>
                    <a:p>
                      <a:pPr>
                        <a:spcBef>
                          <a:spcPts val="1200"/>
                        </a:spcBef>
                        <a:spcAft>
                          <a:spcPts val="1200"/>
                        </a:spcAft>
                      </a:pPr>
                      <a:r>
                        <a:rPr lang="cs-CZ" sz="2600">
                          <a:effectLst/>
                        </a:rPr>
                        <a:t>DENY</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EXPLAIN</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2648909600"/>
                  </a:ext>
                </a:extLst>
              </a:tr>
              <a:tr h="395576">
                <a:tc>
                  <a:txBody>
                    <a:bodyPr/>
                    <a:lstStyle/>
                    <a:p>
                      <a:pPr>
                        <a:spcBef>
                          <a:spcPts val="1200"/>
                        </a:spcBef>
                        <a:spcAft>
                          <a:spcPts val="1200"/>
                        </a:spcAft>
                      </a:pPr>
                      <a:r>
                        <a:rPr lang="cs-CZ" sz="2600">
                          <a:effectLst/>
                        </a:rPr>
                        <a:t>INSIST</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BLAME</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1377657092"/>
                  </a:ext>
                </a:extLst>
              </a:tr>
              <a:tr h="395576">
                <a:tc>
                  <a:txBody>
                    <a:bodyPr/>
                    <a:lstStyle/>
                    <a:p>
                      <a:pPr>
                        <a:spcBef>
                          <a:spcPts val="1200"/>
                        </a:spcBef>
                        <a:spcAft>
                          <a:spcPts val="1200"/>
                        </a:spcAft>
                      </a:pPr>
                      <a:r>
                        <a:rPr lang="cs-CZ" sz="2600">
                          <a:effectLst/>
                        </a:rPr>
                        <a:t>RECOMMEND</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APOLOGIZE</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1377130002"/>
                  </a:ext>
                </a:extLst>
              </a:tr>
              <a:tr h="395576">
                <a:tc>
                  <a:txBody>
                    <a:bodyPr/>
                    <a:lstStyle/>
                    <a:p>
                      <a:pPr>
                        <a:spcBef>
                          <a:spcPts val="1200"/>
                        </a:spcBef>
                        <a:spcAft>
                          <a:spcPts val="1200"/>
                        </a:spcAft>
                      </a:pPr>
                      <a:r>
                        <a:rPr lang="cs-CZ" sz="2600">
                          <a:effectLst/>
                        </a:rPr>
                        <a:t>SUGGEST</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dirty="0">
                          <a:effectLst/>
                        </a:rPr>
                        <a:t> </a:t>
                      </a:r>
                      <a:endParaRPr lang="cs-CZ" sz="900" dirty="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724428080"/>
                  </a:ext>
                </a:extLst>
              </a:tr>
            </a:tbl>
          </a:graphicData>
        </a:graphic>
      </p:graphicFrame>
      <p:sp>
        <p:nvSpPr>
          <p:cNvPr id="5" name="Obdélník 4"/>
          <p:cNvSpPr/>
          <p:nvPr/>
        </p:nvSpPr>
        <p:spPr>
          <a:xfrm>
            <a:off x="628573" y="2154110"/>
            <a:ext cx="6096000" cy="3298211"/>
          </a:xfrm>
          <a:prstGeom prst="rect">
            <a:avLst/>
          </a:prstGeom>
        </p:spPr>
        <p:txBody>
          <a:bodyPr>
            <a:spAutoFit/>
          </a:bodyPr>
          <a:lstStyle/>
          <a:p>
            <a:pPr>
              <a:lnSpc>
                <a:spcPct val="107000"/>
              </a:lnSpc>
              <a:spcAft>
                <a:spcPts val="600"/>
              </a:spcAft>
            </a:pPr>
            <a:r>
              <a:rPr lang="en-GB" dirty="0">
                <a:latin typeface="Calibri" panose="020F0502020204030204" pitchFamily="34" charset="0"/>
                <a:ea typeface="Calibri" panose="020F0502020204030204" pitchFamily="34" charset="0"/>
                <a:cs typeface="Calibri" panose="020F0502020204030204" pitchFamily="34" charset="0"/>
              </a:rPr>
              <a:t>Examples: </a:t>
            </a:r>
          </a:p>
          <a:p>
            <a:pPr>
              <a:lnSpc>
                <a:spcPct val="107000"/>
              </a:lnSpc>
              <a:spcAft>
                <a:spcPts val="600"/>
              </a:spcAft>
            </a:pPr>
            <a:r>
              <a:rPr lang="cs-CZ" dirty="0">
                <a:latin typeface="Calibri" panose="020F0502020204030204" pitchFamily="34" charset="0"/>
                <a:ea typeface="Calibri" panose="020F0502020204030204" pitchFamily="34" charset="0"/>
                <a:cs typeface="Calibri" panose="020F0502020204030204" pitchFamily="34" charset="0"/>
              </a:rPr>
              <a:t>David: </a:t>
            </a:r>
          </a:p>
          <a:p>
            <a:pPr>
              <a:lnSpc>
                <a:spcPct val="107000"/>
              </a:lnSpc>
              <a:spcAft>
                <a:spcPts val="600"/>
              </a:spcAft>
            </a:pPr>
            <a:r>
              <a:rPr lang="en-GB" dirty="0">
                <a:latin typeface="Calibri" panose="020F0502020204030204" pitchFamily="34" charset="0"/>
                <a:ea typeface="Calibri" panose="020F0502020204030204" pitchFamily="34" charset="0"/>
                <a:cs typeface="Calibri" panose="020F0502020204030204" pitchFamily="34" charset="0"/>
              </a:rPr>
              <a:t>"Mario, you're always leaving your laundry on the floor." </a:t>
            </a:r>
          </a:p>
          <a:p>
            <a:pPr>
              <a:lnSpc>
                <a:spcPct val="107000"/>
              </a:lnSpc>
              <a:spcAft>
                <a:spcPts val="600"/>
              </a:spcAft>
            </a:pPr>
            <a:r>
              <a:rPr lang="cs-CZ" dirty="0">
                <a:latin typeface="Calibri" panose="020F0502020204030204" pitchFamily="34" charset="0"/>
                <a:ea typeface="Calibri" panose="020F0502020204030204" pitchFamily="34" charset="0"/>
                <a:cs typeface="Calibri" panose="020F0502020204030204" pitchFamily="34" charset="0"/>
              </a:rPr>
              <a:t>Sarah:</a:t>
            </a:r>
          </a:p>
          <a:p>
            <a:pPr>
              <a:lnSpc>
                <a:spcPct val="107000"/>
              </a:lnSpc>
              <a:spcAft>
                <a:spcPts val="600"/>
              </a:spcAft>
            </a:pPr>
            <a:r>
              <a:rPr lang="en-GB" dirty="0">
                <a:latin typeface="Calibri" panose="020F0502020204030204" pitchFamily="34" charset="0"/>
                <a:ea typeface="Calibri" panose="020F0502020204030204" pitchFamily="34" charset="0"/>
                <a:cs typeface="Calibri" panose="020F0502020204030204" pitchFamily="34" charset="0"/>
              </a:rPr>
              <a:t>"Elena, if you don't stop playing loud music at 2am, I'll throw your stereo out of the window." </a:t>
            </a:r>
          </a:p>
          <a:p>
            <a:pPr>
              <a:lnSpc>
                <a:spcPct val="107000"/>
              </a:lnSpc>
              <a:spcAft>
                <a:spcPts val="600"/>
              </a:spcAft>
            </a:pPr>
            <a:endParaRPr lang="en-GB"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600"/>
              </a:spcAft>
            </a:pPr>
            <a:r>
              <a:rPr lang="en-GB" dirty="0">
                <a:latin typeface="Calibri" panose="020F0502020204030204" pitchFamily="34" charset="0"/>
                <a:ea typeface="Calibri" panose="020F0502020204030204" pitchFamily="34" charset="0"/>
                <a:cs typeface="Calibri" panose="020F0502020204030204" pitchFamily="34" charset="0"/>
              </a:rPr>
              <a:t>… </a:t>
            </a:r>
            <a:r>
              <a:rPr lang="cs-CZ" dirty="0">
                <a:latin typeface="Calibri" panose="020F0502020204030204" pitchFamily="34" charset="0"/>
                <a:ea typeface="Calibri" panose="020F0502020204030204" pitchFamily="34" charset="0"/>
                <a:cs typeface="Calibri" panose="020F0502020204030204" pitchFamily="34" charset="0"/>
              </a:rPr>
              <a:t>David</a:t>
            </a:r>
            <a:r>
              <a:rPr lang="en-GB" dirty="0">
                <a:latin typeface="Calibri" panose="020F0502020204030204" pitchFamily="34" charset="0"/>
                <a:ea typeface="Calibri" panose="020F0502020204030204" pitchFamily="34" charset="0"/>
                <a:cs typeface="Calibri" panose="020F0502020204030204" pitchFamily="34" charset="0"/>
              </a:rPr>
              <a:t> accused </a:t>
            </a:r>
            <a:r>
              <a:rPr lang="cs-CZ" dirty="0">
                <a:latin typeface="Calibri" panose="020F0502020204030204" pitchFamily="34" charset="0"/>
                <a:ea typeface="Calibri" panose="020F0502020204030204" pitchFamily="34" charset="0"/>
                <a:cs typeface="Calibri" panose="020F0502020204030204" pitchFamily="34" charset="0"/>
              </a:rPr>
              <a:t>Mario</a:t>
            </a:r>
            <a:r>
              <a:rPr lang="en-GB" dirty="0">
                <a:latin typeface="Calibri" panose="020F0502020204030204" pitchFamily="34" charset="0"/>
                <a:ea typeface="Calibri" panose="020F0502020204030204" pitchFamily="34" charset="0"/>
                <a:cs typeface="Calibri" panose="020F0502020204030204" pitchFamily="34" charset="0"/>
              </a:rPr>
              <a:t> of leaving his laundry on the floor. </a:t>
            </a:r>
          </a:p>
          <a:p>
            <a:pPr>
              <a:lnSpc>
                <a:spcPct val="107000"/>
              </a:lnSpc>
              <a:spcAft>
                <a:spcPts val="600"/>
              </a:spcAft>
            </a:pPr>
            <a:r>
              <a:rPr lang="en-GB" dirty="0">
                <a:latin typeface="Calibri" panose="020F0502020204030204" pitchFamily="34" charset="0"/>
                <a:ea typeface="Calibri" panose="020F0502020204030204" pitchFamily="34" charset="0"/>
                <a:cs typeface="Calibri" panose="020F0502020204030204" pitchFamily="34" charset="0"/>
              </a:rPr>
              <a:t>… </a:t>
            </a:r>
            <a:r>
              <a:rPr lang="cs-CZ" dirty="0">
                <a:latin typeface="Calibri" panose="020F0502020204030204" pitchFamily="34" charset="0"/>
                <a:ea typeface="Calibri" panose="020F0502020204030204" pitchFamily="34" charset="0"/>
                <a:cs typeface="Calibri" panose="020F0502020204030204" pitchFamily="34" charset="0"/>
              </a:rPr>
              <a:t>Sarah</a:t>
            </a:r>
            <a:r>
              <a:rPr lang="en-GB" dirty="0">
                <a:latin typeface="Calibri" panose="020F0502020204030204" pitchFamily="34" charset="0"/>
                <a:ea typeface="Calibri" panose="020F0502020204030204" pitchFamily="34" charset="0"/>
                <a:cs typeface="Calibri" panose="020F0502020204030204" pitchFamily="34" charset="0"/>
              </a:rPr>
              <a:t> threatened to throw Elena's stereo out of the window.</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8036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 calcmode="lin" valueType="num">
                                      <p:cBhvr additive="base">
                                        <p:cTn id="2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 calcmode="lin" valueType="num">
                                      <p:cBhvr additive="base">
                                        <p:cTn id="3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F71629-8813-C97A-8C21-2051955ECAC3}"/>
              </a:ext>
            </a:extLst>
          </p:cNvPr>
          <p:cNvSpPr>
            <a:spLocks noGrp="1"/>
          </p:cNvSpPr>
          <p:nvPr>
            <p:ph type="title"/>
          </p:nvPr>
        </p:nvSpPr>
        <p:spPr/>
        <p:txBody>
          <a:bodyPr/>
          <a:lstStyle/>
          <a:p>
            <a:r>
              <a:rPr lang="cs-CZ" dirty="0" err="1"/>
              <a:t>Posters</a:t>
            </a:r>
            <a:r>
              <a:rPr lang="cs-CZ" dirty="0"/>
              <a:t> </a:t>
            </a:r>
            <a:r>
              <a:rPr lang="cs-CZ" dirty="0" err="1"/>
              <a:t>for</a:t>
            </a:r>
            <a:r>
              <a:rPr lang="cs-CZ" dirty="0"/>
              <a:t> </a:t>
            </a:r>
            <a:r>
              <a:rPr lang="cs-CZ" dirty="0" err="1"/>
              <a:t>week</a:t>
            </a:r>
            <a:r>
              <a:rPr lang="cs-CZ" dirty="0"/>
              <a:t> 12</a:t>
            </a:r>
          </a:p>
        </p:txBody>
      </p:sp>
      <p:sp>
        <p:nvSpPr>
          <p:cNvPr id="3" name="Zástupný obsah 2">
            <a:extLst>
              <a:ext uri="{FF2B5EF4-FFF2-40B4-BE49-F238E27FC236}">
                <a16:creationId xmlns:a16="http://schemas.microsoft.com/office/drawing/2014/main" id="{EF666181-D7A1-A3FE-7760-A3038EDDC9AB}"/>
              </a:ext>
            </a:extLst>
          </p:cNvPr>
          <p:cNvSpPr>
            <a:spLocks noGrp="1"/>
          </p:cNvSpPr>
          <p:nvPr>
            <p:ph idx="1"/>
          </p:nvPr>
        </p:nvSpPr>
        <p:spPr/>
        <p:txBody>
          <a:bodyPr>
            <a:normAutofit lnSpcReduction="10000"/>
          </a:bodyPr>
          <a:lstStyle/>
          <a:p>
            <a:pPr marL="342900" lvl="0" indent="-342900">
              <a:lnSpc>
                <a:spcPct val="150000"/>
              </a:lnSpc>
              <a:spcAft>
                <a:spcPts val="200"/>
              </a:spcAft>
              <a:buFont typeface="+mj-lt"/>
              <a:buAutoNum type="arabicPeriod"/>
            </a:pPr>
            <a:endParaRPr lang="cs-CZ"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50000"/>
              </a:lnSpc>
              <a:spcAft>
                <a:spcPts val="200"/>
              </a:spcAft>
              <a:buFont typeface="+mj-lt"/>
              <a:buAutoNum type="arabicPeriod"/>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did you choose to </a:t>
            </a:r>
            <a:r>
              <a:rPr lang="cs-CZ"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prepare</a:t>
            </a:r>
            <a:r>
              <a:rPr lang="cs-CZ"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 poster </a:t>
            </a: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about? What did you know about the topic before?</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200"/>
              </a:spcAft>
              <a:buFont typeface="+mj-lt"/>
              <a:buAutoNum type="arabicPeriod"/>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else did you learn after reading and writing (preparing a poster) about it?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200"/>
              </a:spcAft>
              <a:buFont typeface="+mj-lt"/>
              <a:buAutoNum type="arabicPeriod"/>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Are there any controversies related to this topic?</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200"/>
              </a:spcAft>
              <a:buFont typeface="+mj-lt"/>
              <a:buAutoNum type="arabicPeriod"/>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are the pros and, on the other hand, what are the cons related to this topic?</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2400" dirty="0"/>
          </a:p>
          <a:p>
            <a:pPr marL="0" indent="0">
              <a:buNone/>
            </a:pPr>
            <a:endParaRPr lang="cs-CZ" dirty="0"/>
          </a:p>
        </p:txBody>
      </p:sp>
    </p:spTree>
    <p:extLst>
      <p:ext uri="{BB962C8B-B14F-4D97-AF65-F5344CB8AC3E}">
        <p14:creationId xmlns:p14="http://schemas.microsoft.com/office/powerpoint/2010/main" val="1062158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endParaRPr lang="cs-CZ" sz="2800" dirty="0"/>
          </a:p>
        </p:txBody>
      </p:sp>
      <p:graphicFrame>
        <p:nvGraphicFramePr>
          <p:cNvPr id="4" name="Zástupný symbol pro obsah 3"/>
          <p:cNvGraphicFramePr>
            <a:graphicFrameLocks noGrp="1"/>
          </p:cNvGraphicFramePr>
          <p:nvPr>
            <p:ph idx="1"/>
          </p:nvPr>
        </p:nvGraphicFramePr>
        <p:xfrm>
          <a:off x="1022888" y="340965"/>
          <a:ext cx="10425193" cy="5974595"/>
        </p:xfrm>
        <a:graphic>
          <a:graphicData uri="http://schemas.openxmlformats.org/drawingml/2006/table">
            <a:tbl>
              <a:tblPr firstRow="1" firstCol="1" lastRow="1" lastCol="1" bandRow="1" bandCol="1">
                <a:tableStyleId>{5C22544A-7EE6-4342-B048-85BDC9FD1C3A}</a:tableStyleId>
              </a:tblPr>
              <a:tblGrid>
                <a:gridCol w="4804030">
                  <a:extLst>
                    <a:ext uri="{9D8B030D-6E8A-4147-A177-3AD203B41FA5}">
                      <a16:colId xmlns:a16="http://schemas.microsoft.com/office/drawing/2014/main" val="2198885207"/>
                    </a:ext>
                  </a:extLst>
                </a:gridCol>
                <a:gridCol w="5621163">
                  <a:extLst>
                    <a:ext uri="{9D8B030D-6E8A-4147-A177-3AD203B41FA5}">
                      <a16:colId xmlns:a16="http://schemas.microsoft.com/office/drawing/2014/main" val="2229806619"/>
                    </a:ext>
                  </a:extLst>
                </a:gridCol>
              </a:tblGrid>
              <a:tr h="543145">
                <a:tc>
                  <a:txBody>
                    <a:bodyPr/>
                    <a:lstStyle/>
                    <a:p>
                      <a:pPr>
                        <a:spcBef>
                          <a:spcPts val="1200"/>
                        </a:spcBef>
                        <a:spcAft>
                          <a:spcPts val="1200"/>
                        </a:spcAft>
                      </a:pPr>
                      <a:r>
                        <a:rPr lang="cs-CZ" sz="2600" dirty="0">
                          <a:effectLst/>
                        </a:rPr>
                        <a:t>ADVISE</a:t>
                      </a:r>
                      <a:endParaRPr lang="cs-CZ" sz="900" dirty="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INVITE</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1915787132"/>
                  </a:ext>
                </a:extLst>
              </a:tr>
              <a:tr h="543145">
                <a:tc>
                  <a:txBody>
                    <a:bodyPr/>
                    <a:lstStyle/>
                    <a:p>
                      <a:pPr>
                        <a:spcBef>
                          <a:spcPts val="1200"/>
                        </a:spcBef>
                        <a:spcAft>
                          <a:spcPts val="1200"/>
                        </a:spcAft>
                      </a:pPr>
                      <a:r>
                        <a:rPr lang="cs-CZ" sz="2600">
                          <a:effectLst/>
                        </a:rPr>
                        <a:t>ENCOURAGE</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REMIND</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1550361905"/>
                  </a:ext>
                </a:extLst>
              </a:tr>
              <a:tr h="543145">
                <a:tc>
                  <a:txBody>
                    <a:bodyPr/>
                    <a:lstStyle/>
                    <a:p>
                      <a:pPr>
                        <a:spcBef>
                          <a:spcPts val="1200"/>
                        </a:spcBef>
                        <a:spcAft>
                          <a:spcPts val="1200"/>
                        </a:spcAft>
                      </a:pPr>
                      <a:r>
                        <a:rPr lang="cs-CZ" sz="2600">
                          <a:effectLst/>
                        </a:rPr>
                        <a:t>WARN</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CONGRATULATE</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3202162466"/>
                  </a:ext>
                </a:extLst>
              </a:tr>
              <a:tr h="543145">
                <a:tc>
                  <a:txBody>
                    <a:bodyPr/>
                    <a:lstStyle/>
                    <a:p>
                      <a:pPr>
                        <a:spcBef>
                          <a:spcPts val="1200"/>
                        </a:spcBef>
                        <a:spcAft>
                          <a:spcPts val="1200"/>
                        </a:spcAft>
                      </a:pPr>
                      <a:r>
                        <a:rPr lang="cs-CZ" sz="2600" dirty="0">
                          <a:effectLst/>
                        </a:rPr>
                        <a:t>DECIDE</a:t>
                      </a:r>
                      <a:endParaRPr lang="cs-CZ" sz="900" dirty="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OFFER</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1457507158"/>
                  </a:ext>
                </a:extLst>
              </a:tr>
              <a:tr h="543145">
                <a:tc>
                  <a:txBody>
                    <a:bodyPr/>
                    <a:lstStyle/>
                    <a:p>
                      <a:pPr>
                        <a:spcBef>
                          <a:spcPts val="1200"/>
                        </a:spcBef>
                        <a:spcAft>
                          <a:spcPts val="1200"/>
                        </a:spcAft>
                      </a:pPr>
                      <a:r>
                        <a:rPr lang="cs-CZ" sz="2600">
                          <a:effectLst/>
                        </a:rPr>
                        <a:t>PROMISE</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REFUSE</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3157472727"/>
                  </a:ext>
                </a:extLst>
              </a:tr>
              <a:tr h="543145">
                <a:tc>
                  <a:txBody>
                    <a:bodyPr/>
                    <a:lstStyle/>
                    <a:p>
                      <a:pPr>
                        <a:spcBef>
                          <a:spcPts val="1200"/>
                        </a:spcBef>
                        <a:spcAft>
                          <a:spcPts val="1200"/>
                        </a:spcAft>
                      </a:pPr>
                      <a:r>
                        <a:rPr lang="cs-CZ" sz="2600">
                          <a:effectLst/>
                        </a:rPr>
                        <a:t>THREATEN</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dirty="0">
                          <a:effectLst/>
                        </a:rPr>
                        <a:t>ADMIT</a:t>
                      </a:r>
                      <a:endParaRPr lang="cs-CZ" sz="900" dirty="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3482785656"/>
                  </a:ext>
                </a:extLst>
              </a:tr>
              <a:tr h="543145">
                <a:tc>
                  <a:txBody>
                    <a:bodyPr/>
                    <a:lstStyle/>
                    <a:p>
                      <a:pPr>
                        <a:spcBef>
                          <a:spcPts val="1200"/>
                        </a:spcBef>
                        <a:spcAft>
                          <a:spcPts val="1200"/>
                        </a:spcAft>
                      </a:pPr>
                      <a:r>
                        <a:rPr lang="cs-CZ" sz="2600">
                          <a:effectLst/>
                        </a:rPr>
                        <a:t>AGREE</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dirty="0">
                          <a:effectLst/>
                        </a:rPr>
                        <a:t>ACCUSE</a:t>
                      </a:r>
                      <a:endParaRPr lang="cs-CZ" sz="900" dirty="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608346482"/>
                  </a:ext>
                </a:extLst>
              </a:tr>
              <a:tr h="543145">
                <a:tc>
                  <a:txBody>
                    <a:bodyPr/>
                    <a:lstStyle/>
                    <a:p>
                      <a:pPr>
                        <a:spcBef>
                          <a:spcPts val="1200"/>
                        </a:spcBef>
                        <a:spcAft>
                          <a:spcPts val="1200"/>
                        </a:spcAft>
                      </a:pPr>
                      <a:r>
                        <a:rPr lang="cs-CZ" sz="2600">
                          <a:effectLst/>
                        </a:rPr>
                        <a:t>DENY</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EXPLAIN</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2648909600"/>
                  </a:ext>
                </a:extLst>
              </a:tr>
              <a:tr h="543145">
                <a:tc>
                  <a:txBody>
                    <a:bodyPr/>
                    <a:lstStyle/>
                    <a:p>
                      <a:pPr>
                        <a:spcBef>
                          <a:spcPts val="1200"/>
                        </a:spcBef>
                        <a:spcAft>
                          <a:spcPts val="1200"/>
                        </a:spcAft>
                      </a:pPr>
                      <a:r>
                        <a:rPr lang="cs-CZ" sz="2600">
                          <a:effectLst/>
                        </a:rPr>
                        <a:t>INSIST</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BLAME</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1377657092"/>
                  </a:ext>
                </a:extLst>
              </a:tr>
              <a:tr h="543145">
                <a:tc>
                  <a:txBody>
                    <a:bodyPr/>
                    <a:lstStyle/>
                    <a:p>
                      <a:pPr>
                        <a:spcBef>
                          <a:spcPts val="1200"/>
                        </a:spcBef>
                        <a:spcAft>
                          <a:spcPts val="1200"/>
                        </a:spcAft>
                      </a:pPr>
                      <a:r>
                        <a:rPr lang="cs-CZ" sz="2600">
                          <a:effectLst/>
                        </a:rPr>
                        <a:t>RECOMMEND</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APOLOGIZE</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1377130002"/>
                  </a:ext>
                </a:extLst>
              </a:tr>
              <a:tr h="543145">
                <a:tc>
                  <a:txBody>
                    <a:bodyPr/>
                    <a:lstStyle/>
                    <a:p>
                      <a:pPr>
                        <a:spcBef>
                          <a:spcPts val="1200"/>
                        </a:spcBef>
                        <a:spcAft>
                          <a:spcPts val="1200"/>
                        </a:spcAft>
                      </a:pPr>
                      <a:r>
                        <a:rPr lang="cs-CZ" sz="2600" dirty="0">
                          <a:effectLst/>
                        </a:rPr>
                        <a:t>SUGGEST</a:t>
                      </a:r>
                      <a:endParaRPr lang="cs-CZ" sz="900" dirty="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dirty="0">
                          <a:effectLst/>
                        </a:rPr>
                        <a:t> </a:t>
                      </a:r>
                      <a:endParaRPr lang="cs-CZ" sz="900" dirty="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724428080"/>
                  </a:ext>
                </a:extLst>
              </a:tr>
            </a:tbl>
          </a:graphicData>
        </a:graphic>
      </p:graphicFrame>
    </p:spTree>
    <p:extLst>
      <p:ext uri="{BB962C8B-B14F-4D97-AF65-F5344CB8AC3E}">
        <p14:creationId xmlns:p14="http://schemas.microsoft.com/office/powerpoint/2010/main" val="3101076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endParaRPr lang="cs-CZ" sz="2800" dirty="0"/>
          </a:p>
        </p:txBody>
      </p:sp>
      <p:graphicFrame>
        <p:nvGraphicFramePr>
          <p:cNvPr id="4" name="Zástupný symbol pro obsah 3"/>
          <p:cNvGraphicFramePr>
            <a:graphicFrameLocks noGrp="1"/>
          </p:cNvGraphicFramePr>
          <p:nvPr>
            <p:ph idx="1"/>
          </p:nvPr>
        </p:nvGraphicFramePr>
        <p:xfrm>
          <a:off x="1022888" y="340965"/>
          <a:ext cx="10425193" cy="5974595"/>
        </p:xfrm>
        <a:graphic>
          <a:graphicData uri="http://schemas.openxmlformats.org/drawingml/2006/table">
            <a:tbl>
              <a:tblPr firstRow="1" firstCol="1" lastRow="1" lastCol="1" bandRow="1" bandCol="1">
                <a:tableStyleId>{5C22544A-7EE6-4342-B048-85BDC9FD1C3A}</a:tableStyleId>
              </a:tblPr>
              <a:tblGrid>
                <a:gridCol w="4804030">
                  <a:extLst>
                    <a:ext uri="{9D8B030D-6E8A-4147-A177-3AD203B41FA5}">
                      <a16:colId xmlns:a16="http://schemas.microsoft.com/office/drawing/2014/main" val="2198885207"/>
                    </a:ext>
                  </a:extLst>
                </a:gridCol>
                <a:gridCol w="5621163">
                  <a:extLst>
                    <a:ext uri="{9D8B030D-6E8A-4147-A177-3AD203B41FA5}">
                      <a16:colId xmlns:a16="http://schemas.microsoft.com/office/drawing/2014/main" val="2229806619"/>
                    </a:ext>
                  </a:extLst>
                </a:gridCol>
              </a:tblGrid>
              <a:tr h="543145">
                <a:tc>
                  <a:txBody>
                    <a:bodyPr/>
                    <a:lstStyle/>
                    <a:p>
                      <a:pPr>
                        <a:spcBef>
                          <a:spcPts val="1200"/>
                        </a:spcBef>
                        <a:spcAft>
                          <a:spcPts val="1200"/>
                        </a:spcAft>
                      </a:pPr>
                      <a:r>
                        <a:rPr lang="cs-CZ" sz="2600" dirty="0">
                          <a:effectLst/>
                        </a:rPr>
                        <a:t>ADVISE</a:t>
                      </a:r>
                      <a:endParaRPr lang="cs-CZ" sz="900" dirty="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INVITE</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1915787132"/>
                  </a:ext>
                </a:extLst>
              </a:tr>
              <a:tr h="543145">
                <a:tc>
                  <a:txBody>
                    <a:bodyPr/>
                    <a:lstStyle/>
                    <a:p>
                      <a:pPr>
                        <a:spcBef>
                          <a:spcPts val="1200"/>
                        </a:spcBef>
                        <a:spcAft>
                          <a:spcPts val="1200"/>
                        </a:spcAft>
                      </a:pPr>
                      <a:r>
                        <a:rPr lang="cs-CZ" sz="2600">
                          <a:effectLst/>
                        </a:rPr>
                        <a:t>ENCOURAGE</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REMIND</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1550361905"/>
                  </a:ext>
                </a:extLst>
              </a:tr>
              <a:tr h="543145">
                <a:tc>
                  <a:txBody>
                    <a:bodyPr/>
                    <a:lstStyle/>
                    <a:p>
                      <a:pPr>
                        <a:spcBef>
                          <a:spcPts val="1200"/>
                        </a:spcBef>
                        <a:spcAft>
                          <a:spcPts val="1200"/>
                        </a:spcAft>
                      </a:pPr>
                      <a:r>
                        <a:rPr lang="cs-CZ" sz="2600">
                          <a:effectLst/>
                        </a:rPr>
                        <a:t>WARN</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CONGRATULATE</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3202162466"/>
                  </a:ext>
                </a:extLst>
              </a:tr>
              <a:tr h="543145">
                <a:tc>
                  <a:txBody>
                    <a:bodyPr/>
                    <a:lstStyle/>
                    <a:p>
                      <a:pPr>
                        <a:spcBef>
                          <a:spcPts val="1200"/>
                        </a:spcBef>
                        <a:spcAft>
                          <a:spcPts val="1200"/>
                        </a:spcAft>
                      </a:pPr>
                      <a:r>
                        <a:rPr lang="cs-CZ" sz="2600" dirty="0">
                          <a:effectLst/>
                        </a:rPr>
                        <a:t>DECIDE</a:t>
                      </a:r>
                      <a:endParaRPr lang="cs-CZ" sz="900" dirty="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OFFER</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1457507158"/>
                  </a:ext>
                </a:extLst>
              </a:tr>
              <a:tr h="543145">
                <a:tc>
                  <a:txBody>
                    <a:bodyPr/>
                    <a:lstStyle/>
                    <a:p>
                      <a:pPr>
                        <a:spcBef>
                          <a:spcPts val="1200"/>
                        </a:spcBef>
                        <a:spcAft>
                          <a:spcPts val="1200"/>
                        </a:spcAft>
                      </a:pPr>
                      <a:r>
                        <a:rPr lang="cs-CZ" sz="2600">
                          <a:effectLst/>
                        </a:rPr>
                        <a:t>PROMISE</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REFUSE</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3157472727"/>
                  </a:ext>
                </a:extLst>
              </a:tr>
              <a:tr h="543145">
                <a:tc>
                  <a:txBody>
                    <a:bodyPr/>
                    <a:lstStyle/>
                    <a:p>
                      <a:pPr>
                        <a:spcBef>
                          <a:spcPts val="1200"/>
                        </a:spcBef>
                        <a:spcAft>
                          <a:spcPts val="1200"/>
                        </a:spcAft>
                      </a:pPr>
                      <a:r>
                        <a:rPr lang="cs-CZ" sz="2600">
                          <a:effectLst/>
                        </a:rPr>
                        <a:t>THREATEN</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dirty="0">
                          <a:effectLst/>
                        </a:rPr>
                        <a:t>ADMIT</a:t>
                      </a:r>
                      <a:endParaRPr lang="cs-CZ" sz="900" dirty="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3482785656"/>
                  </a:ext>
                </a:extLst>
              </a:tr>
              <a:tr h="543145">
                <a:tc>
                  <a:txBody>
                    <a:bodyPr/>
                    <a:lstStyle/>
                    <a:p>
                      <a:pPr>
                        <a:spcBef>
                          <a:spcPts val="1200"/>
                        </a:spcBef>
                        <a:spcAft>
                          <a:spcPts val="1200"/>
                        </a:spcAft>
                      </a:pPr>
                      <a:r>
                        <a:rPr lang="cs-CZ" sz="2600">
                          <a:effectLst/>
                        </a:rPr>
                        <a:t>AGREE</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dirty="0">
                          <a:effectLst/>
                        </a:rPr>
                        <a:t>ACCUSE</a:t>
                      </a:r>
                      <a:endParaRPr lang="cs-CZ" sz="900" dirty="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608346482"/>
                  </a:ext>
                </a:extLst>
              </a:tr>
              <a:tr h="543145">
                <a:tc>
                  <a:txBody>
                    <a:bodyPr/>
                    <a:lstStyle/>
                    <a:p>
                      <a:pPr>
                        <a:spcBef>
                          <a:spcPts val="1200"/>
                        </a:spcBef>
                        <a:spcAft>
                          <a:spcPts val="1200"/>
                        </a:spcAft>
                      </a:pPr>
                      <a:r>
                        <a:rPr lang="cs-CZ" sz="2600">
                          <a:effectLst/>
                        </a:rPr>
                        <a:t>DENY</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EXPLAIN</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2648909600"/>
                  </a:ext>
                </a:extLst>
              </a:tr>
              <a:tr h="543145">
                <a:tc>
                  <a:txBody>
                    <a:bodyPr/>
                    <a:lstStyle/>
                    <a:p>
                      <a:pPr>
                        <a:spcBef>
                          <a:spcPts val="1200"/>
                        </a:spcBef>
                        <a:spcAft>
                          <a:spcPts val="1200"/>
                        </a:spcAft>
                      </a:pPr>
                      <a:r>
                        <a:rPr lang="cs-CZ" sz="2600">
                          <a:effectLst/>
                        </a:rPr>
                        <a:t>INSIST</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BLAME</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1377657092"/>
                  </a:ext>
                </a:extLst>
              </a:tr>
              <a:tr h="543145">
                <a:tc>
                  <a:txBody>
                    <a:bodyPr/>
                    <a:lstStyle/>
                    <a:p>
                      <a:pPr>
                        <a:spcBef>
                          <a:spcPts val="1200"/>
                        </a:spcBef>
                        <a:spcAft>
                          <a:spcPts val="1200"/>
                        </a:spcAft>
                      </a:pPr>
                      <a:r>
                        <a:rPr lang="cs-CZ" sz="2600">
                          <a:effectLst/>
                        </a:rPr>
                        <a:t>RECOMMEND</a:t>
                      </a:r>
                      <a:endParaRPr lang="cs-CZ" sz="90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a:effectLst/>
                        </a:rPr>
                        <a:t>APOLOGIZE</a:t>
                      </a:r>
                      <a:endParaRPr lang="cs-CZ" sz="90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1377130002"/>
                  </a:ext>
                </a:extLst>
              </a:tr>
              <a:tr h="543145">
                <a:tc>
                  <a:txBody>
                    <a:bodyPr/>
                    <a:lstStyle/>
                    <a:p>
                      <a:pPr>
                        <a:spcBef>
                          <a:spcPts val="1200"/>
                        </a:spcBef>
                        <a:spcAft>
                          <a:spcPts val="1200"/>
                        </a:spcAft>
                      </a:pPr>
                      <a:r>
                        <a:rPr lang="cs-CZ" sz="2600" dirty="0">
                          <a:effectLst/>
                        </a:rPr>
                        <a:t>SUGGEST</a:t>
                      </a:r>
                      <a:endParaRPr lang="cs-CZ" sz="900" dirty="0">
                        <a:effectLst/>
                        <a:latin typeface="Times New Roman" panose="02020603050405020304" pitchFamily="18" charset="0"/>
                        <a:ea typeface="Times New Roman" panose="02020603050405020304" pitchFamily="18" charset="0"/>
                      </a:endParaRPr>
                    </a:p>
                  </a:txBody>
                  <a:tcPr marL="63575" marR="63575" marT="0" marB="0"/>
                </a:tc>
                <a:tc>
                  <a:txBody>
                    <a:bodyPr/>
                    <a:lstStyle/>
                    <a:p>
                      <a:pPr>
                        <a:spcBef>
                          <a:spcPts val="1200"/>
                        </a:spcBef>
                        <a:spcAft>
                          <a:spcPts val="1200"/>
                        </a:spcAft>
                      </a:pPr>
                      <a:r>
                        <a:rPr lang="cs-CZ" sz="2600" dirty="0">
                          <a:effectLst/>
                        </a:rPr>
                        <a:t> </a:t>
                      </a:r>
                      <a:endParaRPr lang="cs-CZ" sz="900" dirty="0">
                        <a:effectLst/>
                        <a:latin typeface="Times New Roman" panose="02020603050405020304" pitchFamily="18" charset="0"/>
                        <a:ea typeface="Times New Roman" panose="02020603050405020304" pitchFamily="18" charset="0"/>
                      </a:endParaRPr>
                    </a:p>
                  </a:txBody>
                  <a:tcPr marL="63575" marR="63575" marT="0" marB="0"/>
                </a:tc>
                <a:extLst>
                  <a:ext uri="{0D108BD9-81ED-4DB2-BD59-A6C34878D82A}">
                    <a16:rowId xmlns:a16="http://schemas.microsoft.com/office/drawing/2014/main" val="724428080"/>
                  </a:ext>
                </a:extLst>
              </a:tr>
            </a:tbl>
          </a:graphicData>
        </a:graphic>
      </p:graphicFrame>
    </p:spTree>
    <p:extLst>
      <p:ext uri="{BB962C8B-B14F-4D97-AF65-F5344CB8AC3E}">
        <p14:creationId xmlns:p14="http://schemas.microsoft.com/office/powerpoint/2010/main" val="694114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Sentence </a:t>
            </a:r>
            <a:r>
              <a:rPr lang="cs-CZ" dirty="0" err="1"/>
              <a:t>transformation</a:t>
            </a:r>
            <a:endParaRPr lang="cs-CZ" dirty="0"/>
          </a:p>
        </p:txBody>
      </p:sp>
      <p:sp>
        <p:nvSpPr>
          <p:cNvPr id="3" name="Zástupný symbol pro obsah 2"/>
          <p:cNvSpPr>
            <a:spLocks noGrp="1"/>
          </p:cNvSpPr>
          <p:nvPr>
            <p:ph idx="1"/>
          </p:nvPr>
        </p:nvSpPr>
        <p:spPr>
          <a:xfrm>
            <a:off x="838200" y="1825624"/>
            <a:ext cx="10515600" cy="4879975"/>
          </a:xfrm>
        </p:spPr>
        <p:txBody>
          <a:bodyPr>
            <a:normAutofit fontScale="85000" lnSpcReduction="20000"/>
          </a:bodyPr>
          <a:lstStyle/>
          <a:p>
            <a:pPr marL="0" indent="0">
              <a:buNone/>
            </a:pPr>
            <a:r>
              <a:rPr lang="cs-CZ" dirty="0"/>
              <a:t>1. </a:t>
            </a:r>
            <a:r>
              <a:rPr lang="en-US" dirty="0"/>
              <a:t>You put that frog on my chair, didn’t you, Charlie?” said Sally. </a:t>
            </a:r>
          </a:p>
          <a:p>
            <a:pPr marL="0" indent="0">
              <a:buNone/>
            </a:pPr>
            <a:r>
              <a:rPr lang="en-US" dirty="0"/>
              <a:t>Sally …………………………………… putting that frog on her chair. (3 words) </a:t>
            </a:r>
          </a:p>
          <a:p>
            <a:pPr marL="0" indent="0">
              <a:buNone/>
            </a:pPr>
            <a:r>
              <a:rPr lang="en-US" dirty="0"/>
              <a:t>2. “Stop misbehaving or you’ll be sent to the head,” the teacher said to Johnny. </a:t>
            </a:r>
          </a:p>
          <a:p>
            <a:pPr marL="0" indent="0">
              <a:buNone/>
            </a:pPr>
            <a:r>
              <a:rPr lang="en-US" dirty="0"/>
              <a:t>The teacher warned …………………………………… misbehaving or he would be sent to the head. (3 words) </a:t>
            </a:r>
          </a:p>
          <a:p>
            <a:pPr marL="0" indent="0">
              <a:buNone/>
            </a:pPr>
            <a:r>
              <a:rPr lang="en-US" dirty="0"/>
              <a:t>3. “I’m sorry, I’ve forgotten my homework,” Nicolas said. </a:t>
            </a:r>
          </a:p>
          <a:p>
            <a:pPr marL="0" indent="0">
              <a:buNone/>
            </a:pPr>
            <a:r>
              <a:rPr lang="en-US" dirty="0"/>
              <a:t>Nicolas …………………………………… his homework. (3 words) </a:t>
            </a:r>
          </a:p>
          <a:p>
            <a:pPr marL="0" indent="0">
              <a:buNone/>
            </a:pPr>
            <a:r>
              <a:rPr lang="en-US" dirty="0"/>
              <a:t>4. Susan says she </a:t>
            </a:r>
            <a:r>
              <a:rPr lang="cs-CZ" dirty="0" err="1"/>
              <a:t>really</a:t>
            </a:r>
            <a:r>
              <a:rPr lang="cs-CZ" dirty="0"/>
              <a:t> </a:t>
            </a:r>
            <a:r>
              <a:rPr lang="en-US" dirty="0"/>
              <a:t>didn’t waste her time at school when she was younger. </a:t>
            </a:r>
          </a:p>
          <a:p>
            <a:pPr marL="0" indent="0">
              <a:buNone/>
            </a:pPr>
            <a:r>
              <a:rPr lang="en-US" dirty="0"/>
              <a:t>Susan …………………………………… her time at school when she was younger. (2 words) </a:t>
            </a:r>
          </a:p>
          <a:p>
            <a:pPr marL="0" indent="0">
              <a:buNone/>
            </a:pPr>
            <a:r>
              <a:rPr lang="en-US" dirty="0"/>
              <a:t>5. Robert said he would not pay me back. </a:t>
            </a:r>
          </a:p>
          <a:p>
            <a:pPr marL="0" indent="0">
              <a:buNone/>
            </a:pPr>
            <a:r>
              <a:rPr lang="en-US" dirty="0"/>
              <a:t>Robert …………………………………… pay me back. (2 words) </a:t>
            </a:r>
          </a:p>
          <a:p>
            <a:pPr marL="0" indent="0">
              <a:buNone/>
            </a:pPr>
            <a:r>
              <a:rPr lang="en-US" dirty="0"/>
              <a:t>6. I think it would be a good idea to move closer to work. </a:t>
            </a:r>
          </a:p>
          <a:p>
            <a:pPr marL="0" indent="0">
              <a:buNone/>
            </a:pPr>
            <a:r>
              <a:rPr lang="en-US" dirty="0"/>
              <a:t>I …………………………………… closer to work. (2 words) </a:t>
            </a:r>
          </a:p>
          <a:p>
            <a:pPr marL="0" indent="0">
              <a:buNone/>
            </a:pPr>
            <a:endParaRPr lang="cs-CZ" dirty="0"/>
          </a:p>
        </p:txBody>
      </p:sp>
      <p:sp>
        <p:nvSpPr>
          <p:cNvPr id="4" name="TextovéPole 3"/>
          <p:cNvSpPr txBox="1"/>
          <p:nvPr/>
        </p:nvSpPr>
        <p:spPr>
          <a:xfrm>
            <a:off x="1814665" y="2046164"/>
            <a:ext cx="2633541" cy="461665"/>
          </a:xfrm>
          <a:prstGeom prst="rect">
            <a:avLst/>
          </a:prstGeom>
          <a:noFill/>
        </p:spPr>
        <p:txBody>
          <a:bodyPr wrap="none" rtlCol="0">
            <a:spAutoFit/>
          </a:bodyPr>
          <a:lstStyle/>
          <a:p>
            <a:r>
              <a:rPr lang="cs-CZ" sz="2400" b="1" dirty="0" err="1">
                <a:solidFill>
                  <a:srgbClr val="FF0000"/>
                </a:solidFill>
              </a:rPr>
              <a:t>accused</a:t>
            </a:r>
            <a:r>
              <a:rPr lang="cs-CZ" sz="2400" b="1" dirty="0">
                <a:solidFill>
                  <a:srgbClr val="FF0000"/>
                </a:solidFill>
              </a:rPr>
              <a:t> Charlie </a:t>
            </a:r>
            <a:r>
              <a:rPr lang="cs-CZ" sz="2400" b="1" dirty="0" err="1">
                <a:solidFill>
                  <a:srgbClr val="FF0000"/>
                </a:solidFill>
              </a:rPr>
              <a:t>of</a:t>
            </a:r>
            <a:r>
              <a:rPr lang="cs-CZ" sz="2400" b="1" dirty="0">
                <a:solidFill>
                  <a:srgbClr val="FF0000"/>
                </a:solidFill>
              </a:rPr>
              <a:t> </a:t>
            </a:r>
          </a:p>
        </p:txBody>
      </p:sp>
      <p:sp>
        <p:nvSpPr>
          <p:cNvPr id="5" name="TextovéPole 4"/>
          <p:cNvSpPr txBox="1"/>
          <p:nvPr/>
        </p:nvSpPr>
        <p:spPr>
          <a:xfrm>
            <a:off x="3895398" y="2818175"/>
            <a:ext cx="2200602" cy="461665"/>
          </a:xfrm>
          <a:prstGeom prst="rect">
            <a:avLst/>
          </a:prstGeom>
          <a:noFill/>
        </p:spPr>
        <p:txBody>
          <a:bodyPr wrap="none" rtlCol="0">
            <a:spAutoFit/>
          </a:bodyPr>
          <a:lstStyle/>
          <a:p>
            <a:r>
              <a:rPr lang="cs-CZ" sz="2400" b="1" dirty="0" err="1">
                <a:solidFill>
                  <a:srgbClr val="FF0000"/>
                </a:solidFill>
              </a:rPr>
              <a:t>Johnny</a:t>
            </a:r>
            <a:r>
              <a:rPr lang="cs-CZ" sz="2400" b="1" dirty="0">
                <a:solidFill>
                  <a:srgbClr val="FF0000"/>
                </a:solidFill>
              </a:rPr>
              <a:t> to stop </a:t>
            </a:r>
          </a:p>
        </p:txBody>
      </p:sp>
      <p:sp>
        <p:nvSpPr>
          <p:cNvPr id="6" name="TextovéPole 5"/>
          <p:cNvSpPr txBox="1"/>
          <p:nvPr/>
        </p:nvSpPr>
        <p:spPr>
          <a:xfrm>
            <a:off x="1684037" y="3759043"/>
            <a:ext cx="3396635" cy="461665"/>
          </a:xfrm>
          <a:prstGeom prst="rect">
            <a:avLst/>
          </a:prstGeom>
          <a:noFill/>
        </p:spPr>
        <p:txBody>
          <a:bodyPr wrap="none" rtlCol="0">
            <a:spAutoFit/>
          </a:bodyPr>
          <a:lstStyle/>
          <a:p>
            <a:r>
              <a:rPr lang="cs-CZ" sz="2400" b="1" dirty="0" err="1">
                <a:solidFill>
                  <a:srgbClr val="FF0000"/>
                </a:solidFill>
              </a:rPr>
              <a:t>apologized</a:t>
            </a:r>
            <a:r>
              <a:rPr lang="cs-CZ" sz="2400" b="1" dirty="0">
                <a:solidFill>
                  <a:srgbClr val="FF0000"/>
                </a:solidFill>
              </a:rPr>
              <a:t> </a:t>
            </a:r>
            <a:r>
              <a:rPr lang="cs-CZ" sz="2400" b="1" dirty="0" err="1">
                <a:solidFill>
                  <a:srgbClr val="FF0000"/>
                </a:solidFill>
              </a:rPr>
              <a:t>for</a:t>
            </a:r>
            <a:r>
              <a:rPr lang="cs-CZ" sz="2400" b="1" dirty="0">
                <a:solidFill>
                  <a:srgbClr val="FF0000"/>
                </a:solidFill>
              </a:rPr>
              <a:t> </a:t>
            </a:r>
            <a:r>
              <a:rPr lang="cs-CZ" sz="2400" b="1" dirty="0" err="1">
                <a:solidFill>
                  <a:srgbClr val="FF0000"/>
                </a:solidFill>
              </a:rPr>
              <a:t>forgetting</a:t>
            </a:r>
            <a:r>
              <a:rPr lang="cs-CZ" sz="2400" b="1" dirty="0">
                <a:solidFill>
                  <a:srgbClr val="FF0000"/>
                </a:solidFill>
              </a:rPr>
              <a:t> </a:t>
            </a:r>
          </a:p>
        </p:txBody>
      </p:sp>
      <p:sp>
        <p:nvSpPr>
          <p:cNvPr id="7" name="TextovéPole 6"/>
          <p:cNvSpPr txBox="1"/>
          <p:nvPr/>
        </p:nvSpPr>
        <p:spPr>
          <a:xfrm>
            <a:off x="2154300" y="4550062"/>
            <a:ext cx="2264979" cy="461665"/>
          </a:xfrm>
          <a:prstGeom prst="rect">
            <a:avLst/>
          </a:prstGeom>
          <a:noFill/>
        </p:spPr>
        <p:txBody>
          <a:bodyPr wrap="none" rtlCol="0">
            <a:spAutoFit/>
          </a:bodyPr>
          <a:lstStyle/>
          <a:p>
            <a:r>
              <a:rPr lang="cs-CZ" sz="2400" b="1" dirty="0" err="1">
                <a:solidFill>
                  <a:srgbClr val="FF0000"/>
                </a:solidFill>
              </a:rPr>
              <a:t>denied</a:t>
            </a:r>
            <a:r>
              <a:rPr lang="cs-CZ" sz="2400" b="1" dirty="0">
                <a:solidFill>
                  <a:srgbClr val="FF0000"/>
                </a:solidFill>
              </a:rPr>
              <a:t> </a:t>
            </a:r>
            <a:r>
              <a:rPr lang="cs-CZ" sz="2400" b="1" dirty="0" err="1">
                <a:solidFill>
                  <a:srgbClr val="FF0000"/>
                </a:solidFill>
              </a:rPr>
              <a:t>wasting</a:t>
            </a:r>
            <a:r>
              <a:rPr lang="cs-CZ" sz="2400" b="1" dirty="0">
                <a:solidFill>
                  <a:srgbClr val="FF0000"/>
                </a:solidFill>
              </a:rPr>
              <a:t>  </a:t>
            </a:r>
          </a:p>
        </p:txBody>
      </p:sp>
      <p:sp>
        <p:nvSpPr>
          <p:cNvPr id="8" name="TextovéPole 7"/>
          <p:cNvSpPr txBox="1"/>
          <p:nvPr/>
        </p:nvSpPr>
        <p:spPr>
          <a:xfrm>
            <a:off x="2154300" y="5281581"/>
            <a:ext cx="1557734" cy="461665"/>
          </a:xfrm>
          <a:prstGeom prst="rect">
            <a:avLst/>
          </a:prstGeom>
          <a:noFill/>
        </p:spPr>
        <p:txBody>
          <a:bodyPr wrap="none" rtlCol="0">
            <a:spAutoFit/>
          </a:bodyPr>
          <a:lstStyle/>
          <a:p>
            <a:r>
              <a:rPr lang="cs-CZ" sz="2400" b="1" dirty="0" err="1">
                <a:solidFill>
                  <a:srgbClr val="FF0000"/>
                </a:solidFill>
              </a:rPr>
              <a:t>refused</a:t>
            </a:r>
            <a:r>
              <a:rPr lang="cs-CZ" sz="2400" b="1" dirty="0">
                <a:solidFill>
                  <a:srgbClr val="FF0000"/>
                </a:solidFill>
              </a:rPr>
              <a:t> to </a:t>
            </a:r>
          </a:p>
        </p:txBody>
      </p:sp>
      <p:sp>
        <p:nvSpPr>
          <p:cNvPr id="9" name="TextovéPole 8"/>
          <p:cNvSpPr txBox="1"/>
          <p:nvPr/>
        </p:nvSpPr>
        <p:spPr>
          <a:xfrm>
            <a:off x="1509865" y="6147798"/>
            <a:ext cx="2231380" cy="461665"/>
          </a:xfrm>
          <a:prstGeom prst="rect">
            <a:avLst/>
          </a:prstGeom>
          <a:noFill/>
        </p:spPr>
        <p:txBody>
          <a:bodyPr wrap="none" rtlCol="0">
            <a:spAutoFit/>
          </a:bodyPr>
          <a:lstStyle/>
          <a:p>
            <a:r>
              <a:rPr lang="cs-CZ" sz="2400" b="1" dirty="0" err="1">
                <a:solidFill>
                  <a:srgbClr val="FF0000"/>
                </a:solidFill>
              </a:rPr>
              <a:t>suggest</a:t>
            </a:r>
            <a:r>
              <a:rPr lang="cs-CZ" sz="2400" b="1" dirty="0">
                <a:solidFill>
                  <a:srgbClr val="FF0000"/>
                </a:solidFill>
              </a:rPr>
              <a:t> </a:t>
            </a:r>
            <a:r>
              <a:rPr lang="cs-CZ" sz="2400" b="1" dirty="0" err="1">
                <a:solidFill>
                  <a:srgbClr val="FF0000"/>
                </a:solidFill>
              </a:rPr>
              <a:t>moving</a:t>
            </a:r>
            <a:r>
              <a:rPr lang="cs-CZ" sz="2400" b="1" dirty="0">
                <a:solidFill>
                  <a:srgbClr val="FF0000"/>
                </a:solidFill>
              </a:rPr>
              <a:t> </a:t>
            </a:r>
          </a:p>
        </p:txBody>
      </p:sp>
    </p:spTree>
    <p:extLst>
      <p:ext uri="{BB962C8B-B14F-4D97-AF65-F5344CB8AC3E}">
        <p14:creationId xmlns:p14="http://schemas.microsoft.com/office/powerpoint/2010/main" val="158028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24170E-E483-15A1-4C37-18F07FAD017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5C782EA-86C0-C04C-C8FC-5FB837E6008A}"/>
              </a:ext>
            </a:extLst>
          </p:cNvPr>
          <p:cNvSpPr>
            <a:spLocks noGrp="1"/>
          </p:cNvSpPr>
          <p:nvPr>
            <p:ph idx="1"/>
          </p:nvPr>
        </p:nvSpPr>
        <p:spPr/>
        <p:txBody>
          <a:bodyPr/>
          <a:lstStyle/>
          <a:p>
            <a:endParaRPr lang="cs-CZ" dirty="0"/>
          </a:p>
          <a:p>
            <a:r>
              <a:rPr lang="cs-CZ" dirty="0" err="1"/>
              <a:t>Week</a:t>
            </a:r>
            <a:r>
              <a:rPr lang="cs-CZ" dirty="0"/>
              <a:t> 12 – Poster </a:t>
            </a:r>
            <a:r>
              <a:rPr lang="cs-CZ" dirty="0" err="1"/>
              <a:t>presentations</a:t>
            </a:r>
            <a:endParaRPr lang="cs-CZ" dirty="0"/>
          </a:p>
          <a:p>
            <a:r>
              <a:rPr lang="cs-CZ" dirty="0" err="1"/>
              <a:t>Be</a:t>
            </a:r>
            <a:r>
              <a:rPr lang="cs-CZ" dirty="0"/>
              <a:t> </a:t>
            </a:r>
            <a:r>
              <a:rPr lang="cs-CZ" dirty="0" err="1"/>
              <a:t>ready</a:t>
            </a:r>
            <a:r>
              <a:rPr lang="cs-CZ" dirty="0"/>
              <a:t> to </a:t>
            </a:r>
            <a:r>
              <a:rPr lang="cs-CZ" dirty="0" err="1"/>
              <a:t>present</a:t>
            </a:r>
            <a:r>
              <a:rPr lang="cs-CZ" dirty="0"/>
              <a:t> </a:t>
            </a:r>
            <a:r>
              <a:rPr lang="cs-CZ" dirty="0" err="1"/>
              <a:t>your</a:t>
            </a:r>
            <a:r>
              <a:rPr lang="cs-CZ" dirty="0"/>
              <a:t> poster – </a:t>
            </a:r>
            <a:r>
              <a:rPr lang="cs-CZ" dirty="0" err="1"/>
              <a:t>app</a:t>
            </a:r>
            <a:r>
              <a:rPr lang="cs-CZ" dirty="0"/>
              <a:t>. 10 </a:t>
            </a:r>
            <a:r>
              <a:rPr lang="cs-CZ" dirty="0" err="1"/>
              <a:t>mins</a:t>
            </a:r>
            <a:r>
              <a:rPr lang="cs-CZ" dirty="0"/>
              <a:t>. </a:t>
            </a:r>
          </a:p>
          <a:p>
            <a:r>
              <a:rPr lang="cs-CZ" dirty="0" err="1"/>
              <a:t>Both</a:t>
            </a:r>
            <a:r>
              <a:rPr lang="cs-CZ" dirty="0"/>
              <a:t> </a:t>
            </a:r>
            <a:r>
              <a:rPr lang="cs-CZ" dirty="0" err="1"/>
              <a:t>students</a:t>
            </a:r>
            <a:r>
              <a:rPr lang="cs-CZ" dirty="0"/>
              <a:t> </a:t>
            </a:r>
            <a:r>
              <a:rPr lang="cs-CZ" dirty="0" err="1"/>
              <a:t>should</a:t>
            </a:r>
            <a:r>
              <a:rPr lang="cs-CZ" dirty="0"/>
              <a:t> </a:t>
            </a:r>
            <a:r>
              <a:rPr lang="cs-CZ" dirty="0" err="1"/>
              <a:t>contribute</a:t>
            </a:r>
            <a:r>
              <a:rPr lang="cs-CZ" dirty="0"/>
              <a:t> </a:t>
            </a:r>
            <a:r>
              <a:rPr lang="cs-CZ" dirty="0" err="1"/>
              <a:t>equally</a:t>
            </a:r>
            <a:endParaRPr lang="cs-CZ" dirty="0"/>
          </a:p>
          <a:p>
            <a:r>
              <a:rPr lang="cs-CZ" dirty="0" err="1"/>
              <a:t>Have</a:t>
            </a:r>
            <a:r>
              <a:rPr lang="cs-CZ" dirty="0"/>
              <a:t> a </a:t>
            </a:r>
            <a:r>
              <a:rPr lang="cs-CZ" dirty="0" err="1"/>
              <a:t>look</a:t>
            </a:r>
            <a:r>
              <a:rPr lang="cs-CZ" dirty="0"/>
              <a:t> </a:t>
            </a:r>
            <a:r>
              <a:rPr lang="cs-CZ" dirty="0" err="1"/>
              <a:t>at</a:t>
            </a:r>
            <a:r>
              <a:rPr lang="cs-CZ" dirty="0"/>
              <a:t> </a:t>
            </a:r>
            <a:r>
              <a:rPr lang="cs-CZ" dirty="0" err="1"/>
              <a:t>all</a:t>
            </a:r>
            <a:r>
              <a:rPr lang="cs-CZ" dirty="0"/>
              <a:t> </a:t>
            </a:r>
            <a:r>
              <a:rPr lang="cs-CZ" dirty="0" err="1"/>
              <a:t>the</a:t>
            </a:r>
            <a:r>
              <a:rPr lang="cs-CZ" dirty="0"/>
              <a:t> </a:t>
            </a:r>
            <a:r>
              <a:rPr lang="cs-CZ" dirty="0" err="1"/>
              <a:t>posters</a:t>
            </a:r>
            <a:r>
              <a:rPr lang="cs-CZ" dirty="0"/>
              <a:t> in odevzdávárna and </a:t>
            </a:r>
            <a:r>
              <a:rPr lang="cs-CZ" dirty="0" err="1"/>
              <a:t>be</a:t>
            </a:r>
            <a:r>
              <a:rPr lang="cs-CZ" dirty="0"/>
              <a:t> </a:t>
            </a:r>
            <a:r>
              <a:rPr lang="cs-CZ" dirty="0" err="1"/>
              <a:t>ready</a:t>
            </a:r>
            <a:r>
              <a:rPr lang="cs-CZ" dirty="0"/>
              <a:t> to </a:t>
            </a:r>
            <a:r>
              <a:rPr lang="cs-CZ" dirty="0" err="1"/>
              <a:t>ask</a:t>
            </a:r>
            <a:r>
              <a:rPr lang="cs-CZ" dirty="0"/>
              <a:t> </a:t>
            </a:r>
            <a:r>
              <a:rPr lang="cs-CZ" dirty="0" err="1"/>
              <a:t>questions</a:t>
            </a: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579017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855A890-B60B-4670-9DC2-69DC05015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190501F-B738-4AA0-824D-E7D020E11FB3}"/>
              </a:ext>
            </a:extLst>
          </p:cNvPr>
          <p:cNvSpPr>
            <a:spLocks noGrp="1"/>
          </p:cNvSpPr>
          <p:nvPr>
            <p:ph type="title"/>
          </p:nvPr>
        </p:nvSpPr>
        <p:spPr>
          <a:xfrm>
            <a:off x="454467" y="2023110"/>
            <a:ext cx="2469624" cy="2846070"/>
          </a:xfrm>
        </p:spPr>
        <p:txBody>
          <a:bodyPr vert="horz" lIns="91440" tIns="45720" rIns="91440" bIns="45720" rtlCol="0" anchor="ctr">
            <a:normAutofit/>
          </a:bodyPr>
          <a:lstStyle/>
          <a:p>
            <a:r>
              <a:rPr lang="en-US" sz="3700"/>
              <a:t>Conflicts and debates</a:t>
            </a:r>
          </a:p>
        </p:txBody>
      </p:sp>
      <p:sp>
        <p:nvSpPr>
          <p:cNvPr id="14" name="Rectangle 13">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22480"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042549"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283"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ázek 1" descr="Theory of flat earth. Flat Earth in space with sun and moon vs spherical earth. Vector illustration. isolated on white background">
            <a:extLst>
              <a:ext uri="{FF2B5EF4-FFF2-40B4-BE49-F238E27FC236}">
                <a16:creationId xmlns:a16="http://schemas.microsoft.com/office/drawing/2014/main" id="{76D68B6C-E89B-8FC2-C1D2-6677DEDC6EFC}"/>
              </a:ext>
            </a:extLst>
          </p:cNvPr>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3736" t="41712" r="4412" b="7017"/>
          <a:stretch/>
        </p:blipFill>
        <p:spPr bwMode="auto">
          <a:xfrm>
            <a:off x="4054251" y="1370149"/>
            <a:ext cx="3703320" cy="1550371"/>
          </a:xfrm>
          <a:prstGeom prst="rect">
            <a:avLst/>
          </a:prstGeom>
          <a:noFill/>
          <a:extLst>
            <a:ext uri="{53640926-AAD7-44D8-BBD7-CCE9431645EC}">
              <a14:shadowObscured xmlns:a14="http://schemas.microsoft.com/office/drawing/2010/main"/>
            </a:ext>
          </a:extLst>
        </p:spPr>
      </p:pic>
      <p:pic>
        <p:nvPicPr>
          <p:cNvPr id="7" name="obrázek 2" descr="People arguing over mathematical formulas on a chalkboard.">
            <a:extLst>
              <a:ext uri="{FF2B5EF4-FFF2-40B4-BE49-F238E27FC236}">
                <a16:creationId xmlns:a16="http://schemas.microsoft.com/office/drawing/2014/main" id="{4A79C090-AF1A-4E96-E79D-D9322A55AB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757571" y="3425717"/>
            <a:ext cx="3544584" cy="2523744"/>
          </a:xfrm>
          <a:prstGeom prst="rect">
            <a:avLst/>
          </a:prstGeom>
          <a:noFill/>
        </p:spPr>
      </p:pic>
      <p:pic>
        <p:nvPicPr>
          <p:cNvPr id="5" name="obrázek 1" descr="Scientists agreeing on the scientific idea of nuclear reactions, but disagreeing over the issue of nuclear energy plants and whether or not they are a safe and environmentally sound means of producing energy.">
            <a:extLst>
              <a:ext uri="{FF2B5EF4-FFF2-40B4-BE49-F238E27FC236}">
                <a16:creationId xmlns:a16="http://schemas.microsoft.com/office/drawing/2014/main" id="{26CCC41A-B099-AAB0-E000-546299D336C8}"/>
              </a:ext>
            </a:extLst>
          </p:cNvPr>
          <p:cNvPicPr>
            <a:picLocks noChangeAspect="1"/>
          </p:cNvPicPr>
          <p:nvPr/>
        </p:nvPicPr>
        <p:blipFill rotWithShape="1">
          <a:blip r:embed="rId4">
            <a:extLst>
              <a:ext uri="{28A0092B-C50C-407E-A947-70E740481C1C}">
                <a14:useLocalDpi xmlns:a14="http://schemas.microsoft.com/office/drawing/2010/main" val="0"/>
              </a:ext>
            </a:extLst>
          </a:blip>
          <a:srcRect l="50000" t="15909"/>
          <a:stretch/>
        </p:blipFill>
        <p:spPr bwMode="auto">
          <a:xfrm>
            <a:off x="4840142" y="3564974"/>
            <a:ext cx="2131537" cy="2523744"/>
          </a:xfrm>
          <a:prstGeom prst="rect">
            <a:avLst/>
          </a:prstGeom>
          <a:noFill/>
          <a:extLst>
            <a:ext uri="{53640926-AAD7-44D8-BBD7-CCE9431645EC}">
              <a14:shadowObscured xmlns:a14="http://schemas.microsoft.com/office/drawing/2010/main"/>
            </a:ext>
          </a:extLst>
        </p:spPr>
      </p:pic>
      <p:pic>
        <p:nvPicPr>
          <p:cNvPr id="6" name="Obrázek 5" descr="Two groups of people protesting, one sign reads &quot;no stem cell research&quot; the other &quot;save lives with stem cells&quot;.">
            <a:extLst>
              <a:ext uri="{FF2B5EF4-FFF2-40B4-BE49-F238E27FC236}">
                <a16:creationId xmlns:a16="http://schemas.microsoft.com/office/drawing/2014/main" id="{B2608C64-D29E-EB3E-0BD5-D9248C41B8D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7850565" y="570394"/>
            <a:ext cx="3584863" cy="2523744"/>
          </a:xfrm>
          <a:prstGeom prst="rect">
            <a:avLst/>
          </a:prstGeom>
          <a:noFill/>
        </p:spPr>
      </p:pic>
    </p:spTree>
    <p:extLst>
      <p:ext uri="{BB962C8B-B14F-4D97-AF65-F5344CB8AC3E}">
        <p14:creationId xmlns:p14="http://schemas.microsoft.com/office/powerpoint/2010/main" val="1327742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9D0013-2125-47F9-04A8-A88508F2021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3D2E0E0-6A6E-744F-DF16-2CF08E1084EF}"/>
              </a:ext>
            </a:extLst>
          </p:cNvPr>
          <p:cNvSpPr>
            <a:spLocks noGrp="1"/>
          </p:cNvSpPr>
          <p:nvPr>
            <p:ph idx="1"/>
          </p:nvPr>
        </p:nvSpPr>
        <p:spPr/>
        <p:txBody>
          <a:bodyPr/>
          <a:lstStyle/>
          <a:p>
            <a:endParaRPr lang="cs-CZ" dirty="0"/>
          </a:p>
          <a:p>
            <a:endParaRPr lang="cs-CZ" dirty="0"/>
          </a:p>
          <a:p>
            <a:pPr marL="0" indent="0">
              <a:buNone/>
            </a:pPr>
            <a:r>
              <a:rPr lang="cs-CZ" dirty="0" err="1"/>
              <a:t>Controversial</a:t>
            </a:r>
            <a:r>
              <a:rPr lang="cs-CZ" dirty="0"/>
              <a:t> </a:t>
            </a:r>
            <a:r>
              <a:rPr lang="cs-CZ" dirty="0" err="1"/>
              <a:t>topics</a:t>
            </a:r>
            <a:r>
              <a:rPr lang="cs-CZ" dirty="0"/>
              <a:t> in </a:t>
            </a:r>
            <a:r>
              <a:rPr lang="cs-CZ" dirty="0" err="1"/>
              <a:t>physics</a:t>
            </a:r>
            <a:r>
              <a:rPr lang="cs-CZ" dirty="0"/>
              <a:t>?</a:t>
            </a:r>
          </a:p>
        </p:txBody>
      </p:sp>
    </p:spTree>
    <p:extLst>
      <p:ext uri="{BB962C8B-B14F-4D97-AF65-F5344CB8AC3E}">
        <p14:creationId xmlns:p14="http://schemas.microsoft.com/office/powerpoint/2010/main" val="309933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85054E-423C-EF17-0B7B-09E6B92DCB4E}"/>
              </a:ext>
            </a:extLst>
          </p:cNvPr>
          <p:cNvSpPr>
            <a:spLocks noGrp="1"/>
          </p:cNvSpPr>
          <p:nvPr>
            <p:ph type="title"/>
          </p:nvPr>
        </p:nvSpPr>
        <p:spPr/>
        <p:txBody>
          <a:bodyPr/>
          <a:lstStyle/>
          <a:p>
            <a:r>
              <a:rPr lang="cs-CZ" dirty="0" err="1"/>
              <a:t>The</a:t>
            </a:r>
            <a:r>
              <a:rPr lang="cs-CZ" dirty="0"/>
              <a:t> </a:t>
            </a:r>
            <a:r>
              <a:rPr lang="cs-CZ" dirty="0" err="1"/>
              <a:t>Theory</a:t>
            </a:r>
            <a:r>
              <a:rPr lang="cs-CZ" dirty="0"/>
              <a:t> </a:t>
            </a:r>
            <a:r>
              <a:rPr lang="cs-CZ" dirty="0" err="1"/>
              <a:t>of</a:t>
            </a:r>
            <a:r>
              <a:rPr lang="cs-CZ" dirty="0"/>
              <a:t> </a:t>
            </a:r>
            <a:r>
              <a:rPr lang="cs-CZ" dirty="0" err="1"/>
              <a:t>Everything</a:t>
            </a:r>
            <a:endParaRPr lang="cs-CZ" dirty="0"/>
          </a:p>
        </p:txBody>
      </p:sp>
      <p:sp>
        <p:nvSpPr>
          <p:cNvPr id="3" name="Zástupný obsah 2">
            <a:extLst>
              <a:ext uri="{FF2B5EF4-FFF2-40B4-BE49-F238E27FC236}">
                <a16:creationId xmlns:a16="http://schemas.microsoft.com/office/drawing/2014/main" id="{33AA2C80-4E30-C5E4-9962-37392A5FB3B2}"/>
              </a:ext>
            </a:extLst>
          </p:cNvPr>
          <p:cNvSpPr>
            <a:spLocks noGrp="1"/>
          </p:cNvSpPr>
          <p:nvPr>
            <p:ph idx="1"/>
          </p:nvPr>
        </p:nvSpPr>
        <p:spPr>
          <a:xfrm>
            <a:off x="838200" y="1405890"/>
            <a:ext cx="10515600" cy="5314950"/>
          </a:xfrm>
        </p:spPr>
        <p:txBody>
          <a:bodyPr>
            <a:normAutofit/>
          </a:bodyPr>
          <a:lstStyle/>
          <a:p>
            <a:pPr marL="0" indent="0">
              <a:buNone/>
            </a:pPr>
            <a:endParaRPr lang="cs-CZ" dirty="0"/>
          </a:p>
          <a:p>
            <a:pPr marL="0" indent="0">
              <a:lnSpc>
                <a:spcPct val="107000"/>
              </a:lnSpc>
              <a:spcAft>
                <a:spcPts val="200"/>
              </a:spcAft>
              <a:buNone/>
            </a:pPr>
            <a:r>
              <a:rPr lang="en-GB"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The Theory of Everything application______________________</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200"/>
              </a:spcAft>
              <a:buNone/>
            </a:pPr>
            <a:r>
              <a:rPr lang="en-GB"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Einstein´s theory____________________________</a:t>
            </a:r>
            <a:r>
              <a:rPr lang="cs-CZ"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____</a:t>
            </a:r>
            <a:r>
              <a:rPr lang="en-GB"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______</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200"/>
              </a:spcAft>
              <a:buNone/>
            </a:pPr>
            <a:r>
              <a:rPr lang="en-GB"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 String Theory_________________________________________</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200"/>
              </a:spcAft>
              <a:buNone/>
            </a:pPr>
            <a:r>
              <a:rPr lang="en-GB"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 Wormholes__________________________________________</a:t>
            </a:r>
            <a:r>
              <a:rPr lang="en-GB" dirty="0">
                <a:effectLst/>
                <a:latin typeface="Calibri" panose="020F0502020204030204" pitchFamily="34" charset="0"/>
                <a:ea typeface="Times New Roman" panose="02020603050405020304" pitchFamily="18" charset="0"/>
                <a:cs typeface="Calibri" panose="020F0502020204030204" pitchFamily="34" charset="0"/>
              </a:rPr>
              <a:t> </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200"/>
              </a:spcAft>
              <a:buNone/>
            </a:pPr>
            <a:r>
              <a:rPr lang="en-GB"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 3 forces in human history_______________________________</a:t>
            </a:r>
            <a:endParaRPr lang="cs-CZ" dirty="0"/>
          </a:p>
        </p:txBody>
      </p:sp>
    </p:spTree>
    <p:extLst>
      <p:ext uri="{BB962C8B-B14F-4D97-AF65-F5344CB8AC3E}">
        <p14:creationId xmlns:p14="http://schemas.microsoft.com/office/powerpoint/2010/main" val="3267153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9471F9-28FF-81D4-3663-CDDB5E087F9C}"/>
              </a:ext>
            </a:extLst>
          </p:cNvPr>
          <p:cNvSpPr>
            <a:spLocks noGrp="1"/>
          </p:cNvSpPr>
          <p:nvPr>
            <p:ph type="title"/>
          </p:nvPr>
        </p:nvSpPr>
        <p:spPr/>
        <p:txBody>
          <a:bodyPr/>
          <a:lstStyle/>
          <a:p>
            <a:r>
              <a:rPr lang="cs-CZ" dirty="0" err="1"/>
              <a:t>Summarizing</a:t>
            </a:r>
            <a:r>
              <a:rPr lang="cs-CZ" dirty="0"/>
              <a:t> and reporting</a:t>
            </a:r>
          </a:p>
        </p:txBody>
      </p:sp>
      <p:sp>
        <p:nvSpPr>
          <p:cNvPr id="3" name="Zástupný obsah 2">
            <a:extLst>
              <a:ext uri="{FF2B5EF4-FFF2-40B4-BE49-F238E27FC236}">
                <a16:creationId xmlns:a16="http://schemas.microsoft.com/office/drawing/2014/main" id="{FE983201-B307-E51E-1B49-63798FD4123E}"/>
              </a:ext>
            </a:extLst>
          </p:cNvPr>
          <p:cNvSpPr>
            <a:spLocks noGrp="1"/>
          </p:cNvSpPr>
          <p:nvPr>
            <p:ph idx="1"/>
          </p:nvPr>
        </p:nvSpPr>
        <p:spPr/>
        <p:txBody>
          <a:bodyPr/>
          <a:lstStyle/>
          <a:p>
            <a:pPr marL="0" indent="0">
              <a:lnSpc>
                <a:spcPct val="107000"/>
              </a:lnSpc>
              <a:spcAft>
                <a:spcPts val="200"/>
              </a:spcAft>
              <a:buNone/>
            </a:pPr>
            <a:r>
              <a:rPr lang="en-GB"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explain             give examples        believe            conclude       claim           argue                mention</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200"/>
              </a:spcAft>
              <a:buNone/>
            </a:pPr>
            <a:r>
              <a:rPr lang="en-GB" sz="2000" i="1" dirty="0">
                <a:effectLst/>
                <a:latin typeface="Calibri" panose="020F0502020204030204" pitchFamily="34" charset="0"/>
                <a:ea typeface="Times New Roman" panose="02020603050405020304" pitchFamily="18" charset="0"/>
                <a:cs typeface="Calibri" panose="020F0502020204030204" pitchFamily="34" charset="0"/>
              </a:rPr>
              <a:t> </a:t>
            </a:r>
            <a:r>
              <a:rPr lang="en-GB"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Professor Kaku ___________________________________________</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200"/>
              </a:spcAft>
              <a:buNone/>
            </a:pPr>
            <a:r>
              <a:rPr lang="en-GB"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 Professor Kaku ___________________________________________</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200"/>
              </a:spcAft>
              <a:buNone/>
            </a:pPr>
            <a:r>
              <a:rPr lang="en-GB"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 He _____________________________________________________</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200"/>
              </a:spcAft>
              <a:buNone/>
            </a:pPr>
            <a:r>
              <a:rPr lang="en-GB"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 He _____________________________________________________</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200"/>
              </a:spcAft>
              <a:buNone/>
            </a:pPr>
            <a:r>
              <a:rPr lang="en-GB"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  He_____________________________________________________</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132998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32D4F423-F6C9-8704-87F7-AA96C4C8F847}"/>
              </a:ext>
            </a:extLst>
          </p:cNvPr>
          <p:cNvSpPr>
            <a:spLocks noGrp="1"/>
          </p:cNvSpPr>
          <p:nvPr>
            <p:ph type="title"/>
          </p:nvPr>
        </p:nvSpPr>
        <p:spPr>
          <a:xfrm>
            <a:off x="841248" y="548640"/>
            <a:ext cx="3600860" cy="5431536"/>
          </a:xfrm>
        </p:spPr>
        <p:txBody>
          <a:bodyPr>
            <a:normAutofit/>
          </a:bodyPr>
          <a:lstStyle/>
          <a:p>
            <a:r>
              <a:rPr lang="cs-CZ" sz="5400"/>
              <a:t>Topics for the group discussion</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389F13D6-3797-2791-6726-8CCC900FE7C0}"/>
              </a:ext>
            </a:extLst>
          </p:cNvPr>
          <p:cNvSpPr>
            <a:spLocks noGrp="1"/>
          </p:cNvSpPr>
          <p:nvPr>
            <p:ph idx="1"/>
          </p:nvPr>
        </p:nvSpPr>
        <p:spPr>
          <a:xfrm>
            <a:off x="4874342" y="548640"/>
            <a:ext cx="6476411" cy="6043889"/>
          </a:xfrm>
        </p:spPr>
        <p:txBody>
          <a:bodyPr anchor="ctr">
            <a:normAutofit/>
          </a:bodyPr>
          <a:lstStyle/>
          <a:p>
            <a:pPr>
              <a:spcAft>
                <a:spcPts val="200"/>
              </a:spcAft>
            </a:pPr>
            <a:r>
              <a:rPr lang="en-GB" sz="1600" b="1" dirty="0">
                <a:effectLst/>
                <a:latin typeface="Calibri" panose="020F0502020204030204" pitchFamily="34" charset="0"/>
                <a:ea typeface="Times New Roman" panose="02020603050405020304" pitchFamily="18" charset="0"/>
                <a:cs typeface="Calibri" panose="020F0502020204030204" pitchFamily="34" charset="0"/>
              </a:rPr>
              <a:t>Physics</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200"/>
              </a:spcAft>
              <a:buFont typeface="+mj-lt"/>
              <a:buAutoNum type="alphaLcParenR"/>
            </a:pPr>
            <a:r>
              <a:rPr lang="en-GB" sz="1600" dirty="0">
                <a:effectLst/>
                <a:latin typeface="Calibri" panose="020F0502020204030204" pitchFamily="34" charset="0"/>
                <a:ea typeface="Times New Roman" panose="02020603050405020304" pitchFamily="18" charset="0"/>
                <a:cs typeface="Calibri" panose="020F0502020204030204" pitchFamily="34" charset="0"/>
              </a:rPr>
              <a:t>Where did all the antimatter go?</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200"/>
              </a:spcAft>
              <a:buFont typeface="+mj-lt"/>
              <a:buAutoNum type="alphaLcParenR"/>
            </a:pPr>
            <a:r>
              <a:rPr lang="en-GB" sz="1600" dirty="0">
                <a:effectLst/>
                <a:latin typeface="Calibri" panose="020F0502020204030204" pitchFamily="34" charset="0"/>
                <a:ea typeface="Times New Roman" panose="02020603050405020304" pitchFamily="18" charset="0"/>
                <a:cs typeface="Calibri" panose="020F0502020204030204" pitchFamily="34" charset="0"/>
              </a:rPr>
              <a:t>Can we find a unified theory of physics?</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200"/>
              </a:spcAft>
              <a:buFont typeface="+mj-lt"/>
              <a:buAutoNum type="alphaLcParenR"/>
            </a:pPr>
            <a:r>
              <a:rPr lang="en-GB" sz="1600" dirty="0">
                <a:effectLst/>
                <a:latin typeface="Calibri" panose="020F0502020204030204" pitchFamily="34" charset="0"/>
                <a:ea typeface="Times New Roman" panose="02020603050405020304" pitchFamily="18" charset="0"/>
                <a:cs typeface="Calibri" panose="020F0502020204030204" pitchFamily="34" charset="0"/>
              </a:rPr>
              <a:t>Why does time seem to flow only in one direction?</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200"/>
              </a:spcAft>
              <a:buFont typeface="+mj-lt"/>
              <a:buAutoNum type="alphaLcParenR"/>
            </a:pPr>
            <a:r>
              <a:rPr lang="en-GB" sz="1600" dirty="0">
                <a:effectLst/>
                <a:latin typeface="Calibri" panose="020F0502020204030204" pitchFamily="34" charset="0"/>
                <a:ea typeface="Calibri" panose="020F0502020204030204" pitchFamily="34" charset="0"/>
                <a:cs typeface="Calibri" panose="020F0502020204030204" pitchFamily="34" charset="0"/>
              </a:rPr>
              <a:t>What is the identity of dark matter?</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120"/>
              </a:spcAft>
              <a:buFont typeface="+mj-lt"/>
              <a:buAutoNum type="alphaLcParenR"/>
            </a:pPr>
            <a:r>
              <a:rPr lang="en-GB" sz="1600" dirty="0">
                <a:effectLst/>
                <a:latin typeface="Calibri" panose="020F0502020204030204" pitchFamily="34" charset="0"/>
                <a:ea typeface="Calibri" panose="020F0502020204030204" pitchFamily="34" charset="0"/>
                <a:cs typeface="Calibri" panose="020F0502020204030204" pitchFamily="34" charset="0"/>
              </a:rPr>
              <a:t>Is it possible to make a material that is a </a:t>
            </a:r>
            <a:r>
              <a:rPr lang="cs-CZ" sz="1600" dirty="0" err="1">
                <a:effectLst/>
                <a:latin typeface="Calibri" panose="020F0502020204030204" pitchFamily="34" charset="0"/>
                <a:ea typeface="Calibri" panose="020F0502020204030204" pitchFamily="34" charset="0"/>
                <a:cs typeface="Calibri" panose="020F0502020204030204" pitchFamily="34" charset="0"/>
              </a:rPr>
              <a:t>superconductor</a:t>
            </a:r>
            <a:r>
              <a:rPr lang="cs-CZ" sz="1600" dirty="0">
                <a:effectLst/>
                <a:latin typeface="Calibri" panose="020F0502020204030204" pitchFamily="34" charset="0"/>
                <a:ea typeface="Calibri" panose="020F0502020204030204" pitchFamily="34" charset="0"/>
                <a:cs typeface="Calibri" panose="020F0502020204030204" pitchFamily="34" charset="0"/>
              </a:rPr>
              <a:t> </a:t>
            </a:r>
            <a:r>
              <a:rPr lang="cs-CZ" sz="1600" dirty="0" err="1">
                <a:effectLst/>
                <a:latin typeface="Calibri" panose="020F0502020204030204" pitchFamily="34" charset="0"/>
                <a:ea typeface="Calibri" panose="020F0502020204030204" pitchFamily="34" charset="0"/>
                <a:cs typeface="Calibri" panose="020F0502020204030204" pitchFamily="34" charset="0"/>
              </a:rPr>
              <a:t>at</a:t>
            </a:r>
            <a:r>
              <a:rPr lang="cs-CZ" sz="1600" dirty="0">
                <a:effectLst/>
                <a:latin typeface="Calibri" panose="020F0502020204030204" pitchFamily="34" charset="0"/>
                <a:ea typeface="Calibri" panose="020F0502020204030204" pitchFamily="34" charset="0"/>
                <a:cs typeface="Calibri" panose="020F0502020204030204" pitchFamily="34" charset="0"/>
              </a:rPr>
              <a:t> </a:t>
            </a:r>
            <a:r>
              <a:rPr lang="cs-CZ" sz="1600" dirty="0" err="1">
                <a:effectLst/>
                <a:latin typeface="Calibri" panose="020F0502020204030204" pitchFamily="34" charset="0"/>
                <a:ea typeface="Calibri" panose="020F0502020204030204" pitchFamily="34" charset="0"/>
                <a:cs typeface="Calibri" panose="020F0502020204030204" pitchFamily="34" charset="0"/>
              </a:rPr>
              <a:t>room</a:t>
            </a:r>
            <a:r>
              <a:rPr lang="cs-CZ" sz="1600" dirty="0">
                <a:effectLst/>
                <a:latin typeface="Calibri" panose="020F0502020204030204" pitchFamily="34" charset="0"/>
                <a:ea typeface="Calibri" panose="020F0502020204030204" pitchFamily="34" charset="0"/>
                <a:cs typeface="Calibri" panose="020F0502020204030204" pitchFamily="34" charset="0"/>
              </a:rPr>
              <a:t> </a:t>
            </a:r>
            <a:r>
              <a:rPr lang="cs-CZ" sz="1600" dirty="0" err="1">
                <a:effectLst/>
                <a:latin typeface="Calibri" panose="020F0502020204030204" pitchFamily="34" charset="0"/>
                <a:ea typeface="Calibri" panose="020F0502020204030204" pitchFamily="34" charset="0"/>
                <a:cs typeface="Calibri" panose="020F0502020204030204" pitchFamily="34" charset="0"/>
              </a:rPr>
              <a:t>temperature</a:t>
            </a:r>
            <a:r>
              <a:rPr lang="cs-CZ" sz="1600" dirty="0">
                <a:effectLst/>
                <a:latin typeface="Calibri" panose="020F0502020204030204" pitchFamily="34" charset="0"/>
                <a:ea typeface="Calibri" panose="020F0502020204030204" pitchFamily="34" charset="0"/>
                <a:cs typeface="Calibri" panose="020F0502020204030204" pitchFamily="34" charset="0"/>
              </a:rPr>
              <a:t> and </a:t>
            </a:r>
            <a:r>
              <a:rPr lang="cs-CZ" sz="1600" dirty="0" err="1">
                <a:effectLst/>
                <a:latin typeface="Calibri" panose="020F0502020204030204" pitchFamily="34" charset="0"/>
                <a:ea typeface="Calibri" panose="020F0502020204030204" pitchFamily="34" charset="0"/>
                <a:cs typeface="Calibri" panose="020F0502020204030204" pitchFamily="34" charset="0"/>
              </a:rPr>
              <a:t>atmospheric</a:t>
            </a:r>
            <a:r>
              <a:rPr lang="cs-CZ" sz="1600" dirty="0">
                <a:effectLst/>
                <a:latin typeface="Calibri" panose="020F0502020204030204" pitchFamily="34" charset="0"/>
                <a:ea typeface="Calibri" panose="020F0502020204030204" pitchFamily="34" charset="0"/>
                <a:cs typeface="Calibri" panose="020F0502020204030204" pitchFamily="34" charset="0"/>
              </a:rPr>
              <a:t> </a:t>
            </a:r>
            <a:r>
              <a:rPr lang="cs-CZ" sz="1600" dirty="0" err="1">
                <a:effectLst/>
                <a:latin typeface="Calibri" panose="020F0502020204030204" pitchFamily="34" charset="0"/>
                <a:ea typeface="Calibri" panose="020F0502020204030204" pitchFamily="34" charset="0"/>
                <a:cs typeface="Calibri" panose="020F0502020204030204" pitchFamily="34" charset="0"/>
              </a:rPr>
              <a:t>pressure</a:t>
            </a:r>
            <a:r>
              <a:rPr lang="cs-CZ" sz="1600" dirty="0">
                <a:effectLst/>
                <a:latin typeface="Calibri" panose="020F0502020204030204" pitchFamily="34" charset="0"/>
                <a:ea typeface="Calibri" panose="020F0502020204030204" pitchFamily="34" charset="0"/>
                <a:cs typeface="Calibri" panose="020F0502020204030204" pitchFamily="34" charset="0"/>
              </a:rPr>
              <a:t>?</a:t>
            </a:r>
            <a:endParaRPr lang="cs-CZ" sz="1600" u="sng"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200"/>
              </a:spcAft>
            </a:pPr>
            <a:r>
              <a:rPr lang="en-GB" sz="1600" b="1" dirty="0">
                <a:effectLst/>
                <a:latin typeface="Calibri" panose="020F0502020204030204" pitchFamily="34" charset="0"/>
                <a:ea typeface="Times New Roman" panose="02020603050405020304" pitchFamily="18" charset="0"/>
                <a:cs typeface="Calibri" panose="020F0502020204030204" pitchFamily="34" charset="0"/>
              </a:rPr>
              <a:t>General</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200"/>
              </a:spcAft>
              <a:buFont typeface="+mj-lt"/>
              <a:buAutoNum type="alphaLcParenR"/>
            </a:pPr>
            <a:r>
              <a:rPr lang="en-GB" sz="1600" dirty="0">
                <a:effectLst/>
                <a:latin typeface="Calibri" panose="020F0502020204030204" pitchFamily="34" charset="0"/>
                <a:ea typeface="Times New Roman" panose="02020603050405020304" pitchFamily="18" charset="0"/>
                <a:cs typeface="Calibri" panose="020F0502020204030204" pitchFamily="34" charset="0"/>
              </a:rPr>
              <a:t>Should renewable sources of energy gradually replace other energy sources?</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200"/>
              </a:spcAft>
              <a:buFont typeface="+mj-lt"/>
              <a:buAutoNum type="alphaLcParenR"/>
            </a:pPr>
            <a:r>
              <a:rPr lang="en-GB" sz="1600" dirty="0">
                <a:effectLst/>
                <a:latin typeface="Calibri" panose="020F0502020204030204" pitchFamily="34" charset="0"/>
                <a:ea typeface="Times New Roman" panose="02020603050405020304" pitchFamily="18" charset="0"/>
                <a:cs typeface="Calibri" panose="020F0502020204030204" pitchFamily="34" charset="0"/>
              </a:rPr>
              <a:t>Why are people so afraid of nuclear energy? Are their worries reasonable?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200"/>
              </a:spcAft>
              <a:buFont typeface="+mj-lt"/>
              <a:buAutoNum type="alphaLcParenR"/>
            </a:pPr>
            <a:r>
              <a:rPr lang="en-GB" sz="1600" dirty="0">
                <a:effectLst/>
                <a:latin typeface="Calibri" panose="020F0502020204030204" pitchFamily="34" charset="0"/>
                <a:ea typeface="Times New Roman" panose="02020603050405020304" pitchFamily="18" charset="0"/>
                <a:cs typeface="Calibri" panose="020F0502020204030204" pitchFamily="34" charset="0"/>
              </a:rPr>
              <a:t>Is the death penalty a justifiable option in some cases?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200"/>
              </a:spcAft>
              <a:buFont typeface="+mj-lt"/>
              <a:buAutoNum type="alphaLcParenR"/>
            </a:pPr>
            <a:r>
              <a:rPr lang="en-GB" sz="1600" dirty="0">
                <a:effectLst/>
                <a:latin typeface="Calibri" panose="020F0502020204030204" pitchFamily="34" charset="0"/>
                <a:ea typeface="Times New Roman" panose="02020603050405020304" pitchFamily="18" charset="0"/>
                <a:cs typeface="Calibri" panose="020F0502020204030204" pitchFamily="34" charset="0"/>
              </a:rPr>
              <a:t>Should euthanasia be made a legal option?</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200"/>
              </a:spcAft>
              <a:buFont typeface="+mj-lt"/>
              <a:buAutoNum type="alphaLcParenR"/>
            </a:pPr>
            <a:r>
              <a:rPr lang="en-GB" sz="1600" dirty="0">
                <a:effectLst/>
                <a:latin typeface="Calibri" panose="020F0502020204030204" pitchFamily="34" charset="0"/>
                <a:ea typeface="Times New Roman" panose="02020603050405020304" pitchFamily="18" charset="0"/>
                <a:cs typeface="Calibri" panose="020F0502020204030204" pitchFamily="34" charset="0"/>
              </a:rPr>
              <a:t>Are natural sciences more important than humanities?</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200"/>
              </a:spcAft>
              <a:buFont typeface="+mj-lt"/>
              <a:buAutoNum type="alphaLcParenR"/>
            </a:pPr>
            <a:r>
              <a:rPr lang="en-GB" sz="1600" dirty="0">
                <a:effectLst/>
                <a:latin typeface="Calibri" panose="020F0502020204030204" pitchFamily="34" charset="0"/>
                <a:ea typeface="Times New Roman" panose="02020603050405020304" pitchFamily="18" charset="0"/>
                <a:cs typeface="Calibri" panose="020F0502020204030204" pitchFamily="34" charset="0"/>
              </a:rPr>
              <a:t>Is university education necessary for the person´s success in life?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200"/>
              </a:spcAft>
              <a:buFont typeface="+mj-lt"/>
              <a:buAutoNum type="alphaLcParenR"/>
            </a:pPr>
            <a:r>
              <a:rPr lang="en-GB" sz="1600" dirty="0">
                <a:effectLst/>
                <a:latin typeface="Calibri" panose="020F0502020204030204" pitchFamily="34" charset="0"/>
                <a:ea typeface="Times New Roman" panose="02020603050405020304" pitchFamily="18" charset="0"/>
                <a:cs typeface="Calibri" panose="020F0502020204030204" pitchFamily="34" charset="0"/>
              </a:rPr>
              <a:t>Anything else you like.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1400" dirty="0"/>
          </a:p>
        </p:txBody>
      </p:sp>
    </p:spTree>
    <p:extLst>
      <p:ext uri="{BB962C8B-B14F-4D97-AF65-F5344CB8AC3E}">
        <p14:creationId xmlns:p14="http://schemas.microsoft.com/office/powerpoint/2010/main" val="1734433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7EC3C8-2AF1-6006-F93E-6200AEB82E37}"/>
              </a:ext>
            </a:extLst>
          </p:cNvPr>
          <p:cNvSpPr>
            <a:spLocks noGrp="1"/>
          </p:cNvSpPr>
          <p:nvPr>
            <p:ph type="title"/>
          </p:nvPr>
        </p:nvSpPr>
        <p:spPr/>
        <p:txBody>
          <a:bodyPr/>
          <a:lstStyle/>
          <a:p>
            <a:r>
              <a:rPr lang="cs-CZ" dirty="0" err="1"/>
              <a:t>Procedure</a:t>
            </a:r>
            <a:endParaRPr lang="cs-CZ" dirty="0"/>
          </a:p>
        </p:txBody>
      </p:sp>
      <p:sp>
        <p:nvSpPr>
          <p:cNvPr id="3" name="Zástupný obsah 2">
            <a:extLst>
              <a:ext uri="{FF2B5EF4-FFF2-40B4-BE49-F238E27FC236}">
                <a16:creationId xmlns:a16="http://schemas.microsoft.com/office/drawing/2014/main" id="{4E62A2DA-3B43-BB5E-323A-FC8037CDE9B3}"/>
              </a:ext>
            </a:extLst>
          </p:cNvPr>
          <p:cNvSpPr>
            <a:spLocks noGrp="1"/>
          </p:cNvSpPr>
          <p:nvPr>
            <p:ph idx="1"/>
          </p:nvPr>
        </p:nvSpPr>
        <p:spPr>
          <a:xfrm>
            <a:off x="838200" y="1364226"/>
            <a:ext cx="10515600" cy="5331542"/>
          </a:xfrm>
        </p:spPr>
        <p:txBody>
          <a:bodyPr/>
          <a:lstStyle/>
          <a:p>
            <a:pPr>
              <a:lnSpc>
                <a:spcPct val="150000"/>
              </a:lnSpc>
              <a:spcAft>
                <a:spcPts val="200"/>
              </a:spcAf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Choose one topic you would like to discuss.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Each of you will prepare his/her argumentation following the outline below.</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Share your opinions and arguments supporting or refuting them. React to the ideas of your fellow students.</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Decide which arguments are most relevant for the topic.</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Aft>
                <a:spcPts val="800"/>
              </a:spcAft>
              <a:buNone/>
            </a:pPr>
            <a:r>
              <a:rPr lang="en-GB"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412521677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8FE5651468A3D4B90D1EC95A79DCF21" ma:contentTypeVersion="11" ma:contentTypeDescription="Vytvoří nový dokument" ma:contentTypeScope="" ma:versionID="ab9f9a85b6bfabf222fde5808b2ecb8a">
  <xsd:schema xmlns:xsd="http://www.w3.org/2001/XMLSchema" xmlns:xs="http://www.w3.org/2001/XMLSchema" xmlns:p="http://schemas.microsoft.com/office/2006/metadata/properties" xmlns:ns3="567f2e8e-f82b-4e20-adde-3167ac8dcb2e" xmlns:ns4="1be74145-1369-4350-a552-f90e39977260" targetNamespace="http://schemas.microsoft.com/office/2006/metadata/properties" ma:root="true" ma:fieldsID="591df79fbacf95324ac204aed98226d2" ns3:_="" ns4:_="">
    <xsd:import namespace="567f2e8e-f82b-4e20-adde-3167ac8dcb2e"/>
    <xsd:import namespace="1be74145-1369-4350-a552-f90e3997726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7f2e8e-f82b-4e20-adde-3167ac8dcb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e74145-1369-4350-a552-f90e39977260" elementFormDefault="qualified">
    <xsd:import namespace="http://schemas.microsoft.com/office/2006/documentManagement/types"/>
    <xsd:import namespace="http://schemas.microsoft.com/office/infopath/2007/PartnerControls"/>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element name="SharingHintHash" ma:index="18"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11F27A-A5DF-417A-A6D4-B7F656BE20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7f2e8e-f82b-4e20-adde-3167ac8dcb2e"/>
    <ds:schemaRef ds:uri="1be74145-1369-4350-a552-f90e39977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CD1006-AB8F-48B3-9730-F9BD1366B2E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37EECAF-6245-48FF-A5A4-3A69408C54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3314</TotalTime>
  <Words>2113</Words>
  <Application>Microsoft Office PowerPoint</Application>
  <PresentationFormat>Širokoúhlá obrazovka</PresentationFormat>
  <Paragraphs>362</Paragraphs>
  <Slides>33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33</vt:i4>
      </vt:variant>
    </vt:vector>
  </HeadingPairs>
  <TitlesOfParts>
    <vt:vector size="39" baseType="lpstr">
      <vt:lpstr>Arial</vt:lpstr>
      <vt:lpstr>Calibri</vt:lpstr>
      <vt:lpstr>Calibri Light</vt:lpstr>
      <vt:lpstr>Symbol</vt:lpstr>
      <vt:lpstr>Times New Roman</vt:lpstr>
      <vt:lpstr>Motiv Office</vt:lpstr>
      <vt:lpstr>English for Physicists 2 Week 11</vt:lpstr>
      <vt:lpstr>Prezentace aplikace PowerPoint</vt:lpstr>
      <vt:lpstr>Posters for week 12</vt:lpstr>
      <vt:lpstr>Conflicts and debates</vt:lpstr>
      <vt:lpstr>Prezentace aplikace PowerPoint</vt:lpstr>
      <vt:lpstr>The Theory of Everything</vt:lpstr>
      <vt:lpstr>Summarizing and reporting</vt:lpstr>
      <vt:lpstr>Topics for the group discussion</vt:lpstr>
      <vt:lpstr>Procedure</vt:lpstr>
      <vt:lpstr>Structure</vt:lpstr>
      <vt:lpstr>Outline</vt:lpstr>
      <vt:lpstr>Outline</vt:lpstr>
      <vt:lpstr>CARDS</vt:lpstr>
      <vt:lpstr>Prezentace aplikace PowerPoint</vt:lpstr>
      <vt:lpstr>Discuss</vt:lpstr>
      <vt:lpstr>Listening. Effects of Space Travel on Human Body.</vt:lpstr>
      <vt:lpstr>Listening. Effects of Space Travel on Human Body.</vt:lpstr>
      <vt:lpstr>Prezentace aplikace PowerPoint</vt:lpstr>
      <vt:lpstr>Prezentace aplikace PowerPoint</vt:lpstr>
      <vt:lpstr>Prezentace aplikace PowerPoint</vt:lpstr>
      <vt:lpstr>Prezentace aplikace PowerPoint</vt:lpstr>
      <vt:lpstr>Prezentace aplikace PowerPoint</vt:lpstr>
      <vt:lpstr>Common reporting verbs  (grammatical structures)</vt:lpstr>
      <vt:lpstr>Read the story and answer the questions using reporting verbs</vt:lpstr>
      <vt:lpstr>Verbs to use</vt:lpstr>
      <vt:lpstr>Prezentace aplikace PowerPoint</vt:lpstr>
      <vt:lpstr>Prezentace aplikace PowerPoint</vt:lpstr>
      <vt:lpstr>Prezentace aplikace PowerPoint</vt:lpstr>
      <vt:lpstr>A role-play. Work in the groups of 3 – 4. You are friends who share a house, but you have been living together for some time, and your habits are starting to annoy each other. You are going to have a house meeting to discuss your complaints! </vt:lpstr>
      <vt:lpstr>Prezentace aplikace PowerPoint</vt:lpstr>
      <vt:lpstr>Prezentace aplikace PowerPoint</vt:lpstr>
      <vt:lpstr>Sentence transformation</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Mathematians III Week 7</dc:title>
  <dc:creator>Štěpánka Bilová</dc:creator>
  <cp:lastModifiedBy>Eva Čoupková</cp:lastModifiedBy>
  <cp:revision>121</cp:revision>
  <cp:lastPrinted>2018-11-20T12:54:04Z</cp:lastPrinted>
  <dcterms:created xsi:type="dcterms:W3CDTF">2018-10-30T23:04:51Z</dcterms:created>
  <dcterms:modified xsi:type="dcterms:W3CDTF">2024-04-29T08:08:25Z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0x01010008FE5651468A3D4B90D1EC95A79DCF21</vt:lpwstr>
  </property>
</Properties>
</file>