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256" r:id="rId5"/>
    <p:sldId id="264" r:id="rId6"/>
    <p:sldId id="379" r:id="rId7"/>
    <p:sldId id="380" r:id="rId8"/>
    <p:sldId id="381" r:id="rId9"/>
    <p:sldId id="382" r:id="rId10"/>
    <p:sldId id="383" r:id="rId11"/>
    <p:sldId id="384" r:id="rId12"/>
    <p:sldId id="385" r:id="rId13"/>
    <p:sldId id="386" r:id="rId14"/>
    <p:sldId id="387" r:id="rId15"/>
    <p:sldId id="388" r:id="rId16"/>
    <p:sldId id="389" r:id="rId17"/>
    <p:sldId id="390" r:id="rId18"/>
    <p:sldId id="391" r:id="rId19"/>
    <p:sldId id="392" r:id="rId20"/>
    <p:sldId id="393" r:id="rId21"/>
    <p:sldId id="394" r:id="rId22"/>
    <p:sldId id="395" r:id="rId23"/>
    <p:sldId id="396" r:id="rId24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28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41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a Čoupková" userId="92c71395-7f27-4083-bf01-1e357d38d630" providerId="ADAL" clId="{FABBEF39-A532-43FC-9AA5-EE03623B0AFF}"/>
    <pc:docChg chg="modSld">
      <pc:chgData name="Eva Čoupková" userId="92c71395-7f27-4083-bf01-1e357d38d630" providerId="ADAL" clId="{FABBEF39-A532-43FC-9AA5-EE03623B0AFF}" dt="2024-03-18T11:40:10.704" v="70" actId="20577"/>
      <pc:docMkLst>
        <pc:docMk/>
      </pc:docMkLst>
      <pc:sldChg chg="modSp mod">
        <pc:chgData name="Eva Čoupková" userId="92c71395-7f27-4083-bf01-1e357d38d630" providerId="ADAL" clId="{FABBEF39-A532-43FC-9AA5-EE03623B0AFF}" dt="2024-03-18T11:40:10.704" v="70" actId="20577"/>
        <pc:sldMkLst>
          <pc:docMk/>
          <pc:sldMk cId="2602328373" sldId="383"/>
        </pc:sldMkLst>
        <pc:spChg chg="mod">
          <ac:chgData name="Eva Čoupková" userId="92c71395-7f27-4083-bf01-1e357d38d630" providerId="ADAL" clId="{FABBEF39-A532-43FC-9AA5-EE03623B0AFF}" dt="2024-03-18T11:40:10.704" v="70" actId="20577"/>
          <ac:spMkLst>
            <pc:docMk/>
            <pc:sldMk cId="2602328373" sldId="383"/>
            <ac:spMk id="3" creationId="{4B4BAE4E-C2C4-C391-3DA4-F9C49861CAF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AD0B7B-746F-4BFB-8C71-D6AEE8CDD745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D0B40A-BA4D-4228-8288-B9F8D1D21C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927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421E8D-74AC-49EB-A2BB-D7FC1002BBEA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3D3E00-C8BB-4D3B-856D-4608A6676A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880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42A6-7F85-4A85-AE6E-55E04474CC1E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E949-DA39-416C-9AFB-96E3841B0B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432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42A6-7F85-4A85-AE6E-55E04474CC1E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E949-DA39-416C-9AFB-96E3841B0B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9870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42A6-7F85-4A85-AE6E-55E04474CC1E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E949-DA39-416C-9AFB-96E3841B0B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5319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42A6-7F85-4A85-AE6E-55E04474CC1E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E949-DA39-416C-9AFB-96E3841B0B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3442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42A6-7F85-4A85-AE6E-55E04474CC1E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E949-DA39-416C-9AFB-96E3841B0B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621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42A6-7F85-4A85-AE6E-55E04474CC1E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E949-DA39-416C-9AFB-96E3841B0B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811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42A6-7F85-4A85-AE6E-55E04474CC1E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E949-DA39-416C-9AFB-96E3841B0B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42A6-7F85-4A85-AE6E-55E04474CC1E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E949-DA39-416C-9AFB-96E3841B0B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5958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42A6-7F85-4A85-AE6E-55E04474CC1E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E949-DA39-416C-9AFB-96E3841B0B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9832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42A6-7F85-4A85-AE6E-55E04474CC1E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E949-DA39-416C-9AFB-96E3841B0B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4225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42A6-7F85-4A85-AE6E-55E04474CC1E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E949-DA39-416C-9AFB-96E3841B0B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453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442A6-7F85-4A85-AE6E-55E04474CC1E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DE949-DA39-416C-9AFB-96E3841B0B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9072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English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Physicists</a:t>
            </a:r>
            <a:r>
              <a:rPr lang="cs-CZ" dirty="0"/>
              <a:t> 2</a:t>
            </a:r>
            <a:br>
              <a:rPr lang="cs-CZ" dirty="0"/>
            </a:br>
            <a:r>
              <a:rPr lang="cs-CZ" dirty="0" err="1"/>
              <a:t>Week</a:t>
            </a:r>
            <a:r>
              <a:rPr lang="cs-CZ" dirty="0"/>
              <a:t> 5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sz="3600" dirty="0"/>
              <a:t>Black </a:t>
            </a:r>
            <a:r>
              <a:rPr lang="cs-CZ" sz="3600" dirty="0" err="1"/>
              <a:t>holes</a:t>
            </a:r>
            <a:r>
              <a:rPr lang="cs-CZ" sz="3600" dirty="0"/>
              <a:t> and </a:t>
            </a:r>
            <a:r>
              <a:rPr lang="cs-CZ" sz="3600" dirty="0" err="1"/>
              <a:t>speculating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0017140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294DFA-1393-125D-D18E-535EFA5B3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Listening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1FB9E9-E871-AD0B-E1B2-18CEDDD22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7170"/>
            <a:ext cx="10515600" cy="5540829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1.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pictures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holes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were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not made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with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visible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light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were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made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with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radio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waves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with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wavelength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1.3 mm.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2.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When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radio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telescope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pointed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directly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radio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source,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produces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bright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spot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3.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Being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in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phase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means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that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peaks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and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troughs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line up.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4.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telescope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produces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peak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intensity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only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when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aimed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directly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at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source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5.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angular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resolution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telescope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its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ability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to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identify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source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waves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6.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angular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resolution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inversely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proportional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to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diameter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telescope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7.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angular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resolution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too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large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for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any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individual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radio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telescope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on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Earth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8.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Instead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increasing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dish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diameter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telescope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easier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to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have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network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devices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9.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Event Horizon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Telescope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global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network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radio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observatories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10.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Each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telescope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records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signal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its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location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and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exact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time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in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femtoseconds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1881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989E5E-B3D5-08E9-B29B-43EDDB81B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Speculating</a:t>
            </a:r>
            <a:r>
              <a:rPr lang="cs-CZ" dirty="0"/>
              <a:t> and </a:t>
            </a:r>
            <a:r>
              <a:rPr lang="cs-CZ" dirty="0" err="1"/>
              <a:t>conditionals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533CC6-1111-11CD-2B40-78357390D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5142"/>
            <a:ext cx="10515600" cy="5355771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buNone/>
            </a:pP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jump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in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water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will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get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wet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 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constructed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spacecraft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moving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64 000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kph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would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take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us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77 000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years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to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get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to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nearest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star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 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didn't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have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computer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my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work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would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much more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difficult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 I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will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use my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phone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there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isn’t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any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computer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in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classroom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  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 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Sentences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____ and _______ express a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real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possibility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Sentences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____ and ______  express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an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imaginary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situation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 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7632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989E5E-B3D5-08E9-B29B-43EDDB81B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Speculating</a:t>
            </a:r>
            <a:r>
              <a:rPr lang="cs-CZ" dirty="0"/>
              <a:t> and </a:t>
            </a:r>
            <a:r>
              <a:rPr lang="cs-CZ" dirty="0" err="1"/>
              <a:t>conditionals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533CC6-1111-11CD-2B40-78357390D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5142"/>
            <a:ext cx="10515600" cy="5355771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buNone/>
            </a:pP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jump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in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water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will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get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wet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 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constructed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spacecraft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moving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64 000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kph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would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take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us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77 000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years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to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get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to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nearest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star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 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didn't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have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computer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my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work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would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much more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difficult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 I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will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use my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phone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there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isn’t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any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computer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in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classroom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  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 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Sentences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and 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express a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real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possibility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Sentences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and </a:t>
            </a:r>
            <a:r>
              <a:rPr lang="cs-CZ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 express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an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imaginary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situation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 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4166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668FB5-8E66-5816-CCE1-9D68B723D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Possibility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imaginary</a:t>
            </a:r>
            <a:r>
              <a:rPr lang="cs-CZ" dirty="0"/>
              <a:t> </a:t>
            </a:r>
            <a:r>
              <a:rPr lang="cs-CZ" dirty="0" err="1"/>
              <a:t>situation</a:t>
            </a:r>
            <a:r>
              <a:rPr lang="cs-CZ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5F718E-76FE-A3BD-33BF-1F854B21CB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8056"/>
            <a:ext cx="10515600" cy="5529943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buNone/>
            </a:pP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What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would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happen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________ (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fall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)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into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hole?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he ________ (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come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)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tomorrow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I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will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let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know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he had more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money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he ________ (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travel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)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around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world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 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don’t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hurry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__________ (miss)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bus. 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she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______ (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have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)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time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she’ll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write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paper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 ________ (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know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)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correct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answer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I’d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tell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 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 __________ (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)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an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astronaut, I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would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live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aboard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ISS.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Nobody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_________ (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notice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),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make a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mistake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won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lottery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I __________ (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buy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) a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new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car. 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 _________ (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)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I’d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study more.  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08095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668FB5-8E66-5816-CCE1-9D68B723D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Possibility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imaginary</a:t>
            </a:r>
            <a:r>
              <a:rPr lang="cs-CZ" dirty="0"/>
              <a:t> </a:t>
            </a:r>
            <a:r>
              <a:rPr lang="cs-CZ" dirty="0" err="1"/>
              <a:t>situation</a:t>
            </a:r>
            <a:r>
              <a:rPr lang="cs-CZ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5F718E-76FE-A3BD-33BF-1F854B21CB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8056"/>
            <a:ext cx="10515600" cy="5529943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buNone/>
            </a:pP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What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would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happen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fell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into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hole?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he </a:t>
            </a:r>
            <a:r>
              <a:rPr lang="cs-CZ" sz="2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comes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tomorrow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I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will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let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know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he had more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money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he </a:t>
            </a:r>
            <a:r>
              <a:rPr lang="cs-CZ" sz="2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would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travel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around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world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 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don’t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hurry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´II miss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bus. 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she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has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time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she’ll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write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paper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 </a:t>
            </a:r>
            <a:r>
              <a:rPr lang="cs-CZ" sz="2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knew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correct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answer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I’d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tell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 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 </a:t>
            </a:r>
            <a:r>
              <a:rPr lang="cs-CZ" sz="2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was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(</a:t>
            </a:r>
            <a:r>
              <a:rPr lang="cs-CZ" sz="2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were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)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an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astronaut, I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would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live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aboard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ISS.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Nobody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will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notice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make a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mistake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won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lottery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I </a:t>
            </a:r>
            <a:r>
              <a:rPr lang="cs-CZ" sz="2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would</a:t>
            </a:r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buy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new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car. 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 </a:t>
            </a:r>
            <a:r>
              <a:rPr lang="cs-CZ" sz="24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were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I’d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study more.  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49705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8A51E8-2F43-AF1A-5A92-036A36B7B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Complete</a:t>
            </a:r>
            <a:r>
              <a:rPr lang="cs-CZ" dirty="0"/>
              <a:t> </a:t>
            </a:r>
            <a:r>
              <a:rPr lang="cs-CZ" dirty="0" err="1"/>
              <a:t>sentences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yout</a:t>
            </a:r>
            <a:r>
              <a:rPr lang="cs-CZ" dirty="0"/>
              <a:t> </a:t>
            </a:r>
            <a:r>
              <a:rPr lang="cs-CZ" dirty="0" err="1"/>
              <a:t>ideas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FE80E9-3704-5ECD-7693-3ED631263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3371"/>
            <a:ext cx="10515600" cy="53340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buNone/>
            </a:pP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could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study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abroad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I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would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study in _______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because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...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were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millionaire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area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research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would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support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financially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would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______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because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…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 met Albert Einstein,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question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I’d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ask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him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would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__________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because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...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 met Stephen Hawking,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topic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I’d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like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to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speak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with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him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about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would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______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because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…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didn’t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study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physics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I’d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like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to study _______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because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….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could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superhero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I’d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_______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because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…. 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could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travel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back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in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time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I’d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go to ______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because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..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83549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2E3B4E-9883-0A90-9B8A-C0135D098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Speculation</a:t>
            </a:r>
            <a:r>
              <a:rPr lang="cs-CZ" dirty="0"/>
              <a:t>: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would</a:t>
            </a:r>
            <a:r>
              <a:rPr lang="cs-CZ" dirty="0"/>
              <a:t> </a:t>
            </a:r>
            <a:r>
              <a:rPr lang="cs-CZ" dirty="0" err="1"/>
              <a:t>happen</a:t>
            </a:r>
            <a:r>
              <a:rPr lang="cs-CZ" dirty="0"/>
              <a:t>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fell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a </a:t>
            </a:r>
            <a:r>
              <a:rPr lang="cs-CZ" dirty="0" err="1"/>
              <a:t>black</a:t>
            </a:r>
            <a:r>
              <a:rPr lang="cs-CZ" dirty="0"/>
              <a:t> hole?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8FA662-DD1E-A188-DF1A-733FBAB7A2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2554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buNone/>
            </a:pP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 As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start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being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pulled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toward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hole,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would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moving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__________________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because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_________________. 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When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cross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event horizon,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your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body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would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_________________________________.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would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squashed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in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centre and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become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____________________________________.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 A person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observing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you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from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outside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event horizon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would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see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_________________.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58411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Black Hole Survival Guide">
            <a:extLst>
              <a:ext uri="{FF2B5EF4-FFF2-40B4-BE49-F238E27FC236}">
                <a16:creationId xmlns:a16="http://schemas.microsoft.com/office/drawing/2014/main" id="{F72FA75A-8F27-350A-EB5D-94D345C126E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Black Hole Survival Guide">
            <a:extLst>
              <a:ext uri="{FF2B5EF4-FFF2-40B4-BE49-F238E27FC236}">
                <a16:creationId xmlns:a16="http://schemas.microsoft.com/office/drawing/2014/main" id="{FCB46A19-1390-3AAC-C6D4-DFD57BF9355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3078" name="Picture 6" descr="Black Hole Survival Guide">
            <a:extLst>
              <a:ext uri="{FF2B5EF4-FFF2-40B4-BE49-F238E27FC236}">
                <a16:creationId xmlns:a16="http://schemas.microsoft.com/office/drawing/2014/main" id="{FA1AB5E2-B3F5-814E-40DC-A359DFFC31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3488" y="36035"/>
            <a:ext cx="4158425" cy="6511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46140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392398-F0C7-77F0-56ED-7791F24CE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Cloze</a:t>
            </a:r>
            <a:r>
              <a:rPr lang="cs-CZ" dirty="0"/>
              <a:t> test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733842-AFA8-FDCA-6950-CD017CDF2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3584"/>
            <a:ext cx="10515600" cy="5614416"/>
          </a:xfrm>
        </p:spPr>
        <p:txBody>
          <a:bodyPr/>
          <a:lstStyle/>
          <a:p>
            <a:pPr marL="0" indent="0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holes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can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come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in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range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sizes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but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there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are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three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main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1________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holes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hole's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2________  and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size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3__________ 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what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kind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smallest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ones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are 4__________ as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primordial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holes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Scientists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believe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this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type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hole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as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small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as a 5_________ atom but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with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mass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large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mountain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most 6__________ type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medium-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sized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holes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called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"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stellar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."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mass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stellar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hole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can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up 7________ 20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times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greater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than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mass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sun and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can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fit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inside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ball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with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diameter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about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10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miles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Dozens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stellar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mass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holes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may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exist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within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Milky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Way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galaxy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largest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holes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are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called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"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supermassive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." These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holes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have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masses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greater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than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1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million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suns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combined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and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would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fit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inside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ball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with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diameter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about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size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solar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system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Scientific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8__________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suggests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that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every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large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galaxy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9__________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supermassive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hole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its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center.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supermassive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hole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center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Milky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Way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galaxy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called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Sagittarius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A. It has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mass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10________ to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about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4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million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suns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and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would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fit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inside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ball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with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diameter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about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size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sun. 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31104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392398-F0C7-77F0-56ED-7791F24CE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Cloze</a:t>
            </a:r>
            <a:r>
              <a:rPr lang="cs-CZ" dirty="0"/>
              <a:t> test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733842-AFA8-FDCA-6950-CD017CDF2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3584"/>
            <a:ext cx="10515600" cy="5614416"/>
          </a:xfrm>
        </p:spPr>
        <p:txBody>
          <a:bodyPr/>
          <a:lstStyle/>
          <a:p>
            <a:pPr marL="0" indent="0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holes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can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come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in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range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sizes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but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there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are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three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main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1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types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holes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hole‘s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2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mass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 and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size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3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determine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what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kind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smallest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ones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are 4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known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as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primordial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holes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Scientists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believe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this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type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hole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as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small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as a 5 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single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atom but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with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mass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large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mountain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most 6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common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type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medium-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sized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holes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called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"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stellar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."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mass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stellar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hole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can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up 7 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to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20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times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greater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than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mass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sun and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can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fit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inside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ball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with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diameter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about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10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miles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Dozens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stellar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mass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holes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may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exist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within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Milky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Way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galaxy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largest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holes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are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called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"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supermassive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." These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holes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have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masses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greater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than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1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million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suns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combined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and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would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fit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inside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ball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with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diameter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about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size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solar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system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Scientific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8 </a:t>
            </a:r>
            <a:r>
              <a:rPr lang="cs-CZ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evidence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suggests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that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every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large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galaxy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9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contains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supermassive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hole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its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center.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supermassive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hole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center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Milky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Way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galaxy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called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Sagittarius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A. It has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mass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10 </a:t>
            </a:r>
            <a:r>
              <a:rPr lang="cs-CZ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equal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to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about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4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million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suns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and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would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fit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inside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ball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with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diameter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about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size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sun. 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575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Black </a:t>
            </a:r>
            <a:r>
              <a:rPr lang="cs-CZ" dirty="0" err="1"/>
              <a:t>holes</a:t>
            </a:r>
            <a:r>
              <a:rPr lang="cs-CZ" dirty="0"/>
              <a:t> and </a:t>
            </a:r>
            <a:r>
              <a:rPr lang="cs-CZ" dirty="0" err="1"/>
              <a:t>related</a:t>
            </a:r>
            <a:r>
              <a:rPr lang="cs-CZ" dirty="0"/>
              <a:t> </a:t>
            </a:r>
            <a:r>
              <a:rPr lang="cs-CZ" dirty="0" err="1"/>
              <a:t>concepts</a:t>
            </a:r>
            <a:endParaRPr lang="cs-CZ" dirty="0"/>
          </a:p>
          <a:p>
            <a:r>
              <a:rPr lang="cs-CZ" dirty="0"/>
              <a:t>Hawking paradox</a:t>
            </a:r>
          </a:p>
          <a:p>
            <a:r>
              <a:rPr lang="cs-CZ" dirty="0"/>
              <a:t>Very long </a:t>
            </a:r>
            <a:r>
              <a:rPr lang="cs-CZ" dirty="0" err="1"/>
              <a:t>baseline</a:t>
            </a:r>
            <a:r>
              <a:rPr lang="cs-CZ" dirty="0"/>
              <a:t> interferometry</a:t>
            </a:r>
          </a:p>
          <a:p>
            <a:r>
              <a:rPr lang="cs-CZ" dirty="0" err="1"/>
              <a:t>Conditionals</a:t>
            </a:r>
            <a:r>
              <a:rPr lang="cs-CZ" dirty="0"/>
              <a:t> and </a:t>
            </a:r>
            <a:r>
              <a:rPr lang="cs-CZ" dirty="0" err="1"/>
              <a:t>speculating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873592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2BDF4E-FA6F-10ED-57B3-383D2153C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HW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D45BF2-BBED-52FD-B71C-68275FAE85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Prepare a monologue – </a:t>
            </a:r>
            <a:r>
              <a:rPr lang="en-GB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Speculate on an issue from your field of study</a:t>
            </a:r>
            <a:r>
              <a:rPr lang="en-GB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(approximate length – </a:t>
            </a:r>
            <a:r>
              <a:rPr lang="cs-CZ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</a:t>
            </a:r>
            <a:r>
              <a:rPr lang="en-GB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</a:t>
            </a:r>
            <a:r>
              <a:rPr lang="cs-CZ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</a:t>
            </a:r>
            <a:r>
              <a:rPr lang="en-GB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mins).</a:t>
            </a:r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Concentrate mainly on two requirements:</a:t>
            </a:r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monologue is clearly structured into an introduction, main body, and a conclusion.</a:t>
            </a:r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monologue unfolds logically from one point to another and is effectively connected with appropriate signalling language (conditionals).</a:t>
            </a:r>
            <a:endParaRPr lang="cs-CZ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endParaRPr lang="cs-CZ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1436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irst image of the black hole at the Galactic Center">
            <a:extLst>
              <a:ext uri="{FF2B5EF4-FFF2-40B4-BE49-F238E27FC236}">
                <a16:creationId xmlns:a16="http://schemas.microsoft.com/office/drawing/2014/main" id="{95654A7F-7BFC-5888-7793-FDB38C0936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9886" y="315686"/>
            <a:ext cx="6085114" cy="6085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5529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CE0D25-3AF1-82D7-DDA4-917846A07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are these </a:t>
            </a:r>
            <a:r>
              <a:rPr lang="cs-CZ" dirty="0" err="1"/>
              <a:t>items</a:t>
            </a:r>
            <a:r>
              <a:rPr lang="cs-CZ" dirty="0"/>
              <a:t> </a:t>
            </a:r>
            <a:r>
              <a:rPr lang="cs-CZ" dirty="0" err="1"/>
              <a:t>related</a:t>
            </a:r>
            <a:r>
              <a:rPr lang="cs-CZ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C9050A-1670-3396-C2E6-94C1A888BD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lnSpc>
                <a:spcPct val="115000"/>
              </a:lnSpc>
              <a:buNone/>
            </a:pP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quantum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hair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	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stars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	     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quasars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                    Karl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Schwarzschild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                               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                      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galaxy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       event horizon       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gravity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	                            </a:t>
            </a:r>
          </a:p>
          <a:p>
            <a:pPr marL="0" indent="0">
              <a:lnSpc>
                <a:spcPct val="115000"/>
              </a:lnSpc>
              <a:buNone/>
            </a:pPr>
            <a:r>
              <a:rPr lang="cs-CZ" dirty="0">
                <a:latin typeface="Calibri" panose="020F0502020204030204" pitchFamily="34" charset="0"/>
                <a:ea typeface="Arial" panose="020B0604020202020204" pitchFamily="34" charset="0"/>
              </a:rPr>
              <a:t>                            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very long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baseline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interferometry	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                     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accretion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disc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		      singularity 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5437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F07ACE-578B-4E61-9520-E31CD88C1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True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false</a:t>
            </a:r>
            <a:r>
              <a:rPr lang="cs-CZ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14AFE6-CFB8-A664-8124-16E8296AE0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90861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1 A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hole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an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empty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space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2 Black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holes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are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most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fascinating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objects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in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space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3 Black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holes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were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predicted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by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Einstein's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theory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general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relativity 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4 Black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holes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can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directly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observed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with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telescopes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5 Black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holes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are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passages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to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another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universe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6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existence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holes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cannot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explained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by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quantum-mechanical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 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laws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7 Most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holes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form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from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remnants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large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star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8 A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hole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can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destroy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4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Earth</a:t>
            </a:r>
            <a:r>
              <a:rPr lang="cs-CZ" sz="24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endParaRPr lang="cs-CZ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3840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D07CB5-B0D4-C7A5-E2E8-8197F383D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Listening</a:t>
            </a:r>
            <a:r>
              <a:rPr lang="cs-CZ" dirty="0"/>
              <a:t> – </a:t>
            </a:r>
            <a:r>
              <a:rPr lang="cs-CZ" dirty="0" err="1"/>
              <a:t>sorting</a:t>
            </a:r>
            <a:r>
              <a:rPr lang="cs-CZ" dirty="0"/>
              <a:t> out </a:t>
            </a:r>
            <a:r>
              <a:rPr lang="cs-CZ" dirty="0" err="1"/>
              <a:t>information</a:t>
            </a:r>
            <a:endParaRPr lang="cs-CZ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CB985CA2-8439-9533-0EE3-8E258DE446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3972709"/>
              </p:ext>
            </p:extLst>
          </p:nvPr>
        </p:nvGraphicFramePr>
        <p:xfrm>
          <a:off x="1207008" y="1524000"/>
          <a:ext cx="9631680" cy="53010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10560">
                  <a:extLst>
                    <a:ext uri="{9D8B030D-6E8A-4147-A177-3AD203B41FA5}">
                      <a16:colId xmlns:a16="http://schemas.microsoft.com/office/drawing/2014/main" val="1343889102"/>
                    </a:ext>
                  </a:extLst>
                </a:gridCol>
                <a:gridCol w="3210560">
                  <a:extLst>
                    <a:ext uri="{9D8B030D-6E8A-4147-A177-3AD203B41FA5}">
                      <a16:colId xmlns:a16="http://schemas.microsoft.com/office/drawing/2014/main" val="683086923"/>
                    </a:ext>
                  </a:extLst>
                </a:gridCol>
                <a:gridCol w="3210560">
                  <a:extLst>
                    <a:ext uri="{9D8B030D-6E8A-4147-A177-3AD203B41FA5}">
                      <a16:colId xmlns:a16="http://schemas.microsoft.com/office/drawing/2014/main" val="636164141"/>
                    </a:ext>
                  </a:extLst>
                </a:gridCol>
              </a:tblGrid>
              <a:tr h="10731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2000" dirty="0" err="1">
                          <a:effectLst/>
                        </a:rPr>
                        <a:t>Things</a:t>
                      </a:r>
                      <a:r>
                        <a:rPr lang="cs-CZ" sz="2000" dirty="0">
                          <a:effectLst/>
                        </a:rPr>
                        <a:t> I </a:t>
                      </a:r>
                      <a:r>
                        <a:rPr lang="cs-CZ" sz="2000" dirty="0" err="1">
                          <a:effectLst/>
                        </a:rPr>
                        <a:t>knew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err="1">
                          <a:effectLst/>
                        </a:rPr>
                        <a:t>about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err="1">
                          <a:effectLst/>
                        </a:rPr>
                        <a:t>black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err="1">
                          <a:effectLst/>
                        </a:rPr>
                        <a:t>holes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err="1">
                          <a:effectLst/>
                        </a:rPr>
                        <a:t>before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err="1">
                          <a:effectLst/>
                        </a:rPr>
                        <a:t>watching</a:t>
                      </a: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err="1">
                          <a:effectLst/>
                        </a:rPr>
                        <a:t>the</a:t>
                      </a:r>
                      <a:r>
                        <a:rPr lang="cs-CZ" sz="2000" dirty="0">
                          <a:effectLst/>
                        </a:rPr>
                        <a:t> video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2000">
                          <a:effectLst/>
                        </a:rPr>
                        <a:t>Things I learned in the video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2000">
                          <a:effectLst/>
                        </a:rPr>
                        <a:t>Things I want to know about black holes and I hope I will one day</a:t>
                      </a:r>
                      <a:endParaRPr lang="cs-CZ" sz="2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045888555"/>
                  </a:ext>
                </a:extLst>
              </a:tr>
              <a:tr h="6206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57394304"/>
                  </a:ext>
                </a:extLst>
              </a:tr>
              <a:tr h="6599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016054095"/>
                  </a:ext>
                </a:extLst>
              </a:tr>
              <a:tr h="6709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4183591279"/>
                  </a:ext>
                </a:extLst>
              </a:tr>
              <a:tr h="6535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816146614"/>
                  </a:ext>
                </a:extLst>
              </a:tr>
              <a:tr h="7699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705634631"/>
                  </a:ext>
                </a:extLst>
              </a:tr>
              <a:tr h="7699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908893262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5483CC50-AD10-D98C-2F04-1D30168F78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997403" y="0"/>
            <a:ext cx="19884759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1496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E089F0-145D-4289-E300-91A4B971A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Reading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4BAE4E-C2C4-C391-3DA4-F9C49861CA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3628"/>
            <a:ext cx="10515600" cy="5497285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buNone/>
            </a:pP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1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What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seems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to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answer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to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Hawking’s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paradox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according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to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latest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articles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?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2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What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did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Hawking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suggest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about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holes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in 1976 and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why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against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laws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quantum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mechanics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?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3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What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Hawking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radiation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and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what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does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depend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on?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4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Who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author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no-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hair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theorem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and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what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does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say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?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5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Why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do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scientists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find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important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to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merge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Einstein's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theory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general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relativity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with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quantum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mechanics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?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6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What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was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purpose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experiment?</a:t>
            </a:r>
            <a:endParaRPr lang="cs-CZ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2328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294DFA-1393-125D-D18E-535EFA5B3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Listening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1FB9E9-E871-AD0B-E1B2-18CEDDD22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7170"/>
            <a:ext cx="10515600" cy="5540829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1.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pictures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holes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were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not made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with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___________,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were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made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with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__________________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with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wavelength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1.3 mm.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2.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When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radio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telescope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pointed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directly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radio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source,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produces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_________________.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3.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Being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in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phase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means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that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____________________ and ________________ line up.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4.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telescope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produces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peak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intensity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only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when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aimed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directly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______________________.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5.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angular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resolution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telescope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its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ability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to _________________________________.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6.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angular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resolution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____________________________ to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diameter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telescope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7.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angular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resolution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too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_____________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for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any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individual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radio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telescope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on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Earth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8.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Instead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increasing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dish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diameter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telescope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easier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to ___________________.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9. _________________________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global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network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radio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observatories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10.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Each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telescope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records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signal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its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location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and ________________________________.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7693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294DFA-1393-125D-D18E-535EFA5B3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Listening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1FB9E9-E871-AD0B-E1B2-18CEDDD22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7170"/>
            <a:ext cx="10515600" cy="5540829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1.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pictures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black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holes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were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not made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with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___________,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were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made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with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__________________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with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wavelength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1.3 mm.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2.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When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radio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telescope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pointed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directly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radio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source,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produces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_________________.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3.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Being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in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phase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means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that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____________________ and ________________ line up.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4.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telescope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produces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peak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intensity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only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when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aimed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directly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______________________.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5.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angular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resolution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telescope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its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ability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to _________________________________.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6.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angular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resolution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____________________________ to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diameter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telescope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7.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angular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resolution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too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_____________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for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any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individual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radio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telescope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on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Earth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8.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Instead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increasing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dish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diameter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telescope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,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easier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to ___________________.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9. _________________________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global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network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radio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observatories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10.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Each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telescope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records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the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signal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at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its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location</a:t>
            </a:r>
            <a:r>
              <a:rPr lang="cs-CZ" sz="2000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and ________________________________.</a:t>
            </a:r>
            <a:endParaRPr lang="cs-CZ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03381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8FE5651468A3D4B90D1EC95A79DCF21" ma:contentTypeVersion="11" ma:contentTypeDescription="Vytvoří nový dokument" ma:contentTypeScope="" ma:versionID="ab9f9a85b6bfabf222fde5808b2ecb8a">
  <xsd:schema xmlns:xsd="http://www.w3.org/2001/XMLSchema" xmlns:xs="http://www.w3.org/2001/XMLSchema" xmlns:p="http://schemas.microsoft.com/office/2006/metadata/properties" xmlns:ns3="567f2e8e-f82b-4e20-adde-3167ac8dcb2e" xmlns:ns4="1be74145-1369-4350-a552-f90e39977260" targetNamespace="http://schemas.microsoft.com/office/2006/metadata/properties" ma:root="true" ma:fieldsID="591df79fbacf95324ac204aed98226d2" ns3:_="" ns4:_="">
    <xsd:import namespace="567f2e8e-f82b-4e20-adde-3167ac8dcb2e"/>
    <xsd:import namespace="1be74145-1369-4350-a552-f90e3997726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7f2e8e-f82b-4e20-adde-3167ac8dcb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e74145-1369-4350-a552-f90e3997726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811F27A-A5DF-417A-A6D4-B7F656BE20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7f2e8e-f82b-4e20-adde-3167ac8dcb2e"/>
    <ds:schemaRef ds:uri="1be74145-1369-4350-a552-f90e399772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37EECAF-6245-48FF-A5A4-3A69408C545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8CD1006-AB8F-48B3-9730-F9BD1366B2E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2942</TotalTime>
  <Words>1935</Words>
  <Application>Microsoft Office PowerPoint</Application>
  <PresentationFormat>Širokoúhlá obrazovka</PresentationFormat>
  <Paragraphs>154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Motiv Office</vt:lpstr>
      <vt:lpstr>English for Physicists 2 Week 5</vt:lpstr>
      <vt:lpstr>Prezentace aplikace PowerPoint</vt:lpstr>
      <vt:lpstr>Prezentace aplikace PowerPoint</vt:lpstr>
      <vt:lpstr>How are these items related?</vt:lpstr>
      <vt:lpstr>True or false?</vt:lpstr>
      <vt:lpstr>Listening – sorting out information</vt:lpstr>
      <vt:lpstr>Reading</vt:lpstr>
      <vt:lpstr>Listening</vt:lpstr>
      <vt:lpstr>Listening</vt:lpstr>
      <vt:lpstr>Listening</vt:lpstr>
      <vt:lpstr>Speculating and conditionals</vt:lpstr>
      <vt:lpstr>Speculating and conditionals</vt:lpstr>
      <vt:lpstr>Possibility or imaginary situation?</vt:lpstr>
      <vt:lpstr>Possibility or imaginary situation?</vt:lpstr>
      <vt:lpstr>Complete sentences with yout ideas</vt:lpstr>
      <vt:lpstr>Speculation: What would happen if you fell into a black hole?</vt:lpstr>
      <vt:lpstr>Prezentace aplikace PowerPoint</vt:lpstr>
      <vt:lpstr>Cloze test</vt:lpstr>
      <vt:lpstr>Cloze test</vt:lpstr>
      <vt:lpstr>HW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for Mathematians III Week 7</dc:title>
  <dc:creator>Štěpánka Bilová</dc:creator>
  <cp:lastModifiedBy>Eva Čoupková</cp:lastModifiedBy>
  <cp:revision>113</cp:revision>
  <cp:lastPrinted>2018-11-20T12:54:04Z</cp:lastPrinted>
  <dcterms:created xsi:type="dcterms:W3CDTF">2018-10-30T23:04:51Z</dcterms:created>
  <dcterms:modified xsi:type="dcterms:W3CDTF">2024-03-18T11:40:17Z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0x01010008FE5651468A3D4B90D1EC95A79DCF21</vt:lpwstr>
  </property>
</Properties>
</file>