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64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406" r:id="rId16"/>
    <p:sldId id="407" r:id="rId17"/>
    <p:sldId id="413" r:id="rId18"/>
    <p:sldId id="408" r:id="rId19"/>
    <p:sldId id="409" r:id="rId20"/>
    <p:sldId id="410" r:id="rId21"/>
    <p:sldId id="414" r:id="rId2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B6415E-FBF2-4522-909B-E05B0E80CCF3}" v="62" dt="2024-04-04T07:27:43.5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28" autoAdjust="0"/>
    <p:restoredTop sz="94660"/>
  </p:normalViewPr>
  <p:slideViewPr>
    <p:cSldViewPr snapToGrid="0">
      <p:cViewPr varScale="1">
        <p:scale>
          <a:sx n="84" d="100"/>
          <a:sy n="84" d="100"/>
        </p:scale>
        <p:origin x="67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Čoupková" userId="92c71395-7f27-4083-bf01-1e357d38d630" providerId="ADAL" clId="{89B6415E-FBF2-4522-909B-E05B0E80CCF3}"/>
    <pc:docChg chg="custSel addSld delSld modSld">
      <pc:chgData name="Eva Čoupková" userId="92c71395-7f27-4083-bf01-1e357d38d630" providerId="ADAL" clId="{89B6415E-FBF2-4522-909B-E05B0E80CCF3}" dt="2024-04-04T07:30:42.339" v="397" actId="27636"/>
      <pc:docMkLst>
        <pc:docMk/>
      </pc:docMkLst>
      <pc:sldChg chg="modSp mod">
        <pc:chgData name="Eva Čoupková" userId="92c71395-7f27-4083-bf01-1e357d38d630" providerId="ADAL" clId="{89B6415E-FBF2-4522-909B-E05B0E80CCF3}" dt="2024-04-04T07:19:19.953" v="1" actId="20577"/>
        <pc:sldMkLst>
          <pc:docMk/>
          <pc:sldMk cId="2438811135" sldId="397"/>
        </pc:sldMkLst>
        <pc:spChg chg="mod">
          <ac:chgData name="Eva Čoupková" userId="92c71395-7f27-4083-bf01-1e357d38d630" providerId="ADAL" clId="{89B6415E-FBF2-4522-909B-E05B0E80CCF3}" dt="2024-04-04T07:19:19.953" v="1" actId="20577"/>
          <ac:spMkLst>
            <pc:docMk/>
            <pc:sldMk cId="2438811135" sldId="397"/>
            <ac:spMk id="3" creationId="{A674B3E3-4AFB-9140-7B60-E62A3C9FDB05}"/>
          </ac:spMkLst>
        </pc:spChg>
      </pc:sldChg>
      <pc:sldChg chg="modSp mod">
        <pc:chgData name="Eva Čoupková" userId="92c71395-7f27-4083-bf01-1e357d38d630" providerId="ADAL" clId="{89B6415E-FBF2-4522-909B-E05B0E80CCF3}" dt="2024-04-04T07:22:07.945" v="5" actId="14100"/>
        <pc:sldMkLst>
          <pc:docMk/>
          <pc:sldMk cId="1731715167" sldId="400"/>
        </pc:sldMkLst>
        <pc:spChg chg="mod">
          <ac:chgData name="Eva Čoupková" userId="92c71395-7f27-4083-bf01-1e357d38d630" providerId="ADAL" clId="{89B6415E-FBF2-4522-909B-E05B0E80CCF3}" dt="2024-04-04T07:22:07.945" v="5" actId="14100"/>
          <ac:spMkLst>
            <pc:docMk/>
            <pc:sldMk cId="1731715167" sldId="400"/>
            <ac:spMk id="3" creationId="{66F4440B-A3FD-0A6E-C696-1CB9E3A387E6}"/>
          </ac:spMkLst>
        </pc:spChg>
      </pc:sldChg>
      <pc:sldChg chg="modSp mod">
        <pc:chgData name="Eva Čoupková" userId="92c71395-7f27-4083-bf01-1e357d38d630" providerId="ADAL" clId="{89B6415E-FBF2-4522-909B-E05B0E80CCF3}" dt="2024-04-04T07:22:45.881" v="66" actId="20577"/>
        <pc:sldMkLst>
          <pc:docMk/>
          <pc:sldMk cId="1393129728" sldId="401"/>
        </pc:sldMkLst>
        <pc:spChg chg="mod">
          <ac:chgData name="Eva Čoupková" userId="92c71395-7f27-4083-bf01-1e357d38d630" providerId="ADAL" clId="{89B6415E-FBF2-4522-909B-E05B0E80CCF3}" dt="2024-04-04T07:22:45.881" v="66" actId="20577"/>
          <ac:spMkLst>
            <pc:docMk/>
            <pc:sldMk cId="1393129728" sldId="401"/>
            <ac:spMk id="3" creationId="{66F4440B-A3FD-0A6E-C696-1CB9E3A387E6}"/>
          </ac:spMkLst>
        </pc:spChg>
      </pc:sldChg>
      <pc:sldChg chg="modSp mod">
        <pc:chgData name="Eva Čoupková" userId="92c71395-7f27-4083-bf01-1e357d38d630" providerId="ADAL" clId="{89B6415E-FBF2-4522-909B-E05B0E80CCF3}" dt="2024-04-04T07:23:25.979" v="70" actId="255"/>
        <pc:sldMkLst>
          <pc:docMk/>
          <pc:sldMk cId="1728260491" sldId="402"/>
        </pc:sldMkLst>
        <pc:spChg chg="mod">
          <ac:chgData name="Eva Čoupková" userId="92c71395-7f27-4083-bf01-1e357d38d630" providerId="ADAL" clId="{89B6415E-FBF2-4522-909B-E05B0E80CCF3}" dt="2024-04-04T07:23:25.979" v="70" actId="255"/>
          <ac:spMkLst>
            <pc:docMk/>
            <pc:sldMk cId="1728260491" sldId="402"/>
            <ac:spMk id="3" creationId="{CE366466-E560-A5A6-A124-388F15B85421}"/>
          </ac:spMkLst>
        </pc:spChg>
      </pc:sldChg>
      <pc:sldChg chg="modSp mod">
        <pc:chgData name="Eva Čoupková" userId="92c71395-7f27-4083-bf01-1e357d38d630" providerId="ADAL" clId="{89B6415E-FBF2-4522-909B-E05B0E80CCF3}" dt="2024-04-04T07:23:15.145" v="69" actId="255"/>
        <pc:sldMkLst>
          <pc:docMk/>
          <pc:sldMk cId="3940925453" sldId="403"/>
        </pc:sldMkLst>
        <pc:spChg chg="mod">
          <ac:chgData name="Eva Čoupková" userId="92c71395-7f27-4083-bf01-1e357d38d630" providerId="ADAL" clId="{89B6415E-FBF2-4522-909B-E05B0E80CCF3}" dt="2024-04-04T07:23:15.145" v="69" actId="255"/>
          <ac:spMkLst>
            <pc:docMk/>
            <pc:sldMk cId="3940925453" sldId="403"/>
            <ac:spMk id="3" creationId="{E7108249-907F-AE49-BFC1-69834EF8E21A}"/>
          </ac:spMkLst>
        </pc:spChg>
      </pc:sldChg>
      <pc:sldChg chg="modSp mod">
        <pc:chgData name="Eva Čoupková" userId="92c71395-7f27-4083-bf01-1e357d38d630" providerId="ADAL" clId="{89B6415E-FBF2-4522-909B-E05B0E80CCF3}" dt="2024-04-04T07:23:38.556" v="72" actId="27636"/>
        <pc:sldMkLst>
          <pc:docMk/>
          <pc:sldMk cId="3300583606" sldId="404"/>
        </pc:sldMkLst>
        <pc:spChg chg="mod">
          <ac:chgData name="Eva Čoupková" userId="92c71395-7f27-4083-bf01-1e357d38d630" providerId="ADAL" clId="{89B6415E-FBF2-4522-909B-E05B0E80CCF3}" dt="2024-04-04T07:23:38.556" v="72" actId="27636"/>
          <ac:spMkLst>
            <pc:docMk/>
            <pc:sldMk cId="3300583606" sldId="404"/>
            <ac:spMk id="3" creationId="{038C4B7A-BE66-4D16-9AB9-AAFF35498AE6}"/>
          </ac:spMkLst>
        </pc:spChg>
      </pc:sldChg>
      <pc:sldChg chg="modSp mod">
        <pc:chgData name="Eva Čoupková" userId="92c71395-7f27-4083-bf01-1e357d38d630" providerId="ADAL" clId="{89B6415E-FBF2-4522-909B-E05B0E80CCF3}" dt="2024-04-04T07:23:58.178" v="75" actId="27636"/>
        <pc:sldMkLst>
          <pc:docMk/>
          <pc:sldMk cId="2817688291" sldId="405"/>
        </pc:sldMkLst>
        <pc:spChg chg="mod">
          <ac:chgData name="Eva Čoupková" userId="92c71395-7f27-4083-bf01-1e357d38d630" providerId="ADAL" clId="{89B6415E-FBF2-4522-909B-E05B0E80CCF3}" dt="2024-04-04T07:23:51.175" v="73" actId="6549"/>
          <ac:spMkLst>
            <pc:docMk/>
            <pc:sldMk cId="2817688291" sldId="405"/>
            <ac:spMk id="2" creationId="{B4E4AE98-F9AB-8B80-303F-762F2E66C14C}"/>
          </ac:spMkLst>
        </pc:spChg>
        <pc:spChg chg="mod">
          <ac:chgData name="Eva Čoupková" userId="92c71395-7f27-4083-bf01-1e357d38d630" providerId="ADAL" clId="{89B6415E-FBF2-4522-909B-E05B0E80CCF3}" dt="2024-04-04T07:23:58.178" v="75" actId="27636"/>
          <ac:spMkLst>
            <pc:docMk/>
            <pc:sldMk cId="2817688291" sldId="405"/>
            <ac:spMk id="3" creationId="{038C4B7A-BE66-4D16-9AB9-AAFF35498AE6}"/>
          </ac:spMkLst>
        </pc:spChg>
      </pc:sldChg>
      <pc:sldChg chg="modSp mod">
        <pc:chgData name="Eva Čoupková" userId="92c71395-7f27-4083-bf01-1e357d38d630" providerId="ADAL" clId="{89B6415E-FBF2-4522-909B-E05B0E80CCF3}" dt="2024-04-04T07:24:16.160" v="77" actId="27636"/>
        <pc:sldMkLst>
          <pc:docMk/>
          <pc:sldMk cId="72601360" sldId="406"/>
        </pc:sldMkLst>
        <pc:spChg chg="mod">
          <ac:chgData name="Eva Čoupková" userId="92c71395-7f27-4083-bf01-1e357d38d630" providerId="ADAL" clId="{89B6415E-FBF2-4522-909B-E05B0E80CCF3}" dt="2024-04-04T07:24:16.160" v="77" actId="27636"/>
          <ac:spMkLst>
            <pc:docMk/>
            <pc:sldMk cId="72601360" sldId="406"/>
            <ac:spMk id="3" creationId="{C43B9983-EC70-485C-0485-F92187F63054}"/>
          </ac:spMkLst>
        </pc:spChg>
      </pc:sldChg>
      <pc:sldChg chg="modSp mod">
        <pc:chgData name="Eva Čoupková" userId="92c71395-7f27-4083-bf01-1e357d38d630" providerId="ADAL" clId="{89B6415E-FBF2-4522-909B-E05B0E80CCF3}" dt="2024-04-04T07:24:55.879" v="97" actId="255"/>
        <pc:sldMkLst>
          <pc:docMk/>
          <pc:sldMk cId="2182275519" sldId="407"/>
        </pc:sldMkLst>
        <pc:spChg chg="mod">
          <ac:chgData name="Eva Čoupková" userId="92c71395-7f27-4083-bf01-1e357d38d630" providerId="ADAL" clId="{89B6415E-FBF2-4522-909B-E05B0E80CCF3}" dt="2024-04-04T07:24:44.181" v="96" actId="14100"/>
          <ac:spMkLst>
            <pc:docMk/>
            <pc:sldMk cId="2182275519" sldId="407"/>
            <ac:spMk id="2" creationId="{9AD9BCB0-3CC7-30FD-5644-647867E3A470}"/>
          </ac:spMkLst>
        </pc:spChg>
        <pc:spChg chg="mod">
          <ac:chgData name="Eva Čoupková" userId="92c71395-7f27-4083-bf01-1e357d38d630" providerId="ADAL" clId="{89B6415E-FBF2-4522-909B-E05B0E80CCF3}" dt="2024-04-04T07:24:55.879" v="97" actId="255"/>
          <ac:spMkLst>
            <pc:docMk/>
            <pc:sldMk cId="2182275519" sldId="407"/>
            <ac:spMk id="3" creationId="{C43B9983-EC70-485C-0485-F92187F63054}"/>
          </ac:spMkLst>
        </pc:spChg>
      </pc:sldChg>
      <pc:sldChg chg="modSp mod">
        <pc:chgData name="Eva Čoupková" userId="92c71395-7f27-4083-bf01-1e357d38d630" providerId="ADAL" clId="{89B6415E-FBF2-4522-909B-E05B0E80CCF3}" dt="2024-04-04T07:26:32.998" v="210" actId="5793"/>
        <pc:sldMkLst>
          <pc:docMk/>
          <pc:sldMk cId="2013795749" sldId="410"/>
        </pc:sldMkLst>
        <pc:spChg chg="mod">
          <ac:chgData name="Eva Čoupková" userId="92c71395-7f27-4083-bf01-1e357d38d630" providerId="ADAL" clId="{89B6415E-FBF2-4522-909B-E05B0E80CCF3}" dt="2024-04-04T07:25:54.288" v="116" actId="20577"/>
          <ac:spMkLst>
            <pc:docMk/>
            <pc:sldMk cId="2013795749" sldId="410"/>
            <ac:spMk id="2" creationId="{254D591F-304D-EBE1-C50E-106C1E8ED2AA}"/>
          </ac:spMkLst>
        </pc:spChg>
        <pc:spChg chg="mod">
          <ac:chgData name="Eva Čoupková" userId="92c71395-7f27-4083-bf01-1e357d38d630" providerId="ADAL" clId="{89B6415E-FBF2-4522-909B-E05B0E80CCF3}" dt="2024-04-04T07:26:32.998" v="210" actId="5793"/>
          <ac:spMkLst>
            <pc:docMk/>
            <pc:sldMk cId="2013795749" sldId="410"/>
            <ac:spMk id="3" creationId="{7D11631D-C1BA-579A-D512-F92831BCA53B}"/>
          </ac:spMkLst>
        </pc:spChg>
      </pc:sldChg>
      <pc:sldChg chg="del">
        <pc:chgData name="Eva Čoupková" userId="92c71395-7f27-4083-bf01-1e357d38d630" providerId="ADAL" clId="{89B6415E-FBF2-4522-909B-E05B0E80CCF3}" dt="2024-04-04T07:27:37.740" v="211" actId="47"/>
        <pc:sldMkLst>
          <pc:docMk/>
          <pc:sldMk cId="2222466957" sldId="411"/>
        </pc:sldMkLst>
      </pc:sldChg>
      <pc:sldChg chg="del">
        <pc:chgData name="Eva Čoupková" userId="92c71395-7f27-4083-bf01-1e357d38d630" providerId="ADAL" clId="{89B6415E-FBF2-4522-909B-E05B0E80CCF3}" dt="2024-04-04T07:25:31.608" v="98" actId="47"/>
        <pc:sldMkLst>
          <pc:docMk/>
          <pc:sldMk cId="658208379" sldId="412"/>
        </pc:sldMkLst>
      </pc:sldChg>
      <pc:sldChg chg="modSp add mod">
        <pc:chgData name="Eva Čoupková" userId="92c71395-7f27-4083-bf01-1e357d38d630" providerId="ADAL" clId="{89B6415E-FBF2-4522-909B-E05B0E80CCF3}" dt="2024-04-04T07:30:42.339" v="397" actId="27636"/>
        <pc:sldMkLst>
          <pc:docMk/>
          <pc:sldMk cId="3075463390" sldId="414"/>
        </pc:sldMkLst>
        <pc:spChg chg="mod">
          <ac:chgData name="Eva Čoupková" userId="92c71395-7f27-4083-bf01-1e357d38d630" providerId="ADAL" clId="{89B6415E-FBF2-4522-909B-E05B0E80CCF3}" dt="2024-04-04T07:27:51.081" v="253" actId="6549"/>
          <ac:spMkLst>
            <pc:docMk/>
            <pc:sldMk cId="3075463390" sldId="414"/>
            <ac:spMk id="2" creationId="{254D591F-304D-EBE1-C50E-106C1E8ED2AA}"/>
          </ac:spMkLst>
        </pc:spChg>
        <pc:spChg chg="mod">
          <ac:chgData name="Eva Čoupková" userId="92c71395-7f27-4083-bf01-1e357d38d630" providerId="ADAL" clId="{89B6415E-FBF2-4522-909B-E05B0E80CCF3}" dt="2024-04-04T07:30:42.339" v="397" actId="27636"/>
          <ac:spMkLst>
            <pc:docMk/>
            <pc:sldMk cId="3075463390" sldId="414"/>
            <ac:spMk id="3" creationId="{7D11631D-C1BA-579A-D512-F92831BCA53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D0B7B-746F-4BFB-8C71-D6AEE8CDD745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0B40A-BA4D-4228-8288-B9F8D1D21C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927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21E8D-74AC-49EB-A2BB-D7FC1002BBEA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D3E00-C8BB-4D3B-856D-4608A6676A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80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432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870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31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44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62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81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95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83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22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45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42A6-7F85-4A85-AE6E-55E04474CC1E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072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nanocrystal.lbl.gov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nanocrystal.lbl.gov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English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Physicists</a:t>
            </a:r>
            <a:r>
              <a:rPr lang="cs-CZ" dirty="0"/>
              <a:t> 2</a:t>
            </a:r>
            <a:br>
              <a:rPr lang="cs-CZ" dirty="0"/>
            </a:br>
            <a:r>
              <a:rPr lang="cs-CZ" dirty="0" err="1"/>
              <a:t>Week</a:t>
            </a:r>
            <a:r>
              <a:rPr lang="cs-CZ" dirty="0"/>
              <a:t> 8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3600" dirty="0"/>
              <a:t>Smart </a:t>
            </a:r>
            <a:r>
              <a:rPr lang="cs-CZ" sz="3600" dirty="0" err="1"/>
              <a:t>materials</a:t>
            </a:r>
            <a:r>
              <a:rPr lang="cs-CZ" sz="3600" dirty="0"/>
              <a:t> and </a:t>
            </a:r>
            <a:r>
              <a:rPr lang="cs-CZ" sz="3600" dirty="0" err="1"/>
              <a:t>classifying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001714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E4AE98-F9AB-8B80-303F-762F2E66C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applying</a:t>
            </a:r>
            <a:r>
              <a:rPr lang="cs-CZ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		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transmitting</a:t>
            </a:r>
            <a:r>
              <a:rPr lang="cs-CZ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		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cutting</a:t>
            </a:r>
            <a:r>
              <a:rPr lang="cs-CZ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		opacity	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turns</a:t>
            </a:r>
            <a:r>
              <a:rPr lang="cs-CZ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     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consumption</a:t>
            </a:r>
            <a:r>
              <a:rPr lang="cs-CZ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	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block</a:t>
            </a:r>
            <a:r>
              <a:rPr lang="cs-CZ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		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voltage</a:t>
            </a:r>
            <a:r>
              <a:rPr lang="cs-CZ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	         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infrared</a:t>
            </a:r>
            <a:r>
              <a:rPr lang="cs-CZ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		 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thin</a:t>
            </a:r>
            <a:r>
              <a:rPr lang="cs-CZ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		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tint</a:t>
            </a:r>
            <a:r>
              <a:rPr lang="cs-CZ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	</a:t>
            </a:r>
            <a:b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8C4B7A-BE66-4D16-9AB9-AAFF35498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0130"/>
            <a:ext cx="10515600" cy="573078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Every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year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large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amount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money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spent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on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heating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cooling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lighting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buildings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Researchers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have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produced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glass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1 ___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visible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light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2 __________</a:t>
            </a:r>
            <a:r>
              <a:rPr lang="cs-CZ" sz="24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radiation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both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simply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by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adjusting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3 _________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across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4____________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visible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light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while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absorbing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infrared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allows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building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remain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bright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well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-lit,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while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blocking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significant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proportion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heat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Windows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using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this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glass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could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lower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energy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5 ___________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building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by 6 _________</a:t>
            </a:r>
            <a:r>
              <a:rPr lang="cs-CZ" sz="24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need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for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air-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conditioning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on hot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days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Glasses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produced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from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niobium oxide display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electrochromism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which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means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as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electrical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potential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glass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changed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glass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lightens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darkens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Adding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7 _________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layer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such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glass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a standard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silica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glass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window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together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layer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electrolyte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counter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electrode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8 _________</a:t>
            </a:r>
            <a:r>
              <a:rPr lang="cs-CZ" sz="24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window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into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electrochemical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cell.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glass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9 _______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controlled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simply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by 10 _____________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electric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current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strike="noStrike" dirty="0">
                <a:effectLst/>
                <a:latin typeface="Calibri" panose="020F0502020204030204" pitchFamily="34" charset="0"/>
                <a:ea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Delia </a:t>
            </a:r>
            <a:r>
              <a:rPr lang="cs-CZ" sz="2400" strike="noStrike" dirty="0" err="1">
                <a:effectLst/>
                <a:latin typeface="Calibri" panose="020F0502020204030204" pitchFamily="34" charset="0"/>
                <a:ea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Milliron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’s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group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California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synthesized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composite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comprising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indium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tin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oxide (ITO)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nanocrystals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embedded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amorphous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niobium oxide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glass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matrix.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Both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ITO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nanocrystals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niobium oxide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glass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electrochromic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produce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glass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adjusted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between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complete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transparency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selective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transmission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visible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light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and 11 ____________</a:t>
            </a:r>
            <a:r>
              <a:rPr lang="cs-CZ" sz="24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0583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E4AE98-F9AB-8B80-303F-762F2E66C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8C4B7A-BE66-4D16-9AB9-AAFF35498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6"/>
            <a:ext cx="10515600" cy="6405788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Every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year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large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amount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money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spent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on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heating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cooling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lighting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buildings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Researchers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have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produced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glass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1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block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visible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light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2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infrared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radiation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both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simply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by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adjusting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3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voltage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across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4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Transmitting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visible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light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while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absorbing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infrared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allows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building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remain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bright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well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-lit,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while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blocking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significant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proportion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heat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Windows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using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this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glass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could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lower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energy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5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consumption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building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by 6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cutting</a:t>
            </a:r>
            <a:r>
              <a:rPr lang="cs-CZ" sz="24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need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for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air-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conditioning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on hot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days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Glasses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produced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from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niobium oxide display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electrochromism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which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means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as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electrical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potential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glass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changed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glass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lightens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darkens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Adding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7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thin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layer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such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glass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a standard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silica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glass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window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together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layer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electrolyte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counter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electrode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8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turns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window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into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electrochemical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cell.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glass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9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tint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controlled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simply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by 10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applying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electric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current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strike="noStrike" dirty="0">
                <a:effectLst/>
                <a:latin typeface="Calibri" panose="020F0502020204030204" pitchFamily="34" charset="0"/>
                <a:ea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Delia </a:t>
            </a:r>
            <a:r>
              <a:rPr lang="cs-CZ" sz="2400" strike="noStrike" dirty="0" err="1">
                <a:effectLst/>
                <a:latin typeface="Calibri" panose="020F0502020204030204" pitchFamily="34" charset="0"/>
                <a:ea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Milliron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’s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group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California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synthesized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composite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comprising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indium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tin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oxide (ITO)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nanocrystals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embedded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amorphous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niobium oxide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glass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matrix.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Both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ITO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nanocrystals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niobium oxide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glass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electrochromic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produce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glass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adjusted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between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complete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transparency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selective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transmission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visible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light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and 11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opacity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7688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D9BCB0-3CC7-30FD-5644-647867E3A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practice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3B9983-EC70-485C-0485-F92187F63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2743"/>
            <a:ext cx="10515600" cy="5595257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a) In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machinery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sometimes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flexible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components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needed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Some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plastics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thus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used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because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their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higher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……………………………….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b)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screen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opaque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…………………………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due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special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protective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layer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c) Air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transparent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but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…………………….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affected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by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impurities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d) 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Soluble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minerals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washed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away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but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those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whose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………………….. in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water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low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remain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soil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e)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call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water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odorless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but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………………………..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only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due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our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low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sensitivity to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smell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f) Air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denser</a:t>
            </a:r>
            <a:r>
              <a:rPr lang="cs-CZ" sz="24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on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humid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day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because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its……………………….is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affected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by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amount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water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g) All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real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fluids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viscous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………………………………….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ideal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fluid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zero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h)Lead,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generally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toxic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………………….,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however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varies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different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compounds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2601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D9BCB0-3CC7-30FD-5644-647867E3A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1471"/>
            <a:ext cx="10515600" cy="135921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3B9983-EC70-485C-0485-F92187F63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446"/>
            <a:ext cx="10515600" cy="6762555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buNone/>
            </a:pPr>
            <a:endParaRPr lang="cs-CZ" sz="2000" dirty="0">
              <a:effectLst/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a) 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machinery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sometimes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flexible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components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needed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Some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plastics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thus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used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because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their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higher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flexibility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b)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screen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opaque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opacity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due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special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protective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layer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c) Air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transparent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but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transparence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affected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by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impurities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d) 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Soluble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minerals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washed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away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but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those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whose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solubility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water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low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remain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soil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e)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call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water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odorless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but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odorlessness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only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due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our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low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sensitivity to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smell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f) Air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denser</a:t>
            </a:r>
            <a:r>
              <a:rPr lang="cs-CZ" sz="24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on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humid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day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because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density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affected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by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amount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water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g) All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real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fluids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viscous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viscosity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ideal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fluid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zero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h)Lead,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generally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toxic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toxicity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however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varies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different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compounds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82275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9861A6-6F6F-9B0F-D261-980B5E875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5E364A-BEF1-C784-758B-BAAF57CB5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else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classified</a:t>
            </a:r>
            <a:r>
              <a:rPr lang="cs-CZ" dirty="0"/>
              <a:t> in </a:t>
            </a:r>
            <a:r>
              <a:rPr lang="cs-CZ" dirty="0" err="1"/>
              <a:t>physics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61373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75B9B65-4656-3061-D854-5E40D6269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>
            <a:normAutofit/>
          </a:bodyPr>
          <a:lstStyle/>
          <a:p>
            <a:r>
              <a:rPr lang="cs-CZ" sz="3200"/>
              <a:t>Energy sources classification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2E290B-3EAD-087F-5062-3CDF3E7A6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164" y="586822"/>
            <a:ext cx="6002636" cy="164592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cs-CZ" sz="1800"/>
          </a:p>
          <a:p>
            <a:pPr marL="0" indent="0">
              <a:buNone/>
            </a:pPr>
            <a:endParaRPr lang="cs-CZ" sz="180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135ADFE-59B9-5380-ED85-F73A55A6C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375" y="27527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19E4531A-4683-5342-3E38-49DA87B83F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243330"/>
              </p:ext>
            </p:extLst>
          </p:nvPr>
        </p:nvGraphicFramePr>
        <p:xfrm>
          <a:off x="706026" y="2734056"/>
          <a:ext cx="10868343" cy="3483865"/>
        </p:xfrm>
        <a:graphic>
          <a:graphicData uri="http://schemas.openxmlformats.org/drawingml/2006/table">
            <a:tbl>
              <a:tblPr firstRow="1" firstCol="1" bandRow="1"/>
              <a:tblGrid>
                <a:gridCol w="1729683">
                  <a:extLst>
                    <a:ext uri="{9D8B030D-6E8A-4147-A177-3AD203B41FA5}">
                      <a16:colId xmlns:a16="http://schemas.microsoft.com/office/drawing/2014/main" val="2766718058"/>
                    </a:ext>
                  </a:extLst>
                </a:gridCol>
                <a:gridCol w="2284665">
                  <a:extLst>
                    <a:ext uri="{9D8B030D-6E8A-4147-A177-3AD203B41FA5}">
                      <a16:colId xmlns:a16="http://schemas.microsoft.com/office/drawing/2014/main" val="2740163421"/>
                    </a:ext>
                  </a:extLst>
                </a:gridCol>
                <a:gridCol w="2284665">
                  <a:extLst>
                    <a:ext uri="{9D8B030D-6E8A-4147-A177-3AD203B41FA5}">
                      <a16:colId xmlns:a16="http://schemas.microsoft.com/office/drawing/2014/main" val="993580813"/>
                    </a:ext>
                  </a:extLst>
                </a:gridCol>
                <a:gridCol w="2284665">
                  <a:extLst>
                    <a:ext uri="{9D8B030D-6E8A-4147-A177-3AD203B41FA5}">
                      <a16:colId xmlns:a16="http://schemas.microsoft.com/office/drawing/2014/main" val="2006190278"/>
                    </a:ext>
                  </a:extLst>
                </a:gridCol>
                <a:gridCol w="2284665">
                  <a:extLst>
                    <a:ext uri="{9D8B030D-6E8A-4147-A177-3AD203B41FA5}">
                      <a16:colId xmlns:a16="http://schemas.microsoft.com/office/drawing/2014/main" val="3513294292"/>
                    </a:ext>
                  </a:extLst>
                </a:gridCol>
              </a:tblGrid>
              <a:tr h="901665"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Type</a:t>
                      </a:r>
                      <a:endParaRPr lang="cs-CZ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33" marR="91333" marT="126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Criterion 1</a:t>
                      </a:r>
                      <a:endParaRPr lang="cs-CZ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33" marR="91333" marT="126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Criterion 2</a:t>
                      </a:r>
                      <a:endParaRPr lang="cs-CZ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33" marR="91333" marT="126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Criterion 3</a:t>
                      </a:r>
                      <a:endParaRPr lang="cs-CZ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33" marR="91333" marT="126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Criterion 4</a:t>
                      </a:r>
                      <a:endParaRPr lang="cs-CZ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cs-CZ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cs-CZ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33" marR="91333" marT="126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69339"/>
                  </a:ext>
                </a:extLst>
              </a:tr>
              <a:tr h="2582200"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cs-CZ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cs-CZ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cs-CZ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cs-CZ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cs-CZ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cs-CZ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cs-CZ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cs-CZ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cs-CZ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33" marR="91333" marT="126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cs-CZ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33" marR="91333" marT="126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cs-CZ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33" marR="91333" marT="126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cs-CZ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33" marR="91333" marT="126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cs-CZ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33" marR="91333" marT="126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6504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249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1B352F-1162-A066-7839-E31AEB410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0FB490-A49F-A0A2-40BD-2C6154742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EE264FB-4FAF-EAEF-9A3B-2A0BF5F37358}"/>
              </a:ext>
            </a:extLst>
          </p:cNvPr>
          <p:cNvSpPr txBox="1"/>
          <p:nvPr/>
        </p:nvSpPr>
        <p:spPr>
          <a:xfrm>
            <a:off x="838200" y="2558143"/>
            <a:ext cx="10297886" cy="28874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32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Use </a:t>
            </a:r>
            <a:r>
              <a:rPr lang="cs-CZ" sz="32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this</a:t>
            </a:r>
            <a:r>
              <a:rPr lang="cs-CZ" sz="32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scale</a:t>
            </a:r>
            <a:r>
              <a:rPr lang="cs-CZ" sz="32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:</a:t>
            </a:r>
            <a:endParaRPr lang="cs-CZ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cs-CZ" sz="32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 = </a:t>
            </a:r>
            <a:r>
              <a:rPr lang="cs-CZ" sz="32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outstanding</a:t>
            </a:r>
            <a:endParaRPr lang="cs-CZ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cs-CZ" sz="32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 = </a:t>
            </a:r>
            <a:r>
              <a:rPr lang="cs-CZ" sz="32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good</a:t>
            </a:r>
            <a:endParaRPr lang="cs-CZ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cs-CZ" sz="32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 = </a:t>
            </a:r>
            <a:r>
              <a:rPr lang="cs-CZ" sz="32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satisfactory</a:t>
            </a:r>
            <a:endParaRPr lang="cs-CZ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cs-CZ" sz="32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 = </a:t>
            </a:r>
            <a:r>
              <a:rPr lang="cs-CZ" sz="32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poor</a:t>
            </a:r>
            <a:endParaRPr lang="cs-CZ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975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4D591F-304D-EBE1-C50E-106C1E8ED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HW – </a:t>
            </a:r>
            <a:r>
              <a:rPr lang="cs-CZ" dirty="0" err="1"/>
              <a:t>Composite</a:t>
            </a:r>
            <a:r>
              <a:rPr lang="cs-CZ" dirty="0"/>
              <a:t> </a:t>
            </a:r>
            <a:r>
              <a:rPr lang="cs-CZ" dirty="0" err="1"/>
              <a:t>materials</a:t>
            </a:r>
            <a:r>
              <a:rPr lang="cs-CZ" dirty="0"/>
              <a:t> – </a:t>
            </a:r>
            <a:r>
              <a:rPr lang="cs-CZ" dirty="0" err="1"/>
              <a:t>word</a:t>
            </a:r>
            <a:r>
              <a:rPr lang="cs-CZ" dirty="0"/>
              <a:t> </a:t>
            </a:r>
            <a:r>
              <a:rPr lang="cs-CZ" dirty="0" err="1"/>
              <a:t>formation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11631D-C1BA-579A-D512-F92831BCA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0970"/>
            <a:ext cx="10515600" cy="570411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composite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material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1 _____________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two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materials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different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physical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chemical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properties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(COMBINE).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When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they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combined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they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create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material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which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specialized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do a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certain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job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for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instance to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become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stronger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lighter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or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2_______ to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electricity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(RESISTANCE). They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also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improve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strength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3 _________ (STIFF).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reason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for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their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use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over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traditional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materials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because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they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improve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properties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their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base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materials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are 4 ________ in many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situations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(APPLY).</a:t>
            </a:r>
            <a:endParaRPr lang="cs-CZ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1200"/>
              </a:spcAft>
              <a:buNone/>
            </a:pP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Weight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saving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one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main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reasons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for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using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composite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materials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rather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than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conventional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materials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for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components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While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composites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lighter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they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also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stronger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than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other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materials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for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example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reinforced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carbon-fibre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up to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five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times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stronger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than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1020 grade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steel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only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one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fifth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weight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making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perfect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for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5 ________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purposes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(STRUCTURE).</a:t>
            </a:r>
            <a:endParaRPr lang="cs-CZ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Another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advantage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using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composite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over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conventional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type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material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thermal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chemical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resistance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as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well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as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electrical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6 _________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properties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(INSULATE).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Unlike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conventional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materials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composites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have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7 _________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properties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not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often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found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a single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material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(MULTIPLY).</a:t>
            </a:r>
            <a:endParaRPr lang="cs-CZ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Fibre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reinforced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composites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such as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fibre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reinforced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plastic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(FRP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composites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), are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finding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increasing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use in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design and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manufacture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final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products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for</a:t>
            </a: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commercialisation.</a:t>
            </a:r>
            <a:endParaRPr lang="cs-CZ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3795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4D591F-304D-EBE1-C50E-106C1E8ED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11631D-C1BA-579A-D512-F92831BCA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6"/>
            <a:ext cx="10515600" cy="657996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composite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material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1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combination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two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materials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different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physical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chemical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properties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(COMBINE).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When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combined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create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material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which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specialized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do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certain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job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for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instance to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become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stronger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lighter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2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resistant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electricity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(RESISTANCE). They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also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improve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strength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3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stiffness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(STIFF).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reason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for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their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use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over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traditional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materials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because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improve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properties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their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base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materials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are 4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applicable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many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situations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(APPLY).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1200"/>
              </a:spcAft>
              <a:buNone/>
            </a:pP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Weight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saving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one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main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reasons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for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using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composite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materials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rather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conventional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materials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for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components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While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composites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lighter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also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stronger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other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materials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for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example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reinforced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carbon-fibre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up to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five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times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stronger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1020 grade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steel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only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one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fifth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weight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making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perfect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for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5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structural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purposes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(STRUCTURE).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Another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advantage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using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composite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over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conventional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type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material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thermal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chemical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resistance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as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well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as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electrical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6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insulation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properties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(INSULATE).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Unlike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conventional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materials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composites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have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7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multiple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properties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not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often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found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a single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material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(MULTIPLY).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Fibre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reinforced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composites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such as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fibre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reinforced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plastic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(FRP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composites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), are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finding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increasing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use in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design and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manufacture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final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products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for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GB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commercialisation.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463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„</a:t>
            </a:r>
            <a:r>
              <a:rPr lang="cs-CZ" dirty="0" err="1"/>
              <a:t>smart</a:t>
            </a:r>
            <a:r>
              <a:rPr lang="cs-CZ" dirty="0"/>
              <a:t>“</a:t>
            </a:r>
          </a:p>
          <a:p>
            <a:r>
              <a:rPr lang="cs-CZ" dirty="0" err="1"/>
              <a:t>Features</a:t>
            </a:r>
            <a:r>
              <a:rPr lang="cs-CZ" dirty="0"/>
              <a:t> and use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smart</a:t>
            </a:r>
            <a:r>
              <a:rPr lang="cs-CZ" dirty="0"/>
              <a:t> </a:t>
            </a:r>
            <a:r>
              <a:rPr lang="cs-CZ" dirty="0" err="1"/>
              <a:t>materials</a:t>
            </a:r>
            <a:endParaRPr lang="cs-CZ" dirty="0"/>
          </a:p>
          <a:p>
            <a:r>
              <a:rPr lang="cs-CZ" dirty="0" err="1"/>
              <a:t>Classifying</a:t>
            </a:r>
            <a:r>
              <a:rPr lang="cs-CZ" dirty="0"/>
              <a:t> </a:t>
            </a:r>
            <a:r>
              <a:rPr lang="cs-CZ" dirty="0" err="1"/>
              <a:t>structures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7359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AB1901-7411-E402-1550-20BDA6461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Discussion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74B3E3-4AFB-9140-7B60-E62A3C9FD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Which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nouns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below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use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together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adjective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smart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?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phrase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mean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?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400" i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phone</a:t>
            </a:r>
            <a:r>
              <a:rPr lang="cs-CZ" sz="2400" i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	   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dress</a:t>
            </a:r>
            <a:r>
              <a:rPr lang="cs-CZ" sz="2400" i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	    student      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injury</a:t>
            </a:r>
            <a:r>
              <a:rPr lang="cs-CZ" sz="2400" i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	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window</a:t>
            </a:r>
            <a:r>
              <a:rPr lang="cs-CZ" sz="2400" i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	planet		city	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knee</a:t>
            </a:r>
            <a:r>
              <a:rPr lang="cs-CZ" sz="2400" i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	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2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do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mean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when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say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about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certain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materials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...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…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smart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?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…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have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memory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?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8811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1.png">
            <a:extLst>
              <a:ext uri="{FF2B5EF4-FFF2-40B4-BE49-F238E27FC236}">
                <a16:creationId xmlns:a16="http://schemas.microsoft.com/office/drawing/2014/main" id="{ED4DFCAE-0A5C-6C5A-9CEB-BCEF8608961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112" y="207264"/>
            <a:ext cx="11862816" cy="6437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427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78A98F-AE59-31A8-89CF-37817C2D2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Group </a:t>
            </a:r>
            <a:r>
              <a:rPr lang="cs-CZ" dirty="0" err="1"/>
              <a:t>discussion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64B6C2-DA97-B262-1EB5-EA5DC6E4F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600" dirty="0" err="1"/>
              <a:t>Read</a:t>
            </a:r>
            <a:r>
              <a:rPr lang="cs-CZ" sz="3600" dirty="0"/>
              <a:t> </a:t>
            </a:r>
            <a:r>
              <a:rPr lang="cs-CZ" sz="3600" dirty="0" err="1"/>
              <a:t>your</a:t>
            </a:r>
            <a:r>
              <a:rPr lang="cs-CZ" sz="3600" dirty="0"/>
              <a:t> </a:t>
            </a:r>
            <a:r>
              <a:rPr lang="cs-CZ" sz="3600" dirty="0" err="1"/>
              <a:t>texts</a:t>
            </a:r>
            <a:r>
              <a:rPr lang="cs-CZ" sz="3600" dirty="0"/>
              <a:t> and </a:t>
            </a:r>
            <a:r>
              <a:rPr lang="cs-CZ" sz="3600" dirty="0" err="1"/>
              <a:t>supply</a:t>
            </a:r>
            <a:r>
              <a:rPr lang="cs-CZ" sz="3600" dirty="0"/>
              <a:t> more </a:t>
            </a:r>
            <a:r>
              <a:rPr lang="cs-CZ" sz="3600" dirty="0" err="1"/>
              <a:t>information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140413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619E59-834A-C510-A2C1-DD83EC268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Listening</a:t>
            </a:r>
            <a:r>
              <a:rPr lang="cs-CZ" dirty="0"/>
              <a:t> – Smart </a:t>
            </a:r>
            <a:r>
              <a:rPr lang="cs-CZ" dirty="0" err="1"/>
              <a:t>windows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F4440B-A3FD-0A6E-C696-1CB9E3A38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554355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smart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windows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capable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?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2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educational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background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professor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Milliron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?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3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does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mean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some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materials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thermochromic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?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latin typeface="Calibri" panose="020F0502020204030204" pitchFamily="34" charset="0"/>
                <a:ea typeface="Arial" panose="020B0604020202020204" pitchFamily="34" charset="0"/>
              </a:rPr>
              <a:t>4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does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mean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some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materials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electrochromic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?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5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How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do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smart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windows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switch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between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three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modes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?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?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6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Characterize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“cool mode”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speaking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about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7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her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research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group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particularly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interested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in?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1715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619E59-834A-C510-A2C1-DD83EC268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Listening</a:t>
            </a:r>
            <a:r>
              <a:rPr lang="cs-CZ" dirty="0"/>
              <a:t> – Smart </a:t>
            </a:r>
            <a:r>
              <a:rPr lang="cs-CZ" dirty="0" err="1"/>
              <a:t>windows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F4440B-A3FD-0A6E-C696-1CB9E3A38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5870"/>
            <a:ext cx="10515600" cy="561213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smart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windows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capable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?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Control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amount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heat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light</a:t>
            </a:r>
            <a:endParaRPr lang="cs-CZ" sz="24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2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educational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background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professor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Milliron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?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Chemistry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material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science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3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does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mean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some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materials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thermochromic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?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Respond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changes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temperature</a:t>
            </a:r>
            <a:endParaRPr lang="cs-CZ" sz="24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latin typeface="Calibri" panose="020F0502020204030204" pitchFamily="34" charset="0"/>
                <a:ea typeface="Arial" panose="020B0604020202020204" pitchFamily="34" charset="0"/>
              </a:rPr>
              <a:t>4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does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mean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some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materials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electrochromic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?                                                            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After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electric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charge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application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glass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changes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optical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transmission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endParaRPr lang="cs-CZ" sz="24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5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How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do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smart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windows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switch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between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three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modes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?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?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 switch,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bright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cool and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dark</a:t>
            </a:r>
            <a:endParaRPr lang="cs-CZ" sz="24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6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Characterize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“cool mode”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speaking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about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7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her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research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group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particularly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interested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in?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Controlling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visible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infrared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transmission</a:t>
            </a:r>
            <a:endParaRPr lang="cs-CZ" sz="24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312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D0B30C-0ADC-0906-4CD1-2B48290F4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Materials</a:t>
            </a:r>
            <a:r>
              <a:rPr lang="cs-CZ" dirty="0"/>
              <a:t> – </a:t>
            </a:r>
            <a:r>
              <a:rPr lang="cs-CZ" dirty="0" err="1"/>
              <a:t>classification</a:t>
            </a:r>
            <a:r>
              <a:rPr lang="cs-CZ" dirty="0"/>
              <a:t> </a:t>
            </a:r>
            <a:r>
              <a:rPr lang="cs-CZ" dirty="0" err="1"/>
              <a:t>criteria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366466-E560-A5A6-A124-388F15B85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320"/>
            <a:ext cx="10515600" cy="4759643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Think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about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criteria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apply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for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classifying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materials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a)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b)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c)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d)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e)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8260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36C26-CDFC-36CF-820D-A59F988C3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108249-907F-AE49-BFC1-69834EF8E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Choose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one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criterion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draw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classification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chart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examples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Present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chart to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class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Language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for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classifying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: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Nouns</a:t>
            </a:r>
            <a:r>
              <a:rPr lang="cs-CZ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: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category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   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component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  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feature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    hierarchy   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structure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 type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Verbs</a:t>
            </a:r>
            <a:r>
              <a:rPr lang="cs-CZ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: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divide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into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belong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 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comprise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  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contain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   make up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09254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8FE5651468A3D4B90D1EC95A79DCF21" ma:contentTypeVersion="11" ma:contentTypeDescription="Vytvoří nový dokument" ma:contentTypeScope="" ma:versionID="ab9f9a85b6bfabf222fde5808b2ecb8a">
  <xsd:schema xmlns:xsd="http://www.w3.org/2001/XMLSchema" xmlns:xs="http://www.w3.org/2001/XMLSchema" xmlns:p="http://schemas.microsoft.com/office/2006/metadata/properties" xmlns:ns3="567f2e8e-f82b-4e20-adde-3167ac8dcb2e" xmlns:ns4="1be74145-1369-4350-a552-f90e39977260" targetNamespace="http://schemas.microsoft.com/office/2006/metadata/properties" ma:root="true" ma:fieldsID="591df79fbacf95324ac204aed98226d2" ns3:_="" ns4:_="">
    <xsd:import namespace="567f2e8e-f82b-4e20-adde-3167ac8dcb2e"/>
    <xsd:import namespace="1be74145-1369-4350-a552-f90e399772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f2e8e-f82b-4e20-adde-3167ac8dc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74145-1369-4350-a552-f90e39977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7EECAF-6245-48FF-A5A4-3A69408C54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CD1006-AB8F-48B3-9730-F9BD1366B2E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811F27A-A5DF-417A-A6D4-B7F656BE20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7f2e8e-f82b-4e20-adde-3167ac8dcb2e"/>
    <ds:schemaRef ds:uri="1be74145-1369-4350-a552-f90e39977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3011</TotalTime>
  <Words>1692</Words>
  <Application>Microsoft Office PowerPoint</Application>
  <PresentationFormat>Širokoúhlá obrazovka</PresentationFormat>
  <Paragraphs>105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English for Physicists 2 Week 8</vt:lpstr>
      <vt:lpstr>Prezentace aplikace PowerPoint</vt:lpstr>
      <vt:lpstr>Discussion</vt:lpstr>
      <vt:lpstr>Prezentace aplikace PowerPoint</vt:lpstr>
      <vt:lpstr>Group discussion</vt:lpstr>
      <vt:lpstr>Listening – Smart windows</vt:lpstr>
      <vt:lpstr>Listening – Smart windows</vt:lpstr>
      <vt:lpstr>Materials – classification criteria</vt:lpstr>
      <vt:lpstr>Prezentace aplikace PowerPoint</vt:lpstr>
      <vt:lpstr>applying  transmitting   cutting  opacity turns        consumption block    voltage           infrared     thin   tint  </vt:lpstr>
      <vt:lpstr>Prezentace aplikace PowerPoint</vt:lpstr>
      <vt:lpstr>Language practice</vt:lpstr>
      <vt:lpstr>Prezentace aplikace PowerPoint</vt:lpstr>
      <vt:lpstr>Prezentace aplikace PowerPoint</vt:lpstr>
      <vt:lpstr>Energy sources classification</vt:lpstr>
      <vt:lpstr>Prezentace aplikace PowerPoint</vt:lpstr>
      <vt:lpstr>HW – Composite materials – word formation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Mathematians III Week 7</dc:title>
  <dc:creator>Štěpánka Bilová</dc:creator>
  <cp:lastModifiedBy>Eva Čoupková</cp:lastModifiedBy>
  <cp:revision>115</cp:revision>
  <cp:lastPrinted>2018-11-20T12:54:04Z</cp:lastPrinted>
  <dcterms:created xsi:type="dcterms:W3CDTF">2018-10-30T23:04:51Z</dcterms:created>
  <dcterms:modified xsi:type="dcterms:W3CDTF">2024-04-04T07:30:52Z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0x01010008FE5651468A3D4B90D1EC95A79DCF21</vt:lpwstr>
  </property>
</Properties>
</file>