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7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C143"/>
    <a:srgbClr val="39464A"/>
    <a:srgbClr val="21A9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8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26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39464A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Graph title</c:v>
                </c:pt>
              </c:strCache>
            </c:strRef>
          </c:tx>
          <c:dPt>
            <c:idx val="0"/>
            <c:bubble3D val="0"/>
            <c:spPr>
              <a:solidFill>
                <a:srgbClr val="21A9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E63-4160-BDF5-9F9325004F9F}"/>
              </c:ext>
            </c:extLst>
          </c:dPt>
          <c:dPt>
            <c:idx val="1"/>
            <c:bubble3D val="0"/>
            <c:spPr>
              <a:solidFill>
                <a:srgbClr val="7AC14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E63-4160-BDF5-9F9325004F9F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E63-4160-BDF5-9F9325004F9F}"/>
              </c:ext>
            </c:extLst>
          </c:dPt>
          <c:dPt>
            <c:idx val="3"/>
            <c:bubble3D val="0"/>
            <c:spPr>
              <a:solidFill>
                <a:srgbClr val="39464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E63-4160-BDF5-9F9325004F9F}"/>
              </c:ext>
            </c:extLst>
          </c:dPt>
          <c:cat>
            <c:strRef>
              <c:f>List1!$A$2:$A$5</c:f>
              <c:strCache>
                <c:ptCount val="4"/>
                <c:pt idx="0">
                  <c:v>Part 1</c:v>
                </c:pt>
                <c:pt idx="1">
                  <c:v>Part 2</c:v>
                </c:pt>
                <c:pt idx="2">
                  <c:v>Part 3</c:v>
                </c:pt>
                <c:pt idx="3">
                  <c:v>Part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E63-4160-BDF5-9F9325004F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>
                <a:solidFill>
                  <a:srgbClr val="39464A"/>
                </a:solidFill>
              </a:rPr>
              <a:t>Graph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Line 1</c:v>
                </c:pt>
              </c:strCache>
            </c:strRef>
          </c:tx>
          <c:spPr>
            <a:solidFill>
              <a:srgbClr val="21A9C0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B0-41A8-957F-892D2F8D2CFF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Line 2</c:v>
                </c:pt>
              </c:strCache>
            </c:strRef>
          </c:tx>
          <c:spPr>
            <a:solidFill>
              <a:srgbClr val="7AC143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B0-41A8-957F-892D2F8D2CFF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Line 3</c:v>
                </c:pt>
              </c:strCache>
            </c:strRef>
          </c:tx>
          <c:spPr>
            <a:solidFill>
              <a:srgbClr val="39464A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B0-41A8-957F-892D2F8D2C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3944536"/>
        <c:axId val="543944208"/>
      </c:barChart>
      <c:catAx>
        <c:axId val="543944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43944208"/>
        <c:crosses val="autoZero"/>
        <c:auto val="1"/>
        <c:lblAlgn val="ctr"/>
        <c:lblOffset val="100"/>
        <c:noMultiLvlLbl val="0"/>
      </c:catAx>
      <c:valAx>
        <c:axId val="543944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43944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2E80917-65DD-44B0-90B6-C0CFEBFD1D0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862F4B-D5A5-4EAE-B7A2-8902B901CE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D6044-C329-4ACA-9982-B826636B48E0}" type="datetimeFigureOut">
              <a:rPr lang="cs-CZ" smtClean="0"/>
              <a:t>18.01.2021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11AC2-DF0E-4DA4-AD4B-F594369FBF0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D17D0F1-B330-4E1B-89B0-4E5253C7FD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263A8-2C58-404D-BABB-ED85263758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232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IT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Research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20000" y="10066180"/>
            <a:ext cx="16380000" cy="6438344"/>
          </a:xfrm>
        </p:spPr>
        <p:txBody>
          <a:bodyPr>
            <a:normAutofit/>
          </a:bodyPr>
          <a:lstStyle>
            <a:lvl1pPr marL="0" indent="0">
              <a:buNone/>
              <a:defRPr sz="4800" b="0">
                <a:solidFill>
                  <a:srgbClr val="39464A"/>
                </a:solidFill>
              </a:defRPr>
            </a:lvl1pPr>
            <a:lvl2pPr marL="1513743" indent="0">
              <a:buNone/>
              <a:defRPr/>
            </a:lvl2pPr>
            <a:lvl3pPr marL="3027487" indent="0">
              <a:buNone/>
              <a:defRPr/>
            </a:lvl3pPr>
            <a:lvl4pPr marL="4541230" indent="0">
              <a:buNone/>
              <a:defRPr/>
            </a:lvl4pPr>
            <a:lvl5pPr marL="6054974" indent="0">
              <a:buNone/>
              <a:defRPr/>
            </a:lvl5pPr>
          </a:lstStyle>
          <a:p>
            <a:pPr lvl="0"/>
            <a:r>
              <a:rPr lang="cs-CZ"/>
              <a:t>Opening text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65820EB-6AF8-4CAF-90F7-EA0A7E6E0FFF}"/>
              </a:ext>
            </a:extLst>
          </p:cNvPr>
          <p:cNvSpPr txBox="1"/>
          <p:nvPr userDrawn="1"/>
        </p:nvSpPr>
        <p:spPr>
          <a:xfrm>
            <a:off x="2520000" y="39024000"/>
            <a:ext cx="7200000" cy="2340000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>
              <a:lnSpc>
                <a:spcPct val="120000"/>
              </a:lnSpc>
            </a:pPr>
            <a:r>
              <a:rPr lang="cs-CZ" sz="2200" b="1">
                <a:solidFill>
                  <a:srgbClr val="39464A"/>
                </a:solidFill>
              </a:rPr>
              <a:t>CEITEC – Central European</a:t>
            </a:r>
            <a:br>
              <a:rPr lang="cs-CZ" sz="2200" b="1">
                <a:solidFill>
                  <a:srgbClr val="39464A"/>
                </a:solidFill>
              </a:rPr>
            </a:br>
            <a:r>
              <a:rPr lang="cs-CZ" sz="2200" b="1">
                <a:solidFill>
                  <a:srgbClr val="39464A"/>
                </a:solidFill>
              </a:rPr>
              <a:t>Institute of Technology</a:t>
            </a:r>
          </a:p>
          <a:p>
            <a:pPr>
              <a:lnSpc>
                <a:spcPct val="120000"/>
              </a:lnSpc>
            </a:pPr>
            <a:r>
              <a:rPr lang="cs-CZ" sz="2200">
                <a:solidFill>
                  <a:srgbClr val="39464A"/>
                </a:solidFill>
              </a:rPr>
              <a:t>Žerotínovo nám. 9, 601 77 Brno, Czech Republic</a:t>
            </a:r>
          </a:p>
          <a:p>
            <a:pPr>
              <a:lnSpc>
                <a:spcPct val="120000"/>
              </a:lnSpc>
            </a:pPr>
            <a:r>
              <a:rPr lang="cs-CZ" sz="2200">
                <a:solidFill>
                  <a:srgbClr val="39464A"/>
                </a:solidFill>
              </a:rPr>
              <a:t>+420 549 494 366, info@ceitec.cz</a:t>
            </a:r>
          </a:p>
          <a:p>
            <a:pPr>
              <a:lnSpc>
                <a:spcPct val="120000"/>
              </a:lnSpc>
            </a:pPr>
            <a:r>
              <a:rPr lang="cs-CZ" sz="2200" b="1">
                <a:solidFill>
                  <a:srgbClr val="21A9C0"/>
                </a:solidFill>
              </a:rPr>
              <a:t>www.ceitec.eu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7C4A063-0B33-42BC-ABB6-33D35119C9E9}"/>
              </a:ext>
            </a:extLst>
          </p:cNvPr>
          <p:cNvSpPr txBox="1"/>
          <p:nvPr userDrawn="1"/>
        </p:nvSpPr>
        <p:spPr>
          <a:xfrm>
            <a:off x="9900000" y="39024000"/>
            <a:ext cx="9000000" cy="2340000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>
              <a:lnSpc>
                <a:spcPct val="120000"/>
              </a:lnSpc>
            </a:pPr>
            <a:r>
              <a:rPr lang="cs-CZ" sz="2200" b="1">
                <a:solidFill>
                  <a:srgbClr val="21A9C0"/>
                </a:solidFill>
              </a:rPr>
              <a:t>Contact person</a:t>
            </a:r>
          </a:p>
          <a:p>
            <a:pPr>
              <a:lnSpc>
                <a:spcPct val="120000"/>
              </a:lnSpc>
            </a:pPr>
            <a:r>
              <a:rPr lang="cs-CZ" sz="2200" b="1">
                <a:solidFill>
                  <a:srgbClr val="39464A"/>
                </a:solidFill>
              </a:rPr>
              <a:t>Name, surname, titles</a:t>
            </a:r>
          </a:p>
          <a:p>
            <a:pPr>
              <a:lnSpc>
                <a:spcPct val="120000"/>
              </a:lnSpc>
            </a:pPr>
            <a:r>
              <a:rPr lang="cs-CZ" sz="2200" b="0" baseline="30000">
                <a:solidFill>
                  <a:srgbClr val="21A9C0"/>
                </a:solidFill>
              </a:rPr>
              <a:t>e-mail</a:t>
            </a:r>
            <a:r>
              <a:rPr lang="cs-CZ" sz="2200" b="0">
                <a:solidFill>
                  <a:srgbClr val="39464A"/>
                </a:solidFill>
              </a:rPr>
              <a:t>	name.surname@address.domain</a:t>
            </a:r>
          </a:p>
          <a:p>
            <a:pPr>
              <a:lnSpc>
                <a:spcPct val="120000"/>
              </a:lnSpc>
            </a:pPr>
            <a:r>
              <a:rPr lang="cs-CZ" sz="2200" b="0" baseline="30000">
                <a:solidFill>
                  <a:srgbClr val="21A9C0"/>
                </a:solidFill>
              </a:rPr>
              <a:t>phone</a:t>
            </a:r>
            <a:r>
              <a:rPr lang="cs-CZ" sz="2200" b="0">
                <a:solidFill>
                  <a:srgbClr val="39464A"/>
                </a:solidFill>
              </a:rPr>
              <a:t>	+420 549 496 876</a:t>
            </a:r>
            <a:endParaRPr lang="cs-CZ" sz="2200" b="0">
              <a:solidFill>
                <a:srgbClr val="21A9C0"/>
              </a:solidFill>
            </a:endParaRPr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FAF77A13-153F-4254-A2F6-6A562E13EB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19338" y="6291770"/>
            <a:ext cx="25200000" cy="2400300"/>
          </a:xfrm>
        </p:spPr>
        <p:txBody>
          <a:bodyPr>
            <a:normAutofit/>
          </a:bodyPr>
          <a:lstStyle>
            <a:lvl1pPr marL="0" indent="0">
              <a:buNone/>
              <a:defRPr sz="7200" b="1"/>
            </a:lvl1pPr>
            <a:lvl2pPr marL="1513743" indent="0">
              <a:buNone/>
              <a:defRPr/>
            </a:lvl2pPr>
            <a:lvl3pPr marL="3027487" indent="0">
              <a:buNone/>
              <a:defRPr/>
            </a:lvl3pPr>
            <a:lvl4pPr marL="4541230" indent="0">
              <a:buNone/>
              <a:defRPr/>
            </a:lvl4pPr>
            <a:lvl5pPr marL="6054974" indent="0">
              <a:buNone/>
              <a:defRPr/>
            </a:lvl5pPr>
          </a:lstStyle>
          <a:p>
            <a:pPr lvl="0"/>
            <a:r>
              <a:rPr lang="cs-CZ"/>
              <a:t>Poster Headline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2E2E4BC2-8D9C-4115-90B3-1C8B55F16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87067" y="39921254"/>
            <a:ext cx="5024541" cy="1442746"/>
          </a:xfrm>
          <a:prstGeom prst="rect">
            <a:avLst/>
          </a:prstGeom>
        </p:spPr>
      </p:pic>
      <p:sp>
        <p:nvSpPr>
          <p:cNvPr id="14" name="Zástupný symbol pro obsah 13">
            <a:extLst>
              <a:ext uri="{FF2B5EF4-FFF2-40B4-BE49-F238E27FC236}">
                <a16:creationId xmlns:a16="http://schemas.microsoft.com/office/drawing/2014/main" id="{CB468E56-5138-4F9C-9C20-0BC01F31BF8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9799338" y="10066736"/>
            <a:ext cx="7920000" cy="64383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5" name="Zástupný symbol pro obsah 13">
            <a:extLst>
              <a:ext uri="{FF2B5EF4-FFF2-40B4-BE49-F238E27FC236}">
                <a16:creationId xmlns:a16="http://schemas.microsoft.com/office/drawing/2014/main" id="{05F31E4E-62B1-4856-95B5-23C1B7C1D67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9799338" y="17114821"/>
            <a:ext cx="7920000" cy="64383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6" name="Zástupný symbol pro obsah 13">
            <a:extLst>
              <a:ext uri="{FF2B5EF4-FFF2-40B4-BE49-F238E27FC236}">
                <a16:creationId xmlns:a16="http://schemas.microsoft.com/office/drawing/2014/main" id="{D976DB9D-CBF3-45C4-A598-0CEC66E4CBE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799338" y="24162906"/>
            <a:ext cx="7920000" cy="64383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7" name="Zástupný symbol pro obsah 13">
            <a:extLst>
              <a:ext uri="{FF2B5EF4-FFF2-40B4-BE49-F238E27FC236}">
                <a16:creationId xmlns:a16="http://schemas.microsoft.com/office/drawing/2014/main" id="{E3DB983C-9CF6-4714-9E6B-7A731272C11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799338" y="31210990"/>
            <a:ext cx="7920000" cy="64383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701C1E90-409A-419E-9D1D-544ED9D72BD3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2520000" y="17114450"/>
            <a:ext cx="16380000" cy="64383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024C5B1-7B88-4BCB-AF73-6B6C70E5F1FF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2520000" y="24162720"/>
            <a:ext cx="16380000" cy="64383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914619EB-95E8-427F-9F19-3A46FFDCFA78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2520000" y="31210990"/>
            <a:ext cx="16380000" cy="64383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754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Research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20000" y="10066180"/>
            <a:ext cx="16380000" cy="6438344"/>
          </a:xfrm>
        </p:spPr>
        <p:txBody>
          <a:bodyPr>
            <a:normAutofit/>
          </a:bodyPr>
          <a:lstStyle>
            <a:lvl1pPr marL="0" indent="0">
              <a:buNone/>
              <a:defRPr sz="4800" b="0">
                <a:solidFill>
                  <a:srgbClr val="39464A"/>
                </a:solidFill>
              </a:defRPr>
            </a:lvl1pPr>
            <a:lvl2pPr marL="1513743" indent="0">
              <a:buNone/>
              <a:defRPr/>
            </a:lvl2pPr>
            <a:lvl3pPr marL="3027487" indent="0">
              <a:buNone/>
              <a:defRPr/>
            </a:lvl3pPr>
            <a:lvl4pPr marL="4541230" indent="0">
              <a:buNone/>
              <a:defRPr/>
            </a:lvl4pPr>
            <a:lvl5pPr marL="6054974" indent="0">
              <a:buNone/>
              <a:defRPr/>
            </a:lvl5pPr>
          </a:lstStyle>
          <a:p>
            <a:pPr lvl="0"/>
            <a:r>
              <a:rPr lang="cs-CZ"/>
              <a:t>Opening text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65820EB-6AF8-4CAF-90F7-EA0A7E6E0FFF}"/>
              </a:ext>
            </a:extLst>
          </p:cNvPr>
          <p:cNvSpPr txBox="1"/>
          <p:nvPr userDrawn="1"/>
        </p:nvSpPr>
        <p:spPr>
          <a:xfrm>
            <a:off x="2520000" y="39024000"/>
            <a:ext cx="7200000" cy="2340000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>
              <a:lnSpc>
                <a:spcPct val="120000"/>
              </a:lnSpc>
            </a:pPr>
            <a:r>
              <a:rPr lang="cs-CZ" sz="2200" b="1">
                <a:solidFill>
                  <a:srgbClr val="39464A"/>
                </a:solidFill>
              </a:rPr>
              <a:t>CEITEC – Central European</a:t>
            </a:r>
            <a:br>
              <a:rPr lang="cs-CZ" sz="2200" b="1">
                <a:solidFill>
                  <a:srgbClr val="39464A"/>
                </a:solidFill>
              </a:rPr>
            </a:br>
            <a:r>
              <a:rPr lang="cs-CZ" sz="2200" b="1">
                <a:solidFill>
                  <a:srgbClr val="39464A"/>
                </a:solidFill>
              </a:rPr>
              <a:t>Institute of Technology</a:t>
            </a:r>
          </a:p>
          <a:p>
            <a:pPr>
              <a:lnSpc>
                <a:spcPct val="120000"/>
              </a:lnSpc>
            </a:pPr>
            <a:r>
              <a:rPr lang="cs-CZ" sz="2200">
                <a:solidFill>
                  <a:srgbClr val="39464A"/>
                </a:solidFill>
              </a:rPr>
              <a:t>Masaryk University, Kamenice 753/5 </a:t>
            </a:r>
          </a:p>
          <a:p>
            <a:pPr>
              <a:lnSpc>
                <a:spcPct val="120000"/>
              </a:lnSpc>
            </a:pPr>
            <a:r>
              <a:rPr lang="cs-CZ" sz="2200">
                <a:solidFill>
                  <a:srgbClr val="39464A"/>
                </a:solidFill>
              </a:rPr>
              <a:t>625 00 Brno, Czech Republic</a:t>
            </a:r>
          </a:p>
          <a:p>
            <a:pPr>
              <a:lnSpc>
                <a:spcPct val="120000"/>
              </a:lnSpc>
            </a:pPr>
            <a:r>
              <a:rPr lang="cs-CZ" sz="2200" b="1">
                <a:solidFill>
                  <a:srgbClr val="21A9C0"/>
                </a:solidFill>
              </a:rPr>
              <a:t>www.ceitec.eu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7C4A063-0B33-42BC-ABB6-33D35119C9E9}"/>
              </a:ext>
            </a:extLst>
          </p:cNvPr>
          <p:cNvSpPr txBox="1"/>
          <p:nvPr userDrawn="1"/>
        </p:nvSpPr>
        <p:spPr>
          <a:xfrm>
            <a:off x="9900000" y="39024000"/>
            <a:ext cx="9000000" cy="2340000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>
              <a:lnSpc>
                <a:spcPct val="120000"/>
              </a:lnSpc>
            </a:pPr>
            <a:r>
              <a:rPr lang="cs-CZ" sz="2200" b="1">
                <a:solidFill>
                  <a:srgbClr val="21A9C0"/>
                </a:solidFill>
              </a:rPr>
              <a:t>Contact person</a:t>
            </a:r>
          </a:p>
          <a:p>
            <a:pPr>
              <a:lnSpc>
                <a:spcPct val="120000"/>
              </a:lnSpc>
            </a:pPr>
            <a:r>
              <a:rPr lang="cs-CZ" sz="2200" b="1">
                <a:solidFill>
                  <a:srgbClr val="39464A"/>
                </a:solidFill>
              </a:rPr>
              <a:t>Name, surname, titles</a:t>
            </a:r>
          </a:p>
          <a:p>
            <a:pPr>
              <a:lnSpc>
                <a:spcPct val="120000"/>
              </a:lnSpc>
            </a:pPr>
            <a:r>
              <a:rPr lang="cs-CZ" sz="2200" b="0" baseline="30000">
                <a:solidFill>
                  <a:srgbClr val="21A9C0"/>
                </a:solidFill>
              </a:rPr>
              <a:t>e-mail</a:t>
            </a:r>
            <a:r>
              <a:rPr lang="cs-CZ" sz="2200" b="0">
                <a:solidFill>
                  <a:srgbClr val="39464A"/>
                </a:solidFill>
              </a:rPr>
              <a:t>	name.surname@address.domain</a:t>
            </a:r>
          </a:p>
          <a:p>
            <a:pPr>
              <a:lnSpc>
                <a:spcPct val="120000"/>
              </a:lnSpc>
            </a:pPr>
            <a:r>
              <a:rPr lang="cs-CZ" sz="2200" b="0" baseline="30000">
                <a:solidFill>
                  <a:srgbClr val="21A9C0"/>
                </a:solidFill>
              </a:rPr>
              <a:t>phone</a:t>
            </a:r>
            <a:r>
              <a:rPr lang="cs-CZ" sz="2200" b="0">
                <a:solidFill>
                  <a:srgbClr val="39464A"/>
                </a:solidFill>
              </a:rPr>
              <a:t>	+420 549 496 876</a:t>
            </a:r>
            <a:endParaRPr lang="cs-CZ" sz="2200" b="0">
              <a:solidFill>
                <a:srgbClr val="21A9C0"/>
              </a:solidFill>
            </a:endParaRPr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FAF77A13-153F-4254-A2F6-6A562E13EB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19338" y="6291770"/>
            <a:ext cx="25200000" cy="2400300"/>
          </a:xfrm>
        </p:spPr>
        <p:txBody>
          <a:bodyPr>
            <a:normAutofit/>
          </a:bodyPr>
          <a:lstStyle>
            <a:lvl1pPr marL="0" indent="0">
              <a:buNone/>
              <a:defRPr sz="7200" b="1"/>
            </a:lvl1pPr>
            <a:lvl2pPr marL="1513743" indent="0">
              <a:buNone/>
              <a:defRPr/>
            </a:lvl2pPr>
            <a:lvl3pPr marL="3027487" indent="0">
              <a:buNone/>
              <a:defRPr/>
            </a:lvl3pPr>
            <a:lvl4pPr marL="4541230" indent="0">
              <a:buNone/>
              <a:defRPr/>
            </a:lvl4pPr>
            <a:lvl5pPr marL="6054974" indent="0">
              <a:buNone/>
              <a:defRPr/>
            </a:lvl5pPr>
          </a:lstStyle>
          <a:p>
            <a:pPr lvl="0"/>
            <a:r>
              <a:rPr lang="cs-CZ"/>
              <a:t>Poster Headline</a:t>
            </a:r>
          </a:p>
        </p:txBody>
      </p:sp>
      <p:sp>
        <p:nvSpPr>
          <p:cNvPr id="14" name="Zástupný symbol pro obsah 13">
            <a:extLst>
              <a:ext uri="{FF2B5EF4-FFF2-40B4-BE49-F238E27FC236}">
                <a16:creationId xmlns:a16="http://schemas.microsoft.com/office/drawing/2014/main" id="{CB468E56-5138-4F9C-9C20-0BC01F31BF8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9799338" y="10066736"/>
            <a:ext cx="7920000" cy="64383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5" name="Zástupný symbol pro obsah 13">
            <a:extLst>
              <a:ext uri="{FF2B5EF4-FFF2-40B4-BE49-F238E27FC236}">
                <a16:creationId xmlns:a16="http://schemas.microsoft.com/office/drawing/2014/main" id="{05F31E4E-62B1-4856-95B5-23C1B7C1D67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9799338" y="17114821"/>
            <a:ext cx="7920000" cy="64383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6" name="Zástupný symbol pro obsah 13">
            <a:extLst>
              <a:ext uri="{FF2B5EF4-FFF2-40B4-BE49-F238E27FC236}">
                <a16:creationId xmlns:a16="http://schemas.microsoft.com/office/drawing/2014/main" id="{D976DB9D-CBF3-45C4-A598-0CEC66E4CBE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799338" y="24162906"/>
            <a:ext cx="7920000" cy="64383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7" name="Zástupný symbol pro obsah 13">
            <a:extLst>
              <a:ext uri="{FF2B5EF4-FFF2-40B4-BE49-F238E27FC236}">
                <a16:creationId xmlns:a16="http://schemas.microsoft.com/office/drawing/2014/main" id="{E3DB983C-9CF6-4714-9E6B-7A731272C11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799338" y="31210990"/>
            <a:ext cx="7920000" cy="64383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701C1E90-409A-419E-9D1D-544ED9D72BD3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2520000" y="17114450"/>
            <a:ext cx="16380000" cy="64383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024C5B1-7B88-4BCB-AF73-6B6C70E5F1FF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2520000" y="24162720"/>
            <a:ext cx="16380000" cy="64383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914619EB-95E8-427F-9F19-3A46FFDCFA78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2520000" y="31210990"/>
            <a:ext cx="16380000" cy="64383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FD2AB10-8C2B-4C1C-9605-7540F601E4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8184" y="40621655"/>
            <a:ext cx="4791154" cy="73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3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Research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20000" y="10066180"/>
            <a:ext cx="16380000" cy="6438344"/>
          </a:xfrm>
        </p:spPr>
        <p:txBody>
          <a:bodyPr>
            <a:normAutofit/>
          </a:bodyPr>
          <a:lstStyle>
            <a:lvl1pPr marL="0" indent="0">
              <a:buNone/>
              <a:defRPr sz="4800" b="0">
                <a:solidFill>
                  <a:srgbClr val="39464A"/>
                </a:solidFill>
              </a:defRPr>
            </a:lvl1pPr>
            <a:lvl2pPr marL="1513743" indent="0">
              <a:buNone/>
              <a:defRPr/>
            </a:lvl2pPr>
            <a:lvl3pPr marL="3027487" indent="0">
              <a:buNone/>
              <a:defRPr/>
            </a:lvl3pPr>
            <a:lvl4pPr marL="4541230" indent="0">
              <a:buNone/>
              <a:defRPr/>
            </a:lvl4pPr>
            <a:lvl5pPr marL="6054974" indent="0">
              <a:buNone/>
              <a:defRPr/>
            </a:lvl5pPr>
          </a:lstStyle>
          <a:p>
            <a:pPr lvl="0"/>
            <a:r>
              <a:rPr lang="cs-CZ"/>
              <a:t>Opening text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65820EB-6AF8-4CAF-90F7-EA0A7E6E0FFF}"/>
              </a:ext>
            </a:extLst>
          </p:cNvPr>
          <p:cNvSpPr txBox="1"/>
          <p:nvPr userDrawn="1"/>
        </p:nvSpPr>
        <p:spPr>
          <a:xfrm>
            <a:off x="2520000" y="39024000"/>
            <a:ext cx="7200000" cy="2340000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>
              <a:lnSpc>
                <a:spcPct val="120000"/>
              </a:lnSpc>
            </a:pPr>
            <a:r>
              <a:rPr lang="cs-CZ" sz="2200" b="1">
                <a:solidFill>
                  <a:srgbClr val="39464A"/>
                </a:solidFill>
              </a:rPr>
              <a:t>CEITEC – Central European</a:t>
            </a:r>
            <a:br>
              <a:rPr lang="cs-CZ" sz="2200" b="1">
                <a:solidFill>
                  <a:srgbClr val="39464A"/>
                </a:solidFill>
              </a:rPr>
            </a:br>
            <a:r>
              <a:rPr lang="cs-CZ" sz="2200" b="1">
                <a:solidFill>
                  <a:srgbClr val="39464A"/>
                </a:solidFill>
              </a:rPr>
              <a:t>Institute of Technology</a:t>
            </a:r>
          </a:p>
          <a:p>
            <a:pPr>
              <a:lnSpc>
                <a:spcPct val="120000"/>
              </a:lnSpc>
            </a:pPr>
            <a:r>
              <a:rPr lang="en-US" sz="2200">
                <a:solidFill>
                  <a:srgbClr val="39464A"/>
                </a:solidFill>
              </a:rPr>
              <a:t>Brno University of Technology, Purkyňova 123</a:t>
            </a:r>
          </a:p>
          <a:p>
            <a:pPr>
              <a:lnSpc>
                <a:spcPct val="120000"/>
              </a:lnSpc>
            </a:pPr>
            <a:r>
              <a:rPr lang="en-US" sz="2200">
                <a:solidFill>
                  <a:srgbClr val="39464A"/>
                </a:solidFill>
              </a:rPr>
              <a:t>612 00 Brno, Czech Republic</a:t>
            </a:r>
            <a:endParaRPr lang="cs-CZ" sz="2200">
              <a:solidFill>
                <a:srgbClr val="39464A"/>
              </a:solidFill>
            </a:endParaRPr>
          </a:p>
          <a:p>
            <a:pPr>
              <a:lnSpc>
                <a:spcPct val="120000"/>
              </a:lnSpc>
            </a:pPr>
            <a:r>
              <a:rPr lang="cs-CZ" sz="2200" b="1">
                <a:solidFill>
                  <a:srgbClr val="21A9C0"/>
                </a:solidFill>
              </a:rPr>
              <a:t>www.ceitec.eu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7C4A063-0B33-42BC-ABB6-33D35119C9E9}"/>
              </a:ext>
            </a:extLst>
          </p:cNvPr>
          <p:cNvSpPr txBox="1"/>
          <p:nvPr userDrawn="1"/>
        </p:nvSpPr>
        <p:spPr>
          <a:xfrm>
            <a:off x="9900000" y="39024000"/>
            <a:ext cx="9000000" cy="2340000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>
              <a:lnSpc>
                <a:spcPct val="120000"/>
              </a:lnSpc>
            </a:pPr>
            <a:r>
              <a:rPr lang="cs-CZ" sz="2200" b="1">
                <a:solidFill>
                  <a:srgbClr val="21A9C0"/>
                </a:solidFill>
              </a:rPr>
              <a:t>Contact person</a:t>
            </a:r>
          </a:p>
          <a:p>
            <a:pPr>
              <a:lnSpc>
                <a:spcPct val="120000"/>
              </a:lnSpc>
            </a:pPr>
            <a:r>
              <a:rPr lang="cs-CZ" sz="2200" b="1">
                <a:solidFill>
                  <a:srgbClr val="39464A"/>
                </a:solidFill>
              </a:rPr>
              <a:t>Name, surname, titles</a:t>
            </a:r>
          </a:p>
          <a:p>
            <a:pPr>
              <a:lnSpc>
                <a:spcPct val="120000"/>
              </a:lnSpc>
            </a:pPr>
            <a:r>
              <a:rPr lang="cs-CZ" sz="2200" b="0" baseline="30000">
                <a:solidFill>
                  <a:srgbClr val="21A9C0"/>
                </a:solidFill>
              </a:rPr>
              <a:t>e-mail</a:t>
            </a:r>
            <a:r>
              <a:rPr lang="cs-CZ" sz="2200" b="0">
                <a:solidFill>
                  <a:srgbClr val="39464A"/>
                </a:solidFill>
              </a:rPr>
              <a:t>	name.surname@address.domain</a:t>
            </a:r>
          </a:p>
          <a:p>
            <a:pPr>
              <a:lnSpc>
                <a:spcPct val="120000"/>
              </a:lnSpc>
            </a:pPr>
            <a:r>
              <a:rPr lang="cs-CZ" sz="2200" b="0" baseline="30000">
                <a:solidFill>
                  <a:srgbClr val="21A9C0"/>
                </a:solidFill>
              </a:rPr>
              <a:t>phone</a:t>
            </a:r>
            <a:r>
              <a:rPr lang="cs-CZ" sz="2200" b="0">
                <a:solidFill>
                  <a:srgbClr val="39464A"/>
                </a:solidFill>
              </a:rPr>
              <a:t>	+420 549 496 876</a:t>
            </a:r>
            <a:endParaRPr lang="cs-CZ" sz="2200" b="0">
              <a:solidFill>
                <a:srgbClr val="21A9C0"/>
              </a:solidFill>
            </a:endParaRPr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FAF77A13-153F-4254-A2F6-6A562E13EB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19338" y="6291770"/>
            <a:ext cx="25200000" cy="2400300"/>
          </a:xfrm>
        </p:spPr>
        <p:txBody>
          <a:bodyPr>
            <a:normAutofit/>
          </a:bodyPr>
          <a:lstStyle>
            <a:lvl1pPr marL="0" indent="0">
              <a:buNone/>
              <a:defRPr sz="7200" b="1"/>
            </a:lvl1pPr>
            <a:lvl2pPr marL="1513743" indent="0">
              <a:buNone/>
              <a:defRPr/>
            </a:lvl2pPr>
            <a:lvl3pPr marL="3027487" indent="0">
              <a:buNone/>
              <a:defRPr/>
            </a:lvl3pPr>
            <a:lvl4pPr marL="4541230" indent="0">
              <a:buNone/>
              <a:defRPr/>
            </a:lvl4pPr>
            <a:lvl5pPr marL="6054974" indent="0">
              <a:buNone/>
              <a:defRPr/>
            </a:lvl5pPr>
          </a:lstStyle>
          <a:p>
            <a:pPr lvl="0"/>
            <a:r>
              <a:rPr lang="cs-CZ"/>
              <a:t>Poster Headline</a:t>
            </a:r>
          </a:p>
        </p:txBody>
      </p:sp>
      <p:sp>
        <p:nvSpPr>
          <p:cNvPr id="14" name="Zástupný symbol pro obsah 13">
            <a:extLst>
              <a:ext uri="{FF2B5EF4-FFF2-40B4-BE49-F238E27FC236}">
                <a16:creationId xmlns:a16="http://schemas.microsoft.com/office/drawing/2014/main" id="{CB468E56-5138-4F9C-9C20-0BC01F31BF8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9799338" y="10066736"/>
            <a:ext cx="7920000" cy="64383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5" name="Zástupný symbol pro obsah 13">
            <a:extLst>
              <a:ext uri="{FF2B5EF4-FFF2-40B4-BE49-F238E27FC236}">
                <a16:creationId xmlns:a16="http://schemas.microsoft.com/office/drawing/2014/main" id="{05F31E4E-62B1-4856-95B5-23C1B7C1D67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9799338" y="17114821"/>
            <a:ext cx="7920000" cy="64383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6" name="Zástupný symbol pro obsah 13">
            <a:extLst>
              <a:ext uri="{FF2B5EF4-FFF2-40B4-BE49-F238E27FC236}">
                <a16:creationId xmlns:a16="http://schemas.microsoft.com/office/drawing/2014/main" id="{D976DB9D-CBF3-45C4-A598-0CEC66E4CBE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799338" y="24162906"/>
            <a:ext cx="7920000" cy="64383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7" name="Zástupný symbol pro obsah 13">
            <a:extLst>
              <a:ext uri="{FF2B5EF4-FFF2-40B4-BE49-F238E27FC236}">
                <a16:creationId xmlns:a16="http://schemas.microsoft.com/office/drawing/2014/main" id="{E3DB983C-9CF6-4714-9E6B-7A731272C11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799338" y="31210990"/>
            <a:ext cx="7920000" cy="64383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701C1E90-409A-419E-9D1D-544ED9D72BD3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2520000" y="17114450"/>
            <a:ext cx="16380000" cy="64383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024C5B1-7B88-4BCB-AF73-6B6C70E5F1FF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2520000" y="24162720"/>
            <a:ext cx="16380000" cy="64383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914619EB-95E8-427F-9F19-3A46FFDCFA78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2520000" y="31210990"/>
            <a:ext cx="16380000" cy="64383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0FA556D-FE45-4A1B-AFC2-25F32BDE15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1436" y="40442400"/>
            <a:ext cx="4167901" cy="92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196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0000" y="4320000"/>
            <a:ext cx="25200000" cy="90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0000" y="11394520"/>
            <a:ext cx="25200000" cy="2520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629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6400" kern="1200">
          <a:solidFill>
            <a:srgbClr val="39464A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Clr>
          <a:srgbClr val="21A9C0"/>
        </a:buClr>
        <a:buFont typeface="Arial" panose="020B0604020202020204" pitchFamily="34" charset="0"/>
        <a:buChar char="•"/>
        <a:defRPr sz="4400" kern="1200">
          <a:solidFill>
            <a:srgbClr val="39464A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Clr>
          <a:srgbClr val="21A9C0"/>
        </a:buClr>
        <a:buFont typeface="Arial" panose="020B0604020202020204" pitchFamily="34" charset="0"/>
        <a:buChar char="•"/>
        <a:defRPr sz="3600" kern="1200">
          <a:solidFill>
            <a:srgbClr val="39464A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Clr>
          <a:srgbClr val="21A9C0"/>
        </a:buClr>
        <a:buFont typeface="Arial" panose="020B0604020202020204" pitchFamily="34" charset="0"/>
        <a:buChar char="•"/>
        <a:defRPr sz="3200" kern="1200">
          <a:solidFill>
            <a:srgbClr val="39464A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Clr>
          <a:srgbClr val="21A9C0"/>
        </a:buClr>
        <a:buFont typeface="Arial" panose="020B0604020202020204" pitchFamily="34" charset="0"/>
        <a:buChar char="•"/>
        <a:defRPr sz="2400" kern="1200">
          <a:solidFill>
            <a:srgbClr val="39464A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Clr>
          <a:srgbClr val="21A9C0"/>
        </a:buClr>
        <a:buFont typeface="Arial" panose="020B0604020202020204" pitchFamily="34" charset="0"/>
        <a:buChar char="•"/>
        <a:defRPr sz="2400" kern="1200">
          <a:solidFill>
            <a:srgbClr val="39464A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>
            <a:extLst>
              <a:ext uri="{FF2B5EF4-FFF2-40B4-BE49-F238E27FC236}">
                <a16:creationId xmlns:a16="http://schemas.microsoft.com/office/drawing/2014/main" id="{DD6246DF-68FC-47AB-BECF-60BEC9757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789FE4B-1C8B-4EE5-AC88-4E8B6E663E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" name="Zástupný symbol pro obsah 17">
            <a:extLst>
              <a:ext uri="{FF2B5EF4-FFF2-40B4-BE49-F238E27FC236}">
                <a16:creationId xmlns:a16="http://schemas.microsoft.com/office/drawing/2014/main" id="{45A4FEF1-4BF0-4A63-A8E1-C5B8FFEDFF0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Zástupný symbol pro obsah 18">
            <a:extLst>
              <a:ext uri="{FF2B5EF4-FFF2-40B4-BE49-F238E27FC236}">
                <a16:creationId xmlns:a16="http://schemas.microsoft.com/office/drawing/2014/main" id="{505CE94A-0128-4A95-A139-36ED31079662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cs-CZ"/>
              <a:t>Poster typeface is Arial</a:t>
            </a:r>
          </a:p>
          <a:p>
            <a:r>
              <a:rPr lang="cs-CZ"/>
              <a:t>Text basic colour: RGB 57/70/74</a:t>
            </a:r>
          </a:p>
          <a:p>
            <a:r>
              <a:rPr lang="cs-CZ"/>
              <a:t>Highlighted text colours:</a:t>
            </a:r>
          </a:p>
          <a:p>
            <a:pPr lvl="1"/>
            <a:r>
              <a:rPr lang="cs-CZ">
                <a:solidFill>
                  <a:srgbClr val="7AC143"/>
                </a:solidFill>
              </a:rPr>
              <a:t>RGB 122/193/67 (CEITEC Green)</a:t>
            </a:r>
          </a:p>
          <a:p>
            <a:pPr lvl="1"/>
            <a:r>
              <a:rPr lang="cs-CZ">
                <a:solidFill>
                  <a:srgbClr val="21A9C0"/>
                </a:solidFill>
              </a:rPr>
              <a:t>RGB 33/169/192</a:t>
            </a:r>
          </a:p>
        </p:txBody>
      </p:sp>
      <p:sp>
        <p:nvSpPr>
          <p:cNvPr id="20" name="Zástupný symbol pro obsah 19">
            <a:extLst>
              <a:ext uri="{FF2B5EF4-FFF2-40B4-BE49-F238E27FC236}">
                <a16:creationId xmlns:a16="http://schemas.microsoft.com/office/drawing/2014/main" id="{E0114261-C838-4B63-A9F0-0D1D83ED7BCA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1" name="Zástupný symbol pro obsah 20">
            <a:extLst>
              <a:ext uri="{FF2B5EF4-FFF2-40B4-BE49-F238E27FC236}">
                <a16:creationId xmlns:a16="http://schemas.microsoft.com/office/drawing/2014/main" id="{6640D671-C462-4E87-B1A7-142A3275F96D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22" name="Zástupný symbol pro obsah 16">
            <a:extLst>
              <a:ext uri="{FF2B5EF4-FFF2-40B4-BE49-F238E27FC236}">
                <a16:creationId xmlns:a16="http://schemas.microsoft.com/office/drawing/2014/main" id="{16E71BE6-84C3-4D80-B76E-C2E783CD0051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774082149"/>
              </p:ext>
            </p:extLst>
          </p:nvPr>
        </p:nvGraphicFramePr>
        <p:xfrm>
          <a:off x="19799300" y="10066338"/>
          <a:ext cx="7920038" cy="643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Zástupný symbol pro obsah 13">
            <a:extLst>
              <a:ext uri="{FF2B5EF4-FFF2-40B4-BE49-F238E27FC236}">
                <a16:creationId xmlns:a16="http://schemas.microsoft.com/office/drawing/2014/main" id="{6D611C1A-F2CA-470B-AA69-3CA20E400CB0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188367204"/>
              </p:ext>
            </p:extLst>
          </p:nvPr>
        </p:nvGraphicFramePr>
        <p:xfrm>
          <a:off x="19799300" y="17114838"/>
          <a:ext cx="7920038" cy="643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4" name="Zástupný symbol pro obsah 8">
            <a:extLst>
              <a:ext uri="{FF2B5EF4-FFF2-40B4-BE49-F238E27FC236}">
                <a16:creationId xmlns:a16="http://schemas.microsoft.com/office/drawing/2014/main" id="{3AFDD467-72E0-4F64-B8EB-A387424A6A67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56405288"/>
              </p:ext>
            </p:extLst>
          </p:nvPr>
        </p:nvGraphicFramePr>
        <p:xfrm>
          <a:off x="19799300" y="24163338"/>
          <a:ext cx="7955913" cy="6437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971">
                  <a:extLst>
                    <a:ext uri="{9D8B030D-6E8A-4147-A177-3AD203B41FA5}">
                      <a16:colId xmlns:a16="http://schemas.microsoft.com/office/drawing/2014/main" val="2493534389"/>
                    </a:ext>
                  </a:extLst>
                </a:gridCol>
                <a:gridCol w="2651971">
                  <a:extLst>
                    <a:ext uri="{9D8B030D-6E8A-4147-A177-3AD203B41FA5}">
                      <a16:colId xmlns:a16="http://schemas.microsoft.com/office/drawing/2014/main" val="3780580340"/>
                    </a:ext>
                  </a:extLst>
                </a:gridCol>
                <a:gridCol w="2651971">
                  <a:extLst>
                    <a:ext uri="{9D8B030D-6E8A-4147-A177-3AD203B41FA5}">
                      <a16:colId xmlns:a16="http://schemas.microsoft.com/office/drawing/2014/main" val="2164788314"/>
                    </a:ext>
                  </a:extLst>
                </a:gridCol>
              </a:tblGrid>
              <a:tr h="1126332">
                <a:tc>
                  <a:txBody>
                    <a:bodyPr/>
                    <a:lstStyle/>
                    <a:p>
                      <a:r>
                        <a:rPr lang="cs-CZ" sz="2800"/>
                        <a:t>Header 1</a:t>
                      </a:r>
                    </a:p>
                  </a:txBody>
                  <a:tcPr>
                    <a:solidFill>
                      <a:srgbClr val="21A9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/>
                        <a:t>Header 2</a:t>
                      </a:r>
                    </a:p>
                  </a:txBody>
                  <a:tcPr>
                    <a:solidFill>
                      <a:srgbClr val="21A9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/>
                        <a:t>Header 3</a:t>
                      </a:r>
                    </a:p>
                  </a:txBody>
                  <a:tcPr>
                    <a:solidFill>
                      <a:srgbClr val="21A9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819056"/>
                  </a:ext>
                </a:extLst>
              </a:tr>
              <a:tr h="590155">
                <a:tc>
                  <a:txBody>
                    <a:bodyPr/>
                    <a:lstStyle/>
                    <a:p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Cell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Value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Value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445614"/>
                  </a:ext>
                </a:extLst>
              </a:tr>
              <a:tr h="590155">
                <a:tc>
                  <a:txBody>
                    <a:bodyPr/>
                    <a:lstStyle/>
                    <a:p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Cell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Value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Value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74994"/>
                  </a:ext>
                </a:extLst>
              </a:tr>
              <a:tr h="590155">
                <a:tc>
                  <a:txBody>
                    <a:bodyPr/>
                    <a:lstStyle/>
                    <a:p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Cell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Value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Value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610110"/>
                  </a:ext>
                </a:extLst>
              </a:tr>
              <a:tr h="590155">
                <a:tc>
                  <a:txBody>
                    <a:bodyPr/>
                    <a:lstStyle/>
                    <a:p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Cell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Value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Value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050717"/>
                  </a:ext>
                </a:extLst>
              </a:tr>
              <a:tr h="590155">
                <a:tc>
                  <a:txBody>
                    <a:bodyPr/>
                    <a:lstStyle/>
                    <a:p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Cell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Value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Value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247531"/>
                  </a:ext>
                </a:extLst>
              </a:tr>
              <a:tr h="590155">
                <a:tc>
                  <a:txBody>
                    <a:bodyPr/>
                    <a:lstStyle/>
                    <a:p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Cell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Value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Value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229422"/>
                  </a:ext>
                </a:extLst>
              </a:tr>
              <a:tr h="590155">
                <a:tc>
                  <a:txBody>
                    <a:bodyPr/>
                    <a:lstStyle/>
                    <a:p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Cell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Value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Value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880594"/>
                  </a:ext>
                </a:extLst>
              </a:tr>
              <a:tr h="590155">
                <a:tc>
                  <a:txBody>
                    <a:bodyPr/>
                    <a:lstStyle/>
                    <a:p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Cell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Value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Value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433720"/>
                  </a:ext>
                </a:extLst>
              </a:tr>
              <a:tr h="590155">
                <a:tc>
                  <a:txBody>
                    <a:bodyPr/>
                    <a:lstStyle/>
                    <a:p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Cell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Value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>
                          <a:solidFill>
                            <a:srgbClr val="39464A"/>
                          </a:solidFill>
                        </a:rPr>
                        <a:t>Value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925399"/>
                  </a:ext>
                </a:extLst>
              </a:tr>
            </a:tbl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6EDDAC92-0625-4D7E-A8C0-C2731B4D5988}"/>
              </a:ext>
            </a:extLst>
          </p:cNvPr>
          <p:cNvSpPr/>
          <p:nvPr/>
        </p:nvSpPr>
        <p:spPr>
          <a:xfrm>
            <a:off x="22764750" y="40290750"/>
            <a:ext cx="53340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8BB52853-4A0A-45D3-87B6-D824D58250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0263" y="39749761"/>
            <a:ext cx="6948487" cy="1679616"/>
          </a:xfrm>
        </p:spPr>
      </p:pic>
    </p:spTree>
    <p:extLst>
      <p:ext uri="{BB962C8B-B14F-4D97-AF65-F5344CB8AC3E}">
        <p14:creationId xmlns:p14="http://schemas.microsoft.com/office/powerpoint/2010/main" val="672530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ITEC_2017_Poster_A0.pptx" id="{EBF0E922-0630-408A-8F78-C60DBAD2E9EE}" vid="{6A5ADD0A-53BB-4C73-8CE7-D99EDC742B7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CEITEC_2018_Poster_A0</Template>
  <TotalTime>4</TotalTime>
  <Words>59</Words>
  <Application>Microsoft Office PowerPoint</Application>
  <PresentationFormat>Vlastní</PresentationFormat>
  <Paragraphs>37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 Hodálová</dc:creator>
  <cp:lastModifiedBy>Jana Otoupalíková</cp:lastModifiedBy>
  <cp:revision>2</cp:revision>
  <dcterms:created xsi:type="dcterms:W3CDTF">2020-03-12T10:57:52Z</dcterms:created>
  <dcterms:modified xsi:type="dcterms:W3CDTF">2021-01-18T14:45:17Z</dcterms:modified>
</cp:coreProperties>
</file>