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99"/>
  </p:notesMasterIdLst>
  <p:handoutMasterIdLst>
    <p:handoutMasterId r:id="rId100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3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5768" autoAdjust="0"/>
  </p:normalViewPr>
  <p:slideViewPr>
    <p:cSldViewPr snapToGrid="0">
      <p:cViewPr>
        <p:scale>
          <a:sx n="83" d="100"/>
          <a:sy n="83" d="100"/>
        </p:scale>
        <p:origin x="682" y="16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CŽV kurzu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CŽV kurzu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B0F7ADA8-E0D8-E140-B3EB-7B177B99E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CŽV kurzu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Název CŽV kurzu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84321F44-F4CD-1342-9190-83F802717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Název CŽV kurzu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82366C8-899C-3046-9F1A-E4AA93091E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Název CŽV kurzu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2C8EF9BC-CA15-F749-AE84-143521C1B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Název CŽV kurzu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CDFB5469-7B43-0D44-819F-C70413523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Název CŽV kurzu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3839D93F-D054-0C49-B5BA-33CA7A41AA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CŽV kurzu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E1F77B3-EBC6-1040-9535-33D9549B7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CŽV kurzu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797919FE-C3ED-C14E-AED0-882F98229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Název CŽV kurzu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4329B9F-B123-B646-A47E-27058DD10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CŽV kurzu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1109301E-D1AD-0B43-976E-29DC995E1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CŽV kurzu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DE62B41-48ED-D243-8CF8-571E1EC80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CŽV kurzu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2E98577-C944-7148-9D17-F5F41F0E8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Název CŽV kurzu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oleObject" Target="../embeddings/oleObject16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3.jpeg"/><Relationship Id="rId5" Type="http://schemas.openxmlformats.org/officeDocument/2006/relationships/image" Target="../media/image61.png"/><Relationship Id="rId4" Type="http://schemas.openxmlformats.org/officeDocument/2006/relationships/oleObject" Target="../embeddings/oleObject17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3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oleObject" Target="../embeddings/oleObject26.bin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88.png"/><Relationship Id="rId17" Type="http://schemas.openxmlformats.org/officeDocument/2006/relationships/image" Target="../media/image91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90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5.png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5" Type="http://schemas.openxmlformats.org/officeDocument/2006/relationships/oleObject" Target="../embeddings/oleObject27.bin"/><Relationship Id="rId10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image" Target="../media/image95.jpe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92.png"/><Relationship Id="rId4" Type="http://schemas.openxmlformats.org/officeDocument/2006/relationships/oleObject" Target="../embeddings/oleObject28.bin"/><Relationship Id="rId9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2.jpeg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33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7.png"/><Relationship Id="rId5" Type="http://schemas.openxmlformats.org/officeDocument/2006/relationships/oleObject" Target="../embeddings/oleObject35.bin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125.png"/><Relationship Id="rId4" Type="http://schemas.openxmlformats.org/officeDocument/2006/relationships/oleObject" Target="../embeddings/oleObject36.bin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17C817D-4041-0137-719F-0222B20A0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Tk</a:t>
            </a:r>
            <a:r>
              <a:rPr lang="cs-CZ" dirty="0" err="1" smtClean="0"/>
              <a:t>áňové</a:t>
            </a:r>
            <a:r>
              <a:rPr lang="cs-CZ" dirty="0" smtClean="0"/>
              <a:t> kultury savčích buněk</a:t>
            </a:r>
            <a:endParaRPr lang="en-GB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6D41F542-3D35-3918-14D6-6A16C06CABEA}"/>
              </a:ext>
            </a:extLst>
          </p:cNvPr>
          <p:cNvGrpSpPr/>
          <p:nvPr/>
        </p:nvGrpSpPr>
        <p:grpSpPr>
          <a:xfrm>
            <a:off x="7109957" y="414868"/>
            <a:ext cx="4650145" cy="482765"/>
            <a:chOff x="1071723" y="2877625"/>
            <a:chExt cx="10402903" cy="1080000"/>
          </a:xfrm>
        </p:grpSpPr>
        <p:pic>
          <p:nvPicPr>
            <p:cNvPr id="7" name="Grafický objekt 6">
              <a:extLst>
                <a:ext uri="{FF2B5EF4-FFF2-40B4-BE49-F238E27FC236}">
                  <a16:creationId xmlns:a16="http://schemas.microsoft.com/office/drawing/2014/main" id="{41E96542-F77B-8319-C2B2-653D84B64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860234" y="2877625"/>
              <a:ext cx="2581604" cy="1080000"/>
            </a:xfrm>
            <a:prstGeom prst="rect">
              <a:avLst/>
            </a:prstGeom>
          </p:spPr>
        </p:pic>
        <p:pic>
          <p:nvPicPr>
            <p:cNvPr id="8" name="Grafický objekt 7">
              <a:extLst>
                <a:ext uri="{FF2B5EF4-FFF2-40B4-BE49-F238E27FC236}">
                  <a16:creationId xmlns:a16="http://schemas.microsoft.com/office/drawing/2014/main" id="{F5D681BA-5927-6B47-B861-4617A1CA9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9193343" y="2877625"/>
              <a:ext cx="2281283" cy="1080000"/>
            </a:xfrm>
            <a:prstGeom prst="rect">
              <a:avLst/>
            </a:prstGeom>
          </p:spPr>
        </p:pic>
        <p:pic>
          <p:nvPicPr>
            <p:cNvPr id="9" name="Grafický objekt 8">
              <a:extLst>
                <a:ext uri="{FF2B5EF4-FFF2-40B4-BE49-F238E27FC236}">
                  <a16:creationId xmlns:a16="http://schemas.microsoft.com/office/drawing/2014/main" id="{06F05589-B477-EEDC-5850-72914009B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071723" y="2877625"/>
              <a:ext cx="4037006" cy="1080000"/>
            </a:xfrm>
            <a:prstGeom prst="rect">
              <a:avLst/>
            </a:prstGeom>
          </p:spPr>
        </p:pic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9601226" y="6480000"/>
            <a:ext cx="25907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Arial" panose="020B0604020202020204" pitchFamily="34" charset="0"/>
              </a:rPr>
              <a:t>E-mail: </a:t>
            </a:r>
            <a:r>
              <a:rPr lang="cs-CZ" altLang="cs-CZ" sz="1600" b="1" dirty="0" err="1">
                <a:latin typeface="Arial" panose="020B0604020202020204" pitchFamily="34" charset="0"/>
              </a:rPr>
              <a:t>jipa</a:t>
            </a:r>
            <a:r>
              <a:rPr lang="en-US" altLang="cs-CZ" sz="1600" b="1" dirty="0" smtClean="0">
                <a:latin typeface="Arial" panose="020B0604020202020204" pitchFamily="34" charset="0"/>
              </a:rPr>
              <a:t>@sci.muni.cz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11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20381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239838" y="1365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996498" y="1315862"/>
            <a:ext cx="8626475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Při přípravě médií je pH nastaveno/doladěno HCl (1M) a NaOH (1M).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pH v kultuře se mění v důsledku metabolismu buněk, zejména produkcí laktátu a CO</a:t>
            </a:r>
            <a:r>
              <a:rPr lang="cs-CZ" altLang="cs-CZ" sz="2000" baseline="-2500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V průběhu kultivace je udržováno: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Přítomnými ionty, zejména fosfátovými (z fosforečnanů)</a:t>
            </a:r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Proteiny s pufračními schopnostmi</a:t>
            </a:r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Systémem H</a:t>
            </a:r>
            <a:r>
              <a:rPr lang="cs-CZ" altLang="cs-CZ" sz="2000" b="1" baseline="-2500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CO</a:t>
            </a:r>
            <a:r>
              <a:rPr lang="cs-CZ" altLang="cs-CZ" sz="2000" b="1" baseline="-2500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 / CO</a:t>
            </a:r>
            <a:r>
              <a:rPr lang="cs-CZ" altLang="cs-CZ" sz="2000" b="1" baseline="-2500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Alternativně silně pufrujícími látkami jako je HEPES, BES, TES</a:t>
            </a:r>
          </a:p>
          <a:p>
            <a:pPr eaLnBrk="1" hangingPunct="1">
              <a:spcBef>
                <a:spcPct val="0"/>
              </a:spcBef>
              <a:buFontTx/>
              <a:buAutoNum type="arabicParenR"/>
            </a:pPr>
            <a:endParaRPr lang="cs-CZ" altLang="cs-CZ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      K orientační detekci pH média v kultuře slouží fenolová červeň přidávaná do médií</a:t>
            </a:r>
            <a:r>
              <a:rPr lang="en-US" altLang="cs-CZ" sz="2000">
                <a:solidFill>
                  <a:schemeClr val="bg1"/>
                </a:solidFill>
                <a:latin typeface="Arial" panose="020B0604020202020204" pitchFamily="34" charset="0"/>
              </a:rPr>
              <a:t>.                                                 </a:t>
            </a:r>
            <a:endParaRPr lang="cs-CZ" altLang="cs-CZ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127500" y="333375"/>
            <a:ext cx="873125" cy="714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 dirty="0">
                <a:latin typeface="Arial" panose="020B0604020202020204" pitchFamily="34" charset="0"/>
              </a:rPr>
              <a:t>pH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087667" y="5746750"/>
            <a:ext cx="3284538" cy="346075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006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600" b="1">
                <a:latin typeface="Arial" panose="020B0604020202020204" pitchFamily="34" charset="0"/>
              </a:rPr>
              <a:t>&lt; </a:t>
            </a:r>
            <a:r>
              <a:rPr lang="cs-CZ" altLang="cs-CZ" sz="1600" b="1">
                <a:latin typeface="Arial" panose="020B0604020202020204" pitchFamily="34" charset="0"/>
              </a:rPr>
              <a:t>6</a:t>
            </a:r>
            <a:r>
              <a:rPr lang="en-US" altLang="cs-CZ" sz="1600" b="1">
                <a:latin typeface="Arial" panose="020B0604020202020204" pitchFamily="34" charset="0"/>
              </a:rPr>
              <a:t>                     7                     &lt; 8</a:t>
            </a:r>
            <a:endParaRPr lang="cs-CZ" altLang="cs-CZ" sz="1600" b="1">
              <a:latin typeface="Arial" panose="020B0604020202020204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471967" y="6184900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pH</a:t>
            </a:r>
            <a:endParaRPr lang="cs-CZ" altLang="cs-CZ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369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grpSp>
        <p:nvGrpSpPr>
          <p:cNvPr id="4" name="Skupina 4"/>
          <p:cNvGrpSpPr>
            <a:grpSpLocks/>
          </p:cNvGrpSpPr>
          <p:nvPr/>
        </p:nvGrpSpPr>
        <p:grpSpPr bwMode="auto">
          <a:xfrm>
            <a:off x="3057958" y="143309"/>
            <a:ext cx="7213600" cy="6635750"/>
            <a:chOff x="887578" y="44624"/>
            <a:chExt cx="7212814" cy="6635226"/>
          </a:xfrm>
        </p:grpSpPr>
        <p:pic>
          <p:nvPicPr>
            <p:cNvPr id="5" name="Picture 2" descr="https://upload.wikimedia.org/wikipedia/commons/thumb/0/09/Phenol_red_pH_6%2C0_-_8%2C0.jpg/1024px-Phenol_red_pH_6%2C0_-_8%2C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578" y="44624"/>
              <a:ext cx="7212814" cy="6635226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ovéPole 3"/>
            <p:cNvSpPr txBox="1">
              <a:spLocks noChangeArrowheads="1"/>
            </p:cNvSpPr>
            <p:nvPr/>
          </p:nvSpPr>
          <p:spPr bwMode="auto">
            <a:xfrm>
              <a:off x="6648841" y="6218185"/>
              <a:ext cx="145155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400"/>
                <a:t>Wikipedia</a:t>
              </a:r>
              <a:endParaRPr lang="cs-CZ" altLang="cs-CZ" sz="2400"/>
            </a:p>
          </p:txBody>
        </p:sp>
      </p:grpSp>
    </p:spTree>
    <p:extLst>
      <p:ext uri="{BB962C8B-B14F-4D97-AF65-F5344CB8AC3E}">
        <p14:creationId xmlns:p14="http://schemas.microsoft.com/office/powerpoint/2010/main" val="3826452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87687" y="606425"/>
            <a:ext cx="5738813" cy="866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Arial" panose="020B0604020202020204" pitchFamily="34" charset="0"/>
              </a:rPr>
              <a:t>Pufrační systém H</a:t>
            </a:r>
            <a:r>
              <a:rPr lang="cs-CZ" altLang="cs-CZ" b="1" baseline="-25000">
                <a:latin typeface="Arial" panose="020B0604020202020204" pitchFamily="34" charset="0"/>
              </a:rPr>
              <a:t>2</a:t>
            </a:r>
            <a:r>
              <a:rPr lang="cs-CZ" altLang="cs-CZ" b="1">
                <a:latin typeface="Arial" panose="020B0604020202020204" pitchFamily="34" charset="0"/>
              </a:rPr>
              <a:t>CO</a:t>
            </a:r>
            <a:r>
              <a:rPr lang="cs-CZ" altLang="cs-CZ" b="1" baseline="-25000">
                <a:latin typeface="Arial" panose="020B0604020202020204" pitchFamily="34" charset="0"/>
              </a:rPr>
              <a:t>3</a:t>
            </a:r>
            <a:r>
              <a:rPr lang="cs-CZ" altLang="cs-CZ" b="1">
                <a:latin typeface="Arial" panose="020B0604020202020204" pitchFamily="34" charset="0"/>
              </a:rPr>
              <a:t> / CO</a:t>
            </a:r>
            <a:r>
              <a:rPr lang="cs-CZ" altLang="cs-CZ" b="1" baseline="-25000">
                <a:latin typeface="Arial" panose="020B0604020202020204" pitchFamily="34" charset="0"/>
              </a:rPr>
              <a:t>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(NaHCO</a:t>
            </a:r>
            <a:r>
              <a:rPr lang="cs-CZ" altLang="cs-CZ" sz="1800" b="1" baseline="-25000">
                <a:latin typeface="Arial" panose="020B0604020202020204" pitchFamily="34" charset="0"/>
              </a:rPr>
              <a:t>3</a:t>
            </a:r>
            <a:r>
              <a:rPr lang="cs-CZ" altLang="cs-CZ" sz="1800" b="1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44401" y="1730199"/>
            <a:ext cx="40719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CO</a:t>
            </a:r>
            <a:r>
              <a:rPr lang="cs-CZ" altLang="cs-CZ" sz="2000" b="1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+ H</a:t>
            </a:r>
            <a:r>
              <a:rPr lang="cs-CZ" altLang="cs-CZ" sz="2000" b="1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O = H</a:t>
            </a:r>
            <a:r>
              <a:rPr lang="cs-CZ" altLang="cs-CZ" sz="2000" b="1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CO</a:t>
            </a:r>
            <a:r>
              <a:rPr lang="cs-CZ" altLang="cs-CZ" sz="2000" b="1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= H</a:t>
            </a:r>
            <a:r>
              <a:rPr lang="cs-CZ" altLang="cs-CZ" sz="20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+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+ HCO</a:t>
            </a:r>
            <a:r>
              <a:rPr lang="cs-CZ" altLang="cs-CZ" sz="2000" b="1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cs-CZ" altLang="cs-CZ" sz="20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155536" y="3400250"/>
            <a:ext cx="850900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Kultivace : </a:t>
            </a:r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otevřená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 – s výměnou plynů (zejména přísun CO</a:t>
            </a:r>
            <a:r>
              <a:rPr lang="cs-CZ" altLang="cs-CZ" sz="2000" baseline="-2500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 z vnějšku)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                  </a:t>
            </a:r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uzavřená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 – bez výměny plynů 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(používá se </a:t>
            </a:r>
            <a:r>
              <a:rPr lang="en-US" altLang="cs-CZ" sz="1600">
                <a:solidFill>
                  <a:schemeClr val="bg1"/>
                </a:solidFill>
                <a:latin typeface="Arial" panose="020B0604020202020204" pitchFamily="34" charset="0"/>
              </a:rPr>
              <a:t>~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 ½ množství NaHCO</a:t>
            </a:r>
            <a:r>
              <a:rPr lang="cs-CZ" altLang="cs-CZ" sz="1600" baseline="-2500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 Při otevřeném systému kultivace se nejčastěji udržuje atmosféra 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  navýšeným obsahem </a:t>
            </a:r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CO</a:t>
            </a:r>
            <a:r>
              <a:rPr lang="cs-CZ" altLang="cs-CZ" sz="2000" b="1" baseline="-2500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standardně 5% CO</a:t>
            </a:r>
            <a:r>
              <a:rPr lang="cs-CZ" altLang="cs-CZ" sz="2000" baseline="-2500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 (regulovaný přísun 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  zásobní bomby) a </a:t>
            </a:r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95% vody 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(regulovaný přísun, nebo častěji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  spontánním odparem ze zásobníku.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50892" y="2545204"/>
            <a:ext cx="3201987" cy="28733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</a:rPr>
              <a:t>http://www2.biomed.cas.cz/d331/vade/ph.html</a:t>
            </a:r>
          </a:p>
        </p:txBody>
      </p:sp>
    </p:spTree>
    <p:extLst>
      <p:ext uri="{BB962C8B-B14F-4D97-AF65-F5344CB8AC3E}">
        <p14:creationId xmlns:p14="http://schemas.microsoft.com/office/powerpoint/2010/main" val="2604507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72843" y="813625"/>
            <a:ext cx="8751887" cy="554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V některých speciálních případech je vhodné použít polotekutá až pevná média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Takové médium se připraví přídavkem</a:t>
            </a:r>
            <a:r>
              <a:rPr lang="en-US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  <a:endParaRPr lang="cs-CZ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u="sng" dirty="0">
                <a:solidFill>
                  <a:schemeClr val="bg1"/>
                </a:solidFill>
                <a:latin typeface="Arial" panose="020B0604020202020204" pitchFamily="34" charset="0"/>
              </a:rPr>
              <a:t>Agaru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(je třeba dávat pozor na přehřátí složek média během přípravy,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 teplota by neměla být vyšší jak 40</a:t>
            </a:r>
            <a:r>
              <a:rPr lang="cs-CZ" altLang="cs-CZ" sz="18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u="sng" dirty="0" err="1">
                <a:solidFill>
                  <a:schemeClr val="bg1"/>
                </a:solidFill>
                <a:latin typeface="Arial" panose="020B0604020202020204" pitchFamily="34" charset="0"/>
              </a:rPr>
              <a:t>Metylcelulósy</a:t>
            </a:r>
            <a:endParaRPr lang="en-US" altLang="cs-CZ" sz="2400" b="1" u="sng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cs-CZ" sz="2400" b="1" u="sng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2400" b="1" u="sng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400" b="1" u="sng" dirty="0" err="1">
                <a:solidFill>
                  <a:schemeClr val="bg1"/>
                </a:solidFill>
                <a:latin typeface="Arial" panose="020B0604020202020204" pitchFamily="34" charset="0"/>
              </a:rPr>
              <a:t>Kolagenu</a:t>
            </a:r>
            <a:r>
              <a:rPr lang="en-US" altLang="cs-CZ" sz="2400" b="1" u="sng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(</a:t>
            </a:r>
            <a:r>
              <a:rPr lang="en-US" altLang="cs-CZ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transparentn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í, buňky lze barvit některými histologickými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  barvivy)</a:t>
            </a:r>
            <a:endParaRPr lang="cs-CZ" altLang="cs-CZ" sz="1800" b="1" u="sng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u="sng" dirty="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  <a:r>
              <a:rPr lang="en-US" altLang="cs-CZ" sz="2400" b="1" u="sng" dirty="0" err="1">
                <a:solidFill>
                  <a:schemeClr val="bg1"/>
                </a:solidFill>
                <a:latin typeface="Arial" panose="020B0604020202020204" pitchFamily="34" charset="0"/>
              </a:rPr>
              <a:t>ibrinogenu</a:t>
            </a:r>
            <a:r>
              <a:rPr lang="en-US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(po aktivaci </a:t>
            </a:r>
            <a:r>
              <a:rPr lang="en-US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-&gt; fibrin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/ fibrinová síť)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je možné použít i čistě syntetické polymery, např. </a:t>
            </a:r>
            <a:r>
              <a:rPr lang="cs-CZ" altLang="cs-CZ" sz="1800" b="1" u="sng" dirty="0" err="1">
                <a:solidFill>
                  <a:schemeClr val="bg1"/>
                </a:solidFill>
                <a:latin typeface="Arial" panose="020B0604020202020204" pitchFamily="34" charset="0"/>
              </a:rPr>
              <a:t>metakryláty</a:t>
            </a:r>
            <a:r>
              <a:rPr lang="cs-CZ" altLang="cs-CZ" sz="1800" b="1" u="sng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b="1" u="sng" dirty="0" err="1">
                <a:solidFill>
                  <a:schemeClr val="bg1"/>
                </a:solidFill>
                <a:latin typeface="Arial" panose="020B0604020202020204" pitchFamily="34" charset="0"/>
              </a:rPr>
              <a:t>hydrogely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763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311400" y="559666"/>
            <a:ext cx="7772400" cy="1143000"/>
          </a:xfr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Trvanlivost a uchování médií a jejich </a:t>
            </a:r>
            <a:r>
              <a:rPr lang="cs-CZ" altLang="cs-CZ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doplňků</a:t>
            </a:r>
            <a:br>
              <a:rPr lang="cs-CZ" altLang="cs-CZ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cs-CZ" altLang="cs-CZ" sz="1800" dirty="0" smtClean="0">
                <a:solidFill>
                  <a:schemeClr val="tx1"/>
                </a:solidFill>
                <a:latin typeface="Arial" panose="020B0604020202020204" pitchFamily="34" charset="0"/>
              </a:rPr>
              <a:t>!</a:t>
            </a:r>
            <a:r>
              <a:rPr lang="cs-CZ" altLang="cs-CZ" sz="1800" dirty="0">
                <a:solidFill>
                  <a:schemeClr val="tx1"/>
                </a:solidFill>
                <a:latin typeface="Arial" panose="020B0604020202020204" pitchFamily="34" charset="0"/>
              </a:rPr>
              <a:t>doporučení výrobce – dodavatele!</a:t>
            </a:r>
            <a:r>
              <a:rPr lang="cs-CZ" altLang="cs-CZ" sz="1800" b="1" dirty="0" smtClean="0">
                <a:latin typeface="Arial" panose="020B0604020202020204" pitchFamily="34" charset="0"/>
              </a:rPr>
              <a:t/>
            </a:r>
            <a:br>
              <a:rPr lang="cs-CZ" altLang="cs-CZ" sz="1800" b="1" dirty="0" smtClean="0">
                <a:latin typeface="Arial" panose="020B0604020202020204" pitchFamily="34" charset="0"/>
              </a:rPr>
            </a:br>
            <a:r>
              <a:rPr lang="cs-CZ" altLang="cs-CZ" sz="2400" b="1" dirty="0" smtClean="0">
                <a:latin typeface="Arial" panose="020B0604020202020204" pitchFamily="34" charset="0"/>
              </a:rPr>
              <a:t/>
            </a:r>
            <a:br>
              <a:rPr lang="cs-CZ" altLang="cs-CZ" sz="2400" b="1" dirty="0" smtClean="0">
                <a:latin typeface="Arial" panose="020B0604020202020204" pitchFamily="34" charset="0"/>
              </a:rPr>
            </a:br>
            <a:endParaRPr lang="cs-CZ" altLang="cs-CZ" sz="1800" b="1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42309" y="2239200"/>
            <a:ext cx="7772400" cy="4114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cs-CZ" sz="1800" b="1" kern="0" smtClean="0">
                <a:latin typeface="Arial" panose="020B0604020202020204" pitchFamily="34" charset="0"/>
              </a:rPr>
              <a:t>- Solné roztoky </a:t>
            </a:r>
            <a:r>
              <a:rPr lang="cs-CZ" altLang="cs-CZ" sz="1800" kern="0" smtClean="0">
                <a:latin typeface="Arial" panose="020B0604020202020204" pitchFamily="34" charset="0"/>
              </a:rPr>
              <a:t>jsou stabilní i při R.T. (room temperature ~ 20</a:t>
            </a:r>
            <a:r>
              <a:rPr lang="cs-CZ" altLang="cs-CZ" sz="1800" kern="0" baseline="30000" smtClean="0">
                <a:latin typeface="Arial" panose="020B0604020202020204" pitchFamily="34" charset="0"/>
              </a:rPr>
              <a:t>o</a:t>
            </a:r>
            <a:r>
              <a:rPr lang="cs-CZ" altLang="cs-CZ" sz="1800" kern="0" smtClean="0">
                <a:latin typeface="Arial" panose="020B0604020202020204" pitchFamily="34" charset="0"/>
              </a:rPr>
              <a:t>C)</a:t>
            </a:r>
          </a:p>
          <a:p>
            <a:r>
              <a:rPr lang="cs-CZ" altLang="cs-CZ" sz="1800" kern="0" smtClean="0">
                <a:latin typeface="Arial" panose="020B0604020202020204" pitchFamily="34" charset="0"/>
              </a:rPr>
              <a:t>- </a:t>
            </a:r>
            <a:r>
              <a:rPr lang="cs-CZ" altLang="cs-CZ" sz="1800" b="1" kern="0" smtClean="0">
                <a:latin typeface="Arial" panose="020B0604020202020204" pitchFamily="34" charset="0"/>
              </a:rPr>
              <a:t>Většina složek média (aminokyseliny, vitaminy, sacharidy,..)</a:t>
            </a:r>
            <a:r>
              <a:rPr lang="cs-CZ" altLang="cs-CZ" sz="1800" kern="0" smtClean="0">
                <a:latin typeface="Arial" panose="020B0604020202020204" pitchFamily="34" charset="0"/>
              </a:rPr>
              <a:t> je stabilní po dobu jednoho roku při 4</a:t>
            </a:r>
            <a:r>
              <a:rPr lang="cs-CZ" altLang="cs-CZ" sz="1800" kern="0" baseline="30000" smtClean="0">
                <a:latin typeface="Arial" panose="020B0604020202020204" pitchFamily="34" charset="0"/>
              </a:rPr>
              <a:t>o</a:t>
            </a:r>
            <a:r>
              <a:rPr lang="cs-CZ" altLang="cs-CZ" sz="1800" kern="0" smtClean="0">
                <a:latin typeface="Arial" panose="020B0604020202020204" pitchFamily="34" charset="0"/>
              </a:rPr>
              <a:t>C a tmě</a:t>
            </a:r>
          </a:p>
          <a:p>
            <a:r>
              <a:rPr lang="cs-CZ" altLang="cs-CZ" sz="1800" b="1" kern="0" smtClean="0">
                <a:latin typeface="Arial" panose="020B0604020202020204" pitchFamily="34" charset="0"/>
              </a:rPr>
              <a:t>- Glutamin </a:t>
            </a:r>
            <a:r>
              <a:rPr lang="cs-CZ" altLang="cs-CZ" sz="1800" kern="0" smtClean="0">
                <a:latin typeface="Arial" panose="020B0604020202020204" pitchFamily="34" charset="0"/>
              </a:rPr>
              <a:t>v roztoku se nejpozději po 3 měsících začne rozkládat = je třeba ho přidávat samostatně ze zamražéné zásoby. Jeden rok při 4</a:t>
            </a:r>
            <a:r>
              <a:rPr lang="cs-CZ" altLang="cs-CZ" sz="1800" kern="0" baseline="30000" smtClean="0">
                <a:latin typeface="Arial" panose="020B0604020202020204" pitchFamily="34" charset="0"/>
              </a:rPr>
              <a:t>o</a:t>
            </a:r>
            <a:r>
              <a:rPr lang="cs-CZ" altLang="cs-CZ" sz="1800" kern="0" smtClean="0">
                <a:latin typeface="Arial" panose="020B0604020202020204" pitchFamily="34" charset="0"/>
              </a:rPr>
              <a:t>C se ale ješte považuje za akceptovatelný, možno nahradit médii s</a:t>
            </a:r>
            <a:r>
              <a:rPr lang="cs-CZ" altLang="cs-CZ" sz="1800" b="1" kern="0" smtClean="0">
                <a:latin typeface="Arial" panose="020B0604020202020204" pitchFamily="34" charset="0"/>
              </a:rPr>
              <a:t> </a:t>
            </a:r>
            <a:r>
              <a:rPr lang="cs-CZ" altLang="cs-CZ" sz="1800" kern="0" smtClean="0">
                <a:latin typeface="Arial" panose="020B0604020202020204" pitchFamily="34" charset="0"/>
              </a:rPr>
              <a:t>Glutamax a pod.</a:t>
            </a:r>
          </a:p>
          <a:p>
            <a:r>
              <a:rPr lang="cs-CZ" altLang="cs-CZ" sz="1800" b="1" kern="0" smtClean="0">
                <a:latin typeface="Arial" panose="020B0604020202020204" pitchFamily="34" charset="0"/>
              </a:rPr>
              <a:t>- Sérum </a:t>
            </a:r>
            <a:r>
              <a:rPr lang="cs-CZ" altLang="cs-CZ" sz="1800" kern="0" smtClean="0">
                <a:latin typeface="Arial" panose="020B0604020202020204" pitchFamily="34" charset="0"/>
              </a:rPr>
              <a:t>při 4</a:t>
            </a:r>
            <a:r>
              <a:rPr lang="cs-CZ" altLang="cs-CZ" sz="1800" kern="0" baseline="30000" smtClean="0">
                <a:latin typeface="Arial" panose="020B0604020202020204" pitchFamily="34" charset="0"/>
              </a:rPr>
              <a:t>o</a:t>
            </a:r>
            <a:r>
              <a:rPr lang="cs-CZ" altLang="cs-CZ" sz="1800" kern="0" smtClean="0">
                <a:latin typeface="Arial" panose="020B0604020202020204" pitchFamily="34" charset="0"/>
              </a:rPr>
              <a:t>C až 2 měsíce, při -20</a:t>
            </a:r>
            <a:r>
              <a:rPr lang="cs-CZ" altLang="cs-CZ" sz="1800" kern="0" baseline="30000" smtClean="0">
                <a:latin typeface="Arial" panose="020B0604020202020204" pitchFamily="34" charset="0"/>
              </a:rPr>
              <a:t>o</a:t>
            </a:r>
            <a:r>
              <a:rPr lang="cs-CZ" altLang="cs-CZ" sz="1800" kern="0" smtClean="0">
                <a:latin typeface="Arial" panose="020B0604020202020204" pitchFamily="34" charset="0"/>
              </a:rPr>
              <a:t>C až 3 roky</a:t>
            </a:r>
          </a:p>
          <a:p>
            <a:r>
              <a:rPr lang="cs-CZ" altLang="cs-CZ" sz="1800" b="1" kern="0" smtClean="0">
                <a:latin typeface="Arial" panose="020B0604020202020204" pitchFamily="34" charset="0"/>
              </a:rPr>
              <a:t>- Obecně při teplotách pod -70</a:t>
            </a:r>
            <a:r>
              <a:rPr lang="cs-CZ" altLang="cs-CZ" sz="1800" b="1" kern="0" baseline="30000" smtClean="0">
                <a:latin typeface="Arial" panose="020B0604020202020204" pitchFamily="34" charset="0"/>
              </a:rPr>
              <a:t>o</a:t>
            </a:r>
            <a:r>
              <a:rPr lang="cs-CZ" altLang="cs-CZ" sz="1800" b="1" kern="0" smtClean="0">
                <a:latin typeface="Arial" panose="020B0604020202020204" pitchFamily="34" charset="0"/>
              </a:rPr>
              <a:t>C je vše stabilní minimálně 1 rok</a:t>
            </a:r>
          </a:p>
          <a:p>
            <a:r>
              <a:rPr lang="cs-CZ" altLang="cs-CZ" sz="1800" b="1" kern="0" smtClean="0">
                <a:latin typeface="Arial" panose="020B0604020202020204" pitchFamily="34" charset="0"/>
              </a:rPr>
              <a:t>- Stabilita </a:t>
            </a:r>
            <a:r>
              <a:rPr lang="cs-CZ" altLang="cs-CZ" sz="1800" kern="0" smtClean="0">
                <a:latin typeface="Arial" panose="020B0604020202020204" pitchFamily="34" charset="0"/>
              </a:rPr>
              <a:t>je závislá na tekutosti / zmrzlosti roztoku, což je ovlivněno složením a koncentrací rozpuštěných komponent. Např. soli a glycerol posouvá bod tuhnutí k nižším teplotám (při -20</a:t>
            </a:r>
            <a:r>
              <a:rPr lang="cs-CZ" altLang="cs-CZ" sz="1800" kern="0" baseline="30000" smtClean="0">
                <a:latin typeface="Arial" panose="020B0604020202020204" pitchFamily="34" charset="0"/>
              </a:rPr>
              <a:t>o</a:t>
            </a:r>
            <a:r>
              <a:rPr lang="cs-CZ" altLang="cs-CZ" sz="1800" kern="0" smtClean="0">
                <a:latin typeface="Arial" panose="020B0604020202020204" pitchFamily="34" charset="0"/>
              </a:rPr>
              <a:t>C není 10% roztok glycerolu úplně zmrzlý) a DMSO k vyšším teplotám (tuhne už při ~ +6</a:t>
            </a:r>
            <a:r>
              <a:rPr lang="cs-CZ" altLang="cs-CZ" sz="1800" kern="0" baseline="30000" smtClean="0">
                <a:latin typeface="Arial" panose="020B0604020202020204" pitchFamily="34" charset="0"/>
              </a:rPr>
              <a:t>o</a:t>
            </a:r>
            <a:r>
              <a:rPr lang="cs-CZ" altLang="cs-CZ" sz="1800" kern="0" smtClean="0">
                <a:latin typeface="Arial" panose="020B0604020202020204" pitchFamily="34" charset="0"/>
              </a:rPr>
              <a:t>C)</a:t>
            </a:r>
            <a:endParaRPr lang="cs-CZ" altLang="cs-CZ" sz="1800" kern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49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967398" y="1674957"/>
            <a:ext cx="7772400" cy="25923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cs-CZ" sz="2000" b="1" kern="0" dirty="0" smtClean="0">
                <a:latin typeface="Arial" panose="020B0604020202020204" pitchFamily="34" charset="0"/>
              </a:rPr>
              <a:t>- Jiné buněčné linie</a:t>
            </a:r>
            <a:r>
              <a:rPr lang="cs-CZ" altLang="cs-CZ" sz="2000" kern="0" dirty="0" smtClean="0">
                <a:latin typeface="Arial" panose="020B0604020202020204" pitchFamily="34" charset="0"/>
              </a:rPr>
              <a:t> </a:t>
            </a:r>
            <a:r>
              <a:rPr lang="cs-CZ" altLang="cs-CZ" sz="1800" kern="0" dirty="0" smtClean="0">
                <a:latin typeface="Arial" panose="020B0604020202020204" pitchFamily="34" charset="0"/>
              </a:rPr>
              <a:t>(zkreslení výsledků buněčnou specializací, dominance invazní buněčné linie = zánik původní buněčné linie)</a:t>
            </a:r>
          </a:p>
          <a:p>
            <a:pPr>
              <a:buFontTx/>
              <a:buChar char="-"/>
            </a:pPr>
            <a:endParaRPr lang="cs-CZ" altLang="cs-CZ" sz="2000" kern="0" dirty="0" smtClean="0">
              <a:latin typeface="Arial" panose="020B0604020202020204" pitchFamily="34" charset="0"/>
            </a:endParaRPr>
          </a:p>
          <a:p>
            <a:r>
              <a:rPr lang="cs-CZ" altLang="cs-CZ" sz="2000" b="1" kern="0" dirty="0" smtClean="0">
                <a:latin typeface="Arial" panose="020B0604020202020204" pitchFamily="34" charset="0"/>
              </a:rPr>
              <a:t>- Plísně, kvasinky, bakterie</a:t>
            </a:r>
            <a:r>
              <a:rPr lang="cs-CZ" altLang="cs-CZ" sz="2000" kern="0" dirty="0" smtClean="0">
                <a:latin typeface="Arial" panose="020B0604020202020204" pitchFamily="34" charset="0"/>
              </a:rPr>
              <a:t> </a:t>
            </a:r>
            <a:r>
              <a:rPr lang="cs-CZ" altLang="cs-CZ" sz="1800" kern="0" dirty="0" smtClean="0">
                <a:latin typeface="Arial" panose="020B0604020202020204" pitchFamily="34" charset="0"/>
              </a:rPr>
              <a:t>(toxiny, vyčerpání média = zkreslení výsledků, úhyn buněk, ohrožení experimentátora)</a:t>
            </a:r>
          </a:p>
          <a:p>
            <a:endParaRPr lang="cs-CZ" altLang="cs-CZ" sz="1800" kern="0" dirty="0" smtClean="0">
              <a:latin typeface="Arial" panose="020B0604020202020204" pitchFamily="34" charset="0"/>
            </a:endParaRPr>
          </a:p>
          <a:p>
            <a:r>
              <a:rPr lang="cs-CZ" altLang="cs-CZ" sz="2000" b="1" kern="0" dirty="0" smtClean="0">
                <a:latin typeface="Arial" panose="020B0604020202020204" pitchFamily="34" charset="0"/>
              </a:rPr>
              <a:t>- Viry</a:t>
            </a:r>
            <a:r>
              <a:rPr lang="cs-CZ" altLang="cs-CZ" sz="2000" kern="0" dirty="0" smtClean="0">
                <a:latin typeface="Arial" panose="020B0604020202020204" pitchFamily="34" charset="0"/>
              </a:rPr>
              <a:t> </a:t>
            </a:r>
            <a:r>
              <a:rPr lang="cs-CZ" altLang="cs-CZ" sz="1800" kern="0" dirty="0" smtClean="0">
                <a:latin typeface="Arial" panose="020B0604020202020204" pitchFamily="34" charset="0"/>
              </a:rPr>
              <a:t>(zkreslení výsledků, úhyn buněk, ohrožení experimentátora)</a:t>
            </a:r>
            <a:endParaRPr lang="cs-CZ" altLang="cs-CZ" sz="1800" kern="0" dirty="0" smtClean="0">
              <a:latin typeface="Arial" panose="020B0604020202020204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14226" y="279596"/>
            <a:ext cx="8243888" cy="8604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FF00"/>
                </a:solidFill>
                <a:latin typeface="Arial" panose="020B0604020202020204" pitchFamily="34" charset="0"/>
              </a:rPr>
              <a:t>Biologické faktory</a:t>
            </a:r>
            <a:r>
              <a:rPr lang="cs-CZ" altLang="cs-CZ" sz="2400">
                <a:latin typeface="Arial" panose="020B0604020202020204" pitchFamily="34" charset="0"/>
              </a:rPr>
              <a:t> – v kultuře roste ještě něco navíc než požadujeme = čistota kultury / sterilita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470708" y="4524566"/>
            <a:ext cx="6130925" cy="14462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b="1" dirty="0">
                <a:latin typeface="Arial" panose="020B0604020202020204" pitchFamily="34" charset="0"/>
              </a:rPr>
              <a:t>PREVENCE + MONITORING!</a:t>
            </a:r>
          </a:p>
          <a:p>
            <a:pPr algn="ctr" eaLnBrk="1" hangingPunct="1">
              <a:spcBef>
                <a:spcPct val="0"/>
              </a:spcBef>
              <a:buFontTx/>
              <a:buAutoNum type="arabicPeriod"/>
            </a:pPr>
            <a:endParaRPr lang="cs-CZ" altLang="cs-CZ" sz="2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800" b="1" dirty="0">
                <a:latin typeface="Arial" panose="020B0604020202020204" pitchFamily="34" charset="0"/>
              </a:rPr>
              <a:t>LÉČENÍ</a:t>
            </a:r>
          </a:p>
        </p:txBody>
      </p:sp>
    </p:spTree>
    <p:extLst>
      <p:ext uri="{BB962C8B-B14F-4D97-AF65-F5344CB8AC3E}">
        <p14:creationId xmlns:p14="http://schemas.microsoft.com/office/powerpoint/2010/main" val="907246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477655" y="1870363"/>
            <a:ext cx="7772400" cy="4114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cs-CZ" altLang="cs-CZ" sz="1800" b="1" kern="0" dirty="0" smtClean="0">
                <a:latin typeface="Arial" panose="020B0604020202020204" pitchFamily="34" charset="0"/>
              </a:rPr>
              <a:t>PROVOZ</a:t>
            </a:r>
          </a:p>
          <a:p>
            <a:pPr>
              <a:lnSpc>
                <a:spcPct val="120000"/>
              </a:lnSpc>
            </a:pPr>
            <a:endParaRPr lang="cs-CZ" altLang="cs-CZ" sz="1800" b="1" kern="0" dirty="0" smtClean="0"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altLang="cs-CZ" sz="1800" kern="0" dirty="0" smtClean="0">
                <a:latin typeface="Arial" panose="020B0604020202020204" pitchFamily="34" charset="0"/>
              </a:rPr>
              <a:t>Laboratoř TC  (LTC) je pokud možno oddělená od ostatních prostor, nevětrá se přímo okny, ale pokud možno přes ventilační systém s filtrací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altLang="cs-CZ" sz="1800" kern="0" dirty="0" smtClean="0">
                <a:latin typeface="Arial" panose="020B0604020202020204" pitchFamily="34" charset="0"/>
              </a:rPr>
              <a:t>Pravidelně se provádí úklid a desinfekce povrchů (prostředky na bázi chloru – SAVO, Jodu – Ajatin, 70% </a:t>
            </a:r>
            <a:r>
              <a:rPr lang="cs-CZ" altLang="cs-CZ" sz="1800" kern="0" dirty="0" err="1" smtClean="0">
                <a:latin typeface="Arial" panose="020B0604020202020204" pitchFamily="34" charset="0"/>
              </a:rPr>
              <a:t>EtOH</a:t>
            </a:r>
            <a:r>
              <a:rPr lang="cs-CZ" altLang="cs-CZ" sz="1800" kern="0" dirty="0" smtClean="0">
                <a:latin typeface="Arial" panose="020B0604020202020204" pitchFamily="34" charset="0"/>
              </a:rPr>
              <a:t> nebo </a:t>
            </a:r>
            <a:r>
              <a:rPr lang="cs-CZ" altLang="cs-CZ" sz="1800" kern="0" dirty="0" err="1" smtClean="0">
                <a:latin typeface="Arial" panose="020B0604020202020204" pitchFamily="34" charset="0"/>
              </a:rPr>
              <a:t>isopropylalkohol</a:t>
            </a:r>
            <a:r>
              <a:rPr lang="cs-CZ" altLang="cs-CZ" sz="1800" kern="0" dirty="0" smtClean="0">
                <a:latin typeface="Arial" panose="020B0604020202020204" pitchFamily="34" charset="0"/>
              </a:rPr>
              <a:t>,….)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altLang="cs-CZ" sz="1800" kern="0" dirty="0" smtClean="0">
                <a:latin typeface="Arial" panose="020B0604020202020204" pitchFamily="34" charset="0"/>
              </a:rPr>
              <a:t>LTC je periodicky vysvěcována germicidní (širokospektré UV) lampou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altLang="cs-CZ" sz="1800" kern="0" dirty="0" smtClean="0">
                <a:latin typeface="Arial" panose="020B0604020202020204" pitchFamily="34" charset="0"/>
              </a:rPr>
              <a:t>Pracovníci LTC používají pracovní oblečení určené jen pro LTC a před vlastní prací si desinfikují ruce příslušnými prostředky (minimálně použití 70% </a:t>
            </a:r>
            <a:r>
              <a:rPr lang="cs-CZ" altLang="cs-CZ" sz="1800" kern="0" dirty="0" err="1" smtClean="0">
                <a:latin typeface="Arial" panose="020B0604020202020204" pitchFamily="34" charset="0"/>
              </a:rPr>
              <a:t>EtOH</a:t>
            </a:r>
            <a:r>
              <a:rPr lang="cs-CZ" altLang="cs-CZ" sz="1800" kern="0" dirty="0" smtClean="0"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altLang="cs-CZ" sz="1800" kern="0" dirty="0" smtClean="0">
                <a:latin typeface="Arial" panose="020B0604020202020204" pitchFamily="34" charset="0"/>
              </a:rPr>
              <a:t>S kulturami se pracuje pokud možnou pouze ve </a:t>
            </a:r>
            <a:r>
              <a:rPr lang="cs-CZ" altLang="cs-CZ" sz="1800" kern="0" dirty="0" err="1" smtClean="0">
                <a:latin typeface="Arial" panose="020B0604020202020204" pitchFamily="34" charset="0"/>
              </a:rPr>
              <a:t>Flow</a:t>
            </a:r>
            <a:r>
              <a:rPr lang="cs-CZ" altLang="cs-CZ" sz="1800" kern="0" dirty="0" smtClean="0">
                <a:latin typeface="Arial" panose="020B0604020202020204" pitchFamily="34" charset="0"/>
              </a:rPr>
              <a:t>-boxu</a:t>
            </a:r>
          </a:p>
          <a:p>
            <a:pPr>
              <a:lnSpc>
                <a:spcPct val="120000"/>
              </a:lnSpc>
            </a:pPr>
            <a:r>
              <a:rPr lang="cs-CZ" altLang="cs-CZ" sz="1800" kern="0" dirty="0" smtClean="0">
                <a:latin typeface="Arial" panose="020B0604020202020204" pitchFamily="34" charset="0"/>
              </a:rPr>
              <a:t>	</a:t>
            </a:r>
            <a:endParaRPr lang="cs-CZ" altLang="cs-CZ" sz="1800" kern="0" dirty="0" smtClean="0">
              <a:latin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624263" y="547688"/>
            <a:ext cx="1887537" cy="482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PREVENCE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33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431199"/>
            <a:ext cx="7920000" cy="252000"/>
          </a:xfrm>
        </p:spPr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421961"/>
            <a:ext cx="252000" cy="252000"/>
          </a:xfr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728769" y="142975"/>
            <a:ext cx="8064500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MATERIÁL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Čisté materiály se podle své odolnosti / vlastností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sterilizují-desinfikují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(čistý z čistých surovin nebo po důkladném omytí speciálními detergenty)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autoklávováním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(120</a:t>
            </a:r>
            <a:r>
              <a:rPr lang="cs-CZ" altLang="cs-CZ" sz="18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C, 20-30 minut)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– solné roztoky, některé pufry, agar, želatina/kolagen, některý plastik,..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suchým teplem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(180</a:t>
            </a:r>
            <a:r>
              <a:rPr lang="cs-CZ" altLang="cs-CZ" sz="18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C, 3 až 4h)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– sklo, vzácně některý plastik (do 120</a:t>
            </a:r>
            <a:r>
              <a:rPr lang="cs-CZ" altLang="cs-CZ" sz="18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zářením gama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(vzácně i UV – jen povrchy)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– plastik, sklo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filtrováním</a:t>
            </a: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 vzduch (HEPA filtry s póry 0,3 </a:t>
            </a:r>
            <a:r>
              <a:rPr lang="cs-CZ" altLang="cs-CZ" sz="18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m), roztoky hlavně média a séra běžně přes filtry s póry 0,2 </a:t>
            </a:r>
            <a:r>
              <a:rPr lang="cs-CZ" altLang="cs-CZ" sz="1800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omytím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(2-5% aldehydy, 70%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EtOH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, 2-5% fenol, 5-10% peroxid vodíku,….)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– nástroje, pracovní plochy, některý plastik, sklo (celkově může být málo účinné a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požkozující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čištěný materiál)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plamenem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kovy, sklo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parami alkylačních činidel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 někdy kombinace s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autoklávováním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(etylén oxid), speciální aplikace jako dekontaminace filtrů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flow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-boxů, dekontaminace místností (formaldehyd), vždy problém pro obsluhu!</a:t>
            </a:r>
          </a:p>
        </p:txBody>
      </p:sp>
    </p:spTree>
    <p:extLst>
      <p:ext uri="{BB962C8B-B14F-4D97-AF65-F5344CB8AC3E}">
        <p14:creationId xmlns:p14="http://schemas.microsoft.com/office/powerpoint/2010/main" val="47346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23222" y="533638"/>
            <a:ext cx="7277100" cy="569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Významným prevenčním agens v médiích jsou </a:t>
            </a:r>
            <a:r>
              <a:rPr lang="cs-CZ" altLang="cs-CZ" sz="2000" b="1" u="sng" dirty="0">
                <a:solidFill>
                  <a:schemeClr val="bg1"/>
                </a:solidFill>
                <a:latin typeface="Arial" panose="020B0604020202020204" pitchFamily="34" charset="0"/>
              </a:rPr>
              <a:t>antibiotika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Kritéria pro antibiotika: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 nesmí inhibovat růst a ani ovlivňovat metabolismus buněk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 musí ochraňovat kulturu po celou dobu experimentu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 netoxické a bezpečné pro uživatele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 kompatibilní s ostatními složkami média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 rozpustné v netoxických rozpouštědlech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a) Ochranné proti mikroorganismům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	Nejčastěji </a:t>
            </a:r>
            <a:r>
              <a:rPr lang="en-US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preventivn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ě </a:t>
            </a:r>
            <a:r>
              <a:rPr lang="cs-CZ" altLang="cs-CZ" sz="1800" i="1" dirty="0">
                <a:solidFill>
                  <a:schemeClr val="bg1"/>
                </a:solidFill>
                <a:latin typeface="Arial" panose="020B0604020202020204" pitchFamily="34" charset="0"/>
              </a:rPr>
              <a:t>Penicilin/Streptomycin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nebo </a:t>
            </a:r>
            <a:r>
              <a:rPr lang="cs-CZ" altLang="cs-CZ" sz="1800" i="1" dirty="0">
                <a:solidFill>
                  <a:schemeClr val="bg1"/>
                </a:solidFill>
                <a:latin typeface="Arial" panose="020B0604020202020204" pitchFamily="34" charset="0"/>
              </a:rPr>
              <a:t>Gentamycin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      léčení a speciální aplikace </a:t>
            </a:r>
            <a:r>
              <a:rPr lang="cs-CZ" altLang="cs-CZ" sz="1800" i="1" dirty="0">
                <a:solidFill>
                  <a:schemeClr val="bg1"/>
                </a:solidFill>
                <a:latin typeface="Arial" panose="020B0604020202020204" pitchFamily="34" charset="0"/>
              </a:rPr>
              <a:t>Tetracyklin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, </a:t>
            </a:r>
            <a:r>
              <a:rPr lang="cs-CZ" altLang="cs-CZ" sz="1800" i="1" dirty="0" err="1">
                <a:solidFill>
                  <a:schemeClr val="bg1"/>
                </a:solidFill>
                <a:latin typeface="Arial" panose="020B0604020202020204" pitchFamily="34" charset="0"/>
              </a:rPr>
              <a:t>Sparfloxacin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,…</a:t>
            </a:r>
            <a:endParaRPr lang="cs-CZ" altLang="cs-CZ" sz="1800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b) Selekční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(viz. Příprava transgenních linií)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cs-CZ" altLang="cs-CZ" sz="1800" i="1" dirty="0" err="1">
                <a:solidFill>
                  <a:schemeClr val="bg1"/>
                </a:solidFill>
                <a:latin typeface="Arial" panose="020B0604020202020204" pitchFamily="34" charset="0"/>
              </a:rPr>
              <a:t>Geneticin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(G418), </a:t>
            </a:r>
            <a:r>
              <a:rPr lang="cs-CZ" altLang="cs-CZ" sz="1800" i="1" dirty="0" err="1">
                <a:solidFill>
                  <a:schemeClr val="bg1"/>
                </a:solidFill>
                <a:latin typeface="Arial" panose="020B0604020202020204" pitchFamily="34" charset="0"/>
              </a:rPr>
              <a:t>Hygromycin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800" i="1" dirty="0" err="1">
                <a:solidFill>
                  <a:schemeClr val="bg1"/>
                </a:solidFill>
                <a:latin typeface="Arial" panose="020B0604020202020204" pitchFamily="34" charset="0"/>
              </a:rPr>
              <a:t>Puromycin</a:t>
            </a:r>
            <a:endParaRPr lang="cs-CZ" altLang="cs-CZ" sz="1800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c) Speciální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cs-CZ" altLang="cs-CZ" sz="1800" i="1" dirty="0" err="1">
                <a:solidFill>
                  <a:schemeClr val="bg1"/>
                </a:solidFill>
                <a:latin typeface="Arial" panose="020B0604020202020204" pitchFamily="34" charset="0"/>
              </a:rPr>
              <a:t>Mitomycin</a:t>
            </a:r>
            <a:r>
              <a:rPr lang="cs-CZ" altLang="cs-CZ" sz="1800" i="1" dirty="0">
                <a:solidFill>
                  <a:schemeClr val="bg1"/>
                </a:solidFill>
                <a:latin typeface="Arial" panose="020B0604020202020204" pitchFamily="34" charset="0"/>
              </a:rPr>
              <a:t> C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(-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blokue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replikaci DNA, DNA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crosslinker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cs-CZ" altLang="cs-CZ" sz="1800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620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4" name="Picture 682" descr="Bez názvu 1 k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87" y="150235"/>
            <a:ext cx="6329363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83"/>
          <p:cNvSpPr>
            <a:spLocks noChangeArrowheads="1"/>
          </p:cNvSpPr>
          <p:nvPr/>
        </p:nvSpPr>
        <p:spPr bwMode="auto">
          <a:xfrm>
            <a:off x="8745970" y="321975"/>
            <a:ext cx="31432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50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chemeClr val="bg1"/>
                </a:solidFill>
                <a:latin typeface="Arial" panose="020B0604020202020204" pitchFamily="34" charset="0"/>
              </a:rPr>
              <a:t>Přehled nejčastěji používaných antibiotik</a:t>
            </a:r>
            <a:r>
              <a:rPr lang="cs-CZ" altLang="cs-CZ" sz="10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chemeClr val="bg1"/>
                </a:solidFill>
                <a:latin typeface="Arial" panose="020B0604020202020204" pitchFamily="34" charset="0"/>
              </a:rPr>
              <a:t>G+ ... grampozitivní bakterie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chemeClr val="bg1"/>
                </a:solidFill>
                <a:latin typeface="Arial" panose="020B0604020202020204" pitchFamily="34" charset="0"/>
              </a:rPr>
              <a:t>G- ... gramnegativní bakterie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chemeClr val="bg1"/>
                </a:solidFill>
                <a:latin typeface="Arial" panose="020B0604020202020204" pitchFamily="34" charset="0"/>
              </a:rPr>
              <a:t>IP ... inhibuje proteosyntézu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chemeClr val="bg1"/>
                </a:solidFill>
                <a:latin typeface="Arial" panose="020B0604020202020204" pitchFamily="34" charset="0"/>
              </a:rPr>
              <a:t>ISBS ... inhibuje syntézu bakteriální stěny</a:t>
            </a:r>
          </a:p>
        </p:txBody>
      </p:sp>
    </p:spTree>
    <p:extLst>
      <p:ext uri="{BB962C8B-B14F-4D97-AF65-F5344CB8AC3E}">
        <p14:creationId xmlns:p14="http://schemas.microsoft.com/office/powerpoint/2010/main" val="1827714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490420" y="1056176"/>
            <a:ext cx="775261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Tkáňové kultury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(= TK,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Tissue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chemeClr val="bg1"/>
                </a:solidFill>
                <a:latin typeface="Arial" panose="020B0604020202020204" pitchFamily="34" charset="0"/>
              </a:rPr>
              <a:t>culture</a:t>
            </a: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 - TC</a:t>
            </a: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</a:rPr>
              <a:t>– růst živočišných buněk a tkání </a:t>
            </a:r>
            <a:r>
              <a:rPr lang="cs-CZ" altLang="cs-CZ" sz="2400" i="1" dirty="0">
                <a:solidFill>
                  <a:schemeClr val="bg1"/>
                </a:solidFill>
                <a:latin typeface="Arial" panose="020B0604020202020204" pitchFamily="34" charset="0"/>
              </a:rPr>
              <a:t>in vitro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1885 – ROUX, kuřecí embryonální buňky v solném roztoku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1940 – EARLE, první kontinuálně kultivovaná linie, buňky myší </a:t>
            </a:r>
            <a:r>
              <a:rPr lang="cs-CZ" altLang="cs-CZ" sz="1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pojivové </a:t>
            </a:r>
            <a:r>
              <a:rPr lang="cs-CZ" alt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tkáně, jejím </a:t>
            </a:r>
            <a:r>
              <a:rPr lang="cs-CZ" altLang="cs-CZ" sz="1600" b="1" dirty="0" err="1">
                <a:solidFill>
                  <a:schemeClr val="bg1"/>
                </a:solidFill>
                <a:latin typeface="Arial" panose="020B0604020202020204" pitchFamily="34" charset="0"/>
              </a:rPr>
              <a:t>subklonem</a:t>
            </a:r>
            <a:r>
              <a:rPr lang="cs-CZ" alt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 je dnešní linie L929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69991" y="3692647"/>
            <a:ext cx="7512050" cy="1225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Provozování tkáňových kultur spočívá v zajištění optimálních podmínek pro růst a přežívání kultivovaných buněk / tkání!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022479" y="5562356"/>
            <a:ext cx="66595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(Pro jednoduchost se dále budou uvažovat jen buňky, problematika tkání a orgánů bude stručně zmíněna na závěr.)</a:t>
            </a:r>
          </a:p>
        </p:txBody>
      </p:sp>
      <p:sp>
        <p:nvSpPr>
          <p:cNvPr id="9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10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5761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823566" y="370321"/>
            <a:ext cx="2189163" cy="482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MONITORING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431473" y="1224541"/>
            <a:ext cx="7772400" cy="3240087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FontTx/>
              <a:buChar char="-"/>
            </a:pPr>
            <a:r>
              <a:rPr lang="cs-CZ" altLang="cs-CZ" sz="1600" b="1" kern="0" dirty="0" smtClean="0">
                <a:latin typeface="Arial" panose="020B0604020202020204" pitchFamily="34" charset="0"/>
              </a:rPr>
              <a:t>V kultuře nebo v zásobních roztocích něco roste co tam nemá být</a:t>
            </a:r>
          </a:p>
          <a:p>
            <a:pPr>
              <a:lnSpc>
                <a:spcPct val="150000"/>
              </a:lnSpc>
            </a:pPr>
            <a:r>
              <a:rPr lang="cs-CZ" altLang="cs-CZ" sz="1600" b="1" kern="0" dirty="0" smtClean="0">
                <a:latin typeface="Arial" panose="020B0604020202020204" pitchFamily="34" charset="0"/>
              </a:rPr>
              <a:t>      </a:t>
            </a:r>
            <a:r>
              <a:rPr lang="cs-CZ" altLang="cs-CZ" sz="1600" kern="0" dirty="0" smtClean="0">
                <a:latin typeface="Arial" panose="020B0604020202020204" pitchFamily="34" charset="0"/>
              </a:rPr>
              <a:t>(plísně = chomáčky; kvasinky = pučící buňky, řetízky; bakterie = drobné útvary, kulovité až vláknité, někdy řetízky)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altLang="cs-CZ" sz="1600" b="1" kern="0" dirty="0" smtClean="0">
                <a:latin typeface="Arial" panose="020B0604020202020204" pitchFamily="34" charset="0"/>
              </a:rPr>
              <a:t>Dochází k rychlému vyčerpání média (rychle mění barvu z červené na žlutou = pokles pH)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altLang="cs-CZ" sz="1600" b="1" kern="0" dirty="0" smtClean="0">
                <a:latin typeface="Arial" panose="020B0604020202020204" pitchFamily="34" charset="0"/>
              </a:rPr>
              <a:t>Buňky špatně rostou, nemají správný tvar, adherentní se pouští podkladu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altLang="cs-CZ" sz="1600" b="1" kern="0" dirty="0" smtClean="0">
                <a:latin typeface="Arial" panose="020B0604020202020204" pitchFamily="34" charset="0"/>
              </a:rPr>
              <a:t>Mikroskopické barvení na celkovou DNA </a:t>
            </a:r>
            <a:r>
              <a:rPr lang="cs-CZ" altLang="cs-CZ" sz="1600" kern="0" dirty="0" smtClean="0">
                <a:latin typeface="Arial" panose="020B0604020202020204" pitchFamily="34" charset="0"/>
              </a:rPr>
              <a:t>(zviditelnění mikroorganismů, zejména endoparaziti)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altLang="cs-CZ" sz="1600" b="1" kern="0" dirty="0" smtClean="0">
                <a:latin typeface="Arial" panose="020B0604020202020204" pitchFamily="34" charset="0"/>
              </a:rPr>
              <a:t>Stanovení specifických antigenů (</a:t>
            </a:r>
            <a:r>
              <a:rPr lang="cs-CZ" altLang="cs-CZ" sz="1600" b="1" kern="0" dirty="0" err="1" smtClean="0">
                <a:latin typeface="Arial" panose="020B0604020202020204" pitchFamily="34" charset="0"/>
              </a:rPr>
              <a:t>Imunocytochemie</a:t>
            </a:r>
            <a:r>
              <a:rPr lang="cs-CZ" altLang="cs-CZ" sz="1600" b="1" kern="0" dirty="0" smtClean="0">
                <a:latin typeface="Arial" panose="020B0604020202020204" pitchFamily="34" charset="0"/>
              </a:rPr>
              <a:t>, western </a:t>
            </a:r>
            <a:r>
              <a:rPr lang="cs-CZ" altLang="cs-CZ" sz="1600" b="1" kern="0" dirty="0" err="1" smtClean="0">
                <a:latin typeface="Arial" panose="020B0604020202020204" pitchFamily="34" charset="0"/>
              </a:rPr>
              <a:t>blot</a:t>
            </a:r>
            <a:r>
              <a:rPr lang="cs-CZ" altLang="cs-CZ" sz="1600" b="1" kern="0" dirty="0" smtClean="0"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altLang="cs-CZ" sz="1600" b="1" kern="0" dirty="0" smtClean="0">
                <a:latin typeface="Arial" panose="020B0604020202020204" pitchFamily="34" charset="0"/>
              </a:rPr>
              <a:t>Detekce specifických sekvencí pro jednotlivé organismy PCR metodou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altLang="cs-CZ" sz="1600" b="1" kern="0" dirty="0" smtClean="0">
                <a:latin typeface="Arial" panose="020B0604020202020204" pitchFamily="34" charset="0"/>
              </a:rPr>
              <a:t>Kontrolní kultivací médií samotných nebo po přídavku specifických substrátů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altLang="cs-CZ" sz="1600" b="1" kern="0" dirty="0" smtClean="0">
                <a:latin typeface="Arial" panose="020B0604020202020204" pitchFamily="34" charset="0"/>
              </a:rPr>
              <a:t>Výsledky experimentů nejsou reprodukovatelné / jsou chaotické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cs-CZ" altLang="cs-CZ" sz="1600" b="1" kern="0" dirty="0" smtClean="0">
                <a:latin typeface="Arial" panose="020B0604020202020204" pitchFamily="34" charset="0"/>
              </a:rPr>
              <a:t>Buňky jsou citlivější ke stresu</a:t>
            </a:r>
            <a:endParaRPr lang="cs-CZ" altLang="cs-CZ" sz="1600" b="1" kern="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950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19538" y="620713"/>
            <a:ext cx="1327150" cy="482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LÉČENÍ</a:t>
            </a:r>
            <a:endParaRPr lang="cs-CZ" altLang="cs-CZ" sz="1800" b="1">
              <a:latin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14399" y="1227019"/>
            <a:ext cx="4513262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 Likvidace zasažené kultury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 Kombinací antibiotik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 Kultivací buněk v kompatibilním organismu</a:t>
            </a:r>
            <a:endParaRPr lang="cs-CZ" altLang="cs-CZ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(např. v břišní dutině = ascites)</a:t>
            </a:r>
            <a:endParaRPr lang="cs-CZ" altLang="cs-CZ" sz="1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27" y="3213100"/>
            <a:ext cx="2143125" cy="32861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276252" y="4062413"/>
            <a:ext cx="692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8000" b="1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8026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2326267" y="93951"/>
            <a:ext cx="8807450" cy="6699251"/>
            <a:chOff x="1541" y="65"/>
            <a:chExt cx="5548" cy="4220"/>
          </a:xfrm>
        </p:grpSpPr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4046" y="65"/>
              <a:ext cx="3043" cy="2543"/>
              <a:chOff x="4046" y="65"/>
              <a:chExt cx="3043" cy="2543"/>
            </a:xfrm>
          </p:grpSpPr>
          <p:graphicFrame>
            <p:nvGraphicFramePr>
              <p:cNvPr id="12" name="Object 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6554041"/>
                  </p:ext>
                </p:extLst>
              </p:nvPr>
            </p:nvGraphicFramePr>
            <p:xfrm>
              <a:off x="4051" y="336"/>
              <a:ext cx="3038" cy="2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07" name="Image" r:id="rId3" imgW="7200000" imgH="5384127" progId="PhotoshopElements.Image.5">
                      <p:embed/>
                    </p:oleObj>
                  </mc:Choice>
                  <mc:Fallback>
                    <p:oleObj name="Image" r:id="rId3" imgW="7200000" imgH="5384127" progId="PhotoshopElements.Image.5">
                      <p:embed/>
                      <p:pic>
                        <p:nvPicPr>
                          <p:cNvPr id="2561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51" y="336"/>
                            <a:ext cx="3038" cy="2272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auto">
              <a:xfrm>
                <a:off x="4046" y="65"/>
                <a:ext cx="1784" cy="233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 dirty="0">
                    <a:solidFill>
                      <a:schemeClr val="bg1"/>
                    </a:solidFill>
                  </a:rPr>
                  <a:t>Chomáček plísně v kultuře</a:t>
                </a:r>
              </a:p>
            </p:txBody>
          </p:sp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>
                <a:off x="6168" y="2510"/>
                <a:ext cx="590" cy="0"/>
              </a:xfrm>
              <a:prstGeom prst="lin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Text Box 9"/>
              <p:cNvSpPr txBox="1">
                <a:spLocks noChangeArrowheads="1"/>
              </p:cNvSpPr>
              <p:nvPr/>
            </p:nvSpPr>
            <p:spPr bwMode="auto">
              <a:xfrm>
                <a:off x="6267" y="2291"/>
                <a:ext cx="42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1">
                    <a:solidFill>
                      <a:schemeClr val="bg1"/>
                    </a:solidFill>
                  </a:rPr>
                  <a:t>1 mm</a:t>
                </a:r>
              </a:p>
            </p:txBody>
          </p:sp>
        </p:grpSp>
        <p:graphicFrame>
          <p:nvGraphicFramePr>
            <p:cNvPr id="6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7217111"/>
                </p:ext>
              </p:extLst>
            </p:nvPr>
          </p:nvGraphicFramePr>
          <p:xfrm>
            <a:off x="1990" y="2291"/>
            <a:ext cx="2948" cy="19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8" name="Image" r:id="rId5" imgW="17168254" imgH="11530159" progId="Photoshop.Image.9">
                    <p:embed/>
                  </p:oleObj>
                </mc:Choice>
                <mc:Fallback>
                  <p:oleObj name="Image" r:id="rId5" imgW="17168254" imgH="11530159" progId="Photoshop.Image.9">
                    <p:embed/>
                    <p:pic>
                      <p:nvPicPr>
                        <p:cNvPr id="25604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0" y="2291"/>
                          <a:ext cx="2948" cy="1981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21284460"/>
                </p:ext>
              </p:extLst>
            </p:nvPr>
          </p:nvGraphicFramePr>
          <p:xfrm>
            <a:off x="1541" y="354"/>
            <a:ext cx="1968" cy="2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9" name="Image" r:id="rId7" imgW="10361905" imgH="11263492" progId="Photoshop.Image.9">
                    <p:embed/>
                  </p:oleObj>
                </mc:Choice>
                <mc:Fallback>
                  <p:oleObj name="Image" r:id="rId7" imgW="10361905" imgH="11263492" progId="Photoshop.Image.9">
                    <p:embed/>
                    <p:pic>
                      <p:nvPicPr>
                        <p:cNvPr id="25605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1" y="354"/>
                          <a:ext cx="1968" cy="2138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4978" y="3684"/>
              <a:ext cx="1080" cy="601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1"/>
                  </a:solidFill>
                </a:rPr>
                <a:t>Kvasinky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1"/>
                  </a:solidFill>
                </a:rPr>
                <a:t>+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1"/>
                  </a:solidFill>
                </a:rPr>
                <a:t>Buňky (HL-60)</a:t>
              </a:r>
            </a:p>
          </p:txBody>
        </p: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993" y="3874"/>
              <a:ext cx="862" cy="250"/>
              <a:chOff x="3993" y="3874"/>
              <a:chExt cx="862" cy="250"/>
            </a:xfrm>
          </p:grpSpPr>
          <p:sp>
            <p:nvSpPr>
              <p:cNvPr id="10" name="Line 18"/>
              <p:cNvSpPr>
                <a:spLocks noChangeShapeType="1"/>
              </p:cNvSpPr>
              <p:nvPr/>
            </p:nvSpPr>
            <p:spPr bwMode="auto">
              <a:xfrm>
                <a:off x="3993" y="4124"/>
                <a:ext cx="862" cy="0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Text Box 19"/>
              <p:cNvSpPr txBox="1">
                <a:spLocks noChangeArrowheads="1"/>
              </p:cNvSpPr>
              <p:nvPr/>
            </p:nvSpPr>
            <p:spPr bwMode="auto">
              <a:xfrm>
                <a:off x="4183" y="3874"/>
                <a:ext cx="45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600" b="1" dirty="0">
                    <a:solidFill>
                      <a:schemeClr val="bg1"/>
                    </a:solidFill>
                  </a:rPr>
                  <a:t>50 </a:t>
                </a:r>
                <a:r>
                  <a:rPr lang="cs-CZ" altLang="cs-CZ" sz="1600" b="1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cs-CZ" altLang="cs-CZ" sz="1600" b="1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0588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66843" y="784344"/>
            <a:ext cx="8569325" cy="552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 Běžným VIS mikroskopem prakticky nejsou vidět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Intracelulární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bezestěné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bakterie (trojvrstevná cytoplasmatická membrána)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DETEKCE 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(je třeba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kukltivovat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bez antibiotik – možné přežívání na pozadí)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Vitální barvení na DNA (</a:t>
            </a:r>
            <a:r>
              <a:rPr lang="cs-CZ" altLang="cs-CZ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Hoechst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Detekce specifických DNA sekvencí pomocí PCR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In </a:t>
            </a:r>
            <a:r>
              <a:rPr lang="cs-CZ" altLang="cs-CZ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situ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hybridizace (RNA , DNA)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Měření enzymatické aktivity, systémy s transgenními buňkami (fy.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Invivogene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,…)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(Inkorporace uracilu (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mycoplasmata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 X uridinu (eukaryontní buňky))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ZDROJE: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u="sng" dirty="0">
                <a:solidFill>
                  <a:schemeClr val="bg1"/>
                </a:solidFill>
                <a:latin typeface="Arial" panose="020B0604020202020204" pitchFamily="34" charset="0"/>
              </a:rPr>
              <a:t>infikované buňky v TC!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práce se zvířaty v laboratoři TC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pracovníci laboratoře TC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LÉČENÍ: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Kombinací antibiotik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Pasážováním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buněk v kompatibilním organismu (ascites 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– volně v břišní dutině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67584" y="327144"/>
            <a:ext cx="2646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Comic Sans MS" panose="030F0702030302020204" pitchFamily="66" charset="0"/>
              </a:rPr>
              <a:t>Mycoplasmata</a:t>
            </a:r>
          </a:p>
        </p:txBody>
      </p:sp>
    </p:spTree>
    <p:extLst>
      <p:ext uri="{BB962C8B-B14F-4D97-AF65-F5344CB8AC3E}">
        <p14:creationId xmlns:p14="http://schemas.microsoft.com/office/powerpoint/2010/main" val="1101579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pic>
        <p:nvPicPr>
          <p:cNvPr id="4" name="Picture 4" descr="myc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443" y="46180"/>
            <a:ext cx="5595937" cy="67849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501246" y="217632"/>
            <a:ext cx="4467225" cy="669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Viabilita některých druhů mycoplasmat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za různých podmínek</a:t>
            </a:r>
          </a:p>
        </p:txBody>
      </p:sp>
    </p:spTree>
    <p:extLst>
      <p:ext uri="{BB962C8B-B14F-4D97-AF65-F5344CB8AC3E}">
        <p14:creationId xmlns:p14="http://schemas.microsoft.com/office/powerpoint/2010/main" val="1813335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868876"/>
              </p:ext>
            </p:extLst>
          </p:nvPr>
        </p:nvGraphicFramePr>
        <p:xfrm>
          <a:off x="5010594" y="198149"/>
          <a:ext cx="4978689" cy="657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Image" r:id="rId3" imgW="6273016" imgH="8279365" progId="PhotoshopElements.Image.5">
                  <p:embed/>
                </p:oleObj>
              </mc:Choice>
              <mc:Fallback>
                <p:oleObj name="Image" r:id="rId3" imgW="6273016" imgH="8279365" progId="PhotoshopElements.Image.5">
                  <p:embed/>
                  <p:pic>
                    <p:nvPicPr>
                      <p:cNvPr id="286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0594" y="198149"/>
                        <a:ext cx="4978689" cy="657106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1923" y="2091604"/>
            <a:ext cx="48846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Obecné schéma léčení buněčných </a:t>
            </a:r>
            <a:r>
              <a:rPr lang="cs-CZ" altLang="cs-CZ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linií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v LTK na </a:t>
            </a:r>
            <a:r>
              <a:rPr lang="cs-CZ" altLang="cs-CZ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mycoplasmata</a:t>
            </a:r>
            <a:endParaRPr lang="cs-CZ" altLang="cs-CZ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61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441911"/>
              </p:ext>
            </p:extLst>
          </p:nvPr>
        </p:nvGraphicFramePr>
        <p:xfrm>
          <a:off x="2339830" y="2021464"/>
          <a:ext cx="7663151" cy="385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Image" r:id="rId3" imgW="9396825" imgH="4723810" progId="PhotoshopElements.Image.5">
                  <p:embed/>
                </p:oleObj>
              </mc:Choice>
              <mc:Fallback>
                <p:oleObj name="Image" r:id="rId3" imgW="9396825" imgH="4723810" progId="PhotoshopElements.Image.5">
                  <p:embed/>
                  <p:pic>
                    <p:nvPicPr>
                      <p:cNvPr id="296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830" y="2021464"/>
                        <a:ext cx="7663151" cy="385228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24188" y="1176916"/>
            <a:ext cx="597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Příklad postupu léčení buněčné kultury na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mycoplasmata</a:t>
            </a: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přípravkem BM-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cyclin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fy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Roche</a:t>
            </a: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10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4" name="Picture 6" descr="Mycoplasma erradication1_Page_2_Image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16" y="1363070"/>
            <a:ext cx="6624637" cy="47767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652212" y="219199"/>
            <a:ext cx="6442789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Účinnost komerčně dostupných antibiotik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 v léčení kultur napadených </a:t>
            </a:r>
            <a:r>
              <a:rPr lang="cs-CZ" altLang="cs-CZ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mycolpasmaty</a:t>
            </a:r>
            <a:endParaRPr lang="cs-CZ" altLang="cs-CZ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solidFill>
                  <a:schemeClr val="bg1"/>
                </a:solidFill>
                <a:latin typeface="Arial" panose="020B0604020202020204" pitchFamily="34" charset="0"/>
              </a:rPr>
              <a:t>Uphoff</a:t>
            </a: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&amp;</a:t>
            </a: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 Drexler 2001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073145" y="6237288"/>
            <a:ext cx="3854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n – počet testovaných buněčných linií</a:t>
            </a:r>
          </a:p>
        </p:txBody>
      </p:sp>
    </p:spTree>
    <p:extLst>
      <p:ext uri="{BB962C8B-B14F-4D97-AF65-F5344CB8AC3E}">
        <p14:creationId xmlns:p14="http://schemas.microsoft.com/office/powerpoint/2010/main" val="1691166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68" y="4196203"/>
            <a:ext cx="3024188" cy="2479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932039" y="4196203"/>
            <a:ext cx="2711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 err="1"/>
              <a:t>MycoAlert</a:t>
            </a:r>
            <a:r>
              <a:rPr lang="en-US" altLang="cs-CZ" sz="1800" b="1" dirty="0"/>
              <a:t>® Mycoplasma</a:t>
            </a:r>
            <a:endParaRPr lang="cs-CZ" altLang="cs-CZ" sz="1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b="1" dirty="0"/>
              <a:t>Detection Kit 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7" y="4337843"/>
            <a:ext cx="3600450" cy="2246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960538" y="4372232"/>
            <a:ext cx="2927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/>
              <a:t>MycoZap™ Mycoplasma</a:t>
            </a: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/>
              <a:t>Elimination Reagent </a:t>
            </a:r>
          </a:p>
        </p:txBody>
      </p:sp>
      <p:graphicFrame>
        <p:nvGraphicFramePr>
          <p:cNvPr id="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787696"/>
              </p:ext>
            </p:extLst>
          </p:nvPr>
        </p:nvGraphicFramePr>
        <p:xfrm>
          <a:off x="2775671" y="1283258"/>
          <a:ext cx="3024187" cy="222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Image" r:id="rId5" imgW="2304000" imgH="1691643" progId="PhotoshopElements.Image.5">
                  <p:embed/>
                </p:oleObj>
              </mc:Choice>
              <mc:Fallback>
                <p:oleObj name="Image" r:id="rId5" imgW="2304000" imgH="1691643" progId="PhotoshopElements.Image.5">
                  <p:embed/>
                  <p:pic>
                    <p:nvPicPr>
                      <p:cNvPr id="3175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5671" y="1283258"/>
                        <a:ext cx="3024187" cy="222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775671" y="592813"/>
            <a:ext cx="7484741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Zdravá buněčná kultura               Buněčná kultura infikovaná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                            </a:t>
            </a:r>
            <a:r>
              <a:rPr lang="cs-CZ" altLang="cs-CZ" sz="2000" b="1" dirty="0" err="1">
                <a:solidFill>
                  <a:schemeClr val="bg1"/>
                </a:solidFill>
                <a:latin typeface="Arial" panose="020B0604020202020204" pitchFamily="34" charset="0"/>
              </a:rPr>
              <a:t>mycoplasmaty</a:t>
            </a:r>
            <a:endParaRPr lang="cs-CZ" altLang="cs-CZ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         (vitální barvení pomocí </a:t>
            </a:r>
            <a:r>
              <a:rPr lang="cs-CZ" altLang="cs-CZ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Hoechst</a:t>
            </a:r>
            <a:r>
              <a:rPr lang="cs-CZ" altLang="cs-CZ" sz="1200" b="1" dirty="0">
                <a:solidFill>
                  <a:schemeClr val="bg1"/>
                </a:solidFill>
                <a:latin typeface="Arial" panose="020B0604020202020204" pitchFamily="34" charset="0"/>
              </a:rPr>
              <a:t> 33258)</a:t>
            </a: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</a:p>
        </p:txBody>
      </p:sp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168998"/>
              </p:ext>
            </p:extLst>
          </p:nvPr>
        </p:nvGraphicFramePr>
        <p:xfrm>
          <a:off x="6960538" y="1290015"/>
          <a:ext cx="3024188" cy="222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Image" r:id="rId7" imgW="2304000" imgH="1691643" progId="PhotoshopElements.Image.5">
                  <p:embed/>
                </p:oleObj>
              </mc:Choice>
              <mc:Fallback>
                <p:oleObj name="Image" r:id="rId7" imgW="2304000" imgH="1691643" progId="PhotoshopElements.Image.5">
                  <p:embed/>
                  <p:pic>
                    <p:nvPicPr>
                      <p:cNvPr id="31751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0538" y="1290015"/>
                        <a:ext cx="3024188" cy="222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5897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321789" y="196057"/>
            <a:ext cx="8309265" cy="1143000"/>
          </a:xfr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z="2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 Základní </a:t>
            </a:r>
            <a:r>
              <a:rPr lang="cs-CZ" altLang="cs-CZ" sz="2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vybavení laboratoře tkáňových kultur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451" y="1774974"/>
            <a:ext cx="3336925" cy="47783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0" y="2492375"/>
            <a:ext cx="3643312" cy="41767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191207" y="2108200"/>
            <a:ext cx="231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Inverzní mikroskop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278208" y="1700213"/>
            <a:ext cx="18598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CO</a:t>
            </a:r>
            <a:r>
              <a:rPr lang="cs-CZ" altLang="cs-CZ" sz="2000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 smtClean="0">
                <a:solidFill>
                  <a:schemeClr val="bg1"/>
                </a:solidFill>
                <a:latin typeface="Arial" panose="020B0604020202020204" pitchFamily="34" charset="0"/>
              </a:rPr>
              <a:t>inkubátor</a:t>
            </a:r>
            <a:endParaRPr lang="cs-CZ" altLang="cs-CZ" sz="2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258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454708" y="510768"/>
            <a:ext cx="8242300" cy="8604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</a:rPr>
              <a:t>FYZIKÁLNÍ</a:t>
            </a:r>
            <a:r>
              <a:rPr lang="cs-CZ" altLang="cs-CZ" sz="2400">
                <a:latin typeface="Arial" panose="020B0604020202020204" pitchFamily="34" charset="0"/>
              </a:rPr>
              <a:t>, </a:t>
            </a:r>
            <a:r>
              <a:rPr lang="cs-CZ" altLang="cs-CZ" sz="2400" b="1">
                <a:solidFill>
                  <a:srgbClr val="0033CC"/>
                </a:solidFill>
                <a:latin typeface="Arial" panose="020B0604020202020204" pitchFamily="34" charset="0"/>
              </a:rPr>
              <a:t>CHEMICKÉ</a:t>
            </a:r>
            <a:r>
              <a:rPr lang="cs-CZ" altLang="cs-CZ" sz="2400">
                <a:latin typeface="Arial" panose="020B0604020202020204" pitchFamily="34" charset="0"/>
              </a:rPr>
              <a:t> a </a:t>
            </a:r>
            <a:r>
              <a:rPr lang="cs-CZ" altLang="cs-CZ" sz="2400" b="1">
                <a:solidFill>
                  <a:srgbClr val="00FF00"/>
                </a:solidFill>
                <a:latin typeface="Arial" panose="020B0604020202020204" pitchFamily="34" charset="0"/>
              </a:rPr>
              <a:t>BIOLOGICKÉ</a:t>
            </a:r>
            <a:r>
              <a:rPr lang="cs-CZ" altLang="cs-CZ" sz="2400">
                <a:latin typeface="Arial" panose="020B0604020202020204" pitchFamily="34" charset="0"/>
              </a:rPr>
              <a:t> faktory, které je třeba regulovat za běžných laboratorních podmínek.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561215" y="3648220"/>
            <a:ext cx="8323262" cy="2359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Arial" panose="020B0604020202020204" pitchFamily="34" charset="0"/>
              </a:rPr>
              <a:t>TEPLOTA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Buňky se kultivují při optimální teplotě pro organismus, z kterého byly izolovány. Pro buněčné linie odvozené od člověka a běžných laboratorních zvířat (myš, krysa, makak, pes,..) je  to většinou 37</a:t>
            </a:r>
            <a:r>
              <a:rPr lang="cs-CZ" altLang="cs-CZ" sz="2000" baseline="30000">
                <a:latin typeface="Arial" panose="020B0604020202020204" pitchFamily="34" charset="0"/>
              </a:rPr>
              <a:t>o</a:t>
            </a:r>
            <a:r>
              <a:rPr lang="cs-CZ" altLang="cs-CZ" sz="2000">
                <a:latin typeface="Arial" panose="020B0604020202020204" pitchFamily="34" charset="0"/>
              </a:rPr>
              <a:t>C. Pro buněčné linie odvozené od poikilotermních živočichů (ryby, hmyz, háďátko - </a:t>
            </a:r>
            <a:r>
              <a:rPr lang="cs-CZ" altLang="cs-CZ" sz="2000" i="1">
                <a:latin typeface="Arial" panose="020B0604020202020204" pitchFamily="34" charset="0"/>
              </a:rPr>
              <a:t>Caenorhabditis</a:t>
            </a:r>
            <a:r>
              <a:rPr lang="cs-CZ" altLang="cs-CZ" sz="2000">
                <a:latin typeface="Arial" panose="020B0604020202020204" pitchFamily="34" charset="0"/>
              </a:rPr>
              <a:t>) od 10 do 25</a:t>
            </a:r>
            <a:r>
              <a:rPr lang="cs-CZ" altLang="cs-CZ" sz="2000" baseline="30000">
                <a:latin typeface="Arial" panose="020B0604020202020204" pitchFamily="34" charset="0"/>
              </a:rPr>
              <a:t>o</a:t>
            </a:r>
            <a:r>
              <a:rPr lang="cs-CZ" altLang="cs-CZ" sz="2000">
                <a:latin typeface="Arial" panose="020B0604020202020204" pitchFamily="34" charset="0"/>
              </a:rPr>
              <a:t>C.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138199" y="2275596"/>
            <a:ext cx="6686550" cy="101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Různé druhy záření, tlak, různá pole,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vibrace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- dodržet podmínky na které jsou buňky zvyklé/přizpůsobené</a:t>
            </a:r>
          </a:p>
        </p:txBody>
      </p:sp>
      <p:sp>
        <p:nvSpPr>
          <p:cNvPr id="9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10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59827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623252" y="503413"/>
            <a:ext cx="4119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Flow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</a:rPr>
              <a:t>-box / laminární box - základní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151" y="1700213"/>
            <a:ext cx="3435350" cy="45815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638" y="1098550"/>
            <a:ext cx="4016375" cy="53546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656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008" y="1906588"/>
            <a:ext cx="3571875" cy="4762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058" y="1196975"/>
            <a:ext cx="4103688" cy="54721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548640" y="414050"/>
            <a:ext cx="4486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Flow-box / laminární box – biohazard, </a:t>
            </a:r>
          </a:p>
        </p:txBody>
      </p:sp>
    </p:spTree>
    <p:extLst>
      <p:ext uri="{BB962C8B-B14F-4D97-AF65-F5344CB8AC3E}">
        <p14:creationId xmlns:p14="http://schemas.microsoft.com/office/powerpoint/2010/main" val="1645185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49" y="1916113"/>
            <a:ext cx="3895725" cy="38290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99" y="1293813"/>
            <a:ext cx="3671887" cy="2755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61" y="3525838"/>
            <a:ext cx="3889375" cy="30718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149311" y="1376363"/>
            <a:ext cx="1876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Počítač částic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203786" y="549275"/>
            <a:ext cx="3130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Průtokový cytometr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/ Flow-cytometer (FACS)</a:t>
            </a:r>
          </a:p>
        </p:txBody>
      </p:sp>
    </p:spTree>
    <p:extLst>
      <p:ext uri="{BB962C8B-B14F-4D97-AF65-F5344CB8AC3E}">
        <p14:creationId xmlns:p14="http://schemas.microsoft.com/office/powerpoint/2010/main" val="3032472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729" y="133494"/>
            <a:ext cx="6264275" cy="46847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42" y="2941781"/>
            <a:ext cx="4968875" cy="37163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35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07" y="188913"/>
            <a:ext cx="5159375" cy="38576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157" y="2209800"/>
            <a:ext cx="6061075" cy="45323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8356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403331" y="880341"/>
            <a:ext cx="8475662" cy="4114800"/>
          </a:xfrm>
          <a:prstGeom prst="rect">
            <a:avLst/>
          </a:prstGeom>
          <a:noFill/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altLang="cs-CZ" sz="2000" b="1" kern="0" dirty="0" smtClean="0">
                <a:latin typeface="Arial" panose="020B0604020202020204" pitchFamily="34" charset="0"/>
              </a:rPr>
              <a:t>- Inkubátor / termostat s regulací teploty a složení atmosféry</a:t>
            </a:r>
          </a:p>
          <a:p>
            <a:r>
              <a:rPr lang="cs-CZ" altLang="cs-CZ" sz="2000" b="1" kern="0" dirty="0" smtClean="0">
                <a:latin typeface="Arial" panose="020B0604020202020204" pitchFamily="34" charset="0"/>
              </a:rPr>
              <a:t>- </a:t>
            </a:r>
            <a:r>
              <a:rPr lang="cs-CZ" altLang="cs-CZ" sz="2000" b="1" kern="0" dirty="0" err="1" smtClean="0">
                <a:latin typeface="Arial" panose="020B0604020202020204" pitchFamily="34" charset="0"/>
              </a:rPr>
              <a:t>Flow</a:t>
            </a:r>
            <a:r>
              <a:rPr lang="cs-CZ" altLang="cs-CZ" sz="2000" b="1" kern="0" dirty="0" smtClean="0">
                <a:latin typeface="Arial" panose="020B0604020202020204" pitchFamily="34" charset="0"/>
              </a:rPr>
              <a:t>-box = laminární box</a:t>
            </a:r>
            <a:endParaRPr lang="cs-CZ" altLang="cs-CZ" sz="2000" kern="0" dirty="0" smtClean="0">
              <a:latin typeface="Arial" panose="020B0604020202020204" pitchFamily="34" charset="0"/>
            </a:endParaRPr>
          </a:p>
          <a:p>
            <a:r>
              <a:rPr lang="cs-CZ" altLang="cs-CZ" sz="2000" b="1" kern="0" dirty="0" smtClean="0">
                <a:latin typeface="Arial" panose="020B0604020202020204" pitchFamily="34" charset="0"/>
              </a:rPr>
              <a:t>- Inverzní mikroskop, nejlépe s fázovým kontrastem (</a:t>
            </a:r>
            <a:r>
              <a:rPr lang="cs-CZ" altLang="cs-CZ" sz="2000" b="1" kern="0" dirty="0" err="1" smtClean="0">
                <a:latin typeface="Arial" panose="020B0604020202020204" pitchFamily="34" charset="0"/>
              </a:rPr>
              <a:t>Nomarského</a:t>
            </a:r>
            <a:r>
              <a:rPr lang="cs-CZ" altLang="cs-CZ" sz="2000" b="1" kern="0" dirty="0" smtClean="0">
                <a:latin typeface="Arial" panose="020B0604020202020204" pitchFamily="34" charset="0"/>
              </a:rPr>
              <a:t> – vnitřní struktura buněk; Hoffmanův (reliéfní) – plastické znázornění povrchů)</a:t>
            </a:r>
          </a:p>
          <a:p>
            <a:r>
              <a:rPr lang="cs-CZ" altLang="cs-CZ" sz="2000" b="1" kern="0" dirty="0" smtClean="0">
                <a:latin typeface="Arial" panose="020B0604020202020204" pitchFamily="34" charset="0"/>
              </a:rPr>
              <a:t>- Počítač částic (</a:t>
            </a:r>
            <a:r>
              <a:rPr lang="cs-CZ" altLang="cs-CZ" sz="2000" b="1" kern="0" dirty="0" err="1" smtClean="0">
                <a:latin typeface="Arial" panose="020B0604020202020204" pitchFamily="34" charset="0"/>
              </a:rPr>
              <a:t>hemocytometr</a:t>
            </a:r>
            <a:r>
              <a:rPr lang="cs-CZ" altLang="cs-CZ" sz="2000" b="1" kern="0" dirty="0" smtClean="0">
                <a:latin typeface="Arial" panose="020B0604020202020204" pitchFamily="34" charset="0"/>
              </a:rPr>
              <a:t>, </a:t>
            </a:r>
            <a:r>
              <a:rPr lang="cs-CZ" altLang="cs-CZ" sz="2000" b="1" kern="0" dirty="0" err="1" smtClean="0">
                <a:latin typeface="Arial" panose="020B0604020202020204" pitchFamily="34" charset="0"/>
              </a:rPr>
              <a:t>B</a:t>
            </a:r>
            <a:r>
              <a:rPr lang="cs-CZ" altLang="cs-CZ" sz="20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cs-CZ" altLang="cs-CZ" sz="2000" b="1" kern="0" dirty="0" err="1" smtClean="0">
                <a:latin typeface="Arial" panose="020B0604020202020204" pitchFamily="34" charset="0"/>
              </a:rPr>
              <a:t>rkrova</a:t>
            </a:r>
            <a:r>
              <a:rPr lang="cs-CZ" altLang="cs-CZ" sz="2000" b="1" kern="0" dirty="0" smtClean="0">
                <a:latin typeface="Arial" panose="020B0604020202020204" pitchFamily="34" charset="0"/>
              </a:rPr>
              <a:t> komůrka, </a:t>
            </a:r>
            <a:r>
              <a:rPr lang="cs-CZ" altLang="cs-CZ" sz="2000" b="1" kern="0" dirty="0" err="1" smtClean="0">
                <a:latin typeface="Arial" panose="020B0604020202020204" pitchFamily="34" charset="0"/>
              </a:rPr>
              <a:t>Coulter</a:t>
            </a:r>
            <a:r>
              <a:rPr lang="cs-CZ" altLang="cs-CZ" sz="2000" b="1" kern="0" dirty="0" smtClean="0">
                <a:latin typeface="Arial" panose="020B0604020202020204" pitchFamily="34" charset="0"/>
              </a:rPr>
              <a:t> </a:t>
            </a:r>
            <a:r>
              <a:rPr lang="cs-CZ" altLang="cs-CZ" sz="2000" b="1" kern="0" dirty="0" err="1" smtClean="0">
                <a:latin typeface="Arial" panose="020B0604020202020204" pitchFamily="34" charset="0"/>
              </a:rPr>
              <a:t>Counter</a:t>
            </a:r>
            <a:r>
              <a:rPr lang="cs-CZ" altLang="cs-CZ" sz="2000" b="1" kern="0" dirty="0" smtClean="0">
                <a:latin typeface="Arial" panose="020B0604020202020204" pitchFamily="34" charset="0"/>
              </a:rPr>
              <a:t>, FACS,..)</a:t>
            </a:r>
          </a:p>
          <a:p>
            <a:r>
              <a:rPr lang="cs-CZ" altLang="cs-CZ" sz="2000" b="1" kern="0" dirty="0" smtClean="0">
                <a:latin typeface="Arial" panose="020B0604020202020204" pitchFamily="34" charset="0"/>
              </a:rPr>
              <a:t>- Lednice a mrazáky</a:t>
            </a:r>
          </a:p>
          <a:p>
            <a:r>
              <a:rPr lang="cs-CZ" altLang="cs-CZ" sz="2000" b="1" kern="0" dirty="0" smtClean="0">
                <a:latin typeface="Arial" panose="020B0604020202020204" pitchFamily="34" charset="0"/>
              </a:rPr>
              <a:t>- Kontejner s tekutým N</a:t>
            </a:r>
            <a:r>
              <a:rPr lang="cs-CZ" altLang="cs-CZ" sz="2000" b="1" kern="0" baseline="-25000" dirty="0" smtClean="0">
                <a:latin typeface="Arial" panose="020B0604020202020204" pitchFamily="34" charset="0"/>
              </a:rPr>
              <a:t>2</a:t>
            </a:r>
            <a:r>
              <a:rPr lang="cs-CZ" altLang="cs-CZ" sz="2000" b="1" kern="0" dirty="0" smtClean="0">
                <a:latin typeface="Arial" panose="020B0604020202020204" pitchFamily="34" charset="0"/>
              </a:rPr>
              <a:t> (-196</a:t>
            </a:r>
            <a:r>
              <a:rPr lang="cs-CZ" altLang="cs-CZ" sz="2000" b="1" kern="0" baseline="30000" dirty="0" smtClean="0">
                <a:latin typeface="Arial" panose="020B0604020202020204" pitchFamily="34" charset="0"/>
              </a:rPr>
              <a:t>o</a:t>
            </a:r>
            <a:r>
              <a:rPr lang="cs-CZ" altLang="cs-CZ" sz="2000" b="1" kern="0" dirty="0" smtClean="0">
                <a:latin typeface="Arial" panose="020B0604020202020204" pitchFamily="34" charset="0"/>
              </a:rPr>
              <a:t>C), nebo extrémně hluboko-mrazící box (-150</a:t>
            </a:r>
            <a:r>
              <a:rPr lang="cs-CZ" altLang="cs-CZ" sz="2000" b="1" kern="0" baseline="30000" dirty="0" smtClean="0">
                <a:latin typeface="Arial" panose="020B0604020202020204" pitchFamily="34" charset="0"/>
              </a:rPr>
              <a:t>o</a:t>
            </a:r>
            <a:r>
              <a:rPr lang="cs-CZ" altLang="cs-CZ" sz="2000" b="1" kern="0" dirty="0" smtClean="0">
                <a:latin typeface="Arial" panose="020B0604020202020204" pitchFamily="34" charset="0"/>
              </a:rPr>
              <a:t>C a méně)</a:t>
            </a:r>
          </a:p>
          <a:p>
            <a:r>
              <a:rPr lang="cs-CZ" altLang="cs-CZ" sz="2000" b="1" kern="0" dirty="0" smtClean="0">
                <a:latin typeface="Arial" panose="020B0604020202020204" pitchFamily="34" charset="0"/>
              </a:rPr>
              <a:t>- Autokláv (parní sterilizátor), horkovzdušný sterilizátor</a:t>
            </a:r>
          </a:p>
          <a:p>
            <a:r>
              <a:rPr lang="cs-CZ" altLang="cs-CZ" sz="2000" b="1" kern="0" dirty="0" smtClean="0">
                <a:latin typeface="Arial" panose="020B0604020202020204" pitchFamily="34" charset="0"/>
              </a:rPr>
              <a:t>- Centrifuga</a:t>
            </a:r>
          </a:p>
          <a:p>
            <a:r>
              <a:rPr lang="cs-CZ" altLang="cs-CZ" sz="2000" b="1" kern="0" dirty="0" smtClean="0">
                <a:latin typeface="Arial" panose="020B0604020202020204" pitchFamily="34" charset="0"/>
              </a:rPr>
              <a:t>- </a:t>
            </a:r>
            <a:r>
              <a:rPr lang="cs-CZ" altLang="cs-CZ" sz="2000" b="1" kern="0" dirty="0" err="1" smtClean="0">
                <a:latin typeface="Arial" panose="020B0604020202020204" pitchFamily="34" charset="0"/>
              </a:rPr>
              <a:t>Pipetor</a:t>
            </a:r>
            <a:r>
              <a:rPr lang="cs-CZ" altLang="cs-CZ" sz="2000" b="1" kern="0" dirty="0" smtClean="0">
                <a:latin typeface="Arial" panose="020B0604020202020204" pitchFamily="34" charset="0"/>
              </a:rPr>
              <a:t> / </a:t>
            </a:r>
            <a:r>
              <a:rPr lang="cs-CZ" altLang="cs-CZ" sz="2000" b="1" kern="0" dirty="0" err="1" smtClean="0">
                <a:latin typeface="Arial" panose="020B0604020202020204" pitchFamily="34" charset="0"/>
              </a:rPr>
              <a:t>Pipetus</a:t>
            </a:r>
            <a:r>
              <a:rPr lang="cs-CZ" altLang="cs-CZ" sz="2000" b="1" kern="0" dirty="0" smtClean="0">
                <a:latin typeface="Arial" panose="020B0604020202020204" pitchFamily="34" charset="0"/>
              </a:rPr>
              <a:t> (manuální nebo elektronický)</a:t>
            </a:r>
          </a:p>
          <a:p>
            <a:r>
              <a:rPr lang="cs-CZ" altLang="cs-CZ" sz="2000" b="1" kern="0" dirty="0" smtClean="0">
                <a:latin typeface="Arial" panose="020B0604020202020204" pitchFamily="34" charset="0"/>
              </a:rPr>
              <a:t>- Automatické pipety</a:t>
            </a:r>
          </a:p>
          <a:p>
            <a:r>
              <a:rPr lang="cs-CZ" altLang="cs-CZ" sz="2000" b="1" kern="0" dirty="0" smtClean="0">
                <a:latin typeface="Arial" panose="020B0604020202020204" pitchFamily="34" charset="0"/>
              </a:rPr>
              <a:t>- Technické zázemí – umývárna, sklad, šatna,…</a:t>
            </a:r>
          </a:p>
          <a:p>
            <a:pPr>
              <a:lnSpc>
                <a:spcPct val="90000"/>
              </a:lnSpc>
            </a:pPr>
            <a:endParaRPr lang="cs-CZ" altLang="cs-CZ" sz="2000" b="1" kern="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909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018722" y="1316111"/>
            <a:ext cx="8096250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Podle způsobu kultivace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cs-CZ" altLang="cs-CZ" sz="1800" b="1" u="sng" dirty="0">
                <a:solidFill>
                  <a:schemeClr val="bg1"/>
                </a:solidFill>
                <a:latin typeface="Arial" panose="020B0604020202020204" pitchFamily="34" charset="0"/>
              </a:rPr>
              <a:t>Adherentní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(většina, rostou přichyceny k podkladu)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u="sng" dirty="0">
                <a:solidFill>
                  <a:schemeClr val="bg1"/>
                </a:solidFill>
                <a:latin typeface="Arial" panose="020B0604020202020204" pitchFamily="34" charset="0"/>
              </a:rPr>
              <a:t>Suspenzní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(zejména buňky krve a jejich deriváty, volně se vznášejí v médiu)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980872" y="404669"/>
            <a:ext cx="2085975" cy="495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BUŇKY V TC</a:t>
            </a:r>
          </a:p>
        </p:txBody>
      </p:sp>
      <p:graphicFrame>
        <p:nvGraphicFramePr>
          <p:cNvPr id="6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1071141"/>
              </p:ext>
            </p:extLst>
          </p:nvPr>
        </p:nvGraphicFramePr>
        <p:xfrm>
          <a:off x="6217660" y="3478213"/>
          <a:ext cx="3238500" cy="251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Image" r:id="rId3" imgW="7200000" imgH="5409524" progId="PhotoshopElements.Image.5">
                  <p:embed/>
                </p:oleObj>
              </mc:Choice>
              <mc:Fallback>
                <p:oleObj name="Image" r:id="rId3" imgW="7200000" imgH="5409524" progId="PhotoshopElements.Image.5">
                  <p:embed/>
                  <p:pic>
                    <p:nvPicPr>
                      <p:cNvPr id="3994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7660" y="3478213"/>
                        <a:ext cx="3238500" cy="25193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057688"/>
              </p:ext>
            </p:extLst>
          </p:nvPr>
        </p:nvGraphicFramePr>
        <p:xfrm>
          <a:off x="2414010" y="3479800"/>
          <a:ext cx="3238500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Image" r:id="rId5" imgW="18031746" imgH="13269841" progId="PhotoshopElements.Image.5">
                  <p:embed/>
                </p:oleObj>
              </mc:Choice>
              <mc:Fallback>
                <p:oleObj name="Image" r:id="rId5" imgW="18031746" imgH="13269841" progId="PhotoshopElements.Image.5">
                  <p:embed/>
                  <p:pic>
                    <p:nvPicPr>
                      <p:cNvPr id="39941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4010" y="3479800"/>
                        <a:ext cx="3238500" cy="25193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733097" y="3141663"/>
            <a:ext cx="2586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</a:rPr>
              <a:t>Adherentní – (linie HaCaT)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665335" y="3141663"/>
            <a:ext cx="2327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</a:rPr>
              <a:t>Suspenzní – (linie HL60)</a:t>
            </a: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8280978" y="6504225"/>
            <a:ext cx="10795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8479416" y="6228000"/>
            <a:ext cx="665162" cy="274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</a:rPr>
              <a:t>100 </a:t>
            </a:r>
            <a:r>
              <a:rPr lang="cs-CZ" altLang="cs-CZ" sz="1200" b="1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cs-CZ" altLang="cs-CZ" sz="1200" b="1">
                <a:solidFill>
                  <a:schemeClr val="bg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54446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52618" y="2651847"/>
            <a:ext cx="5822950" cy="1828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latin typeface="Arial" panose="020B0604020202020204" pitchFamily="34" charset="0"/>
              </a:rPr>
              <a:t>PROLIFERACE x DIFERENCIACE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latin typeface="Arial" panose="020B0604020202020204" pitchFamily="34" charset="0"/>
              </a:rPr>
              <a:t>x APOPTÓZA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b="1" dirty="0">
              <a:latin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06700" y="899418"/>
            <a:ext cx="498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Buňky a jejich vlastnosti (v TC).</a:t>
            </a:r>
          </a:p>
        </p:txBody>
      </p:sp>
    </p:spTree>
    <p:extLst>
      <p:ext uri="{BB962C8B-B14F-4D97-AF65-F5344CB8AC3E}">
        <p14:creationId xmlns:p14="http://schemas.microsoft.com/office/powerpoint/2010/main" val="3638666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473019" y="488156"/>
            <a:ext cx="4425950" cy="485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PROLIFERACE = dělení buněk</a:t>
            </a: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4822394" y="2419350"/>
            <a:ext cx="360362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5757431" y="1987550"/>
            <a:ext cx="360363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5757431" y="2708275"/>
            <a:ext cx="360363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6981394" y="1628775"/>
            <a:ext cx="360362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6981394" y="2095500"/>
            <a:ext cx="360362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981394" y="2563813"/>
            <a:ext cx="360362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V="1">
            <a:off x="5254194" y="2349500"/>
            <a:ext cx="4318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5254194" y="2636838"/>
            <a:ext cx="43180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6190819" y="1916113"/>
            <a:ext cx="6477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6190819" y="2132013"/>
            <a:ext cx="6477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V="1">
            <a:off x="6190819" y="2779713"/>
            <a:ext cx="6477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6190819" y="2924175"/>
            <a:ext cx="7191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Oval 53"/>
          <p:cNvSpPr>
            <a:spLocks noChangeArrowheads="1"/>
          </p:cNvSpPr>
          <p:nvPr/>
        </p:nvSpPr>
        <p:spPr bwMode="auto">
          <a:xfrm>
            <a:off x="6981394" y="3022600"/>
            <a:ext cx="360362" cy="360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8" name="Picture 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294" y="4089400"/>
            <a:ext cx="6081712" cy="17875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778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895492" y="6228000"/>
            <a:ext cx="7920000" cy="252000"/>
          </a:xfrm>
        </p:spPr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589492" y="6228000"/>
            <a:ext cx="252000" cy="252000"/>
          </a:xfr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377406" y="461963"/>
            <a:ext cx="5557838" cy="5143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DIFERENCIACE = rozrůzňování buněk</a:t>
            </a:r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2504786" y="2420938"/>
            <a:ext cx="360363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" name="Oval 7" descr="75%"/>
          <p:cNvSpPr>
            <a:spLocks noChangeArrowheads="1"/>
          </p:cNvSpPr>
          <p:nvPr/>
        </p:nvSpPr>
        <p:spPr bwMode="auto">
          <a:xfrm>
            <a:off x="3512849" y="2060575"/>
            <a:ext cx="360362" cy="360363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3296949" y="2852738"/>
            <a:ext cx="360362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8" name="Oval 9" descr="25%"/>
          <p:cNvSpPr>
            <a:spLocks noChangeArrowheads="1"/>
          </p:cNvSpPr>
          <p:nvPr/>
        </p:nvSpPr>
        <p:spPr bwMode="auto">
          <a:xfrm>
            <a:off x="4592349" y="1884363"/>
            <a:ext cx="647700" cy="287337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6105236" y="1846263"/>
            <a:ext cx="1584325" cy="1444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2936586" y="2347913"/>
            <a:ext cx="504825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2936586" y="2565400"/>
            <a:ext cx="360363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3944649" y="2062163"/>
            <a:ext cx="5762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Oval 14" descr="75%"/>
          <p:cNvSpPr>
            <a:spLocks noChangeArrowheads="1"/>
          </p:cNvSpPr>
          <p:nvPr/>
        </p:nvSpPr>
        <p:spPr bwMode="auto">
          <a:xfrm>
            <a:off x="4592349" y="2527300"/>
            <a:ext cx="431800" cy="4318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3944649" y="2349500"/>
            <a:ext cx="6477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Rectangle 16" descr="Velká mřížka"/>
          <p:cNvSpPr>
            <a:spLocks noChangeArrowheads="1"/>
          </p:cNvSpPr>
          <p:nvPr/>
        </p:nvSpPr>
        <p:spPr bwMode="auto">
          <a:xfrm>
            <a:off x="6329074" y="2189163"/>
            <a:ext cx="792162" cy="2159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V="1">
            <a:off x="5313074" y="1917700"/>
            <a:ext cx="72072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5314661" y="2074863"/>
            <a:ext cx="9350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Oval 19" descr="Široký šikmo nahoru"/>
          <p:cNvSpPr>
            <a:spLocks noChangeArrowheads="1"/>
          </p:cNvSpPr>
          <p:nvPr/>
        </p:nvSpPr>
        <p:spPr bwMode="auto">
          <a:xfrm>
            <a:off x="5600411" y="3068638"/>
            <a:ext cx="504825" cy="504825"/>
          </a:xfrm>
          <a:prstGeom prst="ellips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9" name="Rectangle 20" descr="80%"/>
          <p:cNvSpPr>
            <a:spLocks noChangeArrowheads="1"/>
          </p:cNvSpPr>
          <p:nvPr/>
        </p:nvSpPr>
        <p:spPr bwMode="auto">
          <a:xfrm>
            <a:off x="5889336" y="2638425"/>
            <a:ext cx="360363" cy="287338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5097174" y="2781300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>
            <a:off x="5095586" y="2854325"/>
            <a:ext cx="433388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Rectangle 23" descr="60%"/>
          <p:cNvSpPr>
            <a:spLocks noChangeArrowheads="1"/>
          </p:cNvSpPr>
          <p:nvPr/>
        </p:nvSpPr>
        <p:spPr bwMode="auto">
          <a:xfrm>
            <a:off x="6918036" y="2638425"/>
            <a:ext cx="360363" cy="287338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" name="Rectangle 24" descr="20%"/>
          <p:cNvSpPr>
            <a:spLocks noChangeArrowheads="1"/>
          </p:cNvSpPr>
          <p:nvPr/>
        </p:nvSpPr>
        <p:spPr bwMode="auto">
          <a:xfrm>
            <a:off x="7808624" y="2590800"/>
            <a:ext cx="431800" cy="360363"/>
          </a:xfrm>
          <a:prstGeom prst="rect">
            <a:avLst/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8799224" y="2505075"/>
            <a:ext cx="503237" cy="504825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5" name="Oval 26" descr="Široký šikmo nahoru"/>
          <p:cNvSpPr>
            <a:spLocks noChangeArrowheads="1"/>
          </p:cNvSpPr>
          <p:nvPr/>
        </p:nvSpPr>
        <p:spPr bwMode="auto">
          <a:xfrm>
            <a:off x="6681499" y="3175000"/>
            <a:ext cx="360362" cy="360363"/>
          </a:xfrm>
          <a:prstGeom prst="ellips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6" name="Oval 27" descr="Široký šikmo nahoru"/>
          <p:cNvSpPr>
            <a:spLocks noChangeArrowheads="1"/>
          </p:cNvSpPr>
          <p:nvPr/>
        </p:nvSpPr>
        <p:spPr bwMode="auto">
          <a:xfrm>
            <a:off x="7616536" y="3248025"/>
            <a:ext cx="217488" cy="215900"/>
          </a:xfrm>
          <a:prstGeom prst="ellips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7" name="Oval 28"/>
          <p:cNvSpPr>
            <a:spLocks noChangeArrowheads="1"/>
          </p:cNvSpPr>
          <p:nvPr/>
        </p:nvSpPr>
        <p:spPr bwMode="auto">
          <a:xfrm>
            <a:off x="8407111" y="3251200"/>
            <a:ext cx="217488" cy="215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6176674" y="33575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7113299" y="33575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31"/>
          <p:cNvSpPr>
            <a:spLocks noChangeShapeType="1"/>
          </p:cNvSpPr>
          <p:nvPr/>
        </p:nvSpPr>
        <p:spPr bwMode="auto">
          <a:xfrm>
            <a:off x="7905461" y="3357563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6392574" y="27813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>
            <a:off x="7329199" y="27813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8303924" y="27813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4" name="Picture 35" descr="oplozené vajíčk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049" y="4652963"/>
            <a:ext cx="1368425" cy="11715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924" y="3789363"/>
            <a:ext cx="1930400" cy="28082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Line 37"/>
          <p:cNvSpPr>
            <a:spLocks noChangeShapeType="1"/>
          </p:cNvSpPr>
          <p:nvPr/>
        </p:nvSpPr>
        <p:spPr bwMode="auto">
          <a:xfrm>
            <a:off x="4736811" y="5300663"/>
            <a:ext cx="2305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3941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2933700" y="106218"/>
            <a:ext cx="8969375" cy="6623050"/>
            <a:chOff x="50800" y="152400"/>
            <a:chExt cx="8969375" cy="6623050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2681288" y="263525"/>
              <a:ext cx="3741738" cy="346075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bg1"/>
                  </a:solidFill>
                  <a:latin typeface="Arial" panose="020B0604020202020204" pitchFamily="34" charset="0"/>
                </a:rPr>
                <a:t>Teplota modifikuje biochemické děje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247900" y="798513"/>
              <a:ext cx="4614863" cy="973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- s vyšší teplotou se urychlují chemické reakce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- v závislosti na teplotě se mění i afinita substrátu</a:t>
              </a:r>
            </a:p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 k enzymům – </a:t>
              </a:r>
              <a:r>
                <a:rPr lang="cs-CZ" altLang="cs-CZ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K</a:t>
              </a:r>
              <a:r>
                <a:rPr lang="cs-CZ" altLang="cs-CZ" sz="1600" b="1" baseline="-25000" dirty="0">
                  <a:solidFill>
                    <a:schemeClr val="bg1"/>
                  </a:solidFill>
                  <a:latin typeface="Arial" panose="020B0604020202020204" pitchFamily="34" charset="0"/>
                </a:rPr>
                <a:t>m</a:t>
              </a:r>
              <a:r>
                <a:rPr lang="cs-CZ" altLang="cs-CZ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(</a:t>
              </a:r>
              <a:r>
                <a:rPr lang="cs-CZ" altLang="cs-CZ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Michaelis-Menten</a:t>
              </a:r>
              <a:r>
                <a:rPr lang="cs-CZ" altLang="cs-CZ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1600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koeficinet</a:t>
              </a:r>
              <a:r>
                <a:rPr lang="cs-CZ" altLang="cs-CZ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3606800" y="2041525"/>
              <a:ext cx="5395913" cy="527050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Arial" panose="020B0604020202020204" pitchFamily="34" charset="0"/>
                </a:rPr>
                <a:t>Změna velikosti K</a:t>
              </a:r>
              <a:r>
                <a:rPr lang="cs-CZ" altLang="cs-CZ" sz="1400" baseline="-25000">
                  <a:solidFill>
                    <a:schemeClr val="bg1"/>
                  </a:solidFill>
                  <a:latin typeface="Arial" panose="020B0604020202020204" pitchFamily="34" charset="0"/>
                </a:rPr>
                <a:t>m</a:t>
              </a:r>
              <a:r>
                <a:rPr lang="cs-CZ" altLang="cs-CZ" sz="1400">
                  <a:solidFill>
                    <a:schemeClr val="bg1"/>
                  </a:solidFill>
                  <a:latin typeface="Arial" panose="020B0604020202020204" pitchFamily="34" charset="0"/>
                </a:rPr>
                <a:t> pro acetylcholin k acetylcholinesterázu (AChE)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Arial" panose="020B0604020202020204" pitchFamily="34" charset="0"/>
                </a:rPr>
                <a:t>P – hlaváč, Rt – pstruh duhový, M – cípal, L -Elops</a:t>
              </a:r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381000"/>
              <a:ext cx="2009775" cy="1285875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2057400" cy="1371600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3859213" y="3130550"/>
              <a:ext cx="5156200" cy="527050"/>
            </a:xfrm>
            <a:prstGeom prst="rect">
              <a:avLst/>
            </a:prstGeom>
            <a:noFill/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Arial" panose="020B0604020202020204" pitchFamily="34" charset="0"/>
                </a:rPr>
                <a:t>Závislost K</a:t>
              </a:r>
              <a:r>
                <a:rPr lang="cs-CZ" altLang="cs-CZ" sz="1400" baseline="-25000">
                  <a:solidFill>
                    <a:schemeClr val="bg1"/>
                  </a:solidFill>
                  <a:latin typeface="Arial" panose="020B0604020202020204" pitchFamily="34" charset="0"/>
                </a:rPr>
                <a:t>m</a:t>
              </a:r>
              <a:r>
                <a:rPr lang="cs-CZ" altLang="cs-CZ" sz="1400">
                  <a:solidFill>
                    <a:schemeClr val="bg1"/>
                  </a:solidFill>
                  <a:latin typeface="Arial" panose="020B0604020202020204" pitchFamily="34" charset="0"/>
                </a:rPr>
                <a:t> na teplotě pro pyruvát a LDH u různých obratlovců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Arial" panose="020B0604020202020204" pitchFamily="34" charset="0"/>
                </a:rPr>
                <a:t>Bt – tuňák obecný, R – králík, Ray – rejnok, M – hlaváč (Gobii)</a:t>
              </a:r>
            </a:p>
          </p:txBody>
        </p:sp>
        <p:graphicFrame>
          <p:nvGraphicFramePr>
            <p:cNvPr id="13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2656304"/>
                </p:ext>
              </p:extLst>
            </p:nvPr>
          </p:nvGraphicFramePr>
          <p:xfrm>
            <a:off x="5029200" y="3665538"/>
            <a:ext cx="3886200" cy="304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6" name="Image" r:id="rId5" imgW="3003429" imgH="2349714" progId="PhotoshopElements.Image.5">
                    <p:embed/>
                  </p:oleObj>
                </mc:Choice>
                <mc:Fallback>
                  <p:oleObj name="Image" r:id="rId5" imgW="3003429" imgH="2349714" progId="PhotoshopElements.Image.5">
                    <p:embed/>
                    <p:pic>
                      <p:nvPicPr>
                        <p:cNvPr id="7177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9200" y="3665538"/>
                          <a:ext cx="3886200" cy="3040063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8509613"/>
                </p:ext>
              </p:extLst>
            </p:nvPr>
          </p:nvGraphicFramePr>
          <p:xfrm>
            <a:off x="152400" y="1844675"/>
            <a:ext cx="3465513" cy="394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" name="Image" r:id="rId7" imgW="2688000" imgH="3063246" progId="PhotoshopElements.Image.5">
                    <p:embed/>
                  </p:oleObj>
                </mc:Choice>
                <mc:Fallback>
                  <p:oleObj name="Image" r:id="rId7" imgW="2688000" imgH="3063246" progId="PhotoshopElements.Image.5">
                    <p:embed/>
                    <p:pic>
                      <p:nvPicPr>
                        <p:cNvPr id="7178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" y="1844675"/>
                          <a:ext cx="3465513" cy="3949700"/>
                        </a:xfrm>
                        <a:prstGeom prst="rect">
                          <a:avLst/>
                        </a:prstGeom>
                        <a:noFill/>
                        <a:ln w="38100" algn="ctr">
                          <a:solidFill>
                            <a:srgbClr val="CC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7010400" y="381000"/>
              <a:ext cx="186213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latin typeface="Arial" panose="020B0604020202020204" pitchFamily="34" charset="0"/>
                </a:rPr>
                <a:t>Pagothenia borchgrevink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122238" y="152400"/>
              <a:ext cx="56356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>
                  <a:latin typeface="Arial" panose="020B0604020202020204" pitchFamily="34" charset="0"/>
                </a:rPr>
                <a:t>Elops</a:t>
              </a:r>
            </a:p>
          </p:txBody>
        </p:sp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1844675"/>
              <a:ext cx="1219200" cy="844550"/>
            </a:xfrm>
            <a:prstGeom prst="rect">
              <a:avLst/>
            </a:prstGeom>
            <a:noFill/>
            <a:ln w="38100" algn="ctr">
              <a:solidFill>
                <a:srgbClr val="CC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50800" y="5911850"/>
              <a:ext cx="4881563" cy="863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Některé organismy mají tak více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enzymových </a:t>
              </a:r>
              <a:r>
                <a:rPr lang="cs-CZ" altLang="cs-CZ" sz="16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isoforem</a:t>
              </a:r>
              <a:r>
                <a:rPr lang="cs-CZ" altLang="cs-CZ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pro stejnou reakci pro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snadnější regulaci homeostáze za různých teplot!</a:t>
              </a:r>
            </a:p>
          </p:txBody>
        </p:sp>
      </p:grpSp>
      <p:sp>
        <p:nvSpPr>
          <p:cNvPr id="19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20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41563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449" y="423100"/>
            <a:ext cx="7910512" cy="5930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036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pic>
        <p:nvPicPr>
          <p:cNvPr id="4" name="Picture 5" descr="apoptoza-necro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18" y="1322213"/>
            <a:ext cx="6889750" cy="52593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33243" y="253568"/>
            <a:ext cx="5380037" cy="8604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Apoptósa (+ nekrósa) – smrt buňky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x viabilita buněk</a:t>
            </a:r>
          </a:p>
        </p:txBody>
      </p:sp>
    </p:spTree>
    <p:extLst>
      <p:ext uri="{BB962C8B-B14F-4D97-AF65-F5344CB8AC3E}">
        <p14:creationId xmlns:p14="http://schemas.microsoft.com/office/powerpoint/2010/main" val="475959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329873" y="1051647"/>
            <a:ext cx="823595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Podle původu a vlastností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u="sng" dirty="0" err="1">
                <a:solidFill>
                  <a:schemeClr val="bg1"/>
                </a:solidFill>
                <a:latin typeface="Arial" panose="020B0604020202020204" pitchFamily="34" charset="0"/>
              </a:rPr>
              <a:t>Primokultury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Buňky izolované většinou ze zdravé tkáně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(obecně zdravý genom, ale většinou omezené možnosti kultivace/dělení buněk)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u="sng" dirty="0">
                <a:solidFill>
                  <a:schemeClr val="bg1"/>
                </a:solidFill>
                <a:latin typeface="Arial" panose="020B0604020202020204" pitchFamily="34" charset="0"/>
              </a:rPr>
              <a:t>Permanentní linie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Nejčastěji buňky izolované z nádorů, ale mohu být i ze zdravé tkáně, případně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ze zdravé tkáně a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imortalizované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(většina chyby v genomu -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&gt; </a:t>
            </a:r>
            <a:r>
              <a:rPr lang="en-US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nestabilita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,</a:t>
            </a: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jsou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ale </a:t>
            </a:r>
            <a:r>
              <a:rPr lang="en-US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nesmrteln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é), adaptace na podmínky </a:t>
            </a:r>
            <a:r>
              <a:rPr lang="cs-CZ" altLang="cs-CZ" sz="1800" i="1" dirty="0">
                <a:solidFill>
                  <a:schemeClr val="bg1"/>
                </a:solidFill>
                <a:latin typeface="Arial" panose="020B0604020202020204" pitchFamily="34" charset="0"/>
              </a:rPr>
              <a:t>in vitro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942288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graphicFrame>
        <p:nvGraphicFramePr>
          <p:cNvPr id="4" name="Group 1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4977280"/>
              </p:ext>
            </p:extLst>
          </p:nvPr>
        </p:nvGraphicFramePr>
        <p:xfrm>
          <a:off x="3657021" y="188913"/>
          <a:ext cx="5891213" cy="2286000"/>
        </p:xfrm>
        <a:graphic>
          <a:graphicData uri="http://schemas.openxmlformats.org/drawingml/2006/table">
            <a:tbl>
              <a:tblPr/>
              <a:tblGrid>
                <a:gridCol w="294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4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0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PRIMOKULTURY</a:t>
                      </a:r>
                    </a:p>
                  </a:txBody>
                  <a:tcPr marT="45726" marB="4572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PERMANENTNÍ LINIE</a:t>
                      </a:r>
                    </a:p>
                  </a:txBody>
                  <a:tcPr marT="45726" marB="4572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50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heterogení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klon</a:t>
                      </a:r>
                    </a:p>
                  </a:txBody>
                  <a:tcPr marT="45726" marB="4572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0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omezená životnost (</a:t>
                      </a:r>
                      <a:r>
                        <a:rPr kumimoji="0" lang="cs-CZ" altLang="cs-CZ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H.l</a:t>
                      </a: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.)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nesmrtelné</a:t>
                      </a:r>
                    </a:p>
                  </a:txBody>
                  <a:tcPr marT="45726" marB="4572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2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Většinou náročnější na kultivaci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Obecně snadno kultivovatelné</a:t>
                      </a:r>
                    </a:p>
                  </a:txBody>
                  <a:tcPr marT="45726" marB="4572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9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variabilita izolací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genetická nestabilita</a:t>
                      </a:r>
                    </a:p>
                  </a:txBody>
                  <a:tcPr marT="45726" marB="45726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Group 2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629571"/>
              </p:ext>
            </p:extLst>
          </p:nvPr>
        </p:nvGraphicFramePr>
        <p:xfrm>
          <a:off x="2925184" y="2708275"/>
          <a:ext cx="7442200" cy="3930649"/>
        </p:xfrm>
        <a:graphic>
          <a:graphicData uri="http://schemas.openxmlformats.org/drawingml/2006/table">
            <a:tbl>
              <a:tblPr/>
              <a:tblGrid>
                <a:gridCol w="2455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567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BUŇKY</a:t>
                      </a:r>
                    </a:p>
                  </a:txBody>
                  <a:tcPr marT="45727" marB="45727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9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NORMÁLNÍ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IMORTALIZOVANÉ</a:t>
                      </a:r>
                    </a:p>
                  </a:txBody>
                  <a:tcPr marT="45727" marB="4572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NÁDOROVÉ</a:t>
                      </a:r>
                    </a:p>
                  </a:txBody>
                  <a:tcPr marT="45727" marB="4572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9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diploidní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diploidní / aneuploidní</a:t>
                      </a:r>
                    </a:p>
                  </a:txBody>
                  <a:tcPr marT="45727" marB="4572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diploidní / aneuploidní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/polyploidní</a:t>
                      </a:r>
                    </a:p>
                  </a:txBody>
                  <a:tcPr marT="45727" marB="4572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67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senescence / Hayflick limit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nesmrtelnost</a:t>
                      </a:r>
                    </a:p>
                  </a:txBody>
                  <a:tcPr marT="45727" marB="4572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nesmrtelnost</a:t>
                      </a:r>
                    </a:p>
                  </a:txBody>
                  <a:tcPr marT="45727" marB="4572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37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Růst závislý na kontaktu s podložkou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(anchorage-dependent)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Růst závislý na kontaktu s podložkou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(anchorage-dependent)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Růst je nezávislý na kontaktu s posdložkou (anchorage-independent)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3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+++/- specifické růstové faktory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+/- specifické růstové faktory</a:t>
                      </a:r>
                    </a:p>
                  </a:txBody>
                  <a:tcPr marT="45727" marB="4572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+/--- specifické růstové faktory</a:t>
                      </a:r>
                    </a:p>
                  </a:txBody>
                  <a:tcPr marT="45727" marB="4572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67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netvoří nádory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netvoří nádory</a:t>
                      </a:r>
                    </a:p>
                  </a:txBody>
                  <a:tcPr marT="45727" marB="4572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tvoří nádory</a:t>
                      </a:r>
                    </a:p>
                  </a:txBody>
                  <a:tcPr marT="45727" marB="45727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205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418203" y="1316038"/>
            <a:ext cx="80137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UcParenR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Buňky se v kultuře nedělí – je třeba periodicky měnit kultivační médium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	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(terminálně diferencované, postmitotické  buňky, často u primokultur)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UcParenR" startAt="2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Buňky se v kultuře dělí = </a:t>
            </a: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proliferují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– je třeba je pasážovat 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(ředit a měnit médium, většina buněk primokultur a permanentních linií)</a:t>
            </a: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66738" y="3068638"/>
            <a:ext cx="7994650" cy="379412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>
                <a:latin typeface="Arial" panose="020B0604020202020204" pitchFamily="34" charset="0"/>
              </a:rPr>
              <a:t>Pasážování</a:t>
            </a:r>
            <a:r>
              <a:rPr lang="cs-CZ" altLang="cs-CZ" sz="1800">
                <a:latin typeface="Arial" panose="020B0604020202020204" pitchFamily="34" charset="0"/>
              </a:rPr>
              <a:t> – periodické „ředění buněk“, obecně spojené i s výměnou média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3041650" y="412750"/>
            <a:ext cx="3000375" cy="495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RŮST BUNĚK V TC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2176903" y="3789363"/>
            <a:ext cx="849788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Adherentní linie*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– mechanicky nebo </a:t>
            </a:r>
            <a:r>
              <a:rPr lang="cs-CZ" alt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enzymatickým štěpením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vazeb buňky / substrát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buňka / buňka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</a:t>
            </a:r>
            <a:r>
              <a:rPr lang="cs-CZ" altLang="cs-CZ" sz="1600" u="sng" dirty="0">
                <a:solidFill>
                  <a:schemeClr val="bg1"/>
                </a:solidFill>
                <a:latin typeface="Arial" panose="020B0604020202020204" pitchFamily="34" charset="0"/>
              </a:rPr>
              <a:t>Enzymy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- </a:t>
            </a:r>
            <a:r>
              <a:rPr lang="cs-CZ" alt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trypsin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colagenáza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,..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inaktivace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spec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. inhibitory,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vyředěním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nadbytkem proteinů (např. sérem)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</a:t>
            </a:r>
            <a:r>
              <a:rPr lang="cs-CZ" altLang="cs-CZ" sz="1600" u="sng" dirty="0">
                <a:solidFill>
                  <a:schemeClr val="bg1"/>
                </a:solidFill>
                <a:latin typeface="Arial" panose="020B0604020202020204" pitchFamily="34" charset="0"/>
              </a:rPr>
              <a:t>Pomocné látky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– EDTA (zejména vychytávání Ca</a:t>
            </a:r>
            <a:r>
              <a:rPr lang="cs-CZ" altLang="cs-CZ" sz="16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2+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en-US" alt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</a:t>
            </a:r>
            <a:endParaRPr lang="en-US" alt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600" b="1" dirty="0" err="1">
                <a:solidFill>
                  <a:schemeClr val="bg1"/>
                </a:solidFill>
                <a:latin typeface="Arial" panose="020B0604020202020204" pitchFamily="34" charset="0"/>
              </a:rPr>
              <a:t>Suspe</a:t>
            </a:r>
            <a:r>
              <a:rPr lang="cs-CZ" altLang="cs-CZ" sz="1600" b="1" dirty="0" err="1">
                <a:solidFill>
                  <a:schemeClr val="bg1"/>
                </a:solidFill>
                <a:latin typeface="Arial" panose="020B0604020202020204" pitchFamily="34" charset="0"/>
              </a:rPr>
              <a:t>nzní</a:t>
            </a:r>
            <a:r>
              <a:rPr lang="cs-CZ" alt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 linie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– prostým ředěním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3088848" y="5859463"/>
            <a:ext cx="83244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Arial" panose="020B0604020202020204" pitchFamily="34" charset="0"/>
              </a:rPr>
              <a:t>* Ve většině případů je u adherentních linií nutno počítat s jejich zvýšenými nároky na kvalitu podkladu,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Arial" panose="020B0604020202020204" pitchFamily="34" charset="0"/>
              </a:rPr>
              <a:t>na kterém rostou. Běžně se používá ošetření 0.01 – 0.1 % roztokem želatiny (prasečí, hovězí) v dH</a:t>
            </a:r>
            <a:r>
              <a:rPr lang="cs-CZ" altLang="cs-CZ" sz="1400" baseline="-2500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400">
                <a:solidFill>
                  <a:schemeClr val="bg1"/>
                </a:solidFill>
                <a:latin typeface="Arial" panose="020B0604020202020204" pitchFamily="34" charset="0"/>
              </a:rPr>
              <a:t>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Arial" panose="020B0604020202020204" pitchFamily="34" charset="0"/>
              </a:rPr>
              <a:t>Podle potřeby a typu buněk se používají ale i ostatní proteiny ECM.</a:t>
            </a:r>
          </a:p>
        </p:txBody>
      </p:sp>
    </p:spTree>
    <p:extLst>
      <p:ext uri="{BB962C8B-B14F-4D97-AF65-F5344CB8AC3E}">
        <p14:creationId xmlns:p14="http://schemas.microsoft.com/office/powerpoint/2010/main" val="41739261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175148" y="6492804"/>
            <a:ext cx="7920000" cy="252000"/>
          </a:xfrm>
        </p:spPr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50940" y="6228000"/>
            <a:ext cx="252000" cy="252000"/>
          </a:xfr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82623" y="385763"/>
            <a:ext cx="6883400" cy="3794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Pasážování buněk pomocí tzv. </a:t>
            </a:r>
            <a:r>
              <a:rPr lang="cs-CZ" altLang="cs-CZ" sz="1800" b="1" u="sng"/>
              <a:t>trypsinizace</a:t>
            </a:r>
            <a:r>
              <a:rPr lang="cs-CZ" altLang="cs-CZ" sz="1800" b="1"/>
              <a:t> (enzymatické rozvolnění)</a:t>
            </a:r>
          </a:p>
        </p:txBody>
      </p:sp>
      <p:graphicFrame>
        <p:nvGraphicFramePr>
          <p:cNvPr id="5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4478806"/>
              </p:ext>
            </p:extLst>
          </p:nvPr>
        </p:nvGraphicFramePr>
        <p:xfrm>
          <a:off x="2190460" y="1198563"/>
          <a:ext cx="2879725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Image" r:id="rId3" imgW="5396825" imgH="3987302" progId="PhotoshopElements.Image.5">
                  <p:embed/>
                </p:oleObj>
              </mc:Choice>
              <mc:Fallback>
                <p:oleObj name="Image" r:id="rId3" imgW="5396825" imgH="3987302" progId="PhotoshopElements.Image.5">
                  <p:embed/>
                  <p:pic>
                    <p:nvPicPr>
                      <p:cNvPr id="49155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0460" y="1198563"/>
                        <a:ext cx="2879725" cy="21590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0776395"/>
              </p:ext>
            </p:extLst>
          </p:nvPr>
        </p:nvGraphicFramePr>
        <p:xfrm>
          <a:off x="7951498" y="1198563"/>
          <a:ext cx="2879725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Image" r:id="rId5" imgW="5396825" imgH="4126984" progId="PhotoshopElements.Image.5">
                  <p:embed/>
                </p:oleObj>
              </mc:Choice>
              <mc:Fallback>
                <p:oleObj name="Image" r:id="rId5" imgW="5396825" imgH="4126984" progId="PhotoshopElements.Image.5">
                  <p:embed/>
                  <p:pic>
                    <p:nvPicPr>
                      <p:cNvPr id="49156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1498" y="1198563"/>
                        <a:ext cx="2879725" cy="21590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7119172"/>
              </p:ext>
            </p:extLst>
          </p:nvPr>
        </p:nvGraphicFramePr>
        <p:xfrm>
          <a:off x="7951498" y="4583113"/>
          <a:ext cx="2879725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6" name="Image" r:id="rId7" imgW="5396825" imgH="3669841" progId="PhotoshopElements.Image.5">
                  <p:embed/>
                </p:oleObj>
              </mc:Choice>
              <mc:Fallback>
                <p:oleObj name="Image" r:id="rId7" imgW="5396825" imgH="3669841" progId="PhotoshopElements.Image.5">
                  <p:embed/>
                  <p:pic>
                    <p:nvPicPr>
                      <p:cNvPr id="49157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1498" y="4583113"/>
                        <a:ext cx="2879725" cy="21590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84867"/>
              </p:ext>
            </p:extLst>
          </p:nvPr>
        </p:nvGraphicFramePr>
        <p:xfrm>
          <a:off x="2405567" y="4654550"/>
          <a:ext cx="2879725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name="Image" r:id="rId9" imgW="5396825" imgH="3733333" progId="PhotoshopElements.Image.5">
                  <p:embed/>
                </p:oleObj>
              </mc:Choice>
              <mc:Fallback>
                <p:oleObj name="Image" r:id="rId9" imgW="5396825" imgH="3733333" progId="PhotoshopElements.Image.5">
                  <p:embed/>
                  <p:pic>
                    <p:nvPicPr>
                      <p:cNvPr id="49158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5567" y="4654550"/>
                        <a:ext cx="2879725" cy="21590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528598" y="892175"/>
            <a:ext cx="2327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chemeClr val="bg1"/>
                </a:solidFill>
                <a:latin typeface="Arial" panose="020B0604020202020204" pitchFamily="34" charset="0"/>
              </a:rPr>
              <a:t>konfluentní buňky (100%)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8035635" y="892175"/>
            <a:ext cx="2690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chemeClr val="bg1"/>
                </a:solidFill>
                <a:latin typeface="Arial" panose="020B0604020202020204" pitchFamily="34" charset="0"/>
              </a:rPr>
              <a:t>rozvolněné konfluentní buňky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69835" y="4294188"/>
            <a:ext cx="2746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nová pasáž (</a:t>
            </a:r>
            <a:r>
              <a:rPr lang="cs-CZ" altLang="cs-CZ" sz="1400" b="1" dirty="0" err="1">
                <a:solidFill>
                  <a:schemeClr val="bg1"/>
                </a:solidFill>
                <a:latin typeface="Arial" panose="020B0604020202020204" pitchFamily="34" charset="0"/>
              </a:rPr>
              <a:t>konfluence</a:t>
            </a: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~2</a:t>
            </a: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0%)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995654" y="4078288"/>
            <a:ext cx="2818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400" b="1">
                <a:solidFill>
                  <a:schemeClr val="bg1"/>
                </a:solidFill>
                <a:latin typeface="Arial" panose="020B0604020202020204" pitchFamily="34" charset="0"/>
              </a:rPr>
              <a:t>en</a:t>
            </a:r>
            <a:r>
              <a:rPr lang="cs-CZ" altLang="cs-CZ" sz="1400" b="1">
                <a:solidFill>
                  <a:schemeClr val="bg1"/>
                </a:solidFill>
                <a:latin typeface="Arial" panose="020B0604020202020204" pitchFamily="34" charset="0"/>
              </a:rPr>
              <a:t>zymaticky rozvolněné buňky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chemeClr val="bg1"/>
                </a:solidFill>
                <a:latin typeface="Arial" panose="020B0604020202020204" pitchFamily="34" charset="0"/>
              </a:rPr>
              <a:t>(suspenze)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>
            <a:off x="5360698" y="5851525"/>
            <a:ext cx="2303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313073" y="5276850"/>
            <a:ext cx="2227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chemeClr val="bg1"/>
                </a:solidFill>
                <a:latin typeface="Arial" panose="020B0604020202020204" pitchFamily="34" charset="0"/>
              </a:rPr>
              <a:t>část buněk na novou misku,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chemeClr val="bg1"/>
                </a:solidFill>
                <a:latin typeface="Arial" panose="020B0604020202020204" pitchFamily="34" charset="0"/>
              </a:rPr>
              <a:t>do nového média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5359110" y="2420938"/>
            <a:ext cx="2303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5109873" y="1892300"/>
            <a:ext cx="2778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chemeClr val="bg1"/>
                </a:solidFill>
                <a:latin typeface="Arial" panose="020B0604020202020204" pitchFamily="34" charset="0"/>
              </a:rPr>
              <a:t>rozvolnění buněk deplecí Ca</a:t>
            </a:r>
            <a:r>
              <a:rPr lang="cs-CZ" altLang="cs-CZ" sz="1200" b="1" i="1" baseline="30000">
                <a:solidFill>
                  <a:schemeClr val="bg1"/>
                </a:solidFill>
                <a:latin typeface="Arial" panose="020B0604020202020204" pitchFamily="34" charset="0"/>
              </a:rPr>
              <a:t>2+</a:t>
            </a:r>
            <a:r>
              <a:rPr lang="cs-CZ" altLang="cs-CZ" sz="1200" b="1" i="1">
                <a:solidFill>
                  <a:schemeClr val="bg1"/>
                </a:solidFill>
                <a:latin typeface="Arial" panose="020B0604020202020204" pitchFamily="34" charset="0"/>
              </a:rPr>
              <a:t> iontů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chemeClr val="bg1"/>
                </a:solidFill>
                <a:latin typeface="Arial" panose="020B0604020202020204" pitchFamily="34" charset="0"/>
              </a:rPr>
              <a:t>(chelatony např. EDTA)</a:t>
            </a: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5287673" y="3429000"/>
            <a:ext cx="2376487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911685" y="3619500"/>
            <a:ext cx="1663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chemeClr val="bg1"/>
                </a:solidFill>
                <a:latin typeface="Arial" panose="020B0604020202020204" pitchFamily="34" charset="0"/>
              </a:rPr>
              <a:t>enzymaticke štepení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chemeClr val="bg1"/>
                </a:solidFill>
                <a:latin typeface="Arial" panose="020B0604020202020204" pitchFamily="34" charset="0"/>
              </a:rPr>
              <a:t>např. trypsinem</a:t>
            </a: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>
            <a:off x="8959560" y="3502025"/>
            <a:ext cx="0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flipV="1">
            <a:off x="4135148" y="3500438"/>
            <a:ext cx="0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3009610" y="3789363"/>
            <a:ext cx="1022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 i="1">
                <a:solidFill>
                  <a:schemeClr val="bg1"/>
                </a:solidFill>
                <a:latin typeface="Arial" panose="020B0604020202020204" pitchFamily="34" charset="0"/>
              </a:rPr>
              <a:t>růst kultury</a:t>
            </a:r>
          </a:p>
        </p:txBody>
      </p:sp>
    </p:spTree>
    <p:extLst>
      <p:ext uri="{BB962C8B-B14F-4D97-AF65-F5344CB8AC3E}">
        <p14:creationId xmlns:p14="http://schemas.microsoft.com/office/powerpoint/2010/main" val="20738341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00238" y="2732088"/>
            <a:ext cx="8567737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Dále je buněčná proliferace charakterizována: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Buněčná - denzita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– počet buněk na </a:t>
            </a: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</a:rPr>
              <a:t>ml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nebo </a:t>
            </a: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</a:rPr>
              <a:t>cm</a:t>
            </a:r>
            <a:r>
              <a:rPr lang="cs-CZ" altLang="cs-CZ" sz="1800" i="1" baseline="3000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                -  konfluence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– počet buněk na plochu u adherentních linií (b. / </a:t>
            </a: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</a:rPr>
              <a:t>cm</a:t>
            </a:r>
            <a:r>
              <a:rPr lang="cs-CZ" altLang="cs-CZ" sz="1800" i="1" baseline="3000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  častěji „%“ plochy)</a:t>
            </a:r>
            <a:endParaRPr lang="cs-CZ" altLang="cs-CZ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Generační dobou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- doba mezi dvěma mitózami / rozděleními buňky = délka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buněčného cyklu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Doubling time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– čas potřebný ke zdvojnásobení buněk v populaci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Hayflick</a:t>
            </a: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</a:rPr>
              <a:t>ův</a:t>
            </a: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 limit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– v případě většiny primokultur počet možných dělení, buněčně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specifické (senescence – stárnutí buněk, „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quiescence –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klid/spánek buněk“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lang="cs-CZ" altLang="cs-CZ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873036" y="126353"/>
            <a:ext cx="8370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Proliferaci buněk v kultuře charakterizuje </a:t>
            </a: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růstová křivka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s 3 fázemi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4521780" y="583769"/>
            <a:ext cx="0" cy="1944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4521780" y="2528456"/>
            <a:ext cx="2665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 rot="16200000">
            <a:off x="3768511" y="1446575"/>
            <a:ext cx="1169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Počet buněk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558418" y="2528456"/>
            <a:ext cx="500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</a:rPr>
              <a:t>Čas</a:t>
            </a:r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4810705" y="1280681"/>
            <a:ext cx="2087563" cy="1103313"/>
          </a:xfrm>
          <a:custGeom>
            <a:avLst/>
            <a:gdLst>
              <a:gd name="T0" fmla="*/ 0 w 1315"/>
              <a:gd name="T1" fmla="*/ 2147483646 h 695"/>
              <a:gd name="T2" fmla="*/ 2147483646 w 1315"/>
              <a:gd name="T3" fmla="*/ 2147483646 h 695"/>
              <a:gd name="T4" fmla="*/ 2147483646 w 1315"/>
              <a:gd name="T5" fmla="*/ 2147483646 h 695"/>
              <a:gd name="T6" fmla="*/ 2147483646 w 1315"/>
              <a:gd name="T7" fmla="*/ 2147483646 h 695"/>
              <a:gd name="T8" fmla="*/ 2147483646 w 1315"/>
              <a:gd name="T9" fmla="*/ 2147483646 h 695"/>
              <a:gd name="T10" fmla="*/ 2147483646 w 1315"/>
              <a:gd name="T11" fmla="*/ 2147483646 h 6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15" h="695">
                <a:moveTo>
                  <a:pt x="0" y="695"/>
                </a:moveTo>
                <a:cubicBezTo>
                  <a:pt x="132" y="695"/>
                  <a:pt x="265" y="695"/>
                  <a:pt x="363" y="650"/>
                </a:cubicBezTo>
                <a:cubicBezTo>
                  <a:pt x="461" y="605"/>
                  <a:pt x="514" y="514"/>
                  <a:pt x="590" y="423"/>
                </a:cubicBezTo>
                <a:cubicBezTo>
                  <a:pt x="666" y="332"/>
                  <a:pt x="725" y="174"/>
                  <a:pt x="816" y="106"/>
                </a:cubicBezTo>
                <a:cubicBezTo>
                  <a:pt x="907" y="38"/>
                  <a:pt x="1051" y="30"/>
                  <a:pt x="1134" y="15"/>
                </a:cubicBezTo>
                <a:cubicBezTo>
                  <a:pt x="1217" y="0"/>
                  <a:pt x="1266" y="7"/>
                  <a:pt x="1315" y="15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450343" y="2079194"/>
            <a:ext cx="936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  <a:latin typeface="Comic Sans MS" panose="030F0702030302020204" pitchFamily="66" charset="0"/>
              </a:rPr>
              <a:t>Lag fáze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780668" y="1791856"/>
            <a:ext cx="2557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  <a:latin typeface="Comic Sans MS" panose="030F0702030302020204" pitchFamily="66" charset="0"/>
              </a:rPr>
              <a:t>Logaritmická (růstová) fáze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442655" y="999694"/>
            <a:ext cx="1608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  <a:latin typeface="Comic Sans MS" panose="030F0702030302020204" pitchFamily="66" charset="0"/>
              </a:rPr>
              <a:t>Stacionární fáze</a:t>
            </a:r>
          </a:p>
        </p:txBody>
      </p:sp>
    </p:spTree>
    <p:extLst>
      <p:ext uri="{BB962C8B-B14F-4D97-AF65-F5344CB8AC3E}">
        <p14:creationId xmlns:p14="http://schemas.microsoft.com/office/powerpoint/2010/main" val="24756440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716213" y="420688"/>
            <a:ext cx="3665537" cy="434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Analýza buněčné proliferace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043906" y="1087675"/>
            <a:ext cx="8675687" cy="51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Počítáním buněk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-  v mikroskopu (B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rkrova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komůrka /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hemocytometr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-  přístroji (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Coulter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counter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– počítač částic, FACS – , průtokový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cytometr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, u většiny přístrojů  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 potřeba vnitřního standardu)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Přírůstek v množství DNA 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(lze použít i pro jednotlivou buňku)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Inkorporace </a:t>
            </a:r>
            <a:r>
              <a:rPr lang="cs-CZ" altLang="cs-CZ" sz="16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H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thymidinu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(měří se přírůstek radioaktivity, celkový, nebo u jednotlivé buňky)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Inkorporace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BrdU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bromdeoxyuridinu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, analog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thymidinu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), množství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BrdU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se stanoví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pomocí protilátky (lze na populaci i jednotlivé buňce)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nov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ěji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</a:rPr>
              <a:t>EdU</a:t>
            </a:r>
            <a:r>
              <a:rPr lang="cs-CZ" altLang="cs-CZ" sz="1600" dirty="0">
                <a:solidFill>
                  <a:schemeClr val="bg1"/>
                </a:solidFill>
              </a:rPr>
              <a:t> (5-ethynyl-2′-deoxyuridine)</a:t>
            </a:r>
            <a:endParaRPr lang="cs-CZ" alt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- Celkové množství DNA v buňce -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&gt; 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stanovení fáze 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bun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ěčného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cyklu</a:t>
            </a:r>
          </a:p>
        </p:txBody>
      </p:sp>
    </p:spTree>
    <p:extLst>
      <p:ext uri="{BB962C8B-B14F-4D97-AF65-F5344CB8AC3E}">
        <p14:creationId xmlns:p14="http://schemas.microsoft.com/office/powerpoint/2010/main" val="529676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931862"/>
            <a:ext cx="7345362" cy="57800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100141"/>
              </p:ext>
            </p:extLst>
          </p:nvPr>
        </p:nvGraphicFramePr>
        <p:xfrm>
          <a:off x="2147888" y="657225"/>
          <a:ext cx="3744912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Image" r:id="rId4" imgW="5269841" imgH="2679365" progId="PhotoshopElements.Image.5">
                  <p:embed/>
                </p:oleObj>
              </mc:Choice>
              <mc:Fallback>
                <p:oleObj name="Image" r:id="rId4" imgW="5269841" imgH="2679365" progId="PhotoshopElements.Image.5">
                  <p:embed/>
                  <p:pic>
                    <p:nvPicPr>
                      <p:cNvPr id="5222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7888" y="657225"/>
                        <a:ext cx="3744912" cy="1905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097010" y="216693"/>
            <a:ext cx="5443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  <a:latin typeface="Arial" panose="020B0604020202020204" pitchFamily="34" charset="0"/>
              </a:rPr>
              <a:t>Průtokový cytometr (Flow-cytometr / FACS)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1568450"/>
            <a:ext cx="1509712" cy="39719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6995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pic>
        <p:nvPicPr>
          <p:cNvPr id="4" name="Picture 5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136" y="3132427"/>
            <a:ext cx="6991350" cy="35623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sada1-komplet_000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273" y="106652"/>
            <a:ext cx="3384550" cy="28797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98" y="111414"/>
            <a:ext cx="3529013" cy="28765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50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877916" y="517062"/>
            <a:ext cx="8243888" cy="1225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</a:rPr>
              <a:t>Na </a:t>
            </a:r>
            <a:r>
              <a:rPr lang="cs-CZ" altLang="cs-CZ" sz="2400" b="1">
                <a:solidFill>
                  <a:schemeClr val="accent2"/>
                </a:solidFill>
                <a:latin typeface="Arial" panose="020B0604020202020204" pitchFamily="34" charset="0"/>
              </a:rPr>
              <a:t>CHEMICKÉ </a:t>
            </a:r>
            <a:r>
              <a:rPr lang="cs-CZ" altLang="cs-CZ" sz="2400">
                <a:latin typeface="Arial" panose="020B0604020202020204" pitchFamily="34" charset="0"/>
              </a:rPr>
              <a:t>faktory lze nahlížet jako na média (jejich komponenty) v kterých buňky rostou a plyny, které tato média obklopují případně jsou v nich rozpuštěny.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77916" y="1888693"/>
            <a:ext cx="8569325" cy="262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Složení médií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Veškeré komponenty použité pro přípravu médií musí být vysoké kvality, s minimem nežádoucích příměsí (minimální chemická čistota </a:t>
            </a:r>
            <a:r>
              <a:rPr lang="cs-CZ" altLang="cs-CZ" sz="1600" b="1" dirty="0" err="1">
                <a:solidFill>
                  <a:schemeClr val="bg1"/>
                </a:solidFill>
                <a:latin typeface="Arial" panose="020B0604020202020204" pitchFamily="34" charset="0"/>
              </a:rPr>
              <a:t>p.a</a:t>
            </a:r>
            <a:r>
              <a:rPr lang="cs-CZ" alt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. – pro analýzu)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Základem je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voda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a v ní rozpuštěné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anorganické soli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. Soli jsou zdrojem nezbytných iontů, a hrají významnou úlohu v zajištění vhodného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pH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optimium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většinou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7.2-7.4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 a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osmotického tlaku / </a:t>
            </a:r>
            <a:r>
              <a:rPr lang="cs-CZ" altLang="cs-CZ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Osmomolarita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(optimum většinou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280-320 </a:t>
            </a:r>
            <a:r>
              <a:rPr lang="cs-CZ" altLang="cs-CZ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mOsmol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/L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). Nejzákladnější ionty obsažené v médiích jsou: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Na</a:t>
            </a:r>
            <a:r>
              <a:rPr lang="cs-CZ" altLang="cs-CZ" sz="18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+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, K</a:t>
            </a:r>
            <a:r>
              <a:rPr lang="cs-CZ" altLang="cs-CZ" sz="18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+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, Mg</a:t>
            </a:r>
            <a:r>
              <a:rPr lang="cs-CZ" altLang="cs-CZ" sz="18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2+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, Ca</a:t>
            </a:r>
            <a:r>
              <a:rPr lang="cs-CZ" altLang="cs-CZ" sz="18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2+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, Cl</a:t>
            </a:r>
            <a:r>
              <a:rPr lang="cs-CZ" altLang="cs-CZ" sz="18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, SO</a:t>
            </a:r>
            <a:r>
              <a:rPr lang="cs-CZ" altLang="cs-CZ" sz="1800" b="1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r>
              <a:rPr lang="cs-CZ" altLang="cs-CZ" sz="18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2-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, PO</a:t>
            </a:r>
            <a:r>
              <a:rPr lang="cs-CZ" altLang="cs-CZ" sz="1800" b="1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r>
              <a:rPr lang="cs-CZ" altLang="cs-CZ" sz="18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3-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, HCO</a:t>
            </a:r>
            <a:r>
              <a:rPr lang="cs-CZ" altLang="cs-CZ" sz="1800" b="1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cs-CZ" altLang="cs-CZ" sz="1800" b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121670" y="4981431"/>
            <a:ext cx="8221663" cy="1644650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Osmotický tlak je roven koncentracím rozpuštěných iontů/molekul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u="sng">
                <a:latin typeface="Arial" panose="020B0604020202020204" pitchFamily="34" charset="0"/>
              </a:rPr>
              <a:t>1 M NaCl</a:t>
            </a:r>
            <a:r>
              <a:rPr lang="cs-CZ" altLang="cs-CZ" sz="2000">
                <a:latin typeface="Arial" panose="020B0604020202020204" pitchFamily="34" charset="0"/>
              </a:rPr>
              <a:t> </a:t>
            </a:r>
            <a:r>
              <a:rPr lang="en-US" altLang="cs-CZ" sz="2000">
                <a:latin typeface="Arial" panose="020B0604020202020204" pitchFamily="34" charset="0"/>
              </a:rPr>
              <a:t>= </a:t>
            </a:r>
            <a:r>
              <a:rPr lang="cs-CZ" altLang="cs-CZ" sz="2000">
                <a:latin typeface="Arial" panose="020B0604020202020204" pitchFamily="34" charset="0"/>
              </a:rPr>
              <a:t>1 Osm</a:t>
            </a:r>
            <a:r>
              <a:rPr lang="en-US" altLang="cs-CZ" sz="2000">
                <a:latin typeface="Arial" panose="020B0604020202020204" pitchFamily="34" charset="0"/>
              </a:rPr>
              <a:t>/L</a:t>
            </a:r>
            <a:r>
              <a:rPr lang="cs-CZ" altLang="cs-CZ" sz="2000">
                <a:latin typeface="Arial" panose="020B0604020202020204" pitchFamily="34" charset="0"/>
              </a:rPr>
              <a:t> Na</a:t>
            </a:r>
            <a:r>
              <a:rPr lang="cs-CZ" altLang="cs-CZ" sz="2000" baseline="30000">
                <a:latin typeface="Arial" panose="020B0604020202020204" pitchFamily="34" charset="0"/>
              </a:rPr>
              <a:t>+</a:t>
            </a:r>
            <a:r>
              <a:rPr lang="cs-CZ" altLang="cs-CZ" sz="2000">
                <a:latin typeface="Arial" panose="020B0604020202020204" pitchFamily="34" charset="0"/>
              </a:rPr>
              <a:t> + 1 Osm</a:t>
            </a:r>
            <a:r>
              <a:rPr lang="en-US" altLang="cs-CZ" sz="2000">
                <a:latin typeface="Arial" panose="020B0604020202020204" pitchFamily="34" charset="0"/>
              </a:rPr>
              <a:t>/L</a:t>
            </a:r>
            <a:r>
              <a:rPr lang="cs-CZ" altLang="cs-CZ" sz="2000">
                <a:latin typeface="Arial" panose="020B0604020202020204" pitchFamily="34" charset="0"/>
              </a:rPr>
              <a:t> Cl</a:t>
            </a:r>
            <a:r>
              <a:rPr lang="cs-CZ" altLang="cs-CZ" sz="2000" baseline="30000">
                <a:latin typeface="Arial" panose="020B0604020202020204" pitchFamily="34" charset="0"/>
              </a:rPr>
              <a:t>-</a:t>
            </a:r>
            <a:r>
              <a:rPr lang="cs-CZ" altLang="cs-CZ" sz="2000">
                <a:latin typeface="Arial" panose="020B0604020202020204" pitchFamily="34" charset="0"/>
              </a:rPr>
              <a:t> = </a:t>
            </a:r>
            <a:r>
              <a:rPr lang="cs-CZ" altLang="cs-CZ" sz="2000" u="sng">
                <a:latin typeface="Arial" panose="020B0604020202020204" pitchFamily="34" charset="0"/>
              </a:rPr>
              <a:t>2 Osm/L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u="sng">
                <a:latin typeface="Arial" panose="020B0604020202020204" pitchFamily="34" charset="0"/>
              </a:rPr>
              <a:t>1 M CaCl</a:t>
            </a:r>
            <a:r>
              <a:rPr lang="cs-CZ" altLang="cs-CZ" sz="2000" u="sng" baseline="-25000">
                <a:latin typeface="Arial" panose="020B0604020202020204" pitchFamily="34" charset="0"/>
              </a:rPr>
              <a:t>2</a:t>
            </a:r>
            <a:r>
              <a:rPr lang="cs-CZ" altLang="cs-CZ" sz="2000">
                <a:latin typeface="Arial" panose="020B0604020202020204" pitchFamily="34" charset="0"/>
              </a:rPr>
              <a:t> = 1 Osm/L Ca</a:t>
            </a:r>
            <a:r>
              <a:rPr lang="cs-CZ" altLang="cs-CZ" sz="2000" baseline="30000">
                <a:latin typeface="Arial" panose="020B0604020202020204" pitchFamily="34" charset="0"/>
              </a:rPr>
              <a:t>2+</a:t>
            </a:r>
            <a:r>
              <a:rPr lang="cs-CZ" altLang="cs-CZ" sz="2000">
                <a:latin typeface="Arial" panose="020B0604020202020204" pitchFamily="34" charset="0"/>
              </a:rPr>
              <a:t> + 2 Osmol/L Cl</a:t>
            </a:r>
            <a:r>
              <a:rPr lang="cs-CZ" altLang="cs-CZ" sz="2000" baseline="30000">
                <a:latin typeface="Arial" panose="020B0604020202020204" pitchFamily="34" charset="0"/>
              </a:rPr>
              <a:t>-</a:t>
            </a:r>
            <a:r>
              <a:rPr lang="cs-CZ" altLang="cs-CZ" sz="2000">
                <a:latin typeface="Arial" panose="020B0604020202020204" pitchFamily="34" charset="0"/>
              </a:rPr>
              <a:t> = </a:t>
            </a:r>
            <a:r>
              <a:rPr lang="cs-CZ" altLang="cs-CZ" sz="2000" u="sng">
                <a:latin typeface="Arial" panose="020B0604020202020204" pitchFamily="34" charset="0"/>
              </a:rPr>
              <a:t>3 Osm/L</a:t>
            </a:r>
            <a:endParaRPr lang="en-US" altLang="cs-CZ" sz="2000" u="sng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000" u="sng">
                <a:latin typeface="Arial" panose="020B0604020202020204" pitchFamily="34" charset="0"/>
              </a:rPr>
              <a:t>1 M gluk</a:t>
            </a:r>
            <a:r>
              <a:rPr lang="cs-CZ" altLang="cs-CZ" sz="2000" u="sng">
                <a:latin typeface="Arial" panose="020B0604020202020204" pitchFamily="34" charset="0"/>
              </a:rPr>
              <a:t>ósy</a:t>
            </a:r>
            <a:r>
              <a:rPr lang="cs-CZ" altLang="cs-CZ" sz="2000">
                <a:latin typeface="Arial" panose="020B0604020202020204" pitchFamily="34" charset="0"/>
              </a:rPr>
              <a:t> = </a:t>
            </a:r>
            <a:r>
              <a:rPr lang="cs-CZ" altLang="cs-CZ" sz="2000" u="sng">
                <a:latin typeface="Arial" panose="020B0604020202020204" pitchFamily="34" charset="0"/>
              </a:rPr>
              <a:t>1 Osm/L</a:t>
            </a:r>
            <a:r>
              <a:rPr lang="en-US" altLang="cs-CZ" sz="2000">
                <a:latin typeface="Arial" panose="020B0604020202020204" pitchFamily="34" charset="0"/>
              </a:rPr>
              <a:t> 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sp>
        <p:nvSpPr>
          <p:cNvPr id="9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10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37819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432768" y="609600"/>
            <a:ext cx="8375650" cy="443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Přírůstek celkových proteinů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- nepoužitelné u buněk produkujících velké množství extracelulární matrix (ECM)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endParaRPr lang="cs-CZ" alt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Stanovení enzymatické aktivity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(enzymy permanentních metabolických drah)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testy využívající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tetrazoliové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soli (např. MTT, WST-1), které jsou redukovány na barevné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formazany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, které se dají stanovit spektrofotometricky (různé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tetrazoliové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soli jsou různě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citlivé pro jednotlivé enzymatické (oxidačně redukční, NADP) systémy a i vhodné pro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různé typy buněk)</a:t>
            </a:r>
            <a:endParaRPr lang="en-US" alt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- Stan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ovení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celkového množství ATP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Stanovení exprese specifických proteinů spřažených s proliferací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imunohistochemicky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(jednotlivé buňky)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western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blotem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(celkově v populaci)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(PCNA, Ki-67,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cykliny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, inhibitory na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cyklinech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závislých kináz (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cyklin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-dependentní kinázy),..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20068" y="5251450"/>
            <a:ext cx="8388350" cy="656077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Nedílnou součástí sledování proliferační aktivity buněk je i detekce jejich životaschopnosti = </a:t>
            </a: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viability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, která je spojená s buněčnou smrtí = </a:t>
            </a: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apoptózou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, případně s </a:t>
            </a: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nekrózou</a:t>
            </a:r>
          </a:p>
        </p:txBody>
      </p:sp>
    </p:spTree>
    <p:extLst>
      <p:ext uri="{BB962C8B-B14F-4D97-AF65-F5344CB8AC3E}">
        <p14:creationId xmlns:p14="http://schemas.microsoft.com/office/powerpoint/2010/main" val="28722092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878138" y="260350"/>
            <a:ext cx="3343275" cy="434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Analýza viability a apoptózy</a:t>
            </a:r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158800"/>
              </p:ext>
            </p:extLst>
          </p:nvPr>
        </p:nvGraphicFramePr>
        <p:xfrm>
          <a:off x="3421929" y="882795"/>
          <a:ext cx="7956550" cy="590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Image" r:id="rId3" imgW="8933286" imgH="6785739" progId="Photoshop.Image.4">
                  <p:embed/>
                </p:oleObj>
              </mc:Choice>
              <mc:Fallback>
                <p:oleObj name="Image" r:id="rId3" imgW="8933286" imgH="6785739" progId="Photoshop.Image.4">
                  <p:embed/>
                  <p:pic>
                    <p:nvPicPr>
                      <p:cNvPr id="5529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1929" y="882795"/>
                        <a:ext cx="7956550" cy="590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8635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029981" y="-26988"/>
            <a:ext cx="929005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A) Testy založeny na kompaktnosti zdravé buňky a jejím „správném“ chování / funkci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 Morfologické změny (apoptická tělíska, výběžky, …)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- Schopnost vylučovat barviva živými buňkami (eosin, bromfenolovou modř pro detekci ve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  VIS, propidium iodid pro fluorescenci: mikroskopicky, FACS)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- Enzymatická aktivita, nejčasteji esterázy (fluorescein diacetát pro fluorescenci: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  mikroskopicky, FACS, možno kombinovat s propidium iodidem)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- U adherentních buněk lze hodnotit počet adherovaných a plovoucích (mrtvých / apoptických</a:t>
            </a:r>
            <a:r>
              <a:rPr lang="en-US" altLang="cs-CZ" sz="16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buněk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- Změny ve struktuře cytoplasmatické membrány -</a:t>
            </a:r>
            <a:r>
              <a:rPr lang="en-US" altLang="cs-CZ" sz="1600">
                <a:solidFill>
                  <a:schemeClr val="bg1"/>
                </a:solidFill>
                <a:latin typeface="Arial" panose="020B0604020202020204" pitchFamily="34" charset="0"/>
              </a:rPr>
              <a:t>&gt;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 anexin / fosfatidylseriny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037" y="4476750"/>
            <a:ext cx="2451100" cy="2286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637" y="3105150"/>
            <a:ext cx="2374900" cy="2324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37" y="3943350"/>
            <a:ext cx="2362200" cy="2324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637" y="2973388"/>
            <a:ext cx="2298700" cy="2184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037" y="4776788"/>
            <a:ext cx="2197100" cy="2108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143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pic>
        <p:nvPicPr>
          <p:cNvPr id="4" name="Picture 5" descr="annex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314" y="3357563"/>
            <a:ext cx="42862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PSAnnex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601" y="1628775"/>
            <a:ext cx="35718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annexin-v-kit-antibody-kit-19cc-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189" y="3141663"/>
            <a:ext cx="3598862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F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701" y="404813"/>
            <a:ext cx="4608513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821039" y="692150"/>
            <a:ext cx="2257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Annexin assay</a:t>
            </a:r>
          </a:p>
        </p:txBody>
      </p:sp>
    </p:spTree>
    <p:extLst>
      <p:ext uri="{BB962C8B-B14F-4D97-AF65-F5344CB8AC3E}">
        <p14:creationId xmlns:p14="http://schemas.microsoft.com/office/powerpoint/2010/main" val="1995073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11391" y="188913"/>
            <a:ext cx="8640762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B) Testy založeny na stanovení biochemických a molekulárně biologických parametrů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 Fragmentace DNA (elektroforeticky = tzv. apop. žebříček DNA, in situ = TUNEL assay, Comet assay)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 Aktivita specifických proteáz = kaspásy</a:t>
            </a:r>
            <a:r>
              <a:rPr lang="en-US" altLang="cs-CZ" sz="1600">
                <a:solidFill>
                  <a:schemeClr val="bg1"/>
                </a:solidFill>
                <a:latin typeface="Arial" panose="020B0604020202020204" pitchFamily="34" charset="0"/>
              </a:rPr>
              <a:t>, detekce fragmentace su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bstrátů kaspás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 Hladiny pro- a anti-apoptických proteinů rodiny Bcl-2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 Kompaktnost mitochondrií (změny v polarizaci m. membrány, vylití cytochromu c)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99"/>
          <a:stretch>
            <a:fillRect/>
          </a:stretch>
        </p:blipFill>
        <p:spPr bwMode="auto">
          <a:xfrm>
            <a:off x="3070510" y="2924175"/>
            <a:ext cx="339725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Abrd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886" y="3423082"/>
            <a:ext cx="331152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000586" y="3062719"/>
            <a:ext cx="346710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solidFill>
                  <a:schemeClr val="bg1"/>
                </a:solidFill>
                <a:latin typeface="Comic Sans MS" panose="030F0702030302020204" pitchFamily="66" charset="0"/>
              </a:rPr>
              <a:t>TUNEL assay, red – nuclei, green apoptosis</a:t>
            </a:r>
          </a:p>
        </p:txBody>
      </p:sp>
      <p:sp>
        <p:nvSpPr>
          <p:cNvPr id="8" name="Obdélník 1"/>
          <p:cNvSpPr>
            <a:spLocks noChangeArrowheads="1"/>
          </p:cNvSpPr>
          <p:nvPr/>
        </p:nvSpPr>
        <p:spPr bwMode="auto">
          <a:xfrm>
            <a:off x="3419475" y="6535738"/>
            <a:ext cx="57610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TUNEL – Terminal deoxynucleotidyl transferase </a:t>
            </a:r>
            <a:r>
              <a:rPr lang="en-US" altLang="cs-CZ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dUTP nick end labeling</a:t>
            </a:r>
            <a:endParaRPr lang="cs-CZ" altLang="cs-CZ" sz="12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989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pic>
        <p:nvPicPr>
          <p:cNvPr id="4" name="Picture 7" descr="09-03SwineConf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892" y="2997200"/>
            <a:ext cx="3455988" cy="24876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2339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462" y="813954"/>
            <a:ext cx="4962525" cy="52673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3444587" y="105929"/>
            <a:ext cx="2017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Comet</a:t>
            </a:r>
            <a:r>
              <a:rPr lang="cs-CZ" altLang="cs-CZ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altLang="cs-CZ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assay</a:t>
            </a:r>
            <a:endParaRPr lang="cs-CZ" altLang="cs-CZ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7573382" y="1628775"/>
            <a:ext cx="30572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Eosin (Trypan blue)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Comic Sans MS" panose="030F0702030302020204" pitchFamily="66" charset="0"/>
              </a:rPr>
              <a:t>stain of viability</a:t>
            </a:r>
          </a:p>
        </p:txBody>
      </p:sp>
    </p:spTree>
    <p:extLst>
      <p:ext uri="{BB962C8B-B14F-4D97-AF65-F5344CB8AC3E}">
        <p14:creationId xmlns:p14="http://schemas.microsoft.com/office/powerpoint/2010/main" val="14901813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pic>
        <p:nvPicPr>
          <p:cNvPr id="4" name="Picture 4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307687"/>
            <a:ext cx="8820150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4459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203575" y="188913"/>
            <a:ext cx="2551113" cy="434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Diferenciace buněk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267894" y="705644"/>
            <a:ext cx="829265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V průběhu kultivace (pasážování) buněk se volbou vhodných podmínek snažíme,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aby si buňky dlouhodobě zachovali stabilní genotyp i fenotym. Přitom u nádorových línií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je udržení stabilního genotypu už z principu problematické. Změny kultivačních podmínek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mohou vést k nestabilitě již tak obecně nestabilního geneotypu u nádorových linií,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ale vedou zejména ke změně fenotypu =</a:t>
            </a:r>
            <a:r>
              <a:rPr lang="en-US" altLang="cs-CZ" sz="1600">
                <a:solidFill>
                  <a:schemeClr val="bg1"/>
                </a:solidFill>
                <a:latin typeface="Arial" panose="020B0604020202020204" pitchFamily="34" charset="0"/>
              </a:rPr>
              <a:t>&gt;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 diferenciaci</a:t>
            </a:r>
            <a:r>
              <a:rPr lang="en-US" altLang="cs-CZ" sz="1600">
                <a:solidFill>
                  <a:schemeClr val="bg1"/>
                </a:solidFill>
                <a:latin typeface="Arial" panose="020B0604020202020204" pitchFamily="34" charset="0"/>
              </a:rPr>
              <a:t>, a to jak c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ílené tak náhodné.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DIFERENCIACE JE PRAKTICKY VŽDY SPOJENA I SE ZMĚNOU PROLIFERAČNÍCH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PARAMETRŮ, PŘÍPADNĚ I S APOPTÓZOU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941061" y="3810719"/>
            <a:ext cx="8856662" cy="297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Parametry analýzy diferenciace: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změny v morfologii buněk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změny v expresi genů: detekce specifických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mRNA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a specifických proteinů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(v časných stádiích zejména transkripční faktory, později zejména strukturní proteiny a </a:t>
            </a:r>
            <a:endParaRPr lang="en-US" alt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enzymy)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funkční testy (fagocyty – fagocytóza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nervy – přenos signálu, depolarizace membrány,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produkce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mediátorů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svaly – odpověď na stimulus, kontrakce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; </a:t>
            </a:r>
            <a:r>
              <a:rPr lang="en-US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epitely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-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produkce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mucin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ů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…..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; 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lang="en-US" altLang="cs-CZ" sz="1600" b="1" dirty="0" err="1">
                <a:solidFill>
                  <a:schemeClr val="bg1"/>
                </a:solidFill>
                <a:latin typeface="Arial" panose="020B0604020202020204" pitchFamily="34" charset="0"/>
              </a:rPr>
              <a:t>transplantac</a:t>
            </a:r>
            <a:r>
              <a:rPr lang="cs-CZ" altLang="cs-CZ" sz="1600" b="1" dirty="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a sledování jak se transplantované buňky zapojí do funkce dané tkáně)</a:t>
            </a:r>
          </a:p>
        </p:txBody>
      </p:sp>
    </p:spTree>
    <p:extLst>
      <p:ext uri="{BB962C8B-B14F-4D97-AF65-F5344CB8AC3E}">
        <p14:creationId xmlns:p14="http://schemas.microsoft.com/office/powerpoint/2010/main" val="14519832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51587"/>
              </p:ext>
            </p:extLst>
          </p:nvPr>
        </p:nvGraphicFramePr>
        <p:xfrm>
          <a:off x="6605732" y="835891"/>
          <a:ext cx="4495800" cy="381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Image" r:id="rId3" imgW="5118902" imgH="4341096" progId="Photoshop.Image.5">
                  <p:embed/>
                </p:oleObj>
              </mc:Choice>
              <mc:Fallback>
                <p:oleObj name="Image" r:id="rId3" imgW="5118902" imgH="4341096" progId="Photoshop.Image.5">
                  <p:embed/>
                  <p:pic>
                    <p:nvPicPr>
                      <p:cNvPr id="6246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5732" y="835891"/>
                        <a:ext cx="4495800" cy="38131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664779" y="287822"/>
            <a:ext cx="7139519" cy="36933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Účinek séra na RA indukovanou neurální diferenciaci EC buněk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316538" y="4348163"/>
            <a:ext cx="735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6 days</a:t>
            </a: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627226"/>
              </p:ext>
            </p:extLst>
          </p:nvPr>
        </p:nvGraphicFramePr>
        <p:xfrm>
          <a:off x="2967182" y="1024804"/>
          <a:ext cx="3362325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Image" r:id="rId5" imgW="2057753" imgH="3076220" progId="Photoshop.Image.5">
                  <p:embed/>
                </p:oleObj>
              </mc:Choice>
              <mc:Fallback>
                <p:oleObj name="Image" r:id="rId5" imgW="2057753" imgH="3076220" progId="Photoshop.Image.5">
                  <p:embed/>
                  <p:pic>
                    <p:nvPicPr>
                      <p:cNvPr id="6246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7182" y="1024804"/>
                        <a:ext cx="3362325" cy="50292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307282" y="5233266"/>
            <a:ext cx="292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</a:rPr>
              <a:t>RT-PCR analýza exprese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</a:rPr>
              <a:t>liniově specifických genů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948539" y="3868306"/>
            <a:ext cx="2286000" cy="8048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939316" y="4767843"/>
            <a:ext cx="2286000" cy="804862"/>
          </a:xfrm>
          <a:prstGeom prst="rect">
            <a:avLst/>
          </a:prstGeom>
          <a:noFill/>
          <a:ln w="38100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795982" y="5930179"/>
            <a:ext cx="2014538" cy="6191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cs-CZ" altLang="cs-CZ" sz="1600" b="1">
                <a:solidFill>
                  <a:srgbClr val="FF0000"/>
                </a:solidFill>
                <a:latin typeface="Tahoma" panose="020B0604030504040204" pitchFamily="34" charset="0"/>
              </a:rPr>
              <a:t> neuroektoderm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cs-CZ" altLang="cs-CZ" sz="1600" b="1">
                <a:solidFill>
                  <a:srgbClr val="009900"/>
                </a:solidFill>
                <a:latin typeface="Tahoma" panose="020B0604030504040204" pitchFamily="34" charset="0"/>
              </a:rPr>
              <a:t> entoderm</a:t>
            </a:r>
          </a:p>
        </p:txBody>
      </p:sp>
    </p:spTree>
    <p:extLst>
      <p:ext uri="{BB962C8B-B14F-4D97-AF65-F5344CB8AC3E}">
        <p14:creationId xmlns:p14="http://schemas.microsoft.com/office/powerpoint/2010/main" val="2127097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366849"/>
              </p:ext>
            </p:extLst>
          </p:nvPr>
        </p:nvGraphicFramePr>
        <p:xfrm>
          <a:off x="2938024" y="1593850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0" name="Image" r:id="rId3" imgW="1800250" imgH="1800250" progId="Photoshop.Image.5">
                  <p:embed/>
                </p:oleObj>
              </mc:Choice>
              <mc:Fallback>
                <p:oleObj name="Image" r:id="rId3" imgW="1800250" imgH="1800250" progId="Photoshop.Image.5">
                  <p:embed/>
                  <p:pic>
                    <p:nvPicPr>
                      <p:cNvPr id="6349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8024" y="1593850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01890"/>
              </p:ext>
            </p:extLst>
          </p:nvPr>
        </p:nvGraphicFramePr>
        <p:xfrm>
          <a:off x="4157224" y="2460625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1" name="Image" r:id="rId5" imgW="1800250" imgH="1800250" progId="Photoshop.Image.5">
                  <p:embed/>
                </p:oleObj>
              </mc:Choice>
              <mc:Fallback>
                <p:oleObj name="Image" r:id="rId5" imgW="1800250" imgH="1800250" progId="Photoshop.Image.5">
                  <p:embed/>
                  <p:pic>
                    <p:nvPicPr>
                      <p:cNvPr id="6349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7224" y="2460625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152660"/>
              </p:ext>
            </p:extLst>
          </p:nvPr>
        </p:nvGraphicFramePr>
        <p:xfrm>
          <a:off x="4919224" y="4946650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2" name="Image" r:id="rId7" imgW="1800250" imgH="1800250" progId="Photoshop.Image.5">
                  <p:embed/>
                </p:oleObj>
              </mc:Choice>
              <mc:Fallback>
                <p:oleObj name="Image" r:id="rId7" imgW="1800250" imgH="1800250" progId="Photoshop.Image.5">
                  <p:embed/>
                  <p:pic>
                    <p:nvPicPr>
                      <p:cNvPr id="6349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224" y="4946650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167928"/>
              </p:ext>
            </p:extLst>
          </p:nvPr>
        </p:nvGraphicFramePr>
        <p:xfrm>
          <a:off x="7633849" y="3084513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3" name="Image" r:id="rId9" imgW="1800250" imgH="1800250" progId="Photoshop.Image.5">
                  <p:embed/>
                </p:oleObj>
              </mc:Choice>
              <mc:Fallback>
                <p:oleObj name="Image" r:id="rId9" imgW="1800250" imgH="1800250" progId="Photoshop.Image.5">
                  <p:embed/>
                  <p:pic>
                    <p:nvPicPr>
                      <p:cNvPr id="6349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3849" y="3084513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033090"/>
              </p:ext>
            </p:extLst>
          </p:nvPr>
        </p:nvGraphicFramePr>
        <p:xfrm>
          <a:off x="9491224" y="3084513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4" name="Image" r:id="rId11" imgW="1800250" imgH="1800250" progId="Photoshop.Image.5">
                  <p:embed/>
                </p:oleObj>
              </mc:Choice>
              <mc:Fallback>
                <p:oleObj name="Image" r:id="rId11" imgW="1800250" imgH="1800250" progId="Photoshop.Image.5">
                  <p:embed/>
                  <p:pic>
                    <p:nvPicPr>
                      <p:cNvPr id="6349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1224" y="3084513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789665"/>
              </p:ext>
            </p:extLst>
          </p:nvPr>
        </p:nvGraphicFramePr>
        <p:xfrm>
          <a:off x="7633849" y="4941888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5" name="Image" r:id="rId13" imgW="1800250" imgH="1800250" progId="Photoshop.Image.5">
                  <p:embed/>
                </p:oleObj>
              </mc:Choice>
              <mc:Fallback>
                <p:oleObj name="Image" r:id="rId13" imgW="1800250" imgH="1800250" progId="Photoshop.Image.5">
                  <p:embed/>
                  <p:pic>
                    <p:nvPicPr>
                      <p:cNvPr id="6349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3849" y="4941888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448837"/>
              </p:ext>
            </p:extLst>
          </p:nvPr>
        </p:nvGraphicFramePr>
        <p:xfrm>
          <a:off x="9491224" y="4941888"/>
          <a:ext cx="180022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6" name="Image" r:id="rId15" imgW="1800250" imgH="1800250" progId="Photoshop.Image.5">
                  <p:embed/>
                </p:oleObj>
              </mc:Choice>
              <mc:Fallback>
                <p:oleObj name="Image" r:id="rId15" imgW="1800250" imgH="1800250" progId="Photoshop.Image.5">
                  <p:embed/>
                  <p:pic>
                    <p:nvPicPr>
                      <p:cNvPr id="6349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1224" y="4941888"/>
                        <a:ext cx="180022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757049" y="1196975"/>
            <a:ext cx="3176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Nediferencované buňky EC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7998974" y="2382838"/>
            <a:ext cx="2994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</a:rPr>
              <a:t>Diferencované buňky EC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bg1"/>
                </a:solidFill>
              </a:rPr>
              <a:t>monovrstva</a:t>
            </a:r>
            <a:r>
              <a:rPr lang="cs-CZ" altLang="cs-CZ" sz="2000" b="1" dirty="0">
                <a:solidFill>
                  <a:schemeClr val="bg1"/>
                </a:solidFill>
              </a:rPr>
              <a:t> + RA - sérum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401574" y="4244975"/>
            <a:ext cx="3054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bg1"/>
                </a:solidFill>
              </a:rPr>
              <a:t>Diferencovane</a:t>
            </a:r>
            <a:r>
              <a:rPr lang="cs-CZ" altLang="cs-CZ" sz="2000" b="1" dirty="0">
                <a:solidFill>
                  <a:schemeClr val="bg1"/>
                </a:solidFill>
              </a:rPr>
              <a:t> buňky EC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bg1"/>
                </a:solidFill>
              </a:rPr>
              <a:t>monovrstva</a:t>
            </a:r>
            <a:r>
              <a:rPr lang="cs-CZ" altLang="cs-CZ" sz="2000" b="1" dirty="0">
                <a:solidFill>
                  <a:schemeClr val="bg1"/>
                </a:solidFill>
              </a:rPr>
              <a:t> + RA + sérum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087624" y="1255713"/>
            <a:ext cx="5514975" cy="915987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cs-CZ" altLang="cs-CZ" sz="1800" b="1">
                <a:solidFill>
                  <a:srgbClr val="FF0000"/>
                </a:solidFill>
                <a:latin typeface="Arial" panose="020B0604020202020204" pitchFamily="34" charset="0"/>
              </a:rPr>
              <a:t> buněčná jádra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cs-CZ" altLang="cs-CZ" sz="1800" b="1">
                <a:solidFill>
                  <a:srgbClr val="33CC33"/>
                </a:solidFill>
                <a:latin typeface="Arial" panose="020B0604020202020204" pitchFamily="34" charset="0"/>
              </a:rPr>
              <a:t> cytokeratin EndoA pozitivní buňky – entoderm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cs-CZ" altLang="cs-CZ" sz="1800" b="1">
                <a:solidFill>
                  <a:srgbClr val="FF00FF"/>
                </a:solidFill>
                <a:latin typeface="Arial" panose="020B0604020202020204" pitchFamily="34" charset="0"/>
              </a:rPr>
              <a:t> N-CAM pozitivní buňky - neurony</a:t>
            </a:r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49" y="494665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160274" y="404813"/>
            <a:ext cx="7139519" cy="36933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Účinek séra na RA indukovanou neurální diferenciaci EC buněk</a:t>
            </a:r>
          </a:p>
        </p:txBody>
      </p:sp>
    </p:spTree>
    <p:extLst>
      <p:ext uri="{BB962C8B-B14F-4D97-AF65-F5344CB8AC3E}">
        <p14:creationId xmlns:p14="http://schemas.microsoft.com/office/powerpoint/2010/main" val="400209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26421" y="635238"/>
            <a:ext cx="8135937" cy="549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Esenciální látky pro růst buněk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Média musí také obsahovat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sacharidy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(většinou glukózu, jako zdroj energie),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aminokyseliny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(esenciální i neesenciální),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vitaminy 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 stopové prvky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Většina zejména savčích buněk vyžaduje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Insulin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(příjem glukózy)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Transferin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(příjem železa)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Selen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(nezbytný pro funkci oxidačně-redukčních enzymů)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– také tzv. minimální přídavek do médií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chemeClr val="bg1"/>
                </a:solidFill>
                <a:latin typeface="Arial" panose="020B0604020202020204" pitchFamily="34" charset="0"/>
              </a:rPr>
              <a:t>Další doplňky</a:t>
            </a: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Lipidy (mastné kyseliny), steroidní látky, hormony,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cytokiny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, peptidy, proteiny extracelulární matrix, proteiny séra, nukleosidy,… Mnohé z těchto látek jsou suplovány přídavkem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séra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(5 -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- 20%), v některých případech i jinými zdroji málo charakterizovaných směsí proteinů a dalších látek. Významnými doplňky jsou ochranné látky jako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2-</a:t>
            </a:r>
            <a:r>
              <a:rPr lang="cs-CZ" altLang="cs-CZ" sz="1800" b="1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-merkaptoetanol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(snižuje oxidativní stres a může sloužit i jako zdroj síry) a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antibiotika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(ochrana proti mikroorganismům případně selekční agens)</a:t>
            </a:r>
          </a:p>
        </p:txBody>
      </p:sp>
    </p:spTree>
    <p:extLst>
      <p:ext uri="{BB962C8B-B14F-4D97-AF65-F5344CB8AC3E}">
        <p14:creationId xmlns:p14="http://schemas.microsoft.com/office/powerpoint/2010/main" val="20893839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pic>
        <p:nvPicPr>
          <p:cNvPr id="4" name="Picture 6" descr="ES D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01" y="152400"/>
            <a:ext cx="7265988" cy="54371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1304271"/>
              </p:ext>
            </p:extLst>
          </p:nvPr>
        </p:nvGraphicFramePr>
        <p:xfrm>
          <a:off x="6128039" y="242886"/>
          <a:ext cx="5773737" cy="431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Image" r:id="rId4" imgW="7212698" imgH="5396825" progId="Photoshop.Image.9">
                  <p:embed/>
                </p:oleObj>
              </mc:Choice>
              <mc:Fallback>
                <p:oleObj name="Image" r:id="rId4" imgW="7212698" imgH="5396825" progId="Photoshop.Image.9">
                  <p:embed/>
                  <p:pic>
                    <p:nvPicPr>
                      <p:cNvPr id="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039" y="242886"/>
                        <a:ext cx="5773737" cy="4319588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554153"/>
              </p:ext>
            </p:extLst>
          </p:nvPr>
        </p:nvGraphicFramePr>
        <p:xfrm>
          <a:off x="3320545" y="2432843"/>
          <a:ext cx="5694363" cy="425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" name="Image" r:id="rId6" imgW="5396825" imgH="4038095" progId="Photoshop.Image.9">
                  <p:embed/>
                </p:oleObj>
              </mc:Choice>
              <mc:Fallback>
                <p:oleObj name="Image" r:id="rId6" imgW="5396825" imgH="4038095" progId="Photoshop.Image.9">
                  <p:embed/>
                  <p:pic>
                    <p:nvPicPr>
                      <p:cNvPr id="5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0545" y="2432843"/>
                        <a:ext cx="5694363" cy="42592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3932103"/>
              </p:ext>
            </p:extLst>
          </p:nvPr>
        </p:nvGraphicFramePr>
        <p:xfrm>
          <a:off x="6839527" y="1778000"/>
          <a:ext cx="5265738" cy="5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Image" r:id="rId8" imgW="4317460" imgH="4165079" progId="Photoshop.Image.9">
                  <p:embed/>
                </p:oleObj>
              </mc:Choice>
              <mc:Fallback>
                <p:oleObj name="Image" r:id="rId8" imgW="4317460" imgH="4165079" progId="Photoshop.Image.9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9527" y="1778000"/>
                        <a:ext cx="5265738" cy="50800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6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619" y="2205038"/>
            <a:ext cx="4500563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641" y="2205038"/>
            <a:ext cx="4500563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1"/>
          <p:cNvSpPr txBox="1">
            <a:spLocks noChangeArrowheads="1"/>
          </p:cNvSpPr>
          <p:nvPr/>
        </p:nvSpPr>
        <p:spPr bwMode="auto">
          <a:xfrm>
            <a:off x="2250172" y="486740"/>
            <a:ext cx="8853706" cy="45653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Elektrofyziologické parametry kardiomyocytů jako součást identifikace jejich fenotypu</a:t>
            </a:r>
          </a:p>
        </p:txBody>
      </p:sp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1970881" y="2035175"/>
            <a:ext cx="38560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Akční potenciál atriálního kardiomyocytu</a:t>
            </a:r>
          </a:p>
        </p:txBody>
      </p:sp>
      <p:sp>
        <p:nvSpPr>
          <p:cNvPr id="8" name="TextovéPole 5"/>
          <p:cNvSpPr txBox="1">
            <a:spLocks noChangeArrowheads="1"/>
          </p:cNvSpPr>
          <p:nvPr/>
        </p:nvSpPr>
        <p:spPr bwMode="auto">
          <a:xfrm>
            <a:off x="6677025" y="2035175"/>
            <a:ext cx="43576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Akční potenciál ventrikulárního </a:t>
            </a:r>
            <a:r>
              <a:rPr lang="cs-CZ" altLang="cs-CZ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kardiomyocytu</a:t>
            </a:r>
            <a:endParaRPr lang="cs-CZ" altLang="cs-CZ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29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327400" y="476250"/>
            <a:ext cx="2438400" cy="434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Zdroje buněk v TC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07842" y="5891450"/>
            <a:ext cx="4354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C) Příprava primokultur z živočišných tkání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698606" y="1996281"/>
            <a:ext cx="81035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B) Příprava kmenů (populace) nebo klonů (z jednotlivé buňky) z nádorů</a:t>
            </a:r>
            <a:endParaRPr lang="cs-CZ" altLang="cs-CZ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Izolace nádoru, jeho enzymatická disociace na buněčnou suspenzi,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kultivace buněk ve vhodných podmínkách, selekce zajímavých kmenů, klonů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a jejich charakterizace v průběhu kultivace -</a:t>
            </a:r>
            <a:r>
              <a:rPr lang="en-US" altLang="cs-CZ" sz="1600">
                <a:solidFill>
                  <a:schemeClr val="bg1"/>
                </a:solidFill>
                <a:latin typeface="Arial" panose="020B0604020202020204" pitchFamily="34" charset="0"/>
              </a:rPr>
              <a:t>&gt; linie mus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í</a:t>
            </a:r>
            <a:r>
              <a:rPr lang="en-US" altLang="cs-CZ" sz="1600">
                <a:solidFill>
                  <a:schemeClr val="bg1"/>
                </a:solidFill>
                <a:latin typeface="Arial" panose="020B0604020202020204" pitchFamily="34" charset="0"/>
              </a:rPr>
              <a:t> v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y</a:t>
            </a:r>
            <a:r>
              <a:rPr lang="en-US" altLang="cs-CZ" sz="1600">
                <a:solidFill>
                  <a:schemeClr val="bg1"/>
                </a:solidFill>
                <a:latin typeface="Arial" panose="020B0604020202020204" pitchFamily="34" charset="0"/>
              </a:rPr>
              <a:t>ka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z</a:t>
            </a:r>
            <a:r>
              <a:rPr lang="en-US" altLang="cs-CZ" sz="1600">
                <a:solidFill>
                  <a:schemeClr val="bg1"/>
                </a:solidFill>
                <a:latin typeface="Arial" panose="020B0604020202020204" pitchFamily="34" charset="0"/>
              </a:rPr>
              <a:t>ovat dostate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č</a:t>
            </a:r>
            <a:r>
              <a:rPr lang="en-US" altLang="cs-CZ" sz="1600">
                <a:solidFill>
                  <a:schemeClr val="bg1"/>
                </a:solidFill>
                <a:latin typeface="Arial" panose="020B0604020202020204" pitchFamily="34" charset="0"/>
              </a:rPr>
              <a:t>nou stabilitu</a:t>
            </a:r>
            <a:endParaRPr lang="cs-CZ" altLang="cs-CZ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v průběhu kultivace, aby byla zachována reprodukovatelnost výsledků.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6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Popis nově získané linie by měl obsahovat co nejvíce její chrakteristik.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Původ (typ nádoru, věk a pohlaví dárce, způsob získání, počet pasáží od jejího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ustanovení, charakterizace fenotypu i genotypu,..)</a:t>
            </a:r>
            <a:endParaRPr lang="cs-CZ" altLang="cs-CZ" sz="1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707842" y="1163256"/>
            <a:ext cx="56181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A)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Tkáňová banka nebo darem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     např. American Tissue Culture Colection (www.atcc.com)</a:t>
            </a:r>
          </a:p>
        </p:txBody>
      </p:sp>
    </p:spTree>
    <p:extLst>
      <p:ext uri="{BB962C8B-B14F-4D97-AF65-F5344CB8AC3E}">
        <p14:creationId xmlns:p14="http://schemas.microsoft.com/office/powerpoint/2010/main" val="35835744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18861" y="220663"/>
            <a:ext cx="4552950" cy="8937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Příprava myších embryonálních fibroblastů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MEF – </a:t>
            </a:r>
            <a:r>
              <a:rPr lang="cs-CZ" altLang="cs-CZ" sz="1600" dirty="0" err="1">
                <a:latin typeface="Arial" panose="020B0604020202020204" pitchFamily="34" charset="0"/>
              </a:rPr>
              <a:t>mouse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</a:rPr>
              <a:t>embryonic</a:t>
            </a:r>
            <a:r>
              <a:rPr lang="cs-CZ" altLang="cs-CZ" sz="1600" dirty="0">
                <a:latin typeface="Arial" panose="020B0604020202020204" pitchFamily="34" charset="0"/>
              </a:rPr>
              <a:t> fibroblast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PEF – </a:t>
            </a:r>
            <a:r>
              <a:rPr lang="cs-CZ" altLang="cs-CZ" sz="1600" dirty="0" err="1">
                <a:latin typeface="Arial" panose="020B0604020202020204" pitchFamily="34" charset="0"/>
              </a:rPr>
              <a:t>primordial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  <a:r>
              <a:rPr lang="cs-CZ" altLang="cs-CZ" sz="1600" dirty="0" err="1">
                <a:latin typeface="Arial" panose="020B0604020202020204" pitchFamily="34" charset="0"/>
              </a:rPr>
              <a:t>embryonic</a:t>
            </a:r>
            <a:r>
              <a:rPr lang="cs-CZ" altLang="cs-CZ" sz="1600" dirty="0">
                <a:latin typeface="Arial" panose="020B0604020202020204" pitchFamily="34" charset="0"/>
              </a:rPr>
              <a:t> fibroblast </a:t>
            </a: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042227"/>
              </p:ext>
            </p:extLst>
          </p:nvPr>
        </p:nvGraphicFramePr>
        <p:xfrm>
          <a:off x="7212157" y="3884849"/>
          <a:ext cx="3317298" cy="2875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Image" r:id="rId3" imgW="2702968" imgH="2343591" progId="Photoshop.Image.7">
                  <p:embed/>
                </p:oleObj>
              </mc:Choice>
              <mc:Fallback>
                <p:oleObj name="Image" r:id="rId3" imgW="2702968" imgH="2343591" progId="Photoshop.Image.7">
                  <p:embed/>
                  <p:pic>
                    <p:nvPicPr>
                      <p:cNvPr id="6758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2157" y="3884849"/>
                        <a:ext cx="3317298" cy="2875121"/>
                      </a:xfrm>
                      <a:prstGeom prst="rect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662095" y="1268413"/>
            <a:ext cx="7404591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Připravují se nejčastěji z 13.5 denních embryí (11-13.5 dpc.)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Gravidní samice se usmrtí a vypreparuje se děloha s embryi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Z embryí se odstraní hlava a vnitřní orgány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Zbytek embrya se enzymaticky a mechanicky rozruší a po odstranění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 kompaktních zbytků, se suspenze vyseje na kultivační misku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Rozrostlé buňky se zamrazí (pasáž 0) a nebo se dále kultivují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 (</a:t>
            </a:r>
            <a:r>
              <a:rPr lang="en-US" altLang="cs-CZ" sz="1800">
                <a:solidFill>
                  <a:schemeClr val="bg1"/>
                </a:solidFill>
                <a:latin typeface="Arial" panose="020B0604020202020204" pitchFamily="34" charset="0"/>
              </a:rPr>
              <a:t>~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6-15 pasáží </a:t>
            </a:r>
            <a:r>
              <a:rPr lang="en-US" altLang="cs-CZ" sz="1800">
                <a:solidFill>
                  <a:schemeClr val="bg1"/>
                </a:solidFill>
                <a:latin typeface="Arial" panose="020B0604020202020204" pitchFamily="34" charset="0"/>
              </a:rPr>
              <a:t>~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24-60 dnů, 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Hayflick limit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1319986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62011" y="274492"/>
            <a:ext cx="4337050" cy="6492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Příprava stromálních buněk kostní dřeně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BMSC – bone marow stromal cells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297830" y="1090177"/>
            <a:ext cx="8316700" cy="43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Vypreparujeme stehenní kost, odstřihneme hlavice a propláchneme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 (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např. injekční stříkačkou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) vhodným kultivačním médiem do kutivační misky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 (lze i kost navrtat a odsát (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např. injekční stříkačkou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2400">
                <a:solidFill>
                  <a:schemeClr val="bg1"/>
                </a:solidFill>
              </a:rPr>
              <a:t> 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= možné autotransplantace).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Po 24 hodinách kultivace odstraníme médium se zbylými krevními elementy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 opláchneme a přidáme nové médium.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Stromální buňky postupně vytváří nepravidelné kolonie fibroblastům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 podobných buněk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Standardně je lze kultivovat minimálně 2-3 týdny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lang="cs-CZ" altLang="cs-CZ" sz="1400">
                <a:solidFill>
                  <a:schemeClr val="bg1"/>
                </a:solidFill>
                <a:latin typeface="Arial" panose="020B0604020202020204" pitchFamily="34" charset="0"/>
              </a:rPr>
              <a:t>Pozn. potkaní a lidské rostou lépe jak myší</a:t>
            </a: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045027"/>
              </p:ext>
            </p:extLst>
          </p:nvPr>
        </p:nvGraphicFramePr>
        <p:xfrm>
          <a:off x="7647998" y="3938587"/>
          <a:ext cx="3889375" cy="291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Image" r:id="rId3" imgW="5396825" imgH="4050794" progId="Photoshop.Image.7">
                  <p:embed/>
                </p:oleObj>
              </mc:Choice>
              <mc:Fallback>
                <p:oleObj name="Image" r:id="rId3" imgW="5396825" imgH="4050794" progId="Photoshop.Image.7">
                  <p:embed/>
                  <p:pic>
                    <p:nvPicPr>
                      <p:cNvPr id="6861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7998" y="3938587"/>
                        <a:ext cx="3889375" cy="291941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78947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692292" y="6228000"/>
            <a:ext cx="7920000" cy="252000"/>
          </a:xfrm>
        </p:spPr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86292" y="6228000"/>
            <a:ext cx="252000" cy="252000"/>
          </a:xfr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pic>
        <p:nvPicPr>
          <p:cNvPr id="4" name="Picture 4" descr="mouseBl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766" y="1158875"/>
            <a:ext cx="14382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637689"/>
              </p:ext>
            </p:extLst>
          </p:nvPr>
        </p:nvGraphicFramePr>
        <p:xfrm>
          <a:off x="2383416" y="1006475"/>
          <a:ext cx="145891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Klip" r:id="rId4" imgW="3319604" imgH="3468986" progId="MS_ClipArt_Gallery.2">
                  <p:embed/>
                </p:oleObj>
              </mc:Choice>
              <mc:Fallback>
                <p:oleObj name="Klip" r:id="rId4" imgW="3319604" imgH="3468986" progId="MS_ClipArt_Gallery.2">
                  <p:embed/>
                  <p:pic>
                    <p:nvPicPr>
                      <p:cNvPr id="6963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416" y="1006475"/>
                        <a:ext cx="145891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 rot="10800000" flipV="1">
            <a:off x="3602616" y="1387475"/>
            <a:ext cx="11985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3,5 dní p.c.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flipV="1">
            <a:off x="3761366" y="1616075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479416" y="1577975"/>
            <a:ext cx="533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>
                <a:solidFill>
                  <a:srgbClr val="FF0000"/>
                </a:solidFill>
                <a:latin typeface="Arial" panose="020B0604020202020204" pitchFamily="34" charset="0"/>
              </a:rPr>
              <a:t>ICM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194753" y="6400800"/>
            <a:ext cx="282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t>Linie ES buněk</a:t>
            </a:r>
            <a:r>
              <a:rPr lang="en-US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t> na feederu MEF</a:t>
            </a:r>
            <a:endParaRPr lang="cs-CZ" altLang="cs-CZ" sz="14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803016" y="1616075"/>
            <a:ext cx="820737" cy="533400"/>
          </a:xfrm>
          <a:prstGeom prst="rightArrow">
            <a:avLst>
              <a:gd name="adj1" fmla="val 50000"/>
              <a:gd name="adj2" fmla="val 38467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327016" y="1333500"/>
            <a:ext cx="657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4-5 dní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7888866" y="2144713"/>
            <a:ext cx="1600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7812666" y="1597025"/>
            <a:ext cx="1752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7946016" y="2097088"/>
            <a:ext cx="24765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8574666" y="2097088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8898516" y="2097088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9203316" y="2097088"/>
            <a:ext cx="1905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8269866" y="2097088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" name="Freeform 19"/>
          <p:cNvSpPr>
            <a:spLocks/>
          </p:cNvSpPr>
          <p:nvPr/>
        </p:nvSpPr>
        <p:spPr bwMode="auto">
          <a:xfrm>
            <a:off x="8555616" y="1806575"/>
            <a:ext cx="342900" cy="171450"/>
          </a:xfrm>
          <a:custGeom>
            <a:avLst/>
            <a:gdLst>
              <a:gd name="T0" fmla="*/ 0 w 204"/>
              <a:gd name="T1" fmla="*/ 2147483646 h 204"/>
              <a:gd name="T2" fmla="*/ 2147483646 w 204"/>
              <a:gd name="T3" fmla="*/ 0 h 204"/>
              <a:gd name="T4" fmla="*/ 2147483646 w 204"/>
              <a:gd name="T5" fmla="*/ 2147483646 h 204"/>
              <a:gd name="T6" fmla="*/ 0 w 204"/>
              <a:gd name="T7" fmla="*/ 2147483646 h 2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4" h="204">
                <a:moveTo>
                  <a:pt x="0" y="108"/>
                </a:moveTo>
                <a:cubicBezTo>
                  <a:pt x="34" y="63"/>
                  <a:pt x="62" y="31"/>
                  <a:pt x="108" y="0"/>
                </a:cubicBezTo>
                <a:cubicBezTo>
                  <a:pt x="171" y="21"/>
                  <a:pt x="185" y="64"/>
                  <a:pt x="204" y="120"/>
                </a:cubicBezTo>
                <a:cubicBezTo>
                  <a:pt x="148" y="157"/>
                  <a:pt x="0" y="204"/>
                  <a:pt x="0" y="108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rot="384944" flipH="1">
            <a:off x="8174616" y="1897063"/>
            <a:ext cx="381000" cy="228600"/>
          </a:xfrm>
          <a:prstGeom prst="lin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8860416" y="1882775"/>
            <a:ext cx="381000" cy="190500"/>
          </a:xfrm>
          <a:prstGeom prst="line">
            <a:avLst/>
          </a:prstGeom>
          <a:noFill/>
          <a:ln w="28575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7598353" y="3608388"/>
            <a:ext cx="1600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9198553" y="316865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7522153" y="3073400"/>
            <a:ext cx="1752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9274753" y="3063875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7636453" y="3573463"/>
            <a:ext cx="24765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8265103" y="3573463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8569903" y="3573463"/>
            <a:ext cx="24765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7960303" y="3573463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5221866" y="3621088"/>
            <a:ext cx="1600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5145666" y="3073400"/>
            <a:ext cx="1752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5250441" y="3578225"/>
            <a:ext cx="24765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5964816" y="3578225"/>
            <a:ext cx="1524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6199766" y="3586163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5583816" y="3586163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4807528" y="59102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807528" y="6350000"/>
            <a:ext cx="1600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 flipV="1">
            <a:off x="6407728" y="591026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4731328" y="5802313"/>
            <a:ext cx="1752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>
            <a:off x="4731328" y="5789613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" name="Line 41"/>
          <p:cNvSpPr>
            <a:spLocks noChangeShapeType="1"/>
          </p:cNvSpPr>
          <p:nvPr/>
        </p:nvSpPr>
        <p:spPr bwMode="auto">
          <a:xfrm>
            <a:off x="6483928" y="5789613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>
            <a:off x="4845628" y="6319838"/>
            <a:ext cx="24765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>
            <a:off x="5474278" y="6319838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" name="Line 44"/>
          <p:cNvSpPr>
            <a:spLocks noChangeShapeType="1"/>
          </p:cNvSpPr>
          <p:nvPr/>
        </p:nvSpPr>
        <p:spPr bwMode="auto">
          <a:xfrm>
            <a:off x="5798128" y="6319838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5169478" y="6319838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" name="Line 46"/>
          <p:cNvSpPr>
            <a:spLocks noChangeShapeType="1"/>
          </p:cNvSpPr>
          <p:nvPr/>
        </p:nvSpPr>
        <p:spPr bwMode="auto">
          <a:xfrm>
            <a:off x="8922328" y="3575050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" name="Line 47"/>
          <p:cNvSpPr>
            <a:spLocks noChangeShapeType="1"/>
          </p:cNvSpPr>
          <p:nvPr/>
        </p:nvSpPr>
        <p:spPr bwMode="auto">
          <a:xfrm>
            <a:off x="6512503" y="3578225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" name="Line 48"/>
          <p:cNvSpPr>
            <a:spLocks noChangeShapeType="1"/>
          </p:cNvSpPr>
          <p:nvPr/>
        </p:nvSpPr>
        <p:spPr bwMode="auto">
          <a:xfrm>
            <a:off x="6121978" y="6319838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" name="Text Box 49"/>
          <p:cNvSpPr txBox="1">
            <a:spLocks noChangeArrowheads="1"/>
          </p:cNvSpPr>
          <p:nvPr/>
        </p:nvSpPr>
        <p:spPr bwMode="auto">
          <a:xfrm>
            <a:off x="7660266" y="2205038"/>
            <a:ext cx="2038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000" b="1">
                <a:latin typeface="Arial" panose="020B0604020202020204" pitchFamily="34" charset="0"/>
              </a:rPr>
              <a:t>Fibroblastová výživná vrstva „feeder“- tvořená MEF</a:t>
            </a:r>
          </a:p>
        </p:txBody>
      </p:sp>
      <p:sp>
        <p:nvSpPr>
          <p:cNvPr id="50" name="Freeform 50"/>
          <p:cNvSpPr>
            <a:spLocks/>
          </p:cNvSpPr>
          <p:nvPr/>
        </p:nvSpPr>
        <p:spPr bwMode="auto">
          <a:xfrm>
            <a:off x="10397116" y="2114550"/>
            <a:ext cx="342900" cy="171450"/>
          </a:xfrm>
          <a:custGeom>
            <a:avLst/>
            <a:gdLst>
              <a:gd name="T0" fmla="*/ 0 w 204"/>
              <a:gd name="T1" fmla="*/ 2147483646 h 204"/>
              <a:gd name="T2" fmla="*/ 2147483646 w 204"/>
              <a:gd name="T3" fmla="*/ 0 h 204"/>
              <a:gd name="T4" fmla="*/ 2147483646 w 204"/>
              <a:gd name="T5" fmla="*/ 2147483646 h 204"/>
              <a:gd name="T6" fmla="*/ 0 w 204"/>
              <a:gd name="T7" fmla="*/ 2147483646 h 2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4" h="204">
                <a:moveTo>
                  <a:pt x="0" y="108"/>
                </a:moveTo>
                <a:cubicBezTo>
                  <a:pt x="34" y="63"/>
                  <a:pt x="62" y="31"/>
                  <a:pt x="108" y="0"/>
                </a:cubicBezTo>
                <a:cubicBezTo>
                  <a:pt x="171" y="21"/>
                  <a:pt x="185" y="64"/>
                  <a:pt x="204" y="120"/>
                </a:cubicBezTo>
                <a:cubicBezTo>
                  <a:pt x="148" y="157"/>
                  <a:pt x="0" y="204"/>
                  <a:pt x="0" y="108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1" name="Text Box 51"/>
          <p:cNvSpPr txBox="1">
            <a:spLocks noChangeArrowheads="1"/>
          </p:cNvSpPr>
          <p:nvPr/>
        </p:nvSpPr>
        <p:spPr bwMode="auto">
          <a:xfrm>
            <a:off x="8084128" y="1768475"/>
            <a:ext cx="457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>
                <a:solidFill>
                  <a:srgbClr val="CC9900"/>
                </a:solidFill>
                <a:latin typeface="Arial" panose="020B0604020202020204" pitchFamily="34" charset="0"/>
              </a:rPr>
              <a:t>TE</a:t>
            </a:r>
          </a:p>
        </p:txBody>
      </p:sp>
      <p:sp>
        <p:nvSpPr>
          <p:cNvPr id="52" name="Freeform 52"/>
          <p:cNvSpPr>
            <a:spLocks/>
          </p:cNvSpPr>
          <p:nvPr/>
        </p:nvSpPr>
        <p:spPr bwMode="auto">
          <a:xfrm>
            <a:off x="4950403" y="6229350"/>
            <a:ext cx="228600" cy="104775"/>
          </a:xfrm>
          <a:custGeom>
            <a:avLst/>
            <a:gdLst>
              <a:gd name="T0" fmla="*/ 0 w 204"/>
              <a:gd name="T1" fmla="*/ 2147483646 h 204"/>
              <a:gd name="T2" fmla="*/ 2147483646 w 204"/>
              <a:gd name="T3" fmla="*/ 0 h 204"/>
              <a:gd name="T4" fmla="*/ 2147483646 w 204"/>
              <a:gd name="T5" fmla="*/ 2147483646 h 204"/>
              <a:gd name="T6" fmla="*/ 0 w 204"/>
              <a:gd name="T7" fmla="*/ 2147483646 h 2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4" h="204">
                <a:moveTo>
                  <a:pt x="0" y="108"/>
                </a:moveTo>
                <a:cubicBezTo>
                  <a:pt x="34" y="63"/>
                  <a:pt x="62" y="31"/>
                  <a:pt x="108" y="0"/>
                </a:cubicBezTo>
                <a:cubicBezTo>
                  <a:pt x="171" y="21"/>
                  <a:pt x="185" y="64"/>
                  <a:pt x="204" y="120"/>
                </a:cubicBezTo>
                <a:cubicBezTo>
                  <a:pt x="148" y="157"/>
                  <a:pt x="0" y="204"/>
                  <a:pt x="0" y="108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3" name="Freeform 53"/>
          <p:cNvSpPr>
            <a:spLocks/>
          </p:cNvSpPr>
          <p:nvPr/>
        </p:nvSpPr>
        <p:spPr bwMode="auto">
          <a:xfrm>
            <a:off x="9546216" y="3417888"/>
            <a:ext cx="107950" cy="76200"/>
          </a:xfrm>
          <a:custGeom>
            <a:avLst/>
            <a:gdLst>
              <a:gd name="T0" fmla="*/ 2147483646 w 91"/>
              <a:gd name="T1" fmla="*/ 2147483646 h 55"/>
              <a:gd name="T2" fmla="*/ 2147483646 w 91"/>
              <a:gd name="T3" fmla="*/ 0 h 55"/>
              <a:gd name="T4" fmla="*/ 2147483646 w 91"/>
              <a:gd name="T5" fmla="*/ 2147483646 h 5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1" h="55">
                <a:moveTo>
                  <a:pt x="23" y="55"/>
                </a:moveTo>
                <a:cubicBezTo>
                  <a:pt x="91" y="33"/>
                  <a:pt x="86" y="54"/>
                  <a:pt x="60" y="0"/>
                </a:cubicBezTo>
                <a:cubicBezTo>
                  <a:pt x="44" y="11"/>
                  <a:pt x="0" y="32"/>
                  <a:pt x="23" y="55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4" name="Freeform 54"/>
          <p:cNvSpPr>
            <a:spLocks/>
          </p:cNvSpPr>
          <p:nvPr/>
        </p:nvSpPr>
        <p:spPr bwMode="auto">
          <a:xfrm>
            <a:off x="3607378" y="3502025"/>
            <a:ext cx="74613" cy="53975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" name="Freeform 55"/>
          <p:cNvSpPr>
            <a:spLocks/>
          </p:cNvSpPr>
          <p:nvPr/>
        </p:nvSpPr>
        <p:spPr bwMode="auto">
          <a:xfrm>
            <a:off x="9470016" y="3390900"/>
            <a:ext cx="74612" cy="53975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6" name="Freeform 56"/>
          <p:cNvSpPr>
            <a:spLocks/>
          </p:cNvSpPr>
          <p:nvPr/>
        </p:nvSpPr>
        <p:spPr bwMode="auto">
          <a:xfrm>
            <a:off x="9498591" y="3273425"/>
            <a:ext cx="88900" cy="101600"/>
          </a:xfrm>
          <a:custGeom>
            <a:avLst/>
            <a:gdLst>
              <a:gd name="T0" fmla="*/ 2147483646 w 56"/>
              <a:gd name="T1" fmla="*/ 2147483646 h 64"/>
              <a:gd name="T2" fmla="*/ 2147483646 w 56"/>
              <a:gd name="T3" fmla="*/ 2147483646 h 64"/>
              <a:gd name="T4" fmla="*/ 2147483646 w 56"/>
              <a:gd name="T5" fmla="*/ 0 h 64"/>
              <a:gd name="T6" fmla="*/ 2147483646 w 56"/>
              <a:gd name="T7" fmla="*/ 2147483646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64">
                <a:moveTo>
                  <a:pt x="2" y="36"/>
                </a:moveTo>
                <a:cubicBezTo>
                  <a:pt x="11" y="39"/>
                  <a:pt x="56" y="64"/>
                  <a:pt x="47" y="18"/>
                </a:cubicBezTo>
                <a:cubicBezTo>
                  <a:pt x="45" y="7"/>
                  <a:pt x="29" y="6"/>
                  <a:pt x="20" y="0"/>
                </a:cubicBezTo>
                <a:cubicBezTo>
                  <a:pt x="0" y="29"/>
                  <a:pt x="2" y="16"/>
                  <a:pt x="2" y="36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" name="Freeform 57"/>
          <p:cNvSpPr>
            <a:spLocks/>
          </p:cNvSpPr>
          <p:nvPr/>
        </p:nvSpPr>
        <p:spPr bwMode="auto">
          <a:xfrm>
            <a:off x="9485891" y="3502025"/>
            <a:ext cx="74612" cy="95250"/>
          </a:xfrm>
          <a:custGeom>
            <a:avLst/>
            <a:gdLst>
              <a:gd name="T0" fmla="*/ 0 w 45"/>
              <a:gd name="T1" fmla="*/ 2147483646 h 52"/>
              <a:gd name="T2" fmla="*/ 2147483646 w 45"/>
              <a:gd name="T3" fmla="*/ 2147483646 h 52"/>
              <a:gd name="T4" fmla="*/ 2147483646 w 45"/>
              <a:gd name="T5" fmla="*/ 2147483646 h 52"/>
              <a:gd name="T6" fmla="*/ 0 w 45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" h="52">
                <a:moveTo>
                  <a:pt x="0" y="2"/>
                </a:moveTo>
                <a:cubicBezTo>
                  <a:pt x="3" y="12"/>
                  <a:pt x="9" y="52"/>
                  <a:pt x="36" y="38"/>
                </a:cubicBezTo>
                <a:cubicBezTo>
                  <a:pt x="44" y="34"/>
                  <a:pt x="42" y="20"/>
                  <a:pt x="45" y="11"/>
                </a:cubicBezTo>
                <a:cubicBezTo>
                  <a:pt x="12" y="0"/>
                  <a:pt x="27" y="2"/>
                  <a:pt x="0" y="2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" name="Freeform 58"/>
          <p:cNvSpPr>
            <a:spLocks/>
          </p:cNvSpPr>
          <p:nvPr/>
        </p:nvSpPr>
        <p:spPr bwMode="auto">
          <a:xfrm>
            <a:off x="8803266" y="3492500"/>
            <a:ext cx="107950" cy="76200"/>
          </a:xfrm>
          <a:custGeom>
            <a:avLst/>
            <a:gdLst>
              <a:gd name="T0" fmla="*/ 2147483646 w 91"/>
              <a:gd name="T1" fmla="*/ 2147483646 h 55"/>
              <a:gd name="T2" fmla="*/ 2147483646 w 91"/>
              <a:gd name="T3" fmla="*/ 0 h 55"/>
              <a:gd name="T4" fmla="*/ 2147483646 w 91"/>
              <a:gd name="T5" fmla="*/ 2147483646 h 5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1" h="55">
                <a:moveTo>
                  <a:pt x="23" y="55"/>
                </a:moveTo>
                <a:cubicBezTo>
                  <a:pt x="91" y="33"/>
                  <a:pt x="86" y="54"/>
                  <a:pt x="60" y="0"/>
                </a:cubicBezTo>
                <a:cubicBezTo>
                  <a:pt x="44" y="11"/>
                  <a:pt x="0" y="32"/>
                  <a:pt x="23" y="55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9" name="Freeform 59"/>
          <p:cNvSpPr>
            <a:spLocks/>
          </p:cNvSpPr>
          <p:nvPr/>
        </p:nvSpPr>
        <p:spPr bwMode="auto">
          <a:xfrm>
            <a:off x="8569903" y="3502025"/>
            <a:ext cx="74613" cy="53975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0" name="Freeform 60"/>
          <p:cNvSpPr>
            <a:spLocks/>
          </p:cNvSpPr>
          <p:nvPr/>
        </p:nvSpPr>
        <p:spPr bwMode="auto">
          <a:xfrm>
            <a:off x="8341303" y="3511550"/>
            <a:ext cx="88900" cy="101600"/>
          </a:xfrm>
          <a:custGeom>
            <a:avLst/>
            <a:gdLst>
              <a:gd name="T0" fmla="*/ 2147483646 w 56"/>
              <a:gd name="T1" fmla="*/ 2147483646 h 64"/>
              <a:gd name="T2" fmla="*/ 2147483646 w 56"/>
              <a:gd name="T3" fmla="*/ 2147483646 h 64"/>
              <a:gd name="T4" fmla="*/ 2147483646 w 56"/>
              <a:gd name="T5" fmla="*/ 0 h 64"/>
              <a:gd name="T6" fmla="*/ 2147483646 w 56"/>
              <a:gd name="T7" fmla="*/ 2147483646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64">
                <a:moveTo>
                  <a:pt x="2" y="36"/>
                </a:moveTo>
                <a:cubicBezTo>
                  <a:pt x="11" y="39"/>
                  <a:pt x="56" y="64"/>
                  <a:pt x="47" y="18"/>
                </a:cubicBezTo>
                <a:cubicBezTo>
                  <a:pt x="45" y="7"/>
                  <a:pt x="29" y="6"/>
                  <a:pt x="20" y="0"/>
                </a:cubicBezTo>
                <a:cubicBezTo>
                  <a:pt x="0" y="29"/>
                  <a:pt x="2" y="16"/>
                  <a:pt x="2" y="36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1" name="Freeform 61"/>
          <p:cNvSpPr>
            <a:spLocks/>
          </p:cNvSpPr>
          <p:nvPr/>
        </p:nvSpPr>
        <p:spPr bwMode="auto">
          <a:xfrm>
            <a:off x="7807903" y="3511550"/>
            <a:ext cx="74613" cy="95250"/>
          </a:xfrm>
          <a:custGeom>
            <a:avLst/>
            <a:gdLst>
              <a:gd name="T0" fmla="*/ 0 w 45"/>
              <a:gd name="T1" fmla="*/ 2147483646 h 52"/>
              <a:gd name="T2" fmla="*/ 2147483646 w 45"/>
              <a:gd name="T3" fmla="*/ 2147483646 h 52"/>
              <a:gd name="T4" fmla="*/ 2147483646 w 45"/>
              <a:gd name="T5" fmla="*/ 2147483646 h 52"/>
              <a:gd name="T6" fmla="*/ 0 w 45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" h="52">
                <a:moveTo>
                  <a:pt x="0" y="2"/>
                </a:moveTo>
                <a:cubicBezTo>
                  <a:pt x="3" y="12"/>
                  <a:pt x="9" y="52"/>
                  <a:pt x="36" y="38"/>
                </a:cubicBezTo>
                <a:cubicBezTo>
                  <a:pt x="44" y="34"/>
                  <a:pt x="42" y="20"/>
                  <a:pt x="45" y="11"/>
                </a:cubicBezTo>
                <a:cubicBezTo>
                  <a:pt x="12" y="0"/>
                  <a:pt x="27" y="2"/>
                  <a:pt x="0" y="2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2" name="Freeform 62"/>
          <p:cNvSpPr>
            <a:spLocks/>
          </p:cNvSpPr>
          <p:nvPr/>
        </p:nvSpPr>
        <p:spPr bwMode="auto">
          <a:xfrm>
            <a:off x="8036503" y="3511550"/>
            <a:ext cx="74613" cy="53975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3" name="Freeform 63"/>
          <p:cNvSpPr>
            <a:spLocks/>
          </p:cNvSpPr>
          <p:nvPr/>
        </p:nvSpPr>
        <p:spPr bwMode="auto">
          <a:xfrm>
            <a:off x="5288541" y="3416300"/>
            <a:ext cx="228600" cy="152400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CC9900"/>
          </a:solidFill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4" name="Freeform 64"/>
          <p:cNvSpPr>
            <a:spLocks/>
          </p:cNvSpPr>
          <p:nvPr/>
        </p:nvSpPr>
        <p:spPr bwMode="auto">
          <a:xfrm>
            <a:off x="5583816" y="3454400"/>
            <a:ext cx="228600" cy="76200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5" name="Freeform 65"/>
          <p:cNvSpPr>
            <a:spLocks/>
          </p:cNvSpPr>
          <p:nvPr/>
        </p:nvSpPr>
        <p:spPr bwMode="auto">
          <a:xfrm flipH="1">
            <a:off x="5812416" y="3454400"/>
            <a:ext cx="228600" cy="152400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6" name="Freeform 66"/>
          <p:cNvSpPr>
            <a:spLocks/>
          </p:cNvSpPr>
          <p:nvPr/>
        </p:nvSpPr>
        <p:spPr bwMode="auto">
          <a:xfrm>
            <a:off x="6041016" y="3459163"/>
            <a:ext cx="228600" cy="96837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808080"/>
          </a:solidFill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" name="Freeform 67"/>
          <p:cNvSpPr>
            <a:spLocks/>
          </p:cNvSpPr>
          <p:nvPr/>
        </p:nvSpPr>
        <p:spPr bwMode="auto">
          <a:xfrm>
            <a:off x="5379028" y="6253163"/>
            <a:ext cx="228600" cy="76200"/>
          </a:xfrm>
          <a:custGeom>
            <a:avLst/>
            <a:gdLst>
              <a:gd name="T0" fmla="*/ 0 w 204"/>
              <a:gd name="T1" fmla="*/ 2147483646 h 204"/>
              <a:gd name="T2" fmla="*/ 2147483646 w 204"/>
              <a:gd name="T3" fmla="*/ 0 h 204"/>
              <a:gd name="T4" fmla="*/ 2147483646 w 204"/>
              <a:gd name="T5" fmla="*/ 2147483646 h 204"/>
              <a:gd name="T6" fmla="*/ 0 w 204"/>
              <a:gd name="T7" fmla="*/ 2147483646 h 2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4" h="204">
                <a:moveTo>
                  <a:pt x="0" y="108"/>
                </a:moveTo>
                <a:cubicBezTo>
                  <a:pt x="34" y="63"/>
                  <a:pt x="62" y="31"/>
                  <a:pt x="108" y="0"/>
                </a:cubicBezTo>
                <a:cubicBezTo>
                  <a:pt x="171" y="21"/>
                  <a:pt x="185" y="64"/>
                  <a:pt x="204" y="120"/>
                </a:cubicBezTo>
                <a:cubicBezTo>
                  <a:pt x="148" y="157"/>
                  <a:pt x="0" y="204"/>
                  <a:pt x="0" y="108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8" name="Freeform 68"/>
          <p:cNvSpPr>
            <a:spLocks/>
          </p:cNvSpPr>
          <p:nvPr/>
        </p:nvSpPr>
        <p:spPr bwMode="auto">
          <a:xfrm rot="5589368">
            <a:off x="5224247" y="6166644"/>
            <a:ext cx="74612" cy="209550"/>
          </a:xfrm>
          <a:custGeom>
            <a:avLst/>
            <a:gdLst>
              <a:gd name="T0" fmla="*/ 0 w 204"/>
              <a:gd name="T1" fmla="*/ 2147483646 h 204"/>
              <a:gd name="T2" fmla="*/ 2147483646 w 204"/>
              <a:gd name="T3" fmla="*/ 0 h 204"/>
              <a:gd name="T4" fmla="*/ 2147483646 w 204"/>
              <a:gd name="T5" fmla="*/ 2147483646 h 204"/>
              <a:gd name="T6" fmla="*/ 0 w 204"/>
              <a:gd name="T7" fmla="*/ 2147483646 h 2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4" h="204">
                <a:moveTo>
                  <a:pt x="0" y="108"/>
                </a:moveTo>
                <a:cubicBezTo>
                  <a:pt x="34" y="63"/>
                  <a:pt x="62" y="31"/>
                  <a:pt x="108" y="0"/>
                </a:cubicBezTo>
                <a:cubicBezTo>
                  <a:pt x="171" y="21"/>
                  <a:pt x="185" y="64"/>
                  <a:pt x="204" y="120"/>
                </a:cubicBezTo>
                <a:cubicBezTo>
                  <a:pt x="148" y="157"/>
                  <a:pt x="0" y="204"/>
                  <a:pt x="0" y="108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9" name="Freeform 69"/>
          <p:cNvSpPr>
            <a:spLocks/>
          </p:cNvSpPr>
          <p:nvPr/>
        </p:nvSpPr>
        <p:spPr bwMode="auto">
          <a:xfrm>
            <a:off x="6374391" y="3425825"/>
            <a:ext cx="152400" cy="152400"/>
          </a:xfrm>
          <a:custGeom>
            <a:avLst/>
            <a:gdLst>
              <a:gd name="T0" fmla="*/ 0 w 204"/>
              <a:gd name="T1" fmla="*/ 2147483646 h 204"/>
              <a:gd name="T2" fmla="*/ 2147483646 w 204"/>
              <a:gd name="T3" fmla="*/ 0 h 204"/>
              <a:gd name="T4" fmla="*/ 2147483646 w 204"/>
              <a:gd name="T5" fmla="*/ 2147483646 h 204"/>
              <a:gd name="T6" fmla="*/ 0 w 204"/>
              <a:gd name="T7" fmla="*/ 2147483646 h 2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4" h="204">
                <a:moveTo>
                  <a:pt x="0" y="108"/>
                </a:moveTo>
                <a:cubicBezTo>
                  <a:pt x="34" y="63"/>
                  <a:pt x="62" y="31"/>
                  <a:pt x="108" y="0"/>
                </a:cubicBezTo>
                <a:cubicBezTo>
                  <a:pt x="171" y="21"/>
                  <a:pt x="185" y="64"/>
                  <a:pt x="204" y="120"/>
                </a:cubicBezTo>
                <a:cubicBezTo>
                  <a:pt x="148" y="157"/>
                  <a:pt x="0" y="204"/>
                  <a:pt x="0" y="108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0" name="AutoShape 70"/>
          <p:cNvSpPr>
            <a:spLocks noChangeArrowheads="1"/>
          </p:cNvSpPr>
          <p:nvPr/>
        </p:nvSpPr>
        <p:spPr bwMode="auto">
          <a:xfrm>
            <a:off x="7007803" y="3063875"/>
            <a:ext cx="390525" cy="50482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71" name="Line 71"/>
          <p:cNvSpPr>
            <a:spLocks noChangeShapeType="1"/>
          </p:cNvSpPr>
          <p:nvPr/>
        </p:nvSpPr>
        <p:spPr bwMode="auto">
          <a:xfrm flipH="1">
            <a:off x="5283778" y="3430588"/>
            <a:ext cx="209550" cy="109537"/>
          </a:xfrm>
          <a:prstGeom prst="line">
            <a:avLst/>
          </a:prstGeom>
          <a:noFill/>
          <a:ln w="222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2" name="Line 72"/>
          <p:cNvSpPr>
            <a:spLocks noChangeShapeType="1"/>
          </p:cNvSpPr>
          <p:nvPr/>
        </p:nvSpPr>
        <p:spPr bwMode="auto">
          <a:xfrm>
            <a:off x="5283778" y="3368675"/>
            <a:ext cx="223838" cy="209550"/>
          </a:xfrm>
          <a:prstGeom prst="line">
            <a:avLst/>
          </a:prstGeom>
          <a:noFill/>
          <a:ln w="222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3" name="Line 73"/>
          <p:cNvSpPr>
            <a:spLocks noChangeShapeType="1"/>
          </p:cNvSpPr>
          <p:nvPr/>
        </p:nvSpPr>
        <p:spPr bwMode="auto">
          <a:xfrm flipV="1">
            <a:off x="7592003" y="3165475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4" name="Line 74"/>
          <p:cNvSpPr>
            <a:spLocks noChangeShapeType="1"/>
          </p:cNvSpPr>
          <p:nvPr/>
        </p:nvSpPr>
        <p:spPr bwMode="auto">
          <a:xfrm flipH="1">
            <a:off x="6079116" y="3425825"/>
            <a:ext cx="152400" cy="152400"/>
          </a:xfrm>
          <a:prstGeom prst="line">
            <a:avLst/>
          </a:prstGeom>
          <a:noFill/>
          <a:ln w="222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5" name="Line 75"/>
          <p:cNvSpPr>
            <a:spLocks noChangeShapeType="1"/>
          </p:cNvSpPr>
          <p:nvPr/>
        </p:nvSpPr>
        <p:spPr bwMode="auto">
          <a:xfrm>
            <a:off x="6079116" y="3425825"/>
            <a:ext cx="152400" cy="152400"/>
          </a:xfrm>
          <a:prstGeom prst="line">
            <a:avLst/>
          </a:prstGeom>
          <a:noFill/>
          <a:ln w="222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" name="Freeform 76"/>
          <p:cNvSpPr>
            <a:spLocks/>
          </p:cNvSpPr>
          <p:nvPr/>
        </p:nvSpPr>
        <p:spPr bwMode="auto">
          <a:xfrm>
            <a:off x="5588578" y="6243638"/>
            <a:ext cx="150813" cy="95250"/>
          </a:xfrm>
          <a:custGeom>
            <a:avLst/>
            <a:gdLst>
              <a:gd name="T0" fmla="*/ 0 w 45"/>
              <a:gd name="T1" fmla="*/ 2147483646 h 52"/>
              <a:gd name="T2" fmla="*/ 2147483646 w 45"/>
              <a:gd name="T3" fmla="*/ 2147483646 h 52"/>
              <a:gd name="T4" fmla="*/ 2147483646 w 45"/>
              <a:gd name="T5" fmla="*/ 2147483646 h 52"/>
              <a:gd name="T6" fmla="*/ 0 w 45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" h="52">
                <a:moveTo>
                  <a:pt x="0" y="2"/>
                </a:moveTo>
                <a:cubicBezTo>
                  <a:pt x="3" y="12"/>
                  <a:pt x="9" y="52"/>
                  <a:pt x="36" y="38"/>
                </a:cubicBezTo>
                <a:cubicBezTo>
                  <a:pt x="44" y="34"/>
                  <a:pt x="42" y="20"/>
                  <a:pt x="45" y="11"/>
                </a:cubicBezTo>
                <a:cubicBezTo>
                  <a:pt x="12" y="0"/>
                  <a:pt x="27" y="2"/>
                  <a:pt x="0" y="2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" name="Freeform 77"/>
          <p:cNvSpPr>
            <a:spLocks/>
          </p:cNvSpPr>
          <p:nvPr/>
        </p:nvSpPr>
        <p:spPr bwMode="auto">
          <a:xfrm>
            <a:off x="6083878" y="6240463"/>
            <a:ext cx="304800" cy="76200"/>
          </a:xfrm>
          <a:custGeom>
            <a:avLst/>
            <a:gdLst>
              <a:gd name="T0" fmla="*/ 2147483646 w 56"/>
              <a:gd name="T1" fmla="*/ 2147483646 h 64"/>
              <a:gd name="T2" fmla="*/ 2147483646 w 56"/>
              <a:gd name="T3" fmla="*/ 2147483646 h 64"/>
              <a:gd name="T4" fmla="*/ 2147483646 w 56"/>
              <a:gd name="T5" fmla="*/ 0 h 64"/>
              <a:gd name="T6" fmla="*/ 2147483646 w 56"/>
              <a:gd name="T7" fmla="*/ 2147483646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64">
                <a:moveTo>
                  <a:pt x="2" y="36"/>
                </a:moveTo>
                <a:cubicBezTo>
                  <a:pt x="11" y="39"/>
                  <a:pt x="56" y="64"/>
                  <a:pt x="47" y="18"/>
                </a:cubicBezTo>
                <a:cubicBezTo>
                  <a:pt x="45" y="7"/>
                  <a:pt x="29" y="6"/>
                  <a:pt x="20" y="0"/>
                </a:cubicBezTo>
                <a:cubicBezTo>
                  <a:pt x="0" y="29"/>
                  <a:pt x="2" y="16"/>
                  <a:pt x="2" y="36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" name="Freeform 78"/>
          <p:cNvSpPr>
            <a:spLocks/>
          </p:cNvSpPr>
          <p:nvPr/>
        </p:nvSpPr>
        <p:spPr bwMode="auto">
          <a:xfrm>
            <a:off x="5931478" y="6253163"/>
            <a:ext cx="150813" cy="74612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9" name="Freeform 79"/>
          <p:cNvSpPr>
            <a:spLocks/>
          </p:cNvSpPr>
          <p:nvPr/>
        </p:nvSpPr>
        <p:spPr bwMode="auto">
          <a:xfrm>
            <a:off x="5731453" y="6234113"/>
            <a:ext cx="228600" cy="76200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0" name="Freeform 80"/>
          <p:cNvSpPr>
            <a:spLocks/>
          </p:cNvSpPr>
          <p:nvPr/>
        </p:nvSpPr>
        <p:spPr bwMode="auto">
          <a:xfrm>
            <a:off x="4864678" y="6253163"/>
            <a:ext cx="76200" cy="74612"/>
          </a:xfrm>
          <a:custGeom>
            <a:avLst/>
            <a:gdLst>
              <a:gd name="T0" fmla="*/ 0 w 45"/>
              <a:gd name="T1" fmla="*/ 2147483646 h 52"/>
              <a:gd name="T2" fmla="*/ 2147483646 w 45"/>
              <a:gd name="T3" fmla="*/ 2147483646 h 52"/>
              <a:gd name="T4" fmla="*/ 2147483646 w 45"/>
              <a:gd name="T5" fmla="*/ 2147483646 h 52"/>
              <a:gd name="T6" fmla="*/ 0 w 45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" h="52">
                <a:moveTo>
                  <a:pt x="0" y="2"/>
                </a:moveTo>
                <a:cubicBezTo>
                  <a:pt x="3" y="12"/>
                  <a:pt x="9" y="52"/>
                  <a:pt x="36" y="38"/>
                </a:cubicBezTo>
                <a:cubicBezTo>
                  <a:pt x="44" y="34"/>
                  <a:pt x="42" y="20"/>
                  <a:pt x="45" y="11"/>
                </a:cubicBezTo>
                <a:cubicBezTo>
                  <a:pt x="12" y="0"/>
                  <a:pt x="27" y="2"/>
                  <a:pt x="0" y="2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1" name="Text Box 81"/>
          <p:cNvSpPr txBox="1">
            <a:spLocks noChangeArrowheads="1"/>
          </p:cNvSpPr>
          <p:nvPr/>
        </p:nvSpPr>
        <p:spPr bwMode="auto">
          <a:xfrm>
            <a:off x="6879216" y="4587875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Odstranění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000">
                <a:latin typeface="Arial" panose="020B0604020202020204" pitchFamily="34" charset="0"/>
              </a:rPr>
              <a:t> PEF</a:t>
            </a:r>
          </a:p>
        </p:txBody>
      </p:sp>
      <p:sp>
        <p:nvSpPr>
          <p:cNvPr id="82" name="Line 82"/>
          <p:cNvSpPr>
            <a:spLocks noChangeShapeType="1"/>
          </p:cNvSpPr>
          <p:nvPr/>
        </p:nvSpPr>
        <p:spPr bwMode="auto">
          <a:xfrm>
            <a:off x="8533391" y="589915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3" name="Line 83"/>
          <p:cNvSpPr>
            <a:spLocks noChangeShapeType="1"/>
          </p:cNvSpPr>
          <p:nvPr/>
        </p:nvSpPr>
        <p:spPr bwMode="auto">
          <a:xfrm>
            <a:off x="8533391" y="6338888"/>
            <a:ext cx="1600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4" name="Line 84"/>
          <p:cNvSpPr>
            <a:spLocks noChangeShapeType="1"/>
          </p:cNvSpPr>
          <p:nvPr/>
        </p:nvSpPr>
        <p:spPr bwMode="auto">
          <a:xfrm flipV="1">
            <a:off x="10133591" y="5899150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5" name="Line 85"/>
          <p:cNvSpPr>
            <a:spLocks noChangeShapeType="1"/>
          </p:cNvSpPr>
          <p:nvPr/>
        </p:nvSpPr>
        <p:spPr bwMode="auto">
          <a:xfrm>
            <a:off x="8457191" y="5791200"/>
            <a:ext cx="1752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6" name="Line 86"/>
          <p:cNvSpPr>
            <a:spLocks noChangeShapeType="1"/>
          </p:cNvSpPr>
          <p:nvPr/>
        </p:nvSpPr>
        <p:spPr bwMode="auto">
          <a:xfrm>
            <a:off x="8457191" y="5781675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7" name="Line 87"/>
          <p:cNvSpPr>
            <a:spLocks noChangeShapeType="1"/>
          </p:cNvSpPr>
          <p:nvPr/>
        </p:nvSpPr>
        <p:spPr bwMode="auto">
          <a:xfrm>
            <a:off x="10209791" y="5781675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8" name="Freeform 88"/>
          <p:cNvSpPr>
            <a:spLocks/>
          </p:cNvSpPr>
          <p:nvPr/>
        </p:nvSpPr>
        <p:spPr bwMode="auto">
          <a:xfrm>
            <a:off x="8742941" y="6229350"/>
            <a:ext cx="228600" cy="104775"/>
          </a:xfrm>
          <a:custGeom>
            <a:avLst/>
            <a:gdLst>
              <a:gd name="T0" fmla="*/ 0 w 204"/>
              <a:gd name="T1" fmla="*/ 2147483646 h 204"/>
              <a:gd name="T2" fmla="*/ 2147483646 w 204"/>
              <a:gd name="T3" fmla="*/ 0 h 204"/>
              <a:gd name="T4" fmla="*/ 2147483646 w 204"/>
              <a:gd name="T5" fmla="*/ 2147483646 h 204"/>
              <a:gd name="T6" fmla="*/ 0 w 204"/>
              <a:gd name="T7" fmla="*/ 2147483646 h 2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4" h="204">
                <a:moveTo>
                  <a:pt x="0" y="108"/>
                </a:moveTo>
                <a:cubicBezTo>
                  <a:pt x="34" y="63"/>
                  <a:pt x="62" y="31"/>
                  <a:pt x="108" y="0"/>
                </a:cubicBezTo>
                <a:cubicBezTo>
                  <a:pt x="171" y="21"/>
                  <a:pt x="185" y="64"/>
                  <a:pt x="204" y="120"/>
                </a:cubicBezTo>
                <a:cubicBezTo>
                  <a:pt x="148" y="157"/>
                  <a:pt x="0" y="204"/>
                  <a:pt x="0" y="108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9" name="Freeform 89"/>
          <p:cNvSpPr>
            <a:spLocks/>
          </p:cNvSpPr>
          <p:nvPr/>
        </p:nvSpPr>
        <p:spPr bwMode="auto">
          <a:xfrm>
            <a:off x="9104891" y="6238875"/>
            <a:ext cx="228600" cy="76200"/>
          </a:xfrm>
          <a:custGeom>
            <a:avLst/>
            <a:gdLst>
              <a:gd name="T0" fmla="*/ 0 w 204"/>
              <a:gd name="T1" fmla="*/ 2147483646 h 204"/>
              <a:gd name="T2" fmla="*/ 2147483646 w 204"/>
              <a:gd name="T3" fmla="*/ 0 h 204"/>
              <a:gd name="T4" fmla="*/ 2147483646 w 204"/>
              <a:gd name="T5" fmla="*/ 2147483646 h 204"/>
              <a:gd name="T6" fmla="*/ 0 w 204"/>
              <a:gd name="T7" fmla="*/ 2147483646 h 2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4" h="204">
                <a:moveTo>
                  <a:pt x="0" y="108"/>
                </a:moveTo>
                <a:cubicBezTo>
                  <a:pt x="34" y="63"/>
                  <a:pt x="62" y="31"/>
                  <a:pt x="108" y="0"/>
                </a:cubicBezTo>
                <a:cubicBezTo>
                  <a:pt x="171" y="21"/>
                  <a:pt x="185" y="64"/>
                  <a:pt x="204" y="120"/>
                </a:cubicBezTo>
                <a:cubicBezTo>
                  <a:pt x="148" y="157"/>
                  <a:pt x="0" y="204"/>
                  <a:pt x="0" y="108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0" name="Freeform 90"/>
          <p:cNvSpPr>
            <a:spLocks/>
          </p:cNvSpPr>
          <p:nvPr/>
        </p:nvSpPr>
        <p:spPr bwMode="auto">
          <a:xfrm rot="4360184">
            <a:off x="8971541" y="6200775"/>
            <a:ext cx="76200" cy="152400"/>
          </a:xfrm>
          <a:custGeom>
            <a:avLst/>
            <a:gdLst>
              <a:gd name="T0" fmla="*/ 0 w 204"/>
              <a:gd name="T1" fmla="*/ 2147483646 h 204"/>
              <a:gd name="T2" fmla="*/ 2147483646 w 204"/>
              <a:gd name="T3" fmla="*/ 0 h 204"/>
              <a:gd name="T4" fmla="*/ 2147483646 w 204"/>
              <a:gd name="T5" fmla="*/ 2147483646 h 204"/>
              <a:gd name="T6" fmla="*/ 0 w 204"/>
              <a:gd name="T7" fmla="*/ 2147483646 h 2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4" h="204">
                <a:moveTo>
                  <a:pt x="0" y="108"/>
                </a:moveTo>
                <a:cubicBezTo>
                  <a:pt x="34" y="63"/>
                  <a:pt x="62" y="31"/>
                  <a:pt x="108" y="0"/>
                </a:cubicBezTo>
                <a:cubicBezTo>
                  <a:pt x="171" y="21"/>
                  <a:pt x="185" y="64"/>
                  <a:pt x="204" y="120"/>
                </a:cubicBezTo>
                <a:cubicBezTo>
                  <a:pt x="148" y="157"/>
                  <a:pt x="0" y="204"/>
                  <a:pt x="0" y="108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1" name="Freeform 91"/>
          <p:cNvSpPr>
            <a:spLocks/>
          </p:cNvSpPr>
          <p:nvPr/>
        </p:nvSpPr>
        <p:spPr bwMode="auto">
          <a:xfrm>
            <a:off x="9314441" y="6238875"/>
            <a:ext cx="150812" cy="95250"/>
          </a:xfrm>
          <a:custGeom>
            <a:avLst/>
            <a:gdLst>
              <a:gd name="T0" fmla="*/ 0 w 45"/>
              <a:gd name="T1" fmla="*/ 2147483646 h 52"/>
              <a:gd name="T2" fmla="*/ 2147483646 w 45"/>
              <a:gd name="T3" fmla="*/ 2147483646 h 52"/>
              <a:gd name="T4" fmla="*/ 2147483646 w 45"/>
              <a:gd name="T5" fmla="*/ 2147483646 h 52"/>
              <a:gd name="T6" fmla="*/ 0 w 45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" h="52">
                <a:moveTo>
                  <a:pt x="0" y="2"/>
                </a:moveTo>
                <a:cubicBezTo>
                  <a:pt x="3" y="12"/>
                  <a:pt x="9" y="52"/>
                  <a:pt x="36" y="38"/>
                </a:cubicBezTo>
                <a:cubicBezTo>
                  <a:pt x="44" y="34"/>
                  <a:pt x="42" y="20"/>
                  <a:pt x="45" y="11"/>
                </a:cubicBezTo>
                <a:cubicBezTo>
                  <a:pt x="12" y="0"/>
                  <a:pt x="27" y="2"/>
                  <a:pt x="0" y="2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2" name="Freeform 92"/>
          <p:cNvSpPr>
            <a:spLocks/>
          </p:cNvSpPr>
          <p:nvPr/>
        </p:nvSpPr>
        <p:spPr bwMode="auto">
          <a:xfrm rot="21412401">
            <a:off x="9847841" y="6248400"/>
            <a:ext cx="304800" cy="76200"/>
          </a:xfrm>
          <a:custGeom>
            <a:avLst/>
            <a:gdLst>
              <a:gd name="T0" fmla="*/ 2147483646 w 56"/>
              <a:gd name="T1" fmla="*/ 2147483646 h 64"/>
              <a:gd name="T2" fmla="*/ 2147483646 w 56"/>
              <a:gd name="T3" fmla="*/ 2147483646 h 64"/>
              <a:gd name="T4" fmla="*/ 2147483646 w 56"/>
              <a:gd name="T5" fmla="*/ 0 h 64"/>
              <a:gd name="T6" fmla="*/ 2147483646 w 56"/>
              <a:gd name="T7" fmla="*/ 2147483646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64">
                <a:moveTo>
                  <a:pt x="2" y="36"/>
                </a:moveTo>
                <a:cubicBezTo>
                  <a:pt x="11" y="39"/>
                  <a:pt x="56" y="64"/>
                  <a:pt x="47" y="18"/>
                </a:cubicBezTo>
                <a:cubicBezTo>
                  <a:pt x="45" y="7"/>
                  <a:pt x="29" y="6"/>
                  <a:pt x="20" y="0"/>
                </a:cubicBezTo>
                <a:cubicBezTo>
                  <a:pt x="0" y="29"/>
                  <a:pt x="2" y="16"/>
                  <a:pt x="2" y="36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3" name="Freeform 93"/>
          <p:cNvSpPr>
            <a:spLocks/>
          </p:cNvSpPr>
          <p:nvPr/>
        </p:nvSpPr>
        <p:spPr bwMode="auto">
          <a:xfrm>
            <a:off x="9628766" y="6229350"/>
            <a:ext cx="304800" cy="76200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4" name="Freeform 94"/>
          <p:cNvSpPr>
            <a:spLocks/>
          </p:cNvSpPr>
          <p:nvPr/>
        </p:nvSpPr>
        <p:spPr bwMode="auto">
          <a:xfrm>
            <a:off x="9457316" y="6238875"/>
            <a:ext cx="228600" cy="76200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5" name="Freeform 95"/>
          <p:cNvSpPr>
            <a:spLocks/>
          </p:cNvSpPr>
          <p:nvPr/>
        </p:nvSpPr>
        <p:spPr bwMode="auto">
          <a:xfrm>
            <a:off x="8581016" y="6248400"/>
            <a:ext cx="152400" cy="76200"/>
          </a:xfrm>
          <a:custGeom>
            <a:avLst/>
            <a:gdLst>
              <a:gd name="T0" fmla="*/ 0 w 45"/>
              <a:gd name="T1" fmla="*/ 2147483646 h 52"/>
              <a:gd name="T2" fmla="*/ 2147483646 w 45"/>
              <a:gd name="T3" fmla="*/ 2147483646 h 52"/>
              <a:gd name="T4" fmla="*/ 2147483646 w 45"/>
              <a:gd name="T5" fmla="*/ 2147483646 h 52"/>
              <a:gd name="T6" fmla="*/ 0 w 45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" h="52">
                <a:moveTo>
                  <a:pt x="0" y="2"/>
                </a:moveTo>
                <a:cubicBezTo>
                  <a:pt x="3" y="12"/>
                  <a:pt x="9" y="52"/>
                  <a:pt x="36" y="38"/>
                </a:cubicBezTo>
                <a:cubicBezTo>
                  <a:pt x="44" y="34"/>
                  <a:pt x="42" y="20"/>
                  <a:pt x="45" y="11"/>
                </a:cubicBezTo>
                <a:cubicBezTo>
                  <a:pt x="12" y="0"/>
                  <a:pt x="27" y="2"/>
                  <a:pt x="0" y="2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6" name="Rectangle 96"/>
          <p:cNvSpPr>
            <a:spLocks noChangeArrowheads="1"/>
          </p:cNvSpPr>
          <p:nvPr/>
        </p:nvSpPr>
        <p:spPr bwMode="auto">
          <a:xfrm>
            <a:off x="8138103" y="6400800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t>Homogenní populace ES buněk</a:t>
            </a:r>
          </a:p>
        </p:txBody>
      </p:sp>
      <p:pic>
        <p:nvPicPr>
          <p:cNvPr id="97" name="Picture 97" descr="Esd3_ngupra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616" y="3994150"/>
            <a:ext cx="2339975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8" descr="ES-D3-1upra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816" y="3978275"/>
            <a:ext cx="23622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AutoShape 99"/>
          <p:cNvSpPr>
            <a:spLocks noChangeArrowheads="1"/>
          </p:cNvSpPr>
          <p:nvPr/>
        </p:nvSpPr>
        <p:spPr bwMode="auto">
          <a:xfrm>
            <a:off x="6955416" y="4886325"/>
            <a:ext cx="10668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00" name="AutoShape 100"/>
          <p:cNvSpPr>
            <a:spLocks noChangeArrowheads="1"/>
          </p:cNvSpPr>
          <p:nvPr/>
        </p:nvSpPr>
        <p:spPr bwMode="auto">
          <a:xfrm rot="10800000">
            <a:off x="9622416" y="2378075"/>
            <a:ext cx="814387" cy="1219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149 h 21600"/>
              <a:gd name="T14" fmla="*/ 17179 w 21600"/>
              <a:gd name="T15" fmla="*/ 900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3149"/>
                </a:lnTo>
                <a:cubicBezTo>
                  <a:pt x="5564" y="3149"/>
                  <a:pt x="0" y="7182"/>
                  <a:pt x="0" y="12158"/>
                </a:cubicBezTo>
                <a:lnTo>
                  <a:pt x="0" y="21600"/>
                </a:lnTo>
                <a:lnTo>
                  <a:pt x="5990" y="21600"/>
                </a:lnTo>
                <a:lnTo>
                  <a:pt x="5990" y="12158"/>
                </a:lnTo>
                <a:cubicBezTo>
                  <a:pt x="5990" y="10419"/>
                  <a:pt x="8872" y="9009"/>
                  <a:pt x="12427" y="9009"/>
                </a:cubicBezTo>
                <a:lnTo>
                  <a:pt x="12427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1" name="Text Box 101"/>
          <p:cNvSpPr txBox="1">
            <a:spLocks noChangeArrowheads="1"/>
          </p:cNvSpPr>
          <p:nvPr/>
        </p:nvSpPr>
        <p:spPr bwMode="auto">
          <a:xfrm>
            <a:off x="9698616" y="1704975"/>
            <a:ext cx="1276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99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200" b="1">
                <a:solidFill>
                  <a:srgbClr val="FF0000"/>
                </a:solidFill>
                <a:latin typeface="Arial" panose="020B0604020202020204" pitchFamily="34" charset="0"/>
              </a:rPr>
              <a:t>Vyseknutí a disociace ICM </a:t>
            </a:r>
          </a:p>
        </p:txBody>
      </p:sp>
      <p:sp>
        <p:nvSpPr>
          <p:cNvPr id="102" name="Line 102"/>
          <p:cNvSpPr>
            <a:spLocks noChangeShapeType="1"/>
          </p:cNvSpPr>
          <p:nvPr/>
        </p:nvSpPr>
        <p:spPr bwMode="auto">
          <a:xfrm>
            <a:off x="2840616" y="317341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3" name="Line 103"/>
          <p:cNvSpPr>
            <a:spLocks noChangeShapeType="1"/>
          </p:cNvSpPr>
          <p:nvPr/>
        </p:nvSpPr>
        <p:spPr bwMode="auto">
          <a:xfrm>
            <a:off x="2840616" y="3625850"/>
            <a:ext cx="1600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4" name="Line 104"/>
          <p:cNvSpPr>
            <a:spLocks noChangeShapeType="1"/>
          </p:cNvSpPr>
          <p:nvPr/>
        </p:nvSpPr>
        <p:spPr bwMode="auto">
          <a:xfrm flipV="1">
            <a:off x="4440816" y="3173413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5" name="Line 105"/>
          <p:cNvSpPr>
            <a:spLocks noChangeShapeType="1"/>
          </p:cNvSpPr>
          <p:nvPr/>
        </p:nvSpPr>
        <p:spPr bwMode="auto">
          <a:xfrm>
            <a:off x="2764416" y="3078163"/>
            <a:ext cx="1752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6" name="Line 106"/>
          <p:cNvSpPr>
            <a:spLocks noChangeShapeType="1"/>
          </p:cNvSpPr>
          <p:nvPr/>
        </p:nvSpPr>
        <p:spPr bwMode="auto">
          <a:xfrm>
            <a:off x="2764416" y="3068638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7" name="Line 107"/>
          <p:cNvSpPr>
            <a:spLocks noChangeShapeType="1"/>
          </p:cNvSpPr>
          <p:nvPr/>
        </p:nvSpPr>
        <p:spPr bwMode="auto">
          <a:xfrm>
            <a:off x="4517016" y="3068638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8" name="Line 108"/>
          <p:cNvSpPr>
            <a:spLocks noChangeShapeType="1"/>
          </p:cNvSpPr>
          <p:nvPr/>
        </p:nvSpPr>
        <p:spPr bwMode="auto">
          <a:xfrm>
            <a:off x="2897766" y="3578225"/>
            <a:ext cx="24765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9" name="Line 109"/>
          <p:cNvSpPr>
            <a:spLocks noChangeShapeType="1"/>
          </p:cNvSpPr>
          <p:nvPr/>
        </p:nvSpPr>
        <p:spPr bwMode="auto">
          <a:xfrm>
            <a:off x="3526416" y="3578225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0" name="Line 110"/>
          <p:cNvSpPr>
            <a:spLocks noChangeShapeType="1"/>
          </p:cNvSpPr>
          <p:nvPr/>
        </p:nvSpPr>
        <p:spPr bwMode="auto">
          <a:xfrm>
            <a:off x="3850266" y="3578225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1" name="Line 111"/>
          <p:cNvSpPr>
            <a:spLocks noChangeShapeType="1"/>
          </p:cNvSpPr>
          <p:nvPr/>
        </p:nvSpPr>
        <p:spPr bwMode="auto">
          <a:xfrm>
            <a:off x="4155066" y="3578225"/>
            <a:ext cx="1905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2" name="Line 112"/>
          <p:cNvSpPr>
            <a:spLocks noChangeShapeType="1"/>
          </p:cNvSpPr>
          <p:nvPr/>
        </p:nvSpPr>
        <p:spPr bwMode="auto">
          <a:xfrm>
            <a:off x="3221616" y="3578225"/>
            <a:ext cx="228600" cy="0"/>
          </a:xfrm>
          <a:prstGeom prst="line">
            <a:avLst/>
          </a:prstGeom>
          <a:noFill/>
          <a:ln w="38100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3" name="AutoShape 113"/>
          <p:cNvSpPr>
            <a:spLocks noChangeArrowheads="1"/>
          </p:cNvSpPr>
          <p:nvPr/>
        </p:nvSpPr>
        <p:spPr bwMode="auto">
          <a:xfrm rot="10800000" flipH="1">
            <a:off x="3221616" y="3825875"/>
            <a:ext cx="990600" cy="1828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3042 h 21600"/>
              <a:gd name="T14" fmla="*/ 17017 w 21600"/>
              <a:gd name="T15" fmla="*/ 911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2427" y="0"/>
                </a:lnTo>
                <a:lnTo>
                  <a:pt x="12427" y="3042"/>
                </a:lnTo>
                <a:cubicBezTo>
                  <a:pt x="5564" y="3042"/>
                  <a:pt x="0" y="7123"/>
                  <a:pt x="0" y="12158"/>
                </a:cubicBezTo>
                <a:lnTo>
                  <a:pt x="0" y="21600"/>
                </a:lnTo>
                <a:lnTo>
                  <a:pt x="6208" y="21600"/>
                </a:lnTo>
                <a:lnTo>
                  <a:pt x="6208" y="12158"/>
                </a:lnTo>
                <a:cubicBezTo>
                  <a:pt x="6208" y="10478"/>
                  <a:pt x="8992" y="9116"/>
                  <a:pt x="12427" y="9116"/>
                </a:cubicBezTo>
                <a:lnTo>
                  <a:pt x="12427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4" name="AutoShape 114"/>
          <p:cNvSpPr>
            <a:spLocks noChangeArrowheads="1"/>
          </p:cNvSpPr>
          <p:nvPr/>
        </p:nvSpPr>
        <p:spPr bwMode="auto">
          <a:xfrm>
            <a:off x="4583691" y="3063875"/>
            <a:ext cx="390525" cy="50482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15" name="Freeform 115"/>
          <p:cNvSpPr>
            <a:spLocks/>
          </p:cNvSpPr>
          <p:nvPr/>
        </p:nvSpPr>
        <p:spPr bwMode="auto">
          <a:xfrm>
            <a:off x="3350203" y="3506788"/>
            <a:ext cx="107950" cy="76200"/>
          </a:xfrm>
          <a:custGeom>
            <a:avLst/>
            <a:gdLst>
              <a:gd name="T0" fmla="*/ 2147483646 w 91"/>
              <a:gd name="T1" fmla="*/ 2147483646 h 55"/>
              <a:gd name="T2" fmla="*/ 2147483646 w 91"/>
              <a:gd name="T3" fmla="*/ 0 h 55"/>
              <a:gd name="T4" fmla="*/ 2147483646 w 91"/>
              <a:gd name="T5" fmla="*/ 2147483646 h 5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1" h="55">
                <a:moveTo>
                  <a:pt x="23" y="55"/>
                </a:moveTo>
                <a:cubicBezTo>
                  <a:pt x="91" y="33"/>
                  <a:pt x="86" y="54"/>
                  <a:pt x="60" y="0"/>
                </a:cubicBezTo>
                <a:cubicBezTo>
                  <a:pt x="44" y="11"/>
                  <a:pt x="0" y="32"/>
                  <a:pt x="23" y="55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6" name="Freeform 116"/>
          <p:cNvSpPr>
            <a:spLocks/>
          </p:cNvSpPr>
          <p:nvPr/>
        </p:nvSpPr>
        <p:spPr bwMode="auto">
          <a:xfrm>
            <a:off x="3489903" y="3521075"/>
            <a:ext cx="74613" cy="53975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7" name="Freeform 117"/>
          <p:cNvSpPr>
            <a:spLocks/>
          </p:cNvSpPr>
          <p:nvPr/>
        </p:nvSpPr>
        <p:spPr bwMode="auto">
          <a:xfrm>
            <a:off x="9622416" y="3543300"/>
            <a:ext cx="74612" cy="53975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8" name="Freeform 118"/>
          <p:cNvSpPr>
            <a:spLocks/>
          </p:cNvSpPr>
          <p:nvPr/>
        </p:nvSpPr>
        <p:spPr bwMode="auto">
          <a:xfrm>
            <a:off x="2873953" y="3495675"/>
            <a:ext cx="88900" cy="101600"/>
          </a:xfrm>
          <a:custGeom>
            <a:avLst/>
            <a:gdLst>
              <a:gd name="T0" fmla="*/ 2147483646 w 56"/>
              <a:gd name="T1" fmla="*/ 2147483646 h 64"/>
              <a:gd name="T2" fmla="*/ 2147483646 w 56"/>
              <a:gd name="T3" fmla="*/ 2147483646 h 64"/>
              <a:gd name="T4" fmla="*/ 2147483646 w 56"/>
              <a:gd name="T5" fmla="*/ 0 h 64"/>
              <a:gd name="T6" fmla="*/ 2147483646 w 56"/>
              <a:gd name="T7" fmla="*/ 2147483646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64">
                <a:moveTo>
                  <a:pt x="2" y="36"/>
                </a:moveTo>
                <a:cubicBezTo>
                  <a:pt x="11" y="39"/>
                  <a:pt x="56" y="64"/>
                  <a:pt x="47" y="18"/>
                </a:cubicBezTo>
                <a:cubicBezTo>
                  <a:pt x="45" y="7"/>
                  <a:pt x="29" y="6"/>
                  <a:pt x="20" y="0"/>
                </a:cubicBezTo>
                <a:cubicBezTo>
                  <a:pt x="0" y="29"/>
                  <a:pt x="2" y="16"/>
                  <a:pt x="2" y="36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9" name="Freeform 119"/>
          <p:cNvSpPr>
            <a:spLocks/>
          </p:cNvSpPr>
          <p:nvPr/>
        </p:nvSpPr>
        <p:spPr bwMode="auto">
          <a:xfrm>
            <a:off x="4140778" y="3502025"/>
            <a:ext cx="74613" cy="95250"/>
          </a:xfrm>
          <a:custGeom>
            <a:avLst/>
            <a:gdLst>
              <a:gd name="T0" fmla="*/ 0 w 45"/>
              <a:gd name="T1" fmla="*/ 2147483646 h 52"/>
              <a:gd name="T2" fmla="*/ 2147483646 w 45"/>
              <a:gd name="T3" fmla="*/ 2147483646 h 52"/>
              <a:gd name="T4" fmla="*/ 2147483646 w 45"/>
              <a:gd name="T5" fmla="*/ 2147483646 h 52"/>
              <a:gd name="T6" fmla="*/ 0 w 45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" h="52">
                <a:moveTo>
                  <a:pt x="0" y="2"/>
                </a:moveTo>
                <a:cubicBezTo>
                  <a:pt x="3" y="12"/>
                  <a:pt x="9" y="52"/>
                  <a:pt x="36" y="38"/>
                </a:cubicBezTo>
                <a:cubicBezTo>
                  <a:pt x="44" y="34"/>
                  <a:pt x="42" y="20"/>
                  <a:pt x="45" y="11"/>
                </a:cubicBezTo>
                <a:cubicBezTo>
                  <a:pt x="12" y="0"/>
                  <a:pt x="27" y="2"/>
                  <a:pt x="0" y="2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0" name="Freeform 120"/>
          <p:cNvSpPr>
            <a:spLocks/>
          </p:cNvSpPr>
          <p:nvPr/>
        </p:nvSpPr>
        <p:spPr bwMode="auto">
          <a:xfrm>
            <a:off x="3731203" y="3492500"/>
            <a:ext cx="107950" cy="76200"/>
          </a:xfrm>
          <a:custGeom>
            <a:avLst/>
            <a:gdLst>
              <a:gd name="T0" fmla="*/ 2147483646 w 91"/>
              <a:gd name="T1" fmla="*/ 2147483646 h 55"/>
              <a:gd name="T2" fmla="*/ 2147483646 w 91"/>
              <a:gd name="T3" fmla="*/ 0 h 55"/>
              <a:gd name="T4" fmla="*/ 2147483646 w 91"/>
              <a:gd name="T5" fmla="*/ 2147483646 h 5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1" h="55">
                <a:moveTo>
                  <a:pt x="23" y="55"/>
                </a:moveTo>
                <a:cubicBezTo>
                  <a:pt x="91" y="33"/>
                  <a:pt x="86" y="54"/>
                  <a:pt x="60" y="0"/>
                </a:cubicBezTo>
                <a:cubicBezTo>
                  <a:pt x="44" y="11"/>
                  <a:pt x="0" y="32"/>
                  <a:pt x="23" y="55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1" name="Freeform 121"/>
          <p:cNvSpPr>
            <a:spLocks/>
          </p:cNvSpPr>
          <p:nvPr/>
        </p:nvSpPr>
        <p:spPr bwMode="auto">
          <a:xfrm>
            <a:off x="4309053" y="3535363"/>
            <a:ext cx="74613" cy="53975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2" name="Freeform 122"/>
          <p:cNvSpPr>
            <a:spLocks/>
          </p:cNvSpPr>
          <p:nvPr/>
        </p:nvSpPr>
        <p:spPr bwMode="auto">
          <a:xfrm>
            <a:off x="3226378" y="3521075"/>
            <a:ext cx="74613" cy="53975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3" name="Freeform 123"/>
          <p:cNvSpPr>
            <a:spLocks/>
          </p:cNvSpPr>
          <p:nvPr/>
        </p:nvSpPr>
        <p:spPr bwMode="auto">
          <a:xfrm>
            <a:off x="2997778" y="3495675"/>
            <a:ext cx="88900" cy="101600"/>
          </a:xfrm>
          <a:custGeom>
            <a:avLst/>
            <a:gdLst>
              <a:gd name="T0" fmla="*/ 2147483646 w 56"/>
              <a:gd name="T1" fmla="*/ 2147483646 h 64"/>
              <a:gd name="T2" fmla="*/ 2147483646 w 56"/>
              <a:gd name="T3" fmla="*/ 2147483646 h 64"/>
              <a:gd name="T4" fmla="*/ 2147483646 w 56"/>
              <a:gd name="T5" fmla="*/ 0 h 64"/>
              <a:gd name="T6" fmla="*/ 2147483646 w 56"/>
              <a:gd name="T7" fmla="*/ 2147483646 h 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64">
                <a:moveTo>
                  <a:pt x="2" y="36"/>
                </a:moveTo>
                <a:cubicBezTo>
                  <a:pt x="11" y="39"/>
                  <a:pt x="56" y="64"/>
                  <a:pt x="47" y="18"/>
                </a:cubicBezTo>
                <a:cubicBezTo>
                  <a:pt x="45" y="7"/>
                  <a:pt x="29" y="6"/>
                  <a:pt x="20" y="0"/>
                </a:cubicBezTo>
                <a:cubicBezTo>
                  <a:pt x="0" y="29"/>
                  <a:pt x="2" y="16"/>
                  <a:pt x="2" y="36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4" name="Freeform 124"/>
          <p:cNvSpPr>
            <a:spLocks/>
          </p:cNvSpPr>
          <p:nvPr/>
        </p:nvSpPr>
        <p:spPr bwMode="auto">
          <a:xfrm>
            <a:off x="3912178" y="3502025"/>
            <a:ext cx="74613" cy="95250"/>
          </a:xfrm>
          <a:custGeom>
            <a:avLst/>
            <a:gdLst>
              <a:gd name="T0" fmla="*/ 0 w 45"/>
              <a:gd name="T1" fmla="*/ 2147483646 h 52"/>
              <a:gd name="T2" fmla="*/ 2147483646 w 45"/>
              <a:gd name="T3" fmla="*/ 2147483646 h 52"/>
              <a:gd name="T4" fmla="*/ 2147483646 w 45"/>
              <a:gd name="T5" fmla="*/ 2147483646 h 52"/>
              <a:gd name="T6" fmla="*/ 0 w 45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" h="52">
                <a:moveTo>
                  <a:pt x="0" y="2"/>
                </a:moveTo>
                <a:cubicBezTo>
                  <a:pt x="3" y="12"/>
                  <a:pt x="9" y="52"/>
                  <a:pt x="36" y="38"/>
                </a:cubicBezTo>
                <a:cubicBezTo>
                  <a:pt x="44" y="34"/>
                  <a:pt x="42" y="20"/>
                  <a:pt x="45" y="11"/>
                </a:cubicBezTo>
                <a:cubicBezTo>
                  <a:pt x="12" y="0"/>
                  <a:pt x="27" y="2"/>
                  <a:pt x="0" y="2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5" name="Freeform 125"/>
          <p:cNvSpPr>
            <a:spLocks/>
          </p:cNvSpPr>
          <p:nvPr/>
        </p:nvSpPr>
        <p:spPr bwMode="auto">
          <a:xfrm>
            <a:off x="6549016" y="3454400"/>
            <a:ext cx="185737" cy="92075"/>
          </a:xfrm>
          <a:custGeom>
            <a:avLst/>
            <a:gdLst>
              <a:gd name="T0" fmla="*/ 2147483646 w 47"/>
              <a:gd name="T1" fmla="*/ 0 h 34"/>
              <a:gd name="T2" fmla="*/ 2147483646 w 47"/>
              <a:gd name="T3" fmla="*/ 2147483646 h 34"/>
              <a:gd name="T4" fmla="*/ 2147483646 w 47"/>
              <a:gd name="T5" fmla="*/ 2147483646 h 34"/>
              <a:gd name="T6" fmla="*/ 2147483646 w 47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34">
                <a:moveTo>
                  <a:pt x="17" y="0"/>
                </a:moveTo>
                <a:cubicBezTo>
                  <a:pt x="14" y="9"/>
                  <a:pt x="0" y="22"/>
                  <a:pt x="8" y="27"/>
                </a:cubicBezTo>
                <a:cubicBezTo>
                  <a:pt x="18" y="34"/>
                  <a:pt x="40" y="30"/>
                  <a:pt x="44" y="18"/>
                </a:cubicBezTo>
                <a:cubicBezTo>
                  <a:pt x="47" y="8"/>
                  <a:pt x="17" y="0"/>
                  <a:pt x="17" y="0"/>
                </a:cubicBezTo>
                <a:close/>
              </a:path>
            </a:pathLst>
          </a:custGeom>
          <a:solidFill>
            <a:srgbClr val="CC9900"/>
          </a:solidFill>
          <a:ln w="9525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6" name="Line 126"/>
          <p:cNvSpPr>
            <a:spLocks noChangeShapeType="1"/>
          </p:cNvSpPr>
          <p:nvPr/>
        </p:nvSpPr>
        <p:spPr bwMode="auto">
          <a:xfrm flipH="1">
            <a:off x="6536316" y="3443288"/>
            <a:ext cx="209550" cy="109537"/>
          </a:xfrm>
          <a:prstGeom prst="line">
            <a:avLst/>
          </a:prstGeom>
          <a:noFill/>
          <a:ln w="222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7" name="Line 127"/>
          <p:cNvSpPr>
            <a:spLocks noChangeShapeType="1"/>
          </p:cNvSpPr>
          <p:nvPr/>
        </p:nvSpPr>
        <p:spPr bwMode="auto">
          <a:xfrm>
            <a:off x="6587116" y="3432175"/>
            <a:ext cx="152400" cy="152400"/>
          </a:xfrm>
          <a:prstGeom prst="line">
            <a:avLst/>
          </a:prstGeom>
          <a:noFill/>
          <a:ln w="222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8" name="Line 128"/>
          <p:cNvSpPr>
            <a:spLocks noChangeShapeType="1"/>
          </p:cNvSpPr>
          <p:nvPr/>
        </p:nvSpPr>
        <p:spPr bwMode="auto">
          <a:xfrm>
            <a:off x="7514216" y="3063875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9" name="Line 129"/>
          <p:cNvSpPr>
            <a:spLocks noChangeShapeType="1"/>
          </p:cNvSpPr>
          <p:nvPr/>
        </p:nvSpPr>
        <p:spPr bwMode="auto">
          <a:xfrm>
            <a:off x="5139316" y="3063875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0" name="Line 130"/>
          <p:cNvSpPr>
            <a:spLocks noChangeShapeType="1"/>
          </p:cNvSpPr>
          <p:nvPr/>
        </p:nvSpPr>
        <p:spPr bwMode="auto">
          <a:xfrm>
            <a:off x="6891916" y="3063875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1" name="Line 131"/>
          <p:cNvSpPr>
            <a:spLocks noChangeShapeType="1"/>
          </p:cNvSpPr>
          <p:nvPr/>
        </p:nvSpPr>
        <p:spPr bwMode="auto">
          <a:xfrm>
            <a:off x="7806316" y="1590675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2" name="Line 132"/>
          <p:cNvSpPr>
            <a:spLocks noChangeShapeType="1"/>
          </p:cNvSpPr>
          <p:nvPr/>
        </p:nvSpPr>
        <p:spPr bwMode="auto">
          <a:xfrm>
            <a:off x="9558916" y="1590675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3" name="Line 133"/>
          <p:cNvSpPr>
            <a:spLocks noChangeShapeType="1"/>
          </p:cNvSpPr>
          <p:nvPr/>
        </p:nvSpPr>
        <p:spPr bwMode="auto">
          <a:xfrm flipV="1">
            <a:off x="5228216" y="3178175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4" name="Line 134"/>
          <p:cNvSpPr>
            <a:spLocks noChangeShapeType="1"/>
          </p:cNvSpPr>
          <p:nvPr/>
        </p:nvSpPr>
        <p:spPr bwMode="auto">
          <a:xfrm flipV="1">
            <a:off x="6803016" y="3178175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5" name="Line 135"/>
          <p:cNvSpPr>
            <a:spLocks noChangeShapeType="1"/>
          </p:cNvSpPr>
          <p:nvPr/>
        </p:nvSpPr>
        <p:spPr bwMode="auto">
          <a:xfrm flipV="1">
            <a:off x="9470016" y="1692275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6" name="Line 136"/>
          <p:cNvSpPr>
            <a:spLocks noChangeShapeType="1"/>
          </p:cNvSpPr>
          <p:nvPr/>
        </p:nvSpPr>
        <p:spPr bwMode="auto">
          <a:xfrm flipV="1">
            <a:off x="7882516" y="1704975"/>
            <a:ext cx="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37" name="Text Box 137"/>
          <p:cNvSpPr txBox="1">
            <a:spLocks noChangeArrowheads="1"/>
          </p:cNvSpPr>
          <p:nvPr/>
        </p:nvSpPr>
        <p:spPr bwMode="auto">
          <a:xfrm>
            <a:off x="4640841" y="188913"/>
            <a:ext cx="4257675" cy="6397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Příprava myších ES buněk</a:t>
            </a:r>
            <a:endParaRPr lang="cs-CZ" altLang="cs-CZ" sz="16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ES – embryonic stem, embryonální kmenové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38" name="Text Box 138"/>
          <p:cNvSpPr txBox="1">
            <a:spLocks noChangeArrowheads="1"/>
          </p:cNvSpPr>
          <p:nvPr/>
        </p:nvSpPr>
        <p:spPr bwMode="auto">
          <a:xfrm>
            <a:off x="2216728" y="6629400"/>
            <a:ext cx="1797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900">
                <a:latin typeface="Arial" panose="020B0604020202020204" pitchFamily="34" charset="0"/>
              </a:rPr>
              <a:t>Upraveno podle Kroupová 2004</a:t>
            </a:r>
          </a:p>
        </p:txBody>
      </p:sp>
    </p:spTree>
    <p:extLst>
      <p:ext uri="{BB962C8B-B14F-4D97-AF65-F5344CB8AC3E}">
        <p14:creationId xmlns:p14="http://schemas.microsoft.com/office/powerpoint/2010/main" val="11777015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66</a:t>
            </a:fld>
            <a:endParaRPr lang="cs-CZ" altLang="cs-CZ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041775" y="256453"/>
            <a:ext cx="4908550" cy="4048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Dlouhodobé uchování buněčných linií v TC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761096" y="981075"/>
            <a:ext cx="632142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Permanentní kultivace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selekce buněk s odlišnými vlastnostmi než měly ty původní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časově a finančně náročné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12968" y="2766147"/>
            <a:ext cx="7704138" cy="383181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 Empiricky je za stabilní považováno 10 – 30 pasáží v závislosti na buněčné linii a i na kultivačních podmínkách.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Nádorové linie jsou obecně méně stabilní (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poškozený genotyp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) než primokultury (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zde ale nevýhoda Hayflickova limitu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).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Výjimkou se v současné době zdají být myší ES buňky, u kterých jsou známy kultivační podmínky, kdy dlouhodobě (</a:t>
            </a:r>
            <a:r>
              <a:rPr lang="en-US" altLang="cs-CZ" sz="1800">
                <a:solidFill>
                  <a:schemeClr val="bg1"/>
                </a:solidFill>
                <a:latin typeface="Arial" panose="020B0604020202020204" pitchFamily="34" charset="0"/>
              </a:rPr>
              <a:t>&gt; 100 pas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áží</a:t>
            </a:r>
            <a:r>
              <a:rPr lang="en-US" altLang="cs-CZ" sz="180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v zásadě nemění své vlastnosti.</a:t>
            </a:r>
          </a:p>
        </p:txBody>
      </p:sp>
    </p:spTree>
    <p:extLst>
      <p:ext uri="{BB962C8B-B14F-4D97-AF65-F5344CB8AC3E}">
        <p14:creationId xmlns:p14="http://schemas.microsoft.com/office/powerpoint/2010/main" val="39395363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403293" y="687439"/>
            <a:ext cx="2355850" cy="4048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Zamražování buněk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046845" y="1770207"/>
            <a:ext cx="7829550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Obecně v kultivačním médiu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se zvýšeným obsahem séra (20-100%)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/>
            </a:pPr>
            <a:r>
              <a:rPr lang="cs-CZ" altLang="cs-CZ" sz="1800" u="sng" dirty="0">
                <a:solidFill>
                  <a:schemeClr val="bg1"/>
                </a:solidFill>
                <a:latin typeface="Arial" panose="020B0604020202020204" pitchFamily="34" charset="0"/>
              </a:rPr>
              <a:t>se sérem (10-</a:t>
            </a:r>
            <a:r>
              <a:rPr lang="cs-CZ" altLang="cs-CZ" sz="1800" b="1" u="sng" dirty="0">
                <a:solidFill>
                  <a:schemeClr val="bg1"/>
                </a:solidFill>
                <a:latin typeface="Arial" panose="020B0604020202020204" pitchFamily="34" charset="0"/>
              </a:rPr>
              <a:t>20</a:t>
            </a:r>
            <a:r>
              <a:rPr lang="cs-CZ" altLang="cs-CZ" sz="1800" u="sng" dirty="0">
                <a:solidFill>
                  <a:schemeClr val="bg1"/>
                </a:solidFill>
                <a:latin typeface="Arial" panose="020B0604020202020204" pitchFamily="34" charset="0"/>
              </a:rPr>
              <a:t>-50%) s přídavkem DMSO (5-</a:t>
            </a:r>
            <a:r>
              <a:rPr lang="cs-CZ" altLang="cs-CZ" sz="1800" b="1" u="sng" dirty="0">
                <a:solidFill>
                  <a:schemeClr val="bg1"/>
                </a:solidFill>
                <a:latin typeface="Arial" panose="020B0604020202020204" pitchFamily="34" charset="0"/>
              </a:rPr>
              <a:t>10</a:t>
            </a:r>
            <a:r>
              <a:rPr lang="cs-CZ" altLang="cs-CZ" sz="1800" u="sng" dirty="0">
                <a:solidFill>
                  <a:schemeClr val="bg1"/>
                </a:solidFill>
                <a:latin typeface="Arial" panose="020B0604020202020204" pitchFamily="34" charset="0"/>
              </a:rPr>
              <a:t>%)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vzácně se sérem (10-20-50%) a přídavkem glycerolu (10%)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    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Buňky je třeba zchlazovat postupně na 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~ -80</a:t>
            </a:r>
            <a:r>
              <a:rPr lang="en-US" altLang="cs-CZ" sz="18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C, p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oté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se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přenesou do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ultra-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hlubokomrazícího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boxu (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~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-185</a:t>
            </a:r>
            <a:r>
              <a:rPr lang="cs-CZ" altLang="cs-CZ" sz="18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C) nebo do tekutého N</a:t>
            </a:r>
            <a:r>
              <a:rPr lang="cs-CZ" altLang="cs-CZ" sz="1800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2 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(-196</a:t>
            </a:r>
            <a:r>
              <a:rPr lang="cs-CZ" altLang="cs-CZ" sz="18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C)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k trvalému uchování. Je vhodné pro zamražení používat vysoké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koncentrace buněk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~ &gt;10</a:t>
            </a:r>
            <a:r>
              <a:rPr lang="en-US" altLang="cs-CZ" sz="18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bu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něk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na ml média.</a:t>
            </a:r>
            <a:endParaRPr lang="cs-CZ" altLang="cs-CZ" sz="1800" baseline="-25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9296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68</a:t>
            </a:fld>
            <a:endParaRPr lang="cs-CZ" altLang="cs-CZ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340408" y="1372466"/>
            <a:ext cx="7848600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Postupné zchlazování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V lázni s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isopropylalkoholem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R.T.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), přenos přímo do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hlubokomrazícího</a:t>
            </a: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 boxu (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~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-80</a:t>
            </a:r>
            <a:r>
              <a:rPr lang="cs-CZ" altLang="cs-CZ" sz="16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), teplota klesá rychlostí 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~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1</a:t>
            </a:r>
            <a:r>
              <a:rPr lang="cs-CZ" altLang="cs-CZ" sz="18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C za 1 minutu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 Zanořováním do par N</a:t>
            </a:r>
            <a:r>
              <a:rPr lang="cs-CZ" altLang="cs-CZ" sz="1800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V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termoisolačním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materiálu (např. 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pěnový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polystyren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 přímo do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hlubokomrazícího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boxu, po 3 hodinách k trvalému uchování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V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termoisolačním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materiálu na 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~ 2-4h do </a:t>
            </a:r>
            <a:r>
              <a:rPr lang="en-US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mra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zícího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boxu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(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-20</a:t>
            </a:r>
            <a:r>
              <a:rPr lang="en-US" altLang="cs-CZ" sz="16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), pak na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 3 hodiny do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hlubokomrazícího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boxu, následně k trvalému uchování</a:t>
            </a:r>
            <a:endParaRPr lang="en-US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en-US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Teplota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nesm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í kolísat, zejména k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vyším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teplotám</a:t>
            </a:r>
          </a:p>
        </p:txBody>
      </p:sp>
    </p:spTree>
    <p:extLst>
      <p:ext uri="{BB962C8B-B14F-4D97-AF65-F5344CB8AC3E}">
        <p14:creationId xmlns:p14="http://schemas.microsoft.com/office/powerpoint/2010/main" val="17188163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69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86125" y="333375"/>
            <a:ext cx="2508250" cy="4048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Rozmražování buněk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8742" y="998539"/>
            <a:ext cx="8802687" cy="17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Buňky je třeba rychle převést z hlubokého zamražení (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~ 190</a:t>
            </a:r>
            <a:r>
              <a:rPr lang="en-US" altLang="cs-CZ" sz="16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en-US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 na kultivační teplotu,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opláchnout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zamražovací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médium (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centrifugací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 a vyset k další kultivaci. Druhý den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po vysetí je vhodné vyměnit kultivační médium za nové a odstranit tak zbytky buněk,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které zamražení/rozmražení nepřežily.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04" y="3721102"/>
            <a:ext cx="5513388" cy="29130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405379" y="6327600"/>
            <a:ext cx="1700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latin typeface="Arial" panose="020B0604020202020204" pitchFamily="34" charset="0"/>
              </a:rPr>
              <a:t>Dewarovy nádoby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42" y="2962277"/>
            <a:ext cx="2619375" cy="1724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288742" y="3059114"/>
            <a:ext cx="1495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chemeClr val="bg1"/>
                </a:solidFill>
                <a:latin typeface="Arial" panose="020B0604020202020204" pitchFamily="34" charset="0"/>
              </a:rPr>
              <a:t>Kryo-zkumavky</a:t>
            </a:r>
          </a:p>
        </p:txBody>
      </p:sp>
    </p:spTree>
    <p:extLst>
      <p:ext uri="{BB962C8B-B14F-4D97-AF65-F5344CB8AC3E}">
        <p14:creationId xmlns:p14="http://schemas.microsoft.com/office/powerpoint/2010/main" val="2886285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19575" y="431800"/>
            <a:ext cx="5740674" cy="494751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Základní média v tkáňových kulturách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21186" y="1263650"/>
            <a:ext cx="75834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Základem jsou tzv. </a:t>
            </a:r>
            <a:r>
              <a:rPr lang="cs-CZ" altLang="cs-CZ" sz="1600" b="1">
                <a:solidFill>
                  <a:schemeClr val="bg1"/>
                </a:solidFill>
                <a:latin typeface="Arial" panose="020B0604020202020204" pitchFamily="34" charset="0"/>
              </a:rPr>
              <a:t>Earliho soli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: chlorid sodný, chlorid draselný, chlorid vápenatý,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síran horečnatý, dihydrogenfosfát sodný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11636" y="2359025"/>
            <a:ext cx="8234363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BME with EBSS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– základní (basal) médium s Earliho solemi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Alfa MEM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      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– alfa modifikované Eaglovo médium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DMEM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           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– Dulbekovo MEM, běžné pro adherentní buněčné linie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RPMI 1640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    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– zejména buňky hematopoetického původu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IMDM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            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– Iscovovo modifikované Dulbeccovo médium,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vhodné pro rychle rostoucí buňky</a:t>
            </a:r>
            <a:r>
              <a:rPr lang="en-US" altLang="cs-CZ" sz="18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400">
                <a:solidFill>
                  <a:schemeClr val="bg1"/>
                </a:solidFill>
                <a:latin typeface="Arial" panose="020B0604020202020204" pitchFamily="34" charset="0"/>
              </a:rPr>
              <a:t>(v </a:t>
            </a:r>
            <a:r>
              <a:rPr lang="cs-CZ" altLang="cs-CZ" sz="1400">
                <a:solidFill>
                  <a:schemeClr val="bg1"/>
                </a:solidFill>
                <a:latin typeface="Arial" panose="020B0604020202020204" pitchFamily="34" charset="0"/>
              </a:rPr>
              <a:t>zá</a:t>
            </a:r>
            <a:r>
              <a:rPr lang="en-US" altLang="cs-CZ" sz="1400">
                <a:solidFill>
                  <a:schemeClr val="bg1"/>
                </a:solidFill>
                <a:latin typeface="Arial" panose="020B0604020202020204" pitchFamily="34" charset="0"/>
              </a:rPr>
              <a:t>kladu neobsahuje Fe ionty)</a:t>
            </a:r>
            <a:endParaRPr lang="cs-CZ" altLang="cs-CZ" sz="14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</a:rPr>
              <a:t>Hamovo F12</a:t>
            </a: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– médium bohaté živinami, často v kombinaci 1:1 s DMEM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jako základ pro kultury bez séra</a:t>
            </a:r>
          </a:p>
        </p:txBody>
      </p:sp>
    </p:spTree>
    <p:extLst>
      <p:ext uri="{BB962C8B-B14F-4D97-AF65-F5344CB8AC3E}">
        <p14:creationId xmlns:p14="http://schemas.microsoft.com/office/powerpoint/2010/main" val="26087984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54413" y="523875"/>
            <a:ext cx="2014537" cy="434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Přeprava buněk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7732" y="1126450"/>
            <a:ext cx="8670963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 V zamraženém stavu v tekutém N</a:t>
            </a:r>
            <a:r>
              <a:rPr lang="cs-CZ" altLang="cs-CZ" sz="1800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v termosce, dálková, lokální přeprava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V zamraženém stavu v isolačním boxu se suchým ledem (CO</a:t>
            </a:r>
            <a:r>
              <a:rPr lang="cs-CZ" altLang="cs-CZ" sz="1800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 (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na krátké i velké vzdálenosti, zásilkové společnosti mívají i službu s doplňováním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 suchého ledu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Živé v kultuře, v kultivační nádobce s nadbytkem média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v závislosti na buněčném typu 1 – 3 dny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), každopádně i zde je se třeba vyhnout teplotním výkyvům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  buňky nesmí zmrznou ani se přehřát =</a:t>
            </a:r>
            <a:r>
              <a:rPr lang="en-US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&gt; 0-40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°C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Tkáně (s výjimkou krve) se přepravují podchlazené (ne zmrzlé)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  ve výživných médiích, často s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kryo-protektivy</a:t>
            </a: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224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71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24909" y="295276"/>
            <a:ext cx="4752975" cy="434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Synchronizace buněk v buněčném cyklu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69950" y="915988"/>
            <a:ext cx="640397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 smtClean="0">
                <a:solidFill>
                  <a:schemeClr val="bg1"/>
                </a:solidFill>
                <a:latin typeface="Arial" charset="0"/>
              </a:rPr>
              <a:t>Fyzikální metody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800" b="1" dirty="0" smtClean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charset="0"/>
              </a:rPr>
              <a:t>- Setřásání mitotických buněk u adherentních kultur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charset="0"/>
              </a:rPr>
              <a:t>- Centrifugace (G0/G1 buňky jsou nejlehčí)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charset="0"/>
              </a:rPr>
              <a:t>                  a) v gradientu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charset="0"/>
              </a:rPr>
              <a:t>                  b) </a:t>
            </a:r>
            <a:r>
              <a:rPr lang="cs-CZ" altLang="cs-CZ" sz="1800" dirty="0" err="1" smtClean="0">
                <a:solidFill>
                  <a:schemeClr val="bg1"/>
                </a:solidFill>
                <a:latin typeface="Arial" charset="0"/>
              </a:rPr>
              <a:t>elutrace</a:t>
            </a:r>
            <a:r>
              <a:rPr lang="cs-CZ" altLang="cs-CZ" sz="1800" dirty="0" smtClean="0">
                <a:solidFill>
                  <a:schemeClr val="bg1"/>
                </a:solidFill>
                <a:latin typeface="Arial" charset="0"/>
              </a:rPr>
              <a:t> (centrifugace s protiproudem média)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charset="0"/>
              </a:rPr>
              <a:t>- FACS, </a:t>
            </a:r>
            <a:r>
              <a:rPr lang="cs-CZ" altLang="cs-CZ" sz="1800" dirty="0" err="1" smtClean="0">
                <a:solidFill>
                  <a:schemeClr val="bg1"/>
                </a:solidFill>
                <a:latin typeface="Arial" charset="0"/>
              </a:rPr>
              <a:t>sortrování</a:t>
            </a:r>
            <a:r>
              <a:rPr lang="cs-CZ" altLang="cs-CZ" sz="1800" dirty="0" smtClean="0">
                <a:solidFill>
                  <a:schemeClr val="bg1"/>
                </a:solidFill>
                <a:latin typeface="Arial" charset="0"/>
              </a:rPr>
              <a:t> pomocí </a:t>
            </a:r>
            <a:r>
              <a:rPr lang="cs-CZ" altLang="cs-CZ" sz="1800" dirty="0" err="1" smtClean="0">
                <a:solidFill>
                  <a:schemeClr val="bg1"/>
                </a:solidFill>
                <a:latin typeface="Arial" charset="0"/>
              </a:rPr>
              <a:t>flow-cytometru</a:t>
            </a:r>
            <a:endParaRPr lang="cs-CZ" altLang="cs-CZ" sz="1800" dirty="0" smtClean="0">
              <a:solidFill>
                <a:schemeClr val="bg1"/>
              </a:solidFill>
              <a:latin typeface="Arial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charset="0"/>
              </a:rPr>
              <a:t>- Membránové vymývání (zdokonalená metoda setřásání)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charset="0"/>
              </a:rPr>
              <a:t>- Kontaktní inhibice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69950" y="3686175"/>
            <a:ext cx="7043737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Chemické metody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Deprivace odstraněním růstových faktorů (sérem)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Deprivace odstraněním iso-leucinu z média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Deprivace odstraněním Ca</a:t>
            </a:r>
            <a:r>
              <a:rPr lang="cs-CZ" altLang="cs-CZ" sz="1800" baseline="30000">
                <a:solidFill>
                  <a:schemeClr val="bg1"/>
                </a:solidFill>
                <a:latin typeface="Arial" panose="020B0604020202020204" pitchFamily="34" charset="0"/>
              </a:rPr>
              <a:t>2+</a:t>
            </a: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Přídavek hydroxyurei, inhibice RNA syntésy -</a:t>
            </a:r>
            <a:r>
              <a:rPr lang="en-US" altLang="cs-CZ" sz="1800">
                <a:solidFill>
                  <a:schemeClr val="bg1"/>
                </a:solidFill>
                <a:latin typeface="Arial" panose="020B0604020202020204" pitchFamily="34" charset="0"/>
              </a:rPr>
              <a:t>&gt; 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blok DNA syntézy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Dvojitý thymidinový blok </a:t>
            </a:r>
            <a:endParaRPr lang="cs-CZ" altLang="cs-CZ" sz="1800" baseline="30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Mitotické jedy, inhibují reorganizaci mikrotubulů / dělícího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 vřeténka (kolchicin, kolcemid, nocodazol, …) </a:t>
            </a:r>
            <a:r>
              <a:rPr lang="cs-CZ" altLang="cs-CZ" sz="1400">
                <a:solidFill>
                  <a:schemeClr val="bg1"/>
                </a:solidFill>
                <a:latin typeface="Arial" panose="020B0604020202020204" pitchFamily="34" charset="0"/>
              </a:rPr>
              <a:t>– zejména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Arial" panose="020B0604020202020204" pitchFamily="34" charset="0"/>
              </a:rPr>
              <a:t>  zviditelnění chromozomů, karyotipyzace</a:t>
            </a:r>
          </a:p>
        </p:txBody>
      </p:sp>
    </p:spTree>
    <p:extLst>
      <p:ext uri="{BB962C8B-B14F-4D97-AF65-F5344CB8AC3E}">
        <p14:creationId xmlns:p14="http://schemas.microsoft.com/office/powerpoint/2010/main" val="4044565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72</a:t>
            </a:fld>
            <a:endParaRPr lang="cs-CZ" altLang="cs-CZ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2891795"/>
              </p:ext>
            </p:extLst>
          </p:nvPr>
        </p:nvGraphicFramePr>
        <p:xfrm>
          <a:off x="2901664" y="1412875"/>
          <a:ext cx="3035300" cy="462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0" name="Image" r:id="rId3" imgW="2752350" imgH="4197104" progId="PhotoshopElements.Image.5">
                  <p:embed/>
                </p:oleObj>
              </mc:Choice>
              <mc:Fallback>
                <p:oleObj name="Image" r:id="rId3" imgW="2752350" imgH="4197104" progId="PhotoshopElements.Image.5">
                  <p:embed/>
                  <p:pic>
                    <p:nvPicPr>
                      <p:cNvPr id="7680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1664" y="1412875"/>
                        <a:ext cx="3035300" cy="46291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752285"/>
              </p:ext>
            </p:extLst>
          </p:nvPr>
        </p:nvGraphicFramePr>
        <p:xfrm>
          <a:off x="6430677" y="3644900"/>
          <a:ext cx="4897437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1" name="Image" r:id="rId5" imgW="4123952" imgH="1426286" progId="PhotoshopElements.Image.5">
                  <p:embed/>
                </p:oleObj>
              </mc:Choice>
              <mc:Fallback>
                <p:oleObj name="Image" r:id="rId5" imgW="4123952" imgH="1426286" progId="PhotoshopElements.Image.5">
                  <p:embed/>
                  <p:pic>
                    <p:nvPicPr>
                      <p:cNvPr id="7680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0677" y="3644900"/>
                        <a:ext cx="4897437" cy="16922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361914" y="596900"/>
            <a:ext cx="4068763" cy="6000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Srovnání synchronizace v buněčném cyklu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Arial" panose="020B0604020202020204" pitchFamily="34" charset="0"/>
              </a:rPr>
              <a:t>deprivací sérem (</a:t>
            </a:r>
            <a:r>
              <a:rPr lang="cs-CZ" altLang="cs-CZ" sz="1600" b="1" dirty="0">
                <a:latin typeface="Arial" panose="020B0604020202020204" pitchFamily="34" charset="0"/>
              </a:rPr>
              <a:t>A</a:t>
            </a:r>
            <a:r>
              <a:rPr lang="cs-CZ" altLang="cs-CZ" sz="1600" dirty="0">
                <a:latin typeface="Arial" panose="020B0604020202020204" pitchFamily="34" charset="0"/>
              </a:rPr>
              <a:t>) a kontaktní inhibicí (</a:t>
            </a:r>
            <a:r>
              <a:rPr lang="cs-CZ" altLang="cs-CZ" sz="1600" b="1" dirty="0">
                <a:latin typeface="Arial" panose="020B0604020202020204" pitchFamily="34" charset="0"/>
              </a:rPr>
              <a:t>B</a:t>
            </a:r>
            <a:r>
              <a:rPr lang="cs-CZ" altLang="cs-CZ" sz="16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132227" y="2828925"/>
            <a:ext cx="5554662" cy="6000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Příklad rozjezdu buněk synchronizovaných deprivací sérem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myší fibroblasty linie NIH/3T3</a:t>
            </a:r>
          </a:p>
        </p:txBody>
      </p:sp>
    </p:spTree>
    <p:extLst>
      <p:ext uri="{BB962C8B-B14F-4D97-AF65-F5344CB8AC3E}">
        <p14:creationId xmlns:p14="http://schemas.microsoft.com/office/powerpoint/2010/main" val="14855424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73</a:t>
            </a:fld>
            <a:endParaRPr lang="cs-CZ" altLang="cs-CZ" dirty="0"/>
          </a:p>
        </p:txBody>
      </p:sp>
      <p:pic>
        <p:nvPicPr>
          <p:cNvPr id="4" name="Picture 4" descr="doublThyB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462" y="1216718"/>
            <a:ext cx="4609093" cy="460909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72462" y="363680"/>
            <a:ext cx="5872163" cy="654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Princip dvojitého bloku přídavkem nadbytku thymidinu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- nadbytek thymidinu blokuje průchod S-fází buněčného cyklu, blokuje DNA syntézu </a:t>
            </a:r>
          </a:p>
        </p:txBody>
      </p:sp>
      <p:pic>
        <p:nvPicPr>
          <p:cNvPr id="6" name="Picture 6" descr="elutracniKyve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609" y="3075870"/>
            <a:ext cx="3721970" cy="305700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265609" y="2181038"/>
            <a:ext cx="3563938" cy="7445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Elutrační</a:t>
            </a:r>
            <a:r>
              <a:rPr lang="cs-CZ" altLang="cs-CZ" sz="1800" dirty="0">
                <a:latin typeface="Arial" panose="020B0604020202020204" pitchFamily="34" charset="0"/>
              </a:rPr>
              <a:t> kyveta / </a:t>
            </a:r>
            <a:r>
              <a:rPr lang="cs-CZ" altLang="cs-CZ" sz="1600" dirty="0" err="1">
                <a:latin typeface="Arial" panose="020B0604020202020204" pitchFamily="34" charset="0"/>
              </a:rPr>
              <a:t>hylzna</a:t>
            </a:r>
            <a:endParaRPr lang="cs-CZ" altLang="cs-CZ" sz="1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- separace buněk pomocí protiproudého gradientu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>
                <a:latin typeface="Arial" panose="020B0604020202020204" pitchFamily="34" charset="0"/>
              </a:rPr>
              <a:t>na speciální centrifuze - </a:t>
            </a:r>
            <a:r>
              <a:rPr lang="cs-CZ" altLang="cs-CZ" sz="1200" dirty="0" err="1">
                <a:latin typeface="Arial" panose="020B0604020202020204" pitchFamily="34" charset="0"/>
              </a:rPr>
              <a:t>elutrátoru</a:t>
            </a:r>
            <a:endParaRPr lang="cs-CZ" altLang="cs-CZ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7886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74</a:t>
            </a:fld>
            <a:endParaRPr lang="cs-CZ" altLang="cs-CZ" dirty="0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822142" y="141288"/>
            <a:ext cx="664051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Fucci system</a:t>
            </a:r>
            <a:endParaRPr lang="cs-CZ" altLang="cs-CZ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(fluorescent ubiquitination-based cell cycle indicator; Sakue-Sawano et al., 2008)</a:t>
            </a:r>
          </a:p>
        </p:txBody>
      </p:sp>
      <p:pic>
        <p:nvPicPr>
          <p:cNvPr id="5" name="Picture 2" descr="Výsledek obrázku pro fucci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156" y="909638"/>
            <a:ext cx="30321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4" descr="Výsledek obrázku pro fucci system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7" name="AutoShape 6" descr="Výsledek obrázku pro fucci system"/>
          <p:cNvSpPr>
            <a:spLocks noChangeAspect="1" noChangeArrowheads="1"/>
          </p:cNvSpPr>
          <p:nvPr/>
        </p:nvSpPr>
        <p:spPr bwMode="auto">
          <a:xfrm>
            <a:off x="4694238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8" name="Picture 8" descr="http://www.amalgaam.co.jp/products/advanced/img/fucci/fuc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093" y="3894138"/>
            <a:ext cx="3457575" cy="28670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olympusamerica.com/seg_section/fv10i/images/P4_1_H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793" y="3870325"/>
            <a:ext cx="2943225" cy="2943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encrypted-tbn0.gstatic.com/images?q=tbn:ANd9GcQOjmRzpssRIzrVI6oXOp64_wKxgqkfL-nIoUE5ToyRypJg84w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093" y="1052513"/>
            <a:ext cx="4183063" cy="2663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3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75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83177" y="456128"/>
            <a:ext cx="4794250" cy="434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Současná kultivace více buněčných typů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2186814"/>
            <a:ext cx="353814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PROČ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endParaRPr lang="cs-CZ" altLang="cs-CZ" sz="1800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Produkce 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růstových 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faktorů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s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parakrinním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účinkem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Vhodné 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mechanické 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vlastnost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    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podkladu atd.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49951" y="1080537"/>
            <a:ext cx="852805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V případě přímého kontaktu odlišení buněk na základě jejich vlastností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Exprese specifických proteinových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markerů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na povrchu buněk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Selekce díky expresi nějakého proteinu (enzymu, fluoreskujících proteinů,..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Inhibice mitotické aktivity jednoho typu buněk (gama zářením,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Mytomycinem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C,..)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Pokud je třeba maximálně minimalizovat riziko vzájemné kontaminace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 Buňky v kultuře jsou odděleny polopropustnými membránami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51" y="4871750"/>
            <a:ext cx="6765925" cy="17478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8497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76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4000" y="2542909"/>
            <a:ext cx="2084387" cy="4619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3-D kultivace</a:t>
            </a:r>
          </a:p>
        </p:txBody>
      </p:sp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2967809" y="548234"/>
            <a:ext cx="3997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Dostupnost živin a odstraňování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zplodin metabolismu je limitující,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většina buněk v TK je předurčena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určitému fenotypu </a:t>
            </a:r>
            <a:r>
              <a:rPr lang="en-US" alt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altLang="cs-CZ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netvo</a:t>
            </a:r>
            <a:r>
              <a:rPr lang="cs-CZ" alt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 cévy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967809" y="2467182"/>
            <a:ext cx="4089400" cy="4229100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 dirty="0">
                <a:solidFill>
                  <a:schemeClr val="bg1"/>
                </a:solidFill>
                <a:latin typeface="Arial" panose="020B0604020202020204" pitchFamily="34" charset="0"/>
              </a:rPr>
              <a:t>Difúzní koeficienty (cm</a:t>
            </a:r>
            <a:r>
              <a:rPr lang="cs-CZ" altLang="cs-CZ" sz="1400" i="1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400" i="1" dirty="0">
                <a:solidFill>
                  <a:schemeClr val="bg1"/>
                </a:solidFill>
                <a:latin typeface="Arial" panose="020B0604020202020204" pitchFamily="34" charset="0"/>
              </a:rPr>
              <a:t> / s) pro O</a:t>
            </a:r>
            <a:r>
              <a:rPr lang="cs-CZ" altLang="cs-CZ" sz="1400" i="1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400" i="1" dirty="0">
                <a:solidFill>
                  <a:schemeClr val="bg1"/>
                </a:solidFill>
                <a:latin typeface="Arial" panose="020B0604020202020204" pitchFamily="34" charset="0"/>
              </a:rPr>
              <a:t> a CO</a:t>
            </a:r>
            <a:r>
              <a:rPr lang="cs-CZ" altLang="cs-CZ" sz="1400" i="1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i="1" dirty="0">
                <a:solidFill>
                  <a:schemeClr val="bg1"/>
                </a:solidFill>
                <a:latin typeface="Arial" panose="020B0604020202020204" pitchFamily="34" charset="0"/>
              </a:rPr>
              <a:t>pro různé biologické materiály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             </a:t>
            </a: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400" b="1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          CO</a:t>
            </a:r>
            <a:r>
              <a:rPr lang="cs-CZ" altLang="cs-CZ" sz="1400" b="1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vzduch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(0°C)                            0,178       0,139          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             (20°C)                          0,20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    voda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 (20°C)                         20x10</a:t>
            </a:r>
            <a:r>
              <a:rPr lang="cs-CZ" altLang="cs-CZ" sz="14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-6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   18x10</a:t>
            </a:r>
            <a:r>
              <a:rPr lang="cs-CZ" altLang="cs-CZ" sz="14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-6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              (37°C)                        33x10</a:t>
            </a:r>
            <a:r>
              <a:rPr lang="cs-CZ" altLang="cs-CZ" sz="14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-6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lidské plíce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(37°C)                   23x10</a:t>
            </a:r>
            <a:r>
              <a:rPr lang="cs-CZ" altLang="cs-CZ" sz="14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-6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svaly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(20°C)                              14x10</a:t>
            </a:r>
            <a:r>
              <a:rPr lang="cs-CZ" altLang="cs-CZ" sz="14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-6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kůže mloka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(25°C)                   14x10</a:t>
            </a:r>
            <a:r>
              <a:rPr lang="cs-CZ" altLang="cs-CZ" sz="14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-6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pojivová tkáň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(20°C)                12x10</a:t>
            </a:r>
            <a:r>
              <a:rPr lang="cs-CZ" altLang="cs-CZ" sz="14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-6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rosol žabího vajíčka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(20°C)  10,2x10</a:t>
            </a:r>
            <a:r>
              <a:rPr lang="cs-CZ" altLang="cs-CZ" sz="14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-6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obal žraločího vajíčka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(15°C)  3,0x10</a:t>
            </a:r>
            <a:r>
              <a:rPr lang="cs-CZ" altLang="cs-CZ" sz="14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-6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kůže úhoře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(14°C)                    2,4x10</a:t>
            </a:r>
            <a:r>
              <a:rPr lang="cs-CZ" altLang="cs-CZ" sz="14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-6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obal lososí jikry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(5-15°C)        1,8x10</a:t>
            </a:r>
            <a:r>
              <a:rPr lang="cs-CZ" altLang="cs-CZ" sz="14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-6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Chitin</a:t>
            </a:r>
            <a:r>
              <a:rPr lang="cs-CZ" altLang="cs-CZ" sz="1400" dirty="0">
                <a:solidFill>
                  <a:schemeClr val="bg1"/>
                </a:solidFill>
                <a:latin typeface="Arial" panose="020B0604020202020204" pitchFamily="34" charset="0"/>
              </a:rPr>
              <a:t> (20°C)                            0,7x10</a:t>
            </a:r>
            <a:r>
              <a:rPr lang="cs-CZ" altLang="cs-CZ" sz="14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-6</a:t>
            </a:r>
          </a:p>
        </p:txBody>
      </p:sp>
      <p:pic>
        <p:nvPicPr>
          <p:cNvPr id="7" name="Picture 2" descr="http://d1dvw62tmnyoft.cloudfront.net/content/joces/125/13/3015/F2.large.jpg?width=800&amp;height=600&amp;carouse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701" y="333375"/>
            <a:ext cx="4787900" cy="6232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5435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77</a:t>
            </a:fld>
            <a:endParaRPr lang="cs-CZ" altLang="cs-CZ" dirty="0"/>
          </a:p>
        </p:txBody>
      </p:sp>
      <p:pic>
        <p:nvPicPr>
          <p:cNvPr id="4" name="Picture 2" descr="http://www.nature.com/nrm/journal/v15/n10/images/nrm3873-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39090"/>
            <a:ext cx="5890780" cy="68189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1179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78</a:t>
            </a:fld>
            <a:endParaRPr lang="cs-CZ" altLang="cs-CZ" dirty="0"/>
          </a:p>
        </p:txBody>
      </p:sp>
      <p:pic>
        <p:nvPicPr>
          <p:cNvPr id="4" name="Picture 2" descr="http://www.pnas.org/content/106/44/18457/F3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761" y="709756"/>
            <a:ext cx="9167813" cy="6022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1"/>
          <p:cNvSpPr txBox="1">
            <a:spLocks noChangeArrowheads="1"/>
          </p:cNvSpPr>
          <p:nvPr/>
        </p:nvSpPr>
        <p:spPr bwMode="auto">
          <a:xfrm>
            <a:off x="3154218" y="198149"/>
            <a:ext cx="5287963" cy="3683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Kultivace na propustných a porézních materiálech</a:t>
            </a:r>
          </a:p>
        </p:txBody>
      </p:sp>
    </p:spTree>
    <p:extLst>
      <p:ext uri="{BB962C8B-B14F-4D97-AF65-F5344CB8AC3E}">
        <p14:creationId xmlns:p14="http://schemas.microsoft.com/office/powerpoint/2010/main" val="6404414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79</a:t>
            </a:fld>
            <a:endParaRPr lang="cs-CZ" alt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109" y="166688"/>
            <a:ext cx="4221162" cy="64309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180" y="4076700"/>
            <a:ext cx="4895850" cy="20748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180" y="245341"/>
            <a:ext cx="46450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369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graphicFrame>
        <p:nvGraphicFramePr>
          <p:cNvPr id="4" name="Object 3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317763"/>
              </p:ext>
            </p:extLst>
          </p:nvPr>
        </p:nvGraphicFramePr>
        <p:xfrm>
          <a:off x="5079279" y="94456"/>
          <a:ext cx="4741862" cy="666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Image" r:id="rId3" imgW="4965079" imgH="6984127" progId="Photoshop.Image.9">
                  <p:embed/>
                </p:oleObj>
              </mc:Choice>
              <mc:Fallback>
                <p:oleObj name="Image" r:id="rId3" imgW="4965079" imgH="6984127" progId="Photoshop.Image.9">
                  <p:embed/>
                  <p:pic>
                    <p:nvPicPr>
                      <p:cNvPr id="11266" name="Object 3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9279" y="94456"/>
                        <a:ext cx="4741862" cy="6669088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43"/>
          <p:cNvSpPr txBox="1">
            <a:spLocks noChangeArrowheads="1"/>
          </p:cNvSpPr>
          <p:nvPr/>
        </p:nvSpPr>
        <p:spPr bwMode="auto">
          <a:xfrm>
            <a:off x="1766888" y="2042298"/>
            <a:ext cx="2559050" cy="3794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DMEM – high glucose</a:t>
            </a:r>
          </a:p>
        </p:txBody>
      </p:sp>
      <p:pic>
        <p:nvPicPr>
          <p:cNvPr id="6" name="Picture 3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2848264"/>
            <a:ext cx="2738004" cy="182533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4327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80</a:t>
            </a:fld>
            <a:endParaRPr lang="cs-CZ" altLang="cs-CZ" dirty="0"/>
          </a:p>
        </p:txBody>
      </p:sp>
      <p:pic>
        <p:nvPicPr>
          <p:cNvPr id="4" name="Picture 51" descr="EBkapk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338" y="4321175"/>
            <a:ext cx="4318000" cy="24082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4"/>
          <p:cNvGrpSpPr>
            <a:grpSpLocks/>
          </p:cNvGrpSpPr>
          <p:nvPr/>
        </p:nvGrpSpPr>
        <p:grpSpPr bwMode="auto">
          <a:xfrm>
            <a:off x="3215700" y="3617913"/>
            <a:ext cx="3816350" cy="3195637"/>
            <a:chOff x="158" y="1871"/>
            <a:chExt cx="2404" cy="2013"/>
          </a:xfrm>
        </p:grpSpPr>
        <p:pic>
          <p:nvPicPr>
            <p:cNvPr id="6" name="Picture 5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871"/>
              <a:ext cx="2404" cy="2013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53"/>
            <p:cNvSpPr txBox="1">
              <a:spLocks noChangeArrowheads="1"/>
            </p:cNvSpPr>
            <p:nvPr/>
          </p:nvSpPr>
          <p:spPr bwMode="auto">
            <a:xfrm>
              <a:off x="204" y="3521"/>
              <a:ext cx="15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>
                  <a:latin typeface="Comic Sans MS" panose="030F0702030302020204" pitchFamily="66" charset="0"/>
                </a:rPr>
                <a:t>embryoidní tělíska</a:t>
              </a:r>
            </a:p>
          </p:txBody>
        </p:sp>
      </p:grpSp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1044145" y="2265099"/>
            <a:ext cx="1606550" cy="12001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Sféroidy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Organoidy</a:t>
            </a:r>
            <a:endParaRPr lang="cs-CZ" altLang="cs-CZ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://www.sciencephoto.com/image/684614/large/C0264145-Neurosphere,_SEM-SP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338" y="65088"/>
            <a:ext cx="4148137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www.omicsonline.org/JADPimages/2161-0460-S10-001-g00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438" y="1292225"/>
            <a:ext cx="40671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6"/>
          <p:cNvSpPr txBox="1">
            <a:spLocks noChangeArrowheads="1"/>
          </p:cNvSpPr>
          <p:nvPr/>
        </p:nvSpPr>
        <p:spPr bwMode="auto">
          <a:xfrm>
            <a:off x="4213947" y="214194"/>
            <a:ext cx="2057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neurosféry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mamosféry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embryoidní tělíska</a:t>
            </a:r>
          </a:p>
        </p:txBody>
      </p:sp>
    </p:spTree>
    <p:extLst>
      <p:ext uri="{BB962C8B-B14F-4D97-AF65-F5344CB8AC3E}">
        <p14:creationId xmlns:p14="http://schemas.microsoft.com/office/powerpoint/2010/main" val="21348630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81</a:t>
            </a:fld>
            <a:endParaRPr lang="cs-CZ" altLang="cs-CZ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36" y="3716338"/>
            <a:ext cx="2016125" cy="30845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778655"/>
              </p:ext>
            </p:extLst>
          </p:nvPr>
        </p:nvGraphicFramePr>
        <p:xfrm>
          <a:off x="5882123" y="981075"/>
          <a:ext cx="5832475" cy="58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Image" r:id="rId4" imgW="6755556" imgH="6755556" progId="Photoshop.Image.9">
                  <p:embed/>
                </p:oleObj>
              </mc:Choice>
              <mc:Fallback>
                <p:oleObj name="Image" r:id="rId4" imgW="6755556" imgH="6755556" progId="Photoshop.Image.9">
                  <p:embed/>
                  <p:pic>
                    <p:nvPicPr>
                      <p:cNvPr id="86019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2123" y="981075"/>
                        <a:ext cx="5832475" cy="58324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212156"/>
              </p:ext>
            </p:extLst>
          </p:nvPr>
        </p:nvGraphicFramePr>
        <p:xfrm>
          <a:off x="2691248" y="22225"/>
          <a:ext cx="3606800" cy="360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name="Image" r:id="rId6" imgW="6755556" imgH="6755556" progId="Photoshop.Image.9">
                  <p:embed/>
                </p:oleObj>
              </mc:Choice>
              <mc:Fallback>
                <p:oleObj name="Image" r:id="rId6" imgW="6755556" imgH="6755556" progId="Photoshop.Image.9">
                  <p:embed/>
                  <p:pic>
                    <p:nvPicPr>
                      <p:cNvPr id="86020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1248" y="22225"/>
                        <a:ext cx="3606800" cy="36068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45254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82</a:t>
            </a:fld>
            <a:endParaRPr lang="cs-CZ" altLang="cs-CZ" dirty="0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695286" y="789420"/>
            <a:ext cx="7118350" cy="460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Tk</a:t>
            </a: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áňové řezy 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cs-CZ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pomezí kultivace buněk a tkání/orgánů</a:t>
            </a:r>
          </a:p>
        </p:txBody>
      </p:sp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2100552" y="1815956"/>
            <a:ext cx="8891587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cs-CZ" altLang="cs-CZ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Vlastnosti 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(výhody x nevýhody)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Dospělé, zdravé buňky, podobné </a:t>
            </a:r>
            <a:r>
              <a:rPr lang="en-US" altLang="cs-CZ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cs-CZ" altLang="cs-CZ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něčným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primokulturám</a:t>
            </a:r>
            <a:endParaRPr lang="cs-CZ" altLang="cs-CZ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Žádné nebo omezené schopnosti expanze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Zachování kontaktů mezi buňkami jako v tkáni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</a:t>
            </a:r>
            <a:r>
              <a:rPr lang="en-US" alt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altLang="cs-CZ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ologie</a:t>
            </a: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buněk jako v tkáni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Částečné zachování 3D struktury tkáně </a:t>
            </a:r>
            <a:r>
              <a:rPr lang="cs-CZ" alt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(limit pro difúzi O</a:t>
            </a:r>
            <a:r>
              <a:rPr lang="cs-CZ" altLang="cs-CZ" sz="1600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tlouštka</a:t>
            </a:r>
            <a:r>
              <a:rPr lang="cs-CZ" alt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řezu – </a:t>
            </a:r>
            <a:r>
              <a:rPr lang="cs-CZ" altLang="cs-CZ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cs-CZ" alt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300</a:t>
            </a:r>
            <a:r>
              <a:rPr lang="cs-CZ" altLang="cs-CZ" sz="1600" dirty="0" smtClean="0">
                <a:solidFill>
                  <a:schemeClr val="bg1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cs-CZ" altLang="cs-CZ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m)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 více odpovídají studiím na tkáních než jak je tomu u buněčných </a:t>
            </a:r>
            <a:r>
              <a:rPr lang="cs-CZ" altLang="cs-CZ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líniích</a:t>
            </a:r>
            <a:endParaRPr lang="cs-CZ" altLang="cs-CZ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Velmi omezená dostupnost lidských vzorků, ale lepší jak pro tkáně/orgány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Výrazně jednoduší kultivace než tkání/orgánů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cs-CZ" alt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….atd.</a:t>
            </a:r>
          </a:p>
        </p:txBody>
      </p:sp>
    </p:spTree>
    <p:extLst>
      <p:ext uri="{BB962C8B-B14F-4D97-AF65-F5344CB8AC3E}">
        <p14:creationId xmlns:p14="http://schemas.microsoft.com/office/powerpoint/2010/main" val="8969235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83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r="5202" b="16402"/>
          <a:stretch>
            <a:fillRect/>
          </a:stretch>
        </p:blipFill>
        <p:spPr bwMode="auto">
          <a:xfrm>
            <a:off x="7213904" y="1594233"/>
            <a:ext cx="487521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-96013" y="1806286"/>
            <a:ext cx="7167347" cy="21698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Kultivace na mřížce </a:t>
            </a:r>
            <a:r>
              <a:rPr 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přísun média/živin z obou stran řezu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Nízký sloupec media nad vzorkem </a:t>
            </a:r>
            <a:r>
              <a:rPr 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dostečný</a:t>
            </a:r>
            <a:r>
              <a:rPr 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přísun O2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Vysoký sloupec média pod vzorkem </a:t>
            </a:r>
            <a:r>
              <a:rPr 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(mřížkou) </a:t>
            </a:r>
            <a:endParaRPr lang="cs-CZ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</a:t>
            </a:r>
            <a:r>
              <a:rPr 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dostatečná </a:t>
            </a:r>
            <a:r>
              <a:rPr lang="cs-CZ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pufrační</a:t>
            </a:r>
            <a:r>
              <a:rPr 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kapacita  </a:t>
            </a:r>
            <a:r>
              <a:rPr 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pH a zplodiny </a:t>
            </a:r>
            <a:r>
              <a:rPr 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metabolismu</a:t>
            </a:r>
          </a:p>
          <a:p>
            <a:pPr marL="342900" indent="-342900">
              <a:lnSpc>
                <a:spcPct val="150000"/>
              </a:lnSpc>
              <a:buFontTx/>
              <a:buChar char="-"/>
              <a:defRPr/>
            </a:pPr>
            <a:r>
              <a:rPr 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 </a:t>
            </a:r>
            <a:r>
              <a:rPr 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dostatek substrátů pro metabolismus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10617415" y="6005564"/>
            <a:ext cx="1223962" cy="406545"/>
            <a:chOff x="3708545" y="5311198"/>
            <a:chExt cx="1223962" cy="406545"/>
          </a:xfrm>
        </p:grpSpPr>
        <p:cxnSp>
          <p:nvCxnSpPr>
            <p:cNvPr id="6" name="Přímá spojnice 6"/>
            <p:cNvCxnSpPr>
              <a:cxnSpLocks noChangeShapeType="1"/>
            </p:cNvCxnSpPr>
            <p:nvPr/>
          </p:nvCxnSpPr>
          <p:spPr bwMode="auto">
            <a:xfrm>
              <a:off x="3708545" y="5717743"/>
              <a:ext cx="1223962" cy="0"/>
            </a:xfrm>
            <a:prstGeom prst="line">
              <a:avLst/>
            </a:prstGeom>
            <a:noFill/>
            <a:ln w="571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" name="TextovéPole 9"/>
            <p:cNvSpPr txBox="1">
              <a:spLocks noChangeArrowheads="1"/>
            </p:cNvSpPr>
            <p:nvPr/>
          </p:nvSpPr>
          <p:spPr bwMode="auto">
            <a:xfrm>
              <a:off x="3994294" y="5311198"/>
              <a:ext cx="65246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95083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84</a:t>
            </a:fld>
            <a:endParaRPr lang="cs-CZ" altLang="cs-CZ" dirty="0"/>
          </a:p>
        </p:txBody>
      </p:sp>
      <p:grpSp>
        <p:nvGrpSpPr>
          <p:cNvPr id="4" name="Skupina 1"/>
          <p:cNvGrpSpPr>
            <a:grpSpLocks/>
          </p:cNvGrpSpPr>
          <p:nvPr/>
        </p:nvGrpSpPr>
        <p:grpSpPr bwMode="auto">
          <a:xfrm>
            <a:off x="2290618" y="777731"/>
            <a:ext cx="9144000" cy="5210175"/>
            <a:chOff x="0" y="823913"/>
            <a:chExt cx="9144000" cy="5210175"/>
          </a:xfrm>
        </p:grpSpPr>
        <p:pic>
          <p:nvPicPr>
            <p:cNvPr id="5" name="Obráze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23913"/>
              <a:ext cx="9144000" cy="521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4"/>
            <p:cNvSpPr txBox="1">
              <a:spLocks noChangeArrowheads="1"/>
            </p:cNvSpPr>
            <p:nvPr/>
          </p:nvSpPr>
          <p:spPr bwMode="auto">
            <a:xfrm>
              <a:off x="7596336" y="5693437"/>
              <a:ext cx="146322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1400"/>
                <a:t>Vesci, et al., 2015</a:t>
              </a:r>
              <a:endParaRPr lang="cs-CZ" altLang="cs-CZ" sz="1400"/>
            </a:p>
          </p:txBody>
        </p:sp>
      </p:grpSp>
    </p:spTree>
    <p:extLst>
      <p:ext uri="{BB962C8B-B14F-4D97-AF65-F5344CB8AC3E}">
        <p14:creationId xmlns:p14="http://schemas.microsoft.com/office/powerpoint/2010/main" val="5831554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85</a:t>
            </a:fld>
            <a:endParaRPr lang="cs-CZ" altLang="cs-CZ" dirty="0"/>
          </a:p>
        </p:txBody>
      </p:sp>
      <p:grpSp>
        <p:nvGrpSpPr>
          <p:cNvPr id="4" name="Skupina 1"/>
          <p:cNvGrpSpPr>
            <a:grpSpLocks/>
          </p:cNvGrpSpPr>
          <p:nvPr/>
        </p:nvGrpSpPr>
        <p:grpSpPr bwMode="auto">
          <a:xfrm>
            <a:off x="3371850" y="101168"/>
            <a:ext cx="7975600" cy="6604000"/>
            <a:chOff x="628475" y="137474"/>
            <a:chExt cx="7975973" cy="6603894"/>
          </a:xfrm>
        </p:grpSpPr>
        <p:pic>
          <p:nvPicPr>
            <p:cNvPr id="5" name="Obráze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475" y="137474"/>
              <a:ext cx="7975973" cy="6603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4"/>
            <p:cNvSpPr txBox="1">
              <a:spLocks noChangeArrowheads="1"/>
            </p:cNvSpPr>
            <p:nvPr/>
          </p:nvSpPr>
          <p:spPr bwMode="auto">
            <a:xfrm>
              <a:off x="7012600" y="6381328"/>
              <a:ext cx="144783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1400"/>
                <a:t>Maund et al., 201</a:t>
              </a:r>
              <a:endParaRPr lang="cs-CZ" altLang="cs-CZ" sz="1400"/>
            </a:p>
          </p:txBody>
        </p:sp>
      </p:grpSp>
    </p:spTree>
    <p:extLst>
      <p:ext uri="{BB962C8B-B14F-4D97-AF65-F5344CB8AC3E}">
        <p14:creationId xmlns:p14="http://schemas.microsoft.com/office/powerpoint/2010/main" val="6483949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86</a:t>
            </a:fld>
            <a:endParaRPr lang="cs-CZ" altLang="cs-CZ" dirty="0"/>
          </a:p>
        </p:txBody>
      </p:sp>
      <p:grpSp>
        <p:nvGrpSpPr>
          <p:cNvPr id="4" name="Skupina 2"/>
          <p:cNvGrpSpPr>
            <a:grpSpLocks/>
          </p:cNvGrpSpPr>
          <p:nvPr/>
        </p:nvGrpSpPr>
        <p:grpSpPr bwMode="auto">
          <a:xfrm>
            <a:off x="2574059" y="1329650"/>
            <a:ext cx="4527550" cy="4506913"/>
            <a:chOff x="179388" y="2133600"/>
            <a:chExt cx="4527550" cy="4506913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2133600"/>
              <a:ext cx="4527550" cy="4506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bdélník 5"/>
            <p:cNvSpPr>
              <a:spLocks noChangeArrowheads="1"/>
            </p:cNvSpPr>
            <p:nvPr/>
          </p:nvSpPr>
          <p:spPr bwMode="auto">
            <a:xfrm>
              <a:off x="683568" y="2204864"/>
              <a:ext cx="33345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Krumdieck tissue slicer</a:t>
              </a:r>
            </a:p>
          </p:txBody>
        </p:sp>
      </p:grpSp>
      <p:grpSp>
        <p:nvGrpSpPr>
          <p:cNvPr id="7" name="Skupina 1"/>
          <p:cNvGrpSpPr>
            <a:grpSpLocks/>
          </p:cNvGrpSpPr>
          <p:nvPr/>
        </p:nvGrpSpPr>
        <p:grpSpPr bwMode="auto">
          <a:xfrm>
            <a:off x="7261947" y="1329650"/>
            <a:ext cx="4240212" cy="4506913"/>
            <a:chOff x="4859338" y="2133600"/>
            <a:chExt cx="4168775" cy="4468813"/>
          </a:xfrm>
        </p:grpSpPr>
        <p:pic>
          <p:nvPicPr>
            <p:cNvPr id="8" name="Obráze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9338" y="2133600"/>
              <a:ext cx="4168775" cy="4468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bdélník 7"/>
            <p:cNvSpPr>
              <a:spLocks noChangeArrowheads="1"/>
            </p:cNvSpPr>
            <p:nvPr/>
          </p:nvSpPr>
          <p:spPr bwMode="auto">
            <a:xfrm>
              <a:off x="4932040" y="2204864"/>
              <a:ext cx="176926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cs-CZ" sz="2400" b="1">
                  <a:latin typeface="Arial" panose="020B0604020202020204" pitchFamily="34" charset="0"/>
                  <a:cs typeface="Arial" panose="020B0604020202020204" pitchFamily="34" charset="0"/>
                </a:rPr>
                <a:t>Vibrat</a:t>
              </a:r>
              <a:r>
                <a:rPr lang="cs-CZ" altLang="cs-CZ" sz="2400" b="1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altLang="cs-CZ" sz="2400" b="1">
                  <a:latin typeface="Arial" panose="020B0604020202020204" pitchFamily="34" charset="0"/>
                  <a:cs typeface="Arial" panose="020B0604020202020204" pitchFamily="34" charset="0"/>
                </a:rPr>
                <a:t>me </a:t>
              </a:r>
              <a:endParaRPr lang="cs-CZ" altLang="cs-CZ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ovéPole 3"/>
          <p:cNvSpPr txBox="1">
            <a:spLocks noChangeArrowheads="1"/>
          </p:cNvSpPr>
          <p:nvPr/>
        </p:nvSpPr>
        <p:spPr bwMode="auto">
          <a:xfrm>
            <a:off x="3283672" y="476250"/>
            <a:ext cx="39639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Přístroje pro tkáňové řezy</a:t>
            </a:r>
          </a:p>
        </p:txBody>
      </p:sp>
    </p:spTree>
    <p:extLst>
      <p:ext uri="{BB962C8B-B14F-4D97-AF65-F5344CB8AC3E}">
        <p14:creationId xmlns:p14="http://schemas.microsoft.com/office/powerpoint/2010/main" val="921147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87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317875" y="333375"/>
            <a:ext cx="2506663" cy="434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Imortalizace buněk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16225" y="988198"/>
            <a:ext cx="45275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Proč?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převedení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primokultur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v permanentní linie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zjednodušení kultivačních podmínek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17845" y="2565637"/>
            <a:ext cx="8828087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Spontánně – pomalé, často málo účinné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Cíleně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- fyzikálními faktory: Gama záření, Rentgenové záření (záření X), teplota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- chemickými faktory: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NiCl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, NiSO</a:t>
            </a:r>
            <a:r>
              <a:rPr lang="cs-CZ" altLang="cs-CZ" sz="1800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Dimethylsulphate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, N-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methyl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-N-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nitrosouera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(MNU),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benzo</a:t>
            </a:r>
            <a:r>
              <a:rPr lang="en-US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[a]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pyrene diol epoxide, 4-nitroquinoline 1-oxide (4NQO)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- biologickými faktory: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viry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- virus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Epstein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Barrové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, virus myší leukémie,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virus Rousova sarkomu, SV40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</a:t>
            </a: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vektory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plasmidy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/ viry)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exprimujícími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transformující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protein, např. antigen SV40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large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T nebo adenovirus E1A,..</a:t>
            </a:r>
          </a:p>
        </p:txBody>
      </p:sp>
    </p:spTree>
    <p:extLst>
      <p:ext uri="{BB962C8B-B14F-4D97-AF65-F5344CB8AC3E}">
        <p14:creationId xmlns:p14="http://schemas.microsoft.com/office/powerpoint/2010/main" val="27314534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88</a:t>
            </a:fld>
            <a:endParaRPr lang="cs-CZ" altLang="cs-CZ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811463" y="450850"/>
            <a:ext cx="3484562" cy="4349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Cílené genetické manipulace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68375" y="1833418"/>
            <a:ext cx="822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Změny genetické informace, vložením, poškozením nebo vypnutím genu / genů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40000" y="3514436"/>
            <a:ext cx="47307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Vektory plasmidové a virové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Chemicky nebo fyzikálně – viz. imortalizace</a:t>
            </a:r>
          </a:p>
        </p:txBody>
      </p:sp>
      <p:pic>
        <p:nvPicPr>
          <p:cNvPr id="7" name="Picture 14" descr="The image “http://orders.clontech.com/clontech/techinfo/vectors/vectorsA-B/images/pAcGFP1-Tubulin.gif” cannot be displayed, because it contains erro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046" y="2472315"/>
            <a:ext cx="4608512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9142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89</a:t>
            </a:fld>
            <a:endParaRPr lang="cs-CZ" altLang="cs-CZ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4475" y="2236787"/>
            <a:ext cx="3151188" cy="4159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Vnesení vektoru do buněk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551263" y="94384"/>
            <a:ext cx="8307388" cy="668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Infekcí – viry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Chemicky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lipofekce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: obalení vektoru s lipidy a fúze komplexu s cytoplasmatickou membránou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Ca</a:t>
            </a:r>
            <a:r>
              <a:rPr lang="cs-CZ" altLang="cs-CZ" sz="180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2+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precipitace: vysrážení vektoru na povrchu buněk v komplexu s Ca2+ a jeho pohlcení buňkou endocytózou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transfekce pomocí dextranu: komplex vektor / dextran spojený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diethylaminoethylem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je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endocytován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do buňky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transferofekce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: vektor je navázán na transferin a přes transferinový receptor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endocytován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do buňky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 startAt="3"/>
            </a:pP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Mikroinjikace</a:t>
            </a: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 startAt="3"/>
            </a:pP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Elektroporace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- narušení buněčné membrány elektrickým výbojem a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difůze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vektoru do buňky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 startAt="3"/>
            </a:pP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Nucleofekce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-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elektroporace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v kombinaci s chemií, přenos vektoru do jádra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 startAt="3"/>
            </a:pP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Biolisticky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– vektor navázaný na partikuli (zlato, wolfram) je vstřelen do tkáně, buněk</a:t>
            </a:r>
          </a:p>
        </p:txBody>
      </p:sp>
    </p:spTree>
    <p:extLst>
      <p:ext uri="{BB962C8B-B14F-4D97-AF65-F5344CB8AC3E}">
        <p14:creationId xmlns:p14="http://schemas.microsoft.com/office/powerpoint/2010/main" val="3134996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379952" y="365125"/>
            <a:ext cx="7639050" cy="457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bg1"/>
                </a:solidFill>
                <a:latin typeface="Arial" panose="020B0604020202020204" pitchFamily="34" charset="0"/>
              </a:rPr>
              <a:t>		Sérum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- nejčastěji bovinní fetální*, ale i jiné zdroje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			- lidské, koňské, kozí, myší,...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			-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embryonálí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(fetální), novorozenecká, dospělá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*</a:t>
            </a:r>
            <a:r>
              <a:rPr lang="cs-CZ" altLang="cs-CZ" sz="1600" i="1" dirty="0">
                <a:solidFill>
                  <a:schemeClr val="bg1"/>
                </a:solidFill>
                <a:latin typeface="Arial" panose="020B0604020202020204" pitchFamily="34" charset="0"/>
              </a:rPr>
              <a:t>fetální =</a:t>
            </a:r>
            <a:r>
              <a:rPr lang="en-US" altLang="cs-CZ" sz="1600" i="1" dirty="0">
                <a:solidFill>
                  <a:schemeClr val="bg1"/>
                </a:solidFill>
                <a:latin typeface="Arial" panose="020B0604020202020204" pitchFamily="34" charset="0"/>
              </a:rPr>
              <a:t>&gt;</a:t>
            </a:r>
            <a:r>
              <a:rPr lang="cs-CZ" altLang="cs-CZ" sz="1600" i="1" dirty="0">
                <a:solidFill>
                  <a:schemeClr val="bg1"/>
                </a:solidFill>
                <a:latin typeface="Arial" panose="020B0604020202020204" pitchFamily="34" charset="0"/>
              </a:rPr>
              <a:t> nízká hladina </a:t>
            </a:r>
            <a:r>
              <a:rPr lang="cs-CZ" altLang="cs-CZ" sz="1600" i="1" dirty="0" err="1">
                <a:solidFill>
                  <a:schemeClr val="bg1"/>
                </a:solidFill>
                <a:latin typeface="Arial" panose="020B0604020202020204" pitchFamily="34" charset="0"/>
              </a:rPr>
              <a:t>nízkoafinitních</a:t>
            </a:r>
            <a:r>
              <a:rPr lang="cs-CZ" altLang="cs-CZ" sz="1600" i="1" dirty="0">
                <a:solidFill>
                  <a:schemeClr val="bg1"/>
                </a:solidFill>
                <a:latin typeface="Arial" panose="020B0604020202020204" pitchFamily="34" charset="0"/>
              </a:rPr>
              <a:t> imunoglobulinů (protilátek)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- různé stupně kvality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		- testy na přítomnost endotoxinů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		- testy na snášenlivost konkrétním typem buněk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		- testy na přítomnost virů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		- .....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- různé země původu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(USA, Austrálie,...)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- různé šarže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(lot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number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62307" y="5306837"/>
            <a:ext cx="4422775" cy="11731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normální x inaktivní sérum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- inaktivace séra = 30 (45) minut při 56 °C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=</a:t>
            </a:r>
            <a:r>
              <a:rPr lang="en-US" altLang="cs-CZ" sz="1600">
                <a:solidFill>
                  <a:schemeClr val="bg1"/>
                </a:solidFill>
                <a:latin typeface="Arial" panose="020B0604020202020204" pitchFamily="34" charset="0"/>
              </a:rPr>
              <a:t>&gt; </a:t>
            </a:r>
            <a:r>
              <a:rPr lang="cs-CZ" altLang="cs-CZ" sz="1600">
                <a:solidFill>
                  <a:schemeClr val="bg1"/>
                </a:solidFill>
                <a:latin typeface="Arial" panose="020B0604020202020204" pitchFamily="34" charset="0"/>
              </a:rPr>
              <a:t>inaktivace komplementu atd...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136" y="3621088"/>
            <a:ext cx="1801813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9587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90</a:t>
            </a:fld>
            <a:endParaRPr lang="cs-CZ" altLang="cs-CZ" dirty="0"/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00" y="1462375"/>
            <a:ext cx="8905875" cy="4367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3604063" y="598775"/>
            <a:ext cx="1558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Lipofekce</a:t>
            </a:r>
            <a:endParaRPr lang="cs-CZ" altLang="cs-CZ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4721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91</a:t>
            </a:fld>
            <a:endParaRPr lang="cs-CZ" altLang="cs-CZ" dirty="0"/>
          </a:p>
        </p:txBody>
      </p:sp>
      <p:pic>
        <p:nvPicPr>
          <p:cNvPr id="4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434" y="333375"/>
            <a:ext cx="44291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921" y="2355850"/>
            <a:ext cx="5992813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034" y="4652963"/>
            <a:ext cx="346551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9"/>
          <p:cNvSpPr txBox="1">
            <a:spLocks noChangeArrowheads="1"/>
          </p:cNvSpPr>
          <p:nvPr/>
        </p:nvSpPr>
        <p:spPr bwMode="auto">
          <a:xfrm>
            <a:off x="3009321" y="908050"/>
            <a:ext cx="4370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Elektroporace</a:t>
            </a:r>
            <a:r>
              <a:rPr lang="cs-CZ" altLang="cs-CZ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cs-CZ" sz="2800" dirty="0">
                <a:solidFill>
                  <a:schemeClr val="bg1"/>
                </a:solidFill>
                <a:latin typeface="Calibri" panose="020F0502020204030204" pitchFamily="34" charset="0"/>
              </a:rPr>
              <a:t>&amp;</a:t>
            </a:r>
            <a:r>
              <a:rPr lang="cs-CZ" altLang="cs-CZ" sz="28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nukleofekce</a:t>
            </a:r>
            <a:endParaRPr lang="cs-CZ" altLang="cs-CZ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9377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Tkáňové kultury savčích buněk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92</a:t>
            </a:fld>
            <a:endParaRPr lang="cs-CZ" altLang="cs-CZ" dirty="0"/>
          </a:p>
        </p:txBody>
      </p:sp>
      <p:pic>
        <p:nvPicPr>
          <p:cNvPr id="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33" y="1476375"/>
            <a:ext cx="500062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108" y="34925"/>
            <a:ext cx="4867275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46" y="4398963"/>
            <a:ext cx="25908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4"/>
          <p:cNvSpPr txBox="1">
            <a:spLocks noChangeArrowheads="1"/>
          </p:cNvSpPr>
          <p:nvPr/>
        </p:nvSpPr>
        <p:spPr bwMode="auto">
          <a:xfrm>
            <a:off x="7488521" y="493713"/>
            <a:ext cx="1482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bg1"/>
                </a:solidFill>
                <a:latin typeface="Calibri" panose="020F0502020204030204" pitchFamily="34" charset="0"/>
              </a:rPr>
              <a:t>Biolistika</a:t>
            </a:r>
          </a:p>
        </p:txBody>
      </p:sp>
    </p:spTree>
    <p:extLst>
      <p:ext uri="{BB962C8B-B14F-4D97-AF65-F5344CB8AC3E}">
        <p14:creationId xmlns:p14="http://schemas.microsoft.com/office/powerpoint/2010/main" val="33785534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93</a:t>
            </a:fld>
            <a:endParaRPr lang="cs-CZ" altLang="cs-CZ" dirty="0"/>
          </a:p>
        </p:txBody>
      </p:sp>
      <p:sp>
        <p:nvSpPr>
          <p:cNvPr id="6" name="Zástupný symbol pro zápatí 1"/>
          <p:cNvSpPr txBox="1">
            <a:spLocks/>
          </p:cNvSpPr>
          <p:nvPr/>
        </p:nvSpPr>
        <p:spPr bwMode="auto">
          <a:xfrm>
            <a:off x="863163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smtClean="0"/>
              <a:t>Tkáňové kultury savčích buněk</a:t>
            </a:r>
            <a:endParaRPr lang="cs-CZ" dirty="0"/>
          </a:p>
        </p:txBody>
      </p:sp>
      <p:pic>
        <p:nvPicPr>
          <p:cNvPr id="7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387764"/>
            <a:ext cx="7145338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" descr="Image result for microinjection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9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251114"/>
            <a:ext cx="40259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3030827"/>
            <a:ext cx="3157538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7"/>
          <p:cNvSpPr txBox="1">
            <a:spLocks noChangeArrowheads="1"/>
          </p:cNvSpPr>
          <p:nvPr/>
        </p:nvSpPr>
        <p:spPr bwMode="auto">
          <a:xfrm>
            <a:off x="3068205" y="431945"/>
            <a:ext cx="2835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Mikromanipul</a:t>
            </a:r>
            <a:r>
              <a:rPr lang="cs-CZ" altLang="cs-CZ" sz="2800" dirty="0" err="1">
                <a:solidFill>
                  <a:schemeClr val="bg1"/>
                </a:solidFill>
                <a:latin typeface="Calibri" panose="020F0502020204030204" pitchFamily="34" charset="0"/>
              </a:rPr>
              <a:t>átor</a:t>
            </a:r>
            <a:endParaRPr lang="cs-CZ" altLang="cs-CZ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57821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94</a:t>
            </a:fld>
            <a:endParaRPr lang="cs-CZ" altLang="cs-CZ" dirty="0"/>
          </a:p>
        </p:txBody>
      </p:sp>
      <p:sp>
        <p:nvSpPr>
          <p:cNvPr id="6" name="Zástupný symbol pro zápatí 1"/>
          <p:cNvSpPr txBox="1">
            <a:spLocks/>
          </p:cNvSpPr>
          <p:nvPr/>
        </p:nvSpPr>
        <p:spPr bwMode="auto">
          <a:xfrm>
            <a:off x="863163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smtClean="0"/>
              <a:t>Tkáňové kultury savčích buněk</a:t>
            </a:r>
            <a:endParaRPr 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794877" y="476417"/>
            <a:ext cx="3094117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Selekce buněčných klonů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84186" y="1223625"/>
            <a:ext cx="80645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Adherentní buňky</a:t>
            </a:r>
            <a:r>
              <a:rPr lang="cs-CZ" altLang="cs-CZ" sz="1800">
                <a:solidFill>
                  <a:schemeClr val="bg1"/>
                </a:solidFill>
                <a:latin typeface="Arial" panose="020B0604020202020204" pitchFamily="34" charset="0"/>
              </a:rPr>
              <a:t> pod selekčním antibiotikem, při dostatečné nízké účinnosti transfekce nebo jejich konfluenci tvoří samostatné kolonie, které lze mechanicky, případně za pomoci proteáz (trypsin, kolagenáza) oddělit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784186" y="2996524"/>
            <a:ext cx="80645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chemeClr val="bg1"/>
                </a:solidFill>
                <a:latin typeface="Arial" panose="020B0604020202020204" pitchFamily="34" charset="0"/>
              </a:rPr>
              <a:t>Suspenzní buňky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pod selekčním antibiotikem je třeba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rozklonovat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mezním ředěním (někdy potřeba i u adherentních), nebo růst v polotekutém / viskózním médiu (agar apod.)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220441" y="4682450"/>
            <a:ext cx="4718050" cy="8683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Nejběžnější selekční antibiotika pro savčí buňky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G418 / Neomycin,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Hygromycin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B,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Puromycin</a:t>
            </a: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417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95</a:t>
            </a:fld>
            <a:endParaRPr lang="cs-CZ" altLang="cs-CZ" dirty="0"/>
          </a:p>
        </p:txBody>
      </p:sp>
      <p:sp>
        <p:nvSpPr>
          <p:cNvPr id="6" name="Zástupný symbol pro zápatí 1"/>
          <p:cNvSpPr txBox="1">
            <a:spLocks/>
          </p:cNvSpPr>
          <p:nvPr/>
        </p:nvSpPr>
        <p:spPr bwMode="auto">
          <a:xfrm>
            <a:off x="863163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smtClean="0"/>
              <a:t>Tkáňové kultury savčích buněk</a:t>
            </a:r>
            <a:endParaRPr lang="cs-CZ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06713" y="188913"/>
            <a:ext cx="3333750" cy="4048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Dodatek – TKÁNĚ a ORGÁNY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79048" y="700521"/>
            <a:ext cx="9891280" cy="17526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Tkáně umíme kultivovat / připravovat jen velice omezeně, většinou jde pouze o uchování po určitou dobu, podobně jako orgány.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U orgánů je již aktuální otázka přívodu živin, kyslíku a odvodu metabolitů a CO</a:t>
            </a:r>
            <a:r>
              <a:rPr lang="cs-CZ" altLang="cs-CZ" sz="1800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. Orgány je tedy třeba mít metabolicky utlumeny (podchlazením) a nebo napojeny na oběh s živinami simulující krevní zásobení.</a:t>
            </a:r>
            <a:endParaRPr lang="cs-CZ" altLang="cs-CZ" sz="1800" baseline="-25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004291" y="2763693"/>
            <a:ext cx="983615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V současné době je zvládnutá problematika krve (lze zamrazit), částečně pak epidermis / kůže a jaterní tkáně. Intenzivně se studují možnosti využití buněk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pankretu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Langernhansových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ostrůvků) z prasat. Velkým příslibem pro transplantace jsou také buňky a tkáně připravené z kmenových buněk.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Epidermis –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primokultury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prasečích / lidských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keratinocytů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pěstované na syntetických nosičích se používají k regeneraci poškození epidermis po popáleninách apod.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Částečné úspěchy jsou při přípravě umělých jater, kdy separované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hepatocyty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jsou vysety do reaktoru na rozvodné potrubí z polopropustných membrán. Celý takový bioreaktor pak připomíná skutečná játra s krevní oběhem a odvodem žluči.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Hepatocyty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se však zatím nedaří dostatečně efektivně </a:t>
            </a:r>
            <a:r>
              <a:rPr lang="cs-CZ" altLang="cs-CZ" sz="1800" dirty="0" err="1">
                <a:solidFill>
                  <a:schemeClr val="bg1"/>
                </a:solidFill>
                <a:latin typeface="Arial" panose="020B0604020202020204" pitchFamily="34" charset="0"/>
              </a:rPr>
              <a:t>zamražovat</a:t>
            </a:r>
            <a:r>
              <a:rPr lang="cs-CZ" altLang="cs-CZ" sz="1800" dirty="0">
                <a:solidFill>
                  <a:schemeClr val="bg1"/>
                </a:solidFill>
                <a:latin typeface="Arial" panose="020B0604020202020204" pitchFamily="34" charset="0"/>
              </a:rPr>
              <a:t> k dlouhodobému uskladnění a tak využití podle potřeby.</a:t>
            </a:r>
          </a:p>
        </p:txBody>
      </p:sp>
    </p:spTree>
    <p:extLst>
      <p:ext uri="{BB962C8B-B14F-4D97-AF65-F5344CB8AC3E}">
        <p14:creationId xmlns:p14="http://schemas.microsoft.com/office/powerpoint/2010/main" val="18678683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96</a:t>
            </a:fld>
            <a:endParaRPr lang="cs-CZ" altLang="cs-CZ" dirty="0"/>
          </a:p>
        </p:txBody>
      </p:sp>
      <p:sp>
        <p:nvSpPr>
          <p:cNvPr id="6" name="Zástupný symbol pro zápatí 1"/>
          <p:cNvSpPr txBox="1">
            <a:spLocks/>
          </p:cNvSpPr>
          <p:nvPr/>
        </p:nvSpPr>
        <p:spPr bwMode="auto">
          <a:xfrm>
            <a:off x="863163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smtClean="0"/>
              <a:t>Tkáňové kultury savčích buněk</a:t>
            </a:r>
            <a:endParaRPr lang="cs-CZ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422400" y="2045134"/>
            <a:ext cx="9144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49263" algn="r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49263" algn="r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4926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49263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</a:rPr>
              <a:t>Doporučená l</a:t>
            </a:r>
            <a:r>
              <a:rPr lang="en-US" altLang="cs-CZ" sz="1600" b="1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iteratura</a:t>
            </a:r>
            <a:r>
              <a:rPr lang="en-US" altLang="cs-CZ" sz="1600" b="1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endParaRPr lang="en-US" altLang="cs-CZ" sz="16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Lesko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J. a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kol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.: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Práce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s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tkanivovými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kulturami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Bratislava,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Vydavatelstvo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slovenskej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akademie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ved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1975, s. 212.</a:t>
            </a:r>
            <a:endParaRPr lang="en-US" altLang="cs-CZ" sz="16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Alberts, B. a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kol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.: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Základy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buněčné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biologie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Úvod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do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molekulární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biologie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buňky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Ústí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nad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Labem, 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Espero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Publishing 1998, 630 s.</a:t>
            </a:r>
            <a:endParaRPr lang="en-US" altLang="cs-CZ" sz="16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Alberts, B. a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kol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.: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Molekular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biology of the cell. New York &amp; London, Garland Publishing, Inc. 1994, 1294 s.</a:t>
            </a:r>
            <a:endParaRPr lang="en-US" altLang="cs-CZ" sz="16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Spector, D. L. a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kol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.: Cells. A laboratory manual. Volumes 1, 2, 3. New York, Cold Spring Harbor Laboratory Press 1998, 3 197 s.</a:t>
            </a:r>
            <a:endParaRPr lang="en-US" altLang="cs-CZ" sz="16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Cellis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J. E. a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kol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.: Cell Biology. A laboratory handbook. San Diego, London, Academic Press Inc. 1994, 1714 s.</a:t>
            </a:r>
            <a:endParaRPr lang="en-US" altLang="cs-CZ" sz="16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Sambrook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J. a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kol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.: Molecular Cloning. A laboratory manual. New York, Cold Spring Harbor Laboratory Press 1989, 1832 s.</a:t>
            </a:r>
            <a:endParaRPr lang="en-US" altLang="cs-CZ" sz="16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Ausubel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F. a </a:t>
            </a:r>
            <a:r>
              <a:rPr lang="en-US" altLang="cs-CZ" sz="1600" dirty="0" err="1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kol</a:t>
            </a:r>
            <a:r>
              <a:rPr lang="en-US" altLang="cs-CZ" sz="1600" dirty="0">
                <a:solidFill>
                  <a:schemeClr val="bg1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.: Short Protocols in Molecular Biology. USA, Published by John Wiley &amp; Sons Inc. 1995, 728 s.</a:t>
            </a:r>
            <a:endParaRPr lang="en-US" altLang="cs-CZ" sz="1600" dirty="0">
              <a:solidFill>
                <a:schemeClr val="bg1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6989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97</a:t>
            </a:fld>
            <a:endParaRPr lang="cs-CZ" altLang="cs-CZ" dirty="0"/>
          </a:p>
        </p:txBody>
      </p:sp>
      <p:sp>
        <p:nvSpPr>
          <p:cNvPr id="6" name="Zástupný symbol pro zápatí 1"/>
          <p:cNvSpPr txBox="1">
            <a:spLocks/>
          </p:cNvSpPr>
          <p:nvPr/>
        </p:nvSpPr>
        <p:spPr bwMode="auto">
          <a:xfrm>
            <a:off x="863163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smtClean="0"/>
              <a:t>Tkáňové kultury savčích buněk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098914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ci-prezentace-16-9-cz-v11.potx" id="{752B7536-5AE2-417E-ADC9-516CF57E47A0}" vid="{C3A561A7-18A2-4AA4-BD35-A7AB220CBED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muni-sci-prezentace-16-9-cz-v11</Template>
  <TotalTime>151</TotalTime>
  <Words>6113</Words>
  <Application>Microsoft Office PowerPoint</Application>
  <PresentationFormat>Širokoúhlá obrazovka</PresentationFormat>
  <Paragraphs>933</Paragraphs>
  <Slides>97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97</vt:i4>
      </vt:variant>
    </vt:vector>
  </HeadingPairs>
  <TitlesOfParts>
    <vt:vector size="110" baseType="lpstr">
      <vt:lpstr>Arial Unicode MS</vt:lpstr>
      <vt:lpstr>Arial</vt:lpstr>
      <vt:lpstr>Calibri</vt:lpstr>
      <vt:lpstr>Comic Sans MS</vt:lpstr>
      <vt:lpstr>Symbol</vt:lpstr>
      <vt:lpstr>Tahoma</vt:lpstr>
      <vt:lpstr>Times</vt:lpstr>
      <vt:lpstr>Times New Roman</vt:lpstr>
      <vt:lpstr>Wingdings</vt:lpstr>
      <vt:lpstr>Prezentace_MU_CZ</vt:lpstr>
      <vt:lpstr>Adobe Photoshop Elements Image</vt:lpstr>
      <vt:lpstr>Adobe Photoshop Image</vt:lpstr>
      <vt:lpstr>Microsoft Clip Gallery</vt:lpstr>
      <vt:lpstr>Tkáňové kultury savčích buněk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Trvanlivost a uchování médií a jejich doplňků !doporučení výrobce – dodavatele!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Základní vybavení laboratoře tkáňových kultur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Jurasová</dc:creator>
  <cp:lastModifiedBy>JiPa</cp:lastModifiedBy>
  <cp:revision>19</cp:revision>
  <cp:lastPrinted>1601-01-01T00:00:00Z</cp:lastPrinted>
  <dcterms:created xsi:type="dcterms:W3CDTF">2024-05-14T13:26:15Z</dcterms:created>
  <dcterms:modified xsi:type="dcterms:W3CDTF">2024-06-28T11:22:28Z</dcterms:modified>
</cp:coreProperties>
</file>