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70" r:id="rId8"/>
    <p:sldId id="264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08817"/>
            <a:ext cx="11361600" cy="1171580"/>
          </a:xfrm>
        </p:spPr>
        <p:txBody>
          <a:bodyPr/>
          <a:lstStyle/>
          <a:p>
            <a:pPr algn="ctr"/>
            <a:r>
              <a:rPr lang="cs-CZ" dirty="0" err="1"/>
              <a:t>Diorama</a:t>
            </a:r>
            <a:r>
              <a:rPr lang="cs-CZ" dirty="0"/>
              <a:t>, </a:t>
            </a:r>
            <a:r>
              <a:rPr lang="cs-CZ" dirty="0" err="1"/>
              <a:t>Path</a:t>
            </a:r>
            <a:r>
              <a:rPr lang="cs-CZ" dirty="0"/>
              <a:t> and Project</a:t>
            </a:r>
            <a:br>
              <a:rPr lang="cs-CZ" dirty="0"/>
            </a:br>
            <a:r>
              <a:rPr lang="cs-CZ" sz="4000" dirty="0"/>
              <a:t>Torsten </a:t>
            </a:r>
            <a:r>
              <a:rPr lang="cs-CZ" sz="4000" dirty="0" err="1"/>
              <a:t>Hägestrand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076645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</a:t>
            </a:r>
            <a:r>
              <a:rPr lang="cs-CZ"/>
              <a:t>Kotýnková Krotká</a:t>
            </a:r>
            <a:endParaRPr lang="cs-CZ" dirty="0"/>
          </a:p>
          <a:p>
            <a:r>
              <a:rPr lang="cs-CZ" sz="1800" dirty="0"/>
              <a:t>5. 3. 2024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449954-4615-B80F-6B4E-1D9CEDDCD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E1733D-0F99-0BBD-C872-D46E17E9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Vůči čemu se text vymezuje? Na co reaguje?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D3DC7-4ECC-B699-76EC-FCE50DC86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Autor se </a:t>
            </a:r>
            <a:r>
              <a:rPr lang="cs-CZ" sz="2000" b="1" dirty="0"/>
              <a:t>v reakci na Van </a:t>
            </a:r>
            <a:r>
              <a:rPr lang="cs-CZ" sz="2000" b="1" dirty="0" err="1"/>
              <a:t>Paassenovu</a:t>
            </a:r>
            <a:r>
              <a:rPr lang="cs-CZ" sz="2000" dirty="0"/>
              <a:t> esej zabývající se </a:t>
            </a:r>
            <a:r>
              <a:rPr lang="cs-CZ" sz="2000" i="1" dirty="0" err="1"/>
              <a:t>project</a:t>
            </a:r>
            <a:r>
              <a:rPr lang="cs-CZ" sz="2000" dirty="0"/>
              <a:t> a </a:t>
            </a:r>
            <a:r>
              <a:rPr lang="cs-CZ" sz="2000" i="1" dirty="0" err="1"/>
              <a:t>path</a:t>
            </a:r>
            <a:r>
              <a:rPr lang="cs-CZ" sz="2000" i="1" dirty="0"/>
              <a:t> </a:t>
            </a:r>
            <a:r>
              <a:rPr lang="cs-CZ" sz="2000" dirty="0"/>
              <a:t>snaží definovat </a:t>
            </a:r>
            <a:r>
              <a:rPr lang="cs-CZ" sz="2000" i="1" dirty="0" err="1"/>
              <a:t>project</a:t>
            </a:r>
            <a:r>
              <a:rPr lang="cs-CZ" sz="2000" i="1" dirty="0"/>
              <a:t> </a:t>
            </a:r>
            <a:r>
              <a:rPr lang="cs-CZ" sz="2000" dirty="0"/>
              <a:t>a stejně jako Van </a:t>
            </a:r>
            <a:r>
              <a:rPr lang="cs-CZ" sz="2000" dirty="0" err="1"/>
              <a:t>Paassen</a:t>
            </a:r>
            <a:r>
              <a:rPr lang="cs-CZ" sz="2000" dirty="0"/>
              <a:t> se zabývá otázkou, </a:t>
            </a:r>
            <a:r>
              <a:rPr lang="cs-CZ" sz="2000" b="1" dirty="0"/>
              <a:t>do jaké míry je </a:t>
            </a:r>
            <a:r>
              <a:rPr lang="cs-CZ" sz="2000" b="1" i="1" dirty="0" err="1"/>
              <a:t>project</a:t>
            </a:r>
            <a:r>
              <a:rPr lang="cs-CZ" sz="2000" b="1" dirty="0"/>
              <a:t> autonomní</a:t>
            </a:r>
            <a:r>
              <a:rPr lang="cs-CZ" sz="2000" dirty="0"/>
              <a:t>, a zda je nezávislý na situaci. </a:t>
            </a:r>
          </a:p>
          <a:p>
            <a:r>
              <a:rPr lang="cs-CZ" sz="2000" dirty="0"/>
              <a:t>Na rozdíl od Van </a:t>
            </a:r>
            <a:r>
              <a:rPr lang="cs-CZ" sz="2000" dirty="0" err="1"/>
              <a:t>Paassena</a:t>
            </a:r>
            <a:r>
              <a:rPr lang="cs-CZ" sz="2000" dirty="0"/>
              <a:t>, který vidí geografii jako situační ekologii, se snaží poukázat i na jakousi </a:t>
            </a:r>
            <a:r>
              <a:rPr lang="cs-CZ" sz="2000" b="1" dirty="0"/>
              <a:t>danost jevů strukturujících </a:t>
            </a:r>
            <a:r>
              <a:rPr lang="cs-CZ" sz="2000" dirty="0"/>
              <a:t>projekt.</a:t>
            </a:r>
          </a:p>
          <a:p>
            <a:r>
              <a:rPr lang="cs-CZ" sz="2000" dirty="0"/>
              <a:t>Vymezuje se vůči tomu, že by projekty byli zcela individuální „free </a:t>
            </a:r>
            <a:r>
              <a:rPr lang="cs-CZ" sz="2000" dirty="0" err="1"/>
              <a:t>choice</a:t>
            </a:r>
            <a:r>
              <a:rPr lang="cs-CZ" sz="2000" dirty="0"/>
              <a:t>“  - záleží na určitých podmínkách, které jsou dané, a na situaci. </a:t>
            </a:r>
          </a:p>
          <a:p>
            <a:pPr lvl="1"/>
            <a:r>
              <a:rPr lang="cs-CZ" sz="1800" dirty="0"/>
              <a:t>Autor odmítá Van </a:t>
            </a:r>
            <a:r>
              <a:rPr lang="cs-CZ" sz="1800" dirty="0" err="1"/>
              <a:t>Paassenovo</a:t>
            </a:r>
            <a:r>
              <a:rPr lang="cs-CZ" sz="1800" dirty="0"/>
              <a:t> a </a:t>
            </a:r>
            <a:r>
              <a:rPr lang="cs-CZ" sz="1800" dirty="0" err="1"/>
              <a:t>Gregoryho</a:t>
            </a:r>
            <a:r>
              <a:rPr lang="cs-CZ" sz="1800" dirty="0"/>
              <a:t> stanovisko, že studovat </a:t>
            </a:r>
            <a:r>
              <a:rPr lang="cs-CZ" sz="1800" dirty="0" err="1"/>
              <a:t>projects</a:t>
            </a:r>
            <a:r>
              <a:rPr lang="cs-CZ" sz="1800" dirty="0"/>
              <a:t> odděleně od situačního kontextu je legitimní. Podle něj jsou oba přístupy, jak situační, tak idealistický, důležité a užitečné.</a:t>
            </a:r>
          </a:p>
        </p:txBody>
      </p:sp>
    </p:spTree>
    <p:extLst>
      <p:ext uri="{BB962C8B-B14F-4D97-AF65-F5344CB8AC3E}">
        <p14:creationId xmlns:p14="http://schemas.microsoft.com/office/powerpoint/2010/main" val="260485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D048A1-4B82-600F-0D0E-FFD8A8E34B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DEE595-0553-2C8E-66F9-38B25225A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Jakým způsobem argumentuje?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D062721-E762-FCA4-30FB-5E7C9EB6C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 zdůrazňuje vztahovost a provázanost aktérů (živých i neživých) v časoprostoru, které ovlivňují jeho možnosti – tedy projekty, </a:t>
            </a:r>
            <a:r>
              <a:rPr lang="cs-CZ" dirty="0" err="1"/>
              <a:t>path</a:t>
            </a:r>
            <a:r>
              <a:rPr lang="cs-CZ" dirty="0"/>
              <a:t>. Zdůrazňuje tak roli nějakých spíše pevně daných možností/omezení, které dávají určité možnosti, ale i roli určité situace, tedy spíše nějakou nahodilost a roli individuí v </a:t>
            </a:r>
            <a:r>
              <a:rPr lang="cs-CZ" dirty="0" err="1"/>
              <a:t>path</a:t>
            </a:r>
            <a:r>
              <a:rPr lang="cs-CZ" dirty="0"/>
              <a:t> and </a:t>
            </a:r>
            <a:r>
              <a:rPr lang="cs-CZ" dirty="0" err="1"/>
              <a:t>projects</a:t>
            </a:r>
            <a:r>
              <a:rPr lang="cs-CZ" dirty="0"/>
              <a:t>. </a:t>
            </a:r>
          </a:p>
          <a:p>
            <a:r>
              <a:rPr lang="cs-CZ" dirty="0"/>
              <a:t>Jedinec se tak pohybuje v určitém sociálním a časoprostorovém poli, kde různí aktéři mají různé možnosti právě v závislosti na této pozici. </a:t>
            </a:r>
          </a:p>
        </p:txBody>
      </p:sp>
    </p:spTree>
    <p:extLst>
      <p:ext uri="{BB962C8B-B14F-4D97-AF65-F5344CB8AC3E}">
        <p14:creationId xmlns:p14="http://schemas.microsoft.com/office/powerpoint/2010/main" val="104537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5D6898-D4B1-124D-DADB-EBE7F0DFD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DA58E3-BD87-4B53-A10E-455B8E5E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 – k čemu slouží? Jak je chápete?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6470C-E30B-8EBA-DDC8-9E1CA72E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Diorama</a:t>
            </a:r>
            <a:endParaRPr lang="cs-CZ" dirty="0"/>
          </a:p>
          <a:p>
            <a:r>
              <a:rPr lang="cs-CZ" dirty="0" err="1"/>
              <a:t>Path</a:t>
            </a:r>
            <a:endParaRPr lang="cs-CZ" dirty="0"/>
          </a:p>
          <a:p>
            <a:r>
              <a:rPr lang="cs-CZ" dirty="0"/>
              <a:t>Project</a:t>
            </a:r>
          </a:p>
          <a:p>
            <a:r>
              <a:rPr lang="cs-CZ" dirty="0" err="1"/>
              <a:t>Bundle</a:t>
            </a:r>
            <a:r>
              <a:rPr lang="cs-CZ" dirty="0"/>
              <a:t>, </a:t>
            </a:r>
            <a:r>
              <a:rPr lang="cs-CZ" dirty="0" err="1"/>
              <a:t>thereness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93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95E71-71AC-582F-95C5-E6F67CC2A9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ED2BB1-6F45-E967-D082-7C6F85B1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předešlému textu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728CE8-F159-987D-C9F4-33CBA7581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Nejde tolik o porovnávání obsahu (např. tento text řeší to, zatímco tento řeší ono; ten používal tyto koncepty, tento článek používá jiné). </a:t>
            </a:r>
          </a:p>
          <a:p>
            <a:r>
              <a:rPr lang="cs-CZ" dirty="0">
                <a:sym typeface="Wingdings" panose="05000000000000000000" pitchFamily="2" charset="2"/>
              </a:rPr>
              <a:t>Spíš než popis, co první a druhý článek dělal, otázka směřuje k tomu, jakým způsobem to dělal. </a:t>
            </a:r>
            <a:endParaRPr lang="cs-CZ" dirty="0"/>
          </a:p>
          <a:p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Zaměřte se spíše na porovnání přístupu autora či autorky u těchto textů ( v čem se liší a jak, z čeho vychází, k čemu směřují, jak to dělají atp.) </a:t>
            </a:r>
          </a:p>
          <a:p>
            <a:pPr lvl="1"/>
            <a:r>
              <a:rPr lang="cs-CZ" sz="2400" dirty="0"/>
              <a:t>Např. V jakém vztahu jsou k sobě jednotlivé teorie?</a:t>
            </a:r>
          </a:p>
          <a:p>
            <a:pPr lvl="1"/>
            <a:r>
              <a:rPr lang="cs-CZ" sz="2400" dirty="0"/>
              <a:t>Jak se liší užití konceptů? </a:t>
            </a:r>
          </a:p>
        </p:txBody>
      </p:sp>
    </p:spTree>
    <p:extLst>
      <p:ext uri="{BB962C8B-B14F-4D97-AF65-F5344CB8AC3E}">
        <p14:creationId xmlns:p14="http://schemas.microsoft.com/office/powerpoint/2010/main" val="1987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B47416-5C27-DA2A-4202-11091DB339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0E3BBB-3114-2A23-B94B-6E9A1496B2E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anchor="ctr"/>
          <a:lstStyle/>
          <a:p>
            <a:pPr algn="ctr"/>
            <a:r>
              <a:rPr lang="cs-CZ" sz="6600" dirty="0"/>
              <a:t>Otázky?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410547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5C59AC-01B8-C1A0-0D30-160F440D2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F53637-194F-8E8F-6810-1D69DC3B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seminář: 12. 3. 2024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250541-231F-30BD-97AD-5385825E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na příště: </a:t>
            </a:r>
          </a:p>
          <a:p>
            <a:r>
              <a:rPr lang="cs-CZ" dirty="0"/>
              <a:t>Osman, Šerý: V rytmu svého okolí/Geografie „lidí po ztrátě zaměstnání“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7608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1013</TotalTime>
  <Words>398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Diorama, Path and Project Torsten Hägestrand</vt:lpstr>
      <vt:lpstr>Vůči čemu se text vymezuje? Na co reaguje? </vt:lpstr>
      <vt:lpstr>Jakým způsobem argumentuje? </vt:lpstr>
      <vt:lpstr>Koncepty – k čemu slouží? Jak je chápete?</vt:lpstr>
      <vt:lpstr>Vztah k předešlému textu</vt:lpstr>
      <vt:lpstr>Prezentace aplikace PowerPoint</vt:lpstr>
      <vt:lpstr>Příští seminář: 12. 3.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Diorama, Path and Project Torsten Hägestrand</dc:title>
  <dc:creator>Veronika Kotýnková</dc:creator>
  <cp:lastModifiedBy>Veronika Kotýnková Krotká</cp:lastModifiedBy>
  <cp:revision>4</cp:revision>
  <cp:lastPrinted>1601-01-01T00:00:00Z</cp:lastPrinted>
  <dcterms:created xsi:type="dcterms:W3CDTF">2023-03-02T09:53:32Z</dcterms:created>
  <dcterms:modified xsi:type="dcterms:W3CDTF">2024-03-05T07:28:52Z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