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69"/>
  </p:notesMasterIdLst>
  <p:handoutMasterIdLst>
    <p:handoutMasterId r:id="rId70"/>
  </p:handoutMasterIdLst>
  <p:sldIdLst>
    <p:sldId id="327" r:id="rId5"/>
    <p:sldId id="623" r:id="rId6"/>
    <p:sldId id="602" r:id="rId7"/>
    <p:sldId id="336" r:id="rId8"/>
    <p:sldId id="338" r:id="rId9"/>
    <p:sldId id="622" r:id="rId10"/>
    <p:sldId id="357" r:id="rId11"/>
    <p:sldId id="330" r:id="rId12"/>
    <p:sldId id="353" r:id="rId13"/>
    <p:sldId id="354" r:id="rId14"/>
    <p:sldId id="356" r:id="rId15"/>
    <p:sldId id="645" r:id="rId16"/>
    <p:sldId id="360" r:id="rId17"/>
    <p:sldId id="646" r:id="rId18"/>
    <p:sldId id="364" r:id="rId19"/>
    <p:sldId id="366" r:id="rId20"/>
    <p:sldId id="365" r:id="rId21"/>
    <p:sldId id="647" r:id="rId22"/>
    <p:sldId id="609" r:id="rId23"/>
    <p:sldId id="648" r:id="rId24"/>
    <p:sldId id="637" r:id="rId25"/>
    <p:sldId id="371" r:id="rId26"/>
    <p:sldId id="261" r:id="rId27"/>
    <p:sldId id="267" r:id="rId28"/>
    <p:sldId id="605" r:id="rId29"/>
    <p:sldId id="606" r:id="rId30"/>
    <p:sldId id="641" r:id="rId31"/>
    <p:sldId id="658" r:id="rId32"/>
    <p:sldId id="374" r:id="rId33"/>
    <p:sldId id="659" r:id="rId34"/>
    <p:sldId id="660" r:id="rId35"/>
    <p:sldId id="634" r:id="rId36"/>
    <p:sldId id="664" r:id="rId37"/>
    <p:sldId id="661" r:id="rId38"/>
    <p:sldId id="662" r:id="rId39"/>
    <p:sldId id="260" r:id="rId40"/>
    <p:sldId id="263" r:id="rId41"/>
    <p:sldId id="666" r:id="rId42"/>
    <p:sldId id="667" r:id="rId43"/>
    <p:sldId id="668" r:id="rId44"/>
    <p:sldId id="613" r:id="rId45"/>
    <p:sldId id="663" r:id="rId46"/>
    <p:sldId id="258" r:id="rId47"/>
    <p:sldId id="621" r:id="rId48"/>
    <p:sldId id="608" r:id="rId49"/>
    <p:sldId id="617" r:id="rId50"/>
    <p:sldId id="612" r:id="rId51"/>
    <p:sldId id="627" r:id="rId52"/>
    <p:sldId id="650" r:id="rId53"/>
    <p:sldId id="624" r:id="rId54"/>
    <p:sldId id="665" r:id="rId55"/>
    <p:sldId id="649" r:id="rId56"/>
    <p:sldId id="651" r:id="rId57"/>
    <p:sldId id="652" r:id="rId58"/>
    <p:sldId id="611" r:id="rId59"/>
    <p:sldId id="610" r:id="rId60"/>
    <p:sldId id="653" r:id="rId61"/>
    <p:sldId id="642" r:id="rId62"/>
    <p:sldId id="657" r:id="rId63"/>
    <p:sldId id="629" r:id="rId64"/>
    <p:sldId id="630" r:id="rId65"/>
    <p:sldId id="631" r:id="rId66"/>
    <p:sldId id="643" r:id="rId67"/>
    <p:sldId id="644" r:id="rId6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AF3F"/>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9" autoAdjust="0"/>
    <p:restoredTop sz="95768" autoAdjust="0"/>
  </p:normalViewPr>
  <p:slideViewPr>
    <p:cSldViewPr snapToGrid="0">
      <p:cViewPr varScale="1">
        <p:scale>
          <a:sx n="132" d="100"/>
          <a:sy n="132" d="100"/>
        </p:scale>
        <p:origin x="-84" y="18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69" d="100"/>
        <a:sy n="69" d="100"/>
      </p:scale>
      <p:origin x="0" y="-2736"/>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35BCE86-15DC-4880-A9DE-0AC3F2F41EA5}" type="slidenum">
              <a:rPr lang="cs-CZ" smtClean="0"/>
              <a:t>19</a:t>
            </a:fld>
            <a:endParaRPr lang="cs-CZ"/>
          </a:p>
        </p:txBody>
      </p:sp>
    </p:spTree>
    <p:extLst>
      <p:ext uri="{BB962C8B-B14F-4D97-AF65-F5344CB8AC3E}">
        <p14:creationId xmlns:p14="http://schemas.microsoft.com/office/powerpoint/2010/main" val="238279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35BCE86-15DC-4880-A9DE-0AC3F2F41EA5}" type="slidenum">
              <a:rPr lang="cs-CZ" smtClean="0"/>
              <a:t>20</a:t>
            </a:fld>
            <a:endParaRPr lang="cs-CZ"/>
          </a:p>
        </p:txBody>
      </p:sp>
    </p:spTree>
    <p:extLst>
      <p:ext uri="{BB962C8B-B14F-4D97-AF65-F5344CB8AC3E}">
        <p14:creationId xmlns:p14="http://schemas.microsoft.com/office/powerpoint/2010/main" val="369799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35BCE86-15DC-4880-A9DE-0AC3F2F41EA5}" type="slidenum">
              <a:rPr lang="cs-CZ" smtClean="0"/>
              <a:t>22</a:t>
            </a:fld>
            <a:endParaRPr lang="cs-CZ"/>
          </a:p>
        </p:txBody>
      </p:sp>
    </p:spTree>
    <p:extLst>
      <p:ext uri="{BB962C8B-B14F-4D97-AF65-F5344CB8AC3E}">
        <p14:creationId xmlns:p14="http://schemas.microsoft.com/office/powerpoint/2010/main" val="337131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35BCE86-15DC-4880-A9DE-0AC3F2F41EA5}" type="slidenum">
              <a:rPr lang="cs-CZ" smtClean="0"/>
              <a:t>29</a:t>
            </a:fld>
            <a:endParaRPr lang="cs-CZ"/>
          </a:p>
        </p:txBody>
      </p:sp>
    </p:spTree>
    <p:extLst>
      <p:ext uri="{BB962C8B-B14F-4D97-AF65-F5344CB8AC3E}">
        <p14:creationId xmlns:p14="http://schemas.microsoft.com/office/powerpoint/2010/main" val="156166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35BCE86-15DC-4880-A9DE-0AC3F2F41EA5}" type="slidenum">
              <a:rPr lang="cs-CZ" smtClean="0"/>
              <a:t>45</a:t>
            </a:fld>
            <a:endParaRPr lang="cs-CZ"/>
          </a:p>
        </p:txBody>
      </p:sp>
    </p:spTree>
    <p:extLst>
      <p:ext uri="{BB962C8B-B14F-4D97-AF65-F5344CB8AC3E}">
        <p14:creationId xmlns:p14="http://schemas.microsoft.com/office/powerpoint/2010/main" val="246106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35BCE86-15DC-4880-A9DE-0AC3F2F41EA5}" type="slidenum">
              <a:rPr lang="cs-CZ" smtClean="0"/>
              <a:t>47</a:t>
            </a:fld>
            <a:endParaRPr lang="cs-CZ"/>
          </a:p>
        </p:txBody>
      </p:sp>
    </p:spTree>
    <p:extLst>
      <p:ext uri="{BB962C8B-B14F-4D97-AF65-F5344CB8AC3E}">
        <p14:creationId xmlns:p14="http://schemas.microsoft.com/office/powerpoint/2010/main" val="1576612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B0F7ADA8-E0D8-E140-B3EB-7B177B99E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84321F44-F4CD-1342-9190-83F802717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E82366C8-899C-3046-9F1A-E4AA93091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AF3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2C8EF9BC-CA15-F749-AE84-143521C1B7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AF3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955285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CDFB5469-7B43-0D44-819F-C70413523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3839D93F-D054-0C49-B5BA-33CA7A41AA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E1F77B3-EBC6-1040-9535-33D9549B74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797919FE-C3ED-C14E-AED0-882F9822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4329B9F-B123-B646-A47E-27058DD10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1109301E-D1AD-0B43-976E-29DC995E1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DE62B41-48ED-D243-8CF8-571E1EC80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2E98577-C944-7148-9D17-F5F41F0E8A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hyperlink" Target="https://gisgeography.com/sentinel-2-bands-combina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en.wikipedia.org/wiki/Normalized_difference_vegetation_index#cite_note-1" TargetMode="External"/><Relationship Id="rId1" Type="http://schemas.openxmlformats.org/officeDocument/2006/relationships/slideLayout" Target="../slideLayouts/slideLayout18.xml"/><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shmu.sk/sk/?page=1&amp;id=meteo_druzica"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sentinel-hub.com/explore/sentinelplayground/"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sentinel-hub.com/explore/sentinelplayground/"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ataspace.copernicus.eu/browser"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1.bin"/><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Krusne_hory">
            <a:extLst>
              <a:ext uri="{FF2B5EF4-FFF2-40B4-BE49-F238E27FC236}">
                <a16:creationId xmlns:a16="http://schemas.microsoft.com/office/drawing/2014/main" id="{5257B8F7-AB2A-6ABA-5E34-A31DFC6533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40" b="11118"/>
          <a:stretch/>
        </p:blipFill>
        <p:spPr>
          <a:xfrm>
            <a:off x="20" y="1282"/>
            <a:ext cx="12191980" cy="6856718"/>
          </a:xfrm>
          <a:prstGeom prst="rect">
            <a:avLst/>
          </a:prstGeom>
          <a:noFill/>
        </p:spPr>
      </p:pic>
      <p:sp>
        <p:nvSpPr>
          <p:cNvPr id="5" name="Nadpis 3">
            <a:extLst>
              <a:ext uri="{FF2B5EF4-FFF2-40B4-BE49-F238E27FC236}">
                <a16:creationId xmlns:a16="http://schemas.microsoft.com/office/drawing/2014/main" id="{4490CC99-3FD9-4131-96CC-39848F15B116}"/>
              </a:ext>
            </a:extLst>
          </p:cNvPr>
          <p:cNvSpPr txBox="1">
            <a:spLocks/>
          </p:cNvSpPr>
          <p:nvPr/>
        </p:nvSpPr>
        <p:spPr>
          <a:xfrm>
            <a:off x="811440" y="646848"/>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solidFill>
                  <a:srgbClr val="FFFF00"/>
                </a:solidFill>
              </a:rPr>
              <a:t>Satelitní snímky v přírodovědných předmětech</a:t>
            </a:r>
          </a:p>
        </p:txBody>
      </p:sp>
      <p:sp>
        <p:nvSpPr>
          <p:cNvPr id="2" name="TextovéPole 1">
            <a:extLst>
              <a:ext uri="{FF2B5EF4-FFF2-40B4-BE49-F238E27FC236}">
                <a16:creationId xmlns:a16="http://schemas.microsoft.com/office/drawing/2014/main" id="{09597478-A382-460E-A309-91B57440A7FB}"/>
              </a:ext>
            </a:extLst>
          </p:cNvPr>
          <p:cNvSpPr txBox="1"/>
          <p:nvPr/>
        </p:nvSpPr>
        <p:spPr>
          <a:xfrm>
            <a:off x="100807" y="2591421"/>
            <a:ext cx="12335256" cy="954107"/>
          </a:xfrm>
          <a:prstGeom prst="rect">
            <a:avLst/>
          </a:prstGeom>
          <a:noFill/>
        </p:spPr>
        <p:txBody>
          <a:bodyPr wrap="square" rtlCol="0">
            <a:spAutoFit/>
          </a:bodyPr>
          <a:lstStyle/>
          <a:p>
            <a:pPr algn="l"/>
            <a:r>
              <a:rPr lang="cs-CZ" sz="2800" dirty="0">
                <a:solidFill>
                  <a:srgbClr val="FFFF00"/>
                </a:solidFill>
                <a:latin typeface="+mn-lt"/>
              </a:rPr>
              <a:t>kolegové z projektu SATDATA</a:t>
            </a:r>
          </a:p>
          <a:p>
            <a:pPr algn="l"/>
            <a:r>
              <a:rPr lang="cs-CZ" sz="2800" dirty="0">
                <a:solidFill>
                  <a:srgbClr val="FFFF00"/>
                </a:solidFill>
                <a:latin typeface="+mn-lt"/>
              </a:rPr>
              <a:t>7.12. 2023:  Hana Pokorná,. Lenka Drlíková, Denisa Simerská </a:t>
            </a:r>
          </a:p>
        </p:txBody>
      </p:sp>
      <p:sp>
        <p:nvSpPr>
          <p:cNvPr id="6" name="Zástupný symbol pro číslo snímku 5">
            <a:extLst>
              <a:ext uri="{FF2B5EF4-FFF2-40B4-BE49-F238E27FC236}">
                <a16:creationId xmlns:a16="http://schemas.microsoft.com/office/drawing/2014/main" id="{3D5903B3-C79B-4A4B-9B01-736115824539}"/>
              </a:ext>
            </a:extLst>
          </p:cNvPr>
          <p:cNvSpPr>
            <a:spLocks noGrp="1"/>
          </p:cNvSpPr>
          <p:nvPr>
            <p:ph type="sldNum" sz="quarter" idx="11"/>
          </p:nvPr>
        </p:nvSpPr>
        <p:spPr/>
        <p:txBody>
          <a:bodyPr/>
          <a:lstStyle/>
          <a:p>
            <a:fld id="{0970407D-EE58-4A0B-824B-1D3AE42DD9CF}" type="slidenum">
              <a:rPr lang="cs-CZ" altLang="cs-CZ" smtClean="0"/>
              <a:pPr/>
              <a:t>1</a:t>
            </a:fld>
            <a:endParaRPr lang="cs-CZ" altLang="cs-CZ" dirty="0"/>
          </a:p>
        </p:txBody>
      </p:sp>
      <p:pic>
        <p:nvPicPr>
          <p:cNvPr id="3" name="Picture 2">
            <a:extLst>
              <a:ext uri="{FF2B5EF4-FFF2-40B4-BE49-F238E27FC236}">
                <a16:creationId xmlns:a16="http://schemas.microsoft.com/office/drawing/2014/main" id="{DEA134D0-07CB-C582-1F62-D975BF22C890}"/>
              </a:ext>
            </a:extLst>
          </p:cNvPr>
          <p:cNvPicPr>
            <a:picLocks noGrp="1" noRot="1" noChangeAspect="1" noMove="1" noResize="1" noEditPoints="1" noAdjustHandles="1" noChangeArrowheads="1" noChangeShapeType="1" noCrop="1"/>
          </p:cNvPicPr>
          <p:nvPr/>
        </p:nvPicPr>
        <p:blipFill rotWithShape="1">
          <a:blip r:embed="rId3"/>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689307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036A5AE7-2794-7E06-4E4C-ABF698DEF183}"/>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mj-lt"/>
              <a:ea typeface="Open Sans" panose="020B0606030504020204" pitchFamily="34" charset="0"/>
              <a:cs typeface="Open Sans" panose="020B0606030504020204" pitchFamily="34" charset="0"/>
            </a:endParaRPr>
          </a:p>
          <a:p>
            <a:endParaRPr lang="cs-CZ" sz="4400" b="1" dirty="0">
              <a:solidFill>
                <a:schemeClr val="tx1"/>
              </a:solidFill>
              <a:latin typeface="+mj-lt"/>
              <a:ea typeface="Open Sans" panose="020B0606030504020204" pitchFamily="34" charset="0"/>
              <a:cs typeface="Open Sans" panose="020B0606030504020204" pitchFamily="34" charset="0"/>
            </a:endParaRPr>
          </a:p>
          <a:p>
            <a:r>
              <a:rPr lang="cs-CZ" sz="3200" b="1" dirty="0">
                <a:solidFill>
                  <a:schemeClr val="tx1"/>
                </a:solidFill>
                <a:latin typeface="+mj-lt"/>
                <a:ea typeface="Open Sans" panose="020B0606030504020204" pitchFamily="34" charset="0"/>
                <a:cs typeface="Open Sans" panose="020B0606030504020204" pitchFamily="34" charset="0"/>
              </a:rPr>
              <a:t>	</a:t>
            </a:r>
          </a:p>
          <a:p>
            <a:r>
              <a:rPr lang="cs-CZ" sz="3200" b="1" dirty="0">
                <a:solidFill>
                  <a:schemeClr val="tx1"/>
                </a:solidFill>
                <a:latin typeface="+mj-lt"/>
                <a:ea typeface="Open Sans" panose="020B0606030504020204" pitchFamily="34" charset="0"/>
                <a:cs typeface="Open Sans" panose="020B0606030504020204" pitchFamily="34" charset="0"/>
              </a:rPr>
              <a:t>	</a:t>
            </a:r>
          </a:p>
          <a:p>
            <a:r>
              <a:rPr lang="cs-CZ" sz="3200" b="1" dirty="0">
                <a:solidFill>
                  <a:schemeClr val="tx1"/>
                </a:solidFill>
                <a:latin typeface="+mj-lt"/>
                <a:ea typeface="Open Sans" panose="020B0606030504020204" pitchFamily="34" charset="0"/>
                <a:cs typeface="Open Sans" panose="020B0606030504020204" pitchFamily="34" charset="0"/>
              </a:rPr>
              <a:t>	</a:t>
            </a:r>
          </a:p>
          <a:p>
            <a:r>
              <a:rPr lang="cs-CZ" sz="3200" b="1" dirty="0">
                <a:solidFill>
                  <a:schemeClr val="tx1"/>
                </a:solidFill>
                <a:latin typeface="+mj-lt"/>
                <a:ea typeface="Open Sans" panose="020B0606030504020204" pitchFamily="34" charset="0"/>
                <a:cs typeface="Open Sans" panose="020B0606030504020204" pitchFamily="34" charset="0"/>
              </a:rPr>
              <a:t>	Systémy DPZ</a:t>
            </a:r>
          </a:p>
          <a:p>
            <a:r>
              <a:rPr lang="cs-CZ" sz="3200" b="1" dirty="0">
                <a:solidFill>
                  <a:schemeClr val="tx1"/>
                </a:solidFill>
                <a:latin typeface="+mj-lt"/>
                <a:ea typeface="Open Sans" panose="020B0606030504020204" pitchFamily="34" charset="0"/>
                <a:cs typeface="Open Sans" panose="020B0606030504020204" pitchFamily="34" charset="0"/>
              </a:rPr>
              <a:t> </a:t>
            </a:r>
          </a:p>
          <a:p>
            <a:endParaRPr lang="cs-CZ" sz="3200" b="1" dirty="0">
              <a:solidFill>
                <a:schemeClr val="tx1"/>
              </a:solidFill>
              <a:latin typeface="+mj-lt"/>
              <a:ea typeface="Open Sans" panose="020B0606030504020204" pitchFamily="34" charset="0"/>
              <a:cs typeface="Open Sans" panose="020B0606030504020204" pitchFamily="34" charset="0"/>
            </a:endParaRPr>
          </a:p>
          <a:p>
            <a:r>
              <a:rPr lang="cs-CZ" sz="3200" b="1" dirty="0">
                <a:solidFill>
                  <a:schemeClr val="tx1"/>
                </a:solidFill>
                <a:latin typeface="+mj-lt"/>
                <a:ea typeface="Open Sans" panose="020B0606030504020204" pitchFamily="34" charset="0"/>
                <a:cs typeface="Open Sans" panose="020B0606030504020204" pitchFamily="34" charset="0"/>
              </a:rPr>
              <a:t> </a:t>
            </a:r>
          </a:p>
          <a:p>
            <a:pPr algn="r"/>
            <a:r>
              <a:rPr lang="cs-CZ" sz="4400" b="1" dirty="0">
                <a:solidFill>
                  <a:schemeClr val="tx1"/>
                </a:solidFill>
                <a:latin typeface="+mj-lt"/>
                <a:ea typeface="Open Sans" panose="020B0606030504020204" pitchFamily="34" charset="0"/>
                <a:cs typeface="Open Sans" panose="020B0606030504020204" pitchFamily="34" charset="0"/>
              </a:rPr>
              <a:t> </a:t>
            </a:r>
          </a:p>
          <a:p>
            <a:endParaRPr lang="cs-CZ" sz="4400" b="1" dirty="0">
              <a:solidFill>
                <a:schemeClr val="tx1"/>
              </a:solidFill>
              <a:latin typeface="+mj-lt"/>
              <a:ea typeface="Open Sans" panose="020B0606030504020204" pitchFamily="34" charset="0"/>
              <a:cs typeface="Open Sans" panose="020B0606030504020204" pitchFamily="34" charset="0"/>
            </a:endParaRPr>
          </a:p>
        </p:txBody>
      </p:sp>
      <p:sp>
        <p:nvSpPr>
          <p:cNvPr id="2" name="Rectangle 3">
            <a:extLst>
              <a:ext uri="{FF2B5EF4-FFF2-40B4-BE49-F238E27FC236}">
                <a16:creationId xmlns:a16="http://schemas.microsoft.com/office/drawing/2014/main" id="{FD1F9CB9-C9AD-33DB-E4EB-110E0A4D523E}"/>
              </a:ext>
            </a:extLst>
          </p:cNvPr>
          <p:cNvSpPr txBox="1">
            <a:spLocks noChangeArrowheads="1"/>
          </p:cNvSpPr>
          <p:nvPr/>
        </p:nvSpPr>
        <p:spPr>
          <a:xfrm>
            <a:off x="899885" y="1592943"/>
            <a:ext cx="10929257" cy="1066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dirty="0">
                <a:latin typeface="Open Sans" panose="020B0606030504020204" pitchFamily="34" charset="0"/>
                <a:ea typeface="Open Sans" panose="020B0606030504020204" pitchFamily="34" charset="0"/>
                <a:cs typeface="Open Sans" panose="020B0606030504020204" pitchFamily="34" charset="0"/>
              </a:rPr>
              <a:t>DPZ je jednou z moderních informačních technologií</a:t>
            </a:r>
          </a:p>
          <a:p>
            <a:endParaRPr lang="cs-CZ" altLang="cs-CZ" dirty="0">
              <a:latin typeface="Open Sans" panose="020B0606030504020204" pitchFamily="34" charset="0"/>
              <a:ea typeface="Open Sans" panose="020B0606030504020204" pitchFamily="34" charset="0"/>
              <a:cs typeface="Open Sans" panose="020B0606030504020204" pitchFamily="34" charset="0"/>
            </a:endParaRPr>
          </a:p>
          <a:p>
            <a:endParaRPr lang="cs-CZ" altLang="cs-CZ"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 Box 4">
            <a:extLst>
              <a:ext uri="{FF2B5EF4-FFF2-40B4-BE49-F238E27FC236}">
                <a16:creationId xmlns:a16="http://schemas.microsoft.com/office/drawing/2014/main" id="{615D9C65-A62F-1DF3-A884-BD549DFE1D07}"/>
              </a:ext>
            </a:extLst>
          </p:cNvPr>
          <p:cNvSpPr txBox="1">
            <a:spLocks noChangeArrowheads="1"/>
          </p:cNvSpPr>
          <p:nvPr/>
        </p:nvSpPr>
        <p:spPr bwMode="auto">
          <a:xfrm>
            <a:off x="1130235" y="3780972"/>
            <a:ext cx="25739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b="1" dirty="0">
                <a:solidFill>
                  <a:srgbClr val="002060"/>
                </a:solidFill>
                <a:latin typeface="Open Sans" panose="020B0606030504020204" pitchFamily="34" charset="0"/>
                <a:ea typeface="Open Sans" panose="020B0606030504020204" pitchFamily="34" charset="0"/>
                <a:cs typeface="Open Sans" panose="020B0606030504020204" pitchFamily="34" charset="0"/>
              </a:rPr>
              <a:t>Systém DPZ</a:t>
            </a:r>
          </a:p>
        </p:txBody>
      </p:sp>
      <p:sp>
        <p:nvSpPr>
          <p:cNvPr id="6" name="Text Box 5">
            <a:extLst>
              <a:ext uri="{FF2B5EF4-FFF2-40B4-BE49-F238E27FC236}">
                <a16:creationId xmlns:a16="http://schemas.microsoft.com/office/drawing/2014/main" id="{353953DE-3F70-9CA6-230A-65AAE2B52377}"/>
              </a:ext>
            </a:extLst>
          </p:cNvPr>
          <p:cNvSpPr txBox="1">
            <a:spLocks noChangeArrowheads="1"/>
          </p:cNvSpPr>
          <p:nvPr/>
        </p:nvSpPr>
        <p:spPr bwMode="auto">
          <a:xfrm>
            <a:off x="5555343" y="2828835"/>
            <a:ext cx="518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2400" dirty="0">
                <a:latin typeface="Open Sans" panose="020B0606030504020204" pitchFamily="34" charset="0"/>
                <a:ea typeface="Open Sans" panose="020B0606030504020204" pitchFamily="34" charset="0"/>
                <a:cs typeface="Open Sans" panose="020B0606030504020204" pitchFamily="34" charset="0"/>
              </a:rPr>
              <a:t>1. </a:t>
            </a:r>
            <a:r>
              <a:rPr lang="cs-CZ" altLang="cs-CZ" sz="2400" dirty="0" err="1">
                <a:latin typeface="Open Sans" panose="020B0606030504020204" pitchFamily="34" charset="0"/>
                <a:ea typeface="Open Sans" panose="020B0606030504020204" pitchFamily="34" charset="0"/>
                <a:cs typeface="Open Sans" panose="020B0606030504020204" pitchFamily="34" charset="0"/>
              </a:rPr>
              <a:t>Subsytém</a:t>
            </a:r>
            <a:r>
              <a:rPr lang="cs-CZ" altLang="cs-CZ" sz="2400" dirty="0">
                <a:latin typeface="Open Sans" panose="020B0606030504020204" pitchFamily="34" charset="0"/>
                <a:ea typeface="Open Sans" panose="020B0606030504020204" pitchFamily="34" charset="0"/>
                <a:cs typeface="Open Sans" panose="020B0606030504020204" pitchFamily="34" charset="0"/>
              </a:rPr>
              <a:t> : SBĚR A PŘENOS DAT.</a:t>
            </a:r>
          </a:p>
          <a:p>
            <a:pPr eaLnBrk="1" hangingPunct="1">
              <a:spcBef>
                <a:spcPct val="0"/>
              </a:spcBef>
              <a:buClrTx/>
              <a:buSzTx/>
              <a:buFontTx/>
              <a:buNone/>
            </a:pPr>
            <a:endParaRPr lang="cs-CZ" altLang="cs-CZ" sz="2400" u="sng" dirty="0">
              <a:latin typeface="Open Sans" panose="020B0606030504020204" pitchFamily="34" charset="0"/>
              <a:ea typeface="Open Sans" panose="020B0606030504020204" pitchFamily="34" charset="0"/>
              <a:cs typeface="Open Sans" panose="020B0606030504020204" pitchFamily="34" charset="0"/>
            </a:endParaRPr>
          </a:p>
          <a:p>
            <a:pPr eaLnBrk="1" hangingPunct="1">
              <a:spcBef>
                <a:spcPct val="0"/>
              </a:spcBef>
              <a:buClrTx/>
              <a:buSzTx/>
              <a:buFontTx/>
              <a:buNone/>
            </a:pPr>
            <a:r>
              <a:rPr lang="cs-CZ" altLang="cs-CZ" sz="2400" u="sng" dirty="0">
                <a:latin typeface="Open Sans" panose="020B0606030504020204" pitchFamily="34" charset="0"/>
                <a:ea typeface="Open Sans" panose="020B0606030504020204" pitchFamily="34" charset="0"/>
                <a:cs typeface="Open Sans" panose="020B0606030504020204" pitchFamily="34" charset="0"/>
              </a:rPr>
              <a:t>Technická část</a:t>
            </a:r>
          </a:p>
        </p:txBody>
      </p:sp>
      <p:sp>
        <p:nvSpPr>
          <p:cNvPr id="7" name="Rectangle 8">
            <a:extLst>
              <a:ext uri="{FF2B5EF4-FFF2-40B4-BE49-F238E27FC236}">
                <a16:creationId xmlns:a16="http://schemas.microsoft.com/office/drawing/2014/main" id="{3790DD8E-A12A-A377-503D-775B5E8A3A0C}"/>
              </a:ext>
            </a:extLst>
          </p:cNvPr>
          <p:cNvSpPr>
            <a:spLocks noChangeArrowheads="1"/>
          </p:cNvSpPr>
          <p:nvPr/>
        </p:nvSpPr>
        <p:spPr bwMode="auto">
          <a:xfrm>
            <a:off x="5555342" y="4524830"/>
            <a:ext cx="593997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cs-CZ" altLang="cs-CZ" sz="2400" dirty="0">
                <a:latin typeface="Open Sans" panose="020B0606030504020204" pitchFamily="34" charset="0"/>
                <a:ea typeface="Open Sans" panose="020B0606030504020204" pitchFamily="34" charset="0"/>
                <a:cs typeface="Open Sans" panose="020B0606030504020204" pitchFamily="34" charset="0"/>
              </a:rPr>
              <a:t>2. </a:t>
            </a:r>
            <a:r>
              <a:rPr lang="cs-CZ" altLang="cs-CZ" sz="2400" dirty="0" err="1">
                <a:latin typeface="Open Sans" panose="020B0606030504020204" pitchFamily="34" charset="0"/>
                <a:ea typeface="Open Sans" panose="020B0606030504020204" pitchFamily="34" charset="0"/>
                <a:cs typeface="Open Sans" panose="020B0606030504020204" pitchFamily="34" charset="0"/>
              </a:rPr>
              <a:t>Subsytém</a:t>
            </a:r>
            <a:r>
              <a:rPr lang="cs-CZ" altLang="cs-CZ" sz="2400" dirty="0">
                <a:latin typeface="Open Sans" panose="020B0606030504020204" pitchFamily="34" charset="0"/>
                <a:ea typeface="Open Sans" panose="020B0606030504020204" pitchFamily="34" charset="0"/>
                <a:cs typeface="Open Sans" panose="020B0606030504020204" pitchFamily="34" charset="0"/>
              </a:rPr>
              <a:t> : ANALÝZA A  INTERPRETACE DAT</a:t>
            </a:r>
          </a:p>
          <a:p>
            <a:pPr eaLnBrk="1" hangingPunct="1">
              <a:spcBef>
                <a:spcPct val="50000"/>
              </a:spcBef>
              <a:buClrTx/>
              <a:buSzTx/>
              <a:buFontTx/>
              <a:buNone/>
            </a:pPr>
            <a:r>
              <a:rPr lang="cs-CZ" altLang="cs-CZ" sz="2400" u="sng" dirty="0">
                <a:latin typeface="Open Sans" panose="020B0606030504020204" pitchFamily="34" charset="0"/>
                <a:ea typeface="Open Sans" panose="020B0606030504020204" pitchFamily="34" charset="0"/>
                <a:cs typeface="Open Sans" panose="020B0606030504020204" pitchFamily="34" charset="0"/>
              </a:rPr>
              <a:t>Zpracování prostorové informace</a:t>
            </a:r>
          </a:p>
        </p:txBody>
      </p:sp>
      <p:sp>
        <p:nvSpPr>
          <p:cNvPr id="8" name="AutoShape 13">
            <a:extLst>
              <a:ext uri="{FF2B5EF4-FFF2-40B4-BE49-F238E27FC236}">
                <a16:creationId xmlns:a16="http://schemas.microsoft.com/office/drawing/2014/main" id="{4D29FCF1-061D-6DAA-844E-C4001C7DDC29}"/>
              </a:ext>
            </a:extLst>
          </p:cNvPr>
          <p:cNvSpPr>
            <a:spLocks noChangeArrowheads="1"/>
          </p:cNvSpPr>
          <p:nvPr/>
        </p:nvSpPr>
        <p:spPr bwMode="auto">
          <a:xfrm>
            <a:off x="3886200" y="3124200"/>
            <a:ext cx="990600" cy="304800"/>
          </a:xfrm>
          <a:prstGeom prst="rightArrow">
            <a:avLst>
              <a:gd name="adj1" fmla="val 50000"/>
              <a:gd name="adj2" fmla="val 81250"/>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Open Sans" panose="020B0606030504020204" pitchFamily="34" charset="0"/>
              <a:ea typeface="Open Sans" panose="020B0606030504020204" pitchFamily="34" charset="0"/>
              <a:cs typeface="Open Sans" panose="020B0606030504020204" pitchFamily="34" charset="0"/>
            </a:endParaRPr>
          </a:p>
        </p:txBody>
      </p:sp>
      <p:sp>
        <p:nvSpPr>
          <p:cNvPr id="9" name="AutoShape 14">
            <a:extLst>
              <a:ext uri="{FF2B5EF4-FFF2-40B4-BE49-F238E27FC236}">
                <a16:creationId xmlns:a16="http://schemas.microsoft.com/office/drawing/2014/main" id="{038F6CBE-8C14-CEBF-B739-DBB901CA16A0}"/>
              </a:ext>
            </a:extLst>
          </p:cNvPr>
          <p:cNvSpPr>
            <a:spLocks noChangeArrowheads="1"/>
          </p:cNvSpPr>
          <p:nvPr/>
        </p:nvSpPr>
        <p:spPr bwMode="auto">
          <a:xfrm>
            <a:off x="3886200" y="5265057"/>
            <a:ext cx="990600" cy="304800"/>
          </a:xfrm>
          <a:prstGeom prst="rightArrow">
            <a:avLst>
              <a:gd name="adj1" fmla="val 50000"/>
              <a:gd name="adj2" fmla="val 81250"/>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E386E680-C394-4C26-BFA7-BE5FE5504B55}"/>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3164968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C8FDB94B-AB1D-2DE3-28C4-7F1C46D62A68}"/>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ea typeface="Open Sans" panose="020B0606030504020204" pitchFamily="34" charset="0"/>
              <a:cs typeface="Open Sans" panose="020B0606030504020204" pitchFamily="34" charset="0"/>
            </a:endParaRPr>
          </a:p>
          <a:p>
            <a:endParaRPr lang="cs-CZ" sz="4400" b="1" dirty="0">
              <a:solidFill>
                <a:schemeClr val="tx1"/>
              </a:solidFill>
              <a:ea typeface="Open Sans" panose="020B0606030504020204" pitchFamily="34" charset="0"/>
              <a:cs typeface="Open Sans" panose="020B0606030504020204" pitchFamily="34" charset="0"/>
            </a:endParaRPr>
          </a:p>
          <a:p>
            <a:r>
              <a:rPr lang="cs-CZ" sz="3200" b="1" dirty="0">
                <a:solidFill>
                  <a:schemeClr val="tx1"/>
                </a:solidFill>
                <a:ea typeface="Open Sans" panose="020B0606030504020204" pitchFamily="34" charset="0"/>
                <a:cs typeface="Open Sans" panose="020B0606030504020204" pitchFamily="34" charset="0"/>
              </a:rPr>
              <a:t>	</a:t>
            </a:r>
          </a:p>
          <a:p>
            <a:r>
              <a:rPr lang="cs-CZ" sz="3200" b="1" dirty="0">
                <a:solidFill>
                  <a:schemeClr val="tx1"/>
                </a:solidFill>
                <a:ea typeface="Open Sans" panose="020B0606030504020204" pitchFamily="34" charset="0"/>
                <a:cs typeface="Open Sans" panose="020B0606030504020204" pitchFamily="34" charset="0"/>
              </a:rPr>
              <a:t>	</a:t>
            </a:r>
          </a:p>
          <a:p>
            <a:r>
              <a:rPr lang="cs-CZ" sz="3200" b="1" dirty="0">
                <a:solidFill>
                  <a:schemeClr val="tx1"/>
                </a:solidFill>
                <a:ea typeface="Open Sans" panose="020B0606030504020204" pitchFamily="34" charset="0"/>
                <a:cs typeface="Open Sans" panose="020B0606030504020204" pitchFamily="34" charset="0"/>
              </a:rPr>
              <a:t>	</a:t>
            </a:r>
          </a:p>
          <a:p>
            <a:r>
              <a:rPr lang="cs-CZ" sz="3200" b="1" dirty="0">
                <a:solidFill>
                  <a:schemeClr val="tx1"/>
                </a:solidFill>
                <a:ea typeface="Open Sans" panose="020B0606030504020204" pitchFamily="34" charset="0"/>
                <a:cs typeface="Open Sans" panose="020B0606030504020204" pitchFamily="34" charset="0"/>
              </a:rPr>
              <a:t>	</a:t>
            </a:r>
            <a:r>
              <a:rPr lang="cs-CZ" sz="3200" b="1" dirty="0">
                <a:solidFill>
                  <a:srgbClr val="0000DC"/>
                </a:solidFill>
                <a:ea typeface="Open Sans" panose="020B0606030504020204" pitchFamily="34" charset="0"/>
                <a:cs typeface="Open Sans" panose="020B0606030504020204" pitchFamily="34" charset="0"/>
              </a:rPr>
              <a:t>Obrazové</a:t>
            </a:r>
            <a:r>
              <a:rPr lang="cs-CZ" sz="3200" b="1" dirty="0">
                <a:solidFill>
                  <a:schemeClr val="tx1"/>
                </a:solidFill>
                <a:ea typeface="Open Sans" panose="020B0606030504020204" pitchFamily="34" charset="0"/>
                <a:cs typeface="Open Sans" panose="020B0606030504020204" pitchFamily="34" charset="0"/>
              </a:rPr>
              <a:t> </a:t>
            </a:r>
            <a:r>
              <a:rPr lang="cs-CZ" sz="3200" b="1" dirty="0">
                <a:solidFill>
                  <a:srgbClr val="0000DC"/>
                </a:solidFill>
                <a:ea typeface="Open Sans" panose="020B0606030504020204" pitchFamily="34" charset="0"/>
                <a:cs typeface="Open Sans" panose="020B0606030504020204" pitchFamily="34" charset="0"/>
              </a:rPr>
              <a:t>materiály</a:t>
            </a:r>
          </a:p>
          <a:p>
            <a:r>
              <a:rPr lang="cs-CZ" sz="3200" b="1" dirty="0">
                <a:solidFill>
                  <a:schemeClr val="tx1"/>
                </a:solidFill>
                <a:ea typeface="Open Sans" panose="020B0606030504020204" pitchFamily="34" charset="0"/>
                <a:cs typeface="Open Sans" panose="020B0606030504020204" pitchFamily="34" charset="0"/>
              </a:rPr>
              <a:t> </a:t>
            </a:r>
          </a:p>
          <a:p>
            <a:endParaRPr lang="cs-CZ" sz="3200" b="1" dirty="0">
              <a:solidFill>
                <a:schemeClr val="tx1"/>
              </a:solidFill>
              <a:ea typeface="Open Sans" panose="020B0606030504020204" pitchFamily="34" charset="0"/>
              <a:cs typeface="Open Sans" panose="020B0606030504020204" pitchFamily="34" charset="0"/>
            </a:endParaRPr>
          </a:p>
          <a:p>
            <a:r>
              <a:rPr lang="cs-CZ" sz="3200" b="1" dirty="0">
                <a:solidFill>
                  <a:schemeClr val="tx1"/>
                </a:solidFill>
                <a:ea typeface="Open Sans" panose="020B0606030504020204" pitchFamily="34" charset="0"/>
                <a:cs typeface="Open Sans" panose="020B0606030504020204" pitchFamily="34" charset="0"/>
              </a:rPr>
              <a:t> </a:t>
            </a:r>
          </a:p>
          <a:p>
            <a:pPr algn="r"/>
            <a:r>
              <a:rPr lang="cs-CZ" sz="4400" b="1" dirty="0">
                <a:solidFill>
                  <a:schemeClr val="tx1"/>
                </a:solidFill>
                <a:ea typeface="Open Sans" panose="020B0606030504020204" pitchFamily="34" charset="0"/>
                <a:cs typeface="Open Sans" panose="020B0606030504020204" pitchFamily="34" charset="0"/>
              </a:rPr>
              <a:t> </a:t>
            </a:r>
          </a:p>
          <a:p>
            <a:endParaRPr lang="cs-CZ" sz="4400" b="1" dirty="0">
              <a:solidFill>
                <a:schemeClr val="tx1"/>
              </a:solidFill>
              <a:ea typeface="Open Sans" panose="020B0606030504020204" pitchFamily="34" charset="0"/>
              <a:cs typeface="Open Sans" panose="020B0606030504020204" pitchFamily="34" charset="0"/>
            </a:endParaRPr>
          </a:p>
        </p:txBody>
      </p:sp>
      <p:sp>
        <p:nvSpPr>
          <p:cNvPr id="2" name="Rectangle 3">
            <a:extLst>
              <a:ext uri="{FF2B5EF4-FFF2-40B4-BE49-F238E27FC236}">
                <a16:creationId xmlns:a16="http://schemas.microsoft.com/office/drawing/2014/main" id="{CCD7A3A0-A16D-AE3B-AF89-52A3CB1297A4}"/>
              </a:ext>
            </a:extLst>
          </p:cNvPr>
          <p:cNvSpPr txBox="1">
            <a:spLocks noChangeArrowheads="1"/>
          </p:cNvSpPr>
          <p:nvPr/>
        </p:nvSpPr>
        <p:spPr>
          <a:xfrm>
            <a:off x="163365" y="1368944"/>
            <a:ext cx="11408071"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cs-CZ" altLang="cs-CZ" dirty="0">
                <a:latin typeface="Open Sans" panose="020B0606030504020204" pitchFamily="34" charset="0"/>
                <a:ea typeface="Open Sans" panose="020B0606030504020204" pitchFamily="34" charset="0"/>
                <a:cs typeface="Open Sans" panose="020B0606030504020204" pitchFamily="34" charset="0"/>
              </a:rPr>
              <a:t> letecká a družicová data obsahují </a:t>
            </a:r>
            <a:r>
              <a:rPr lang="cs-CZ" altLang="cs-CZ" u="sng" dirty="0">
                <a:latin typeface="Open Sans" panose="020B0606030504020204" pitchFamily="34" charset="0"/>
                <a:ea typeface="Open Sans" panose="020B0606030504020204" pitchFamily="34" charset="0"/>
                <a:cs typeface="Open Sans" panose="020B0606030504020204" pitchFamily="34" charset="0"/>
              </a:rPr>
              <a:t>prostorovou informaci - </a:t>
            </a:r>
            <a:r>
              <a:rPr lang="cs-CZ" altLang="cs-CZ" b="1" u="sng" dirty="0" err="1">
                <a:latin typeface="Open Sans" panose="020B0606030504020204" pitchFamily="34" charset="0"/>
                <a:ea typeface="Open Sans" panose="020B0606030504020204" pitchFamily="34" charset="0"/>
                <a:cs typeface="Open Sans" panose="020B0606030504020204" pitchFamily="34" charset="0"/>
              </a:rPr>
              <a:t>geodata</a:t>
            </a:r>
            <a:endParaRPr lang="cs-CZ" altLang="cs-CZ" b="1"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4">
            <a:extLst>
              <a:ext uri="{FF2B5EF4-FFF2-40B4-BE49-F238E27FC236}">
                <a16:creationId xmlns:a16="http://schemas.microsoft.com/office/drawing/2014/main" id="{C30C3993-EA5A-6880-C0EB-9357C45C28EF}"/>
              </a:ext>
            </a:extLst>
          </p:cNvPr>
          <p:cNvSpPr>
            <a:spLocks noChangeArrowheads="1"/>
          </p:cNvSpPr>
          <p:nvPr/>
        </p:nvSpPr>
        <p:spPr bwMode="auto">
          <a:xfrm>
            <a:off x="1985888" y="2217945"/>
            <a:ext cx="77630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2800" dirty="0">
                <a:latin typeface="Open Sans" panose="020B0606030504020204" pitchFamily="34" charset="0"/>
                <a:ea typeface="Open Sans" panose="020B0606030504020204" pitchFamily="34" charset="0"/>
                <a:cs typeface="Open Sans" panose="020B0606030504020204" pitchFamily="34" charset="0"/>
              </a:rPr>
              <a:t>obdobně jako topografické či </a:t>
            </a:r>
            <a:r>
              <a:rPr lang="cs-CZ" altLang="cs-CZ" sz="2800" dirty="0" err="1">
                <a:latin typeface="Open Sans" panose="020B0606030504020204" pitchFamily="34" charset="0"/>
                <a:ea typeface="Open Sans" panose="020B0606030504020204" pitchFamily="34" charset="0"/>
                <a:cs typeface="Open Sans" panose="020B0606030504020204" pitchFamily="34" charset="0"/>
              </a:rPr>
              <a:t>tématické</a:t>
            </a:r>
            <a:r>
              <a:rPr lang="cs-CZ" altLang="cs-CZ" sz="2800" dirty="0">
                <a:latin typeface="Open Sans" panose="020B0606030504020204" pitchFamily="34" charset="0"/>
                <a:ea typeface="Open Sans" panose="020B0606030504020204" pitchFamily="34" charset="0"/>
                <a:cs typeface="Open Sans" panose="020B0606030504020204" pitchFamily="34" charset="0"/>
              </a:rPr>
              <a:t> mapy</a:t>
            </a:r>
          </a:p>
        </p:txBody>
      </p:sp>
      <p:sp>
        <p:nvSpPr>
          <p:cNvPr id="7" name="Text Box 5">
            <a:extLst>
              <a:ext uri="{FF2B5EF4-FFF2-40B4-BE49-F238E27FC236}">
                <a16:creationId xmlns:a16="http://schemas.microsoft.com/office/drawing/2014/main" id="{DCCD0FE7-518E-8AFC-E5D8-11D379E120FB}"/>
              </a:ext>
            </a:extLst>
          </p:cNvPr>
          <p:cNvSpPr txBox="1">
            <a:spLocks noChangeArrowheads="1"/>
          </p:cNvSpPr>
          <p:nvPr/>
        </p:nvSpPr>
        <p:spPr bwMode="auto">
          <a:xfrm>
            <a:off x="6561084" y="3174667"/>
            <a:ext cx="34806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2400" b="1" u="sng" dirty="0">
                <a:latin typeface="Open Sans" panose="020B0606030504020204" pitchFamily="34" charset="0"/>
                <a:ea typeface="Open Sans" panose="020B0606030504020204" pitchFamily="34" charset="0"/>
                <a:cs typeface="Open Sans" panose="020B0606030504020204" pitchFamily="34" charset="0"/>
              </a:rPr>
              <a:t>polohová</a:t>
            </a:r>
            <a:r>
              <a:rPr lang="cs-CZ" altLang="cs-CZ" sz="2400" dirty="0">
                <a:latin typeface="Open Sans" panose="020B0606030504020204" pitchFamily="34" charset="0"/>
                <a:ea typeface="Open Sans" panose="020B0606030504020204" pitchFamily="34" charset="0"/>
                <a:cs typeface="Open Sans" panose="020B0606030504020204" pitchFamily="34" charset="0"/>
              </a:rPr>
              <a:t>  informace</a:t>
            </a:r>
          </a:p>
          <a:p>
            <a:pPr eaLnBrk="1" hangingPunct="1">
              <a:spcBef>
                <a:spcPct val="0"/>
              </a:spcBef>
              <a:buClrTx/>
              <a:buSzTx/>
              <a:buFontTx/>
              <a:buNone/>
            </a:pPr>
            <a:r>
              <a:rPr lang="cs-CZ" altLang="cs-CZ" sz="2400" dirty="0">
                <a:latin typeface="Open Sans" panose="020B0606030504020204" pitchFamily="34" charset="0"/>
                <a:ea typeface="Open Sans" panose="020B0606030504020204" pitchFamily="34" charset="0"/>
                <a:cs typeface="Open Sans" panose="020B0606030504020204" pitchFamily="34" charset="0"/>
              </a:rPr>
              <a:t>(poloha , tvar , velikost)</a:t>
            </a:r>
          </a:p>
        </p:txBody>
      </p:sp>
      <p:sp>
        <p:nvSpPr>
          <p:cNvPr id="8" name="Text Box 6">
            <a:extLst>
              <a:ext uri="{FF2B5EF4-FFF2-40B4-BE49-F238E27FC236}">
                <a16:creationId xmlns:a16="http://schemas.microsoft.com/office/drawing/2014/main" id="{82A6A781-D3D0-071B-8260-6219C9A674AE}"/>
              </a:ext>
            </a:extLst>
          </p:cNvPr>
          <p:cNvSpPr txBox="1">
            <a:spLocks noChangeArrowheads="1"/>
          </p:cNvSpPr>
          <p:nvPr/>
        </p:nvSpPr>
        <p:spPr bwMode="auto">
          <a:xfrm>
            <a:off x="6561084" y="4656218"/>
            <a:ext cx="46254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2400" b="1" u="sng" dirty="0">
                <a:latin typeface="Open Sans" panose="020B0606030504020204" pitchFamily="34" charset="0"/>
                <a:ea typeface="Open Sans" panose="020B0606030504020204" pitchFamily="34" charset="0"/>
                <a:cs typeface="Open Sans" panose="020B0606030504020204" pitchFamily="34" charset="0"/>
              </a:rPr>
              <a:t>tematická</a:t>
            </a:r>
            <a:r>
              <a:rPr lang="cs-CZ" altLang="cs-CZ" sz="2400" u="sng" dirty="0">
                <a:latin typeface="Open Sans" panose="020B0606030504020204" pitchFamily="34" charset="0"/>
                <a:ea typeface="Open Sans" panose="020B0606030504020204" pitchFamily="34" charset="0"/>
                <a:cs typeface="Open Sans" panose="020B0606030504020204" pitchFamily="34" charset="0"/>
              </a:rPr>
              <a:t> </a:t>
            </a:r>
            <a:r>
              <a:rPr lang="cs-CZ" altLang="cs-CZ" sz="2400" dirty="0">
                <a:latin typeface="Open Sans" panose="020B0606030504020204" pitchFamily="34" charset="0"/>
                <a:ea typeface="Open Sans" panose="020B0606030504020204" pitchFamily="34" charset="0"/>
                <a:cs typeface="Open Sans" panose="020B0606030504020204" pitchFamily="34" charset="0"/>
              </a:rPr>
              <a:t>informace</a:t>
            </a:r>
          </a:p>
          <a:p>
            <a:pPr eaLnBrk="1" hangingPunct="1">
              <a:spcBef>
                <a:spcPct val="0"/>
              </a:spcBef>
              <a:buClrTx/>
              <a:buSzTx/>
              <a:buFontTx/>
              <a:buNone/>
            </a:pPr>
            <a:r>
              <a:rPr lang="cs-CZ" altLang="cs-CZ" sz="2400" dirty="0">
                <a:latin typeface="Open Sans" panose="020B0606030504020204" pitchFamily="34" charset="0"/>
                <a:ea typeface="Open Sans" panose="020B0606030504020204" pitchFamily="34" charset="0"/>
                <a:cs typeface="Open Sans" panose="020B0606030504020204" pitchFamily="34" charset="0"/>
              </a:rPr>
              <a:t> (druh vegetace, hloubka vody,</a:t>
            </a:r>
          </a:p>
          <a:p>
            <a:pPr eaLnBrk="1" hangingPunct="1">
              <a:spcBef>
                <a:spcPct val="0"/>
              </a:spcBef>
              <a:buClrTx/>
              <a:buSzTx/>
              <a:buFontTx/>
              <a:buNone/>
            </a:pPr>
            <a:r>
              <a:rPr lang="cs-CZ" altLang="cs-CZ" sz="2400" dirty="0">
                <a:latin typeface="Open Sans" panose="020B0606030504020204" pitchFamily="34" charset="0"/>
                <a:ea typeface="Open Sans" panose="020B0606030504020204" pitchFamily="34" charset="0"/>
                <a:cs typeface="Open Sans" panose="020B0606030504020204" pitchFamily="34" charset="0"/>
              </a:rPr>
              <a:t> zdravotní  stav lesa atd.)</a:t>
            </a:r>
          </a:p>
        </p:txBody>
      </p:sp>
      <p:sp>
        <p:nvSpPr>
          <p:cNvPr id="9" name="Text Box 7">
            <a:extLst>
              <a:ext uri="{FF2B5EF4-FFF2-40B4-BE49-F238E27FC236}">
                <a16:creationId xmlns:a16="http://schemas.microsoft.com/office/drawing/2014/main" id="{B6C80A2B-CD90-4352-E965-4643AD1B62D8}"/>
              </a:ext>
            </a:extLst>
          </p:cNvPr>
          <p:cNvSpPr txBox="1">
            <a:spLocks noChangeArrowheads="1"/>
          </p:cNvSpPr>
          <p:nvPr/>
        </p:nvSpPr>
        <p:spPr bwMode="auto">
          <a:xfrm>
            <a:off x="893379" y="4194553"/>
            <a:ext cx="32856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2400" u="sng" dirty="0">
                <a:latin typeface="Open Sans" panose="020B0606030504020204" pitchFamily="34" charset="0"/>
                <a:ea typeface="Open Sans" panose="020B0606030504020204" pitchFamily="34" charset="0"/>
                <a:cs typeface="Open Sans" panose="020B0606030504020204" pitchFamily="34" charset="0"/>
              </a:rPr>
              <a:t>prostorová informace</a:t>
            </a:r>
          </a:p>
        </p:txBody>
      </p:sp>
      <p:sp>
        <p:nvSpPr>
          <p:cNvPr id="10" name="AutoShape 8">
            <a:extLst>
              <a:ext uri="{FF2B5EF4-FFF2-40B4-BE49-F238E27FC236}">
                <a16:creationId xmlns:a16="http://schemas.microsoft.com/office/drawing/2014/main" id="{420CAF21-E6B6-F004-A31F-AF42DE7E088E}"/>
              </a:ext>
            </a:extLst>
          </p:cNvPr>
          <p:cNvSpPr>
            <a:spLocks noChangeArrowheads="1"/>
          </p:cNvSpPr>
          <p:nvPr/>
        </p:nvSpPr>
        <p:spPr bwMode="auto">
          <a:xfrm>
            <a:off x="4532432" y="3164734"/>
            <a:ext cx="1195306" cy="523219"/>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AutoShape 8">
            <a:extLst>
              <a:ext uri="{FF2B5EF4-FFF2-40B4-BE49-F238E27FC236}">
                <a16:creationId xmlns:a16="http://schemas.microsoft.com/office/drawing/2014/main" id="{2B873820-7E5C-F9A1-74E7-056C0FCEF148}"/>
              </a:ext>
            </a:extLst>
          </p:cNvPr>
          <p:cNvSpPr>
            <a:spLocks noChangeArrowheads="1"/>
          </p:cNvSpPr>
          <p:nvPr/>
        </p:nvSpPr>
        <p:spPr bwMode="auto">
          <a:xfrm>
            <a:off x="4532432" y="4656218"/>
            <a:ext cx="1195306" cy="523219"/>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D51FC579-8C05-AA00-F591-DD3586CE74A8}"/>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1634131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B7E42150-1ED7-679C-E911-E9860FD8866A}"/>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mj-lt"/>
              <a:ea typeface="Open Sans" panose="020B0606030504020204" pitchFamily="34" charset="0"/>
              <a:cs typeface="Open Sans" panose="020B0606030504020204" pitchFamily="34" charset="0"/>
            </a:endParaRPr>
          </a:p>
          <a:p>
            <a:endParaRPr lang="cs-CZ" sz="4400" b="1" dirty="0">
              <a:solidFill>
                <a:schemeClr val="tx1"/>
              </a:solidFill>
              <a:latin typeface="+mj-lt"/>
              <a:ea typeface="Open Sans" panose="020B0606030504020204" pitchFamily="34" charset="0"/>
              <a:cs typeface="Open Sans" panose="020B0606030504020204" pitchFamily="34" charset="0"/>
            </a:endParaRPr>
          </a:p>
          <a:p>
            <a:r>
              <a:rPr lang="cs-CZ" sz="3200" b="1" dirty="0">
                <a:solidFill>
                  <a:schemeClr val="tx1"/>
                </a:solidFill>
                <a:latin typeface="+mj-lt"/>
                <a:ea typeface="Open Sans" panose="020B0606030504020204" pitchFamily="34" charset="0"/>
                <a:cs typeface="Open Sans" panose="020B0606030504020204" pitchFamily="34" charset="0"/>
              </a:rPr>
              <a:t>	</a:t>
            </a:r>
          </a:p>
          <a:p>
            <a:r>
              <a:rPr lang="cs-CZ" sz="3200" b="1" dirty="0">
                <a:solidFill>
                  <a:schemeClr val="tx1"/>
                </a:solidFill>
                <a:latin typeface="+mj-lt"/>
                <a:ea typeface="Open Sans" panose="020B0606030504020204" pitchFamily="34" charset="0"/>
                <a:cs typeface="Open Sans" panose="020B0606030504020204" pitchFamily="34" charset="0"/>
              </a:rPr>
              <a:t>	</a:t>
            </a:r>
          </a:p>
          <a:p>
            <a:r>
              <a:rPr lang="cs-CZ" sz="3200" b="1" dirty="0">
                <a:solidFill>
                  <a:schemeClr val="tx1"/>
                </a:solidFill>
                <a:latin typeface="+mj-lt"/>
                <a:ea typeface="Open Sans" panose="020B0606030504020204" pitchFamily="34" charset="0"/>
                <a:cs typeface="Open Sans" panose="020B0606030504020204" pitchFamily="34" charset="0"/>
              </a:rPr>
              <a:t>	</a:t>
            </a:r>
          </a:p>
          <a:p>
            <a:r>
              <a:rPr lang="cs-CZ" sz="3200" b="1" dirty="0">
                <a:solidFill>
                  <a:schemeClr val="tx1"/>
                </a:solidFill>
                <a:latin typeface="+mj-lt"/>
                <a:ea typeface="Open Sans" panose="020B0606030504020204" pitchFamily="34" charset="0"/>
                <a:cs typeface="Open Sans" panose="020B0606030504020204" pitchFamily="34" charset="0"/>
              </a:rPr>
              <a:t>	</a:t>
            </a:r>
            <a:r>
              <a:rPr lang="cs-CZ" sz="3200" b="1" dirty="0">
                <a:solidFill>
                  <a:srgbClr val="0000DC"/>
                </a:solidFill>
                <a:latin typeface="+mj-lt"/>
                <a:ea typeface="Open Sans" panose="020B0606030504020204" pitchFamily="34" charset="0"/>
                <a:cs typeface="Open Sans" panose="020B0606030504020204" pitchFamily="34" charset="0"/>
              </a:rPr>
              <a:t>Fyzikální podstata DPZ</a:t>
            </a:r>
          </a:p>
          <a:p>
            <a:r>
              <a:rPr lang="cs-CZ" sz="3200" b="1" dirty="0">
                <a:solidFill>
                  <a:schemeClr val="tx1"/>
                </a:solidFill>
                <a:latin typeface="+mj-lt"/>
                <a:ea typeface="Open Sans" panose="020B0606030504020204" pitchFamily="34" charset="0"/>
                <a:cs typeface="Open Sans" panose="020B0606030504020204" pitchFamily="34" charset="0"/>
              </a:rPr>
              <a:t> </a:t>
            </a:r>
          </a:p>
          <a:p>
            <a:endParaRPr lang="cs-CZ" sz="3200" b="1" dirty="0">
              <a:solidFill>
                <a:schemeClr val="tx1"/>
              </a:solidFill>
              <a:latin typeface="+mj-lt"/>
              <a:ea typeface="Open Sans" panose="020B0606030504020204" pitchFamily="34" charset="0"/>
              <a:cs typeface="Open Sans" panose="020B0606030504020204" pitchFamily="34" charset="0"/>
            </a:endParaRPr>
          </a:p>
          <a:p>
            <a:r>
              <a:rPr lang="cs-CZ" sz="3200" b="1" dirty="0">
                <a:solidFill>
                  <a:schemeClr val="tx1"/>
                </a:solidFill>
                <a:latin typeface="+mj-lt"/>
                <a:ea typeface="Open Sans" panose="020B0606030504020204" pitchFamily="34" charset="0"/>
                <a:cs typeface="Open Sans" panose="020B0606030504020204" pitchFamily="34" charset="0"/>
              </a:rPr>
              <a:t> </a:t>
            </a:r>
          </a:p>
          <a:p>
            <a:pPr algn="r"/>
            <a:r>
              <a:rPr lang="cs-CZ" sz="4400" b="1" dirty="0">
                <a:solidFill>
                  <a:schemeClr val="tx1"/>
                </a:solidFill>
                <a:latin typeface="+mj-lt"/>
                <a:ea typeface="Open Sans" panose="020B0606030504020204" pitchFamily="34" charset="0"/>
                <a:cs typeface="Open Sans" panose="020B0606030504020204" pitchFamily="34" charset="0"/>
              </a:rPr>
              <a:t> </a:t>
            </a:r>
          </a:p>
          <a:p>
            <a:endParaRPr lang="cs-CZ" sz="4400" b="1" dirty="0">
              <a:solidFill>
                <a:schemeClr val="tx1"/>
              </a:solidFill>
              <a:latin typeface="+mj-lt"/>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4D6881E8-8DDA-F19C-24AA-1CBBB0A2AEF2}"/>
              </a:ext>
            </a:extLst>
          </p:cNvPr>
          <p:cNvSpPr txBox="1">
            <a:spLocks noChangeArrowheads="1"/>
          </p:cNvSpPr>
          <p:nvPr/>
        </p:nvSpPr>
        <p:spPr>
          <a:xfrm>
            <a:off x="560622" y="1464754"/>
            <a:ext cx="11152407" cy="75345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dirty="0">
                <a:ea typeface="Open Sans" panose="020B0606030504020204" pitchFamily="34" charset="0"/>
                <a:cs typeface="Open Sans" panose="020B0606030504020204" pitchFamily="34" charset="0"/>
              </a:rPr>
              <a:t>silové pole, jehož charakteristika se v DP zaznamenává,  je </a:t>
            </a:r>
            <a:r>
              <a:rPr lang="cs-CZ" altLang="cs-CZ" u="sng" dirty="0">
                <a:solidFill>
                  <a:schemeClr val="tx2"/>
                </a:solidFill>
                <a:ea typeface="Open Sans" panose="020B0606030504020204" pitchFamily="34" charset="0"/>
                <a:cs typeface="Open Sans" panose="020B0606030504020204" pitchFamily="34" charset="0"/>
              </a:rPr>
              <a:t>elektromagnetické záření</a:t>
            </a:r>
          </a:p>
          <a:p>
            <a:r>
              <a:rPr lang="cs-CZ" altLang="cs-CZ" dirty="0">
                <a:ea typeface="Open Sans" panose="020B0606030504020204" pitchFamily="34" charset="0"/>
                <a:cs typeface="Open Sans" panose="020B0606030504020204" pitchFamily="34" charset="0"/>
              </a:rPr>
              <a:t>částí elektromagnetického záření je i </a:t>
            </a:r>
            <a:r>
              <a:rPr lang="cs-CZ" altLang="cs-CZ" u="sng" dirty="0">
                <a:solidFill>
                  <a:schemeClr val="tx2"/>
                </a:solidFill>
                <a:ea typeface="Open Sans" panose="020B0606030504020204" pitchFamily="34" charset="0"/>
                <a:cs typeface="Open Sans" panose="020B0606030504020204" pitchFamily="34" charset="0"/>
              </a:rPr>
              <a:t>viditelné záření</a:t>
            </a:r>
            <a:r>
              <a:rPr lang="cs-CZ" altLang="cs-CZ" dirty="0">
                <a:ea typeface="Open Sans" panose="020B0606030504020204" pitchFamily="34" charset="0"/>
                <a:cs typeface="Open Sans" panose="020B0606030504020204" pitchFamily="34" charset="0"/>
              </a:rPr>
              <a:t>  - část spektra, na kterou je citlivý lidský zrak </a:t>
            </a:r>
          </a:p>
        </p:txBody>
      </p:sp>
      <p:pic>
        <p:nvPicPr>
          <p:cNvPr id="5" name="Picture 19" descr="C:\Documents and Settings\svatonova\Dokumenty\GRANT\grantMSMT_2002_3\Grantexty\Obr131b.gif">
            <a:extLst>
              <a:ext uri="{FF2B5EF4-FFF2-40B4-BE49-F238E27FC236}">
                <a16:creationId xmlns:a16="http://schemas.microsoft.com/office/drawing/2014/main" id="{90494518-4914-F448-0FCC-B9C50607B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622" y="2888343"/>
            <a:ext cx="3714343" cy="27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C:\Documents and Settings\svatonova\Dokumenty\GRANT\grantMSMT_2002_3\Grantexty\Obr132.jpg">
            <a:extLst>
              <a:ext uri="{FF2B5EF4-FFF2-40B4-BE49-F238E27FC236}">
                <a16:creationId xmlns:a16="http://schemas.microsoft.com/office/drawing/2014/main" id="{FB0FEF83-A8B1-9733-5327-3103696D8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510" y="3391636"/>
            <a:ext cx="5371053" cy="207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0FDC6F6-3AAF-662A-23E9-A33D4008D826}"/>
              </a:ext>
            </a:extLst>
          </p:cNvPr>
          <p:cNvPicPr>
            <a:picLocks noGrp="1" noRot="1" noChangeAspect="1" noMove="1" noResize="1" noEditPoints="1" noAdjustHandles="1" noChangeArrowheads="1" noChangeShapeType="1" noCrop="1"/>
          </p:cNvPicPr>
          <p:nvPr/>
        </p:nvPicPr>
        <p:blipFill rotWithShape="1">
          <a:blip r:embed="rId4"/>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3932591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86B53-8EC4-D502-D94C-F6E1705D3955}"/>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pic>
        <p:nvPicPr>
          <p:cNvPr id="3" name="Picture 3" descr="C:\Documents and Settings\Victor\My Documents\_uni\PhDstudium\_lectures and practicals from ESA courses\_prezentace25\obrazky\EMspectrum2.JPG">
            <a:extLst>
              <a:ext uri="{FF2B5EF4-FFF2-40B4-BE49-F238E27FC236}">
                <a16:creationId xmlns:a16="http://schemas.microsoft.com/office/drawing/2014/main" id="{2389E09D-E235-E406-E6DD-06C1236D9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 t="8766" r="253" b="3372"/>
          <a:stretch>
            <a:fillRect/>
          </a:stretch>
        </p:blipFill>
        <p:spPr bwMode="auto">
          <a:xfrm>
            <a:off x="1616076" y="679451"/>
            <a:ext cx="8596313"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Přímá spojovací čára 8">
            <a:extLst>
              <a:ext uri="{FF2B5EF4-FFF2-40B4-BE49-F238E27FC236}">
                <a16:creationId xmlns:a16="http://schemas.microsoft.com/office/drawing/2014/main" id="{949BB867-5EB0-4DDC-817A-45766121B327}"/>
              </a:ext>
            </a:extLst>
          </p:cNvPr>
          <p:cNvCxnSpPr/>
          <p:nvPr/>
        </p:nvCxnSpPr>
        <p:spPr>
          <a:xfrm>
            <a:off x="4151314" y="2060575"/>
            <a:ext cx="1366837" cy="0"/>
          </a:xfrm>
          <a:prstGeom prst="line">
            <a:avLst/>
          </a:prstGeom>
          <a:ln w="73025" cmpd="sng">
            <a:solidFill>
              <a:schemeClr val="bg1"/>
            </a:solidFill>
          </a:ln>
        </p:spPr>
        <p:style>
          <a:lnRef idx="1">
            <a:schemeClr val="dk1"/>
          </a:lnRef>
          <a:fillRef idx="0">
            <a:schemeClr val="dk1"/>
          </a:fillRef>
          <a:effectRef idx="0">
            <a:schemeClr val="dk1"/>
          </a:effectRef>
          <a:fontRef idx="minor">
            <a:schemeClr val="tx1"/>
          </a:fontRef>
        </p:style>
      </p:cxnSp>
      <p:sp>
        <p:nvSpPr>
          <p:cNvPr id="5" name="TextovéPole 1">
            <a:extLst>
              <a:ext uri="{FF2B5EF4-FFF2-40B4-BE49-F238E27FC236}">
                <a16:creationId xmlns:a16="http://schemas.microsoft.com/office/drawing/2014/main" id="{A26594AD-0810-BD71-DDCB-2BD998B69624}"/>
              </a:ext>
            </a:extLst>
          </p:cNvPr>
          <p:cNvSpPr txBox="1">
            <a:spLocks noChangeArrowheads="1"/>
          </p:cNvSpPr>
          <p:nvPr/>
        </p:nvSpPr>
        <p:spPr bwMode="auto">
          <a:xfrm>
            <a:off x="1703389" y="6367463"/>
            <a:ext cx="1728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2400">
                <a:latin typeface="Arial" panose="020B0604020202020204" pitchFamily="34" charset="0"/>
              </a:rPr>
              <a:t>Kahoot 1</a:t>
            </a:r>
          </a:p>
        </p:txBody>
      </p:sp>
      <p:sp>
        <p:nvSpPr>
          <p:cNvPr id="6" name="Šipka dolů 2">
            <a:extLst>
              <a:ext uri="{FF2B5EF4-FFF2-40B4-BE49-F238E27FC236}">
                <a16:creationId xmlns:a16="http://schemas.microsoft.com/office/drawing/2014/main" id="{75B2073A-6FA1-8F6D-3343-4333966786EE}"/>
              </a:ext>
            </a:extLst>
          </p:cNvPr>
          <p:cNvSpPr>
            <a:spLocks noChangeArrowheads="1"/>
          </p:cNvSpPr>
          <p:nvPr/>
        </p:nvSpPr>
        <p:spPr bwMode="auto">
          <a:xfrm>
            <a:off x="6959601" y="115888"/>
            <a:ext cx="144463" cy="1657350"/>
          </a:xfrm>
          <a:prstGeom prst="downArrow">
            <a:avLst>
              <a:gd name="adj1" fmla="val 50000"/>
              <a:gd name="adj2" fmla="val 49873"/>
            </a:avLst>
          </a:prstGeom>
          <a:solidFill>
            <a:srgbClr val="FF3300"/>
          </a:solidFill>
          <a:ln w="9525" algn="ctr">
            <a:solidFill>
              <a:srgbClr val="FF0000"/>
            </a:solidFill>
            <a:round/>
            <a:headEnd/>
            <a:tailEnd/>
          </a:ln>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Arial" panose="020B0604020202020204" pitchFamily="34" charset="0"/>
            </a:endParaRPr>
          </a:p>
        </p:txBody>
      </p:sp>
      <p:pic>
        <p:nvPicPr>
          <p:cNvPr id="7" name="Picture 19" descr="C:\Documents and Settings\svatonova\Dokumenty\GRANT\grantMSMT_2002_3\Grantexty\Obr131b.gif">
            <a:extLst>
              <a:ext uri="{FF2B5EF4-FFF2-40B4-BE49-F238E27FC236}">
                <a16:creationId xmlns:a16="http://schemas.microsoft.com/office/drawing/2014/main" id="{28C6DC3D-FD66-F599-50F4-CADF5D31A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737" b="69032"/>
          <a:stretch>
            <a:fillRect/>
          </a:stretch>
        </p:blipFill>
        <p:spPr bwMode="auto">
          <a:xfrm>
            <a:off x="1703389" y="120651"/>
            <a:ext cx="17922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Šipka dolů 7">
            <a:extLst>
              <a:ext uri="{FF2B5EF4-FFF2-40B4-BE49-F238E27FC236}">
                <a16:creationId xmlns:a16="http://schemas.microsoft.com/office/drawing/2014/main" id="{154DF588-8F3D-3C7F-CC40-27BC08BF8ECE}"/>
              </a:ext>
            </a:extLst>
          </p:cNvPr>
          <p:cNvSpPr>
            <a:spLocks noChangeArrowheads="1"/>
          </p:cNvSpPr>
          <p:nvPr/>
        </p:nvSpPr>
        <p:spPr bwMode="auto">
          <a:xfrm rot="10800000">
            <a:off x="6791326" y="5978526"/>
            <a:ext cx="168275" cy="777875"/>
          </a:xfrm>
          <a:prstGeom prst="downArrow">
            <a:avLst>
              <a:gd name="adj1" fmla="val 50000"/>
              <a:gd name="adj2" fmla="val 50421"/>
            </a:avLst>
          </a:prstGeom>
          <a:solidFill>
            <a:srgbClr val="FF3300"/>
          </a:solidFill>
          <a:ln w="9525" algn="ctr">
            <a:solidFill>
              <a:srgbClr val="FF0000"/>
            </a:solidFill>
            <a:round/>
            <a:headEnd/>
            <a:tailEnd/>
          </a:ln>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Arial" panose="020B0604020202020204" pitchFamily="34" charset="0"/>
            </a:endParaRPr>
          </a:p>
        </p:txBody>
      </p:sp>
      <p:sp>
        <p:nvSpPr>
          <p:cNvPr id="9" name="Šipka dolů 9">
            <a:extLst>
              <a:ext uri="{FF2B5EF4-FFF2-40B4-BE49-F238E27FC236}">
                <a16:creationId xmlns:a16="http://schemas.microsoft.com/office/drawing/2014/main" id="{EBEAC52F-DE0F-90EC-A0BA-01B5F821396D}"/>
              </a:ext>
            </a:extLst>
          </p:cNvPr>
          <p:cNvSpPr>
            <a:spLocks noChangeArrowheads="1"/>
          </p:cNvSpPr>
          <p:nvPr/>
        </p:nvSpPr>
        <p:spPr bwMode="auto">
          <a:xfrm rot="10800000">
            <a:off x="7824789" y="4437064"/>
            <a:ext cx="71437" cy="2319337"/>
          </a:xfrm>
          <a:prstGeom prst="downArrow">
            <a:avLst>
              <a:gd name="adj1" fmla="val 50000"/>
              <a:gd name="adj2" fmla="val 50354"/>
            </a:avLst>
          </a:prstGeom>
          <a:solidFill>
            <a:srgbClr val="FF3300"/>
          </a:solidFill>
          <a:ln w="9525" algn="ctr">
            <a:solidFill>
              <a:srgbClr val="FF0000"/>
            </a:solidFill>
            <a:round/>
            <a:headEnd/>
            <a:tailEnd/>
          </a:ln>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cs-CZ" altLang="cs-CZ" sz="2400">
              <a:latin typeface="Arial" panose="020B0604020202020204" pitchFamily="34" charset="0"/>
            </a:endParaRPr>
          </a:p>
        </p:txBody>
      </p:sp>
    </p:spTree>
    <p:extLst>
      <p:ext uri="{BB962C8B-B14F-4D97-AF65-F5344CB8AC3E}">
        <p14:creationId xmlns:p14="http://schemas.microsoft.com/office/powerpoint/2010/main" val="537002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A2BEDC-EC7A-7C6E-B0C7-AFA2C04A9360}"/>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
        <p:nvSpPr>
          <p:cNvPr id="3" name="Obdélník 2">
            <a:extLst>
              <a:ext uri="{FF2B5EF4-FFF2-40B4-BE49-F238E27FC236}">
                <a16:creationId xmlns:a16="http://schemas.microsoft.com/office/drawing/2014/main" id="{B7E42150-1ED7-679C-E911-E9860FD8866A}"/>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Změna odraženého záření</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4" descr="C:\Documents and Settings\svatonova\Dokumenty\GRANT\grantMSMT_2002_3\Grantexty\Obr133.gif">
            <a:extLst>
              <a:ext uri="{FF2B5EF4-FFF2-40B4-BE49-F238E27FC236}">
                <a16:creationId xmlns:a16="http://schemas.microsoft.com/office/drawing/2014/main" id="{627BED69-9FBB-D5C8-EBC5-A133283C4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819400" y="1524000"/>
            <a:ext cx="6705600" cy="5029200"/>
          </a:xfrm>
          <a:prstGeom prst="rect">
            <a:avLst/>
          </a:prstGeom>
          <a:noFill/>
        </p:spPr>
      </p:pic>
    </p:spTree>
    <p:extLst>
      <p:ext uri="{BB962C8B-B14F-4D97-AF65-F5344CB8AC3E}">
        <p14:creationId xmlns:p14="http://schemas.microsoft.com/office/powerpoint/2010/main" val="4093574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DEFD7D-CB44-45CA-26EB-4E3C06FBB9F4}"/>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
        <p:nvSpPr>
          <p:cNvPr id="3" name="Obdélník 2">
            <a:extLst>
              <a:ext uri="{FF2B5EF4-FFF2-40B4-BE49-F238E27FC236}">
                <a16:creationId xmlns:a16="http://schemas.microsoft.com/office/drawing/2014/main" id="{B7E42150-1ED7-679C-E911-E9860FD8866A}"/>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Teorie spektrálního záření</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439D7CB9-B64A-9484-DCAB-46D4C1052342}"/>
              </a:ext>
            </a:extLst>
          </p:cNvPr>
          <p:cNvSpPr txBox="1">
            <a:spLocks noChangeArrowheads="1"/>
          </p:cNvSpPr>
          <p:nvPr/>
        </p:nvSpPr>
        <p:spPr>
          <a:xfrm>
            <a:off x="649014" y="1487269"/>
            <a:ext cx="11222420" cy="2362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Open Sans" panose="020B0606030504020204" pitchFamily="34" charset="0"/>
                <a:ea typeface="Open Sans" panose="020B0606030504020204" pitchFamily="34" charset="0"/>
                <a:cs typeface="Open Sans" panose="020B0606030504020204" pitchFamily="34" charset="0"/>
              </a:rPr>
              <a:t>Každý typ povrchu odráží určité množství záření v určitých délkách</a:t>
            </a:r>
          </a:p>
          <a:p>
            <a:r>
              <a:rPr lang="cs-CZ" altLang="cs-CZ" sz="2400" dirty="0">
                <a:solidFill>
                  <a:srgbClr val="FF3300"/>
                </a:solidFill>
                <a:latin typeface="Open Sans" panose="020B0606030504020204" pitchFamily="34" charset="0"/>
                <a:ea typeface="Open Sans" panose="020B0606030504020204" pitchFamily="34" charset="0"/>
                <a:cs typeface="Open Sans" panose="020B0606030504020204" pitchFamily="34" charset="0"/>
              </a:rPr>
              <a:t>každý povrch má </a:t>
            </a:r>
            <a:r>
              <a:rPr lang="cs-CZ" altLang="cs-CZ" sz="2400" u="sng" dirty="0">
                <a:solidFill>
                  <a:srgbClr val="FF3300"/>
                </a:solidFill>
                <a:latin typeface="Open Sans" panose="020B0606030504020204" pitchFamily="34" charset="0"/>
                <a:ea typeface="Open Sans" panose="020B0606030504020204" pitchFamily="34" charset="0"/>
                <a:cs typeface="Open Sans" panose="020B0606030504020204" pitchFamily="34" charset="0"/>
              </a:rPr>
              <a:t>typické spektrální chování</a:t>
            </a:r>
          </a:p>
          <a:p>
            <a:r>
              <a:rPr lang="cs-CZ" altLang="cs-CZ" sz="2400" dirty="0">
                <a:latin typeface="Open Sans" panose="020B0606030504020204" pitchFamily="34" charset="0"/>
                <a:ea typeface="Open Sans" panose="020B0606030504020204" pitchFamily="34" charset="0"/>
                <a:cs typeface="Open Sans" panose="020B0606030504020204" pitchFamily="34" charset="0"/>
              </a:rPr>
              <a:t>jeho průběh zaznamenává </a:t>
            </a:r>
            <a:r>
              <a:rPr lang="cs-CZ" altLang="cs-CZ" sz="2400" u="sng" dirty="0">
                <a:latin typeface="Open Sans" panose="020B0606030504020204" pitchFamily="34" charset="0"/>
                <a:ea typeface="Open Sans" panose="020B0606030504020204" pitchFamily="34" charset="0"/>
                <a:cs typeface="Open Sans" panose="020B0606030504020204" pitchFamily="34" charset="0"/>
              </a:rPr>
              <a:t>spektrální křivka</a:t>
            </a:r>
            <a:r>
              <a:rPr lang="cs-CZ" altLang="cs-CZ" sz="2400" dirty="0">
                <a:latin typeface="Open Sans" panose="020B0606030504020204" pitchFamily="34" charset="0"/>
                <a:ea typeface="Open Sans" panose="020B0606030504020204" pitchFamily="34" charset="0"/>
                <a:cs typeface="Open Sans" panose="020B0606030504020204" pitchFamily="34" charset="0"/>
              </a:rPr>
              <a:t> ( tj. kolik a jakého záření konkrétní povrch odráží)</a:t>
            </a:r>
          </a:p>
        </p:txBody>
      </p:sp>
      <p:pic>
        <p:nvPicPr>
          <p:cNvPr id="5" name="Picture 4" descr="C:\Documents and Settings\svatonova\Dokumenty\GRANT\grantMSMT_2002_3\Grantexty\Obr141.gif">
            <a:extLst>
              <a:ext uri="{FF2B5EF4-FFF2-40B4-BE49-F238E27FC236}">
                <a16:creationId xmlns:a16="http://schemas.microsoft.com/office/drawing/2014/main" id="{DD8581EF-5C70-18F1-67BC-AB807CE67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862" y="3238500"/>
            <a:ext cx="6034087"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4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2F17BC-7F02-D8E3-0A0B-40C83832CB0D}"/>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graphicFrame>
        <p:nvGraphicFramePr>
          <p:cNvPr id="4" name="Tabulka 3">
            <a:extLst>
              <a:ext uri="{FF2B5EF4-FFF2-40B4-BE49-F238E27FC236}">
                <a16:creationId xmlns:a16="http://schemas.microsoft.com/office/drawing/2014/main" id="{D39EC19D-8E1C-10E8-D435-7FB96C717749}"/>
              </a:ext>
            </a:extLst>
          </p:cNvPr>
          <p:cNvGraphicFramePr>
            <a:graphicFrameLocks noGrp="1"/>
          </p:cNvGraphicFramePr>
          <p:nvPr/>
        </p:nvGraphicFramePr>
        <p:xfrm>
          <a:off x="5591175" y="260350"/>
          <a:ext cx="6161086" cy="6140454"/>
        </p:xfrm>
        <a:graphic>
          <a:graphicData uri="http://schemas.openxmlformats.org/drawingml/2006/table">
            <a:tbl>
              <a:tblPr/>
              <a:tblGrid>
                <a:gridCol w="2053121">
                  <a:extLst>
                    <a:ext uri="{9D8B030D-6E8A-4147-A177-3AD203B41FA5}">
                      <a16:colId xmlns:a16="http://schemas.microsoft.com/office/drawing/2014/main" val="20000"/>
                    </a:ext>
                  </a:extLst>
                </a:gridCol>
                <a:gridCol w="2054844">
                  <a:extLst>
                    <a:ext uri="{9D8B030D-6E8A-4147-A177-3AD203B41FA5}">
                      <a16:colId xmlns:a16="http://schemas.microsoft.com/office/drawing/2014/main" val="20001"/>
                    </a:ext>
                  </a:extLst>
                </a:gridCol>
                <a:gridCol w="2053121">
                  <a:extLst>
                    <a:ext uri="{9D8B030D-6E8A-4147-A177-3AD203B41FA5}">
                      <a16:colId xmlns:a16="http://schemas.microsoft.com/office/drawing/2014/main" val="20002"/>
                    </a:ext>
                  </a:extLst>
                </a:gridCol>
              </a:tblGrid>
              <a:tr h="804755">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1" i="0" u="none" strike="noStrike" cap="none" normalizeH="0" baseline="0" dirty="0">
                          <a:ln>
                            <a:noFill/>
                          </a:ln>
                          <a:solidFill>
                            <a:schemeClr val="tx1"/>
                          </a:solidFill>
                          <a:effectLst/>
                          <a:latin typeface="Times New Roman" pitchFamily="18" charset="0"/>
                          <a:cs typeface="Times New Roman" pitchFamily="18" charset="0"/>
                        </a:rPr>
                        <a:t>číslo</a:t>
                      </a:r>
                      <a:br>
                        <a:rPr kumimoji="0" lang="cs-CZ" sz="1600" b="1" i="0" u="none" strike="noStrike" cap="none" normalizeH="0" baseline="0" dirty="0">
                          <a:ln>
                            <a:noFill/>
                          </a:ln>
                          <a:solidFill>
                            <a:schemeClr val="tx1"/>
                          </a:solidFill>
                          <a:effectLst/>
                          <a:latin typeface="Times New Roman" pitchFamily="18" charset="0"/>
                          <a:cs typeface="Times New Roman" pitchFamily="18" charset="0"/>
                        </a:rPr>
                      </a:br>
                      <a:r>
                        <a:rPr kumimoji="0" lang="cs-CZ" sz="1600" b="1" i="0" u="none" strike="noStrike" cap="none" normalizeH="0" baseline="0" dirty="0">
                          <a:ln>
                            <a:noFill/>
                          </a:ln>
                          <a:solidFill>
                            <a:schemeClr val="tx1"/>
                          </a:solidFill>
                          <a:effectLst/>
                          <a:latin typeface="Times New Roman" pitchFamily="18" charset="0"/>
                          <a:cs typeface="Times New Roman" pitchFamily="18" charset="0"/>
                        </a:rPr>
                        <a:t>kanálu</a:t>
                      </a:r>
                      <a:endParaRPr kumimoji="0" lang="cs-CZ" sz="1600" b="0" i="0" u="none" strike="noStrike" cap="none" normalizeH="0" baseline="0" dirty="0">
                        <a:ln>
                          <a:noFill/>
                        </a:ln>
                        <a:solidFill>
                          <a:schemeClr val="tx1"/>
                        </a:solidFill>
                        <a:effectLst/>
                        <a:latin typeface="Times New Roman" pitchFamily="18" charset="0"/>
                        <a:cs typeface="Times New Roman" pitchFamily="18" charset="0"/>
                      </a:endParaRP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1" i="0" u="none" strike="noStrike" cap="none" normalizeH="0" baseline="0" dirty="0">
                          <a:ln>
                            <a:noFill/>
                          </a:ln>
                          <a:solidFill>
                            <a:schemeClr val="tx1"/>
                          </a:solidFill>
                          <a:effectLst/>
                          <a:latin typeface="Times New Roman" pitchFamily="18" charset="0"/>
                          <a:cs typeface="Times New Roman" pitchFamily="18" charset="0"/>
                        </a:rPr>
                        <a:t>označení</a:t>
                      </a:r>
                      <a:br>
                        <a:rPr kumimoji="0" lang="cs-CZ" sz="1600" b="1" i="0" u="none" strike="noStrike" cap="none" normalizeH="0" baseline="0" dirty="0">
                          <a:ln>
                            <a:noFill/>
                          </a:ln>
                          <a:solidFill>
                            <a:schemeClr val="tx1"/>
                          </a:solidFill>
                          <a:effectLst/>
                          <a:latin typeface="Times New Roman" pitchFamily="18" charset="0"/>
                          <a:cs typeface="Times New Roman" pitchFamily="18" charset="0"/>
                        </a:rPr>
                      </a:br>
                      <a:r>
                        <a:rPr kumimoji="0" lang="cs-CZ" sz="1600" b="1" i="0" u="none" strike="noStrike" cap="none" normalizeH="0" baseline="0" dirty="0">
                          <a:ln>
                            <a:noFill/>
                          </a:ln>
                          <a:solidFill>
                            <a:schemeClr val="tx1"/>
                          </a:solidFill>
                          <a:effectLst/>
                          <a:latin typeface="Times New Roman" pitchFamily="18" charset="0"/>
                          <a:cs typeface="Times New Roman" pitchFamily="18" charset="0"/>
                        </a:rPr>
                        <a:t>kanálu</a:t>
                      </a:r>
                      <a:endParaRPr kumimoji="0" lang="cs-CZ" sz="1600" b="0" i="0" u="none" strike="noStrike" cap="none" normalizeH="0" baseline="0" dirty="0">
                        <a:ln>
                          <a:noFill/>
                        </a:ln>
                        <a:solidFill>
                          <a:schemeClr val="tx1"/>
                        </a:solidFill>
                        <a:effectLst/>
                        <a:latin typeface="Times New Roman" pitchFamily="18" charset="0"/>
                        <a:cs typeface="Times New Roman" pitchFamily="18" charset="0"/>
                      </a:endParaRP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1" i="0" u="none" strike="noStrike" cap="none" normalizeH="0" baseline="0">
                          <a:ln>
                            <a:noFill/>
                          </a:ln>
                          <a:solidFill>
                            <a:schemeClr val="tx1"/>
                          </a:solidFill>
                          <a:effectLst/>
                          <a:latin typeface="Times New Roman" pitchFamily="18" charset="0"/>
                          <a:cs typeface="Times New Roman" pitchFamily="18" charset="0"/>
                        </a:rPr>
                        <a:t>poznámka</a:t>
                      </a:r>
                      <a:endParaRPr kumimoji="0" lang="cs-CZ" sz="1600" b="0" i="0" u="none" strike="noStrike" cap="none" normalizeH="0" baseline="0">
                        <a:ln>
                          <a:noFill/>
                        </a:ln>
                        <a:solidFill>
                          <a:schemeClr val="tx1"/>
                        </a:solidFill>
                        <a:effectLst/>
                        <a:latin typeface="Times New Roman" pitchFamily="18" charset="0"/>
                        <a:cs typeface="Times New Roman" pitchFamily="18" charset="0"/>
                      </a:endParaRP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0"/>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1</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VIS0.6</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rowSpan="3">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solární kanály</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1"/>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2</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VIS0.8</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vMerge="1">
                  <a:txBody>
                    <a:bodyPr/>
                    <a:lstStyle/>
                    <a:p>
                      <a:endParaRPr lang="cs-CZ"/>
                    </a:p>
                  </a:txBody>
                  <a:tcPr/>
                </a:tc>
                <a:extLst>
                  <a:ext uri="{0D108BD9-81ED-4DB2-BD59-A6C34878D82A}">
                    <a16:rowId xmlns:a16="http://schemas.microsoft.com/office/drawing/2014/main" val="10002"/>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3</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NIR1.6</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vMerge="1">
                  <a:txBody>
                    <a:bodyPr/>
                    <a:lstStyle/>
                    <a:p>
                      <a:endParaRPr lang="cs-CZ"/>
                    </a:p>
                  </a:txBody>
                  <a:tcPr/>
                </a:tc>
                <a:extLst>
                  <a:ext uri="{0D108BD9-81ED-4DB2-BD59-A6C34878D82A}">
                    <a16:rowId xmlns:a16="http://schemas.microsoft.com/office/drawing/2014/main" val="10003"/>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4</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IR3.9</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atmosférické okno</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4"/>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5</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WV6.2</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rowSpan="2">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absorpce vodní páry</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5"/>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6</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WV7.3</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vMerge="1">
                  <a:txBody>
                    <a:bodyPr/>
                    <a:lstStyle/>
                    <a:p>
                      <a:endParaRPr lang="cs-CZ"/>
                    </a:p>
                  </a:txBody>
                  <a:tcPr/>
                </a:tc>
                <a:extLst>
                  <a:ext uri="{0D108BD9-81ED-4DB2-BD59-A6C34878D82A}">
                    <a16:rowId xmlns:a16="http://schemas.microsoft.com/office/drawing/2014/main" val="10006"/>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7</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IR8.7</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atmosférické okno</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7"/>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8</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IR9.7</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absorpce ozónu</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8"/>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9</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IR10.8</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rowSpan="2">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atmosférické okno</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09"/>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10</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IR12.0</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vMerge="1">
                  <a:txBody>
                    <a:bodyPr/>
                    <a:lstStyle/>
                    <a:p>
                      <a:endParaRPr lang="cs-CZ"/>
                    </a:p>
                  </a:txBody>
                  <a:tcPr/>
                </a:tc>
                <a:extLst>
                  <a:ext uri="{0D108BD9-81ED-4DB2-BD59-A6C34878D82A}">
                    <a16:rowId xmlns:a16="http://schemas.microsoft.com/office/drawing/2014/main" val="10010"/>
                  </a:ext>
                </a:extLst>
              </a:tr>
              <a:tr h="411904">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11</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IR13.4</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absorpce CO2</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11"/>
                  </a:ext>
                </a:extLst>
              </a:tr>
              <a:tr h="804755">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12</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a:ln>
                            <a:noFill/>
                          </a:ln>
                          <a:solidFill>
                            <a:schemeClr val="tx1"/>
                          </a:solidFill>
                          <a:effectLst/>
                          <a:latin typeface="Times New Roman" pitchFamily="18" charset="0"/>
                          <a:cs typeface="Times New Roman" pitchFamily="18" charset="0"/>
                        </a:rPr>
                        <a:t>HRV</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tc>
                  <a:txBody>
                    <a:bodyPr/>
                    <a:lstStyle/>
                    <a:p>
                      <a:pPr marL="76200" marR="0" lvl="0" indent="0" algn="ctr" defTabSz="914400" rtl="0" eaLnBrk="1" fontAlgn="base" latinLnBrk="0" hangingPunct="1">
                        <a:lnSpc>
                          <a:spcPct val="150000"/>
                        </a:lnSpc>
                        <a:spcBef>
                          <a:spcPts val="300"/>
                        </a:spcBef>
                        <a:spcAft>
                          <a:spcPts val="300"/>
                        </a:spcAft>
                        <a:buClrTx/>
                        <a:buSzTx/>
                        <a:buFontTx/>
                        <a:buNone/>
                        <a:tabLst/>
                      </a:pPr>
                      <a:r>
                        <a:rPr kumimoji="0" lang="cs-CZ" sz="1600" b="0" i="0" u="none" strike="noStrike" cap="none" normalizeH="0" baseline="0" dirty="0">
                          <a:ln>
                            <a:noFill/>
                          </a:ln>
                          <a:solidFill>
                            <a:schemeClr val="tx1"/>
                          </a:solidFill>
                          <a:effectLst/>
                          <a:latin typeface="Times New Roman" pitchFamily="18" charset="0"/>
                          <a:cs typeface="Times New Roman" pitchFamily="18" charset="0"/>
                        </a:rPr>
                        <a:t>solární kanál,</a:t>
                      </a:r>
                      <a:br>
                        <a:rPr kumimoji="0" lang="cs-CZ" sz="1600" b="0" i="0" u="none" strike="noStrike" cap="none" normalizeH="0" baseline="0" dirty="0">
                          <a:ln>
                            <a:noFill/>
                          </a:ln>
                          <a:solidFill>
                            <a:schemeClr val="tx1"/>
                          </a:solidFill>
                          <a:effectLst/>
                          <a:latin typeface="Times New Roman" pitchFamily="18" charset="0"/>
                          <a:cs typeface="Times New Roman" pitchFamily="18" charset="0"/>
                        </a:rPr>
                      </a:br>
                      <a:r>
                        <a:rPr kumimoji="0" lang="cs-CZ" sz="1600" b="0" i="0" u="none" strike="noStrike" cap="none" normalizeH="0" baseline="0" dirty="0">
                          <a:ln>
                            <a:noFill/>
                          </a:ln>
                          <a:solidFill>
                            <a:schemeClr val="tx1"/>
                          </a:solidFill>
                          <a:effectLst/>
                          <a:latin typeface="Times New Roman" pitchFamily="18" charset="0"/>
                          <a:cs typeface="Times New Roman" pitchFamily="18" charset="0"/>
                        </a:rPr>
                        <a:t>vysoké rozlišení</a:t>
                      </a:r>
                    </a:p>
                  </a:txBody>
                  <a:tcPr marL="8874" marR="8874" marT="8868" marB="88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75000"/>
                        <a:lumOff val="25000"/>
                      </a:schemeClr>
                    </a:solidFill>
                  </a:tcPr>
                </a:tc>
                <a:extLst>
                  <a:ext uri="{0D108BD9-81ED-4DB2-BD59-A6C34878D82A}">
                    <a16:rowId xmlns:a16="http://schemas.microsoft.com/office/drawing/2014/main" val="10012"/>
                  </a:ext>
                </a:extLst>
              </a:tr>
            </a:tbl>
          </a:graphicData>
        </a:graphic>
      </p:graphicFrame>
      <p:sp>
        <p:nvSpPr>
          <p:cNvPr id="5" name="TextovéPole 4">
            <a:extLst>
              <a:ext uri="{FF2B5EF4-FFF2-40B4-BE49-F238E27FC236}">
                <a16:creationId xmlns:a16="http://schemas.microsoft.com/office/drawing/2014/main" id="{12E6F4F8-0DCE-373E-0039-4F034A5CAA2D}"/>
              </a:ext>
            </a:extLst>
          </p:cNvPr>
          <p:cNvSpPr txBox="1">
            <a:spLocks noChangeArrowheads="1"/>
          </p:cNvSpPr>
          <p:nvPr/>
        </p:nvSpPr>
        <p:spPr bwMode="auto">
          <a:xfrm>
            <a:off x="613158" y="1376919"/>
            <a:ext cx="44763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2400" dirty="0" err="1">
                <a:latin typeface="Open Sans" panose="020B0606030504020204" pitchFamily="34" charset="0"/>
                <a:ea typeface="Open Sans" panose="020B0606030504020204" pitchFamily="34" charset="0"/>
                <a:cs typeface="Open Sans" panose="020B0606030504020204" pitchFamily="34" charset="0"/>
              </a:rPr>
              <a:t>Seviri</a:t>
            </a:r>
            <a:r>
              <a:rPr lang="cs-CZ" altLang="cs-CZ" sz="2400" dirty="0">
                <a:latin typeface="Open Sans" panose="020B0606030504020204" pitchFamily="34" charset="0"/>
                <a:ea typeface="Open Sans" panose="020B0606030504020204" pitchFamily="34" charset="0"/>
                <a:cs typeface="Open Sans" panose="020B0606030504020204" pitchFamily="34" charset="0"/>
              </a:rPr>
              <a:t>, přístroj na družici </a:t>
            </a:r>
            <a:r>
              <a:rPr lang="cs-CZ" altLang="cs-CZ" sz="2400" dirty="0" err="1">
                <a:latin typeface="Open Sans" panose="020B0606030504020204" pitchFamily="34" charset="0"/>
                <a:ea typeface="Open Sans" panose="020B0606030504020204" pitchFamily="34" charset="0"/>
                <a:cs typeface="Open Sans" panose="020B0606030504020204" pitchFamily="34" charset="0"/>
              </a:rPr>
              <a:t>Meteosat</a:t>
            </a:r>
            <a:r>
              <a:rPr lang="cs-CZ" altLang="cs-CZ" sz="2400" dirty="0">
                <a:latin typeface="Open Sans" panose="020B0606030504020204" pitchFamily="34" charset="0"/>
                <a:ea typeface="Open Sans" panose="020B0606030504020204" pitchFamily="34" charset="0"/>
                <a:cs typeface="Open Sans" panose="020B0606030504020204" pitchFamily="34" charset="0"/>
              </a:rPr>
              <a:t>, snímkuje ve 12 kanálech –  má 12 „očí“  -  senzorů zaznamenávajících záření určité vlnové délky </a:t>
            </a:r>
          </a:p>
        </p:txBody>
      </p:sp>
      <p:pic>
        <p:nvPicPr>
          <p:cNvPr id="6" name="Picture 14" descr="C:\Documents and Settings\svatonova\Dokumenty\GRANT\grantMSMT_2002_3\Grantexty\Obr132.jpg">
            <a:extLst>
              <a:ext uri="{FF2B5EF4-FFF2-40B4-BE49-F238E27FC236}">
                <a16:creationId xmlns:a16="http://schemas.microsoft.com/office/drawing/2014/main" id="{8284CD04-9CA9-63CF-B1E9-9EEA9914A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6" y="4037949"/>
            <a:ext cx="484312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05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764087-32C6-5A82-104C-B0F6C53690C9}"/>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
        <p:nvSpPr>
          <p:cNvPr id="3" name="Obdélník 2">
            <a:extLst>
              <a:ext uri="{FF2B5EF4-FFF2-40B4-BE49-F238E27FC236}">
                <a16:creationId xmlns:a16="http://schemas.microsoft.com/office/drawing/2014/main" id="{B7E42150-1ED7-679C-E911-E9860FD8866A}"/>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cs-CZ" sz="28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Snímky v pravých a nepravých barvách - </a:t>
            </a:r>
            <a:r>
              <a:rPr lang="cs-CZ" altLang="cs-CZ" sz="28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Barevné syntézy</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Skupina 2">
            <a:extLst>
              <a:ext uri="{FF2B5EF4-FFF2-40B4-BE49-F238E27FC236}">
                <a16:creationId xmlns:a16="http://schemas.microsoft.com/office/drawing/2014/main" id="{1620AA49-7356-9AFF-5273-886E7934BFC5}"/>
              </a:ext>
            </a:extLst>
          </p:cNvPr>
          <p:cNvGrpSpPr>
            <a:grpSpLocks/>
          </p:cNvGrpSpPr>
          <p:nvPr/>
        </p:nvGrpSpPr>
        <p:grpSpPr bwMode="auto">
          <a:xfrm>
            <a:off x="2185988" y="2112040"/>
            <a:ext cx="7708900" cy="4411663"/>
            <a:chOff x="251520" y="1550194"/>
            <a:chExt cx="8892480" cy="5122099"/>
          </a:xfrm>
        </p:grpSpPr>
        <p:pic>
          <p:nvPicPr>
            <p:cNvPr id="13" name="Picture 5" descr="C:\Documents and Settings\svatonova\Dokumenty\GRANT\grantMSMT_2002_3\Grantexty\Obr232a.jpg">
              <a:extLst>
                <a:ext uri="{FF2B5EF4-FFF2-40B4-BE49-F238E27FC236}">
                  <a16:creationId xmlns:a16="http://schemas.microsoft.com/office/drawing/2014/main" id="{303E5261-7791-BE0B-D4DC-EEE98A42B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81193"/>
              <a:ext cx="49911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Documents and Settings\svatonova\Dokumenty\GRANT\grantMSMT_2002_3\Grantexty\Obr232b.jpg">
              <a:extLst>
                <a:ext uri="{FF2B5EF4-FFF2-40B4-BE49-F238E27FC236}">
                  <a16:creationId xmlns:a16="http://schemas.microsoft.com/office/drawing/2014/main" id="{5BBA9378-B7F7-E78C-4A87-113FB0E3B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3237" y="1550194"/>
              <a:ext cx="4830763"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7">
              <a:extLst>
                <a:ext uri="{FF2B5EF4-FFF2-40B4-BE49-F238E27FC236}">
                  <a16:creationId xmlns:a16="http://schemas.microsoft.com/office/drawing/2014/main" id="{FF0E6BDB-112B-68E0-CAE7-B06791ADE402}"/>
                </a:ext>
              </a:extLst>
            </p:cNvPr>
            <p:cNvSpPr>
              <a:spLocks noChangeShapeType="1"/>
            </p:cNvSpPr>
            <p:nvPr/>
          </p:nvSpPr>
          <p:spPr bwMode="auto">
            <a:xfrm flipV="1">
              <a:off x="3502697" y="4643469"/>
              <a:ext cx="3959225" cy="431799"/>
            </a:xfrm>
            <a:prstGeom prst="line">
              <a:avLst/>
            </a:prstGeom>
            <a:noFill/>
            <a:ln w="47625">
              <a:solidFill>
                <a:schemeClr val="fo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cs-CZ"/>
            </a:p>
          </p:txBody>
        </p:sp>
      </p:grpSp>
      <p:sp>
        <p:nvSpPr>
          <p:cNvPr id="16" name="TextovéPole 7">
            <a:extLst>
              <a:ext uri="{FF2B5EF4-FFF2-40B4-BE49-F238E27FC236}">
                <a16:creationId xmlns:a16="http://schemas.microsoft.com/office/drawing/2014/main" id="{E9FF8808-8102-ADDA-9228-8029B65CF304}"/>
              </a:ext>
            </a:extLst>
          </p:cNvPr>
          <p:cNvSpPr txBox="1">
            <a:spLocks noChangeArrowheads="1"/>
          </p:cNvSpPr>
          <p:nvPr/>
        </p:nvSpPr>
        <p:spPr bwMode="auto">
          <a:xfrm>
            <a:off x="7133772" y="1360897"/>
            <a:ext cx="3544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2400" dirty="0">
                <a:latin typeface="Arial" panose="020B0604020202020204" pitchFamily="34" charset="0"/>
              </a:rPr>
              <a:t>nepravá, </a:t>
            </a:r>
            <a:r>
              <a:rPr lang="cs-CZ" altLang="cs-CZ" sz="2400" dirty="0" err="1">
                <a:latin typeface="Arial" panose="020B0604020202020204" pitchFamily="34" charset="0"/>
              </a:rPr>
              <a:t>false</a:t>
            </a:r>
            <a:r>
              <a:rPr lang="cs-CZ" altLang="cs-CZ" sz="2400" dirty="0">
                <a:latin typeface="Arial" panose="020B0604020202020204" pitchFamily="34" charset="0"/>
              </a:rPr>
              <a:t> </a:t>
            </a:r>
            <a:r>
              <a:rPr lang="cs-CZ" altLang="cs-CZ" sz="2400" dirty="0" err="1">
                <a:latin typeface="Arial" panose="020B0604020202020204" pitchFamily="34" charset="0"/>
              </a:rPr>
              <a:t>color</a:t>
            </a:r>
            <a:endParaRPr lang="cs-CZ" altLang="cs-CZ" sz="2400" dirty="0">
              <a:latin typeface="Arial" panose="020B0604020202020204" pitchFamily="34" charset="0"/>
            </a:endParaRPr>
          </a:p>
        </p:txBody>
      </p:sp>
      <p:sp>
        <p:nvSpPr>
          <p:cNvPr id="17" name="TextovéPole 7">
            <a:extLst>
              <a:ext uri="{FF2B5EF4-FFF2-40B4-BE49-F238E27FC236}">
                <a16:creationId xmlns:a16="http://schemas.microsoft.com/office/drawing/2014/main" id="{D126CACE-0468-AF8D-3A8C-628C05867BED}"/>
              </a:ext>
            </a:extLst>
          </p:cNvPr>
          <p:cNvSpPr txBox="1">
            <a:spLocks noChangeArrowheads="1"/>
          </p:cNvSpPr>
          <p:nvPr/>
        </p:nvSpPr>
        <p:spPr bwMode="auto">
          <a:xfrm>
            <a:off x="2002064" y="1342520"/>
            <a:ext cx="3544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2400">
                <a:latin typeface="Arial" panose="020B0604020202020204" pitchFamily="34" charset="0"/>
              </a:rPr>
              <a:t>pravá, true color</a:t>
            </a:r>
          </a:p>
        </p:txBody>
      </p:sp>
    </p:spTree>
    <p:extLst>
      <p:ext uri="{BB962C8B-B14F-4D97-AF65-F5344CB8AC3E}">
        <p14:creationId xmlns:p14="http://schemas.microsoft.com/office/powerpoint/2010/main" val="979828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B91A96-7968-E3AF-E3D9-FE3647DBA1B5}"/>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pic>
        <p:nvPicPr>
          <p:cNvPr id="4" name="Picture 2">
            <a:extLst>
              <a:ext uri="{FF2B5EF4-FFF2-40B4-BE49-F238E27FC236}">
                <a16:creationId xmlns:a16="http://schemas.microsoft.com/office/drawing/2014/main" id="{00E19CE1-DFF7-61AA-2BF9-8F32CE30E8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8065" t="12616" b="4050"/>
          <a:stretch>
            <a:fillRect/>
          </a:stretch>
        </p:blipFill>
        <p:spPr>
          <a:xfrm>
            <a:off x="2279651" y="50800"/>
            <a:ext cx="8042275" cy="6762750"/>
          </a:xfrm>
          <a:noFill/>
        </p:spPr>
      </p:pic>
      <p:sp>
        <p:nvSpPr>
          <p:cNvPr id="2" name="TextovéPole 1">
            <a:extLst>
              <a:ext uri="{FF2B5EF4-FFF2-40B4-BE49-F238E27FC236}">
                <a16:creationId xmlns:a16="http://schemas.microsoft.com/office/drawing/2014/main" id="{10F49DFE-B352-41BE-935F-3CB9F862EEE4}"/>
              </a:ext>
            </a:extLst>
          </p:cNvPr>
          <p:cNvSpPr txBox="1"/>
          <p:nvPr/>
        </p:nvSpPr>
        <p:spPr>
          <a:xfrm>
            <a:off x="201478" y="960895"/>
            <a:ext cx="1906291" cy="3970318"/>
          </a:xfrm>
          <a:prstGeom prst="rect">
            <a:avLst/>
          </a:prstGeom>
          <a:noFill/>
        </p:spPr>
        <p:txBody>
          <a:bodyPr wrap="square" rtlCol="0">
            <a:spAutoFit/>
          </a:bodyPr>
          <a:lstStyle/>
          <a:p>
            <a:pPr algn="l"/>
            <a:r>
              <a:rPr lang="cs-CZ" sz="2800" dirty="0">
                <a:solidFill>
                  <a:srgbClr val="0000DC"/>
                </a:solidFill>
                <a:latin typeface="+mn-lt"/>
              </a:rPr>
              <a:t>RGB syntéza</a:t>
            </a:r>
          </a:p>
          <a:p>
            <a:pPr algn="l"/>
            <a:r>
              <a:rPr lang="cs-CZ" sz="2800" dirty="0">
                <a:solidFill>
                  <a:srgbClr val="0000DC"/>
                </a:solidFill>
                <a:latin typeface="+mn-lt"/>
              </a:rPr>
              <a:t>Sestavení snímku v pravé barvě a v nepravé barvě - příklad</a:t>
            </a:r>
          </a:p>
        </p:txBody>
      </p:sp>
    </p:spTree>
    <p:extLst>
      <p:ext uri="{BB962C8B-B14F-4D97-AF65-F5344CB8AC3E}">
        <p14:creationId xmlns:p14="http://schemas.microsoft.com/office/powerpoint/2010/main" val="2757906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06F52D-04B2-F830-0241-A87E77C16A3C}"/>
              </a:ext>
            </a:extLst>
          </p:cNvPr>
          <p:cNvPicPr>
            <a:picLocks noGrp="1" noRot="1" noChangeAspect="1" noMove="1" noResize="1" noEditPoints="1" noAdjustHandles="1" noChangeArrowheads="1" noChangeShapeType="1" noCrop="1"/>
          </p:cNvPicPr>
          <p:nvPr/>
        </p:nvPicPr>
        <p:blipFill rotWithShape="1">
          <a:blip r:embed="rId3"/>
          <a:srcRect l="2269" t="19796" r="3869"/>
          <a:stretch/>
        </p:blipFill>
        <p:spPr>
          <a:xfrm>
            <a:off x="5086951" y="5969363"/>
            <a:ext cx="7045694" cy="769274"/>
          </a:xfrm>
          <a:prstGeom prst="rect">
            <a:avLst/>
          </a:prstGeom>
        </p:spPr>
      </p:pic>
      <p:sp>
        <p:nvSpPr>
          <p:cNvPr id="4" name="Obdélník 3">
            <a:extLst>
              <a:ext uri="{FF2B5EF4-FFF2-40B4-BE49-F238E27FC236}">
                <a16:creationId xmlns:a16="http://schemas.microsoft.com/office/drawing/2014/main" id="{C8A625DF-7186-3CB2-4684-514DC3281219}"/>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Využití nepravých barev v praxi</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Zástupný symbol pro obsah 2">
            <a:extLst>
              <a:ext uri="{FF2B5EF4-FFF2-40B4-BE49-F238E27FC236}">
                <a16:creationId xmlns:a16="http://schemas.microsoft.com/office/drawing/2014/main" id="{BAD2E204-34EF-55B4-0D6F-A7230A04FB1A}"/>
              </a:ext>
            </a:extLst>
          </p:cNvPr>
          <p:cNvSpPr>
            <a:spLocks noGrp="1"/>
          </p:cNvSpPr>
          <p:nvPr>
            <p:ph idx="1"/>
          </p:nvPr>
        </p:nvSpPr>
        <p:spPr>
          <a:xfrm>
            <a:off x="767331" y="1185069"/>
            <a:ext cx="11111366" cy="4114800"/>
          </a:xfrm>
        </p:spPr>
        <p:txBody>
          <a:bodyPr/>
          <a:lstStyle/>
          <a:p>
            <a:r>
              <a:rPr lang="cs-CZ" altLang="cs-CZ" sz="1800" u="sng" dirty="0">
                <a:latin typeface="Open Sans" panose="020B0606030504020204" pitchFamily="34" charset="0"/>
                <a:ea typeface="Open Sans" panose="020B0606030504020204" pitchFamily="34" charset="0"/>
                <a:cs typeface="Open Sans" panose="020B0606030504020204" pitchFamily="34" charset="0"/>
              </a:rPr>
              <a:t>Nepravé barvy – </a:t>
            </a:r>
            <a:r>
              <a:rPr lang="cs-CZ" altLang="cs-CZ" sz="1800" dirty="0">
                <a:latin typeface="Open Sans" panose="020B0606030504020204" pitchFamily="34" charset="0"/>
                <a:ea typeface="Open Sans" panose="020B0606030504020204" pitchFamily="34" charset="0"/>
                <a:cs typeface="Open Sans" panose="020B0606030504020204" pitchFamily="34" charset="0"/>
              </a:rPr>
              <a:t>Zdravotní stav vegetace</a:t>
            </a:r>
          </a:p>
          <a:p>
            <a:r>
              <a:rPr lang="cs-CZ" altLang="cs-CZ" sz="1800" dirty="0">
                <a:latin typeface="Open Sans" panose="020B0606030504020204" pitchFamily="34" charset="0"/>
                <a:ea typeface="Open Sans" panose="020B0606030504020204" pitchFamily="34" charset="0"/>
                <a:cs typeface="Open Sans" panose="020B0606030504020204" pitchFamily="34" charset="0"/>
              </a:rPr>
              <a:t>Družice Sentinel 2, kanály – </a:t>
            </a:r>
            <a:r>
              <a:rPr lang="cs-CZ" altLang="cs-CZ" sz="1800" dirty="0" err="1">
                <a:latin typeface="Open Sans" panose="020B0606030504020204" pitchFamily="34" charset="0"/>
                <a:ea typeface="Open Sans" panose="020B0606030504020204" pitchFamily="34" charset="0"/>
                <a:cs typeface="Open Sans" panose="020B0606030504020204" pitchFamily="34" charset="0"/>
              </a:rPr>
              <a:t>bands</a:t>
            </a:r>
            <a:r>
              <a:rPr lang="cs-CZ" altLang="cs-CZ" sz="1800" dirty="0">
                <a:latin typeface="Open Sans" panose="020B0606030504020204" pitchFamily="34" charset="0"/>
                <a:ea typeface="Open Sans" panose="020B0606030504020204" pitchFamily="34" charset="0"/>
                <a:cs typeface="Open Sans" panose="020B0606030504020204" pitchFamily="34" charset="0"/>
              </a:rPr>
              <a:t>  v syntéze RGB: B8, B4, B3, </a:t>
            </a:r>
            <a:r>
              <a:rPr lang="cs-CZ" altLang="cs-CZ" sz="1800" dirty="0">
                <a:latin typeface="Open Sans" panose="020B0606030504020204" pitchFamily="34" charset="0"/>
                <a:ea typeface="Open Sans" panose="020B0606030504020204" pitchFamily="34" charset="0"/>
                <a:cs typeface="Open Sans" panose="020B0606030504020204" pitchFamily="34" charset="0"/>
                <a:hlinkClick r:id="rId4"/>
              </a:rPr>
              <a:t>https://gisgeography.com/sentinel-2-bands-combinations/</a:t>
            </a:r>
            <a:endParaRPr lang="cs-CZ" altLang="cs-CZ" sz="1800" dirty="0">
              <a:latin typeface="Open Sans" panose="020B0606030504020204" pitchFamily="34" charset="0"/>
              <a:ea typeface="Open Sans" panose="020B0606030504020204" pitchFamily="34" charset="0"/>
              <a:cs typeface="Open Sans" panose="020B0606030504020204" pitchFamily="34" charset="0"/>
            </a:endParaRPr>
          </a:p>
          <a:p>
            <a:r>
              <a:rPr lang="cs-CZ" altLang="cs-CZ" sz="1800" dirty="0">
                <a:latin typeface="Open Sans" panose="020B0606030504020204" pitchFamily="34" charset="0"/>
                <a:ea typeface="Open Sans" panose="020B0606030504020204" pitchFamily="34" charset="0"/>
                <a:cs typeface="Open Sans" panose="020B0606030504020204" pitchFamily="34" charset="0"/>
              </a:rPr>
              <a:t>Infračervené pásma – rozlišuje zdravotní stav a množství chlorofylu</a:t>
            </a:r>
          </a:p>
          <a:p>
            <a:r>
              <a:rPr lang="cs-CZ" altLang="cs-CZ" sz="1800" dirty="0">
                <a:latin typeface="Open Sans" panose="020B0606030504020204" pitchFamily="34" charset="0"/>
                <a:ea typeface="Open Sans" panose="020B0606030504020204" pitchFamily="34" charset="0"/>
                <a:cs typeface="Open Sans" panose="020B0606030504020204" pitchFamily="34" charset="0"/>
              </a:rPr>
              <a:t>Zdravější vegetace je více červená</a:t>
            </a:r>
          </a:p>
          <a:p>
            <a:r>
              <a:rPr lang="cs-CZ" altLang="cs-CZ" sz="1800" dirty="0">
                <a:latin typeface="Open Sans" panose="020B0606030504020204" pitchFamily="34" charset="0"/>
                <a:ea typeface="Open Sans" panose="020B0606030504020204" pitchFamily="34" charset="0"/>
                <a:cs typeface="Open Sans" panose="020B0606030504020204" pitchFamily="34" charset="0"/>
              </a:rPr>
              <a:t>Infračervený, červený a zelený band – hodnocení hustoty vegetace – rostliny odrážení blízké infračervené záření a zelené světlo a zároveň pohlcují červenou barvu (proto se nám jeví jako zelené), hustá vegetace se při této kombinaci zobrazuje jako červená. Voda jako černá a města a holá půda jako šedá/hnědá</a:t>
            </a:r>
          </a:p>
          <a:p>
            <a:endParaRPr lang="cs-CZ" altLang="cs-CZ"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Obrázek 3" descr="Obsah obrázku text, elektronika, hra&#10;&#10;Popis byl vytvořen automaticky">
            <a:extLst>
              <a:ext uri="{FF2B5EF4-FFF2-40B4-BE49-F238E27FC236}">
                <a16:creationId xmlns:a16="http://schemas.microsoft.com/office/drawing/2014/main" id="{28D0D72E-6413-5ED7-651A-1C70EBD5E2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4857" y="4754057"/>
            <a:ext cx="4838784" cy="218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Pravoúhlá spojnice 10">
            <a:extLst>
              <a:ext uri="{FF2B5EF4-FFF2-40B4-BE49-F238E27FC236}">
                <a16:creationId xmlns:a16="http://schemas.microsoft.com/office/drawing/2014/main" id="{06DFCEE3-4130-5165-F6F8-7E3215B90690}"/>
              </a:ext>
            </a:extLst>
          </p:cNvPr>
          <p:cNvCxnSpPr>
            <a:cxnSpLocks noChangeShapeType="1"/>
          </p:cNvCxnSpPr>
          <p:nvPr/>
        </p:nvCxnSpPr>
        <p:spPr bwMode="auto">
          <a:xfrm>
            <a:off x="1055971" y="2550319"/>
            <a:ext cx="2790318" cy="2478885"/>
          </a:xfrm>
          <a:prstGeom prst="bentConnector3">
            <a:avLst>
              <a:gd name="adj1" fmla="val -1496"/>
            </a:avLst>
          </a:prstGeom>
          <a:ln>
            <a:headEnd/>
            <a:tailEnd type="triangle" w="med" len="med"/>
          </a:ln>
          <a:extLst>
            <a:ext uri="{909E8E84-426E-40DD-AFC4-6F175D3DCCD1}">
              <a14:hiddenFill xmlns:a14="http://schemas.microsoft.com/office/drawing/2010/main">
                <a:noFill/>
              </a14:hiddenFill>
            </a:ext>
          </a:extLst>
        </p:spPr>
        <p:style>
          <a:lnRef idx="1">
            <a:schemeClr val="accent2"/>
          </a:lnRef>
          <a:fillRef idx="0">
            <a:schemeClr val="accent2"/>
          </a:fillRef>
          <a:effectRef idx="0">
            <a:schemeClr val="accent2"/>
          </a:effectRef>
          <a:fontRef idx="minor">
            <a:schemeClr val="tx1"/>
          </a:fontRef>
        </p:style>
      </p:cxnSp>
      <p:pic>
        <p:nvPicPr>
          <p:cNvPr id="11" name="Picture 4" descr="C:\Documents and Settings\svatonova\Dokumenty\GRANT\grantMSMT_2002_3\Grantexty\Obr141.gif">
            <a:extLst>
              <a:ext uri="{FF2B5EF4-FFF2-40B4-BE49-F238E27FC236}">
                <a16:creationId xmlns:a16="http://schemas.microsoft.com/office/drawing/2014/main" id="{0CC50324-13F3-BF6D-D3DD-5538A04B50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9" y="5157788"/>
            <a:ext cx="2338387"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C:\Documents and Settings\svatonova\Dokumenty\GRANT\grantMSMT_2002_3\Grantexty\Obr132.jpg">
            <a:extLst>
              <a:ext uri="{FF2B5EF4-FFF2-40B4-BE49-F238E27FC236}">
                <a16:creationId xmlns:a16="http://schemas.microsoft.com/office/drawing/2014/main" id="{0C3BBA23-C0D8-FDC5-4479-1D362646E2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37" t="62906" r="27335" b="1472"/>
          <a:stretch>
            <a:fillRect/>
          </a:stretch>
        </p:blipFill>
        <p:spPr bwMode="auto">
          <a:xfrm>
            <a:off x="1919289" y="6413501"/>
            <a:ext cx="504825"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020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6F6103F-5A75-4C8C-897D-7EFE5C7131A8}"/>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ADA07E98-68C1-494C-B850-9DCB6D17BE27}"/>
              </a:ext>
            </a:extLst>
          </p:cNvPr>
          <p:cNvSpPr>
            <a:spLocks noGrp="1"/>
          </p:cNvSpPr>
          <p:nvPr>
            <p:ph type="title"/>
          </p:nvPr>
        </p:nvSpPr>
        <p:spPr/>
        <p:txBody>
          <a:bodyPr/>
          <a:lstStyle/>
          <a:p>
            <a:r>
              <a:rPr lang="cs-CZ" dirty="0"/>
              <a:t>Jaký mají satelitní snímky potenciál, jak je využíváme? </a:t>
            </a:r>
          </a:p>
        </p:txBody>
      </p:sp>
      <p:sp>
        <p:nvSpPr>
          <p:cNvPr id="5" name="Zástupný symbol pro obsah 4">
            <a:extLst>
              <a:ext uri="{FF2B5EF4-FFF2-40B4-BE49-F238E27FC236}">
                <a16:creationId xmlns:a16="http://schemas.microsoft.com/office/drawing/2014/main" id="{D3A37F25-2619-412C-A62D-10DEB5DF60E4}"/>
              </a:ext>
            </a:extLst>
          </p:cNvPr>
          <p:cNvSpPr>
            <a:spLocks noGrp="1"/>
          </p:cNvSpPr>
          <p:nvPr>
            <p:ph idx="1"/>
          </p:nvPr>
        </p:nvSpPr>
        <p:spPr/>
        <p:txBody>
          <a:bodyPr/>
          <a:lstStyle/>
          <a:p>
            <a:endParaRPr lang="cs-CZ" dirty="0"/>
          </a:p>
        </p:txBody>
      </p:sp>
      <p:pic>
        <p:nvPicPr>
          <p:cNvPr id="6" name="Picture 8" descr="Theory X or Theory Y: which fits IT support? - Service Desk Show | 11-12  May 2022 | ExCeL London">
            <a:extLst>
              <a:ext uri="{FF2B5EF4-FFF2-40B4-BE49-F238E27FC236}">
                <a16:creationId xmlns:a16="http://schemas.microsoft.com/office/drawing/2014/main" id="{9E10D825-E16A-4620-AD1E-7FA7CE1A6262}"/>
              </a:ext>
            </a:extLst>
          </p:cNvPr>
          <p:cNvPicPr>
            <a:picLocks noChangeAspect="1" noChangeArrowheads="1"/>
          </p:cNvPicPr>
          <p:nvPr/>
        </p:nvPicPr>
        <p:blipFill>
          <a:blip r:embed="rId2" cstate="print">
            <a:duotone>
              <a:srgbClr val="EFEFEF">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417022" y="3947416"/>
            <a:ext cx="2602149" cy="18296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n example of a thematic map, dominant tree species group. | Download  Scientific Diagram">
            <a:extLst>
              <a:ext uri="{FF2B5EF4-FFF2-40B4-BE49-F238E27FC236}">
                <a16:creationId xmlns:a16="http://schemas.microsoft.com/office/drawing/2014/main" id="{0EB7F71A-83FC-4413-92E7-5A55AC42D1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9205" y="2380396"/>
            <a:ext cx="2364132" cy="271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ilhouette artist at work on a white background Vector Image">
            <a:extLst>
              <a:ext uri="{FF2B5EF4-FFF2-40B4-BE49-F238E27FC236}">
                <a16:creationId xmlns:a16="http://schemas.microsoft.com/office/drawing/2014/main" id="{76E2DAFD-CBEC-4721-804A-8FD08BE76F97}"/>
              </a:ext>
            </a:extLst>
          </p:cNvPr>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b="8409"/>
          <a:stretch/>
        </p:blipFill>
        <p:spPr bwMode="auto">
          <a:xfrm>
            <a:off x="3349924" y="2649461"/>
            <a:ext cx="1842276" cy="18223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ap Icon | Small &amp; Flat Iconset | paomedia">
            <a:extLst>
              <a:ext uri="{FF2B5EF4-FFF2-40B4-BE49-F238E27FC236}">
                <a16:creationId xmlns:a16="http://schemas.microsoft.com/office/drawing/2014/main" id="{CAA13717-0300-4DC7-ACA4-DF2D1E7AE7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2746" y="4186675"/>
            <a:ext cx="1021453" cy="102145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pojnice: zakřivená 9">
            <a:extLst>
              <a:ext uri="{FF2B5EF4-FFF2-40B4-BE49-F238E27FC236}">
                <a16:creationId xmlns:a16="http://schemas.microsoft.com/office/drawing/2014/main" id="{A57D15C9-1767-4769-BE72-187A6198D7B2}"/>
              </a:ext>
            </a:extLst>
          </p:cNvPr>
          <p:cNvCxnSpPr>
            <a:stCxn id="8" idx="0"/>
            <a:endCxn id="6" idx="0"/>
          </p:cNvCxnSpPr>
          <p:nvPr/>
        </p:nvCxnSpPr>
        <p:spPr>
          <a:xfrm rot="16200000" flipH="1">
            <a:off x="5845602" y="1074921"/>
            <a:ext cx="1297955" cy="4447035"/>
          </a:xfrm>
          <a:prstGeom prst="curvedConnector3">
            <a:avLst>
              <a:gd name="adj1" fmla="val -50536"/>
            </a:avLst>
          </a:prstGeom>
          <a:ln w="28575">
            <a:solidFill>
              <a:srgbClr val="6CC39E"/>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pojnice: zakřivená 10">
            <a:extLst>
              <a:ext uri="{FF2B5EF4-FFF2-40B4-BE49-F238E27FC236}">
                <a16:creationId xmlns:a16="http://schemas.microsoft.com/office/drawing/2014/main" id="{A19EAD1A-A26C-445D-815A-7BED65A3FB53}"/>
              </a:ext>
            </a:extLst>
          </p:cNvPr>
          <p:cNvCxnSpPr/>
          <p:nvPr/>
        </p:nvCxnSpPr>
        <p:spPr>
          <a:xfrm rot="5400000" flipH="1">
            <a:off x="5241578" y="2747914"/>
            <a:ext cx="1305241" cy="4447035"/>
          </a:xfrm>
          <a:prstGeom prst="curvedConnector3">
            <a:avLst>
              <a:gd name="adj1" fmla="val -3923"/>
            </a:avLst>
          </a:prstGeom>
          <a:ln w="28575">
            <a:solidFill>
              <a:srgbClr val="6CC39E"/>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F57369F-CB32-20D8-C6CD-C09B473A903B}"/>
              </a:ext>
            </a:extLst>
          </p:cNvPr>
          <p:cNvPicPr>
            <a:picLocks noGrp="1" noRot="1" noChangeAspect="1" noMove="1" noResize="1" noEditPoints="1" noAdjustHandles="1" noChangeArrowheads="1" noChangeShapeType="1" noCrop="1"/>
          </p:cNvPicPr>
          <p:nvPr/>
        </p:nvPicPr>
        <p:blipFill rotWithShape="1">
          <a:blip r:embed="rId6"/>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70870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E58D6-B4DE-430E-4FAD-1BB0ABD84A2A}"/>
              </a:ext>
            </a:extLst>
          </p:cNvPr>
          <p:cNvPicPr>
            <a:picLocks noGrp="1" noRot="1" noChangeAspect="1" noMove="1" noResize="1" noEditPoints="1" noAdjustHandles="1" noChangeArrowheads="1" noChangeShapeType="1" noCrop="1"/>
          </p:cNvPicPr>
          <p:nvPr/>
        </p:nvPicPr>
        <p:blipFill rotWithShape="1">
          <a:blip r:embed="rId3"/>
          <a:srcRect l="2269" t="19796" r="3869"/>
          <a:stretch/>
        </p:blipFill>
        <p:spPr>
          <a:xfrm>
            <a:off x="5086951" y="5969363"/>
            <a:ext cx="7045694" cy="769274"/>
          </a:xfrm>
          <a:prstGeom prst="rect">
            <a:avLst/>
          </a:prstGeom>
        </p:spPr>
      </p:pic>
      <p:sp>
        <p:nvSpPr>
          <p:cNvPr id="4" name="Obdélník 3">
            <a:extLst>
              <a:ext uri="{FF2B5EF4-FFF2-40B4-BE49-F238E27FC236}">
                <a16:creationId xmlns:a16="http://schemas.microsoft.com/office/drawing/2014/main" id="{C8A625DF-7186-3CB2-4684-514DC3281219}"/>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Využití nepravých barev v praxi</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Obrázek 5" descr="Obsah obrázku mapa&#10;&#10;Popis byl vytvořen automaticky">
            <a:extLst>
              <a:ext uri="{FF2B5EF4-FFF2-40B4-BE49-F238E27FC236}">
                <a16:creationId xmlns:a16="http://schemas.microsoft.com/office/drawing/2014/main" id="{D3582E9D-0381-C7E6-2E9C-FDEB843B0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1071717"/>
            <a:ext cx="5753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6" descr="Obsah obrázku text, elektronika, displej, snímek obrazovky&#10;&#10;Popis byl vytvořen automaticky">
            <a:extLst>
              <a:ext uri="{FF2B5EF4-FFF2-40B4-BE49-F238E27FC236}">
                <a16:creationId xmlns:a16="http://schemas.microsoft.com/office/drawing/2014/main" id="{528FC89F-0703-4C86-ABCA-23E6B92F06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4000500"/>
            <a:ext cx="5753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30E8D138-377C-7717-56EB-78AB245CF05B}"/>
              </a:ext>
            </a:extLst>
          </p:cNvPr>
          <p:cNvSpPr>
            <a:spLocks noChangeArrowheads="1"/>
          </p:cNvSpPr>
          <p:nvPr/>
        </p:nvSpPr>
        <p:spPr bwMode="auto">
          <a:xfrm>
            <a:off x="6438900" y="1886562"/>
            <a:ext cx="50709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400">
                <a:solidFill>
                  <a:schemeClr val="tx1"/>
                </a:solidFill>
                <a:latin typeface="Arial" panose="020B0604020202020204" pitchFamily="34" charset="0"/>
              </a:defRPr>
            </a:lvl4pPr>
            <a:lvl5pPr>
              <a:defRPr sz="2400">
                <a:solidFill>
                  <a:schemeClr val="tx1"/>
                </a:solidFill>
                <a:latin typeface="Arial" panose="020B0604020202020204" pitchFamily="34" charset="0"/>
              </a:defRPr>
            </a:lvl5pPr>
            <a:lvl6pPr eaLnBrk="0" fontAlgn="base" hangingPunct="0">
              <a:spcBef>
                <a:spcPct val="0"/>
              </a:spcBef>
              <a:spcAft>
                <a:spcPct val="0"/>
              </a:spcAft>
              <a:defRPr sz="2400">
                <a:solidFill>
                  <a:schemeClr val="tx1"/>
                </a:solidFill>
                <a:latin typeface="Arial" panose="020B0604020202020204" pitchFamily="34" charset="0"/>
              </a:defRPr>
            </a:lvl6pPr>
            <a:lvl7pPr eaLnBrk="0" fontAlgn="base" hangingPunct="0">
              <a:spcBef>
                <a:spcPct val="0"/>
              </a:spcBef>
              <a:spcAft>
                <a:spcPct val="0"/>
              </a:spcAft>
              <a:defRPr sz="2400">
                <a:solidFill>
                  <a:schemeClr val="tx1"/>
                </a:solidFill>
                <a:latin typeface="Arial" panose="020B0604020202020204" pitchFamily="34" charset="0"/>
              </a:defRPr>
            </a:lvl7pPr>
            <a:lvl8pPr eaLnBrk="0" fontAlgn="base" hangingPunct="0">
              <a:spcBef>
                <a:spcPct val="0"/>
              </a:spcBef>
              <a:spcAft>
                <a:spcPct val="0"/>
              </a:spcAft>
              <a:defRPr sz="2400">
                <a:solidFill>
                  <a:schemeClr val="tx1"/>
                </a:solidFill>
                <a:latin typeface="Arial" panose="020B0604020202020204" pitchFamily="34" charset="0"/>
              </a:defRPr>
            </a:lvl8pPr>
            <a:lvl9pPr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cs-CZ" altLang="cs-CZ" sz="2000" dirty="0">
                <a:latin typeface="Open Sans" panose="020B0606030504020204" pitchFamily="34" charset="0"/>
                <a:ea typeface="Open Sans" panose="020B0606030504020204" pitchFamily="34" charset="0"/>
                <a:cs typeface="Open Sans" panose="020B0606030504020204" pitchFamily="34" charset="0"/>
              </a:rPr>
              <a:t>Požáry v Řecku v létě 2021</a:t>
            </a:r>
          </a:p>
          <a:p>
            <a:pPr>
              <a:defRPr/>
            </a:pPr>
            <a:r>
              <a:rPr lang="cs-CZ" altLang="cs-CZ" sz="2000" dirty="0">
                <a:latin typeface="Open Sans" panose="020B0606030504020204" pitchFamily="34" charset="0"/>
                <a:ea typeface="Open Sans" panose="020B0606030504020204" pitchFamily="34" charset="0"/>
                <a:cs typeface="Open Sans" panose="020B0606030504020204" pitchFamily="34" charset="0"/>
              </a:rPr>
              <a:t>Značná část vegetace na zasaženém území shořela – lze pozorovat rozdíl</a:t>
            </a:r>
          </a:p>
          <a:p>
            <a:pPr>
              <a:defRPr/>
            </a:pPr>
            <a:endParaRPr lang="cs-CZ" altLang="cs-CZ"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5">
            <a:extLst>
              <a:ext uri="{FF2B5EF4-FFF2-40B4-BE49-F238E27FC236}">
                <a16:creationId xmlns:a16="http://schemas.microsoft.com/office/drawing/2014/main" id="{E8FC8BA4-2016-42BE-C0D5-E493CE13E5A9}"/>
              </a:ext>
            </a:extLst>
          </p:cNvPr>
          <p:cNvSpPr>
            <a:spLocks noChangeArrowheads="1"/>
          </p:cNvSpPr>
          <p:nvPr/>
        </p:nvSpPr>
        <p:spPr bwMode="auto">
          <a:xfrm>
            <a:off x="6438900" y="4636901"/>
            <a:ext cx="50709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2000" dirty="0">
                <a:latin typeface="Open Sans" panose="020B0606030504020204" pitchFamily="34" charset="0"/>
                <a:ea typeface="Open Sans" panose="020B0606030504020204" pitchFamily="34" charset="0"/>
                <a:cs typeface="Open Sans" panose="020B0606030504020204" pitchFamily="34" charset="0"/>
              </a:rPr>
              <a:t>Úbytek vegetace v důsledku požárů v okolí města </a:t>
            </a:r>
            <a:r>
              <a:rPr lang="cs-CZ" altLang="cs-CZ" sz="2000" dirty="0" err="1">
                <a:latin typeface="Open Sans" panose="020B0606030504020204" pitchFamily="34" charset="0"/>
                <a:ea typeface="Open Sans" panose="020B0606030504020204" pitchFamily="34" charset="0"/>
                <a:cs typeface="Open Sans" panose="020B0606030504020204" pitchFamily="34" charset="0"/>
              </a:rPr>
              <a:t>Istiaia</a:t>
            </a:r>
            <a:r>
              <a:rPr lang="cs-CZ" altLang="cs-CZ" sz="2000" dirty="0">
                <a:latin typeface="Open Sans" panose="020B0606030504020204" pitchFamily="34" charset="0"/>
                <a:ea typeface="Open Sans" panose="020B0606030504020204" pitchFamily="34" charset="0"/>
                <a:cs typeface="Open Sans" panose="020B0606030504020204" pitchFamily="34" charset="0"/>
              </a:rPr>
              <a:t> v srpnu 2021 (šedá barva značí spálenou vegetaci – nemá žádný chlorofyl). </a:t>
            </a:r>
            <a:endParaRPr lang="cs-CZ" altLang="cs-CZ" sz="4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2653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701550-0A15-4A9C-B487-C5C31423CFF3}"/>
              </a:ext>
            </a:extLst>
          </p:cNvPr>
          <p:cNvSpPr>
            <a:spLocks noGrp="1"/>
          </p:cNvSpPr>
          <p:nvPr>
            <p:ph type="title"/>
          </p:nvPr>
        </p:nvSpPr>
        <p:spPr>
          <a:xfrm>
            <a:off x="368268" y="495274"/>
            <a:ext cx="11592096" cy="451576"/>
          </a:xfrm>
          <a:solidFill>
            <a:schemeClr val="bg1">
              <a:lumMod val="85000"/>
            </a:schemeClr>
          </a:solidFill>
        </p:spPr>
        <p:txBody>
          <a:bodyPr>
            <a:noAutofit/>
          </a:bodyPr>
          <a:lstStyle/>
          <a:p>
            <a:pPr algn="ctr"/>
            <a:r>
              <a:rPr lang="cs-CZ" sz="2400" dirty="0">
                <a:solidFill>
                  <a:srgbClr val="3219EF"/>
                </a:solidFill>
                <a:latin typeface="Arial" panose="020B0604020202020204" pitchFamily="34" charset="0"/>
                <a:cs typeface="Arial" panose="020B0604020202020204" pitchFamily="34" charset="0"/>
              </a:rPr>
              <a:t>Indexy pro zjišťování vláhy a vegetace</a:t>
            </a:r>
          </a:p>
        </p:txBody>
      </p:sp>
      <p:sp>
        <p:nvSpPr>
          <p:cNvPr id="3" name="Zástupný symbol pro obsah 2">
            <a:extLst>
              <a:ext uri="{FF2B5EF4-FFF2-40B4-BE49-F238E27FC236}">
                <a16:creationId xmlns:a16="http://schemas.microsoft.com/office/drawing/2014/main" id="{C51FD546-90B2-4106-B729-B0D586B1A857}"/>
              </a:ext>
            </a:extLst>
          </p:cNvPr>
          <p:cNvSpPr>
            <a:spLocks noGrp="1"/>
          </p:cNvSpPr>
          <p:nvPr>
            <p:ph idx="1"/>
          </p:nvPr>
        </p:nvSpPr>
        <p:spPr>
          <a:xfrm>
            <a:off x="1033836" y="1654288"/>
            <a:ext cx="10515600" cy="4351338"/>
          </a:xfrm>
        </p:spPr>
        <p:txBody>
          <a:bodyPr>
            <a:normAutofit/>
          </a:bodyPr>
          <a:lstStyle/>
          <a:p>
            <a:r>
              <a:rPr lang="cs-CZ" sz="2000" b="1" dirty="0">
                <a:solidFill>
                  <a:srgbClr val="3219EF"/>
                </a:solidFill>
                <a:latin typeface="Arial" panose="020B0604020202020204" pitchFamily="34" charset="0"/>
                <a:cs typeface="Arial" panose="020B0604020202020204" pitchFamily="34" charset="0"/>
              </a:rPr>
              <a:t>Vlhkostní index </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Moisture</a:t>
            </a:r>
            <a:r>
              <a:rPr lang="cs-CZ" sz="2000" dirty="0">
                <a:latin typeface="Arial" panose="020B0604020202020204" pitchFamily="34" charset="0"/>
                <a:cs typeface="Arial" panose="020B0604020202020204" pitchFamily="34" charset="0"/>
              </a:rPr>
              <a:t>  index, vzorec </a:t>
            </a:r>
            <a:r>
              <a:rPr lang="cs-CZ" altLang="cs-CZ" sz="2000" b="1" dirty="0">
                <a:highlight>
                  <a:srgbClr val="FFFFFF"/>
                </a:highlight>
                <a:latin typeface="Arial" panose="020B0604020202020204" pitchFamily="34" charset="0"/>
                <a:ea typeface="Open Sans" panose="020B0606030504020204" pitchFamily="34" charset="0"/>
                <a:cs typeface="Arial" panose="020B0604020202020204" pitchFamily="34" charset="0"/>
              </a:rPr>
              <a:t>(B8A-B11) </a:t>
            </a:r>
          </a:p>
          <a:p>
            <a:pPr marL="0" indent="0">
              <a:buNone/>
            </a:pPr>
            <a:r>
              <a:rPr lang="cs-CZ" altLang="cs-CZ" sz="2000" b="1" dirty="0">
                <a:highlight>
                  <a:srgbClr val="FFFFFF"/>
                </a:highlight>
                <a:latin typeface="Arial" panose="020B0604020202020204" pitchFamily="34" charset="0"/>
                <a:ea typeface="Open Sans" panose="020B0606030504020204" pitchFamily="34" charset="0"/>
                <a:cs typeface="Arial" panose="020B0604020202020204" pitchFamily="34" charset="0"/>
              </a:rPr>
              <a:t>                                                                     (B8A+B11)</a:t>
            </a:r>
            <a:endParaRPr lang="cs-CZ" altLang="cs-CZ" sz="2000" dirty="0">
              <a:highlight>
                <a:srgbClr val="FFFFFF"/>
              </a:highlight>
              <a:latin typeface="Arial" panose="020B0604020202020204" pitchFamily="34" charset="0"/>
              <a:ea typeface="Open Sans" panose="020B0606030504020204" pitchFamily="34" charset="0"/>
              <a:cs typeface="Arial" panose="020B0604020202020204" pitchFamily="34" charset="0"/>
            </a:endParaRPr>
          </a:p>
          <a:p>
            <a:pPr>
              <a:spcBef>
                <a:spcPct val="0"/>
              </a:spcBef>
              <a:buClrTx/>
              <a:buSzTx/>
              <a:buFontTx/>
              <a:buNone/>
            </a:pPr>
            <a:r>
              <a:rPr lang="cs-CZ" altLang="cs-CZ" sz="2000" dirty="0">
                <a:highlight>
                  <a:srgbClr val="FFFFFF"/>
                </a:highlight>
                <a:latin typeface="Arial" panose="020B0604020202020204" pitchFamily="34" charset="0"/>
                <a:ea typeface="Open Sans" panose="020B0606030504020204" pitchFamily="34" charset="0"/>
                <a:cs typeface="Arial" panose="020B0604020202020204" pitchFamily="34" charset="0"/>
              </a:rPr>
              <a:t>Index vlhkosti – pro zjištění vodního stresu v rostlinách</a:t>
            </a:r>
          </a:p>
          <a:p>
            <a:pPr>
              <a:spcBef>
                <a:spcPct val="0"/>
              </a:spcBef>
              <a:buClrTx/>
              <a:buSzTx/>
              <a:buFontTx/>
              <a:buNone/>
            </a:pPr>
            <a:r>
              <a:rPr lang="cs-CZ" altLang="cs-CZ" sz="2000" dirty="0">
                <a:highlight>
                  <a:srgbClr val="FFFFFF"/>
                </a:highlight>
                <a:latin typeface="Arial" panose="020B0604020202020204" pitchFamily="34" charset="0"/>
                <a:ea typeface="Open Sans" panose="020B0606030504020204" pitchFamily="34" charset="0"/>
                <a:cs typeface="Arial" panose="020B0604020202020204" pitchFamily="34" charset="0"/>
              </a:rPr>
              <a:t>Vlhčí vegetace má vyšší hodnoty, nižší hodnoty znamenají, že vegetace má nedostatek vlhkosti</a:t>
            </a:r>
          </a:p>
          <a:p>
            <a:endParaRPr lang="cs-CZ" sz="2000" dirty="0">
              <a:latin typeface="Arial" panose="020B0604020202020204" pitchFamily="34" charset="0"/>
              <a:cs typeface="Arial" panose="020B0604020202020204" pitchFamily="34" charset="0"/>
            </a:endParaRPr>
          </a:p>
          <a:p>
            <a:r>
              <a:rPr lang="cs-CZ" sz="2000" b="1" dirty="0">
                <a:solidFill>
                  <a:srgbClr val="3219EF"/>
                </a:solidFill>
                <a:latin typeface="Arial" panose="020B0604020202020204" pitchFamily="34" charset="0"/>
                <a:cs typeface="Arial" panose="020B0604020202020204" pitchFamily="34" charset="0"/>
              </a:rPr>
              <a:t>Vegetační index </a:t>
            </a:r>
            <a:r>
              <a:rPr lang="cs-CZ" sz="2000" dirty="0">
                <a:latin typeface="Arial" panose="020B0604020202020204" pitchFamily="34" charset="0"/>
                <a:cs typeface="Arial" panose="020B0604020202020204" pitchFamily="34" charset="0"/>
              </a:rPr>
              <a:t>– NDVI, index pro kvantifikaci zelené vegetace  </a:t>
            </a:r>
          </a:p>
        </p:txBody>
      </p:sp>
      <p:pic>
        <p:nvPicPr>
          <p:cNvPr id="4" name="Obrázek 3">
            <a:extLst>
              <a:ext uri="{FF2B5EF4-FFF2-40B4-BE49-F238E27FC236}">
                <a16:creationId xmlns:a16="http://schemas.microsoft.com/office/drawing/2014/main" id="{1EF6E2C3-42C2-4C05-A3ED-05A190531268}"/>
              </a:ext>
            </a:extLst>
          </p:cNvPr>
          <p:cNvPicPr>
            <a:picLocks noChangeAspect="1"/>
          </p:cNvPicPr>
          <p:nvPr/>
        </p:nvPicPr>
        <p:blipFill>
          <a:blip r:embed="rId2"/>
          <a:stretch>
            <a:fillRect/>
          </a:stretch>
        </p:blipFill>
        <p:spPr>
          <a:xfrm>
            <a:off x="4002303" y="4967394"/>
            <a:ext cx="2599667" cy="1038232"/>
          </a:xfrm>
          <a:prstGeom prst="rect">
            <a:avLst/>
          </a:prstGeom>
        </p:spPr>
      </p:pic>
      <p:cxnSp>
        <p:nvCxnSpPr>
          <p:cNvPr id="6" name="Přímá spojnice 5">
            <a:extLst>
              <a:ext uri="{FF2B5EF4-FFF2-40B4-BE49-F238E27FC236}">
                <a16:creationId xmlns:a16="http://schemas.microsoft.com/office/drawing/2014/main" id="{D82338F4-A421-4399-8A69-D38EB748FFE4}"/>
              </a:ext>
            </a:extLst>
          </p:cNvPr>
          <p:cNvCxnSpPr/>
          <p:nvPr/>
        </p:nvCxnSpPr>
        <p:spPr>
          <a:xfrm>
            <a:off x="5854026" y="2210355"/>
            <a:ext cx="1639614" cy="0"/>
          </a:xfrm>
          <a:prstGeom prst="line">
            <a:avLst/>
          </a:prstGeom>
          <a:ln w="28575"/>
        </p:spPr>
        <p:style>
          <a:lnRef idx="1">
            <a:schemeClr val="dk1"/>
          </a:lnRef>
          <a:fillRef idx="0">
            <a:schemeClr val="dk1"/>
          </a:fillRef>
          <a:effectRef idx="0">
            <a:schemeClr val="dk1"/>
          </a:effectRef>
          <a:fontRef idx="minor">
            <a:schemeClr val="tx1"/>
          </a:fontRef>
        </p:style>
      </p:cxnSp>
      <p:sp>
        <p:nvSpPr>
          <p:cNvPr id="5" name="Zástupný symbol pro číslo snímku 4">
            <a:extLst>
              <a:ext uri="{FF2B5EF4-FFF2-40B4-BE49-F238E27FC236}">
                <a16:creationId xmlns:a16="http://schemas.microsoft.com/office/drawing/2014/main" id="{7A9ABDB4-92E9-4757-9B82-5D919CEAA267}"/>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pic>
        <p:nvPicPr>
          <p:cNvPr id="7" name="Picture 6">
            <a:extLst>
              <a:ext uri="{FF2B5EF4-FFF2-40B4-BE49-F238E27FC236}">
                <a16:creationId xmlns:a16="http://schemas.microsoft.com/office/drawing/2014/main" id="{9446E42E-A46C-804E-7D1E-BDF1E928A907}"/>
              </a:ext>
            </a:extLst>
          </p:cNvPr>
          <p:cNvPicPr>
            <a:picLocks noGrp="1" noRot="1" noChangeAspect="1" noMove="1" noResize="1" noEditPoints="1" noAdjustHandles="1" noChangeArrowheads="1" noChangeShapeType="1" noCrop="1"/>
          </p:cNvPicPr>
          <p:nvPr/>
        </p:nvPicPr>
        <p:blipFill rotWithShape="1">
          <a:blip r:embed="rId3"/>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835999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8A625DF-7186-3CB2-4684-514DC3281219}"/>
              </a:ext>
            </a:extLst>
          </p:cNvPr>
          <p:cNvSpPr/>
          <p:nvPr/>
        </p:nvSpPr>
        <p:spPr>
          <a:xfrm>
            <a:off x="116238" y="163816"/>
            <a:ext cx="11484243" cy="649845"/>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endPar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r>
              <a:rPr lang="cs-CZ" dirty="0">
                <a:solidFill>
                  <a:srgbClr val="0000DC"/>
                </a:solidFill>
              </a:rPr>
              <a:t>Vodní vláha-vlhkostní index / </a:t>
            </a:r>
            <a:r>
              <a:rPr lang="cs-CZ" b="1" dirty="0" err="1">
                <a:solidFill>
                  <a:srgbClr val="0000DC"/>
                </a:solidFill>
                <a:latin typeface="Open Sans" panose="020B0606030504020204" pitchFamily="34" charset="0"/>
                <a:ea typeface="Open Sans" panose="020B0606030504020204" pitchFamily="34" charset="0"/>
                <a:cs typeface="Open Sans" panose="020B0606030504020204" pitchFamily="34" charset="0"/>
              </a:rPr>
              <a:t>Moisture</a:t>
            </a:r>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index</a:t>
            </a: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endPar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pPr algn="r"/>
            <a:r>
              <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endParaRPr lang="cs-CZ"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Obrázek 4" descr="Obsah obrázku mapa&#10;&#10;Popis byl vytvořen automaticky">
            <a:extLst>
              <a:ext uri="{FF2B5EF4-FFF2-40B4-BE49-F238E27FC236}">
                <a16:creationId xmlns:a16="http://schemas.microsoft.com/office/drawing/2014/main" id="{AC160724-EED8-2394-07AD-8E76EE2EE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55" y="978991"/>
            <a:ext cx="11571890" cy="583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3">
            <a:extLst>
              <a:ext uri="{FF2B5EF4-FFF2-40B4-BE49-F238E27FC236}">
                <a16:creationId xmlns:a16="http://schemas.microsoft.com/office/drawing/2014/main" id="{6BBB8596-2AC3-5F91-B945-4673469D0A97}"/>
              </a:ext>
            </a:extLst>
          </p:cNvPr>
          <p:cNvSpPr txBox="1">
            <a:spLocks noChangeArrowheads="1"/>
          </p:cNvSpPr>
          <p:nvPr/>
        </p:nvSpPr>
        <p:spPr bwMode="auto">
          <a:xfrm>
            <a:off x="3657598" y="4954043"/>
            <a:ext cx="693782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1600" u="sng" dirty="0">
                <a:highlight>
                  <a:srgbClr val="FFFFFF"/>
                </a:highlight>
                <a:latin typeface="Open Sans" panose="020B0606030504020204" pitchFamily="34" charset="0"/>
                <a:ea typeface="Open Sans" panose="020B0606030504020204" pitchFamily="34" charset="0"/>
                <a:cs typeface="Open Sans" panose="020B0606030504020204" pitchFamily="34" charset="0"/>
              </a:rPr>
              <a:t>Vlhkost půdy</a:t>
            </a:r>
            <a:endParaRPr lang="cs-CZ" altLang="cs-CZ" sz="1600" dirty="0">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a:spcBef>
                <a:spcPct val="0"/>
              </a:spcBef>
              <a:buClrTx/>
              <a:buSzTx/>
              <a:buFontTx/>
              <a:buNone/>
            </a:pPr>
            <a:r>
              <a:rPr lang="cs-CZ" altLang="cs-CZ" sz="1600" b="1" dirty="0">
                <a:highlight>
                  <a:srgbClr val="FFFFFF"/>
                </a:highlight>
                <a:latin typeface="Open Sans" panose="020B0606030504020204" pitchFamily="34" charset="0"/>
                <a:ea typeface="Open Sans" panose="020B0606030504020204" pitchFamily="34" charset="0"/>
                <a:cs typeface="Open Sans" panose="020B0606030504020204" pitchFamily="34" charset="0"/>
              </a:rPr>
              <a:t>(B8A-B11) / (B8A+B11)</a:t>
            </a:r>
            <a:endParaRPr lang="cs-CZ" altLang="cs-CZ" sz="1600" dirty="0">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a:spcBef>
                <a:spcPct val="0"/>
              </a:spcBef>
              <a:buClrTx/>
              <a:buSzTx/>
              <a:buFontTx/>
              <a:buNone/>
            </a:pPr>
            <a:r>
              <a:rPr lang="cs-CZ" altLang="cs-CZ" sz="1600" dirty="0">
                <a:highlight>
                  <a:srgbClr val="FFFFFF"/>
                </a:highlight>
                <a:latin typeface="Open Sans" panose="020B0606030504020204" pitchFamily="34" charset="0"/>
                <a:ea typeface="Open Sans" panose="020B0606030504020204" pitchFamily="34" charset="0"/>
                <a:cs typeface="Open Sans" panose="020B0606030504020204" pitchFamily="34" charset="0"/>
              </a:rPr>
              <a:t>Index vlhkosti – pro zjištění vodního stresu v rostlinách</a:t>
            </a:r>
          </a:p>
          <a:p>
            <a:pPr>
              <a:spcBef>
                <a:spcPct val="0"/>
              </a:spcBef>
              <a:buClrTx/>
              <a:buSzTx/>
              <a:buFontTx/>
              <a:buNone/>
            </a:pPr>
            <a:r>
              <a:rPr lang="cs-CZ" altLang="cs-CZ" sz="1600" dirty="0">
                <a:highlight>
                  <a:srgbClr val="FFFFFF"/>
                </a:highlight>
                <a:latin typeface="Open Sans" panose="020B0606030504020204" pitchFamily="34" charset="0"/>
                <a:ea typeface="Open Sans" panose="020B0606030504020204" pitchFamily="34" charset="0"/>
                <a:cs typeface="Open Sans" panose="020B0606030504020204" pitchFamily="34" charset="0"/>
              </a:rPr>
              <a:t>Vlhčí vegetace má vyšší hodnoty, nižší hodnoty znamenají, že vegetace má nedostatek vlhkosti</a:t>
            </a:r>
          </a:p>
          <a:p>
            <a:pPr>
              <a:spcBef>
                <a:spcPct val="0"/>
              </a:spcBef>
              <a:buClrTx/>
              <a:buSzTx/>
              <a:buFontTx/>
              <a:buNone/>
            </a:pPr>
            <a:r>
              <a:rPr lang="cs-CZ" altLang="cs-CZ" sz="1600" dirty="0">
                <a:highlight>
                  <a:srgbClr val="FFFFFF"/>
                </a:highlight>
                <a:latin typeface="Open Sans" panose="020B0606030504020204" pitchFamily="34" charset="0"/>
                <a:ea typeface="Open Sans" panose="020B0606030504020204" pitchFamily="34" charset="0"/>
                <a:cs typeface="Open Sans" panose="020B0606030504020204" pitchFamily="34" charset="0"/>
              </a:rPr>
              <a:t>Vlhkost půdy na polích v Izraeli:</a:t>
            </a:r>
          </a:p>
        </p:txBody>
      </p:sp>
      <p:sp>
        <p:nvSpPr>
          <p:cNvPr id="2" name="Zástupný symbol pro číslo snímku 1">
            <a:extLst>
              <a:ext uri="{FF2B5EF4-FFF2-40B4-BE49-F238E27FC236}">
                <a16:creationId xmlns:a16="http://schemas.microsoft.com/office/drawing/2014/main" id="{07697AC4-1086-48A3-8707-F1B17F12AB45}"/>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pic>
        <p:nvPicPr>
          <p:cNvPr id="6" name="Obrázek 5">
            <a:extLst>
              <a:ext uri="{FF2B5EF4-FFF2-40B4-BE49-F238E27FC236}">
                <a16:creationId xmlns:a16="http://schemas.microsoft.com/office/drawing/2014/main" id="{CB614431-220C-403D-968E-3A08C1B96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867" y="2238926"/>
            <a:ext cx="1292036" cy="2830865"/>
          </a:xfrm>
          <a:prstGeom prst="rect">
            <a:avLst/>
          </a:prstGeom>
        </p:spPr>
      </p:pic>
    </p:spTree>
    <p:extLst>
      <p:ext uri="{BB962C8B-B14F-4D97-AF65-F5344CB8AC3E}">
        <p14:creationId xmlns:p14="http://schemas.microsoft.com/office/powerpoint/2010/main" val="1582535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6319E47-6AD1-4D4A-AFBF-72E6DFA0DB5A}"/>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E5BDDA8A-109D-4F1F-B7C4-DDABBA0D2C7A}"/>
              </a:ext>
            </a:extLst>
          </p:cNvPr>
          <p:cNvSpPr>
            <a:spLocks noGrp="1"/>
          </p:cNvSpPr>
          <p:nvPr>
            <p:ph type="title"/>
          </p:nvPr>
        </p:nvSpPr>
        <p:spPr>
          <a:xfrm>
            <a:off x="414000" y="262800"/>
            <a:ext cx="10753200" cy="451576"/>
          </a:xfrm>
          <a:solidFill>
            <a:schemeClr val="bg1">
              <a:lumMod val="85000"/>
            </a:schemeClr>
          </a:solidFill>
        </p:spPr>
        <p:txBody>
          <a:bodyPr/>
          <a:lstStyle/>
          <a:p>
            <a:pPr algn="ctr"/>
            <a:r>
              <a:rPr lang="cs-CZ" sz="2400" dirty="0"/>
              <a:t>Jak vypadá stejné území v různých letech?</a:t>
            </a:r>
          </a:p>
        </p:txBody>
      </p:sp>
      <p:pic>
        <p:nvPicPr>
          <p:cNvPr id="8" name="Obrázek 7" descr="Obsah obrázku rostlina, barevné, květina, strom&#10;&#10;Popis byl vytvořen automaticky">
            <a:extLst>
              <a:ext uri="{FF2B5EF4-FFF2-40B4-BE49-F238E27FC236}">
                <a16:creationId xmlns:a16="http://schemas.microsoft.com/office/drawing/2014/main" id="{D56EA5FE-C259-4D24-BA3E-3F3523EE3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3500"/>
            <a:ext cx="12192000" cy="5524500"/>
          </a:xfrm>
          <a:prstGeom prst="rect">
            <a:avLst/>
          </a:prstGeom>
        </p:spPr>
      </p:pic>
      <p:graphicFrame>
        <p:nvGraphicFramePr>
          <p:cNvPr id="13" name="Tabulka 13">
            <a:extLst>
              <a:ext uri="{FF2B5EF4-FFF2-40B4-BE49-F238E27FC236}">
                <a16:creationId xmlns:a16="http://schemas.microsoft.com/office/drawing/2014/main" id="{8BEAC784-DE70-4238-AF77-25C130A0FD77}"/>
              </a:ext>
            </a:extLst>
          </p:cNvPr>
          <p:cNvGraphicFramePr>
            <a:graphicFrameLocks noGrp="1"/>
          </p:cNvGraphicFramePr>
          <p:nvPr/>
        </p:nvGraphicFramePr>
        <p:xfrm>
          <a:off x="176567" y="1447636"/>
          <a:ext cx="3250214" cy="914400"/>
        </p:xfrm>
        <a:graphic>
          <a:graphicData uri="http://schemas.openxmlformats.org/drawingml/2006/table">
            <a:tbl>
              <a:tblPr firstRow="1" bandRow="1">
                <a:tableStyleId>{D7AC3CCA-C797-4891-BE02-D94E43425B78}</a:tableStyleId>
              </a:tblPr>
              <a:tblGrid>
                <a:gridCol w="1625107">
                  <a:extLst>
                    <a:ext uri="{9D8B030D-6E8A-4147-A177-3AD203B41FA5}">
                      <a16:colId xmlns:a16="http://schemas.microsoft.com/office/drawing/2014/main" val="3554862138"/>
                    </a:ext>
                  </a:extLst>
                </a:gridCol>
                <a:gridCol w="1625107">
                  <a:extLst>
                    <a:ext uri="{9D8B030D-6E8A-4147-A177-3AD203B41FA5}">
                      <a16:colId xmlns:a16="http://schemas.microsoft.com/office/drawing/2014/main" val="1421150783"/>
                    </a:ext>
                  </a:extLst>
                </a:gridCol>
              </a:tblGrid>
              <a:tr h="286853">
                <a:tc gridSpan="2">
                  <a:txBody>
                    <a:bodyPr/>
                    <a:lstStyle/>
                    <a:p>
                      <a:pPr algn="ctr"/>
                      <a:r>
                        <a:rPr lang="cs-CZ" sz="1400" dirty="0">
                          <a:latin typeface="Trebuchet MS" panose="020B0603020202020204" pitchFamily="34" charset="0"/>
                        </a:rPr>
                        <a:t>Úhrn srážek leden až červenec 2017</a:t>
                      </a:r>
                    </a:p>
                  </a:txBody>
                  <a:tcPr/>
                </a:tc>
                <a:tc hMerge="1">
                  <a:txBody>
                    <a:bodyPr/>
                    <a:lstStyle/>
                    <a:p>
                      <a:endParaRPr lang="cs-CZ" dirty="0"/>
                    </a:p>
                  </a:txBody>
                  <a:tcPr/>
                </a:tc>
                <a:extLst>
                  <a:ext uri="{0D108BD9-81ED-4DB2-BD59-A6C34878D82A}">
                    <a16:rowId xmlns:a16="http://schemas.microsoft.com/office/drawing/2014/main" val="2230440337"/>
                  </a:ext>
                </a:extLst>
              </a:tr>
              <a:tr h="286853">
                <a:tc>
                  <a:txBody>
                    <a:bodyPr/>
                    <a:lstStyle/>
                    <a:p>
                      <a:pPr algn="ctr"/>
                      <a:r>
                        <a:rPr lang="cs-CZ" sz="1400" dirty="0">
                          <a:latin typeface="Trebuchet MS" panose="020B0603020202020204" pitchFamily="34" charset="0"/>
                        </a:rPr>
                        <a:t>Jihomoravský kraj</a:t>
                      </a:r>
                    </a:p>
                  </a:txBody>
                  <a:tcPr/>
                </a:tc>
                <a:tc>
                  <a:txBody>
                    <a:bodyPr/>
                    <a:lstStyle/>
                    <a:p>
                      <a:pPr algn="ctr"/>
                      <a:r>
                        <a:rPr lang="cs-CZ" sz="1400" dirty="0">
                          <a:latin typeface="Trebuchet MS" panose="020B0603020202020204" pitchFamily="34" charset="0"/>
                        </a:rPr>
                        <a:t>145 [mm]</a:t>
                      </a:r>
                    </a:p>
                  </a:txBody>
                  <a:tcPr/>
                </a:tc>
                <a:extLst>
                  <a:ext uri="{0D108BD9-81ED-4DB2-BD59-A6C34878D82A}">
                    <a16:rowId xmlns:a16="http://schemas.microsoft.com/office/drawing/2014/main" val="192545718"/>
                  </a:ext>
                </a:extLst>
              </a:tr>
              <a:tr h="286853">
                <a:tc>
                  <a:txBody>
                    <a:bodyPr/>
                    <a:lstStyle/>
                    <a:p>
                      <a:pPr algn="ctr"/>
                      <a:r>
                        <a:rPr lang="cs-CZ" sz="1400" dirty="0">
                          <a:latin typeface="Trebuchet MS" panose="020B0603020202020204" pitchFamily="34" charset="0"/>
                        </a:rPr>
                        <a:t>Česká republika </a:t>
                      </a:r>
                    </a:p>
                  </a:txBody>
                  <a:tcPr/>
                </a:tc>
                <a:tc>
                  <a:txBody>
                    <a:bodyPr/>
                    <a:lstStyle/>
                    <a:p>
                      <a:pPr algn="ctr"/>
                      <a:r>
                        <a:rPr lang="cs-CZ" sz="1400" dirty="0">
                          <a:latin typeface="Trebuchet MS" panose="020B0603020202020204" pitchFamily="34" charset="0"/>
                        </a:rPr>
                        <a:t>379 [mm]</a:t>
                      </a:r>
                    </a:p>
                  </a:txBody>
                  <a:tcPr/>
                </a:tc>
                <a:extLst>
                  <a:ext uri="{0D108BD9-81ED-4DB2-BD59-A6C34878D82A}">
                    <a16:rowId xmlns:a16="http://schemas.microsoft.com/office/drawing/2014/main" val="373941476"/>
                  </a:ext>
                </a:extLst>
              </a:tr>
            </a:tbl>
          </a:graphicData>
        </a:graphic>
      </p:graphicFrame>
      <p:pic>
        <p:nvPicPr>
          <p:cNvPr id="14" name="Obrázek 13" descr="Obsah obrázku rostlina, květina&#10;&#10;Popis byl vytvořen automaticky">
            <a:extLst>
              <a:ext uri="{FF2B5EF4-FFF2-40B4-BE49-F238E27FC236}">
                <a16:creationId xmlns:a16="http://schemas.microsoft.com/office/drawing/2014/main" id="{4AAE3CC5-38DE-4F1A-ABF6-5BEECD4C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229"/>
            <a:ext cx="12192000" cy="5524500"/>
          </a:xfrm>
          <a:prstGeom prst="rect">
            <a:avLst/>
          </a:prstGeom>
        </p:spPr>
      </p:pic>
      <p:graphicFrame>
        <p:nvGraphicFramePr>
          <p:cNvPr id="15" name="Tabulka 14">
            <a:extLst>
              <a:ext uri="{FF2B5EF4-FFF2-40B4-BE49-F238E27FC236}">
                <a16:creationId xmlns:a16="http://schemas.microsoft.com/office/drawing/2014/main" id="{910623D4-91C5-4E2E-8E9E-35C0AB3B7966}"/>
              </a:ext>
            </a:extLst>
          </p:cNvPr>
          <p:cNvGraphicFramePr>
            <a:graphicFrameLocks noGrp="1"/>
          </p:cNvGraphicFramePr>
          <p:nvPr/>
        </p:nvGraphicFramePr>
        <p:xfrm>
          <a:off x="176567" y="1447636"/>
          <a:ext cx="3250214" cy="914400"/>
        </p:xfrm>
        <a:graphic>
          <a:graphicData uri="http://schemas.openxmlformats.org/drawingml/2006/table">
            <a:tbl>
              <a:tblPr firstRow="1" bandRow="1">
                <a:tableStyleId>{D7AC3CCA-C797-4891-BE02-D94E43425B78}</a:tableStyleId>
              </a:tblPr>
              <a:tblGrid>
                <a:gridCol w="1625107">
                  <a:extLst>
                    <a:ext uri="{9D8B030D-6E8A-4147-A177-3AD203B41FA5}">
                      <a16:colId xmlns:a16="http://schemas.microsoft.com/office/drawing/2014/main" val="3991445169"/>
                    </a:ext>
                  </a:extLst>
                </a:gridCol>
                <a:gridCol w="1625107">
                  <a:extLst>
                    <a:ext uri="{9D8B030D-6E8A-4147-A177-3AD203B41FA5}">
                      <a16:colId xmlns:a16="http://schemas.microsoft.com/office/drawing/2014/main" val="2167356597"/>
                    </a:ext>
                  </a:extLst>
                </a:gridCol>
              </a:tblGrid>
              <a:tr h="286853">
                <a:tc gridSpan="2">
                  <a:txBody>
                    <a:bodyPr/>
                    <a:lstStyle/>
                    <a:p>
                      <a:pPr algn="ctr"/>
                      <a:r>
                        <a:rPr lang="cs-CZ" sz="1400" dirty="0">
                          <a:latin typeface="Trebuchet MS" panose="020B0603020202020204" pitchFamily="34" charset="0"/>
                        </a:rPr>
                        <a:t>Úhrn srážek leden až červenec 2020</a:t>
                      </a:r>
                    </a:p>
                  </a:txBody>
                  <a:tcPr/>
                </a:tc>
                <a:tc hMerge="1">
                  <a:txBody>
                    <a:bodyPr/>
                    <a:lstStyle/>
                    <a:p>
                      <a:endParaRPr lang="cs-CZ" dirty="0"/>
                    </a:p>
                  </a:txBody>
                  <a:tcPr/>
                </a:tc>
                <a:extLst>
                  <a:ext uri="{0D108BD9-81ED-4DB2-BD59-A6C34878D82A}">
                    <a16:rowId xmlns:a16="http://schemas.microsoft.com/office/drawing/2014/main" val="2127381712"/>
                  </a:ext>
                </a:extLst>
              </a:tr>
              <a:tr h="286853">
                <a:tc>
                  <a:txBody>
                    <a:bodyPr/>
                    <a:lstStyle/>
                    <a:p>
                      <a:pPr algn="ctr"/>
                      <a:r>
                        <a:rPr lang="cs-CZ" sz="1400" dirty="0">
                          <a:latin typeface="Trebuchet MS" panose="020B0603020202020204" pitchFamily="34" charset="0"/>
                        </a:rPr>
                        <a:t>Jihomoravský kraj</a:t>
                      </a:r>
                    </a:p>
                  </a:txBody>
                  <a:tcPr/>
                </a:tc>
                <a:tc>
                  <a:txBody>
                    <a:bodyPr/>
                    <a:lstStyle/>
                    <a:p>
                      <a:pPr algn="ctr"/>
                      <a:r>
                        <a:rPr lang="cs-CZ" sz="1400" dirty="0">
                          <a:latin typeface="Trebuchet MS" panose="020B0603020202020204" pitchFamily="34" charset="0"/>
                        </a:rPr>
                        <a:t>367 [mm]</a:t>
                      </a:r>
                    </a:p>
                  </a:txBody>
                  <a:tcPr/>
                </a:tc>
                <a:extLst>
                  <a:ext uri="{0D108BD9-81ED-4DB2-BD59-A6C34878D82A}">
                    <a16:rowId xmlns:a16="http://schemas.microsoft.com/office/drawing/2014/main" val="768714682"/>
                  </a:ext>
                </a:extLst>
              </a:tr>
              <a:tr h="286853">
                <a:tc>
                  <a:txBody>
                    <a:bodyPr/>
                    <a:lstStyle/>
                    <a:p>
                      <a:pPr algn="ctr"/>
                      <a:r>
                        <a:rPr lang="cs-CZ" sz="1400" dirty="0">
                          <a:latin typeface="Trebuchet MS" panose="020B0603020202020204" pitchFamily="34" charset="0"/>
                        </a:rPr>
                        <a:t>Česká republika </a:t>
                      </a:r>
                    </a:p>
                  </a:txBody>
                  <a:tcPr/>
                </a:tc>
                <a:tc>
                  <a:txBody>
                    <a:bodyPr/>
                    <a:lstStyle/>
                    <a:p>
                      <a:pPr algn="ctr"/>
                      <a:r>
                        <a:rPr lang="cs-CZ" sz="1400" dirty="0">
                          <a:latin typeface="Trebuchet MS" panose="020B0603020202020204" pitchFamily="34" charset="0"/>
                        </a:rPr>
                        <a:t>439 [mm]</a:t>
                      </a:r>
                    </a:p>
                  </a:txBody>
                  <a:tcPr/>
                </a:tc>
                <a:extLst>
                  <a:ext uri="{0D108BD9-81ED-4DB2-BD59-A6C34878D82A}">
                    <a16:rowId xmlns:a16="http://schemas.microsoft.com/office/drawing/2014/main" val="2487150224"/>
                  </a:ext>
                </a:extLst>
              </a:tr>
            </a:tbl>
          </a:graphicData>
        </a:graphic>
      </p:graphicFrame>
    </p:spTree>
    <p:extLst>
      <p:ext uri="{BB962C8B-B14F-4D97-AF65-F5344CB8AC3E}">
        <p14:creationId xmlns:p14="http://schemas.microsoft.com/office/powerpoint/2010/main" val="407097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6319E47-6AD1-4D4A-AFBF-72E6DFA0DB5A}"/>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E5BDDA8A-109D-4F1F-B7C4-DDABBA0D2C7A}"/>
              </a:ext>
            </a:extLst>
          </p:cNvPr>
          <p:cNvSpPr>
            <a:spLocks noGrp="1"/>
          </p:cNvSpPr>
          <p:nvPr>
            <p:ph type="title"/>
          </p:nvPr>
        </p:nvSpPr>
        <p:spPr>
          <a:xfrm>
            <a:off x="414000" y="239931"/>
            <a:ext cx="10753200" cy="451576"/>
          </a:xfrm>
          <a:solidFill>
            <a:schemeClr val="bg1">
              <a:lumMod val="85000"/>
            </a:schemeClr>
          </a:solidFill>
        </p:spPr>
        <p:txBody>
          <a:bodyPr/>
          <a:lstStyle/>
          <a:p>
            <a:pPr algn="ctr"/>
            <a:r>
              <a:rPr lang="cs-CZ" sz="2400" dirty="0"/>
              <a:t>Jak funguje NDVI -vegetační index?</a:t>
            </a:r>
          </a:p>
        </p:txBody>
      </p:sp>
      <p:pic>
        <p:nvPicPr>
          <p:cNvPr id="6" name="Obrázek 5" descr="Obsah obrázku text, strom, rostlina&#10;&#10;Popis byl vytvořen automaticky">
            <a:extLst>
              <a:ext uri="{FF2B5EF4-FFF2-40B4-BE49-F238E27FC236}">
                <a16:creationId xmlns:a16="http://schemas.microsoft.com/office/drawing/2014/main" id="{291BDF93-21FD-48A3-9F67-1D9513F73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79" y="1453094"/>
            <a:ext cx="6653485" cy="3738297"/>
          </a:xfrm>
          <a:prstGeom prst="rect">
            <a:avLst/>
          </a:prstGeom>
        </p:spPr>
      </p:pic>
      <p:pic>
        <p:nvPicPr>
          <p:cNvPr id="8" name="Obrázek 7" descr="Obsah obrázku text&#10;&#10;Popis byl vytvořen automaticky">
            <a:extLst>
              <a:ext uri="{FF2B5EF4-FFF2-40B4-BE49-F238E27FC236}">
                <a16:creationId xmlns:a16="http://schemas.microsoft.com/office/drawing/2014/main" id="{7EE1AB90-D284-47C2-9F0E-FB08D0C16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266" y="794834"/>
            <a:ext cx="2894501" cy="1303060"/>
          </a:xfrm>
          <a:prstGeom prst="rect">
            <a:avLst/>
          </a:prstGeom>
        </p:spPr>
      </p:pic>
      <p:sp>
        <p:nvSpPr>
          <p:cNvPr id="9" name="TextovéPole 8">
            <a:extLst>
              <a:ext uri="{FF2B5EF4-FFF2-40B4-BE49-F238E27FC236}">
                <a16:creationId xmlns:a16="http://schemas.microsoft.com/office/drawing/2014/main" id="{6F456A4A-F038-462C-A9BA-15F93E3BFFFF}"/>
              </a:ext>
            </a:extLst>
          </p:cNvPr>
          <p:cNvSpPr txBox="1"/>
          <p:nvPr/>
        </p:nvSpPr>
        <p:spPr>
          <a:xfrm>
            <a:off x="8043252" y="2371725"/>
            <a:ext cx="3295650" cy="430887"/>
          </a:xfrm>
          <a:prstGeom prst="rect">
            <a:avLst/>
          </a:prstGeom>
          <a:noFill/>
        </p:spPr>
        <p:txBody>
          <a:bodyPr wrap="square" rtlCol="0">
            <a:spAutoFit/>
          </a:bodyPr>
          <a:lstStyle/>
          <a:p>
            <a:pPr algn="l"/>
            <a:r>
              <a:rPr lang="cs-CZ" sz="2200" dirty="0">
                <a:solidFill>
                  <a:schemeClr val="accent3">
                    <a:lumMod val="75000"/>
                  </a:schemeClr>
                </a:solidFill>
                <a:latin typeface="Trebuchet MS" panose="020B0603020202020204" pitchFamily="34" charset="0"/>
              </a:rPr>
              <a:t>ZDRAVÝ STROM </a:t>
            </a:r>
            <a:r>
              <a:rPr lang="cs-CZ" sz="2200" dirty="0">
                <a:latin typeface="Trebuchet MS" panose="020B0603020202020204" pitchFamily="34" charset="0"/>
              </a:rPr>
              <a:t>=</a:t>
            </a:r>
          </a:p>
        </p:txBody>
      </p:sp>
      <p:sp>
        <p:nvSpPr>
          <p:cNvPr id="10" name="TextovéPole 9">
            <a:extLst>
              <a:ext uri="{FF2B5EF4-FFF2-40B4-BE49-F238E27FC236}">
                <a16:creationId xmlns:a16="http://schemas.microsoft.com/office/drawing/2014/main" id="{99197B18-9F54-4117-B500-BC822FC5257A}"/>
              </a:ext>
            </a:extLst>
          </p:cNvPr>
          <p:cNvSpPr txBox="1"/>
          <p:nvPr/>
        </p:nvSpPr>
        <p:spPr>
          <a:xfrm>
            <a:off x="10258425" y="2110115"/>
            <a:ext cx="1581150" cy="523220"/>
          </a:xfrm>
          <a:prstGeom prst="rect">
            <a:avLst/>
          </a:prstGeom>
          <a:noFill/>
        </p:spPr>
        <p:txBody>
          <a:bodyPr wrap="square" rtlCol="0">
            <a:spAutoFit/>
          </a:bodyPr>
          <a:lstStyle/>
          <a:p>
            <a:pPr algn="l"/>
            <a:r>
              <a:rPr lang="cs-CZ" sz="2800" dirty="0">
                <a:latin typeface="+mn-lt"/>
              </a:rPr>
              <a:t>______</a:t>
            </a:r>
          </a:p>
        </p:txBody>
      </p:sp>
      <p:sp>
        <p:nvSpPr>
          <p:cNvPr id="11" name="TextovéPole 10">
            <a:extLst>
              <a:ext uri="{FF2B5EF4-FFF2-40B4-BE49-F238E27FC236}">
                <a16:creationId xmlns:a16="http://schemas.microsoft.com/office/drawing/2014/main" id="{1821B610-F489-4ADC-9084-071CEFE29593}"/>
              </a:ext>
            </a:extLst>
          </p:cNvPr>
          <p:cNvSpPr txBox="1"/>
          <p:nvPr/>
        </p:nvSpPr>
        <p:spPr>
          <a:xfrm>
            <a:off x="10409344" y="2156281"/>
            <a:ext cx="2359790" cy="430887"/>
          </a:xfrm>
          <a:prstGeom prst="rect">
            <a:avLst/>
          </a:prstGeom>
          <a:noFill/>
        </p:spPr>
        <p:txBody>
          <a:bodyPr wrap="square" rtlCol="0">
            <a:spAutoFit/>
          </a:bodyPr>
          <a:lstStyle/>
          <a:p>
            <a:pPr algn="l"/>
            <a:r>
              <a:rPr lang="cs-CZ" sz="2200" dirty="0">
                <a:latin typeface="Trebuchet MS" panose="020B0603020202020204" pitchFamily="34" charset="0"/>
              </a:rPr>
              <a:t>50 - 8</a:t>
            </a:r>
          </a:p>
        </p:txBody>
      </p:sp>
      <p:sp>
        <p:nvSpPr>
          <p:cNvPr id="13" name="TextovéPole 12">
            <a:extLst>
              <a:ext uri="{FF2B5EF4-FFF2-40B4-BE49-F238E27FC236}">
                <a16:creationId xmlns:a16="http://schemas.microsoft.com/office/drawing/2014/main" id="{9402BFF7-B6B1-403B-8D28-280447DF6F47}"/>
              </a:ext>
            </a:extLst>
          </p:cNvPr>
          <p:cNvSpPr txBox="1"/>
          <p:nvPr/>
        </p:nvSpPr>
        <p:spPr>
          <a:xfrm>
            <a:off x="10392132" y="2585269"/>
            <a:ext cx="1411549" cy="430887"/>
          </a:xfrm>
          <a:prstGeom prst="rect">
            <a:avLst/>
          </a:prstGeom>
          <a:noFill/>
        </p:spPr>
        <p:txBody>
          <a:bodyPr wrap="square" rtlCol="0">
            <a:spAutoFit/>
          </a:bodyPr>
          <a:lstStyle/>
          <a:p>
            <a:pPr algn="l"/>
            <a:r>
              <a:rPr lang="cs-CZ" sz="2200" dirty="0">
                <a:latin typeface="Trebuchet MS" panose="020B0603020202020204" pitchFamily="34" charset="0"/>
              </a:rPr>
              <a:t>50 + 8</a:t>
            </a:r>
          </a:p>
        </p:txBody>
      </p:sp>
      <p:sp>
        <p:nvSpPr>
          <p:cNvPr id="14" name="TextovéPole 13">
            <a:extLst>
              <a:ext uri="{FF2B5EF4-FFF2-40B4-BE49-F238E27FC236}">
                <a16:creationId xmlns:a16="http://schemas.microsoft.com/office/drawing/2014/main" id="{723683C8-5C7E-4A27-9744-22C3DB7B00DE}"/>
              </a:ext>
            </a:extLst>
          </p:cNvPr>
          <p:cNvSpPr txBox="1"/>
          <p:nvPr/>
        </p:nvSpPr>
        <p:spPr>
          <a:xfrm>
            <a:off x="8043251" y="3350275"/>
            <a:ext cx="3760429" cy="430887"/>
          </a:xfrm>
          <a:prstGeom prst="rect">
            <a:avLst/>
          </a:prstGeom>
          <a:noFill/>
        </p:spPr>
        <p:txBody>
          <a:bodyPr wrap="square" rtlCol="0">
            <a:spAutoFit/>
          </a:bodyPr>
          <a:lstStyle/>
          <a:p>
            <a:pPr algn="l"/>
            <a:r>
              <a:rPr lang="cs-CZ" sz="2200" dirty="0">
                <a:solidFill>
                  <a:schemeClr val="accent3">
                    <a:lumMod val="75000"/>
                  </a:schemeClr>
                </a:solidFill>
                <a:latin typeface="Trebuchet MS" panose="020B0603020202020204" pitchFamily="34" charset="0"/>
              </a:rPr>
              <a:t>ZDRAVÝ STROM </a:t>
            </a:r>
            <a:r>
              <a:rPr lang="cs-CZ" sz="2200" dirty="0">
                <a:latin typeface="Trebuchet MS" panose="020B0603020202020204" pitchFamily="34" charset="0"/>
              </a:rPr>
              <a:t>=      = 0,72</a:t>
            </a:r>
          </a:p>
        </p:txBody>
      </p:sp>
      <p:sp>
        <p:nvSpPr>
          <p:cNvPr id="15" name="TextovéPole 14">
            <a:extLst>
              <a:ext uri="{FF2B5EF4-FFF2-40B4-BE49-F238E27FC236}">
                <a16:creationId xmlns:a16="http://schemas.microsoft.com/office/drawing/2014/main" id="{8689FDA2-C010-4733-93BF-838C8698EFD7}"/>
              </a:ext>
            </a:extLst>
          </p:cNvPr>
          <p:cNvSpPr txBox="1"/>
          <p:nvPr/>
        </p:nvSpPr>
        <p:spPr>
          <a:xfrm>
            <a:off x="10182687" y="3134831"/>
            <a:ext cx="683581" cy="523220"/>
          </a:xfrm>
          <a:prstGeom prst="rect">
            <a:avLst/>
          </a:prstGeom>
          <a:noFill/>
        </p:spPr>
        <p:txBody>
          <a:bodyPr wrap="square" rtlCol="0">
            <a:spAutoFit/>
          </a:bodyPr>
          <a:lstStyle/>
          <a:p>
            <a:pPr algn="l"/>
            <a:r>
              <a:rPr lang="cs-CZ" sz="2800" dirty="0">
                <a:latin typeface="+mn-lt"/>
              </a:rPr>
              <a:t>__</a:t>
            </a:r>
          </a:p>
        </p:txBody>
      </p:sp>
      <p:sp>
        <p:nvSpPr>
          <p:cNvPr id="16" name="TextovéPole 15">
            <a:extLst>
              <a:ext uri="{FF2B5EF4-FFF2-40B4-BE49-F238E27FC236}">
                <a16:creationId xmlns:a16="http://schemas.microsoft.com/office/drawing/2014/main" id="{ADEA54F5-062D-4680-8809-65F3D7C9D25D}"/>
              </a:ext>
            </a:extLst>
          </p:cNvPr>
          <p:cNvSpPr txBox="1"/>
          <p:nvPr/>
        </p:nvSpPr>
        <p:spPr>
          <a:xfrm>
            <a:off x="10229427" y="3140987"/>
            <a:ext cx="1105547" cy="861774"/>
          </a:xfrm>
          <a:prstGeom prst="rect">
            <a:avLst/>
          </a:prstGeom>
          <a:noFill/>
        </p:spPr>
        <p:txBody>
          <a:bodyPr wrap="square" rtlCol="0">
            <a:spAutoFit/>
          </a:bodyPr>
          <a:lstStyle/>
          <a:p>
            <a:pPr algn="l"/>
            <a:r>
              <a:rPr lang="cs-CZ" sz="2200" dirty="0">
                <a:latin typeface="Trebuchet MS" panose="020B0603020202020204" pitchFamily="34" charset="0"/>
              </a:rPr>
              <a:t>42</a:t>
            </a:r>
          </a:p>
          <a:p>
            <a:pPr algn="l"/>
            <a:endParaRPr lang="cs-CZ" sz="2800" dirty="0">
              <a:latin typeface="+mn-lt"/>
            </a:endParaRPr>
          </a:p>
        </p:txBody>
      </p:sp>
      <p:sp>
        <p:nvSpPr>
          <p:cNvPr id="17" name="TextovéPole 16">
            <a:extLst>
              <a:ext uri="{FF2B5EF4-FFF2-40B4-BE49-F238E27FC236}">
                <a16:creationId xmlns:a16="http://schemas.microsoft.com/office/drawing/2014/main" id="{7705A916-FE23-4633-AC06-4BCE07C25426}"/>
              </a:ext>
            </a:extLst>
          </p:cNvPr>
          <p:cNvSpPr txBox="1"/>
          <p:nvPr/>
        </p:nvSpPr>
        <p:spPr>
          <a:xfrm>
            <a:off x="10229426" y="3569489"/>
            <a:ext cx="1105547" cy="430887"/>
          </a:xfrm>
          <a:prstGeom prst="rect">
            <a:avLst/>
          </a:prstGeom>
          <a:noFill/>
        </p:spPr>
        <p:txBody>
          <a:bodyPr wrap="square" rtlCol="0">
            <a:spAutoFit/>
          </a:bodyPr>
          <a:lstStyle/>
          <a:p>
            <a:pPr algn="l"/>
            <a:r>
              <a:rPr lang="cs-CZ" sz="2200" dirty="0">
                <a:latin typeface="Trebuchet MS" panose="020B0603020202020204" pitchFamily="34" charset="0"/>
              </a:rPr>
              <a:t>58</a:t>
            </a:r>
          </a:p>
        </p:txBody>
      </p:sp>
      <p:sp>
        <p:nvSpPr>
          <p:cNvPr id="19" name="TextovéPole 18">
            <a:extLst>
              <a:ext uri="{FF2B5EF4-FFF2-40B4-BE49-F238E27FC236}">
                <a16:creationId xmlns:a16="http://schemas.microsoft.com/office/drawing/2014/main" id="{4F04D24A-77D2-41C6-B53E-AA67B19B5B75}"/>
              </a:ext>
            </a:extLst>
          </p:cNvPr>
          <p:cNvSpPr txBox="1"/>
          <p:nvPr/>
        </p:nvSpPr>
        <p:spPr>
          <a:xfrm>
            <a:off x="8038830" y="4253677"/>
            <a:ext cx="6383044" cy="430887"/>
          </a:xfrm>
          <a:prstGeom prst="rect">
            <a:avLst/>
          </a:prstGeom>
          <a:noFill/>
        </p:spPr>
        <p:txBody>
          <a:bodyPr wrap="square">
            <a:spAutoFit/>
          </a:bodyPr>
          <a:lstStyle/>
          <a:p>
            <a:pPr algn="l"/>
            <a:r>
              <a:rPr lang="cs-CZ" sz="2200" dirty="0">
                <a:solidFill>
                  <a:srgbClr val="C00000"/>
                </a:solidFill>
                <a:latin typeface="Trebuchet MS" panose="020B0603020202020204" pitchFamily="34" charset="0"/>
              </a:rPr>
              <a:t>NEZDRAVÝ STROM </a:t>
            </a:r>
            <a:r>
              <a:rPr lang="cs-CZ" sz="2200" dirty="0">
                <a:latin typeface="Trebuchet MS" panose="020B0603020202020204" pitchFamily="34" charset="0"/>
              </a:rPr>
              <a:t>=</a:t>
            </a:r>
          </a:p>
        </p:txBody>
      </p:sp>
      <p:sp>
        <p:nvSpPr>
          <p:cNvPr id="21" name="TextovéPole 20">
            <a:extLst>
              <a:ext uri="{FF2B5EF4-FFF2-40B4-BE49-F238E27FC236}">
                <a16:creationId xmlns:a16="http://schemas.microsoft.com/office/drawing/2014/main" id="{2FB2D8BA-6B8F-4B68-8D29-BD270D7135D3}"/>
              </a:ext>
            </a:extLst>
          </p:cNvPr>
          <p:cNvSpPr txBox="1"/>
          <p:nvPr/>
        </p:nvSpPr>
        <p:spPr>
          <a:xfrm>
            <a:off x="10646024" y="4049234"/>
            <a:ext cx="7213600" cy="430887"/>
          </a:xfrm>
          <a:prstGeom prst="rect">
            <a:avLst/>
          </a:prstGeom>
          <a:noFill/>
        </p:spPr>
        <p:txBody>
          <a:bodyPr wrap="square">
            <a:spAutoFit/>
          </a:bodyPr>
          <a:lstStyle/>
          <a:p>
            <a:pPr algn="l"/>
            <a:r>
              <a:rPr lang="cs-CZ" sz="2200" dirty="0">
                <a:latin typeface="Trebuchet MS" panose="020B0603020202020204" pitchFamily="34" charset="0"/>
              </a:rPr>
              <a:t>40 - 30</a:t>
            </a:r>
          </a:p>
        </p:txBody>
      </p:sp>
      <p:sp>
        <p:nvSpPr>
          <p:cNvPr id="23" name="TextovéPole 22">
            <a:extLst>
              <a:ext uri="{FF2B5EF4-FFF2-40B4-BE49-F238E27FC236}">
                <a16:creationId xmlns:a16="http://schemas.microsoft.com/office/drawing/2014/main" id="{21173AE8-45F2-4587-848D-4442BA70CB03}"/>
              </a:ext>
            </a:extLst>
          </p:cNvPr>
          <p:cNvSpPr txBox="1"/>
          <p:nvPr/>
        </p:nvSpPr>
        <p:spPr>
          <a:xfrm>
            <a:off x="10587799" y="4049078"/>
            <a:ext cx="1215881" cy="523220"/>
          </a:xfrm>
          <a:prstGeom prst="rect">
            <a:avLst/>
          </a:prstGeom>
          <a:noFill/>
        </p:spPr>
        <p:txBody>
          <a:bodyPr wrap="square" rtlCol="0">
            <a:spAutoFit/>
          </a:bodyPr>
          <a:lstStyle/>
          <a:p>
            <a:pPr algn="l"/>
            <a:r>
              <a:rPr lang="cs-CZ" sz="2800" dirty="0">
                <a:latin typeface="+mn-lt"/>
              </a:rPr>
              <a:t>_____</a:t>
            </a:r>
          </a:p>
        </p:txBody>
      </p:sp>
      <p:sp>
        <p:nvSpPr>
          <p:cNvPr id="24" name="TextovéPole 23">
            <a:extLst>
              <a:ext uri="{FF2B5EF4-FFF2-40B4-BE49-F238E27FC236}">
                <a16:creationId xmlns:a16="http://schemas.microsoft.com/office/drawing/2014/main" id="{DA62E612-6157-442B-BB29-13DC2BA1C667}"/>
              </a:ext>
            </a:extLst>
          </p:cNvPr>
          <p:cNvSpPr txBox="1"/>
          <p:nvPr/>
        </p:nvSpPr>
        <p:spPr>
          <a:xfrm>
            <a:off x="10646024" y="4518133"/>
            <a:ext cx="1357746" cy="430887"/>
          </a:xfrm>
          <a:prstGeom prst="rect">
            <a:avLst/>
          </a:prstGeom>
          <a:noFill/>
        </p:spPr>
        <p:txBody>
          <a:bodyPr wrap="square" rtlCol="0">
            <a:spAutoFit/>
          </a:bodyPr>
          <a:lstStyle/>
          <a:p>
            <a:pPr algn="l"/>
            <a:r>
              <a:rPr lang="cs-CZ" sz="2200" dirty="0">
                <a:latin typeface="Trebuchet MS" panose="020B0603020202020204" pitchFamily="34" charset="0"/>
              </a:rPr>
              <a:t>40 + 30</a:t>
            </a:r>
          </a:p>
        </p:txBody>
      </p:sp>
      <p:sp>
        <p:nvSpPr>
          <p:cNvPr id="26" name="TextovéPole 25">
            <a:extLst>
              <a:ext uri="{FF2B5EF4-FFF2-40B4-BE49-F238E27FC236}">
                <a16:creationId xmlns:a16="http://schemas.microsoft.com/office/drawing/2014/main" id="{0B2B9956-F39A-43DC-8896-A874AA0DDB5D}"/>
              </a:ext>
            </a:extLst>
          </p:cNvPr>
          <p:cNvSpPr txBox="1"/>
          <p:nvPr/>
        </p:nvSpPr>
        <p:spPr>
          <a:xfrm>
            <a:off x="8043251" y="5191391"/>
            <a:ext cx="8931562" cy="430887"/>
          </a:xfrm>
          <a:prstGeom prst="rect">
            <a:avLst/>
          </a:prstGeom>
          <a:noFill/>
        </p:spPr>
        <p:txBody>
          <a:bodyPr wrap="square">
            <a:spAutoFit/>
          </a:bodyPr>
          <a:lstStyle/>
          <a:p>
            <a:pPr algn="l"/>
            <a:r>
              <a:rPr lang="cs-CZ" sz="2200" dirty="0">
                <a:solidFill>
                  <a:srgbClr val="C00000"/>
                </a:solidFill>
                <a:latin typeface="Trebuchet MS" panose="020B0603020202020204" pitchFamily="34" charset="0"/>
              </a:rPr>
              <a:t>NEZDRAVÝ STROM </a:t>
            </a:r>
            <a:r>
              <a:rPr lang="cs-CZ" sz="2200" dirty="0">
                <a:latin typeface="Trebuchet MS" panose="020B0603020202020204" pitchFamily="34" charset="0"/>
              </a:rPr>
              <a:t>=       = 0,14</a:t>
            </a:r>
          </a:p>
        </p:txBody>
      </p:sp>
      <p:sp>
        <p:nvSpPr>
          <p:cNvPr id="27" name="TextovéPole 26">
            <a:extLst>
              <a:ext uri="{FF2B5EF4-FFF2-40B4-BE49-F238E27FC236}">
                <a16:creationId xmlns:a16="http://schemas.microsoft.com/office/drawing/2014/main" id="{3B55C3F9-A22C-4120-B7F8-1E821250E11B}"/>
              </a:ext>
            </a:extLst>
          </p:cNvPr>
          <p:cNvSpPr txBox="1"/>
          <p:nvPr/>
        </p:nvSpPr>
        <p:spPr>
          <a:xfrm>
            <a:off x="10563344" y="4969792"/>
            <a:ext cx="858981" cy="530050"/>
          </a:xfrm>
          <a:prstGeom prst="rect">
            <a:avLst/>
          </a:prstGeom>
          <a:noFill/>
        </p:spPr>
        <p:txBody>
          <a:bodyPr wrap="square" rtlCol="0">
            <a:spAutoFit/>
          </a:bodyPr>
          <a:lstStyle/>
          <a:p>
            <a:pPr algn="l"/>
            <a:r>
              <a:rPr lang="cs-CZ" sz="2800" dirty="0">
                <a:latin typeface="+mn-lt"/>
              </a:rPr>
              <a:t>__</a:t>
            </a:r>
          </a:p>
        </p:txBody>
      </p:sp>
      <p:sp>
        <p:nvSpPr>
          <p:cNvPr id="28" name="TextovéPole 27">
            <a:extLst>
              <a:ext uri="{FF2B5EF4-FFF2-40B4-BE49-F238E27FC236}">
                <a16:creationId xmlns:a16="http://schemas.microsoft.com/office/drawing/2014/main" id="{4600336F-8003-4345-AF8D-B6CC03FD355C}"/>
              </a:ext>
            </a:extLst>
          </p:cNvPr>
          <p:cNvSpPr txBox="1"/>
          <p:nvPr/>
        </p:nvSpPr>
        <p:spPr>
          <a:xfrm>
            <a:off x="10617615" y="5000974"/>
            <a:ext cx="932873" cy="430887"/>
          </a:xfrm>
          <a:prstGeom prst="rect">
            <a:avLst/>
          </a:prstGeom>
          <a:noFill/>
        </p:spPr>
        <p:txBody>
          <a:bodyPr wrap="square" rtlCol="0">
            <a:spAutoFit/>
          </a:bodyPr>
          <a:lstStyle/>
          <a:p>
            <a:pPr algn="l"/>
            <a:r>
              <a:rPr lang="cs-CZ" sz="2200" dirty="0">
                <a:latin typeface="Trebuchet MS" panose="020B0603020202020204" pitchFamily="34" charset="0"/>
              </a:rPr>
              <a:t>10</a:t>
            </a:r>
          </a:p>
        </p:txBody>
      </p:sp>
      <p:sp>
        <p:nvSpPr>
          <p:cNvPr id="29" name="TextovéPole 28">
            <a:extLst>
              <a:ext uri="{FF2B5EF4-FFF2-40B4-BE49-F238E27FC236}">
                <a16:creationId xmlns:a16="http://schemas.microsoft.com/office/drawing/2014/main" id="{E495834D-E127-4058-9ADB-93DA57BEF4EE}"/>
              </a:ext>
            </a:extLst>
          </p:cNvPr>
          <p:cNvSpPr txBox="1"/>
          <p:nvPr/>
        </p:nvSpPr>
        <p:spPr>
          <a:xfrm>
            <a:off x="10617615" y="5399318"/>
            <a:ext cx="960582" cy="430887"/>
          </a:xfrm>
          <a:prstGeom prst="rect">
            <a:avLst/>
          </a:prstGeom>
          <a:noFill/>
        </p:spPr>
        <p:txBody>
          <a:bodyPr wrap="square" rtlCol="0">
            <a:spAutoFit/>
          </a:bodyPr>
          <a:lstStyle/>
          <a:p>
            <a:pPr algn="l"/>
            <a:r>
              <a:rPr lang="cs-CZ" sz="2200" dirty="0">
                <a:latin typeface="Trebuchet MS" panose="020B0603020202020204" pitchFamily="34" charset="0"/>
              </a:rPr>
              <a:t>70</a:t>
            </a:r>
          </a:p>
        </p:txBody>
      </p:sp>
      <p:pic>
        <p:nvPicPr>
          <p:cNvPr id="22" name="Obrázek 21">
            <a:extLst>
              <a:ext uri="{FF2B5EF4-FFF2-40B4-BE49-F238E27FC236}">
                <a16:creationId xmlns:a16="http://schemas.microsoft.com/office/drawing/2014/main" id="{0B08AC05-B887-495D-9438-D06FEFE13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7751" y="1481963"/>
            <a:ext cx="1590527" cy="3986386"/>
          </a:xfrm>
          <a:prstGeom prst="rect">
            <a:avLst/>
          </a:prstGeom>
        </p:spPr>
      </p:pic>
      <p:cxnSp>
        <p:nvCxnSpPr>
          <p:cNvPr id="5" name="Přímá spojnice se šipkou 4">
            <a:extLst>
              <a:ext uri="{FF2B5EF4-FFF2-40B4-BE49-F238E27FC236}">
                <a16:creationId xmlns:a16="http://schemas.microsoft.com/office/drawing/2014/main" id="{2CC1980A-50E3-4EB2-A91F-E4971944105D}"/>
              </a:ext>
            </a:extLst>
          </p:cNvPr>
          <p:cNvCxnSpPr>
            <a:cxnSpLocks/>
          </p:cNvCxnSpPr>
          <p:nvPr/>
        </p:nvCxnSpPr>
        <p:spPr>
          <a:xfrm flipH="1" flipV="1">
            <a:off x="7310840" y="1840892"/>
            <a:ext cx="3767119" cy="1546900"/>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a:extLst>
              <a:ext uri="{FF2B5EF4-FFF2-40B4-BE49-F238E27FC236}">
                <a16:creationId xmlns:a16="http://schemas.microsoft.com/office/drawing/2014/main" id="{E52B8675-AE98-4B2E-AE3B-EB8111A1F222}"/>
              </a:ext>
            </a:extLst>
          </p:cNvPr>
          <p:cNvCxnSpPr>
            <a:cxnSpLocks/>
          </p:cNvCxnSpPr>
          <p:nvPr/>
        </p:nvCxnSpPr>
        <p:spPr>
          <a:xfrm flipH="1" flipV="1">
            <a:off x="7303015" y="3595720"/>
            <a:ext cx="4021882" cy="1560439"/>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D6C9CA8-D8AE-FDD4-9F26-29B318D64D85}"/>
              </a:ext>
            </a:extLst>
          </p:cNvPr>
          <p:cNvPicPr>
            <a:picLocks noGrp="1" noRot="1" noChangeAspect="1" noMove="1" noResize="1" noEditPoints="1" noAdjustHandles="1" noChangeArrowheads="1" noChangeShapeType="1" noCrop="1"/>
          </p:cNvPicPr>
          <p:nvPr/>
        </p:nvPicPr>
        <p:blipFill rotWithShape="1">
          <a:blip r:embed="rId5"/>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856441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6448C53D-81E8-4BAE-BB91-F9C735EB98DE}"/>
              </a:ext>
            </a:extLst>
          </p:cNvPr>
          <p:cNvSpPr/>
          <p:nvPr/>
        </p:nvSpPr>
        <p:spPr>
          <a:xfrm>
            <a:off x="548556" y="5707753"/>
            <a:ext cx="10561055" cy="261610"/>
          </a:xfrm>
          <a:prstGeom prst="rect">
            <a:avLst/>
          </a:prstGeom>
        </p:spPr>
        <p:txBody>
          <a:bodyPr wrap="square">
            <a:spAutoFit/>
          </a:bodyPr>
          <a:lstStyle/>
          <a:p>
            <a:r>
              <a:rPr lang="cs-CZ" sz="1100" dirty="0"/>
              <a:t>Zdroj: </a:t>
            </a:r>
            <a:r>
              <a:rPr lang="cs-CZ" sz="1100" dirty="0" err="1"/>
              <a:t>Normalized</a:t>
            </a:r>
            <a:r>
              <a:rPr lang="cs-CZ" sz="1100" dirty="0"/>
              <a:t> </a:t>
            </a:r>
            <a:r>
              <a:rPr lang="cs-CZ" sz="1100" dirty="0" err="1"/>
              <a:t>difference</a:t>
            </a:r>
            <a:r>
              <a:rPr lang="cs-CZ" sz="1100" dirty="0"/>
              <a:t> </a:t>
            </a:r>
            <a:r>
              <a:rPr lang="cs-CZ" sz="1100" dirty="0" err="1"/>
              <a:t>vegetation</a:t>
            </a:r>
            <a:r>
              <a:rPr lang="cs-CZ" sz="1100" dirty="0"/>
              <a:t> index. (2023, </a:t>
            </a:r>
            <a:r>
              <a:rPr lang="cs-CZ" sz="1100" dirty="0" err="1"/>
              <a:t>September</a:t>
            </a:r>
            <a:r>
              <a:rPr lang="cs-CZ" sz="1100" dirty="0"/>
              <a:t> 20). In </a:t>
            </a:r>
            <a:r>
              <a:rPr lang="cs-CZ" sz="1100" i="1" dirty="0" err="1"/>
              <a:t>Wikipedia</a:t>
            </a:r>
            <a:r>
              <a:rPr lang="cs-CZ" sz="1100" dirty="0"/>
              <a:t>. https://en.wikipedia.org/wiki/Normalized_difference_vegetation_index</a:t>
            </a:r>
          </a:p>
        </p:txBody>
      </p:sp>
      <p:pic>
        <p:nvPicPr>
          <p:cNvPr id="4" name="Obrázek 3">
            <a:extLst>
              <a:ext uri="{FF2B5EF4-FFF2-40B4-BE49-F238E27FC236}">
                <a16:creationId xmlns:a16="http://schemas.microsoft.com/office/drawing/2014/main" id="{41C004E4-73B9-4FB5-A3BC-743E0A56A262}"/>
              </a:ext>
            </a:extLst>
          </p:cNvPr>
          <p:cNvPicPr>
            <a:picLocks noChangeAspect="1"/>
          </p:cNvPicPr>
          <p:nvPr/>
        </p:nvPicPr>
        <p:blipFill>
          <a:blip r:embed="rId2"/>
          <a:stretch>
            <a:fillRect/>
          </a:stretch>
        </p:blipFill>
        <p:spPr>
          <a:xfrm>
            <a:off x="98473" y="68666"/>
            <a:ext cx="5997527" cy="3847861"/>
          </a:xfrm>
          <a:prstGeom prst="rect">
            <a:avLst/>
          </a:prstGeom>
        </p:spPr>
      </p:pic>
      <p:pic>
        <p:nvPicPr>
          <p:cNvPr id="5" name="Obrázek 4">
            <a:extLst>
              <a:ext uri="{FF2B5EF4-FFF2-40B4-BE49-F238E27FC236}">
                <a16:creationId xmlns:a16="http://schemas.microsoft.com/office/drawing/2014/main" id="{AC404BAD-E039-4EFE-A265-E0A464C0F196}"/>
              </a:ext>
            </a:extLst>
          </p:cNvPr>
          <p:cNvPicPr>
            <a:picLocks noChangeAspect="1"/>
          </p:cNvPicPr>
          <p:nvPr/>
        </p:nvPicPr>
        <p:blipFill>
          <a:blip r:embed="rId3"/>
          <a:stretch>
            <a:fillRect/>
          </a:stretch>
        </p:blipFill>
        <p:spPr>
          <a:xfrm>
            <a:off x="6181914" y="1339499"/>
            <a:ext cx="6072480" cy="4179001"/>
          </a:xfrm>
          <a:prstGeom prst="rect">
            <a:avLst/>
          </a:prstGeom>
        </p:spPr>
      </p:pic>
      <p:pic>
        <p:nvPicPr>
          <p:cNvPr id="2" name="Picture 1">
            <a:extLst>
              <a:ext uri="{FF2B5EF4-FFF2-40B4-BE49-F238E27FC236}">
                <a16:creationId xmlns:a16="http://schemas.microsoft.com/office/drawing/2014/main" id="{BFD650B7-F99D-8AA7-AD19-CB474B3E7D79}"/>
              </a:ext>
            </a:extLst>
          </p:cNvPr>
          <p:cNvPicPr>
            <a:picLocks noGrp="1" noRot="1" noChangeAspect="1" noMove="1" noResize="1" noEditPoints="1" noAdjustHandles="1" noChangeArrowheads="1" noChangeShapeType="1" noCrop="1"/>
          </p:cNvPicPr>
          <p:nvPr/>
        </p:nvPicPr>
        <p:blipFill rotWithShape="1">
          <a:blip r:embed="rId4"/>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2698030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628CF0A6-F247-4B4C-9C39-13F9D5418BFE}"/>
              </a:ext>
            </a:extLst>
          </p:cNvPr>
          <p:cNvSpPr/>
          <p:nvPr/>
        </p:nvSpPr>
        <p:spPr>
          <a:xfrm>
            <a:off x="529930" y="5774187"/>
            <a:ext cx="10815144" cy="954107"/>
          </a:xfrm>
          <a:prstGeom prst="rect">
            <a:avLst/>
          </a:prstGeom>
        </p:spPr>
        <p:txBody>
          <a:bodyPr wrap="square">
            <a:spAutoFit/>
          </a:bodyPr>
          <a:lstStyle/>
          <a:p>
            <a:r>
              <a:rPr lang="en-US" sz="1600" dirty="0">
                <a:solidFill>
                  <a:srgbClr val="202122"/>
                </a:solidFill>
                <a:latin typeface="Arial" panose="020B0604020202020204" pitchFamily="34" charset="0"/>
              </a:rPr>
              <a:t>Negative values of NDVI (values approaching -1) correspond to water. Values close to zero (-0.1 to 0.1) generally correspond to barren areas of rock, sand, or snow. Lastly, low, positive values represent shrub and grassland (approximately 0.2 to 0.4), while high values indicate temperate and tropical rainforests (values approaching 1</a:t>
            </a:r>
            <a:r>
              <a:rPr lang="en-US" dirty="0">
                <a:solidFill>
                  <a:srgbClr val="202122"/>
                </a:solidFill>
                <a:latin typeface="Arial" panose="020B0604020202020204" pitchFamily="34" charset="0"/>
              </a:rPr>
              <a:t>).</a:t>
            </a:r>
            <a:r>
              <a:rPr lang="en-US" baseline="30000" dirty="0">
                <a:solidFill>
                  <a:srgbClr val="3366CC"/>
                </a:solidFill>
                <a:latin typeface="Arial" panose="020B0604020202020204" pitchFamily="34" charset="0"/>
                <a:hlinkClick r:id="rId2"/>
              </a:rPr>
              <a:t>[1]</a:t>
            </a:r>
            <a:endParaRPr lang="cs-CZ" dirty="0"/>
          </a:p>
        </p:txBody>
      </p:sp>
      <p:pic>
        <p:nvPicPr>
          <p:cNvPr id="5" name="Obrázek 4">
            <a:extLst>
              <a:ext uri="{FF2B5EF4-FFF2-40B4-BE49-F238E27FC236}">
                <a16:creationId xmlns:a16="http://schemas.microsoft.com/office/drawing/2014/main" id="{E2B8BC9A-4173-47BA-998B-85860C960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42" y="586373"/>
            <a:ext cx="10063526" cy="5031763"/>
          </a:xfrm>
          <a:prstGeom prst="rect">
            <a:avLst/>
          </a:prstGeom>
        </p:spPr>
      </p:pic>
      <p:pic>
        <p:nvPicPr>
          <p:cNvPr id="4" name="Obrázek 3">
            <a:extLst>
              <a:ext uri="{FF2B5EF4-FFF2-40B4-BE49-F238E27FC236}">
                <a16:creationId xmlns:a16="http://schemas.microsoft.com/office/drawing/2014/main" id="{F880BD26-5392-49AE-8C6D-109190229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203" y="720393"/>
            <a:ext cx="1393742" cy="3935093"/>
          </a:xfrm>
          <a:prstGeom prst="rect">
            <a:avLst/>
          </a:prstGeom>
        </p:spPr>
      </p:pic>
    </p:spTree>
    <p:extLst>
      <p:ext uri="{BB962C8B-B14F-4D97-AF65-F5344CB8AC3E}">
        <p14:creationId xmlns:p14="http://schemas.microsoft.com/office/powerpoint/2010/main" val="2261890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6319E47-6AD1-4D4A-AFBF-72E6DFA0DB5A}"/>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E5BDDA8A-109D-4F1F-B7C4-DDABBA0D2C7A}"/>
              </a:ext>
            </a:extLst>
          </p:cNvPr>
          <p:cNvSpPr>
            <a:spLocks noGrp="1"/>
          </p:cNvSpPr>
          <p:nvPr>
            <p:ph type="title"/>
          </p:nvPr>
        </p:nvSpPr>
        <p:spPr>
          <a:xfrm>
            <a:off x="540000" y="503924"/>
            <a:ext cx="10753200" cy="451576"/>
          </a:xfrm>
          <a:solidFill>
            <a:schemeClr val="bg1">
              <a:lumMod val="85000"/>
            </a:schemeClr>
          </a:solidFill>
        </p:spPr>
        <p:txBody>
          <a:bodyPr/>
          <a:lstStyle/>
          <a:p>
            <a:pPr algn="ctr"/>
            <a:r>
              <a:rPr lang="cs-CZ" sz="2400" dirty="0"/>
              <a:t>Vývoj NDVI během roku, po měsících </a:t>
            </a:r>
          </a:p>
        </p:txBody>
      </p:sp>
      <p:pic>
        <p:nvPicPr>
          <p:cNvPr id="6" name="Obrázek 5" descr="Obsah obrázku mapa&#10;&#10;Popis byl vytvořen automaticky">
            <a:extLst>
              <a:ext uri="{FF2B5EF4-FFF2-40B4-BE49-F238E27FC236}">
                <a16:creationId xmlns:a16="http://schemas.microsoft.com/office/drawing/2014/main" id="{D32B73EB-5D7B-4937-88C9-90E443D45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3500"/>
            <a:ext cx="12192000" cy="5524500"/>
          </a:xfrm>
          <a:prstGeom prst="rect">
            <a:avLst/>
          </a:prstGeom>
        </p:spPr>
      </p:pic>
      <p:pic>
        <p:nvPicPr>
          <p:cNvPr id="7" name="Obrázek 6" descr="Obsah obrázku text, rostlina&#10;&#10;Popis byl vytvořen automaticky">
            <a:extLst>
              <a:ext uri="{FF2B5EF4-FFF2-40B4-BE49-F238E27FC236}">
                <a16:creationId xmlns:a16="http://schemas.microsoft.com/office/drawing/2014/main" id="{54CE4569-8E0D-4360-87D2-AE442E9AC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0"/>
            <a:ext cx="12192000" cy="5524500"/>
          </a:xfrm>
          <a:prstGeom prst="rect">
            <a:avLst/>
          </a:prstGeom>
        </p:spPr>
      </p:pic>
      <p:pic>
        <p:nvPicPr>
          <p:cNvPr id="8" name="Obrázek 7" descr="Obsah obrázku text, rostlina&#10;&#10;Popis byl vytvořen automaticky">
            <a:extLst>
              <a:ext uri="{FF2B5EF4-FFF2-40B4-BE49-F238E27FC236}">
                <a16:creationId xmlns:a16="http://schemas.microsoft.com/office/drawing/2014/main" id="{0A79E246-E238-4D76-BE01-1F77E8B6F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33500"/>
            <a:ext cx="12192000" cy="5524500"/>
          </a:xfrm>
          <a:prstGeom prst="rect">
            <a:avLst/>
          </a:prstGeom>
        </p:spPr>
      </p:pic>
      <p:pic>
        <p:nvPicPr>
          <p:cNvPr id="9" name="Obrázek 8" descr="Obsah obrázku rostlina, tráva, zelenina&#10;&#10;Popis byl vytvořen automaticky">
            <a:extLst>
              <a:ext uri="{FF2B5EF4-FFF2-40B4-BE49-F238E27FC236}">
                <a16:creationId xmlns:a16="http://schemas.microsoft.com/office/drawing/2014/main" id="{A61B5867-AA2F-49FB-B715-A3D3C7F94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33500"/>
            <a:ext cx="12192000" cy="5524500"/>
          </a:xfrm>
          <a:prstGeom prst="rect">
            <a:avLst/>
          </a:prstGeom>
        </p:spPr>
      </p:pic>
    </p:spTree>
    <p:extLst>
      <p:ext uri="{BB962C8B-B14F-4D97-AF65-F5344CB8AC3E}">
        <p14:creationId xmlns:p14="http://schemas.microsoft.com/office/powerpoint/2010/main" val="221271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81AE0-2F34-12A6-3C41-22D8AF4983A2}"/>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pic>
        <p:nvPicPr>
          <p:cNvPr id="8194" name="Picture 4" descr="C:\Documents and Settings\Svatonova\Dokumenty\Obrázky\terra scanování.jpg"/>
          <p:cNvPicPr>
            <a:picLocks noChangeAspect="1" noChangeArrowheads="1"/>
          </p:cNvPicPr>
          <p:nvPr/>
        </p:nvPicPr>
        <p:blipFill rotWithShape="1">
          <a:blip r:embed="rId3">
            <a:extLst>
              <a:ext uri="{28A0092B-C50C-407E-A947-70E740481C1C}">
                <a14:useLocalDpi xmlns:a14="http://schemas.microsoft.com/office/drawing/2010/main" val="0"/>
              </a:ext>
            </a:extLst>
          </a:blip>
          <a:srcRect l="574" t="10071" r="143" b="1032"/>
          <a:stretch/>
        </p:blipFill>
        <p:spPr bwMode="auto">
          <a:xfrm>
            <a:off x="995000" y="0"/>
            <a:ext cx="9047323" cy="675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995000" y="339000"/>
            <a:ext cx="10515600" cy="1325563"/>
          </a:xfrm>
        </p:spPr>
        <p:txBody>
          <a:bodyPr/>
          <a:lstStyle/>
          <a:p>
            <a:r>
              <a:rPr lang="cs-CZ" dirty="0">
                <a:solidFill>
                  <a:srgbClr val="FFFF00"/>
                </a:solidFill>
              </a:rPr>
              <a:t>Družice – dráhy </a:t>
            </a:r>
          </a:p>
        </p:txBody>
      </p:sp>
    </p:spTree>
    <p:extLst>
      <p:ext uri="{BB962C8B-B14F-4D97-AF65-F5344CB8AC3E}">
        <p14:creationId xmlns:p14="http://schemas.microsoft.com/office/powerpoint/2010/main" val="3558000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D68D9B-8A25-3E0A-0BFC-C84622332848}"/>
              </a:ext>
            </a:extLst>
          </p:cNvPr>
          <p:cNvPicPr>
            <a:picLocks noGrp="1" noRot="1" noChangeAspect="1" noMove="1" noResize="1" noEditPoints="1" noAdjustHandles="1" noChangeArrowheads="1" noChangeShapeType="1" noCrop="1"/>
          </p:cNvPicPr>
          <p:nvPr/>
        </p:nvPicPr>
        <p:blipFill rotWithShape="1">
          <a:blip r:embed="rId3"/>
          <a:srcRect l="2269" t="19796" r="3869"/>
          <a:stretch/>
        </p:blipFill>
        <p:spPr>
          <a:xfrm>
            <a:off x="5086951" y="5969363"/>
            <a:ext cx="7045694" cy="769274"/>
          </a:xfrm>
          <a:prstGeom prst="rect">
            <a:avLst/>
          </a:prstGeom>
        </p:spPr>
      </p:pic>
      <p:pic>
        <p:nvPicPr>
          <p:cNvPr id="8" name="Picture 7" descr="http://www.wmo.int/pages/prog/sat/images/cgms_satellites_1000.jpg">
            <a:extLst>
              <a:ext uri="{FF2B5EF4-FFF2-40B4-BE49-F238E27FC236}">
                <a16:creationId xmlns:a16="http://schemas.microsoft.com/office/drawing/2014/main" id="{4DB94500-2167-653E-E983-5C08008F7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1" y="1016001"/>
            <a:ext cx="85629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a:extLst>
              <a:ext uri="{FF2B5EF4-FFF2-40B4-BE49-F238E27FC236}">
                <a16:creationId xmlns:a16="http://schemas.microsoft.com/office/drawing/2014/main" id="{C8A625DF-7186-3CB2-4684-514DC3281219}"/>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Oběžné dráhy družic</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3159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C4D9400D-6B2C-44B7-B167-493B3853C909}"/>
              </a:ext>
            </a:extLst>
          </p:cNvPr>
          <p:cNvSpPr>
            <a:spLocks noGrp="1"/>
          </p:cNvSpPr>
          <p:nvPr>
            <p:ph idx="12"/>
          </p:nvPr>
        </p:nvSpPr>
        <p:spPr>
          <a:xfrm>
            <a:off x="666000" y="991318"/>
            <a:ext cx="10753200" cy="3477199"/>
          </a:xfrm>
        </p:spPr>
        <p:txBody>
          <a:bodyPr>
            <a:normAutofit fontScale="92500" lnSpcReduction="10000"/>
          </a:bodyPr>
          <a:lstStyle/>
          <a:p>
            <a:pPr lvl="1">
              <a:lnSpc>
                <a:spcPct val="120000"/>
              </a:lnSpc>
            </a:pPr>
            <a:r>
              <a:rPr lang="cs-CZ" sz="2400" dirty="0"/>
              <a:t>Úvodní přednáška</a:t>
            </a:r>
          </a:p>
          <a:p>
            <a:pPr lvl="2">
              <a:lnSpc>
                <a:spcPct val="120000"/>
              </a:lnSpc>
            </a:pPr>
            <a:r>
              <a:rPr lang="cs-CZ" sz="2000" dirty="0"/>
              <a:t>Dálkový průzkum Země, jeho fyzikální podstata</a:t>
            </a:r>
          </a:p>
          <a:p>
            <a:pPr lvl="2">
              <a:lnSpc>
                <a:spcPct val="120000"/>
              </a:lnSpc>
            </a:pPr>
            <a:r>
              <a:rPr lang="cs-CZ" sz="2000" dirty="0"/>
              <a:t>Satelitní snímky v pravých a v nepravých barvách</a:t>
            </a:r>
          </a:p>
          <a:p>
            <a:pPr lvl="1">
              <a:lnSpc>
                <a:spcPct val="120000"/>
              </a:lnSpc>
            </a:pPr>
            <a:endParaRPr lang="cs-CZ" sz="2400" dirty="0"/>
          </a:p>
          <a:p>
            <a:pPr lvl="1">
              <a:lnSpc>
                <a:spcPct val="120000"/>
              </a:lnSpc>
            </a:pPr>
            <a:r>
              <a:rPr lang="cs-CZ" sz="2400" dirty="0"/>
              <a:t>Nástroje, prohlížeče, ukázky:</a:t>
            </a:r>
          </a:p>
          <a:p>
            <a:pPr lvl="2">
              <a:lnSpc>
                <a:spcPct val="120000"/>
              </a:lnSpc>
            </a:pPr>
            <a:r>
              <a:rPr lang="cs-CZ" sz="2000" dirty="0"/>
              <a:t>Snímky a </a:t>
            </a:r>
            <a:r>
              <a:rPr lang="cs-CZ" sz="2000" dirty="0" err="1"/>
              <a:t>prohlížečeSentinel</a:t>
            </a:r>
            <a:r>
              <a:rPr lang="cs-CZ" sz="2000" dirty="0"/>
              <a:t> </a:t>
            </a:r>
            <a:r>
              <a:rPr lang="cs-CZ" sz="2000" dirty="0" err="1"/>
              <a:t>Playground</a:t>
            </a:r>
            <a:endParaRPr lang="cs-CZ" sz="2000" dirty="0"/>
          </a:p>
          <a:p>
            <a:pPr lvl="2">
              <a:lnSpc>
                <a:spcPct val="120000"/>
              </a:lnSpc>
            </a:pPr>
            <a:r>
              <a:rPr lang="cs-CZ" sz="2000" dirty="0" err="1"/>
              <a:t>Copernicus</a:t>
            </a:r>
            <a:r>
              <a:rPr lang="cs-CZ" sz="2000" dirty="0"/>
              <a:t> Browser</a:t>
            </a:r>
          </a:p>
          <a:p>
            <a:pPr lvl="2">
              <a:lnSpc>
                <a:spcPct val="120000"/>
              </a:lnSpc>
            </a:pPr>
            <a:r>
              <a:rPr lang="cs-CZ" sz="2000" dirty="0" err="1"/>
              <a:t>EOBrowser</a:t>
            </a:r>
            <a:endParaRPr lang="cs-CZ" sz="2000" dirty="0"/>
          </a:p>
          <a:p>
            <a:pPr lvl="2">
              <a:lnSpc>
                <a:spcPct val="120000"/>
              </a:lnSpc>
            </a:pPr>
            <a:endParaRPr lang="cs-CZ" sz="2000" dirty="0"/>
          </a:p>
          <a:p>
            <a:pPr lvl="1">
              <a:lnSpc>
                <a:spcPct val="120000"/>
              </a:lnSpc>
            </a:pPr>
            <a:r>
              <a:rPr lang="cs-CZ" sz="2400" dirty="0"/>
              <a:t>Interaktivní osnova  předmětu a její materiály </a:t>
            </a:r>
          </a:p>
        </p:txBody>
      </p:sp>
      <p:sp>
        <p:nvSpPr>
          <p:cNvPr id="3" name="Zástupný symbol pro číslo snímku 2">
            <a:extLst>
              <a:ext uri="{FF2B5EF4-FFF2-40B4-BE49-F238E27FC236}">
                <a16:creationId xmlns:a16="http://schemas.microsoft.com/office/drawing/2014/main" id="{81824155-BDE0-4D5B-A164-E21F50E89FA6}"/>
              </a:ext>
            </a:extLst>
          </p:cNvPr>
          <p:cNvSpPr>
            <a:spLocks noGrp="1"/>
          </p:cNvSpPr>
          <p:nvPr>
            <p:ph type="sldNum" sz="quarter" idx="11"/>
          </p:nvPr>
        </p:nvSpPr>
        <p:spPr/>
        <p:txBody>
          <a:bodyPr/>
          <a:lstStyle/>
          <a:p>
            <a:fld id="{D6D6C118-631F-4A80-9886-907009361577}" type="slidenum">
              <a:rPr lang="cs-CZ" altLang="cs-CZ" smtClean="0"/>
              <a:pPr/>
              <a:t>3</a:t>
            </a:fld>
            <a:endParaRPr lang="cs-CZ" altLang="cs-CZ" dirty="0"/>
          </a:p>
        </p:txBody>
      </p:sp>
      <p:pic>
        <p:nvPicPr>
          <p:cNvPr id="4" name="Picture 3">
            <a:extLst>
              <a:ext uri="{FF2B5EF4-FFF2-40B4-BE49-F238E27FC236}">
                <a16:creationId xmlns:a16="http://schemas.microsoft.com/office/drawing/2014/main" id="{4685F17A-0A31-BF1C-3F7A-7D9801766B60}"/>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3791150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Obr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425" y="447901"/>
            <a:ext cx="6854485" cy="306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1104039" y="161385"/>
            <a:ext cx="7504384" cy="1325562"/>
          </a:xfrm>
        </p:spPr>
        <p:txBody>
          <a:bodyPr/>
          <a:lstStyle/>
          <a:p>
            <a:pPr eaLnBrk="1" hangingPunct="1"/>
            <a:r>
              <a:rPr lang="cs-CZ" altLang="cs-CZ" dirty="0">
                <a:cs typeface="Times New Roman" panose="02020603050405020304" pitchFamily="18" charset="0"/>
              </a:rPr>
              <a:t>Oběžné dráhy družic </a:t>
            </a:r>
          </a:p>
        </p:txBody>
      </p:sp>
      <p:sp>
        <p:nvSpPr>
          <p:cNvPr id="10245" name="Rectangle 5"/>
          <p:cNvSpPr>
            <a:spLocks noChangeArrowheads="1"/>
          </p:cNvSpPr>
          <p:nvPr/>
        </p:nvSpPr>
        <p:spPr bwMode="auto">
          <a:xfrm>
            <a:off x="3214688" y="21383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sz="2400">
              <a:latin typeface="Arial" panose="020B0604020202020204" pitchFamily="34" charset="0"/>
            </a:endParaRPr>
          </a:p>
        </p:txBody>
      </p:sp>
      <p:sp>
        <p:nvSpPr>
          <p:cNvPr id="2" name="TextovéPole 1"/>
          <p:cNvSpPr txBox="1"/>
          <p:nvPr/>
        </p:nvSpPr>
        <p:spPr>
          <a:xfrm>
            <a:off x="235516" y="754321"/>
            <a:ext cx="6118789" cy="1200329"/>
          </a:xfrm>
          <a:prstGeom prst="rect">
            <a:avLst/>
          </a:prstGeom>
          <a:noFill/>
        </p:spPr>
        <p:txBody>
          <a:bodyPr wrap="square" rtlCol="0">
            <a:spAutoFit/>
          </a:bodyPr>
          <a:lstStyle/>
          <a:p>
            <a:r>
              <a:rPr lang="cs-CZ" u="sng" dirty="0"/>
              <a:t>Dle synchronnosti: </a:t>
            </a:r>
          </a:p>
          <a:p>
            <a:pPr marL="285750" indent="-285750">
              <a:buFont typeface="Arial" panose="020B0604020202020204" pitchFamily="34" charset="0"/>
              <a:buChar char="•"/>
            </a:pPr>
            <a:r>
              <a:rPr lang="cs-CZ" dirty="0"/>
              <a:t>Synchronní se Zemí, geosynchronní</a:t>
            </a:r>
          </a:p>
          <a:p>
            <a:pPr marL="285750" indent="-285750">
              <a:buFont typeface="Arial" panose="020B0604020202020204" pitchFamily="34" charset="0"/>
              <a:buChar char="•"/>
            </a:pPr>
            <a:r>
              <a:rPr lang="cs-CZ" dirty="0"/>
              <a:t>Synchronní se Sluncem </a:t>
            </a:r>
          </a:p>
        </p:txBody>
      </p:sp>
      <p:sp>
        <p:nvSpPr>
          <p:cNvPr id="3" name="TextovéPole 2"/>
          <p:cNvSpPr txBox="1"/>
          <p:nvPr/>
        </p:nvSpPr>
        <p:spPr>
          <a:xfrm>
            <a:off x="315790" y="3140935"/>
            <a:ext cx="7470898" cy="1938992"/>
          </a:xfrm>
          <a:prstGeom prst="rect">
            <a:avLst/>
          </a:prstGeom>
          <a:noFill/>
        </p:spPr>
        <p:txBody>
          <a:bodyPr wrap="square" rtlCol="0">
            <a:spAutoFit/>
          </a:bodyPr>
          <a:lstStyle/>
          <a:p>
            <a:r>
              <a:rPr lang="cs-CZ" u="sng" dirty="0"/>
              <a:t>Dle výšky letu:</a:t>
            </a:r>
          </a:p>
          <a:p>
            <a:pPr marL="285750" indent="-285750">
              <a:buFont typeface="Arial" panose="020B0604020202020204" pitchFamily="34" charset="0"/>
              <a:buChar char="•"/>
            </a:pPr>
            <a:r>
              <a:rPr lang="cs-CZ" dirty="0"/>
              <a:t>Nízké – LEO (</a:t>
            </a:r>
            <a:r>
              <a:rPr lang="cs-CZ" dirty="0" err="1"/>
              <a:t>Low</a:t>
            </a:r>
            <a:r>
              <a:rPr lang="cs-CZ" dirty="0"/>
              <a:t> </a:t>
            </a:r>
            <a:r>
              <a:rPr lang="cs-CZ" dirty="0" err="1"/>
              <a:t>Earth</a:t>
            </a:r>
            <a:r>
              <a:rPr lang="cs-CZ" dirty="0"/>
              <a:t> Orbit, cca do 2 tis. km)</a:t>
            </a:r>
          </a:p>
          <a:p>
            <a:pPr marL="285750" indent="-285750">
              <a:buFont typeface="Arial" panose="020B0604020202020204" pitchFamily="34" charset="0"/>
              <a:buChar char="•"/>
            </a:pPr>
            <a:r>
              <a:rPr lang="cs-CZ" dirty="0"/>
              <a:t>Střední MEO – medium </a:t>
            </a:r>
            <a:r>
              <a:rPr lang="cs-CZ" dirty="0" err="1"/>
              <a:t>Earth</a:t>
            </a:r>
            <a:r>
              <a:rPr lang="cs-CZ" dirty="0"/>
              <a:t> Orbit (8 – 20 tis. Km nad povrchem Země, GNNS</a:t>
            </a:r>
          </a:p>
          <a:p>
            <a:pPr marL="285750" indent="-285750">
              <a:buFont typeface="Arial" panose="020B0604020202020204" pitchFamily="34" charset="0"/>
              <a:buChar char="•"/>
            </a:pPr>
            <a:r>
              <a:rPr lang="cs-CZ" dirty="0"/>
              <a:t>GEO  - Geostacionární   36 tis km</a:t>
            </a:r>
          </a:p>
        </p:txBody>
      </p:sp>
      <p:pic>
        <p:nvPicPr>
          <p:cNvPr id="4" name="Picture 3">
            <a:extLst>
              <a:ext uri="{FF2B5EF4-FFF2-40B4-BE49-F238E27FC236}">
                <a16:creationId xmlns:a16="http://schemas.microsoft.com/office/drawing/2014/main" id="{ED9FF570-9355-EB20-04F0-591CA3E6010D}"/>
              </a:ext>
            </a:extLst>
          </p:cNvPr>
          <p:cNvPicPr>
            <a:picLocks noGrp="1" noRot="1" noChangeAspect="1" noMove="1" noResize="1" noEditPoints="1" noAdjustHandles="1" noChangeArrowheads="1" noChangeShapeType="1" noCrop="1"/>
          </p:cNvPicPr>
          <p:nvPr/>
        </p:nvPicPr>
        <p:blipFill rotWithShape="1">
          <a:blip r:embed="rId3"/>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3222807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62164" y="439738"/>
            <a:ext cx="8713787" cy="1143000"/>
          </a:xfrm>
        </p:spPr>
        <p:txBody>
          <a:bodyPr>
            <a:normAutofit fontScale="90000"/>
          </a:bodyPr>
          <a:lstStyle/>
          <a:p>
            <a:pPr eaLnBrk="1" hangingPunct="1"/>
            <a:r>
              <a:rPr lang="cs-CZ" altLang="cs-CZ">
                <a:cs typeface="Times New Roman" panose="02020603050405020304" pitchFamily="18" charset="0"/>
              </a:rPr>
              <a:t>Dráha </a:t>
            </a:r>
            <a:r>
              <a:rPr lang="cs-CZ" altLang="cs-CZ"/>
              <a:t>geosynchronní – zvl. případ geostacionární (rovníková) dráha</a:t>
            </a:r>
            <a:br>
              <a:rPr lang="cs-CZ" altLang="cs-CZ">
                <a:cs typeface="Times New Roman" panose="02020603050405020304" pitchFamily="18" charset="0"/>
              </a:rPr>
            </a:br>
            <a:endParaRPr lang="cs-CZ" altLang="cs-CZ"/>
          </a:p>
        </p:txBody>
      </p:sp>
      <p:sp>
        <p:nvSpPr>
          <p:cNvPr id="11267" name="Rectangle 3"/>
          <p:cNvSpPr>
            <a:spLocks noGrp="1" noChangeArrowheads="1"/>
          </p:cNvSpPr>
          <p:nvPr>
            <p:ph idx="1"/>
          </p:nvPr>
        </p:nvSpPr>
        <p:spPr>
          <a:xfrm>
            <a:off x="473529" y="1557338"/>
            <a:ext cx="11452860" cy="2159000"/>
          </a:xfrm>
        </p:spPr>
        <p:txBody>
          <a:bodyPr>
            <a:normAutofit/>
          </a:bodyPr>
          <a:lstStyle/>
          <a:p>
            <a:pPr lvl="1" eaLnBrk="1" hangingPunct="1"/>
            <a:r>
              <a:rPr lang="cs-CZ" altLang="cs-CZ" dirty="0"/>
              <a:t> vzdálenost  cca </a:t>
            </a:r>
            <a:r>
              <a:rPr lang="cs-CZ" altLang="cs-CZ" dirty="0">
                <a:cs typeface="Times New Roman" panose="02020603050405020304" pitchFamily="18" charset="0"/>
              </a:rPr>
              <a:t>36 000 km </a:t>
            </a:r>
            <a:endParaRPr lang="cs-CZ" altLang="cs-CZ" dirty="0"/>
          </a:p>
          <a:p>
            <a:pPr lvl="1" eaLnBrk="1" hangingPunct="1"/>
            <a:r>
              <a:rPr lang="cs-CZ" altLang="cs-CZ" dirty="0">
                <a:cs typeface="Times New Roman" panose="02020603050405020304" pitchFamily="18" charset="0"/>
              </a:rPr>
              <a:t>od západu k východu</a:t>
            </a:r>
            <a:r>
              <a:rPr lang="cs-CZ" altLang="cs-CZ" dirty="0"/>
              <a:t> </a:t>
            </a:r>
          </a:p>
          <a:p>
            <a:pPr lvl="1" eaLnBrk="1" hangingPunct="1"/>
            <a:r>
              <a:rPr lang="cs-CZ" altLang="cs-CZ" dirty="0"/>
              <a:t>ú</a:t>
            </a:r>
            <a:r>
              <a:rPr lang="cs-CZ" altLang="cs-CZ" dirty="0">
                <a:cs typeface="Times New Roman" panose="02020603050405020304" pitchFamily="18" charset="0"/>
              </a:rPr>
              <a:t>hlová rychlost oběhu družice odpovídá úhlové rychlosti rotace Země </a:t>
            </a:r>
            <a:r>
              <a:rPr lang="cs-CZ" altLang="cs-CZ" dirty="0"/>
              <a:t> tj. </a:t>
            </a:r>
            <a:r>
              <a:rPr lang="cs-CZ" altLang="cs-CZ" dirty="0">
                <a:cs typeface="Times New Roman" panose="02020603050405020304" pitchFamily="18" charset="0"/>
              </a:rPr>
              <a:t>pro pozorovatele na Zemi je tedy družice </a:t>
            </a:r>
            <a:r>
              <a:rPr lang="cs-CZ" altLang="cs-CZ" u="sng" dirty="0">
                <a:cs typeface="Times New Roman" panose="02020603050405020304" pitchFamily="18" charset="0"/>
              </a:rPr>
              <a:t>stále na stejném místě</a:t>
            </a:r>
            <a:r>
              <a:rPr lang="cs-CZ" altLang="cs-CZ" u="sng" dirty="0"/>
              <a:t> </a:t>
            </a:r>
          </a:p>
          <a:p>
            <a:pPr lvl="1" eaLnBrk="1" hangingPunct="1"/>
            <a:r>
              <a:rPr lang="cs-CZ" altLang="cs-CZ" b="1" u="sng" dirty="0">
                <a:cs typeface="Times New Roman" panose="02020603050405020304" pitchFamily="18" charset="0"/>
              </a:rPr>
              <a:t>geostacionární</a:t>
            </a:r>
            <a:r>
              <a:rPr lang="cs-CZ" altLang="cs-CZ" u="sng" dirty="0"/>
              <a:t> </a:t>
            </a:r>
          </a:p>
        </p:txBody>
      </p:sp>
      <p:sp>
        <p:nvSpPr>
          <p:cNvPr id="11268" name="obrázek 31" descr="dráhy"/>
          <p:cNvSpPr>
            <a:spLocks noChangeArrowheads="1"/>
          </p:cNvSpPr>
          <p:nvPr/>
        </p:nvSpPr>
        <p:spPr bwMode="auto">
          <a:xfrm>
            <a:off x="6453188" y="857250"/>
            <a:ext cx="392906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sz="2400">
              <a:latin typeface="Arial" panose="020B0604020202020204" pitchFamily="34" charset="0"/>
            </a:endParaRPr>
          </a:p>
        </p:txBody>
      </p:sp>
      <p:sp>
        <p:nvSpPr>
          <p:cNvPr id="11269" name="Rectangle 3"/>
          <p:cNvSpPr txBox="1">
            <a:spLocks noChangeArrowheads="1"/>
          </p:cNvSpPr>
          <p:nvPr/>
        </p:nvSpPr>
        <p:spPr bwMode="auto">
          <a:xfrm>
            <a:off x="473529" y="3760788"/>
            <a:ext cx="1051668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lvl="1" eaLnBrk="1" hangingPunct="1">
              <a:buFont typeface="Wingdings" panose="05000000000000000000" pitchFamily="2" charset="2"/>
              <a:buChar char="Ø"/>
            </a:pPr>
            <a:r>
              <a:rPr lang="cs-CZ" altLang="cs-CZ" sz="2400" dirty="0">
                <a:cs typeface="Times New Roman" panose="02020603050405020304" pitchFamily="18" charset="0"/>
              </a:rPr>
              <a:t>meteorologické družice </a:t>
            </a:r>
            <a:endParaRPr lang="cs-CZ" altLang="cs-CZ" sz="2400" dirty="0"/>
          </a:p>
          <a:p>
            <a:pPr lvl="1" eaLnBrk="1" hangingPunct="1">
              <a:buFont typeface="Wingdings" panose="05000000000000000000" pitchFamily="2" charset="2"/>
              <a:buChar char="Ø"/>
            </a:pPr>
            <a:r>
              <a:rPr lang="cs-CZ" altLang="cs-CZ" sz="2400" dirty="0">
                <a:cs typeface="Times New Roman" panose="02020603050405020304" pitchFamily="18" charset="0"/>
              </a:rPr>
              <a:t>monitorující synoptické procesy v atmosféře a umožňující ukazovat stav a pohyb oblačnosti, analyzovat a předpovídat počasí</a:t>
            </a:r>
            <a:endParaRPr lang="cs-CZ" altLang="cs-CZ" sz="2400" dirty="0"/>
          </a:p>
          <a:p>
            <a:pPr lvl="1" eaLnBrk="1" hangingPunct="1"/>
            <a:endParaRPr lang="cs-CZ" altLang="cs-CZ" sz="2400" dirty="0"/>
          </a:p>
          <a:p>
            <a:pPr lvl="1" eaLnBrk="1" hangingPunct="1"/>
            <a:r>
              <a:rPr lang="cs-CZ" altLang="cs-CZ" sz="2400" dirty="0">
                <a:cs typeface="Times New Roman" panose="02020603050405020304" pitchFamily="18" charset="0"/>
              </a:rPr>
              <a:t>družice METEOSAT</a:t>
            </a:r>
          </a:p>
        </p:txBody>
      </p:sp>
    </p:spTree>
    <p:extLst>
      <p:ext uri="{BB962C8B-B14F-4D97-AF65-F5344CB8AC3E}">
        <p14:creationId xmlns:p14="http://schemas.microsoft.com/office/powerpoint/2010/main" val="2490507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98068D-B20E-2779-94E5-C1ADF807ED05}"/>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
        <p:nvSpPr>
          <p:cNvPr id="21506" name="Nadpis 1"/>
          <p:cNvSpPr>
            <a:spLocks noGrp="1"/>
          </p:cNvSpPr>
          <p:nvPr>
            <p:ph type="title"/>
          </p:nvPr>
        </p:nvSpPr>
        <p:spPr/>
        <p:txBody>
          <a:bodyPr/>
          <a:lstStyle/>
          <a:p>
            <a:pPr eaLnBrk="1" hangingPunct="1"/>
            <a:r>
              <a:rPr lang="cs-CZ" altLang="cs-CZ"/>
              <a:t>Snímání družicí na subpolární dráze </a:t>
            </a:r>
          </a:p>
        </p:txBody>
      </p:sp>
      <p:pic>
        <p:nvPicPr>
          <p:cNvPr id="2150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8065" t="47337" r="22873" b="17940"/>
          <a:stretch>
            <a:fillRect/>
          </a:stretch>
        </p:blipFill>
        <p:spPr>
          <a:xfrm>
            <a:off x="1738313" y="1785938"/>
            <a:ext cx="8215312" cy="4564062"/>
          </a:xfrm>
          <a:noFill/>
        </p:spPr>
      </p:pic>
    </p:spTree>
    <p:extLst>
      <p:ext uri="{BB962C8B-B14F-4D97-AF65-F5344CB8AC3E}">
        <p14:creationId xmlns:p14="http://schemas.microsoft.com/office/powerpoint/2010/main" val="3790902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3CF2FA-89A4-48F9-BC0C-2F4ABA511BCC}"/>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3" name="Nadpis 2">
            <a:extLst>
              <a:ext uri="{FF2B5EF4-FFF2-40B4-BE49-F238E27FC236}">
                <a16:creationId xmlns:a16="http://schemas.microsoft.com/office/drawing/2014/main" id="{65472296-DEA9-4ACF-A5B2-45AC5648487D}"/>
              </a:ext>
            </a:extLst>
          </p:cNvPr>
          <p:cNvSpPr>
            <a:spLocks noGrp="1"/>
          </p:cNvSpPr>
          <p:nvPr>
            <p:ph type="title"/>
          </p:nvPr>
        </p:nvSpPr>
        <p:spPr/>
        <p:txBody>
          <a:bodyPr/>
          <a:lstStyle/>
          <a:p>
            <a:r>
              <a:rPr lang="cs-CZ" dirty="0"/>
              <a:t>Přestávka a přihlášení se </a:t>
            </a:r>
          </a:p>
        </p:txBody>
      </p:sp>
      <p:sp>
        <p:nvSpPr>
          <p:cNvPr id="4" name="Zástupný symbol pro obsah 3">
            <a:extLst>
              <a:ext uri="{FF2B5EF4-FFF2-40B4-BE49-F238E27FC236}">
                <a16:creationId xmlns:a16="http://schemas.microsoft.com/office/drawing/2014/main" id="{9FC6D33D-A558-433F-BBD0-19D94418F2CA}"/>
              </a:ext>
            </a:extLst>
          </p:cNvPr>
          <p:cNvSpPr>
            <a:spLocks noGrp="1"/>
          </p:cNvSpPr>
          <p:nvPr>
            <p:ph idx="1"/>
          </p:nvPr>
        </p:nvSpPr>
        <p:spPr/>
        <p:txBody>
          <a:bodyPr/>
          <a:lstStyle/>
          <a:p>
            <a:endParaRPr lang="cs-CZ"/>
          </a:p>
        </p:txBody>
      </p:sp>
      <p:pic>
        <p:nvPicPr>
          <p:cNvPr id="5" name="Picture 4">
            <a:extLst>
              <a:ext uri="{FF2B5EF4-FFF2-40B4-BE49-F238E27FC236}">
                <a16:creationId xmlns:a16="http://schemas.microsoft.com/office/drawing/2014/main" id="{7E351712-A503-73E7-8523-74AB40F9EC74}"/>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627762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F2BB6E3-5E6E-4158-B9C5-542EB1A853FB}"/>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3" name="Nadpis 2">
            <a:extLst>
              <a:ext uri="{FF2B5EF4-FFF2-40B4-BE49-F238E27FC236}">
                <a16:creationId xmlns:a16="http://schemas.microsoft.com/office/drawing/2014/main" id="{44B25A1F-71E7-4915-BC45-940797677E7D}"/>
              </a:ext>
            </a:extLst>
          </p:cNvPr>
          <p:cNvSpPr>
            <a:spLocks noGrp="1"/>
          </p:cNvSpPr>
          <p:nvPr>
            <p:ph type="title"/>
          </p:nvPr>
        </p:nvSpPr>
        <p:spPr/>
        <p:txBody>
          <a:bodyPr/>
          <a:lstStyle/>
          <a:p>
            <a:r>
              <a:rPr lang="cs-CZ" dirty="0"/>
              <a:t>Společná práce -  Živé ukázky</a:t>
            </a:r>
          </a:p>
        </p:txBody>
      </p:sp>
      <p:sp>
        <p:nvSpPr>
          <p:cNvPr id="4" name="Zástupný symbol pro obsah 3">
            <a:extLst>
              <a:ext uri="{FF2B5EF4-FFF2-40B4-BE49-F238E27FC236}">
                <a16:creationId xmlns:a16="http://schemas.microsoft.com/office/drawing/2014/main" id="{60D5CB18-F77C-457D-ABEF-6B00597D34A9}"/>
              </a:ext>
            </a:extLst>
          </p:cNvPr>
          <p:cNvSpPr>
            <a:spLocks noGrp="1"/>
          </p:cNvSpPr>
          <p:nvPr>
            <p:ph idx="1"/>
          </p:nvPr>
        </p:nvSpPr>
        <p:spPr/>
        <p:txBody>
          <a:bodyPr/>
          <a:lstStyle/>
          <a:p>
            <a:r>
              <a:rPr lang="cs-CZ" dirty="0"/>
              <a:t>1. Snímky z družice </a:t>
            </a:r>
            <a:r>
              <a:rPr lang="cs-CZ" dirty="0" err="1"/>
              <a:t>Meteosat</a:t>
            </a:r>
            <a:endParaRPr lang="cs-CZ" dirty="0"/>
          </a:p>
          <a:p>
            <a:r>
              <a:rPr lang="cs-CZ" dirty="0"/>
              <a:t>2. Snímky z družic Sentinel: </a:t>
            </a:r>
          </a:p>
          <a:p>
            <a:pPr marL="781200" lvl="1" indent="-457200">
              <a:buFont typeface="+mj-lt"/>
              <a:buAutoNum type="arabicPeriod"/>
            </a:pPr>
            <a:r>
              <a:rPr lang="cs-CZ" dirty="0"/>
              <a:t>Prohlížeče Sentinel </a:t>
            </a:r>
            <a:r>
              <a:rPr lang="cs-CZ" dirty="0" err="1"/>
              <a:t>Playground</a:t>
            </a:r>
            <a:endParaRPr lang="cs-CZ" dirty="0"/>
          </a:p>
          <a:p>
            <a:pPr marL="781200" lvl="1" indent="-457200">
              <a:buFont typeface="+mj-lt"/>
              <a:buAutoNum type="arabicPeriod"/>
            </a:pPr>
            <a:r>
              <a:rPr lang="cs-CZ" dirty="0"/>
              <a:t> </a:t>
            </a:r>
            <a:r>
              <a:rPr lang="cs-CZ" dirty="0" err="1"/>
              <a:t>Copernicus</a:t>
            </a:r>
            <a:r>
              <a:rPr lang="cs-CZ" dirty="0"/>
              <a:t> Browser </a:t>
            </a:r>
          </a:p>
          <a:p>
            <a:pPr marL="781200" lvl="1" indent="-457200">
              <a:buFont typeface="+mj-lt"/>
              <a:buAutoNum type="arabicPeriod"/>
            </a:pPr>
            <a:r>
              <a:rPr lang="cs-CZ" dirty="0"/>
              <a:t>EO Browser</a:t>
            </a:r>
          </a:p>
        </p:txBody>
      </p:sp>
      <p:pic>
        <p:nvPicPr>
          <p:cNvPr id="5" name="Picture 4">
            <a:extLst>
              <a:ext uri="{FF2B5EF4-FFF2-40B4-BE49-F238E27FC236}">
                <a16:creationId xmlns:a16="http://schemas.microsoft.com/office/drawing/2014/main" id="{09D8D00E-41F7-83FF-845C-0EABFF87A9FC}"/>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1308247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48E4EB4-CF3D-4A96-9A67-DC993F88254E}"/>
              </a:ext>
            </a:extLst>
          </p:cNvPr>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3" name="Nadpis 2">
            <a:extLst>
              <a:ext uri="{FF2B5EF4-FFF2-40B4-BE49-F238E27FC236}">
                <a16:creationId xmlns:a16="http://schemas.microsoft.com/office/drawing/2014/main" id="{9E79D371-F87A-441E-9B6E-10E398D73753}"/>
              </a:ext>
            </a:extLst>
          </p:cNvPr>
          <p:cNvSpPr>
            <a:spLocks noGrp="1"/>
          </p:cNvSpPr>
          <p:nvPr>
            <p:ph type="title"/>
          </p:nvPr>
        </p:nvSpPr>
        <p:spPr/>
        <p:txBody>
          <a:bodyPr/>
          <a:lstStyle/>
          <a:p>
            <a:r>
              <a:rPr lang="cs-CZ" sz="3600" dirty="0"/>
              <a:t>1. Snímky z  družice </a:t>
            </a:r>
            <a:r>
              <a:rPr lang="cs-CZ" sz="3600" dirty="0" err="1"/>
              <a:t>Meteosat</a:t>
            </a:r>
            <a:endParaRPr lang="cs-CZ" sz="3600" dirty="0"/>
          </a:p>
        </p:txBody>
      </p:sp>
      <p:sp>
        <p:nvSpPr>
          <p:cNvPr id="4" name="Zástupný symbol pro obsah 3">
            <a:extLst>
              <a:ext uri="{FF2B5EF4-FFF2-40B4-BE49-F238E27FC236}">
                <a16:creationId xmlns:a16="http://schemas.microsoft.com/office/drawing/2014/main" id="{876D7C73-5B90-424E-82B8-7C46FBFABEAB}"/>
              </a:ext>
            </a:extLst>
          </p:cNvPr>
          <p:cNvSpPr>
            <a:spLocks noGrp="1"/>
          </p:cNvSpPr>
          <p:nvPr>
            <p:ph idx="1"/>
          </p:nvPr>
        </p:nvSpPr>
        <p:spPr/>
        <p:txBody>
          <a:bodyPr/>
          <a:lstStyle/>
          <a:p>
            <a:r>
              <a:rPr lang="cs-CZ" sz="2400" dirty="0"/>
              <a:t> zdroj na ČHMÚ, SHMÚ</a:t>
            </a:r>
          </a:p>
          <a:p>
            <a:r>
              <a:rPr lang="cs-CZ" sz="2400" dirty="0"/>
              <a:t>Animace,  pohledy</a:t>
            </a:r>
          </a:p>
        </p:txBody>
      </p:sp>
      <p:pic>
        <p:nvPicPr>
          <p:cNvPr id="5" name="Picture 4">
            <a:extLst>
              <a:ext uri="{FF2B5EF4-FFF2-40B4-BE49-F238E27FC236}">
                <a16:creationId xmlns:a16="http://schemas.microsoft.com/office/drawing/2014/main" id="{E9F75D8D-8E57-562D-47D7-47E8AD5F163C}"/>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1238363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659396-04C0-3E67-3C6B-B8C924BABF52}"/>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
        <p:nvSpPr>
          <p:cNvPr id="4" name="Rectangle 2"/>
          <p:cNvSpPr>
            <a:spLocks noChangeArrowheads="1"/>
          </p:cNvSpPr>
          <p:nvPr/>
        </p:nvSpPr>
        <p:spPr bwMode="auto">
          <a:xfrm>
            <a:off x="314037" y="505925"/>
            <a:ext cx="1054792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Ukázky: </a:t>
            </a:r>
            <a:endParaRPr kumimoji="0" lang="cs-CZ" altLang="cs-CZ"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Slovenský hydrometeorologický ústav</a:t>
            </a:r>
            <a:endParaRPr kumimoji="0" lang="cs-CZ" altLang="cs-CZ"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Animace Atlantik, Afrika, Evropa – pohyb vzduchových mas nad oceánem a kontinenty, oblačnost  nad oblastmi kontinentů (</a:t>
            </a:r>
            <a:r>
              <a:rPr kumimoji="0" lang="cs-CZ" altLang="cs-CZ" sz="1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např</a:t>
            </a:r>
            <a:r>
              <a:rPr kumimoji="0" lang="cs-CZ" altLang="cs-CZ"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Afrika– rovníkové vlhké klima – sucho nad Saharou), při nahrání více snímků rozednívání, stmívání.</a:t>
            </a:r>
            <a:endParaRPr kumimoji="0" lang="cs-CZ" altLang="cs-CZ"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 pravých barvách a v infračerveném kanálu, družice  nad bodem 0°, 0°</a:t>
            </a:r>
            <a:endParaRPr kumimoji="0" lang="cs-CZ" altLang="cs-CZ"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http://www.shmu.sk/sk/?page=1&amp;id=meteo_druzica</a:t>
            </a:r>
            <a:endParaRPr kumimoji="0" lang="cs-CZ" altLang="cs-CZ" sz="2400" b="0" i="0" u="none" strike="noStrike" cap="none" normalizeH="0" baseline="0" dirty="0">
              <a:ln>
                <a:noFill/>
              </a:ln>
              <a:solidFill>
                <a:schemeClr val="tx1"/>
              </a:solidFill>
              <a:effectLst/>
              <a:latin typeface="Arial" panose="020B0604020202020204" pitchFamily="34" charset="0"/>
            </a:endParaRPr>
          </a:p>
        </p:txBody>
      </p:sp>
      <p:pic>
        <p:nvPicPr>
          <p:cNvPr id="1025" name="Obrázek 2"/>
          <p:cNvPicPr>
            <a:picLocks noChangeAspect="1" noChangeArrowheads="1"/>
          </p:cNvPicPr>
          <p:nvPr/>
        </p:nvPicPr>
        <p:blipFill>
          <a:blip r:embed="rId4">
            <a:extLst>
              <a:ext uri="{28A0092B-C50C-407E-A947-70E740481C1C}">
                <a14:useLocalDpi xmlns:a14="http://schemas.microsoft.com/office/drawing/2010/main" val="0"/>
              </a:ext>
            </a:extLst>
          </a:blip>
          <a:srcRect l="26497" t="13458" r="26740" b="6006"/>
          <a:stretch>
            <a:fillRect/>
          </a:stretch>
        </p:blipFill>
        <p:spPr bwMode="auto">
          <a:xfrm>
            <a:off x="521567" y="1870364"/>
            <a:ext cx="4298950" cy="4152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14037" y="5999656"/>
            <a:ext cx="350058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Obr.1. Náhled na obrazová data z družice  </a:t>
            </a:r>
            <a:r>
              <a:rPr kumimoji="0" lang="cs-CZ" altLang="cs-CZ"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Meteosat</a:t>
            </a: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VIS</a:t>
            </a:r>
            <a:endParaRPr kumimoji="0" lang="cs-CZ" altLang="cs-CZ"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7" name="Obrázek 6"/>
          <p:cNvPicPr/>
          <p:nvPr/>
        </p:nvPicPr>
        <p:blipFill rotWithShape="1">
          <a:blip r:embed="rId5"/>
          <a:srcRect l="26744" t="15195" r="28571" b="5782"/>
          <a:stretch/>
        </p:blipFill>
        <p:spPr bwMode="auto">
          <a:xfrm>
            <a:off x="6493163" y="1870364"/>
            <a:ext cx="4138785" cy="4031672"/>
          </a:xfrm>
          <a:prstGeom prst="rect">
            <a:avLst/>
          </a:prstGeom>
          <a:ln>
            <a:noFill/>
          </a:ln>
          <a:extLst>
            <a:ext uri="{53640926-AAD7-44D8-BBD7-CCE9431645EC}">
              <a14:shadowObscured xmlns:a14="http://schemas.microsoft.com/office/drawing/2010/main"/>
            </a:ext>
          </a:extLst>
        </p:spPr>
      </p:pic>
      <p:sp>
        <p:nvSpPr>
          <p:cNvPr id="8" name="Zástupný symbol pro zápatí 7"/>
          <p:cNvSpPr>
            <a:spLocks noGrp="1"/>
          </p:cNvSpPr>
          <p:nvPr>
            <p:ph type="ftr" sz="quarter" idx="11"/>
          </p:nvPr>
        </p:nvSpPr>
        <p:spPr/>
        <p:txBody>
          <a:bodyPr/>
          <a:lstStyle/>
          <a:p>
            <a:r>
              <a:rPr lang="cs-CZ"/>
              <a:t>Hana Svatoňová - MUNI</a:t>
            </a:r>
          </a:p>
        </p:txBody>
      </p:sp>
    </p:spTree>
    <p:extLst>
      <p:ext uri="{BB962C8B-B14F-4D97-AF65-F5344CB8AC3E}">
        <p14:creationId xmlns:p14="http://schemas.microsoft.com/office/powerpoint/2010/main" val="2576065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3E3D0-3D26-5CE1-56EE-18FCFE9A012E}"/>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pic>
        <p:nvPicPr>
          <p:cNvPr id="5" name="Obrázek 4"/>
          <p:cNvPicPr/>
          <p:nvPr/>
        </p:nvPicPr>
        <p:blipFill rotWithShape="1">
          <a:blip r:embed="rId3"/>
          <a:srcRect l="123" t="1086" r="33696" b="7960"/>
          <a:stretch/>
        </p:blipFill>
        <p:spPr bwMode="auto">
          <a:xfrm>
            <a:off x="718948" y="1030637"/>
            <a:ext cx="7107696" cy="5664036"/>
          </a:xfrm>
          <a:prstGeom prst="rect">
            <a:avLst/>
          </a:prstGeom>
          <a:ln>
            <a:noFill/>
          </a:ln>
          <a:extLst>
            <a:ext uri="{53640926-AAD7-44D8-BBD7-CCE9431645EC}">
              <a14:shadowObscured xmlns:a14="http://schemas.microsoft.com/office/drawing/2010/main"/>
            </a:ext>
          </a:extLst>
        </p:spPr>
      </p:pic>
      <p:sp>
        <p:nvSpPr>
          <p:cNvPr id="2" name="TextovéPole 1">
            <a:extLst>
              <a:ext uri="{FF2B5EF4-FFF2-40B4-BE49-F238E27FC236}">
                <a16:creationId xmlns:a16="http://schemas.microsoft.com/office/drawing/2014/main" id="{ADA87DC3-1555-4C9D-A6E3-2D04B4074586}"/>
              </a:ext>
            </a:extLst>
          </p:cNvPr>
          <p:cNvSpPr txBox="1"/>
          <p:nvPr/>
        </p:nvSpPr>
        <p:spPr>
          <a:xfrm>
            <a:off x="1596325" y="488197"/>
            <a:ext cx="1449092" cy="542440"/>
          </a:xfrm>
          <a:prstGeom prst="rect">
            <a:avLst/>
          </a:prstGeom>
          <a:noFill/>
        </p:spPr>
        <p:txBody>
          <a:bodyPr wrap="square" rtlCol="0">
            <a:spAutoFit/>
          </a:bodyPr>
          <a:lstStyle/>
          <a:p>
            <a:pPr algn="l"/>
            <a:r>
              <a:rPr lang="cs-CZ" sz="2800" dirty="0">
                <a:latin typeface="+mn-lt"/>
              </a:rPr>
              <a:t>ČHMÚ</a:t>
            </a:r>
          </a:p>
        </p:txBody>
      </p:sp>
    </p:spTree>
    <p:extLst>
      <p:ext uri="{BB962C8B-B14F-4D97-AF65-F5344CB8AC3E}">
        <p14:creationId xmlns:p14="http://schemas.microsoft.com/office/powerpoint/2010/main" val="1258700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7F335E-33CF-4ACD-9A80-BA6637579270}"/>
              </a:ext>
            </a:extLst>
          </p:cNvPr>
          <p:cNvSpPr>
            <a:spLocks noGrp="1"/>
          </p:cNvSpPr>
          <p:nvPr>
            <p:ph type="title"/>
          </p:nvPr>
        </p:nvSpPr>
        <p:spPr/>
        <p:txBody>
          <a:bodyPr>
            <a:normAutofit fontScale="90000"/>
          </a:bodyPr>
          <a:lstStyle/>
          <a:p>
            <a:r>
              <a:rPr lang="cs-CZ" dirty="0"/>
              <a:t>EARTH </a:t>
            </a:r>
            <a:r>
              <a:rPr lang="cs-CZ" dirty="0" err="1"/>
              <a:t>Observatory</a:t>
            </a:r>
            <a:r>
              <a:rPr lang="cs-CZ" dirty="0"/>
              <a:t>  - NASA</a:t>
            </a:r>
            <a:br>
              <a:rPr lang="cs-CZ" dirty="0"/>
            </a:br>
            <a:r>
              <a:rPr lang="cs-CZ" dirty="0"/>
              <a:t>snímky, mapy, satelitní mapy, kolekce,  zajímavá témata</a:t>
            </a:r>
          </a:p>
        </p:txBody>
      </p:sp>
      <p:sp>
        <p:nvSpPr>
          <p:cNvPr id="3" name="Zástupný symbol pro obsah 2">
            <a:extLst>
              <a:ext uri="{FF2B5EF4-FFF2-40B4-BE49-F238E27FC236}">
                <a16:creationId xmlns:a16="http://schemas.microsoft.com/office/drawing/2014/main" id="{307CA4C4-8A77-493B-8B20-75946AD391C9}"/>
              </a:ext>
            </a:extLst>
          </p:cNvPr>
          <p:cNvSpPr>
            <a:spLocks noGrp="1"/>
          </p:cNvSpPr>
          <p:nvPr>
            <p:ph idx="1"/>
          </p:nvPr>
        </p:nvSpPr>
        <p:spPr>
          <a:xfrm>
            <a:off x="463522" y="2561797"/>
            <a:ext cx="11167200" cy="549393"/>
          </a:xfrm>
        </p:spPr>
        <p:txBody>
          <a:bodyPr/>
          <a:lstStyle/>
          <a:p>
            <a:r>
              <a:rPr lang="cs-CZ" dirty="0"/>
              <a:t>https://earthobservatory.nasa.gov/</a:t>
            </a:r>
          </a:p>
        </p:txBody>
      </p:sp>
      <p:sp>
        <p:nvSpPr>
          <p:cNvPr id="4" name="Zástupný symbol pro číslo snímku 3"/>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pic>
        <p:nvPicPr>
          <p:cNvPr id="5" name="Picture 4">
            <a:extLst>
              <a:ext uri="{FF2B5EF4-FFF2-40B4-BE49-F238E27FC236}">
                <a16:creationId xmlns:a16="http://schemas.microsoft.com/office/drawing/2014/main" id="{A9B2D395-9879-3E58-67F2-82106291F2DC}"/>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3424688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3CFA8-C380-6FFB-7F9D-5A59CACF7C2F}"/>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
        <p:nvSpPr>
          <p:cNvPr id="2" name="Nadpis 1">
            <a:extLst>
              <a:ext uri="{FF2B5EF4-FFF2-40B4-BE49-F238E27FC236}">
                <a16:creationId xmlns:a16="http://schemas.microsoft.com/office/drawing/2014/main" id="{2EA65FB8-A8FB-46BC-836D-BFF1079C615C}"/>
              </a:ext>
            </a:extLst>
          </p:cNvPr>
          <p:cNvSpPr>
            <a:spLocks noGrp="1"/>
          </p:cNvSpPr>
          <p:nvPr>
            <p:ph type="title"/>
          </p:nvPr>
        </p:nvSpPr>
        <p:spPr/>
        <p:txBody>
          <a:bodyPr/>
          <a:lstStyle/>
          <a:p>
            <a:endParaRPr lang="cs-CZ"/>
          </a:p>
        </p:txBody>
      </p:sp>
      <p:pic>
        <p:nvPicPr>
          <p:cNvPr id="4" name="Zástupný symbol pro obsah 3">
            <a:extLst>
              <a:ext uri="{FF2B5EF4-FFF2-40B4-BE49-F238E27FC236}">
                <a16:creationId xmlns:a16="http://schemas.microsoft.com/office/drawing/2014/main" id="{AD7336EC-084B-4826-9536-E4C3B1E69B4D}"/>
              </a:ext>
            </a:extLst>
          </p:cNvPr>
          <p:cNvPicPr>
            <a:picLocks noGrp="1" noChangeAspect="1"/>
          </p:cNvPicPr>
          <p:nvPr>
            <p:ph idx="1"/>
          </p:nvPr>
        </p:nvPicPr>
        <p:blipFill>
          <a:blip r:embed="rId3"/>
          <a:stretch>
            <a:fillRect/>
          </a:stretch>
        </p:blipFill>
        <p:spPr>
          <a:xfrm>
            <a:off x="297408" y="1079938"/>
            <a:ext cx="10117072" cy="5097025"/>
          </a:xfrm>
          <a:prstGeom prst="rect">
            <a:avLst/>
          </a:prstGeom>
        </p:spPr>
      </p:pic>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Tree>
    <p:extLst>
      <p:ext uri="{BB962C8B-B14F-4D97-AF65-F5344CB8AC3E}">
        <p14:creationId xmlns:p14="http://schemas.microsoft.com/office/powerpoint/2010/main" val="1059276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86EEF7-D318-29A9-1DAC-0A2CB4A86255}"/>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
        <p:nvSpPr>
          <p:cNvPr id="4" name="Obdélník 3">
            <a:extLst>
              <a:ext uri="{FF2B5EF4-FFF2-40B4-BE49-F238E27FC236}">
                <a16:creationId xmlns:a16="http://schemas.microsoft.com/office/drawing/2014/main" id="{D1230A09-17EA-A05D-748A-64D898828795}"/>
              </a:ext>
            </a:extLst>
          </p:cNvPr>
          <p:cNvSpPr/>
          <p:nvPr/>
        </p:nvSpPr>
        <p:spPr>
          <a:xfrm>
            <a:off x="162733" y="173236"/>
            <a:ext cx="11623730" cy="523220"/>
          </a:xfrm>
          <a:prstGeom prst="rect">
            <a:avLst/>
          </a:prstGeom>
          <a:solidFill>
            <a:schemeClr val="bg1">
              <a:lumMod val="85000"/>
            </a:schemeClr>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800"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pPr algn="ctr"/>
            <a:r>
              <a:rPr lang="cs-CZ" sz="28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Mapa versus snímek aneb proč snímek? </a:t>
            </a:r>
          </a:p>
          <a:p>
            <a:pPr algn="ctr"/>
            <a:endParaRPr lang="cs-CZ" sz="2800"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4" descr="8 ideas de Mapas África | africa mapa, mapas del mundo, geografía">
            <a:extLst>
              <a:ext uri="{FF2B5EF4-FFF2-40B4-BE49-F238E27FC236}">
                <a16:creationId xmlns:a16="http://schemas.microsoft.com/office/drawing/2014/main" id="{E3E40C17-5E80-C389-853E-6B4FCB6C9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496" y="1115647"/>
            <a:ext cx="4878353" cy="51301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Školní mapy Archivy – Mapujeme svět">
            <a:extLst>
              <a:ext uri="{FF2B5EF4-FFF2-40B4-BE49-F238E27FC236}">
                <a16:creationId xmlns:a16="http://schemas.microsoft.com/office/drawing/2014/main" id="{0905BE3F-3121-76A6-4132-587B2A64D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06" y="1033342"/>
            <a:ext cx="3029316" cy="3029316"/>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8" descr="Afrika-Junior - ScalaZ">
            <a:extLst>
              <a:ext uri="{FF2B5EF4-FFF2-40B4-BE49-F238E27FC236}">
                <a16:creationId xmlns:a16="http://schemas.microsoft.com/office/drawing/2014/main" id="{BE756487-8FCC-E9DC-69D3-6E2EAAA583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5707" y="3031630"/>
            <a:ext cx="2482159" cy="2410615"/>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14" descr="Klimatické oblasti Afriky. Mapa klimatických zón Afriky">
            <a:extLst>
              <a:ext uri="{FF2B5EF4-FFF2-40B4-BE49-F238E27FC236}">
                <a16:creationId xmlns:a16="http://schemas.microsoft.com/office/drawing/2014/main" id="{140B5594-16CE-5798-79AC-D7371AF84B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000" y="905142"/>
            <a:ext cx="3029316" cy="3029316"/>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71DB5BC-B71E-4CF1-86E8-ABAA9A47B364}"/>
              </a:ext>
            </a:extLst>
          </p:cNvPr>
          <p:cNvSpPr txBox="1"/>
          <p:nvPr/>
        </p:nvSpPr>
        <p:spPr>
          <a:xfrm>
            <a:off x="567442" y="6175796"/>
            <a:ext cx="3452493" cy="338554"/>
          </a:xfrm>
          <a:prstGeom prst="rect">
            <a:avLst/>
          </a:prstGeom>
          <a:noFill/>
        </p:spPr>
        <p:txBody>
          <a:bodyPr wrap="square" rtlCol="0">
            <a:spAutoFit/>
          </a:bodyPr>
          <a:lstStyle/>
          <a:p>
            <a:pPr algn="l"/>
            <a:r>
              <a:rPr lang="cs-CZ" sz="1600" dirty="0">
                <a:latin typeface="+mn-lt"/>
              </a:rPr>
              <a:t>Výběr obrázků: Denisa Simerská</a:t>
            </a:r>
          </a:p>
        </p:txBody>
      </p:sp>
      <p:sp>
        <p:nvSpPr>
          <p:cNvPr id="6" name="TextovéPole 5">
            <a:extLst>
              <a:ext uri="{FF2B5EF4-FFF2-40B4-BE49-F238E27FC236}">
                <a16:creationId xmlns:a16="http://schemas.microsoft.com/office/drawing/2014/main" id="{2DA9666E-C2F9-4786-BE53-6F075ABDCB56}"/>
              </a:ext>
            </a:extLst>
          </p:cNvPr>
          <p:cNvSpPr txBox="1"/>
          <p:nvPr/>
        </p:nvSpPr>
        <p:spPr>
          <a:xfrm>
            <a:off x="689151" y="5442245"/>
            <a:ext cx="5881862" cy="523220"/>
          </a:xfrm>
          <a:prstGeom prst="rect">
            <a:avLst/>
          </a:prstGeom>
          <a:solidFill>
            <a:schemeClr val="bg1">
              <a:lumMod val="85000"/>
            </a:schemeClr>
          </a:solidFill>
        </p:spPr>
        <p:txBody>
          <a:bodyPr wrap="square" rtlCol="0">
            <a:spAutoFit/>
          </a:bodyPr>
          <a:lstStyle/>
          <a:p>
            <a:pPr algn="l"/>
            <a:r>
              <a:rPr lang="cs-CZ" sz="2800" dirty="0">
                <a:solidFill>
                  <a:srgbClr val="0000DC"/>
                </a:solidFill>
                <a:latin typeface="+mn-lt"/>
              </a:rPr>
              <a:t>Model versus reálný pohled</a:t>
            </a:r>
          </a:p>
        </p:txBody>
      </p:sp>
      <p:sp>
        <p:nvSpPr>
          <p:cNvPr id="7" name="Zástupný symbol pro číslo snímku 6">
            <a:extLst>
              <a:ext uri="{FF2B5EF4-FFF2-40B4-BE49-F238E27FC236}">
                <a16:creationId xmlns:a16="http://schemas.microsoft.com/office/drawing/2014/main" id="{1A1D07D4-BFA4-4E00-8B32-6968754C2EA9}"/>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Tree>
    <p:extLst>
      <p:ext uri="{BB962C8B-B14F-4D97-AF65-F5344CB8AC3E}">
        <p14:creationId xmlns:p14="http://schemas.microsoft.com/office/powerpoint/2010/main" val="843150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53CB02-6F25-AD70-D58D-70E381D0C0DC}"/>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
        <p:nvSpPr>
          <p:cNvPr id="2" name="Nadpis 1">
            <a:extLst>
              <a:ext uri="{FF2B5EF4-FFF2-40B4-BE49-F238E27FC236}">
                <a16:creationId xmlns:a16="http://schemas.microsoft.com/office/drawing/2014/main" id="{6ED47CE2-8A75-411E-9344-673FEC4552D6}"/>
              </a:ext>
            </a:extLst>
          </p:cNvPr>
          <p:cNvSpPr>
            <a:spLocks noGrp="1"/>
          </p:cNvSpPr>
          <p:nvPr>
            <p:ph type="title"/>
          </p:nvPr>
        </p:nvSpPr>
        <p:spPr/>
        <p:txBody>
          <a:bodyPr/>
          <a:lstStyle/>
          <a:p>
            <a:endParaRPr lang="cs-CZ"/>
          </a:p>
        </p:txBody>
      </p:sp>
      <p:pic>
        <p:nvPicPr>
          <p:cNvPr id="4" name="Zástupný symbol pro obsah 3">
            <a:extLst>
              <a:ext uri="{FF2B5EF4-FFF2-40B4-BE49-F238E27FC236}">
                <a16:creationId xmlns:a16="http://schemas.microsoft.com/office/drawing/2014/main" id="{C12DF4A2-9ACE-49D0-9EEF-9E39EE0707E3}"/>
              </a:ext>
            </a:extLst>
          </p:cNvPr>
          <p:cNvPicPr>
            <a:picLocks noGrp="1" noChangeAspect="1"/>
          </p:cNvPicPr>
          <p:nvPr>
            <p:ph idx="1"/>
          </p:nvPr>
        </p:nvPicPr>
        <p:blipFill>
          <a:blip r:embed="rId3"/>
          <a:stretch>
            <a:fillRect/>
          </a:stretch>
        </p:blipFill>
        <p:spPr>
          <a:xfrm>
            <a:off x="620937" y="938048"/>
            <a:ext cx="10660644" cy="5491163"/>
          </a:xfrm>
          <a:prstGeom prst="rect">
            <a:avLst/>
          </a:prstGeom>
        </p:spPr>
      </p:pic>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Tree>
    <p:extLst>
      <p:ext uri="{BB962C8B-B14F-4D97-AF65-F5344CB8AC3E}">
        <p14:creationId xmlns:p14="http://schemas.microsoft.com/office/powerpoint/2010/main" val="3350271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AD33B1-F51C-3018-6A4B-487C11876043}"/>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
        <p:nvSpPr>
          <p:cNvPr id="2" name="Zástupný symbol pro zápatí 1">
            <a:extLst>
              <a:ext uri="{FF2B5EF4-FFF2-40B4-BE49-F238E27FC236}">
                <a16:creationId xmlns:a16="http://schemas.microsoft.com/office/drawing/2014/main" id="{191ADF03-1AE5-492C-A604-80C4D9F25B5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6CBA4AB-FDA2-47CF-A0F2-A0A3B5BAE0F9}"/>
              </a:ext>
            </a:extLst>
          </p:cNvPr>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4" name="Nadpis 3">
            <a:extLst>
              <a:ext uri="{FF2B5EF4-FFF2-40B4-BE49-F238E27FC236}">
                <a16:creationId xmlns:a16="http://schemas.microsoft.com/office/drawing/2014/main" id="{EB79A509-4F41-4B43-A2B4-1DC4DDCC3551}"/>
              </a:ext>
            </a:extLst>
          </p:cNvPr>
          <p:cNvSpPr>
            <a:spLocks noGrp="1"/>
          </p:cNvSpPr>
          <p:nvPr>
            <p:ph type="title"/>
          </p:nvPr>
        </p:nvSpPr>
        <p:spPr>
          <a:xfrm>
            <a:off x="774244" y="378000"/>
            <a:ext cx="10753200" cy="451576"/>
          </a:xfrm>
        </p:spPr>
        <p:txBody>
          <a:bodyPr/>
          <a:lstStyle/>
          <a:p>
            <a:r>
              <a:rPr lang="cs-CZ" dirty="0"/>
              <a:t>2. Snímky z družic Sentinel</a:t>
            </a:r>
          </a:p>
        </p:txBody>
      </p:sp>
      <p:sp>
        <p:nvSpPr>
          <p:cNvPr id="5" name="Zástupný symbol pro obsah 4">
            <a:extLst>
              <a:ext uri="{FF2B5EF4-FFF2-40B4-BE49-F238E27FC236}">
                <a16:creationId xmlns:a16="http://schemas.microsoft.com/office/drawing/2014/main" id="{A431539E-10E1-410F-A7C1-9103DBF6C9CE}"/>
              </a:ext>
            </a:extLst>
          </p:cNvPr>
          <p:cNvSpPr>
            <a:spLocks noGrp="1"/>
          </p:cNvSpPr>
          <p:nvPr>
            <p:ph idx="1"/>
          </p:nvPr>
        </p:nvSpPr>
        <p:spPr>
          <a:xfrm>
            <a:off x="414000" y="893260"/>
            <a:ext cx="10753200" cy="4139998"/>
          </a:xfrm>
        </p:spPr>
        <p:txBody>
          <a:bodyPr/>
          <a:lstStyle/>
          <a:p>
            <a:pPr marL="324000" lvl="1" indent="0">
              <a:buNone/>
            </a:pPr>
            <a:r>
              <a:rPr lang="cs-CZ" dirty="0"/>
              <a:t> prohlížeče: </a:t>
            </a:r>
          </a:p>
          <a:p>
            <a:pPr marL="781200" lvl="1" indent="-457200">
              <a:buFont typeface="+mj-lt"/>
              <a:buAutoNum type="arabicPeriod"/>
            </a:pPr>
            <a:r>
              <a:rPr lang="cs-CZ" dirty="0"/>
              <a:t>Sentinel </a:t>
            </a:r>
            <a:r>
              <a:rPr lang="cs-CZ" dirty="0" err="1"/>
              <a:t>Playground</a:t>
            </a:r>
            <a:endParaRPr lang="cs-CZ" dirty="0"/>
          </a:p>
          <a:p>
            <a:pPr marL="781200" lvl="1" indent="-457200">
              <a:buFont typeface="+mj-lt"/>
              <a:buAutoNum type="arabicPeriod"/>
            </a:pPr>
            <a:r>
              <a:rPr lang="cs-CZ" dirty="0"/>
              <a:t> </a:t>
            </a:r>
            <a:r>
              <a:rPr lang="cs-CZ" dirty="0" err="1"/>
              <a:t>Copernicus</a:t>
            </a:r>
            <a:r>
              <a:rPr lang="cs-CZ" dirty="0"/>
              <a:t> Browser </a:t>
            </a:r>
          </a:p>
          <a:p>
            <a:pPr marL="781200" lvl="1" indent="-457200">
              <a:buFont typeface="+mj-lt"/>
              <a:buAutoNum type="arabicPeriod"/>
            </a:pPr>
            <a:r>
              <a:rPr lang="cs-CZ" dirty="0"/>
              <a:t>EO Browser</a:t>
            </a:r>
          </a:p>
          <a:p>
            <a:r>
              <a:rPr lang="cs-CZ" sz="2000" dirty="0"/>
              <a:t>Prohlížeče Sentinel </a:t>
            </a:r>
            <a:r>
              <a:rPr lang="cs-CZ" sz="2000" dirty="0" err="1"/>
              <a:t>Playground</a:t>
            </a:r>
            <a:endParaRPr lang="cs-CZ" sz="2000" dirty="0"/>
          </a:p>
          <a:p>
            <a:r>
              <a:rPr lang="cs-CZ" sz="2000" dirty="0">
                <a:hlinkClick r:id="rId3"/>
              </a:rPr>
              <a:t>https://www.sentinel-hub.com/explore/sentinelplayground/</a:t>
            </a:r>
            <a:endParaRPr lang="cs-CZ" sz="2000" dirty="0"/>
          </a:p>
          <a:p>
            <a:r>
              <a:rPr lang="cs-CZ" sz="2000" dirty="0"/>
              <a:t>Uživatelské rozhraní </a:t>
            </a:r>
          </a:p>
          <a:p>
            <a:r>
              <a:rPr lang="cs-CZ" sz="2000" dirty="0"/>
              <a:t>  nástroje:  </a:t>
            </a:r>
          </a:p>
          <a:p>
            <a:pPr lvl="1"/>
            <a:r>
              <a:rPr lang="cs-CZ" dirty="0"/>
              <a:t>výběr družice</a:t>
            </a:r>
          </a:p>
          <a:p>
            <a:pPr lvl="1"/>
            <a:r>
              <a:rPr lang="cs-CZ" dirty="0"/>
              <a:t> výběr místa</a:t>
            </a:r>
          </a:p>
          <a:p>
            <a:pPr lvl="1"/>
            <a:r>
              <a:rPr lang="cs-CZ" dirty="0"/>
              <a:t>nastavení  oblačnosti scény</a:t>
            </a:r>
          </a:p>
          <a:p>
            <a:pPr lvl="1"/>
            <a:r>
              <a:rPr lang="cs-CZ" dirty="0"/>
              <a:t>výběr  data - období - dostupnost snímků</a:t>
            </a:r>
          </a:p>
          <a:p>
            <a:pPr lvl="1"/>
            <a:r>
              <a:rPr lang="cs-CZ" dirty="0">
                <a:solidFill>
                  <a:schemeClr val="accent2"/>
                </a:solidFill>
              </a:rPr>
              <a:t>barevná syntéza: pravé barvy a nepravé barvy</a:t>
            </a:r>
          </a:p>
          <a:p>
            <a:pPr lvl="1"/>
            <a:r>
              <a:rPr lang="cs-CZ" dirty="0"/>
              <a:t>nástroj </a:t>
            </a:r>
            <a:r>
              <a:rPr lang="cs-CZ" dirty="0" err="1"/>
              <a:t>rendering</a:t>
            </a:r>
            <a:r>
              <a:rPr lang="cs-CZ" dirty="0"/>
              <a:t> - sestavení snímků v syntéze RGB dle jednotlivých pásem - naučit se a pochopit, jak se sestaví snímek v pravých barvách a  jak v nepravých barvách. </a:t>
            </a:r>
          </a:p>
          <a:p>
            <a:pPr lvl="1"/>
            <a:endParaRPr lang="cs-CZ" dirty="0"/>
          </a:p>
          <a:p>
            <a:pPr lvl="1"/>
            <a:endParaRPr lang="cs-CZ" dirty="0"/>
          </a:p>
          <a:p>
            <a:pPr lvl="1"/>
            <a:r>
              <a:rPr lang="cs-CZ" dirty="0">
                <a:solidFill>
                  <a:schemeClr val="accent2"/>
                </a:solidFill>
              </a:rPr>
              <a:t>jev sinice</a:t>
            </a:r>
          </a:p>
          <a:p>
            <a:endParaRPr lang="cs-CZ" sz="2000" dirty="0"/>
          </a:p>
          <a:p>
            <a:endParaRPr lang="cs-CZ" sz="2000" dirty="0"/>
          </a:p>
        </p:txBody>
      </p:sp>
    </p:spTree>
    <p:extLst>
      <p:ext uri="{BB962C8B-B14F-4D97-AF65-F5344CB8AC3E}">
        <p14:creationId xmlns:p14="http://schemas.microsoft.com/office/powerpoint/2010/main" val="4161735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91ADF03-1AE5-492C-A604-80C4D9F25B5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6CBA4AB-FDA2-47CF-A0F2-A0A3B5BAE0F9}"/>
              </a:ext>
            </a:extLst>
          </p:cNvPr>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a:extLst>
              <a:ext uri="{FF2B5EF4-FFF2-40B4-BE49-F238E27FC236}">
                <a16:creationId xmlns:a16="http://schemas.microsoft.com/office/drawing/2014/main" id="{EB79A509-4F41-4B43-A2B4-1DC4DDCC3551}"/>
              </a:ext>
            </a:extLst>
          </p:cNvPr>
          <p:cNvSpPr>
            <a:spLocks noGrp="1"/>
          </p:cNvSpPr>
          <p:nvPr>
            <p:ph type="title"/>
          </p:nvPr>
        </p:nvSpPr>
        <p:spPr>
          <a:xfrm>
            <a:off x="774244" y="378000"/>
            <a:ext cx="10753200" cy="451576"/>
          </a:xfrm>
        </p:spPr>
        <p:txBody>
          <a:bodyPr/>
          <a:lstStyle/>
          <a:p>
            <a:r>
              <a:rPr lang="cs-CZ" dirty="0"/>
              <a:t>Prohlížeč Sentinel </a:t>
            </a:r>
            <a:r>
              <a:rPr lang="cs-CZ" dirty="0" err="1"/>
              <a:t>Playground</a:t>
            </a:r>
            <a:endParaRPr lang="cs-CZ" dirty="0"/>
          </a:p>
        </p:txBody>
      </p:sp>
      <p:sp>
        <p:nvSpPr>
          <p:cNvPr id="5" name="Zástupný symbol pro obsah 4">
            <a:extLst>
              <a:ext uri="{FF2B5EF4-FFF2-40B4-BE49-F238E27FC236}">
                <a16:creationId xmlns:a16="http://schemas.microsoft.com/office/drawing/2014/main" id="{A431539E-10E1-410F-A7C1-9103DBF6C9CE}"/>
              </a:ext>
            </a:extLst>
          </p:cNvPr>
          <p:cNvSpPr>
            <a:spLocks noGrp="1"/>
          </p:cNvSpPr>
          <p:nvPr>
            <p:ph idx="1"/>
          </p:nvPr>
        </p:nvSpPr>
        <p:spPr>
          <a:xfrm>
            <a:off x="540000" y="1148329"/>
            <a:ext cx="10753200" cy="4139998"/>
          </a:xfrm>
        </p:spPr>
        <p:txBody>
          <a:bodyPr/>
          <a:lstStyle/>
          <a:p>
            <a:r>
              <a:rPr lang="cs-CZ" sz="2000" dirty="0">
                <a:hlinkClick r:id="rId2"/>
              </a:rPr>
              <a:t>https://www.sentinel-hub.com/explore/sentinelplayground/</a:t>
            </a:r>
            <a:endParaRPr lang="cs-CZ" sz="2000" dirty="0"/>
          </a:p>
          <a:p>
            <a:r>
              <a:rPr lang="cs-CZ" sz="2000" dirty="0"/>
              <a:t>Uživatelské rozhraní </a:t>
            </a:r>
          </a:p>
          <a:p>
            <a:r>
              <a:rPr lang="cs-CZ" sz="2000" dirty="0"/>
              <a:t>  nástroje:  </a:t>
            </a:r>
          </a:p>
          <a:p>
            <a:pPr lvl="1"/>
            <a:r>
              <a:rPr lang="cs-CZ" dirty="0"/>
              <a:t>výběr družice</a:t>
            </a:r>
          </a:p>
          <a:p>
            <a:pPr lvl="1"/>
            <a:r>
              <a:rPr lang="cs-CZ" dirty="0"/>
              <a:t> výběr místa</a:t>
            </a:r>
          </a:p>
          <a:p>
            <a:pPr lvl="1"/>
            <a:r>
              <a:rPr lang="cs-CZ" dirty="0"/>
              <a:t>nastavení  oblačnosti scény</a:t>
            </a:r>
          </a:p>
          <a:p>
            <a:pPr lvl="1"/>
            <a:r>
              <a:rPr lang="cs-CZ" dirty="0"/>
              <a:t>výběr  data - období - dostupnost snímků</a:t>
            </a:r>
          </a:p>
          <a:p>
            <a:pPr lvl="1"/>
            <a:r>
              <a:rPr lang="cs-CZ" dirty="0">
                <a:solidFill>
                  <a:schemeClr val="accent2"/>
                </a:solidFill>
              </a:rPr>
              <a:t>barevná syntéza: pravé barvy a nepravé barvy</a:t>
            </a:r>
          </a:p>
          <a:p>
            <a:pPr lvl="1"/>
            <a:r>
              <a:rPr lang="cs-CZ" dirty="0"/>
              <a:t>nástroj </a:t>
            </a:r>
            <a:r>
              <a:rPr lang="cs-CZ" dirty="0" err="1"/>
              <a:t>rendering</a:t>
            </a:r>
            <a:r>
              <a:rPr lang="cs-CZ" dirty="0"/>
              <a:t> - sestavení snímků v syntéze RGB dle jednotlivých pásem - naučit se a pochopit, jak se sestaví snímek v pravých barvách a  jak v nepravých barvách. </a:t>
            </a:r>
          </a:p>
          <a:p>
            <a:pPr lvl="1"/>
            <a:endParaRPr lang="cs-CZ" dirty="0"/>
          </a:p>
          <a:p>
            <a:pPr lvl="1"/>
            <a:endParaRPr lang="cs-CZ" dirty="0"/>
          </a:p>
          <a:p>
            <a:pPr lvl="1"/>
            <a:r>
              <a:rPr lang="cs-CZ" dirty="0">
                <a:solidFill>
                  <a:schemeClr val="accent2"/>
                </a:solidFill>
              </a:rPr>
              <a:t>jev sinice</a:t>
            </a:r>
          </a:p>
          <a:p>
            <a:endParaRPr lang="cs-CZ" sz="2000" dirty="0"/>
          </a:p>
          <a:p>
            <a:endParaRPr lang="cs-CZ" sz="2000" dirty="0"/>
          </a:p>
        </p:txBody>
      </p:sp>
      <p:pic>
        <p:nvPicPr>
          <p:cNvPr id="6" name="Picture 5">
            <a:extLst>
              <a:ext uri="{FF2B5EF4-FFF2-40B4-BE49-F238E27FC236}">
                <a16:creationId xmlns:a16="http://schemas.microsoft.com/office/drawing/2014/main" id="{1CDB85A0-9DD8-61E3-06FF-FEE3D6BAC960}"/>
              </a:ext>
            </a:extLst>
          </p:cNvPr>
          <p:cNvPicPr>
            <a:picLocks noGrp="1" noRot="1" noChangeAspect="1" noMove="1" noResize="1" noEditPoints="1" noAdjustHandles="1" noChangeArrowheads="1" noChangeShapeType="1" noCrop="1"/>
          </p:cNvPicPr>
          <p:nvPr/>
        </p:nvPicPr>
        <p:blipFill rotWithShape="1">
          <a:blip r:embed="rId3"/>
          <a:srcRect l="2269" t="19796" r="3869"/>
          <a:stretch/>
        </p:blipFill>
        <p:spPr>
          <a:xfrm>
            <a:off x="5077326" y="6054291"/>
            <a:ext cx="7045694" cy="769274"/>
          </a:xfrm>
          <a:prstGeom prst="rect">
            <a:avLst/>
          </a:prstGeom>
        </p:spPr>
      </p:pic>
    </p:spTree>
    <p:extLst>
      <p:ext uri="{BB962C8B-B14F-4D97-AF65-F5344CB8AC3E}">
        <p14:creationId xmlns:p14="http://schemas.microsoft.com/office/powerpoint/2010/main" val="1523480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B9F5D9-3885-F2CC-2E53-F99F9584DAB1}"/>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
        <p:nvSpPr>
          <p:cNvPr id="3" name="Zástupný symbol pro číslo snímku 2">
            <a:extLst>
              <a:ext uri="{FF2B5EF4-FFF2-40B4-BE49-F238E27FC236}">
                <a16:creationId xmlns:a16="http://schemas.microsoft.com/office/drawing/2014/main" id="{C6319E47-6AD1-4D4A-AFBF-72E6DFA0DB5A}"/>
              </a:ext>
            </a:extLst>
          </p:cNvPr>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4" name="Nadpis 3">
            <a:extLst>
              <a:ext uri="{FF2B5EF4-FFF2-40B4-BE49-F238E27FC236}">
                <a16:creationId xmlns:a16="http://schemas.microsoft.com/office/drawing/2014/main" id="{E5BDDA8A-109D-4F1F-B7C4-DDABBA0D2C7A}"/>
              </a:ext>
            </a:extLst>
          </p:cNvPr>
          <p:cNvSpPr>
            <a:spLocks noGrp="1"/>
          </p:cNvSpPr>
          <p:nvPr>
            <p:ph type="title"/>
          </p:nvPr>
        </p:nvSpPr>
        <p:spPr>
          <a:xfrm>
            <a:off x="479776" y="262800"/>
            <a:ext cx="10753200" cy="451576"/>
          </a:xfrm>
          <a:solidFill>
            <a:schemeClr val="bg1">
              <a:lumMod val="85000"/>
            </a:schemeClr>
          </a:solidFill>
        </p:spPr>
        <p:txBody>
          <a:bodyPr/>
          <a:lstStyle/>
          <a:p>
            <a:pPr algn="ctr"/>
            <a:r>
              <a:rPr lang="cs-CZ" sz="2400" dirty="0">
                <a:solidFill>
                  <a:srgbClr val="3219EF"/>
                </a:solidFill>
              </a:rPr>
              <a:t>Snímek  krajiny v pravých barvách</a:t>
            </a:r>
          </a:p>
        </p:txBody>
      </p:sp>
      <p:sp>
        <p:nvSpPr>
          <p:cNvPr id="5" name="Zástupný obsah 4">
            <a:extLst>
              <a:ext uri="{FF2B5EF4-FFF2-40B4-BE49-F238E27FC236}">
                <a16:creationId xmlns:a16="http://schemas.microsoft.com/office/drawing/2014/main" id="{E1258B6C-F981-4483-A555-E16E58D0A11E}"/>
              </a:ext>
            </a:extLst>
          </p:cNvPr>
          <p:cNvSpPr>
            <a:spLocks noGrp="1"/>
          </p:cNvSpPr>
          <p:nvPr>
            <p:ph idx="1"/>
          </p:nvPr>
        </p:nvSpPr>
        <p:spPr>
          <a:xfrm>
            <a:off x="720000" y="1359001"/>
            <a:ext cx="10753200" cy="4139998"/>
          </a:xfrm>
        </p:spPr>
        <p:txBody>
          <a:bodyPr/>
          <a:lstStyle/>
          <a:p>
            <a:endParaRPr lang="cs-CZ" sz="2200" dirty="0">
              <a:latin typeface="Trebuchet MS" panose="020B0603020202020204" pitchFamily="34" charset="0"/>
            </a:endParaRPr>
          </a:p>
        </p:txBody>
      </p:sp>
      <p:pic>
        <p:nvPicPr>
          <p:cNvPr id="2" name="Obrázek 1">
            <a:extLst>
              <a:ext uri="{FF2B5EF4-FFF2-40B4-BE49-F238E27FC236}">
                <a16:creationId xmlns:a16="http://schemas.microsoft.com/office/drawing/2014/main" id="{5F2E5633-4924-435D-AF35-7C6744B65C3D}"/>
              </a:ext>
            </a:extLst>
          </p:cNvPr>
          <p:cNvPicPr>
            <a:picLocks noChangeAspect="1"/>
          </p:cNvPicPr>
          <p:nvPr/>
        </p:nvPicPr>
        <p:blipFill>
          <a:blip r:embed="rId3"/>
          <a:stretch>
            <a:fillRect/>
          </a:stretch>
        </p:blipFill>
        <p:spPr>
          <a:xfrm>
            <a:off x="540000" y="915951"/>
            <a:ext cx="9424301" cy="5679249"/>
          </a:xfrm>
          <a:prstGeom prst="rect">
            <a:avLst/>
          </a:prstGeom>
        </p:spPr>
      </p:pic>
    </p:spTree>
    <p:extLst>
      <p:ext uri="{BB962C8B-B14F-4D97-AF65-F5344CB8AC3E}">
        <p14:creationId xmlns:p14="http://schemas.microsoft.com/office/powerpoint/2010/main" val="950558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EA2A47-B555-9B6B-7CDC-E0B0A4F1DA84}"/>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
        <p:nvSpPr>
          <p:cNvPr id="2" name="Nadpis 1">
            <a:extLst>
              <a:ext uri="{FF2B5EF4-FFF2-40B4-BE49-F238E27FC236}">
                <a16:creationId xmlns:a16="http://schemas.microsoft.com/office/drawing/2014/main" id="{97649107-8B7C-40F7-A49E-B6457EFB3BB6}"/>
              </a:ext>
            </a:extLst>
          </p:cNvPr>
          <p:cNvSpPr>
            <a:spLocks noGrp="1"/>
          </p:cNvSpPr>
          <p:nvPr>
            <p:ph type="title"/>
          </p:nvPr>
        </p:nvSpPr>
        <p:spPr>
          <a:xfrm>
            <a:off x="504496" y="85935"/>
            <a:ext cx="11183007" cy="518500"/>
          </a:xfrm>
          <a:solidFill>
            <a:schemeClr val="bg1">
              <a:lumMod val="85000"/>
            </a:schemeClr>
          </a:solidFill>
        </p:spPr>
        <p:txBody>
          <a:bodyPr/>
          <a:lstStyle/>
          <a:p>
            <a:pPr algn="ctr"/>
            <a:r>
              <a:rPr lang="cs-CZ" sz="2400" dirty="0">
                <a:solidFill>
                  <a:srgbClr val="3219EF"/>
                </a:solidFill>
              </a:rPr>
              <a:t>Snímek v nepravých barvách</a:t>
            </a:r>
          </a:p>
        </p:txBody>
      </p:sp>
      <p:pic>
        <p:nvPicPr>
          <p:cNvPr id="4" name="Zástupný symbol pro obsah 3">
            <a:extLst>
              <a:ext uri="{FF2B5EF4-FFF2-40B4-BE49-F238E27FC236}">
                <a16:creationId xmlns:a16="http://schemas.microsoft.com/office/drawing/2014/main" id="{BC8884B2-B630-4014-B83B-D47A3238DA40}"/>
              </a:ext>
            </a:extLst>
          </p:cNvPr>
          <p:cNvPicPr>
            <a:picLocks noGrp="1" noChangeAspect="1"/>
          </p:cNvPicPr>
          <p:nvPr>
            <p:ph idx="1"/>
          </p:nvPr>
        </p:nvPicPr>
        <p:blipFill>
          <a:blip r:embed="rId3"/>
          <a:stretch>
            <a:fillRect/>
          </a:stretch>
        </p:blipFill>
        <p:spPr>
          <a:xfrm>
            <a:off x="622826" y="859778"/>
            <a:ext cx="9265093" cy="5912288"/>
          </a:xfrm>
          <a:prstGeom prst="rect">
            <a:avLst/>
          </a:prstGeom>
        </p:spPr>
      </p:pic>
      <p:sp>
        <p:nvSpPr>
          <p:cNvPr id="3" name="Zástupný symbol pro číslo snímku 2">
            <a:extLst>
              <a:ext uri="{FF2B5EF4-FFF2-40B4-BE49-F238E27FC236}">
                <a16:creationId xmlns:a16="http://schemas.microsoft.com/office/drawing/2014/main" id="{A105E433-46BF-4BCB-96B5-6A64205C62D0}"/>
              </a:ext>
            </a:extLst>
          </p:cNvPr>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Tree>
    <p:extLst>
      <p:ext uri="{BB962C8B-B14F-4D97-AF65-F5344CB8AC3E}">
        <p14:creationId xmlns:p14="http://schemas.microsoft.com/office/powerpoint/2010/main" val="3171841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130807-4F6F-3FDA-37C6-9BDDE80AAD3F}"/>
              </a:ext>
            </a:extLst>
          </p:cNvPr>
          <p:cNvPicPr>
            <a:picLocks noGrp="1" noRot="1" noChangeAspect="1" noMove="1" noResize="1" noEditPoints="1" noAdjustHandles="1" noChangeArrowheads="1" noChangeShapeType="1" noCrop="1"/>
          </p:cNvPicPr>
          <p:nvPr/>
        </p:nvPicPr>
        <p:blipFill rotWithShape="1">
          <a:blip r:embed="rId3"/>
          <a:srcRect l="2269" t="19796" r="3869"/>
          <a:stretch/>
        </p:blipFill>
        <p:spPr>
          <a:xfrm>
            <a:off x="5077326" y="6054291"/>
            <a:ext cx="7045694" cy="769274"/>
          </a:xfrm>
          <a:prstGeom prst="rect">
            <a:avLst/>
          </a:prstGeom>
        </p:spPr>
      </p:pic>
      <p:sp>
        <p:nvSpPr>
          <p:cNvPr id="4" name="Obdélník 3">
            <a:extLst>
              <a:ext uri="{FF2B5EF4-FFF2-40B4-BE49-F238E27FC236}">
                <a16:creationId xmlns:a16="http://schemas.microsoft.com/office/drawing/2014/main" id="{C8A625DF-7186-3CB2-4684-514DC3281219}"/>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Využití nepravých barev v praxi</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Obrázek 5" descr="Obsah obrázku mapa&#10;&#10;Popis byl vytvořen automaticky">
            <a:extLst>
              <a:ext uri="{FF2B5EF4-FFF2-40B4-BE49-F238E27FC236}">
                <a16:creationId xmlns:a16="http://schemas.microsoft.com/office/drawing/2014/main" id="{D3582E9D-0381-C7E6-2E9C-FDEB843B0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1071717"/>
            <a:ext cx="5753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6" descr="Obsah obrázku text, elektronika, displej, snímek obrazovky&#10;&#10;Popis byl vytvořen automaticky">
            <a:extLst>
              <a:ext uri="{FF2B5EF4-FFF2-40B4-BE49-F238E27FC236}">
                <a16:creationId xmlns:a16="http://schemas.microsoft.com/office/drawing/2014/main" id="{528FC89F-0703-4C86-ABCA-23E6B92F06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4000500"/>
            <a:ext cx="5753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30E8D138-377C-7717-56EB-78AB245CF05B}"/>
              </a:ext>
            </a:extLst>
          </p:cNvPr>
          <p:cNvSpPr>
            <a:spLocks noChangeArrowheads="1"/>
          </p:cNvSpPr>
          <p:nvPr/>
        </p:nvSpPr>
        <p:spPr bwMode="auto">
          <a:xfrm>
            <a:off x="6438900" y="1886562"/>
            <a:ext cx="50709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400">
                <a:solidFill>
                  <a:schemeClr val="tx1"/>
                </a:solidFill>
                <a:latin typeface="Arial" panose="020B0604020202020204" pitchFamily="34" charset="0"/>
              </a:defRPr>
            </a:lvl4pPr>
            <a:lvl5pPr>
              <a:defRPr sz="2400">
                <a:solidFill>
                  <a:schemeClr val="tx1"/>
                </a:solidFill>
                <a:latin typeface="Arial" panose="020B0604020202020204" pitchFamily="34" charset="0"/>
              </a:defRPr>
            </a:lvl5pPr>
            <a:lvl6pPr eaLnBrk="0" fontAlgn="base" hangingPunct="0">
              <a:spcBef>
                <a:spcPct val="0"/>
              </a:spcBef>
              <a:spcAft>
                <a:spcPct val="0"/>
              </a:spcAft>
              <a:defRPr sz="2400">
                <a:solidFill>
                  <a:schemeClr val="tx1"/>
                </a:solidFill>
                <a:latin typeface="Arial" panose="020B0604020202020204" pitchFamily="34" charset="0"/>
              </a:defRPr>
            </a:lvl6pPr>
            <a:lvl7pPr eaLnBrk="0" fontAlgn="base" hangingPunct="0">
              <a:spcBef>
                <a:spcPct val="0"/>
              </a:spcBef>
              <a:spcAft>
                <a:spcPct val="0"/>
              </a:spcAft>
              <a:defRPr sz="2400">
                <a:solidFill>
                  <a:schemeClr val="tx1"/>
                </a:solidFill>
                <a:latin typeface="Arial" panose="020B0604020202020204" pitchFamily="34" charset="0"/>
              </a:defRPr>
            </a:lvl7pPr>
            <a:lvl8pPr eaLnBrk="0" fontAlgn="base" hangingPunct="0">
              <a:spcBef>
                <a:spcPct val="0"/>
              </a:spcBef>
              <a:spcAft>
                <a:spcPct val="0"/>
              </a:spcAft>
              <a:defRPr sz="2400">
                <a:solidFill>
                  <a:schemeClr val="tx1"/>
                </a:solidFill>
                <a:latin typeface="Arial" panose="020B0604020202020204" pitchFamily="34" charset="0"/>
              </a:defRPr>
            </a:lvl8pPr>
            <a:lvl9pPr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cs-CZ" altLang="cs-CZ" sz="2000" dirty="0">
                <a:latin typeface="Open Sans" panose="020B0606030504020204" pitchFamily="34" charset="0"/>
                <a:ea typeface="Open Sans" panose="020B0606030504020204" pitchFamily="34" charset="0"/>
                <a:cs typeface="Open Sans" panose="020B0606030504020204" pitchFamily="34" charset="0"/>
              </a:rPr>
              <a:t>Požáry v Řecku v létě 2021</a:t>
            </a:r>
          </a:p>
          <a:p>
            <a:pPr>
              <a:defRPr/>
            </a:pPr>
            <a:r>
              <a:rPr lang="cs-CZ" altLang="cs-CZ" sz="2000" dirty="0">
                <a:latin typeface="Open Sans" panose="020B0606030504020204" pitchFamily="34" charset="0"/>
                <a:ea typeface="Open Sans" panose="020B0606030504020204" pitchFamily="34" charset="0"/>
                <a:cs typeface="Open Sans" panose="020B0606030504020204" pitchFamily="34" charset="0"/>
              </a:rPr>
              <a:t>Značná část vegetace na zasaženém území shořela – lze pozorovat rozdíl</a:t>
            </a:r>
          </a:p>
          <a:p>
            <a:pPr>
              <a:defRPr/>
            </a:pPr>
            <a:endParaRPr lang="cs-CZ" altLang="cs-CZ"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5">
            <a:extLst>
              <a:ext uri="{FF2B5EF4-FFF2-40B4-BE49-F238E27FC236}">
                <a16:creationId xmlns:a16="http://schemas.microsoft.com/office/drawing/2014/main" id="{E8FC8BA4-2016-42BE-C0D5-E493CE13E5A9}"/>
              </a:ext>
            </a:extLst>
          </p:cNvPr>
          <p:cNvSpPr>
            <a:spLocks noChangeArrowheads="1"/>
          </p:cNvSpPr>
          <p:nvPr/>
        </p:nvSpPr>
        <p:spPr bwMode="auto">
          <a:xfrm>
            <a:off x="6438900" y="4636901"/>
            <a:ext cx="507092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cs-CZ" altLang="cs-CZ" sz="2000" dirty="0">
                <a:latin typeface="Open Sans" panose="020B0606030504020204" pitchFamily="34" charset="0"/>
                <a:ea typeface="Open Sans" panose="020B0606030504020204" pitchFamily="34" charset="0"/>
                <a:cs typeface="Open Sans" panose="020B0606030504020204" pitchFamily="34" charset="0"/>
              </a:rPr>
              <a:t>Úbytek vegetace v důsledku požárů v okolí města </a:t>
            </a:r>
            <a:r>
              <a:rPr lang="cs-CZ" altLang="cs-CZ" sz="2000" dirty="0" err="1">
                <a:latin typeface="Open Sans" panose="020B0606030504020204" pitchFamily="34" charset="0"/>
                <a:ea typeface="Open Sans" panose="020B0606030504020204" pitchFamily="34" charset="0"/>
                <a:cs typeface="Open Sans" panose="020B0606030504020204" pitchFamily="34" charset="0"/>
              </a:rPr>
              <a:t>Istiaia</a:t>
            </a:r>
            <a:r>
              <a:rPr lang="cs-CZ" altLang="cs-CZ" sz="2000" dirty="0">
                <a:latin typeface="Open Sans" panose="020B0606030504020204" pitchFamily="34" charset="0"/>
                <a:ea typeface="Open Sans" panose="020B0606030504020204" pitchFamily="34" charset="0"/>
                <a:cs typeface="Open Sans" panose="020B0606030504020204" pitchFamily="34" charset="0"/>
              </a:rPr>
              <a:t> v srpnu 2021 (šedá barva značí spálenou vegetaci – nemá žádný chlorofyl). </a:t>
            </a:r>
            <a:endParaRPr lang="cs-CZ" altLang="cs-CZ"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Zástupný symbol pro číslo snímku 1">
            <a:extLst>
              <a:ext uri="{FF2B5EF4-FFF2-40B4-BE49-F238E27FC236}">
                <a16:creationId xmlns:a16="http://schemas.microsoft.com/office/drawing/2014/main" id="{8F489A7E-DD1C-4A1F-BC7B-008C4060C0FB}"/>
              </a:ext>
            </a:extLst>
          </p:cNvPr>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spTree>
    <p:extLst>
      <p:ext uri="{BB962C8B-B14F-4D97-AF65-F5344CB8AC3E}">
        <p14:creationId xmlns:p14="http://schemas.microsoft.com/office/powerpoint/2010/main" val="1748497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5BCA27E-F03F-461E-9777-3AD94FFD6F3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941D418-C9E2-4E9B-98C4-C41667EF284F}"/>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4" name="Nadpis 3">
            <a:extLst>
              <a:ext uri="{FF2B5EF4-FFF2-40B4-BE49-F238E27FC236}">
                <a16:creationId xmlns:a16="http://schemas.microsoft.com/office/drawing/2014/main" id="{B7DA36CC-08BB-4414-8754-70AC49A2FFDD}"/>
              </a:ext>
            </a:extLst>
          </p:cNvPr>
          <p:cNvSpPr>
            <a:spLocks noGrp="1"/>
          </p:cNvSpPr>
          <p:nvPr>
            <p:ph type="title"/>
          </p:nvPr>
        </p:nvSpPr>
        <p:spPr/>
        <p:txBody>
          <a:bodyPr/>
          <a:lstStyle/>
          <a:p>
            <a:r>
              <a:rPr lang="cs-CZ" sz="2800" dirty="0"/>
              <a:t>Řecko, požáry:  29.7 2021 a  11.8 vyhledejte,</a:t>
            </a:r>
            <a:br>
              <a:rPr lang="cs-CZ" sz="2800" dirty="0"/>
            </a:br>
            <a:r>
              <a:rPr lang="cs-CZ" sz="2800" dirty="0"/>
              <a:t> vyzkoušejte pro letošní rok a Rhodos</a:t>
            </a:r>
          </a:p>
        </p:txBody>
      </p:sp>
      <p:sp>
        <p:nvSpPr>
          <p:cNvPr id="5" name="Zástupný symbol pro obsah 4">
            <a:extLst>
              <a:ext uri="{FF2B5EF4-FFF2-40B4-BE49-F238E27FC236}">
                <a16:creationId xmlns:a16="http://schemas.microsoft.com/office/drawing/2014/main" id="{4EAF87A2-9943-46E5-A29C-3295DE472DCE}"/>
              </a:ext>
            </a:extLst>
          </p:cNvPr>
          <p:cNvSpPr>
            <a:spLocks noGrp="1"/>
          </p:cNvSpPr>
          <p:nvPr>
            <p:ph idx="1"/>
          </p:nvPr>
        </p:nvSpPr>
        <p:spPr/>
        <p:txBody>
          <a:bodyPr/>
          <a:lstStyle/>
          <a:p>
            <a:endParaRPr lang="cs-CZ"/>
          </a:p>
        </p:txBody>
      </p:sp>
      <p:pic>
        <p:nvPicPr>
          <p:cNvPr id="6" name="Obrázek 5" descr="Obsah obrázku mapa&#10;&#10;Popis byl vytvořen automaticky">
            <a:extLst>
              <a:ext uri="{FF2B5EF4-FFF2-40B4-BE49-F238E27FC236}">
                <a16:creationId xmlns:a16="http://schemas.microsoft.com/office/drawing/2014/main" id="{008A812F-6A6B-4293-98B6-052AC111C5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800" y="1759583"/>
            <a:ext cx="4143859" cy="205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6" descr="Obsah obrázku text, elektronika, displej, snímek obrazovky&#10;&#10;Popis byl vytvořen automaticky">
            <a:extLst>
              <a:ext uri="{FF2B5EF4-FFF2-40B4-BE49-F238E27FC236}">
                <a16:creationId xmlns:a16="http://schemas.microsoft.com/office/drawing/2014/main" id="{F853DF0E-8743-4F4C-9232-8E9D185480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1416" y="1759583"/>
            <a:ext cx="4329193" cy="215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4424E3B-0C98-A5C3-8795-17BFC1E8BEA5}"/>
              </a:ext>
            </a:extLst>
          </p:cNvPr>
          <p:cNvPicPr>
            <a:picLocks noGrp="1" noRot="1" noChangeAspect="1" noMove="1" noResize="1" noEditPoints="1" noAdjustHandles="1" noChangeArrowheads="1" noChangeShapeType="1" noCrop="1"/>
          </p:cNvPicPr>
          <p:nvPr/>
        </p:nvPicPr>
        <p:blipFill rotWithShape="1">
          <a:blip r:embed="rId4"/>
          <a:srcRect l="2269" t="19796" r="3869"/>
          <a:stretch/>
        </p:blipFill>
        <p:spPr>
          <a:xfrm>
            <a:off x="5077326" y="6054291"/>
            <a:ext cx="7045694" cy="769274"/>
          </a:xfrm>
          <a:prstGeom prst="rect">
            <a:avLst/>
          </a:prstGeom>
        </p:spPr>
      </p:pic>
    </p:spTree>
    <p:extLst>
      <p:ext uri="{BB962C8B-B14F-4D97-AF65-F5344CB8AC3E}">
        <p14:creationId xmlns:p14="http://schemas.microsoft.com/office/powerpoint/2010/main" val="2466346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87648-8B5B-4B7C-7FB5-2F4C28C51F7E}"/>
              </a:ext>
            </a:extLst>
          </p:cNvPr>
          <p:cNvPicPr>
            <a:picLocks noGrp="1" noRot="1" noChangeAspect="1" noMove="1" noResize="1" noEditPoints="1" noAdjustHandles="1" noChangeArrowheads="1" noChangeShapeType="1" noCrop="1"/>
          </p:cNvPicPr>
          <p:nvPr/>
        </p:nvPicPr>
        <p:blipFill rotWithShape="1">
          <a:blip r:embed="rId3"/>
          <a:srcRect l="2269" t="19796" r="3869"/>
          <a:stretch/>
        </p:blipFill>
        <p:spPr>
          <a:xfrm>
            <a:off x="5077326" y="6054291"/>
            <a:ext cx="7045694" cy="769274"/>
          </a:xfrm>
          <a:prstGeom prst="rect">
            <a:avLst/>
          </a:prstGeom>
        </p:spPr>
      </p:pic>
      <p:sp>
        <p:nvSpPr>
          <p:cNvPr id="4" name="Obdélník 3">
            <a:extLst>
              <a:ext uri="{FF2B5EF4-FFF2-40B4-BE49-F238E27FC236}">
                <a16:creationId xmlns:a16="http://schemas.microsoft.com/office/drawing/2014/main" id="{C8A625DF-7186-3CB2-4684-514DC3281219}"/>
              </a:ext>
            </a:extLst>
          </p:cNvPr>
          <p:cNvSpPr/>
          <p:nvPr/>
        </p:nvSpPr>
        <p:spPr>
          <a:xfrm>
            <a:off x="0" y="334297"/>
            <a:ext cx="12192000" cy="737420"/>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Využití nepravých barev v praxi</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Obrázek 3" descr="Obsah obrázku text&#10;&#10;Popis byl vytvořen automaticky">
            <a:extLst>
              <a:ext uri="{FF2B5EF4-FFF2-40B4-BE49-F238E27FC236}">
                <a16:creationId xmlns:a16="http://schemas.microsoft.com/office/drawing/2014/main" id="{9CD56B01-34FA-EE92-B36A-89A396A66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913" y="961358"/>
            <a:ext cx="6088349" cy="27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4" descr="Obsah obrázku text&#10;&#10;Popis byl vytvořen automaticky">
            <a:extLst>
              <a:ext uri="{FF2B5EF4-FFF2-40B4-BE49-F238E27FC236}">
                <a16:creationId xmlns:a16="http://schemas.microsoft.com/office/drawing/2014/main" id="{55781DDF-1B39-61DB-EADF-ACE8A6591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913" y="3707654"/>
            <a:ext cx="6088349" cy="290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obsah 2">
            <a:extLst>
              <a:ext uri="{FF2B5EF4-FFF2-40B4-BE49-F238E27FC236}">
                <a16:creationId xmlns:a16="http://schemas.microsoft.com/office/drawing/2014/main" id="{941AD081-AE2B-85EC-865F-811E1D87EB51}"/>
              </a:ext>
            </a:extLst>
          </p:cNvPr>
          <p:cNvSpPr>
            <a:spLocks noGrp="1"/>
          </p:cNvSpPr>
          <p:nvPr>
            <p:ph idx="1"/>
          </p:nvPr>
        </p:nvSpPr>
        <p:spPr>
          <a:xfrm>
            <a:off x="319737" y="1371600"/>
            <a:ext cx="5144437" cy="4887310"/>
          </a:xfrm>
        </p:spPr>
        <p:txBody>
          <a:bodyPr>
            <a:normAutofit fontScale="77500" lnSpcReduction="20000"/>
          </a:bodyPr>
          <a:lstStyle/>
          <a:p>
            <a:r>
              <a:rPr lang="cs-CZ" altLang="cs-CZ" sz="2000" u="sng" dirty="0">
                <a:latin typeface="Open Sans" panose="020B0606030504020204" pitchFamily="34" charset="0"/>
                <a:ea typeface="Open Sans" panose="020B0606030504020204" pitchFamily="34" charset="0"/>
                <a:cs typeface="Open Sans" panose="020B0606030504020204" pitchFamily="34" charset="0"/>
              </a:rPr>
              <a:t>Radarová data</a:t>
            </a:r>
            <a:endParaRPr lang="cs-CZ" altLang="cs-CZ" sz="2000" dirty="0">
              <a:latin typeface="Open Sans" panose="020B0606030504020204" pitchFamily="34" charset="0"/>
              <a:ea typeface="Open Sans" panose="020B0606030504020204" pitchFamily="34" charset="0"/>
              <a:cs typeface="Open Sans" panose="020B0606030504020204" pitchFamily="34" charset="0"/>
            </a:endParaRPr>
          </a:p>
          <a:p>
            <a:r>
              <a:rPr lang="cs-CZ" altLang="cs-CZ" sz="2000" dirty="0">
                <a:latin typeface="Open Sans" panose="020B0606030504020204" pitchFamily="34" charset="0"/>
                <a:ea typeface="Open Sans" panose="020B0606030504020204" pitchFamily="34" charset="0"/>
                <a:cs typeface="Open Sans" panose="020B0606030504020204" pitchFamily="34" charset="0"/>
              </a:rPr>
              <a:t>Sentinel-1</a:t>
            </a:r>
          </a:p>
          <a:p>
            <a:r>
              <a:rPr lang="cs-CZ" altLang="cs-CZ" sz="2000" dirty="0">
                <a:latin typeface="Open Sans" panose="020B0606030504020204" pitchFamily="34" charset="0"/>
                <a:ea typeface="Open Sans" panose="020B0606030504020204" pitchFamily="34" charset="0"/>
                <a:cs typeface="Open Sans" panose="020B0606030504020204" pitchFamily="34" charset="0"/>
              </a:rPr>
              <a:t>Vysílá signál a měří za jak dlouho se signál vrátí </a:t>
            </a:r>
          </a:p>
          <a:p>
            <a:r>
              <a:rPr lang="cs-CZ" altLang="cs-CZ" sz="2000" dirty="0">
                <a:latin typeface="Open Sans" panose="020B0606030504020204" pitchFamily="34" charset="0"/>
                <a:ea typeface="Open Sans" panose="020B0606030504020204" pitchFamily="34" charset="0"/>
                <a:cs typeface="Open Sans" panose="020B0606030504020204" pitchFamily="34" charset="0"/>
              </a:rPr>
              <a:t>Zaseknutí lodě Evergreen v Suezském kanále v březnu 2021 </a:t>
            </a:r>
            <a:r>
              <a:rPr lang="cs-CZ" altLang="cs-CZ"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cs-CZ" altLang="cs-CZ" sz="2000" dirty="0">
                <a:latin typeface="Open Sans" panose="020B0606030504020204" pitchFamily="34" charset="0"/>
                <a:ea typeface="Open Sans" panose="020B0606030504020204" pitchFamily="34" charset="0"/>
                <a:cs typeface="Open Sans" panose="020B0606030504020204" pitchFamily="34" charset="0"/>
              </a:rPr>
              <a:t> a detekce nákladních lodí, které čekaly na proplutí do Evropy (první snímek ukazuje „běžný“ provoz o měsíc dříve) ze strany Rudého moře (podobný počet lodí byl i na straně od Středozemního moře) – paralyzování celosvětového obchodu </a:t>
            </a:r>
            <a:r>
              <a:rPr lang="cs-CZ" altLang="cs-CZ"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cs-CZ" altLang="cs-CZ" sz="2000" dirty="0">
                <a:latin typeface="Open Sans" panose="020B0606030504020204" pitchFamily="34" charset="0"/>
                <a:ea typeface="Open Sans" panose="020B0606030504020204" pitchFamily="34" charset="0"/>
                <a:cs typeface="Open Sans" panose="020B0606030504020204" pitchFamily="34" charset="0"/>
              </a:rPr>
              <a:t> celosvětové ekonomické dopady </a:t>
            </a:r>
          </a:p>
        </p:txBody>
      </p:sp>
    </p:spTree>
    <p:extLst>
      <p:ext uri="{BB962C8B-B14F-4D97-AF65-F5344CB8AC3E}">
        <p14:creationId xmlns:p14="http://schemas.microsoft.com/office/powerpoint/2010/main" val="2574947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0FB433-6F0E-B5D9-03D3-E5013301B2DF}"/>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
        <p:nvSpPr>
          <p:cNvPr id="2" name="Nadpis 1"/>
          <p:cNvSpPr>
            <a:spLocks noGrp="1"/>
          </p:cNvSpPr>
          <p:nvPr>
            <p:ph type="title"/>
          </p:nvPr>
        </p:nvSpPr>
        <p:spPr/>
        <p:txBody>
          <a:bodyPr>
            <a:normAutofit fontScale="90000"/>
          </a:bodyPr>
          <a:lstStyle/>
          <a:p>
            <a:r>
              <a:rPr lang="cs-CZ" dirty="0"/>
              <a:t>Úkol  č. 1  . Sentinel </a:t>
            </a:r>
            <a:r>
              <a:rPr lang="cs-CZ" dirty="0" err="1"/>
              <a:t>Playground</a:t>
            </a:r>
            <a:r>
              <a:rPr lang="cs-CZ" dirty="0"/>
              <a:t> a  snímky a indexy</a:t>
            </a:r>
            <a:br>
              <a:rPr lang="cs-CZ" dirty="0"/>
            </a:br>
            <a:endParaRPr lang="cs-CZ" dirty="0"/>
          </a:p>
        </p:txBody>
      </p:sp>
      <p:sp>
        <p:nvSpPr>
          <p:cNvPr id="3" name="Zástupný symbol pro obsah 2"/>
          <p:cNvSpPr>
            <a:spLocks noGrp="1"/>
          </p:cNvSpPr>
          <p:nvPr>
            <p:ph idx="1"/>
          </p:nvPr>
        </p:nvSpPr>
        <p:spPr/>
        <p:txBody>
          <a:bodyPr/>
          <a:lstStyle/>
          <a:p>
            <a:r>
              <a:rPr lang="cs-CZ" dirty="0"/>
              <a:t>Sentinel </a:t>
            </a:r>
            <a:r>
              <a:rPr lang="cs-CZ" dirty="0" err="1"/>
              <a:t>Playground</a:t>
            </a:r>
            <a:endParaRPr lang="cs-CZ" dirty="0"/>
          </a:p>
          <a:p>
            <a:r>
              <a:rPr lang="cs-CZ" dirty="0"/>
              <a:t>Vyhledání Brněnské přehrady</a:t>
            </a:r>
          </a:p>
          <a:p>
            <a:r>
              <a:rPr lang="cs-CZ" dirty="0"/>
              <a:t>snímek bez oblačnosti</a:t>
            </a:r>
          </a:p>
          <a:p>
            <a:r>
              <a:rPr lang="cs-CZ" dirty="0"/>
              <a:t>říjen 2023 </a:t>
            </a:r>
          </a:p>
          <a:p>
            <a:r>
              <a:rPr lang="cs-CZ" dirty="0"/>
              <a:t>2. říjen 2023</a:t>
            </a:r>
          </a:p>
          <a:p>
            <a:r>
              <a:rPr lang="cs-CZ" dirty="0"/>
              <a:t>Pravé barvy</a:t>
            </a:r>
          </a:p>
          <a:p>
            <a:r>
              <a:rPr lang="cs-CZ" dirty="0"/>
              <a:t>Nepravé barvy: </a:t>
            </a:r>
            <a:r>
              <a:rPr lang="cs-CZ" dirty="0" err="1"/>
              <a:t>Infrared</a:t>
            </a:r>
            <a:r>
              <a:rPr lang="cs-CZ" dirty="0"/>
              <a:t>,  </a:t>
            </a:r>
            <a:r>
              <a:rPr lang="cs-CZ" dirty="0" err="1"/>
              <a:t>Agriculture</a:t>
            </a:r>
            <a:endParaRPr lang="cs-CZ" dirty="0"/>
          </a:p>
          <a:p>
            <a:r>
              <a:rPr lang="cs-CZ" dirty="0"/>
              <a:t>Indexy:  NDVI</a:t>
            </a:r>
          </a:p>
          <a:p>
            <a:endParaRPr lang="cs-CZ" dirty="0"/>
          </a:p>
          <a:p>
            <a:endParaRPr lang="cs-CZ" dirty="0"/>
          </a:p>
          <a:p>
            <a:endParaRPr lang="cs-CZ" dirty="0"/>
          </a:p>
        </p:txBody>
      </p:sp>
    </p:spTree>
    <p:extLst>
      <p:ext uri="{BB962C8B-B14F-4D97-AF65-F5344CB8AC3E}">
        <p14:creationId xmlns:p14="http://schemas.microsoft.com/office/powerpoint/2010/main" val="606750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2BC70-6859-8ECD-145D-AFCF2EB2B89C}"/>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
        <p:nvSpPr>
          <p:cNvPr id="2" name="Nadpis 1"/>
          <p:cNvSpPr>
            <a:spLocks noGrp="1"/>
          </p:cNvSpPr>
          <p:nvPr>
            <p:ph type="title"/>
          </p:nvPr>
        </p:nvSpPr>
        <p:spPr/>
        <p:txBody>
          <a:bodyPr/>
          <a:lstStyle/>
          <a:p>
            <a:r>
              <a:rPr lang="cs-CZ" dirty="0"/>
              <a:t>Browser</a:t>
            </a:r>
          </a:p>
        </p:txBody>
      </p:sp>
      <p:sp>
        <p:nvSpPr>
          <p:cNvPr id="3" name="Zástupný symbol pro obsah 2"/>
          <p:cNvSpPr>
            <a:spLocks noGrp="1"/>
          </p:cNvSpPr>
          <p:nvPr>
            <p:ph idx="1"/>
          </p:nvPr>
        </p:nvSpPr>
        <p:spPr/>
        <p:txBody>
          <a:bodyPr/>
          <a:lstStyle/>
          <a:p>
            <a:r>
              <a:rPr lang="cs-CZ" dirty="0">
                <a:hlinkClick r:id="rId3"/>
              </a:rPr>
              <a:t>https://dataspace.copernicus.eu/browser</a:t>
            </a:r>
            <a:endParaRPr lang="cs-CZ" dirty="0"/>
          </a:p>
          <a:p>
            <a:endParaRPr lang="cs-CZ" dirty="0"/>
          </a:p>
          <a:p>
            <a:endParaRPr lang="cs-CZ" dirty="0"/>
          </a:p>
          <a:p>
            <a:endParaRPr lang="cs-CZ" dirty="0"/>
          </a:p>
        </p:txBody>
      </p:sp>
      <p:pic>
        <p:nvPicPr>
          <p:cNvPr id="4" name="Zástupný symbol pro obsah 3">
            <a:extLst>
              <a:ext uri="{FF2B5EF4-FFF2-40B4-BE49-F238E27FC236}">
                <a16:creationId xmlns:a16="http://schemas.microsoft.com/office/drawing/2014/main" id="{94DB8E51-ACA7-49A8-8815-10BAE7E4A4E7}"/>
              </a:ext>
            </a:extLst>
          </p:cNvPr>
          <p:cNvPicPr>
            <a:picLocks noChangeAspect="1"/>
          </p:cNvPicPr>
          <p:nvPr/>
        </p:nvPicPr>
        <p:blipFill>
          <a:blip r:embed="rId4"/>
          <a:stretch>
            <a:fillRect/>
          </a:stretch>
        </p:blipFill>
        <p:spPr>
          <a:xfrm>
            <a:off x="1254177" y="2413080"/>
            <a:ext cx="7976533" cy="4287335"/>
          </a:xfrm>
          <a:prstGeom prst="rect">
            <a:avLst/>
          </a:prstGeom>
        </p:spPr>
      </p:pic>
    </p:spTree>
    <p:extLst>
      <p:ext uri="{BB962C8B-B14F-4D97-AF65-F5344CB8AC3E}">
        <p14:creationId xmlns:p14="http://schemas.microsoft.com/office/powerpoint/2010/main" val="2947958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4516B0-85D8-9B67-8E73-99B98DDE090B}"/>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
        <p:nvSpPr>
          <p:cNvPr id="20" name="Ovál 19">
            <a:extLst>
              <a:ext uri="{FF2B5EF4-FFF2-40B4-BE49-F238E27FC236}">
                <a16:creationId xmlns:a16="http://schemas.microsoft.com/office/drawing/2014/main" id="{98CB311A-A272-4B81-A409-990EA494A898}"/>
              </a:ext>
            </a:extLst>
          </p:cNvPr>
          <p:cNvSpPr/>
          <p:nvPr/>
        </p:nvSpPr>
        <p:spPr>
          <a:xfrm>
            <a:off x="7264746" y="3290343"/>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28" name="Ovál 27">
            <a:extLst>
              <a:ext uri="{FF2B5EF4-FFF2-40B4-BE49-F238E27FC236}">
                <a16:creationId xmlns:a16="http://schemas.microsoft.com/office/drawing/2014/main" id="{2DD2685C-80D9-4A07-9D2E-E06DF8424E14}"/>
              </a:ext>
            </a:extLst>
          </p:cNvPr>
          <p:cNvSpPr/>
          <p:nvPr/>
        </p:nvSpPr>
        <p:spPr>
          <a:xfrm>
            <a:off x="4513338" y="5286062"/>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29" name="Ovál 28">
            <a:extLst>
              <a:ext uri="{FF2B5EF4-FFF2-40B4-BE49-F238E27FC236}">
                <a16:creationId xmlns:a16="http://schemas.microsoft.com/office/drawing/2014/main" id="{172B57DE-C235-4546-9902-C88DA70C612B}"/>
              </a:ext>
            </a:extLst>
          </p:cNvPr>
          <p:cNvSpPr/>
          <p:nvPr/>
        </p:nvSpPr>
        <p:spPr>
          <a:xfrm>
            <a:off x="2566537" y="3429000"/>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4" name="Obdélník 3">
            <a:extLst>
              <a:ext uri="{FF2B5EF4-FFF2-40B4-BE49-F238E27FC236}">
                <a16:creationId xmlns:a16="http://schemas.microsoft.com/office/drawing/2014/main" id="{D1230A09-17EA-A05D-748A-64D898828795}"/>
              </a:ext>
            </a:extLst>
          </p:cNvPr>
          <p:cNvSpPr/>
          <p:nvPr/>
        </p:nvSpPr>
        <p:spPr>
          <a:xfrm>
            <a:off x="222485" y="289335"/>
            <a:ext cx="12192000" cy="737420"/>
          </a:xfrm>
          <a:prstGeom prst="rect">
            <a:avLst/>
          </a:prstGeom>
          <a:solidFill>
            <a:schemeClr val="bg1">
              <a:lumMod val="85000"/>
            </a:schemeClr>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Příklady jevů, které lze zobrazit na snímcích</a:t>
            </a:r>
          </a:p>
          <a:p>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Ovál 2">
            <a:extLst>
              <a:ext uri="{FF2B5EF4-FFF2-40B4-BE49-F238E27FC236}">
                <a16:creationId xmlns:a16="http://schemas.microsoft.com/office/drawing/2014/main" id="{C002BB2C-6B86-C9BD-F8D8-760BBC68488C}"/>
              </a:ext>
            </a:extLst>
          </p:cNvPr>
          <p:cNvSpPr/>
          <p:nvPr/>
        </p:nvSpPr>
        <p:spPr>
          <a:xfrm>
            <a:off x="4829936" y="2217176"/>
            <a:ext cx="3127020" cy="1431007"/>
          </a:xfrm>
          <a:prstGeom prst="ellipse">
            <a:avLst/>
          </a:prstGeom>
          <a:solidFill>
            <a:srgbClr val="A4720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rPr>
              <a:t>Desertifikace</a:t>
            </a:r>
          </a:p>
        </p:txBody>
      </p:sp>
      <p:sp>
        <p:nvSpPr>
          <p:cNvPr id="7" name="Ovál 6">
            <a:extLst>
              <a:ext uri="{FF2B5EF4-FFF2-40B4-BE49-F238E27FC236}">
                <a16:creationId xmlns:a16="http://schemas.microsoft.com/office/drawing/2014/main" id="{F453B60A-0ABE-9EE6-9937-548DCFD42E02}"/>
              </a:ext>
            </a:extLst>
          </p:cNvPr>
          <p:cNvSpPr/>
          <p:nvPr/>
        </p:nvSpPr>
        <p:spPr>
          <a:xfrm>
            <a:off x="6266413" y="4581303"/>
            <a:ext cx="1690543" cy="1431007"/>
          </a:xfrm>
          <a:prstGeom prst="ellipse">
            <a:avLst/>
          </a:prstGeom>
          <a:solidFill>
            <a:srgbClr val="FF000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rPr>
              <a:t>Lesní požáry</a:t>
            </a:r>
          </a:p>
        </p:txBody>
      </p:sp>
      <p:sp>
        <p:nvSpPr>
          <p:cNvPr id="8" name="Ovál 7">
            <a:extLst>
              <a:ext uri="{FF2B5EF4-FFF2-40B4-BE49-F238E27FC236}">
                <a16:creationId xmlns:a16="http://schemas.microsoft.com/office/drawing/2014/main" id="{3F660B8E-7EC2-811B-E957-F3C1032BBC1E}"/>
              </a:ext>
            </a:extLst>
          </p:cNvPr>
          <p:cNvSpPr/>
          <p:nvPr/>
        </p:nvSpPr>
        <p:spPr>
          <a:xfrm>
            <a:off x="8191154" y="2068613"/>
            <a:ext cx="2104711" cy="1431007"/>
          </a:xfrm>
          <a:prstGeom prst="ellipse">
            <a:avLst/>
          </a:prstGeom>
          <a:solidFill>
            <a:schemeClr val="accent1">
              <a:lumMod val="75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rPr>
              <a:t>Tání ledovců</a:t>
            </a:r>
          </a:p>
        </p:txBody>
      </p:sp>
      <p:sp>
        <p:nvSpPr>
          <p:cNvPr id="9" name="Ovál 8">
            <a:extLst>
              <a:ext uri="{FF2B5EF4-FFF2-40B4-BE49-F238E27FC236}">
                <a16:creationId xmlns:a16="http://schemas.microsoft.com/office/drawing/2014/main" id="{D13D97D1-623A-4DF8-6C5E-B30DCE15D575}"/>
              </a:ext>
            </a:extLst>
          </p:cNvPr>
          <p:cNvSpPr/>
          <p:nvPr/>
        </p:nvSpPr>
        <p:spPr>
          <a:xfrm>
            <a:off x="8678071" y="4183435"/>
            <a:ext cx="2527819" cy="1431007"/>
          </a:xfrm>
          <a:prstGeom prst="ellipse">
            <a:avLst/>
          </a:prstGeom>
          <a:solidFill>
            <a:schemeClr val="accent6">
              <a:lumMod val="75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rPr>
              <a:t>Znečištění řek</a:t>
            </a:r>
          </a:p>
        </p:txBody>
      </p:sp>
      <p:sp>
        <p:nvSpPr>
          <p:cNvPr id="24" name="Ovál 23">
            <a:extLst>
              <a:ext uri="{FF2B5EF4-FFF2-40B4-BE49-F238E27FC236}">
                <a16:creationId xmlns:a16="http://schemas.microsoft.com/office/drawing/2014/main" id="{AC083E95-4A50-739D-66B8-73C34E915610}"/>
              </a:ext>
            </a:extLst>
          </p:cNvPr>
          <p:cNvSpPr/>
          <p:nvPr/>
        </p:nvSpPr>
        <p:spPr>
          <a:xfrm>
            <a:off x="4962135" y="3953168"/>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27" name="TextovéPole 26">
            <a:extLst>
              <a:ext uri="{FF2B5EF4-FFF2-40B4-BE49-F238E27FC236}">
                <a16:creationId xmlns:a16="http://schemas.microsoft.com/office/drawing/2014/main" id="{094F25B0-19B4-36B1-5A43-318BF8FF2C09}"/>
              </a:ext>
            </a:extLst>
          </p:cNvPr>
          <p:cNvSpPr txBox="1"/>
          <p:nvPr/>
        </p:nvSpPr>
        <p:spPr>
          <a:xfrm>
            <a:off x="181273" y="1046428"/>
            <a:ext cx="6305690" cy="2308324"/>
          </a:xfrm>
          <a:prstGeom prst="rect">
            <a:avLst/>
          </a:prstGeom>
          <a:noFill/>
        </p:spPr>
        <p:txBody>
          <a:bodyPr wrap="square">
            <a:spAutoFit/>
          </a:bodyPr>
          <a:lstStyle/>
          <a:p>
            <a:pPr marL="380990" indent="-380990">
              <a:buClr>
                <a:schemeClr val="tx1">
                  <a:lumMod val="50000"/>
                  <a:lumOff val="50000"/>
                </a:schemeClr>
              </a:buClr>
              <a:buFont typeface="Arial" panose="020B0604020202020204" pitchFamily="34" charset="0"/>
              <a:buChar char="•"/>
            </a:pPr>
            <a:endParaRPr lang="cs-CZ"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pPr marL="380990" indent="-380990">
              <a:buClr>
                <a:schemeClr val="tx1">
                  <a:lumMod val="50000"/>
                  <a:lumOff val="50000"/>
                </a:schemeClr>
              </a:buClr>
              <a:buFont typeface="Arial" panose="020B0604020202020204" pitchFamily="34" charset="0"/>
              <a:buChar char="•"/>
            </a:pPr>
            <a:r>
              <a:rPr lang="cs-CZ" dirty="0">
                <a:solidFill>
                  <a:srgbClr val="0000DC"/>
                </a:solidFill>
                <a:latin typeface="Open Sans" panose="020B0606030504020204" pitchFamily="34" charset="0"/>
                <a:ea typeface="Open Sans" panose="020B0606030504020204" pitchFamily="34" charset="0"/>
                <a:cs typeface="Open Sans" panose="020B0606030504020204" pitchFamily="34" charset="0"/>
              </a:rPr>
              <a:t>Snímky mohou lépe ukázat skutečný rozsah těchto problému</a:t>
            </a:r>
          </a:p>
          <a:p>
            <a:pPr marL="838190" lvl="1" indent="-380990">
              <a:buClr>
                <a:schemeClr val="tx1">
                  <a:lumMod val="50000"/>
                  <a:lumOff val="50000"/>
                </a:schemeClr>
              </a:buClr>
              <a:buFont typeface="Arial" panose="020B0604020202020204" pitchFamily="34" charset="0"/>
              <a:buChar char="•"/>
            </a:pPr>
            <a:r>
              <a:rPr lang="cs-CZ" dirty="0">
                <a:solidFill>
                  <a:srgbClr val="0000DC"/>
                </a:solidFill>
                <a:latin typeface="Open Sans" panose="020B0606030504020204" pitchFamily="34" charset="0"/>
                <a:ea typeface="Open Sans" panose="020B0606030504020204" pitchFamily="34" charset="0"/>
                <a:cs typeface="Open Sans" panose="020B0606030504020204" pitchFamily="34" charset="0"/>
              </a:rPr>
              <a:t>Reálný pohled</a:t>
            </a:r>
          </a:p>
          <a:p>
            <a:pPr marL="838190" lvl="1" indent="-380990">
              <a:buClr>
                <a:schemeClr val="tx1">
                  <a:lumMod val="50000"/>
                  <a:lumOff val="50000"/>
                </a:schemeClr>
              </a:buClr>
              <a:buFont typeface="Arial" panose="020B0604020202020204" pitchFamily="34" charset="0"/>
              <a:buChar char="•"/>
            </a:pPr>
            <a:r>
              <a:rPr lang="cs-CZ" dirty="0">
                <a:solidFill>
                  <a:srgbClr val="0000DC"/>
                </a:solidFill>
                <a:latin typeface="Open Sans" panose="020B0606030504020204" pitchFamily="34" charset="0"/>
                <a:ea typeface="Open Sans" panose="020B0606030504020204" pitchFamily="34" charset="0"/>
                <a:cs typeface="Open Sans" panose="020B0606030504020204" pitchFamily="34" charset="0"/>
              </a:rPr>
              <a:t>Vývoj jevu v čase</a:t>
            </a:r>
          </a:p>
          <a:p>
            <a:pPr marL="838190" lvl="1" indent="-380990">
              <a:buClr>
                <a:schemeClr val="tx1">
                  <a:lumMod val="50000"/>
                  <a:lumOff val="50000"/>
                </a:schemeClr>
              </a:buClr>
              <a:buFont typeface="Arial" panose="020B0604020202020204" pitchFamily="34" charset="0"/>
              <a:buChar char="•"/>
            </a:pPr>
            <a:r>
              <a:rPr lang="cs-CZ" dirty="0">
                <a:solidFill>
                  <a:srgbClr val="0000DC"/>
                </a:solidFill>
                <a:latin typeface="Open Sans" panose="020B0606030504020204" pitchFamily="34" charset="0"/>
                <a:ea typeface="Open Sans" panose="020B0606030504020204" pitchFamily="34" charset="0"/>
                <a:cs typeface="Open Sans" panose="020B0606030504020204" pitchFamily="34" charset="0"/>
              </a:rPr>
              <a:t>Pravé i nepravé barvy/téma“</a:t>
            </a:r>
          </a:p>
        </p:txBody>
      </p:sp>
      <p:sp>
        <p:nvSpPr>
          <p:cNvPr id="5" name="TextovéPole 4">
            <a:extLst>
              <a:ext uri="{FF2B5EF4-FFF2-40B4-BE49-F238E27FC236}">
                <a16:creationId xmlns:a16="http://schemas.microsoft.com/office/drawing/2014/main" id="{E6C77F22-09CF-4486-8826-276C3CE10B00}"/>
              </a:ext>
            </a:extLst>
          </p:cNvPr>
          <p:cNvSpPr txBox="1"/>
          <p:nvPr/>
        </p:nvSpPr>
        <p:spPr>
          <a:xfrm>
            <a:off x="4832894" y="5434558"/>
            <a:ext cx="571938" cy="923330"/>
          </a:xfrm>
          <a:prstGeom prst="rect">
            <a:avLst/>
          </a:prstGeom>
          <a:noFill/>
        </p:spPr>
        <p:txBody>
          <a:bodyPr wrap="square" rtlCol="0">
            <a:spAutoFit/>
          </a:bodyPr>
          <a:lstStyle/>
          <a:p>
            <a:pPr algn="l"/>
            <a:r>
              <a:rPr lang="cs-CZ" sz="5400" dirty="0">
                <a:solidFill>
                  <a:srgbClr val="0000DC"/>
                </a:solidFill>
                <a:effectLst>
                  <a:outerShdw blurRad="38100" dist="38100" dir="2700000" algn="tl">
                    <a:srgbClr val="000000">
                      <a:alpha val="43137"/>
                    </a:srgbClr>
                  </a:outerShdw>
                </a:effectLst>
                <a:latin typeface="+mn-lt"/>
              </a:rPr>
              <a:t>?</a:t>
            </a:r>
          </a:p>
        </p:txBody>
      </p:sp>
      <p:sp>
        <p:nvSpPr>
          <p:cNvPr id="17" name="TextovéPole 16">
            <a:extLst>
              <a:ext uri="{FF2B5EF4-FFF2-40B4-BE49-F238E27FC236}">
                <a16:creationId xmlns:a16="http://schemas.microsoft.com/office/drawing/2014/main" id="{52181FCB-8EA4-4E73-A269-DAEB6EB5CB29}"/>
              </a:ext>
            </a:extLst>
          </p:cNvPr>
          <p:cNvSpPr txBox="1"/>
          <p:nvPr/>
        </p:nvSpPr>
        <p:spPr>
          <a:xfrm>
            <a:off x="2936043" y="3528322"/>
            <a:ext cx="1896851" cy="923330"/>
          </a:xfrm>
          <a:prstGeom prst="rect">
            <a:avLst/>
          </a:prstGeom>
          <a:noFill/>
        </p:spPr>
        <p:txBody>
          <a:bodyPr wrap="square" rtlCol="0">
            <a:spAutoFit/>
          </a:bodyPr>
          <a:lstStyle/>
          <a:p>
            <a:pPr algn="l"/>
            <a:r>
              <a:rPr lang="cs-CZ" sz="5400" dirty="0">
                <a:solidFill>
                  <a:srgbClr val="0000DC"/>
                </a:solidFill>
                <a:effectLst>
                  <a:outerShdw blurRad="38100" dist="38100" dir="2700000" algn="tl">
                    <a:srgbClr val="000000">
                      <a:alpha val="43137"/>
                    </a:srgbClr>
                  </a:outerShdw>
                </a:effectLst>
                <a:latin typeface="+mn-lt"/>
              </a:rPr>
              <a:t>?</a:t>
            </a:r>
          </a:p>
        </p:txBody>
      </p:sp>
      <p:sp>
        <p:nvSpPr>
          <p:cNvPr id="18" name="TextovéPole 17">
            <a:extLst>
              <a:ext uri="{FF2B5EF4-FFF2-40B4-BE49-F238E27FC236}">
                <a16:creationId xmlns:a16="http://schemas.microsoft.com/office/drawing/2014/main" id="{DD3C3BFC-2B7D-4DC5-ABB6-3C92E363B698}"/>
              </a:ext>
            </a:extLst>
          </p:cNvPr>
          <p:cNvSpPr txBox="1"/>
          <p:nvPr/>
        </p:nvSpPr>
        <p:spPr>
          <a:xfrm>
            <a:off x="5393964" y="4157950"/>
            <a:ext cx="1896851" cy="923330"/>
          </a:xfrm>
          <a:prstGeom prst="rect">
            <a:avLst/>
          </a:prstGeom>
          <a:noFill/>
        </p:spPr>
        <p:txBody>
          <a:bodyPr wrap="square" rtlCol="0">
            <a:spAutoFit/>
          </a:bodyPr>
          <a:lstStyle/>
          <a:p>
            <a:pPr algn="l"/>
            <a:r>
              <a:rPr lang="cs-CZ" sz="5400" dirty="0">
                <a:solidFill>
                  <a:srgbClr val="0000DC"/>
                </a:solidFill>
                <a:effectLst>
                  <a:outerShdw blurRad="38100" dist="38100" dir="2700000" algn="tl">
                    <a:srgbClr val="000000">
                      <a:alpha val="43137"/>
                    </a:srgbClr>
                  </a:outerShdw>
                </a:effectLst>
                <a:latin typeface="+mn-lt"/>
              </a:rPr>
              <a:t>?</a:t>
            </a:r>
          </a:p>
        </p:txBody>
      </p:sp>
      <p:sp>
        <p:nvSpPr>
          <p:cNvPr id="19" name="TextovéPole 18">
            <a:extLst>
              <a:ext uri="{FF2B5EF4-FFF2-40B4-BE49-F238E27FC236}">
                <a16:creationId xmlns:a16="http://schemas.microsoft.com/office/drawing/2014/main" id="{F9B49D6E-EF29-4959-AD18-7CC9988892C4}"/>
              </a:ext>
            </a:extLst>
          </p:cNvPr>
          <p:cNvSpPr txBox="1"/>
          <p:nvPr/>
        </p:nvSpPr>
        <p:spPr>
          <a:xfrm>
            <a:off x="7753749" y="3460742"/>
            <a:ext cx="1896851" cy="923330"/>
          </a:xfrm>
          <a:prstGeom prst="rect">
            <a:avLst/>
          </a:prstGeom>
          <a:noFill/>
        </p:spPr>
        <p:txBody>
          <a:bodyPr wrap="square" rtlCol="0">
            <a:spAutoFit/>
          </a:bodyPr>
          <a:lstStyle/>
          <a:p>
            <a:pPr algn="l"/>
            <a:r>
              <a:rPr lang="cs-CZ" sz="5400" dirty="0">
                <a:solidFill>
                  <a:srgbClr val="0000DC"/>
                </a:solidFill>
                <a:effectLst>
                  <a:outerShdw blurRad="38100" dist="38100" dir="2700000" algn="tl">
                    <a:srgbClr val="000000">
                      <a:alpha val="43137"/>
                    </a:srgbClr>
                  </a:outerShdw>
                </a:effectLst>
                <a:latin typeface="+mn-lt"/>
              </a:rPr>
              <a:t>?</a:t>
            </a:r>
          </a:p>
        </p:txBody>
      </p:sp>
      <p:sp>
        <p:nvSpPr>
          <p:cNvPr id="30" name="Ovál 29">
            <a:extLst>
              <a:ext uri="{FF2B5EF4-FFF2-40B4-BE49-F238E27FC236}">
                <a16:creationId xmlns:a16="http://schemas.microsoft.com/office/drawing/2014/main" id="{D14C0C7B-03FF-4084-8BD9-AB82EFA64A8D}"/>
              </a:ext>
            </a:extLst>
          </p:cNvPr>
          <p:cNvSpPr/>
          <p:nvPr/>
        </p:nvSpPr>
        <p:spPr>
          <a:xfrm>
            <a:off x="7912241" y="5479686"/>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31" name="Ovál 30">
            <a:extLst>
              <a:ext uri="{FF2B5EF4-FFF2-40B4-BE49-F238E27FC236}">
                <a16:creationId xmlns:a16="http://schemas.microsoft.com/office/drawing/2014/main" id="{88FA8BD9-2F39-4F3D-95B7-518B16CC317E}"/>
              </a:ext>
            </a:extLst>
          </p:cNvPr>
          <p:cNvSpPr/>
          <p:nvPr/>
        </p:nvSpPr>
        <p:spPr>
          <a:xfrm>
            <a:off x="9936557" y="1017462"/>
            <a:ext cx="1358352" cy="1276608"/>
          </a:xfrm>
          <a:prstGeom prst="ellipse">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solidFill>
                <a:schemeClr val="tx1"/>
              </a:solidFill>
              <a:latin typeface="Fira Sans" panose="020B0503050000020004" pitchFamily="34" charset="0"/>
              <a:ea typeface="Open Sans" panose="020B0606030504020204" pitchFamily="34" charset="0"/>
              <a:cs typeface="Open Sans" panose="020B0606030504020204" pitchFamily="34" charset="0"/>
            </a:endParaRPr>
          </a:p>
        </p:txBody>
      </p:sp>
      <p:sp>
        <p:nvSpPr>
          <p:cNvPr id="2" name="Zástupný symbol pro číslo snímku 1">
            <a:extLst>
              <a:ext uri="{FF2B5EF4-FFF2-40B4-BE49-F238E27FC236}">
                <a16:creationId xmlns:a16="http://schemas.microsoft.com/office/drawing/2014/main" id="{4EA3F586-B8CF-4640-B52D-6020D2AAFD79}"/>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Tree>
    <p:extLst>
      <p:ext uri="{BB962C8B-B14F-4D97-AF65-F5344CB8AC3E}">
        <p14:creationId xmlns:p14="http://schemas.microsoft.com/office/powerpoint/2010/main" val="35887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9" grpId="0" animBg="1"/>
      <p:bldP spid="3" grpId="0" animBg="1"/>
      <p:bldP spid="7" grpId="0" animBg="1"/>
      <p:bldP spid="8" grpId="0" animBg="1"/>
      <p:bldP spid="9" grpId="0" animBg="1"/>
      <p:bldP spid="24" grpId="0" animBg="1"/>
      <p:bldP spid="30" grpId="0" animBg="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9BCC6-23BF-5060-0DD8-E470B97098C4}"/>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
        <p:nvSpPr>
          <p:cNvPr id="2" name="Nadpis 1">
            <a:extLst>
              <a:ext uri="{FF2B5EF4-FFF2-40B4-BE49-F238E27FC236}">
                <a16:creationId xmlns:a16="http://schemas.microsoft.com/office/drawing/2014/main" id="{242F65AD-5EC6-4E9D-B0FC-FE15BA8CF790}"/>
              </a:ext>
            </a:extLst>
          </p:cNvPr>
          <p:cNvSpPr>
            <a:spLocks noGrp="1"/>
          </p:cNvSpPr>
          <p:nvPr>
            <p:ph type="title"/>
          </p:nvPr>
        </p:nvSpPr>
        <p:spPr/>
        <p:txBody>
          <a:bodyPr/>
          <a:lstStyle/>
          <a:p>
            <a:endParaRPr lang="cs-CZ"/>
          </a:p>
        </p:txBody>
      </p:sp>
      <p:pic>
        <p:nvPicPr>
          <p:cNvPr id="4" name="Zástupný symbol pro obsah 3">
            <a:extLst>
              <a:ext uri="{FF2B5EF4-FFF2-40B4-BE49-F238E27FC236}">
                <a16:creationId xmlns:a16="http://schemas.microsoft.com/office/drawing/2014/main" id="{94DB8E51-ACA7-49A8-8815-10BAE7E4A4E7}"/>
              </a:ext>
            </a:extLst>
          </p:cNvPr>
          <p:cNvPicPr>
            <a:picLocks noGrp="1" noChangeAspect="1"/>
          </p:cNvPicPr>
          <p:nvPr>
            <p:ph idx="1"/>
          </p:nvPr>
        </p:nvPicPr>
        <p:blipFill>
          <a:blip r:embed="rId3"/>
          <a:stretch>
            <a:fillRect/>
          </a:stretch>
        </p:blipFill>
        <p:spPr>
          <a:xfrm>
            <a:off x="363426" y="462230"/>
            <a:ext cx="11620732" cy="6246068"/>
          </a:xfrm>
          <a:prstGeom prst="rect">
            <a:avLst/>
          </a:prstGeom>
        </p:spPr>
      </p:pic>
    </p:spTree>
    <p:extLst>
      <p:ext uri="{BB962C8B-B14F-4D97-AF65-F5344CB8AC3E}">
        <p14:creationId xmlns:p14="http://schemas.microsoft.com/office/powerpoint/2010/main" val="4091984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3955ED-F936-4C67-B94E-278894104B13}"/>
              </a:ext>
            </a:extLst>
          </p:cNvPr>
          <p:cNvSpPr>
            <a:spLocks noGrp="1"/>
          </p:cNvSpPr>
          <p:nvPr>
            <p:ph type="title"/>
          </p:nvPr>
        </p:nvSpPr>
        <p:spPr/>
        <p:txBody>
          <a:bodyPr/>
          <a:lstStyle/>
          <a:p>
            <a:r>
              <a:rPr lang="cs-CZ" dirty="0" err="1"/>
              <a:t>CopernicusBrowser</a:t>
            </a:r>
            <a:r>
              <a:rPr lang="cs-CZ" dirty="0"/>
              <a:t>, </a:t>
            </a:r>
          </a:p>
        </p:txBody>
      </p:sp>
      <p:sp>
        <p:nvSpPr>
          <p:cNvPr id="3" name="Zástupný symbol pro obsah 2">
            <a:extLst>
              <a:ext uri="{FF2B5EF4-FFF2-40B4-BE49-F238E27FC236}">
                <a16:creationId xmlns:a16="http://schemas.microsoft.com/office/drawing/2014/main" id="{8C0C8CFD-C26D-4F37-B98B-61A93168E014}"/>
              </a:ext>
            </a:extLst>
          </p:cNvPr>
          <p:cNvSpPr>
            <a:spLocks noGrp="1"/>
          </p:cNvSpPr>
          <p:nvPr>
            <p:ph idx="1"/>
          </p:nvPr>
        </p:nvSpPr>
        <p:spPr>
          <a:xfrm>
            <a:off x="574729" y="1368425"/>
            <a:ext cx="10421318" cy="4351338"/>
          </a:xfrm>
        </p:spPr>
        <p:txBody>
          <a:bodyPr>
            <a:normAutofit lnSpcReduction="10000"/>
          </a:bodyPr>
          <a:lstStyle/>
          <a:p>
            <a:r>
              <a:rPr lang="cs-CZ" dirty="0"/>
              <a:t>Browser https://dataspace.copernicus.eu/browser</a:t>
            </a:r>
          </a:p>
          <a:p>
            <a:r>
              <a:rPr lang="cs-CZ" dirty="0"/>
              <a:t>vyžaduje registraci</a:t>
            </a:r>
          </a:p>
          <a:p>
            <a:r>
              <a:rPr lang="cs-CZ" dirty="0"/>
              <a:t> úkoly: zobrazíme si satelitní snímek s parametry, plus nástroje </a:t>
            </a:r>
          </a:p>
          <a:p>
            <a:pPr marL="914400" lvl="1" indent="-457200">
              <a:buFont typeface="+mj-lt"/>
              <a:buAutoNum type="arabicPeriod"/>
            </a:pPr>
            <a:r>
              <a:rPr lang="cs-CZ" dirty="0"/>
              <a:t> místo: </a:t>
            </a:r>
            <a:r>
              <a:rPr lang="cs-CZ" u="sng" dirty="0"/>
              <a:t>Brno</a:t>
            </a:r>
            <a:r>
              <a:rPr lang="cs-CZ" dirty="0"/>
              <a:t> a okolí, </a:t>
            </a:r>
          </a:p>
          <a:p>
            <a:pPr marL="914400" lvl="1" indent="-457200">
              <a:buFont typeface="+mj-lt"/>
              <a:buAutoNum type="arabicPeriod"/>
            </a:pPr>
            <a:r>
              <a:rPr lang="cs-CZ" dirty="0"/>
              <a:t> satelitní snímek z družice </a:t>
            </a:r>
            <a:r>
              <a:rPr lang="cs-CZ" u="sng" dirty="0"/>
              <a:t>Sentinel  2</a:t>
            </a:r>
          </a:p>
          <a:p>
            <a:pPr marL="914400" lvl="1" indent="-457200">
              <a:buFont typeface="+mj-lt"/>
              <a:buAutoNum type="arabicPeriod"/>
            </a:pPr>
            <a:r>
              <a:rPr lang="cs-CZ" dirty="0"/>
              <a:t>Oblačnost  menší </a:t>
            </a:r>
            <a:r>
              <a:rPr lang="cs-CZ" u="sng" dirty="0"/>
              <a:t>než  40 %</a:t>
            </a:r>
          </a:p>
          <a:p>
            <a:pPr marL="914400" lvl="1" indent="-457200">
              <a:buFont typeface="+mj-lt"/>
              <a:buAutoNum type="arabicPeriod"/>
            </a:pPr>
            <a:r>
              <a:rPr lang="cs-CZ" dirty="0"/>
              <a:t>Den </a:t>
            </a:r>
            <a:r>
              <a:rPr lang="cs-CZ" u="sng" dirty="0"/>
              <a:t>2. října 2023</a:t>
            </a:r>
          </a:p>
          <a:p>
            <a:pPr marL="914400" lvl="1" indent="-457200">
              <a:buFont typeface="+mj-lt"/>
              <a:buAutoNum type="arabicPeriod"/>
            </a:pPr>
            <a:r>
              <a:rPr lang="cs-CZ" u="sng" dirty="0" err="1"/>
              <a:t>True</a:t>
            </a:r>
            <a:r>
              <a:rPr lang="cs-CZ" dirty="0"/>
              <a:t> </a:t>
            </a:r>
            <a:r>
              <a:rPr lang="cs-CZ" dirty="0" err="1"/>
              <a:t>colors</a:t>
            </a:r>
            <a:r>
              <a:rPr lang="cs-CZ" dirty="0"/>
              <a:t>, </a:t>
            </a:r>
          </a:p>
          <a:p>
            <a:pPr marL="914400" lvl="1" indent="-457200">
              <a:buFont typeface="+mj-lt"/>
              <a:buAutoNum type="arabicPeriod"/>
            </a:pPr>
            <a:r>
              <a:rPr lang="cs-CZ" dirty="0" err="1"/>
              <a:t>False</a:t>
            </a:r>
            <a:r>
              <a:rPr lang="cs-CZ" dirty="0"/>
              <a:t> </a:t>
            </a:r>
            <a:r>
              <a:rPr lang="cs-CZ" dirty="0" err="1"/>
              <a:t>colors</a:t>
            </a:r>
            <a:r>
              <a:rPr lang="cs-CZ" dirty="0"/>
              <a:t>, </a:t>
            </a:r>
          </a:p>
          <a:p>
            <a:pPr marL="914400" lvl="1" indent="-457200">
              <a:buFont typeface="+mj-lt"/>
              <a:buAutoNum type="arabicPeriod"/>
            </a:pPr>
            <a:r>
              <a:rPr lang="cs-CZ" dirty="0"/>
              <a:t>NDVI, </a:t>
            </a:r>
            <a:r>
              <a:rPr lang="cs-CZ" dirty="0" err="1"/>
              <a:t>Moisture</a:t>
            </a:r>
            <a:endParaRPr lang="cs-CZ" dirty="0"/>
          </a:p>
          <a:p>
            <a:pPr marL="914400" lvl="1" indent="-457200">
              <a:buFont typeface="+mj-lt"/>
              <a:buAutoNum type="arabicPeriod"/>
            </a:pPr>
            <a:r>
              <a:rPr lang="cs-CZ" dirty="0"/>
              <a:t>Nástroj </a:t>
            </a:r>
            <a:r>
              <a:rPr lang="cs-CZ" dirty="0" err="1"/>
              <a:t>Compare</a:t>
            </a:r>
            <a:r>
              <a:rPr lang="cs-CZ" dirty="0"/>
              <a:t> – dvě možnosti:  split a opacity</a:t>
            </a:r>
          </a:p>
          <a:p>
            <a:pPr marL="914400" lvl="1" indent="-457200">
              <a:buFont typeface="+mj-lt"/>
              <a:buAutoNum type="arabicPeriod"/>
            </a:pPr>
            <a:r>
              <a:rPr lang="cs-CZ" dirty="0"/>
              <a:t>Indexy v čase – vývoj </a:t>
            </a:r>
          </a:p>
          <a:p>
            <a:pPr marL="914400" lvl="1" indent="-457200">
              <a:buFont typeface="+mj-lt"/>
              <a:buAutoNum type="arabicPeriod"/>
            </a:pPr>
            <a:r>
              <a:rPr lang="cs-CZ" dirty="0"/>
              <a:t>Spektrální křivka  vybraného povrchu</a:t>
            </a:r>
          </a:p>
          <a:p>
            <a:pPr lvl="1"/>
            <a:endParaRPr lang="cs-CZ" dirty="0"/>
          </a:p>
          <a:p>
            <a:pPr lvl="1"/>
            <a:endParaRPr lang="cs-CZ" dirty="0"/>
          </a:p>
          <a:p>
            <a:endParaRPr lang="cs-CZ" dirty="0"/>
          </a:p>
        </p:txBody>
      </p:sp>
      <p:pic>
        <p:nvPicPr>
          <p:cNvPr id="4" name="Picture 3">
            <a:extLst>
              <a:ext uri="{FF2B5EF4-FFF2-40B4-BE49-F238E27FC236}">
                <a16:creationId xmlns:a16="http://schemas.microsoft.com/office/drawing/2014/main" id="{E5DE990A-55CC-594A-B31F-39C6ADED58A9}"/>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Tree>
    <p:extLst>
      <p:ext uri="{BB962C8B-B14F-4D97-AF65-F5344CB8AC3E}">
        <p14:creationId xmlns:p14="http://schemas.microsoft.com/office/powerpoint/2010/main" val="2173862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3955ED-F936-4C67-B94E-278894104B13}"/>
              </a:ext>
            </a:extLst>
          </p:cNvPr>
          <p:cNvSpPr>
            <a:spLocks noGrp="1"/>
          </p:cNvSpPr>
          <p:nvPr>
            <p:ph type="title"/>
          </p:nvPr>
        </p:nvSpPr>
        <p:spPr/>
        <p:txBody>
          <a:bodyPr/>
          <a:lstStyle/>
          <a:p>
            <a:r>
              <a:rPr lang="cs-CZ" dirty="0"/>
              <a:t>EO Browser</a:t>
            </a:r>
          </a:p>
        </p:txBody>
      </p:sp>
      <p:sp>
        <p:nvSpPr>
          <p:cNvPr id="3" name="Zástupný symbol pro obsah 2">
            <a:extLst>
              <a:ext uri="{FF2B5EF4-FFF2-40B4-BE49-F238E27FC236}">
                <a16:creationId xmlns:a16="http://schemas.microsoft.com/office/drawing/2014/main" id="{8C0C8CFD-C26D-4F37-B98B-61A93168E014}"/>
              </a:ext>
            </a:extLst>
          </p:cNvPr>
          <p:cNvSpPr>
            <a:spLocks noGrp="1"/>
          </p:cNvSpPr>
          <p:nvPr>
            <p:ph idx="1"/>
          </p:nvPr>
        </p:nvSpPr>
        <p:spPr>
          <a:xfrm>
            <a:off x="559230" y="1515659"/>
            <a:ext cx="9359685" cy="4351338"/>
          </a:xfrm>
        </p:spPr>
        <p:txBody>
          <a:bodyPr>
            <a:noAutofit/>
          </a:bodyPr>
          <a:lstStyle/>
          <a:p>
            <a:r>
              <a:rPr lang="cs-CZ" sz="2000" dirty="0"/>
              <a:t>EO browser </a:t>
            </a:r>
          </a:p>
          <a:p>
            <a:r>
              <a:rPr lang="cs-CZ" sz="2000" dirty="0"/>
              <a:t>Mode </a:t>
            </a:r>
            <a:r>
              <a:rPr lang="cs-CZ" sz="2000" dirty="0" err="1"/>
              <a:t>Education</a:t>
            </a:r>
            <a:endParaRPr lang="cs-CZ" sz="2000" dirty="0"/>
          </a:p>
          <a:p>
            <a:r>
              <a:rPr lang="cs-CZ" sz="2000" dirty="0"/>
              <a:t>Více družic</a:t>
            </a:r>
          </a:p>
          <a:p>
            <a:r>
              <a:rPr lang="cs-CZ" sz="2000" dirty="0"/>
              <a:t>Znečištění ovzduší - Sentinel 5, radarová data  - Sentinel 1 </a:t>
            </a:r>
          </a:p>
          <a:p>
            <a:r>
              <a:rPr lang="cs-CZ" sz="2000" dirty="0"/>
              <a:t>Zajímavé snímky a jevy</a:t>
            </a:r>
          </a:p>
          <a:p>
            <a:r>
              <a:rPr lang="cs-CZ" sz="2000" dirty="0"/>
              <a:t>Znečištění, NO x. , ozon…..</a:t>
            </a:r>
          </a:p>
          <a:p>
            <a:r>
              <a:rPr lang="cs-CZ" sz="2000" dirty="0"/>
              <a:t>NDVI – vývoj během roku</a:t>
            </a:r>
          </a:p>
          <a:p>
            <a:r>
              <a:rPr lang="cs-CZ" sz="2000" dirty="0"/>
              <a:t>Vlhkost</a:t>
            </a:r>
          </a:p>
          <a:p>
            <a:r>
              <a:rPr lang="cs-CZ" sz="2000" dirty="0"/>
              <a:t>Požáry</a:t>
            </a:r>
          </a:p>
          <a:p>
            <a:r>
              <a:rPr lang="cs-CZ" sz="2000" dirty="0"/>
              <a:t>Vulkanická činnost</a:t>
            </a:r>
          </a:p>
          <a:p>
            <a:r>
              <a:rPr lang="cs-CZ" sz="2000" dirty="0"/>
              <a:t>Válka – Ukrajina</a:t>
            </a:r>
          </a:p>
          <a:p>
            <a:endParaRPr lang="cs-CZ" sz="2000" dirty="0"/>
          </a:p>
          <a:p>
            <a:pPr lvl="1"/>
            <a:endParaRPr lang="cs-CZ" dirty="0"/>
          </a:p>
          <a:p>
            <a:pPr lvl="1"/>
            <a:endParaRPr lang="cs-CZ" dirty="0"/>
          </a:p>
          <a:p>
            <a:endParaRPr lang="cs-CZ" sz="2000" dirty="0"/>
          </a:p>
        </p:txBody>
      </p:sp>
      <p:pic>
        <p:nvPicPr>
          <p:cNvPr id="4" name="Picture 3">
            <a:extLst>
              <a:ext uri="{FF2B5EF4-FFF2-40B4-BE49-F238E27FC236}">
                <a16:creationId xmlns:a16="http://schemas.microsoft.com/office/drawing/2014/main" id="{232ED599-18A2-F9A9-FAE5-58CD742C8B41}"/>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Tree>
    <p:extLst>
      <p:ext uri="{BB962C8B-B14F-4D97-AF65-F5344CB8AC3E}">
        <p14:creationId xmlns:p14="http://schemas.microsoft.com/office/powerpoint/2010/main" val="283974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7FCAD6-8468-93FF-70CA-05A46474BBB4}"/>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pic>
        <p:nvPicPr>
          <p:cNvPr id="3" name="Obrázek 2">
            <a:extLst>
              <a:ext uri="{FF2B5EF4-FFF2-40B4-BE49-F238E27FC236}">
                <a16:creationId xmlns:a16="http://schemas.microsoft.com/office/drawing/2014/main" id="{9C465BCE-E145-446F-A781-1675D1589E3E}"/>
              </a:ext>
            </a:extLst>
          </p:cNvPr>
          <p:cNvPicPr>
            <a:picLocks noChangeAspect="1"/>
          </p:cNvPicPr>
          <p:nvPr/>
        </p:nvPicPr>
        <p:blipFill>
          <a:blip r:embed="rId3"/>
          <a:stretch>
            <a:fillRect/>
          </a:stretch>
        </p:blipFill>
        <p:spPr>
          <a:xfrm>
            <a:off x="1009649" y="958039"/>
            <a:ext cx="10110108" cy="5510751"/>
          </a:xfrm>
          <a:prstGeom prst="rect">
            <a:avLst/>
          </a:prstGeom>
        </p:spPr>
      </p:pic>
    </p:spTree>
    <p:extLst>
      <p:ext uri="{BB962C8B-B14F-4D97-AF65-F5344CB8AC3E}">
        <p14:creationId xmlns:p14="http://schemas.microsoft.com/office/powerpoint/2010/main" val="3906450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4A53A47-E80C-4A2D-B4CB-AC682279235D}"/>
              </a:ext>
            </a:extLst>
          </p:cNvPr>
          <p:cNvPicPr>
            <a:picLocks noChangeAspect="1"/>
          </p:cNvPicPr>
          <p:nvPr/>
        </p:nvPicPr>
        <p:blipFill>
          <a:blip r:embed="rId2"/>
          <a:stretch>
            <a:fillRect/>
          </a:stretch>
        </p:blipFill>
        <p:spPr>
          <a:xfrm>
            <a:off x="0" y="160547"/>
            <a:ext cx="12192000" cy="6536906"/>
          </a:xfrm>
          <a:prstGeom prst="rect">
            <a:avLst/>
          </a:prstGeom>
        </p:spPr>
      </p:pic>
    </p:spTree>
    <p:extLst>
      <p:ext uri="{BB962C8B-B14F-4D97-AF65-F5344CB8AC3E}">
        <p14:creationId xmlns:p14="http://schemas.microsoft.com/office/powerpoint/2010/main" val="1179967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753A27E-BA8E-490B-B89C-CEF41C37AED4}"/>
              </a:ext>
            </a:extLst>
          </p:cNvPr>
          <p:cNvPicPr>
            <a:picLocks noChangeAspect="1"/>
          </p:cNvPicPr>
          <p:nvPr/>
        </p:nvPicPr>
        <p:blipFill>
          <a:blip r:embed="rId2"/>
          <a:stretch>
            <a:fillRect/>
          </a:stretch>
        </p:blipFill>
        <p:spPr>
          <a:xfrm>
            <a:off x="63062" y="214188"/>
            <a:ext cx="12192000" cy="6643812"/>
          </a:xfrm>
          <a:prstGeom prst="rect">
            <a:avLst/>
          </a:prstGeom>
        </p:spPr>
      </p:pic>
      <p:pic>
        <p:nvPicPr>
          <p:cNvPr id="4" name="Obrázek 3">
            <a:extLst>
              <a:ext uri="{FF2B5EF4-FFF2-40B4-BE49-F238E27FC236}">
                <a16:creationId xmlns:a16="http://schemas.microsoft.com/office/drawing/2014/main" id="{C1C3AFB1-951C-444E-9C01-8444644D3334}"/>
              </a:ext>
            </a:extLst>
          </p:cNvPr>
          <p:cNvPicPr>
            <a:picLocks noChangeAspect="1"/>
          </p:cNvPicPr>
          <p:nvPr/>
        </p:nvPicPr>
        <p:blipFill>
          <a:blip r:embed="rId3"/>
          <a:stretch>
            <a:fillRect/>
          </a:stretch>
        </p:blipFill>
        <p:spPr>
          <a:xfrm>
            <a:off x="8475771" y="3870434"/>
            <a:ext cx="2434481" cy="1988097"/>
          </a:xfrm>
          <a:prstGeom prst="rect">
            <a:avLst/>
          </a:prstGeom>
        </p:spPr>
      </p:pic>
      <p:pic>
        <p:nvPicPr>
          <p:cNvPr id="5" name="Obrázek 4">
            <a:extLst>
              <a:ext uri="{FF2B5EF4-FFF2-40B4-BE49-F238E27FC236}">
                <a16:creationId xmlns:a16="http://schemas.microsoft.com/office/drawing/2014/main" id="{32E1D31F-8260-48BE-B372-176962401B81}"/>
              </a:ext>
            </a:extLst>
          </p:cNvPr>
          <p:cNvPicPr>
            <a:picLocks noChangeAspect="1"/>
          </p:cNvPicPr>
          <p:nvPr/>
        </p:nvPicPr>
        <p:blipFill>
          <a:blip r:embed="rId4"/>
          <a:stretch>
            <a:fillRect/>
          </a:stretch>
        </p:blipFill>
        <p:spPr>
          <a:xfrm>
            <a:off x="7354345" y="906516"/>
            <a:ext cx="2434481" cy="1933717"/>
          </a:xfrm>
          <a:prstGeom prst="rect">
            <a:avLst/>
          </a:prstGeom>
        </p:spPr>
      </p:pic>
      <p:cxnSp>
        <p:nvCxnSpPr>
          <p:cNvPr id="7" name="Přímá spojnice se šipkou 6">
            <a:extLst>
              <a:ext uri="{FF2B5EF4-FFF2-40B4-BE49-F238E27FC236}">
                <a16:creationId xmlns:a16="http://schemas.microsoft.com/office/drawing/2014/main" id="{9977C1E7-88C9-409F-A105-81F647DBD51F}"/>
              </a:ext>
            </a:extLst>
          </p:cNvPr>
          <p:cNvCxnSpPr>
            <a:cxnSpLocks/>
          </p:cNvCxnSpPr>
          <p:nvPr/>
        </p:nvCxnSpPr>
        <p:spPr>
          <a:xfrm>
            <a:off x="6936828" y="4264572"/>
            <a:ext cx="1891862" cy="733097"/>
          </a:xfrm>
          <a:prstGeom prst="straightConnector1">
            <a:avLst/>
          </a:prstGeom>
          <a:ln w="38100">
            <a:solidFill>
              <a:srgbClr val="FF3300"/>
            </a:solidFill>
            <a:tailEnd type="triangle"/>
          </a:ln>
        </p:spPr>
        <p:style>
          <a:lnRef idx="1">
            <a:schemeClr val="accent4"/>
          </a:lnRef>
          <a:fillRef idx="0">
            <a:schemeClr val="accent4"/>
          </a:fillRef>
          <a:effectRef idx="0">
            <a:schemeClr val="accent4"/>
          </a:effectRef>
          <a:fontRef idx="minor">
            <a:schemeClr val="tx1"/>
          </a:fontRef>
        </p:style>
      </p:cxnSp>
      <p:cxnSp>
        <p:nvCxnSpPr>
          <p:cNvPr id="8" name="Přímá spojnice se šipkou 7">
            <a:extLst>
              <a:ext uri="{FF2B5EF4-FFF2-40B4-BE49-F238E27FC236}">
                <a16:creationId xmlns:a16="http://schemas.microsoft.com/office/drawing/2014/main" id="{63550072-6414-4AE8-8A56-51E629935C5D}"/>
              </a:ext>
            </a:extLst>
          </p:cNvPr>
          <p:cNvCxnSpPr>
            <a:cxnSpLocks/>
          </p:cNvCxnSpPr>
          <p:nvPr/>
        </p:nvCxnSpPr>
        <p:spPr>
          <a:xfrm flipV="1">
            <a:off x="5919683" y="2309648"/>
            <a:ext cx="1545289" cy="323194"/>
          </a:xfrm>
          <a:prstGeom prst="straightConnector1">
            <a:avLst/>
          </a:prstGeom>
          <a:ln w="38100">
            <a:solidFill>
              <a:srgbClr val="FF33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95865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5980CE-B8AA-7653-2619-86D32E6B47C0}"/>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pic>
        <p:nvPicPr>
          <p:cNvPr id="3" name="Obrázek 2">
            <a:extLst>
              <a:ext uri="{FF2B5EF4-FFF2-40B4-BE49-F238E27FC236}">
                <a16:creationId xmlns:a16="http://schemas.microsoft.com/office/drawing/2014/main" id="{F1D0F8A4-459C-4063-AA5E-C66D10941768}"/>
              </a:ext>
            </a:extLst>
          </p:cNvPr>
          <p:cNvPicPr>
            <a:picLocks noChangeAspect="1"/>
          </p:cNvPicPr>
          <p:nvPr/>
        </p:nvPicPr>
        <p:blipFill>
          <a:blip r:embed="rId3"/>
          <a:stretch>
            <a:fillRect/>
          </a:stretch>
        </p:blipFill>
        <p:spPr>
          <a:xfrm>
            <a:off x="0" y="135502"/>
            <a:ext cx="12192000" cy="6586996"/>
          </a:xfrm>
          <a:prstGeom prst="rect">
            <a:avLst/>
          </a:prstGeom>
        </p:spPr>
      </p:pic>
    </p:spTree>
    <p:extLst>
      <p:ext uri="{BB962C8B-B14F-4D97-AF65-F5344CB8AC3E}">
        <p14:creationId xmlns:p14="http://schemas.microsoft.com/office/powerpoint/2010/main" val="2098967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414D81-D1CD-3A0E-585E-8C1C59CEE35E}"/>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pic>
        <p:nvPicPr>
          <p:cNvPr id="3" name="Obrázek 2">
            <a:extLst>
              <a:ext uri="{FF2B5EF4-FFF2-40B4-BE49-F238E27FC236}">
                <a16:creationId xmlns:a16="http://schemas.microsoft.com/office/drawing/2014/main" id="{AD25E678-6928-4E0A-A3A2-6008B0FE365D}"/>
              </a:ext>
            </a:extLst>
          </p:cNvPr>
          <p:cNvPicPr>
            <a:picLocks noChangeAspect="1"/>
          </p:cNvPicPr>
          <p:nvPr/>
        </p:nvPicPr>
        <p:blipFill>
          <a:blip r:embed="rId3"/>
          <a:stretch>
            <a:fillRect/>
          </a:stretch>
        </p:blipFill>
        <p:spPr>
          <a:xfrm>
            <a:off x="0" y="498966"/>
            <a:ext cx="12192000" cy="5860067"/>
          </a:xfrm>
          <a:prstGeom prst="rect">
            <a:avLst/>
          </a:prstGeom>
        </p:spPr>
      </p:pic>
    </p:spTree>
    <p:extLst>
      <p:ext uri="{BB962C8B-B14F-4D97-AF65-F5344CB8AC3E}">
        <p14:creationId xmlns:p14="http://schemas.microsoft.com/office/powerpoint/2010/main" val="2200905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A6AC669-B407-408A-A5E9-A249E3F1A06C}"/>
              </a:ext>
            </a:extLst>
          </p:cNvPr>
          <p:cNvSpPr>
            <a:spLocks noGrp="1"/>
          </p:cNvSpPr>
          <p:nvPr>
            <p:ph type="sldNum" sz="quarter" idx="11"/>
          </p:nvPr>
        </p:nvSpPr>
        <p:spPr/>
        <p:txBody>
          <a:bodyPr/>
          <a:lstStyle/>
          <a:p>
            <a:fld id="{0970407D-EE58-4A0B-824B-1D3AE42DD9CF}" type="slidenum">
              <a:rPr lang="cs-CZ" altLang="cs-CZ" smtClean="0"/>
              <a:pPr/>
              <a:t>58</a:t>
            </a:fld>
            <a:endParaRPr lang="cs-CZ" altLang="cs-CZ" dirty="0"/>
          </a:p>
        </p:txBody>
      </p:sp>
      <p:sp>
        <p:nvSpPr>
          <p:cNvPr id="4" name="Nadpis 3">
            <a:extLst>
              <a:ext uri="{FF2B5EF4-FFF2-40B4-BE49-F238E27FC236}">
                <a16:creationId xmlns:a16="http://schemas.microsoft.com/office/drawing/2014/main" id="{808605A6-CD35-4FF0-8573-AB67D379EC11}"/>
              </a:ext>
            </a:extLst>
          </p:cNvPr>
          <p:cNvSpPr>
            <a:spLocks noGrp="1"/>
          </p:cNvSpPr>
          <p:nvPr>
            <p:ph type="title"/>
          </p:nvPr>
        </p:nvSpPr>
        <p:spPr>
          <a:solidFill>
            <a:schemeClr val="bg1">
              <a:lumMod val="85000"/>
            </a:schemeClr>
          </a:solidFill>
        </p:spPr>
        <p:txBody>
          <a:bodyPr/>
          <a:lstStyle/>
          <a:p>
            <a:r>
              <a:rPr lang="cs-CZ" dirty="0"/>
              <a:t>Prohlížeče satelitních snímků - přehled</a:t>
            </a:r>
          </a:p>
        </p:txBody>
      </p:sp>
      <p:pic>
        <p:nvPicPr>
          <p:cNvPr id="2" name="Picture 1">
            <a:extLst>
              <a:ext uri="{FF2B5EF4-FFF2-40B4-BE49-F238E27FC236}">
                <a16:creationId xmlns:a16="http://schemas.microsoft.com/office/drawing/2014/main" id="{168B427A-EC44-16E6-4CBF-DFF1E99C6737}"/>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Tree>
    <p:extLst>
      <p:ext uri="{BB962C8B-B14F-4D97-AF65-F5344CB8AC3E}">
        <p14:creationId xmlns:p14="http://schemas.microsoft.com/office/powerpoint/2010/main" val="3238782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D77B53-70DF-CADC-97BE-69CAFC4F43C9}"/>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59</a:t>
            </a:fld>
            <a:endParaRPr lang="cs-CZ" altLang="cs-CZ" dirty="0"/>
          </a:p>
        </p:txBody>
      </p:sp>
      <p:pic>
        <p:nvPicPr>
          <p:cNvPr id="7" name="Obrázek 6">
            <a:extLst>
              <a:ext uri="{FF2B5EF4-FFF2-40B4-BE49-F238E27FC236}">
                <a16:creationId xmlns:a16="http://schemas.microsoft.com/office/drawing/2014/main" id="{7E49D2F9-D250-4276-9C27-36E97EF53B8B}"/>
              </a:ext>
            </a:extLst>
          </p:cNvPr>
          <p:cNvPicPr>
            <a:picLocks noChangeAspect="1"/>
          </p:cNvPicPr>
          <p:nvPr/>
        </p:nvPicPr>
        <p:blipFill>
          <a:blip r:embed="rId3"/>
          <a:stretch>
            <a:fillRect/>
          </a:stretch>
        </p:blipFill>
        <p:spPr>
          <a:xfrm>
            <a:off x="85241" y="107513"/>
            <a:ext cx="5346620" cy="3321487"/>
          </a:xfrm>
          <a:prstGeom prst="rect">
            <a:avLst/>
          </a:prstGeom>
        </p:spPr>
      </p:pic>
      <p:pic>
        <p:nvPicPr>
          <p:cNvPr id="8" name="Obrázek 7">
            <a:extLst>
              <a:ext uri="{FF2B5EF4-FFF2-40B4-BE49-F238E27FC236}">
                <a16:creationId xmlns:a16="http://schemas.microsoft.com/office/drawing/2014/main" id="{921EAA3E-D16E-44EF-9BE9-D03FEC451C11}"/>
              </a:ext>
            </a:extLst>
          </p:cNvPr>
          <p:cNvPicPr>
            <a:picLocks noChangeAspect="1"/>
          </p:cNvPicPr>
          <p:nvPr/>
        </p:nvPicPr>
        <p:blipFill>
          <a:blip r:embed="rId4"/>
          <a:stretch>
            <a:fillRect/>
          </a:stretch>
        </p:blipFill>
        <p:spPr>
          <a:xfrm>
            <a:off x="5850965" y="107513"/>
            <a:ext cx="3649495" cy="3353056"/>
          </a:xfrm>
          <a:prstGeom prst="rect">
            <a:avLst/>
          </a:prstGeom>
        </p:spPr>
      </p:pic>
      <p:pic>
        <p:nvPicPr>
          <p:cNvPr id="9" name="Obrázek 8">
            <a:extLst>
              <a:ext uri="{FF2B5EF4-FFF2-40B4-BE49-F238E27FC236}">
                <a16:creationId xmlns:a16="http://schemas.microsoft.com/office/drawing/2014/main" id="{9D29FC80-B165-4E14-ADC5-3391A09E5332}"/>
              </a:ext>
            </a:extLst>
          </p:cNvPr>
          <p:cNvPicPr>
            <a:picLocks noChangeAspect="1"/>
          </p:cNvPicPr>
          <p:nvPr/>
        </p:nvPicPr>
        <p:blipFill>
          <a:blip r:embed="rId5"/>
          <a:stretch>
            <a:fillRect/>
          </a:stretch>
        </p:blipFill>
        <p:spPr>
          <a:xfrm>
            <a:off x="222142" y="3603051"/>
            <a:ext cx="5209719" cy="3017409"/>
          </a:xfrm>
          <a:prstGeom prst="rect">
            <a:avLst/>
          </a:prstGeom>
        </p:spPr>
      </p:pic>
      <p:pic>
        <p:nvPicPr>
          <p:cNvPr id="10" name="Obrázek 9">
            <a:extLst>
              <a:ext uri="{FF2B5EF4-FFF2-40B4-BE49-F238E27FC236}">
                <a16:creationId xmlns:a16="http://schemas.microsoft.com/office/drawing/2014/main" id="{D7ABB653-5E7D-4AAD-9406-90DB47E8A5C2}"/>
              </a:ext>
            </a:extLst>
          </p:cNvPr>
          <p:cNvPicPr>
            <a:picLocks noChangeAspect="1"/>
          </p:cNvPicPr>
          <p:nvPr/>
        </p:nvPicPr>
        <p:blipFill>
          <a:blip r:embed="rId6"/>
          <a:stretch>
            <a:fillRect/>
          </a:stretch>
        </p:blipFill>
        <p:spPr>
          <a:xfrm>
            <a:off x="5680129" y="3593997"/>
            <a:ext cx="5368104" cy="2886003"/>
          </a:xfrm>
          <a:prstGeom prst="rect">
            <a:avLst/>
          </a:prstGeom>
        </p:spPr>
      </p:pic>
    </p:spTree>
    <p:extLst>
      <p:ext uri="{BB962C8B-B14F-4D97-AF65-F5344CB8AC3E}">
        <p14:creationId xmlns:p14="http://schemas.microsoft.com/office/powerpoint/2010/main" val="171358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Krusne_hory">
            <a:extLst>
              <a:ext uri="{FF2B5EF4-FFF2-40B4-BE49-F238E27FC236}">
                <a16:creationId xmlns:a16="http://schemas.microsoft.com/office/drawing/2014/main" id="{EC39B94D-3730-48ED-AD40-9E3B86EF1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40" b="11118"/>
          <a:stretch/>
        </p:blipFill>
        <p:spPr>
          <a:xfrm>
            <a:off x="20" y="1282"/>
            <a:ext cx="12191980" cy="6856718"/>
          </a:xfrm>
          <a:prstGeom prst="rect">
            <a:avLst/>
          </a:prstGeom>
          <a:noFill/>
        </p:spPr>
      </p:pic>
    </p:spTree>
    <p:extLst>
      <p:ext uri="{BB962C8B-B14F-4D97-AF65-F5344CB8AC3E}">
        <p14:creationId xmlns:p14="http://schemas.microsoft.com/office/powerpoint/2010/main" val="298469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47BFD9-76A9-D126-0598-BDAB80413FCB}"/>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
        <p:nvSpPr>
          <p:cNvPr id="3" name="Zástupný symbol pro číslo snímku 2">
            <a:extLst>
              <a:ext uri="{FF2B5EF4-FFF2-40B4-BE49-F238E27FC236}">
                <a16:creationId xmlns:a16="http://schemas.microsoft.com/office/drawing/2014/main" id="{47D48E35-40BC-47B4-8D43-F7652844A949}"/>
              </a:ext>
            </a:extLst>
          </p:cNvPr>
          <p:cNvSpPr>
            <a:spLocks noGrp="1"/>
          </p:cNvSpPr>
          <p:nvPr>
            <p:ph type="sldNum" sz="quarter" idx="11"/>
          </p:nvPr>
        </p:nvSpPr>
        <p:spPr/>
        <p:txBody>
          <a:bodyPr/>
          <a:lstStyle/>
          <a:p>
            <a:fld id="{0970407D-EE58-4A0B-824B-1D3AE42DD9CF}" type="slidenum">
              <a:rPr lang="cs-CZ" altLang="cs-CZ" smtClean="0"/>
              <a:pPr/>
              <a:t>60</a:t>
            </a:fld>
            <a:endParaRPr lang="cs-CZ" altLang="cs-CZ" dirty="0"/>
          </a:p>
        </p:txBody>
      </p:sp>
      <p:pic>
        <p:nvPicPr>
          <p:cNvPr id="11" name="Zástupný symbol pro obsah 10">
            <a:extLst>
              <a:ext uri="{FF2B5EF4-FFF2-40B4-BE49-F238E27FC236}">
                <a16:creationId xmlns:a16="http://schemas.microsoft.com/office/drawing/2014/main" id="{BFD1D250-9B3D-4159-9BD1-ABD935E2F61B}"/>
              </a:ext>
            </a:extLst>
          </p:cNvPr>
          <p:cNvPicPr>
            <a:picLocks noGrp="1" noChangeAspect="1"/>
          </p:cNvPicPr>
          <p:nvPr>
            <p:ph idx="1"/>
          </p:nvPr>
        </p:nvPicPr>
        <p:blipFill>
          <a:blip r:embed="rId3"/>
          <a:stretch>
            <a:fillRect/>
          </a:stretch>
        </p:blipFill>
        <p:spPr>
          <a:xfrm>
            <a:off x="0" y="0"/>
            <a:ext cx="6718515" cy="3408128"/>
          </a:xfrm>
          <a:prstGeom prst="rect">
            <a:avLst/>
          </a:prstGeom>
        </p:spPr>
      </p:pic>
      <p:pic>
        <p:nvPicPr>
          <p:cNvPr id="14" name="Obrázek 13">
            <a:extLst>
              <a:ext uri="{FF2B5EF4-FFF2-40B4-BE49-F238E27FC236}">
                <a16:creationId xmlns:a16="http://schemas.microsoft.com/office/drawing/2014/main" id="{E3403E18-DAF7-4575-B600-479DC9A83B83}"/>
              </a:ext>
            </a:extLst>
          </p:cNvPr>
          <p:cNvPicPr>
            <a:picLocks noChangeAspect="1"/>
          </p:cNvPicPr>
          <p:nvPr/>
        </p:nvPicPr>
        <p:blipFill>
          <a:blip r:embed="rId4"/>
          <a:stretch>
            <a:fillRect/>
          </a:stretch>
        </p:blipFill>
        <p:spPr>
          <a:xfrm>
            <a:off x="318895" y="3233466"/>
            <a:ext cx="6792712" cy="3460752"/>
          </a:xfrm>
          <a:prstGeom prst="rect">
            <a:avLst/>
          </a:prstGeom>
        </p:spPr>
      </p:pic>
      <p:pic>
        <p:nvPicPr>
          <p:cNvPr id="15" name="Zástupný symbol pro obsah 9">
            <a:extLst>
              <a:ext uri="{FF2B5EF4-FFF2-40B4-BE49-F238E27FC236}">
                <a16:creationId xmlns:a16="http://schemas.microsoft.com/office/drawing/2014/main" id="{8FE72E0F-0BF9-43A6-9C62-18C14263465C}"/>
              </a:ext>
            </a:extLst>
          </p:cNvPr>
          <p:cNvPicPr>
            <a:picLocks noChangeAspect="1"/>
          </p:cNvPicPr>
          <p:nvPr/>
        </p:nvPicPr>
        <p:blipFill>
          <a:blip r:embed="rId5"/>
          <a:stretch>
            <a:fillRect/>
          </a:stretch>
        </p:blipFill>
        <p:spPr>
          <a:xfrm>
            <a:off x="4774657" y="163782"/>
            <a:ext cx="6887817" cy="3451671"/>
          </a:xfrm>
          <a:prstGeom prst="rect">
            <a:avLst/>
          </a:prstGeom>
        </p:spPr>
      </p:pic>
    </p:spTree>
    <p:extLst>
      <p:ext uri="{BB962C8B-B14F-4D97-AF65-F5344CB8AC3E}">
        <p14:creationId xmlns:p14="http://schemas.microsoft.com/office/powerpoint/2010/main" val="30794027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8881CE-D5F8-CFEC-CCB9-9F390017FC3A}"/>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
        <p:nvSpPr>
          <p:cNvPr id="3" name="Zástupný symbol pro číslo snímku 2">
            <a:extLst>
              <a:ext uri="{FF2B5EF4-FFF2-40B4-BE49-F238E27FC236}">
                <a16:creationId xmlns:a16="http://schemas.microsoft.com/office/drawing/2014/main" id="{C8AEC881-C7A6-49B0-9F8D-A3D8979B2918}"/>
              </a:ext>
            </a:extLst>
          </p:cNvPr>
          <p:cNvSpPr>
            <a:spLocks noGrp="1"/>
          </p:cNvSpPr>
          <p:nvPr>
            <p:ph type="sldNum" sz="quarter" idx="11"/>
          </p:nvPr>
        </p:nvSpPr>
        <p:spPr/>
        <p:txBody>
          <a:bodyPr/>
          <a:lstStyle/>
          <a:p>
            <a:fld id="{0970407D-EE58-4A0B-824B-1D3AE42DD9CF}" type="slidenum">
              <a:rPr lang="cs-CZ" altLang="cs-CZ" smtClean="0"/>
              <a:pPr/>
              <a:t>61</a:t>
            </a:fld>
            <a:endParaRPr lang="cs-CZ" altLang="cs-CZ" dirty="0"/>
          </a:p>
        </p:txBody>
      </p:sp>
      <p:pic>
        <p:nvPicPr>
          <p:cNvPr id="6" name="Obrázek 5">
            <a:extLst>
              <a:ext uri="{FF2B5EF4-FFF2-40B4-BE49-F238E27FC236}">
                <a16:creationId xmlns:a16="http://schemas.microsoft.com/office/drawing/2014/main" id="{3E2E481C-698B-4884-A307-4C75755AE477}"/>
              </a:ext>
            </a:extLst>
          </p:cNvPr>
          <p:cNvPicPr>
            <a:picLocks noChangeAspect="1"/>
          </p:cNvPicPr>
          <p:nvPr/>
        </p:nvPicPr>
        <p:blipFill>
          <a:blip r:embed="rId3"/>
          <a:stretch>
            <a:fillRect/>
          </a:stretch>
        </p:blipFill>
        <p:spPr>
          <a:xfrm>
            <a:off x="80836" y="180914"/>
            <a:ext cx="5660519" cy="2919790"/>
          </a:xfrm>
          <a:prstGeom prst="rect">
            <a:avLst/>
          </a:prstGeom>
        </p:spPr>
      </p:pic>
      <p:pic>
        <p:nvPicPr>
          <p:cNvPr id="7" name="Obrázek 6">
            <a:extLst>
              <a:ext uri="{FF2B5EF4-FFF2-40B4-BE49-F238E27FC236}">
                <a16:creationId xmlns:a16="http://schemas.microsoft.com/office/drawing/2014/main" id="{E04A8159-9AD9-4943-A77E-D9789EEA5318}"/>
              </a:ext>
            </a:extLst>
          </p:cNvPr>
          <p:cNvPicPr>
            <a:picLocks noChangeAspect="1"/>
          </p:cNvPicPr>
          <p:nvPr/>
        </p:nvPicPr>
        <p:blipFill>
          <a:blip r:embed="rId4"/>
          <a:stretch>
            <a:fillRect/>
          </a:stretch>
        </p:blipFill>
        <p:spPr>
          <a:xfrm>
            <a:off x="5617232" y="42484"/>
            <a:ext cx="6493932" cy="3244889"/>
          </a:xfrm>
          <a:prstGeom prst="rect">
            <a:avLst/>
          </a:prstGeom>
        </p:spPr>
      </p:pic>
      <p:pic>
        <p:nvPicPr>
          <p:cNvPr id="8" name="Obrázek 7">
            <a:extLst>
              <a:ext uri="{FF2B5EF4-FFF2-40B4-BE49-F238E27FC236}">
                <a16:creationId xmlns:a16="http://schemas.microsoft.com/office/drawing/2014/main" id="{97DB4B96-4CDA-4482-B3FD-F7A74F1F1BF1}"/>
              </a:ext>
            </a:extLst>
          </p:cNvPr>
          <p:cNvPicPr>
            <a:picLocks noChangeAspect="1"/>
          </p:cNvPicPr>
          <p:nvPr/>
        </p:nvPicPr>
        <p:blipFill>
          <a:blip r:embed="rId5"/>
          <a:stretch>
            <a:fillRect/>
          </a:stretch>
        </p:blipFill>
        <p:spPr>
          <a:xfrm>
            <a:off x="5166" y="3448007"/>
            <a:ext cx="6090834" cy="3028255"/>
          </a:xfrm>
          <a:prstGeom prst="rect">
            <a:avLst/>
          </a:prstGeom>
        </p:spPr>
      </p:pic>
      <p:pic>
        <p:nvPicPr>
          <p:cNvPr id="9" name="Obrázek 8">
            <a:extLst>
              <a:ext uri="{FF2B5EF4-FFF2-40B4-BE49-F238E27FC236}">
                <a16:creationId xmlns:a16="http://schemas.microsoft.com/office/drawing/2014/main" id="{0D6CAF1E-F94B-44B2-B02A-0D2FDC412826}"/>
              </a:ext>
            </a:extLst>
          </p:cNvPr>
          <p:cNvPicPr>
            <a:picLocks noChangeAspect="1"/>
          </p:cNvPicPr>
          <p:nvPr/>
        </p:nvPicPr>
        <p:blipFill>
          <a:blip r:embed="rId6"/>
          <a:stretch>
            <a:fillRect/>
          </a:stretch>
        </p:blipFill>
        <p:spPr>
          <a:xfrm>
            <a:off x="5857732" y="3429000"/>
            <a:ext cx="6493932" cy="3252938"/>
          </a:xfrm>
          <a:prstGeom prst="rect">
            <a:avLst/>
          </a:prstGeom>
        </p:spPr>
      </p:pic>
    </p:spTree>
    <p:extLst>
      <p:ext uri="{BB962C8B-B14F-4D97-AF65-F5344CB8AC3E}">
        <p14:creationId xmlns:p14="http://schemas.microsoft.com/office/powerpoint/2010/main" val="4135778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3D8120-97C2-EC07-2FC8-170C00A78B95}"/>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
        <p:nvSpPr>
          <p:cNvPr id="3" name="Zástupný symbol pro číslo snímku 2">
            <a:extLst>
              <a:ext uri="{FF2B5EF4-FFF2-40B4-BE49-F238E27FC236}">
                <a16:creationId xmlns:a16="http://schemas.microsoft.com/office/drawing/2014/main" id="{EF8BB531-65B6-48CE-8C8E-CAB8317D9363}"/>
              </a:ext>
            </a:extLst>
          </p:cNvPr>
          <p:cNvSpPr>
            <a:spLocks noGrp="1"/>
          </p:cNvSpPr>
          <p:nvPr>
            <p:ph type="sldNum" sz="quarter" idx="11"/>
          </p:nvPr>
        </p:nvSpPr>
        <p:spPr/>
        <p:txBody>
          <a:bodyPr/>
          <a:lstStyle/>
          <a:p>
            <a:fld id="{0970407D-EE58-4A0B-824B-1D3AE42DD9CF}" type="slidenum">
              <a:rPr lang="cs-CZ" altLang="cs-CZ" smtClean="0"/>
              <a:pPr/>
              <a:t>62</a:t>
            </a:fld>
            <a:endParaRPr lang="cs-CZ" altLang="cs-CZ" dirty="0"/>
          </a:p>
        </p:txBody>
      </p:sp>
      <p:pic>
        <p:nvPicPr>
          <p:cNvPr id="6" name="Obrázek 5">
            <a:extLst>
              <a:ext uri="{FF2B5EF4-FFF2-40B4-BE49-F238E27FC236}">
                <a16:creationId xmlns:a16="http://schemas.microsoft.com/office/drawing/2014/main" id="{FB6CDBA3-F682-4CE4-993F-5AE93425ABAF}"/>
              </a:ext>
            </a:extLst>
          </p:cNvPr>
          <p:cNvPicPr>
            <a:picLocks noChangeAspect="1"/>
          </p:cNvPicPr>
          <p:nvPr/>
        </p:nvPicPr>
        <p:blipFill>
          <a:blip r:embed="rId3"/>
          <a:stretch>
            <a:fillRect/>
          </a:stretch>
        </p:blipFill>
        <p:spPr>
          <a:xfrm>
            <a:off x="162733" y="0"/>
            <a:ext cx="6399116" cy="3353656"/>
          </a:xfrm>
          <a:prstGeom prst="rect">
            <a:avLst/>
          </a:prstGeom>
        </p:spPr>
      </p:pic>
      <p:pic>
        <p:nvPicPr>
          <p:cNvPr id="7" name="Obrázek 6">
            <a:extLst>
              <a:ext uri="{FF2B5EF4-FFF2-40B4-BE49-F238E27FC236}">
                <a16:creationId xmlns:a16="http://schemas.microsoft.com/office/drawing/2014/main" id="{A966D84F-8E93-47B1-B1D7-98F78D01BD3C}"/>
              </a:ext>
            </a:extLst>
          </p:cNvPr>
          <p:cNvPicPr>
            <a:picLocks noChangeAspect="1"/>
          </p:cNvPicPr>
          <p:nvPr/>
        </p:nvPicPr>
        <p:blipFill>
          <a:blip r:embed="rId4"/>
          <a:stretch>
            <a:fillRect/>
          </a:stretch>
        </p:blipFill>
        <p:spPr>
          <a:xfrm>
            <a:off x="6733293" y="75344"/>
            <a:ext cx="6010879" cy="3278312"/>
          </a:xfrm>
          <a:prstGeom prst="rect">
            <a:avLst/>
          </a:prstGeom>
        </p:spPr>
      </p:pic>
      <p:pic>
        <p:nvPicPr>
          <p:cNvPr id="8" name="Obrázek 7">
            <a:extLst>
              <a:ext uri="{FF2B5EF4-FFF2-40B4-BE49-F238E27FC236}">
                <a16:creationId xmlns:a16="http://schemas.microsoft.com/office/drawing/2014/main" id="{8D4B35C5-5F7A-4D3E-A7FA-ACE842B10DAE}"/>
              </a:ext>
            </a:extLst>
          </p:cNvPr>
          <p:cNvPicPr>
            <a:picLocks noChangeAspect="1"/>
          </p:cNvPicPr>
          <p:nvPr/>
        </p:nvPicPr>
        <p:blipFill>
          <a:blip r:embed="rId5"/>
          <a:stretch>
            <a:fillRect/>
          </a:stretch>
        </p:blipFill>
        <p:spPr>
          <a:xfrm>
            <a:off x="302834" y="3587856"/>
            <a:ext cx="6118913" cy="3104191"/>
          </a:xfrm>
          <a:prstGeom prst="rect">
            <a:avLst/>
          </a:prstGeom>
        </p:spPr>
      </p:pic>
      <p:pic>
        <p:nvPicPr>
          <p:cNvPr id="9" name="Obrázek 8">
            <a:extLst>
              <a:ext uri="{FF2B5EF4-FFF2-40B4-BE49-F238E27FC236}">
                <a16:creationId xmlns:a16="http://schemas.microsoft.com/office/drawing/2014/main" id="{4D2EC77B-D877-4400-BC3E-9F1064FE541A}"/>
              </a:ext>
            </a:extLst>
          </p:cNvPr>
          <p:cNvPicPr>
            <a:picLocks noChangeAspect="1"/>
          </p:cNvPicPr>
          <p:nvPr/>
        </p:nvPicPr>
        <p:blipFill>
          <a:blip r:embed="rId6"/>
          <a:stretch>
            <a:fillRect/>
          </a:stretch>
        </p:blipFill>
        <p:spPr>
          <a:xfrm>
            <a:off x="6989015" y="4024169"/>
            <a:ext cx="4714486" cy="2530752"/>
          </a:xfrm>
          <a:prstGeom prst="rect">
            <a:avLst/>
          </a:prstGeom>
        </p:spPr>
      </p:pic>
      <p:sp>
        <p:nvSpPr>
          <p:cNvPr id="10" name="TextovéPole 9">
            <a:extLst>
              <a:ext uri="{FF2B5EF4-FFF2-40B4-BE49-F238E27FC236}">
                <a16:creationId xmlns:a16="http://schemas.microsoft.com/office/drawing/2014/main" id="{6E536A8E-D1B0-492D-8ACA-4531B27E08D9}"/>
              </a:ext>
            </a:extLst>
          </p:cNvPr>
          <p:cNvSpPr txBox="1"/>
          <p:nvPr/>
        </p:nvSpPr>
        <p:spPr>
          <a:xfrm>
            <a:off x="6989015" y="3504345"/>
            <a:ext cx="2976395" cy="307777"/>
          </a:xfrm>
          <a:prstGeom prst="rect">
            <a:avLst/>
          </a:prstGeom>
          <a:noFill/>
        </p:spPr>
        <p:txBody>
          <a:bodyPr wrap="square" rtlCol="0">
            <a:spAutoFit/>
          </a:bodyPr>
          <a:lstStyle/>
          <a:p>
            <a:pPr algn="l"/>
            <a:r>
              <a:rPr lang="cs-CZ" sz="1400" b="1" dirty="0">
                <a:solidFill>
                  <a:srgbClr val="002060"/>
                </a:solidFill>
                <a:latin typeface="+mn-lt"/>
              </a:rPr>
              <a:t>Národní </a:t>
            </a:r>
            <a:r>
              <a:rPr lang="cs-CZ" sz="1400" b="1" dirty="0" err="1">
                <a:solidFill>
                  <a:srgbClr val="002060"/>
                </a:solidFill>
                <a:latin typeface="+mn-lt"/>
              </a:rPr>
              <a:t>geoportál</a:t>
            </a:r>
            <a:r>
              <a:rPr lang="cs-CZ" sz="1400" b="1" dirty="0">
                <a:solidFill>
                  <a:srgbClr val="002060"/>
                </a:solidFill>
                <a:latin typeface="+mn-lt"/>
              </a:rPr>
              <a:t> </a:t>
            </a:r>
            <a:r>
              <a:rPr lang="cs-CZ" sz="1400" b="1" dirty="0" err="1">
                <a:solidFill>
                  <a:srgbClr val="002060"/>
                </a:solidFill>
                <a:latin typeface="+mn-lt"/>
              </a:rPr>
              <a:t>Inspire</a:t>
            </a:r>
            <a:endParaRPr lang="cs-CZ" sz="1400" b="1" dirty="0">
              <a:solidFill>
                <a:srgbClr val="002060"/>
              </a:solidFill>
              <a:latin typeface="+mn-lt"/>
            </a:endParaRPr>
          </a:p>
        </p:txBody>
      </p:sp>
    </p:spTree>
    <p:extLst>
      <p:ext uri="{BB962C8B-B14F-4D97-AF65-F5344CB8AC3E}">
        <p14:creationId xmlns:p14="http://schemas.microsoft.com/office/powerpoint/2010/main" val="814653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D8AFED-40EC-1E6F-DC3A-B89164D902F5}"/>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77326" y="6054291"/>
            <a:ext cx="7045694" cy="769274"/>
          </a:xfrm>
          <a:prstGeom prst="rect">
            <a:avLst/>
          </a:prstGeom>
        </p:spPr>
      </p:pic>
      <p:sp>
        <p:nvSpPr>
          <p:cNvPr id="3" name="Zástupný symbol pro číslo snímku 2">
            <a:extLst>
              <a:ext uri="{FF2B5EF4-FFF2-40B4-BE49-F238E27FC236}">
                <a16:creationId xmlns:a16="http://schemas.microsoft.com/office/drawing/2014/main" id="{09D01800-5558-4363-986F-0C9B00C6A3D4}"/>
              </a:ext>
            </a:extLst>
          </p:cNvPr>
          <p:cNvSpPr>
            <a:spLocks noGrp="1"/>
          </p:cNvSpPr>
          <p:nvPr>
            <p:ph type="sldNum" sz="quarter" idx="11"/>
          </p:nvPr>
        </p:nvSpPr>
        <p:spPr/>
        <p:txBody>
          <a:bodyPr/>
          <a:lstStyle/>
          <a:p>
            <a:fld id="{0970407D-EE58-4A0B-824B-1D3AE42DD9CF}" type="slidenum">
              <a:rPr lang="cs-CZ" altLang="cs-CZ" smtClean="0"/>
              <a:pPr/>
              <a:t>63</a:t>
            </a:fld>
            <a:endParaRPr lang="cs-CZ" altLang="cs-CZ" dirty="0"/>
          </a:p>
        </p:txBody>
      </p:sp>
      <p:sp>
        <p:nvSpPr>
          <p:cNvPr id="4" name="Nadpis 3">
            <a:extLst>
              <a:ext uri="{FF2B5EF4-FFF2-40B4-BE49-F238E27FC236}">
                <a16:creationId xmlns:a16="http://schemas.microsoft.com/office/drawing/2014/main" id="{04F400B4-B76D-41B4-B4E8-83CBC0792066}"/>
              </a:ext>
            </a:extLst>
          </p:cNvPr>
          <p:cNvSpPr>
            <a:spLocks noGrp="1"/>
          </p:cNvSpPr>
          <p:nvPr>
            <p:ph type="title"/>
          </p:nvPr>
        </p:nvSpPr>
        <p:spPr/>
        <p:txBody>
          <a:bodyPr/>
          <a:lstStyle/>
          <a:p>
            <a:r>
              <a:rPr lang="cs-CZ" dirty="0"/>
              <a:t>Mobilní aplikace</a:t>
            </a:r>
          </a:p>
        </p:txBody>
      </p:sp>
      <p:pic>
        <p:nvPicPr>
          <p:cNvPr id="6" name="Zástupný symbol pro obsah 5">
            <a:extLst>
              <a:ext uri="{FF2B5EF4-FFF2-40B4-BE49-F238E27FC236}">
                <a16:creationId xmlns:a16="http://schemas.microsoft.com/office/drawing/2014/main" id="{4880B6F0-51FF-439F-BC20-35B85D210F93}"/>
              </a:ext>
            </a:extLst>
          </p:cNvPr>
          <p:cNvPicPr>
            <a:picLocks noGrp="1" noChangeAspect="1"/>
          </p:cNvPicPr>
          <p:nvPr>
            <p:ph idx="1"/>
          </p:nvPr>
        </p:nvPicPr>
        <p:blipFill>
          <a:blip r:embed="rId3"/>
          <a:stretch>
            <a:fillRect/>
          </a:stretch>
        </p:blipFill>
        <p:spPr>
          <a:xfrm>
            <a:off x="180038" y="2051796"/>
            <a:ext cx="4354255" cy="2140775"/>
          </a:xfrm>
          <a:prstGeom prst="rect">
            <a:avLst/>
          </a:prstGeom>
        </p:spPr>
      </p:pic>
      <p:pic>
        <p:nvPicPr>
          <p:cNvPr id="7" name="Obrázek 6">
            <a:extLst>
              <a:ext uri="{FF2B5EF4-FFF2-40B4-BE49-F238E27FC236}">
                <a16:creationId xmlns:a16="http://schemas.microsoft.com/office/drawing/2014/main" id="{01C5ED79-C9EB-4C48-BCDE-311FE4ECC27F}"/>
              </a:ext>
            </a:extLst>
          </p:cNvPr>
          <p:cNvPicPr>
            <a:picLocks noChangeAspect="1"/>
          </p:cNvPicPr>
          <p:nvPr/>
        </p:nvPicPr>
        <p:blipFill>
          <a:blip r:embed="rId4"/>
          <a:stretch>
            <a:fillRect/>
          </a:stretch>
        </p:blipFill>
        <p:spPr>
          <a:xfrm>
            <a:off x="180038" y="1401130"/>
            <a:ext cx="3429884" cy="788160"/>
          </a:xfrm>
          <a:prstGeom prst="rect">
            <a:avLst/>
          </a:prstGeom>
        </p:spPr>
      </p:pic>
      <p:pic>
        <p:nvPicPr>
          <p:cNvPr id="8" name="Obrázek 7">
            <a:extLst>
              <a:ext uri="{FF2B5EF4-FFF2-40B4-BE49-F238E27FC236}">
                <a16:creationId xmlns:a16="http://schemas.microsoft.com/office/drawing/2014/main" id="{7154833E-4D1B-4305-97CD-684605B4E3AE}"/>
              </a:ext>
            </a:extLst>
          </p:cNvPr>
          <p:cNvPicPr>
            <a:picLocks noChangeAspect="1"/>
          </p:cNvPicPr>
          <p:nvPr/>
        </p:nvPicPr>
        <p:blipFill>
          <a:blip r:embed="rId5"/>
          <a:stretch>
            <a:fillRect/>
          </a:stretch>
        </p:blipFill>
        <p:spPr>
          <a:xfrm>
            <a:off x="6664750" y="334601"/>
            <a:ext cx="2665920" cy="836975"/>
          </a:xfrm>
          <a:prstGeom prst="rect">
            <a:avLst/>
          </a:prstGeom>
        </p:spPr>
      </p:pic>
      <p:pic>
        <p:nvPicPr>
          <p:cNvPr id="9" name="Obrázek 8">
            <a:extLst>
              <a:ext uri="{FF2B5EF4-FFF2-40B4-BE49-F238E27FC236}">
                <a16:creationId xmlns:a16="http://schemas.microsoft.com/office/drawing/2014/main" id="{3111B85F-1DA3-4455-91E2-E651A3FE5BCF}"/>
              </a:ext>
            </a:extLst>
          </p:cNvPr>
          <p:cNvPicPr>
            <a:picLocks noChangeAspect="1"/>
          </p:cNvPicPr>
          <p:nvPr/>
        </p:nvPicPr>
        <p:blipFill>
          <a:blip r:embed="rId6"/>
          <a:stretch>
            <a:fillRect/>
          </a:stretch>
        </p:blipFill>
        <p:spPr>
          <a:xfrm>
            <a:off x="6176497" y="1171576"/>
            <a:ext cx="5295503" cy="2790209"/>
          </a:xfrm>
          <a:prstGeom prst="rect">
            <a:avLst/>
          </a:prstGeom>
        </p:spPr>
      </p:pic>
      <p:pic>
        <p:nvPicPr>
          <p:cNvPr id="10" name="Obrázek 9">
            <a:extLst>
              <a:ext uri="{FF2B5EF4-FFF2-40B4-BE49-F238E27FC236}">
                <a16:creationId xmlns:a16="http://schemas.microsoft.com/office/drawing/2014/main" id="{D6FECD44-7DFA-442A-9CC3-5D76D52DC1BD}"/>
              </a:ext>
            </a:extLst>
          </p:cNvPr>
          <p:cNvPicPr>
            <a:picLocks noChangeAspect="1"/>
          </p:cNvPicPr>
          <p:nvPr/>
        </p:nvPicPr>
        <p:blipFill>
          <a:blip r:embed="rId7"/>
          <a:stretch>
            <a:fillRect/>
          </a:stretch>
        </p:blipFill>
        <p:spPr>
          <a:xfrm>
            <a:off x="996540" y="4386791"/>
            <a:ext cx="2067171" cy="912891"/>
          </a:xfrm>
          <a:prstGeom prst="rect">
            <a:avLst/>
          </a:prstGeom>
        </p:spPr>
      </p:pic>
      <p:pic>
        <p:nvPicPr>
          <p:cNvPr id="11" name="Obrázek 10">
            <a:extLst>
              <a:ext uri="{FF2B5EF4-FFF2-40B4-BE49-F238E27FC236}">
                <a16:creationId xmlns:a16="http://schemas.microsoft.com/office/drawing/2014/main" id="{57657641-9FED-44FA-B269-46D6AC490008}"/>
              </a:ext>
            </a:extLst>
          </p:cNvPr>
          <p:cNvPicPr>
            <a:picLocks noChangeAspect="1"/>
          </p:cNvPicPr>
          <p:nvPr/>
        </p:nvPicPr>
        <p:blipFill>
          <a:blip r:embed="rId8"/>
          <a:stretch>
            <a:fillRect/>
          </a:stretch>
        </p:blipFill>
        <p:spPr>
          <a:xfrm>
            <a:off x="3339851" y="4386791"/>
            <a:ext cx="4450469" cy="2028387"/>
          </a:xfrm>
          <a:prstGeom prst="rect">
            <a:avLst/>
          </a:prstGeom>
        </p:spPr>
      </p:pic>
    </p:spTree>
    <p:extLst>
      <p:ext uri="{BB962C8B-B14F-4D97-AF65-F5344CB8AC3E}">
        <p14:creationId xmlns:p14="http://schemas.microsoft.com/office/powerpoint/2010/main" val="3045962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2D81828-7E0A-4CF3-97EB-02428622548B}"/>
              </a:ext>
            </a:extLst>
          </p:cNvPr>
          <p:cNvSpPr>
            <a:spLocks noGrp="1"/>
          </p:cNvSpPr>
          <p:nvPr>
            <p:ph type="sldNum" sz="quarter" idx="11"/>
          </p:nvPr>
        </p:nvSpPr>
        <p:spPr/>
        <p:txBody>
          <a:bodyPr/>
          <a:lstStyle/>
          <a:p>
            <a:fld id="{0970407D-EE58-4A0B-824B-1D3AE42DD9CF}" type="slidenum">
              <a:rPr lang="cs-CZ" altLang="cs-CZ" smtClean="0"/>
              <a:pPr/>
              <a:t>64</a:t>
            </a:fld>
            <a:endParaRPr lang="cs-CZ" altLang="cs-CZ" dirty="0"/>
          </a:p>
        </p:txBody>
      </p:sp>
      <p:pic>
        <p:nvPicPr>
          <p:cNvPr id="6" name="Obrázek 5">
            <a:extLst>
              <a:ext uri="{FF2B5EF4-FFF2-40B4-BE49-F238E27FC236}">
                <a16:creationId xmlns:a16="http://schemas.microsoft.com/office/drawing/2014/main" id="{A4308620-F4AE-4B3C-8CDF-1BC6DFB63C1A}"/>
              </a:ext>
            </a:extLst>
          </p:cNvPr>
          <p:cNvPicPr>
            <a:picLocks noChangeAspect="1"/>
          </p:cNvPicPr>
          <p:nvPr/>
        </p:nvPicPr>
        <p:blipFill>
          <a:blip r:embed="rId2"/>
          <a:stretch>
            <a:fillRect/>
          </a:stretch>
        </p:blipFill>
        <p:spPr>
          <a:xfrm>
            <a:off x="207390" y="1022454"/>
            <a:ext cx="5730417" cy="3694460"/>
          </a:xfrm>
          <a:prstGeom prst="rect">
            <a:avLst/>
          </a:prstGeom>
        </p:spPr>
      </p:pic>
      <p:pic>
        <p:nvPicPr>
          <p:cNvPr id="7" name="Obrázek 6">
            <a:extLst>
              <a:ext uri="{FF2B5EF4-FFF2-40B4-BE49-F238E27FC236}">
                <a16:creationId xmlns:a16="http://schemas.microsoft.com/office/drawing/2014/main" id="{15639487-DBBF-4DE6-8DAE-406153386104}"/>
              </a:ext>
            </a:extLst>
          </p:cNvPr>
          <p:cNvPicPr>
            <a:picLocks noChangeAspect="1"/>
          </p:cNvPicPr>
          <p:nvPr/>
        </p:nvPicPr>
        <p:blipFill>
          <a:blip r:embed="rId3"/>
          <a:stretch>
            <a:fillRect/>
          </a:stretch>
        </p:blipFill>
        <p:spPr>
          <a:xfrm>
            <a:off x="125221" y="187101"/>
            <a:ext cx="1619250" cy="561975"/>
          </a:xfrm>
          <a:prstGeom prst="rect">
            <a:avLst/>
          </a:prstGeom>
        </p:spPr>
      </p:pic>
      <p:pic>
        <p:nvPicPr>
          <p:cNvPr id="9" name="Obrázek 8">
            <a:extLst>
              <a:ext uri="{FF2B5EF4-FFF2-40B4-BE49-F238E27FC236}">
                <a16:creationId xmlns:a16="http://schemas.microsoft.com/office/drawing/2014/main" id="{684AE64E-C97A-48BE-909A-8BC191D21366}"/>
              </a:ext>
            </a:extLst>
          </p:cNvPr>
          <p:cNvPicPr>
            <a:picLocks noChangeAspect="1"/>
          </p:cNvPicPr>
          <p:nvPr/>
        </p:nvPicPr>
        <p:blipFill>
          <a:blip r:embed="rId4"/>
          <a:stretch>
            <a:fillRect/>
          </a:stretch>
        </p:blipFill>
        <p:spPr>
          <a:xfrm>
            <a:off x="5604977" y="468088"/>
            <a:ext cx="6461802" cy="4132843"/>
          </a:xfrm>
          <a:prstGeom prst="rect">
            <a:avLst/>
          </a:prstGeom>
        </p:spPr>
      </p:pic>
      <p:pic>
        <p:nvPicPr>
          <p:cNvPr id="4" name="Picture 3">
            <a:extLst>
              <a:ext uri="{FF2B5EF4-FFF2-40B4-BE49-F238E27FC236}">
                <a16:creationId xmlns:a16="http://schemas.microsoft.com/office/drawing/2014/main" id="{3A91B480-A0EA-91EC-75C1-585EF542042A}"/>
              </a:ext>
            </a:extLst>
          </p:cNvPr>
          <p:cNvPicPr>
            <a:picLocks noGrp="1" noRot="1" noChangeAspect="1" noMove="1" noResize="1" noEditPoints="1" noAdjustHandles="1" noChangeArrowheads="1" noChangeShapeType="1" noCrop="1"/>
          </p:cNvPicPr>
          <p:nvPr/>
        </p:nvPicPr>
        <p:blipFill rotWithShape="1">
          <a:blip r:embed="rId5"/>
          <a:srcRect l="2269" t="19796" r="3869"/>
          <a:stretch/>
        </p:blipFill>
        <p:spPr>
          <a:xfrm>
            <a:off x="5077326" y="6054291"/>
            <a:ext cx="7045694" cy="769274"/>
          </a:xfrm>
          <a:prstGeom prst="rect">
            <a:avLst/>
          </a:prstGeom>
        </p:spPr>
      </p:pic>
    </p:spTree>
    <p:extLst>
      <p:ext uri="{BB962C8B-B14F-4D97-AF65-F5344CB8AC3E}">
        <p14:creationId xmlns:p14="http://schemas.microsoft.com/office/powerpoint/2010/main" val="2973103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70C05DA-39DA-3FE3-FE58-793B92380F02}"/>
              </a:ext>
            </a:extLst>
          </p:cNvPr>
          <p:cNvGraphicFramePr>
            <a:graphicFrameLocks noChangeAspect="1"/>
          </p:cNvGraphicFramePr>
          <p:nvPr>
            <p:extLst>
              <p:ext uri="{D42A27DB-BD31-4B8C-83A1-F6EECF244321}">
                <p14:modId xmlns:p14="http://schemas.microsoft.com/office/powerpoint/2010/main" val="2215815940"/>
              </p:ext>
            </p:extLst>
          </p:nvPr>
        </p:nvGraphicFramePr>
        <p:xfrm>
          <a:off x="-91157" y="-1033572"/>
          <a:ext cx="12065725" cy="8610869"/>
        </p:xfrm>
        <a:graphic>
          <a:graphicData uri="http://schemas.openxmlformats.org/presentationml/2006/ole">
            <mc:AlternateContent xmlns:mc="http://schemas.openxmlformats.org/markup-compatibility/2006">
              <mc:Choice xmlns:v="urn:schemas-microsoft-com:vml" Requires="v">
                <p:oleObj name="Rastrový obrázek" r:id="rId2" imgW="11742857" imgH="8380952" progId="Paint.Picture">
                  <p:embed/>
                </p:oleObj>
              </mc:Choice>
              <mc:Fallback>
                <p:oleObj name="Rastrový obrázek" r:id="rId2" imgW="11742857" imgH="8380952" progId="Paint.Picture">
                  <p:embed/>
                  <p:pic>
                    <p:nvPicPr>
                      <p:cNvPr id="3" name="Object 2">
                        <a:extLst>
                          <a:ext uri="{FF2B5EF4-FFF2-40B4-BE49-F238E27FC236}">
                            <a16:creationId xmlns:a16="http://schemas.microsoft.com/office/drawing/2014/main" id="{A70C05DA-39DA-3FE3-FE58-793B92380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7" y="-1033572"/>
                        <a:ext cx="12065725" cy="861086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39981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16A_JV_Stredomori.bmp">
            <a:extLst>
              <a:ext uri="{FF2B5EF4-FFF2-40B4-BE49-F238E27FC236}">
                <a16:creationId xmlns:a16="http://schemas.microsoft.com/office/drawing/2014/main" id="{E47F8069-BF58-0CE0-0620-AE010EE076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059" b="4284"/>
          <a:stretch/>
        </p:blipFill>
        <p:spPr>
          <a:xfrm>
            <a:off x="20" y="1282"/>
            <a:ext cx="12191980" cy="6856718"/>
          </a:xfrm>
          <a:prstGeom prst="rect">
            <a:avLst/>
          </a:prstGeom>
        </p:spPr>
      </p:pic>
      <p:sp>
        <p:nvSpPr>
          <p:cNvPr id="2" name="Zástupný symbol pro číslo snímku 1">
            <a:extLst>
              <a:ext uri="{FF2B5EF4-FFF2-40B4-BE49-F238E27FC236}">
                <a16:creationId xmlns:a16="http://schemas.microsoft.com/office/drawing/2014/main" id="{59EDB86C-CC6C-4E8A-8CA8-984861393DAC}"/>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Tree>
    <p:extLst>
      <p:ext uri="{BB962C8B-B14F-4D97-AF65-F5344CB8AC3E}">
        <p14:creationId xmlns:p14="http://schemas.microsoft.com/office/powerpoint/2010/main" val="599533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036A5AE7-2794-7E06-4E4C-ABF698DEF183}"/>
              </a:ext>
            </a:extLst>
          </p:cNvPr>
          <p:cNvSpPr/>
          <p:nvPr/>
        </p:nvSpPr>
        <p:spPr>
          <a:xfrm>
            <a:off x="0" y="194812"/>
            <a:ext cx="12192000" cy="1068299"/>
          </a:xfrm>
          <a:prstGeom prst="rect">
            <a:avLst/>
          </a:prstGeom>
          <a:solidFill>
            <a:srgbClr val="D6DCE5"/>
          </a:solidFill>
          <a:ln>
            <a:solidFill>
              <a:srgbClr val="D6D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Dálkový průzkum Země – DPZ, EO (</a:t>
            </a:r>
            <a:r>
              <a:rPr lang="cs-CZ" sz="3200" b="1" dirty="0" err="1">
                <a:solidFill>
                  <a:srgbClr val="0000DC"/>
                </a:solidFill>
                <a:latin typeface="Open Sans" panose="020B0606030504020204" pitchFamily="34" charset="0"/>
                <a:ea typeface="Open Sans" panose="020B0606030504020204" pitchFamily="34" charset="0"/>
                <a:cs typeface="Open Sans" panose="020B0606030504020204" pitchFamily="34" charset="0"/>
              </a:rPr>
              <a:t>Earth</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r>
              <a:rPr lang="cs-CZ" sz="3200" b="1" dirty="0" err="1">
                <a:solidFill>
                  <a:srgbClr val="0000DC"/>
                </a:solidFill>
                <a:latin typeface="Open Sans" panose="020B0606030504020204" pitchFamily="34" charset="0"/>
                <a:ea typeface="Open Sans" panose="020B0606030504020204" pitchFamily="34" charset="0"/>
                <a:cs typeface="Open Sans" panose="020B0606030504020204" pitchFamily="34" charset="0"/>
              </a:rPr>
              <a:t>Observation</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RS – </a:t>
            </a:r>
            <a:r>
              <a:rPr lang="cs-CZ" sz="3200" b="1" dirty="0" err="1">
                <a:solidFill>
                  <a:srgbClr val="0000DC"/>
                </a:solidFill>
                <a:latin typeface="Open Sans" panose="020B0606030504020204" pitchFamily="34" charset="0"/>
                <a:ea typeface="Open Sans" panose="020B0606030504020204" pitchFamily="34" charset="0"/>
                <a:cs typeface="Open Sans" panose="020B0606030504020204" pitchFamily="34" charset="0"/>
              </a:rPr>
              <a:t>Remote</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 </a:t>
            </a:r>
            <a:r>
              <a:rPr lang="cs-CZ" sz="3200" b="1" dirty="0" err="1">
                <a:solidFill>
                  <a:srgbClr val="0000DC"/>
                </a:solidFill>
                <a:latin typeface="Open Sans" panose="020B0606030504020204" pitchFamily="34" charset="0"/>
                <a:ea typeface="Open Sans" panose="020B0606030504020204" pitchFamily="34" charset="0"/>
                <a:cs typeface="Open Sans" panose="020B0606030504020204" pitchFamily="34" charset="0"/>
              </a:rPr>
              <a:t>Sensing</a:t>
            </a:r>
            <a:r>
              <a:rPr lang="cs-CZ" sz="3200" b="1" dirty="0">
                <a:solidFill>
                  <a:srgbClr val="0000DC"/>
                </a:solidFill>
                <a:latin typeface="Open Sans" panose="020B0606030504020204" pitchFamily="34" charset="0"/>
                <a:ea typeface="Open Sans" panose="020B0606030504020204" pitchFamily="34" charset="0"/>
                <a:cs typeface="Open Sans" panose="020B0606030504020204" pitchFamily="34" charset="0"/>
              </a:rPr>
              <a:t>)</a:t>
            </a: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cs-CZ"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r"/>
            <a:r>
              <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cs-CZ" sz="4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682E2BF-040A-3C14-9FBB-1D736D45B0B2}"/>
              </a:ext>
            </a:extLst>
          </p:cNvPr>
          <p:cNvSpPr txBox="1">
            <a:spLocks noChangeArrowheads="1"/>
          </p:cNvSpPr>
          <p:nvPr/>
        </p:nvSpPr>
        <p:spPr>
          <a:xfrm>
            <a:off x="977760" y="1639887"/>
            <a:ext cx="10111153" cy="451417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r>
              <a:rPr lang="cs-CZ" b="1" dirty="0">
                <a:latin typeface="+mj-lt"/>
                <a:ea typeface="Open Sans" panose="020B0606030504020204" pitchFamily="34" charset="0"/>
                <a:cs typeface="Open Sans" panose="020B0606030504020204" pitchFamily="34" charset="0"/>
              </a:rPr>
              <a:t>DPZ - snímání, pozorování jevů na dálku, bez přímého kontaktu s nimi</a:t>
            </a:r>
            <a:endParaRPr lang="cs-CZ" altLang="cs-CZ" dirty="0">
              <a:latin typeface="+mj-lt"/>
              <a:ea typeface="Open Sans" panose="020B0606030504020204" pitchFamily="34" charset="0"/>
              <a:cs typeface="Open Sans" panose="020B0606030504020204" pitchFamily="34" charset="0"/>
            </a:endParaRPr>
          </a:p>
          <a:p>
            <a:pPr>
              <a:buFont typeface="Wingdings" panose="05000000000000000000" pitchFamily="2" charset="2"/>
              <a:buNone/>
              <a:defRPr/>
            </a:pPr>
            <a:r>
              <a:rPr lang="cs-CZ" altLang="cs-CZ" dirty="0">
                <a:latin typeface="+mj-lt"/>
                <a:ea typeface="Open Sans" panose="020B0606030504020204" pitchFamily="34" charset="0"/>
                <a:cs typeface="Open Sans" panose="020B0606030504020204" pitchFamily="34" charset="0"/>
              </a:rPr>
              <a:t>DPZ zahrnuje problematiku:</a:t>
            </a: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zhotovování</a:t>
            </a: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přenosu </a:t>
            </a: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zpracování </a:t>
            </a: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vyhodnocení (interpretace)</a:t>
            </a: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analýzu </a:t>
            </a:r>
          </a:p>
          <a:p>
            <a:pPr marL="514350" indent="-514350">
              <a:buFont typeface="+mj-lt"/>
              <a:buAutoNum type="arabicPeriod"/>
              <a:defRPr/>
            </a:pPr>
            <a:r>
              <a:rPr lang="cs-CZ" altLang="cs-CZ" dirty="0">
                <a:latin typeface="+mj-lt"/>
                <a:ea typeface="Open Sans" panose="020B0606030504020204" pitchFamily="34" charset="0"/>
                <a:cs typeface="Open Sans" panose="020B0606030504020204" pitchFamily="34" charset="0"/>
              </a:rPr>
              <a:t>využití </a:t>
            </a:r>
          </a:p>
          <a:p>
            <a:pPr marL="0" indent="0">
              <a:buFont typeface="Arial" panose="020B0604020202020204" pitchFamily="34" charset="0"/>
              <a:buNone/>
              <a:defRPr/>
            </a:pPr>
            <a:r>
              <a:rPr lang="cs-CZ" altLang="cs-CZ" dirty="0">
                <a:latin typeface="+mj-lt"/>
                <a:ea typeface="Open Sans" panose="020B0606030504020204" pitchFamily="34" charset="0"/>
                <a:cs typeface="Open Sans" panose="020B0606030504020204" pitchFamily="34" charset="0"/>
              </a:rPr>
              <a:t>snímků a </a:t>
            </a:r>
            <a:r>
              <a:rPr lang="cs-CZ" altLang="cs-CZ" u="sng" dirty="0">
                <a:latin typeface="+mj-lt"/>
                <a:ea typeface="Open Sans" panose="020B0606030504020204" pitchFamily="34" charset="0"/>
                <a:cs typeface="Open Sans" panose="020B0606030504020204" pitchFamily="34" charset="0"/>
              </a:rPr>
              <a:t>obrazových záznamů z letadel </a:t>
            </a:r>
          </a:p>
          <a:p>
            <a:pPr marL="0" indent="0">
              <a:buFont typeface="Arial" panose="020B0604020202020204" pitchFamily="34" charset="0"/>
              <a:buNone/>
              <a:defRPr/>
            </a:pPr>
            <a:r>
              <a:rPr lang="cs-CZ" altLang="cs-CZ" u="sng" dirty="0">
                <a:latin typeface="+mj-lt"/>
                <a:ea typeface="Open Sans" panose="020B0606030504020204" pitchFamily="34" charset="0"/>
                <a:cs typeface="Open Sans" panose="020B0606030504020204" pitchFamily="34" charset="0"/>
              </a:rPr>
              <a:t>a vrtulníků a dnes zejména z družic.</a:t>
            </a:r>
            <a:r>
              <a:rPr lang="cs-CZ" altLang="cs-CZ" dirty="0">
                <a:latin typeface="+mj-lt"/>
                <a:ea typeface="Open Sans" panose="020B0606030504020204" pitchFamily="34" charset="0"/>
                <a:cs typeface="Open Sans" panose="020B0606030504020204" pitchFamily="34" charset="0"/>
              </a:rPr>
              <a:t> </a:t>
            </a:r>
          </a:p>
          <a:p>
            <a:pPr>
              <a:defRPr/>
            </a:pPr>
            <a:endParaRPr lang="cs-CZ" altLang="cs-CZ" dirty="0">
              <a:latin typeface="+mj-lt"/>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1CD9B3C4-D90D-1673-0AD8-CD08910858D6}"/>
              </a:ext>
            </a:extLst>
          </p:cNvPr>
          <p:cNvPicPr>
            <a:picLocks noGrp="1" noRot="1" noChangeAspect="1" noMove="1" noResize="1" noEditPoints="1" noAdjustHandles="1" noChangeArrowheads="1" noChangeShapeType="1" noCrop="1"/>
          </p:cNvPicPr>
          <p:nvPr/>
        </p:nvPicPr>
        <p:blipFill rotWithShape="1">
          <a:blip r:embed="rId2"/>
          <a:srcRect l="2269" t="19796" r="3869"/>
          <a:stretch/>
        </p:blipFill>
        <p:spPr>
          <a:xfrm>
            <a:off x="5086951" y="5969363"/>
            <a:ext cx="7045694" cy="769274"/>
          </a:xfrm>
          <a:prstGeom prst="rect">
            <a:avLst/>
          </a:prstGeom>
        </p:spPr>
      </p:pic>
    </p:spTree>
    <p:extLst>
      <p:ext uri="{BB962C8B-B14F-4D97-AF65-F5344CB8AC3E}">
        <p14:creationId xmlns:p14="http://schemas.microsoft.com/office/powerpoint/2010/main" val="3410260404"/>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ci-prezentace-16-9-cz-v11.potx" id="{752B7536-5AE2-417E-ADC9-516CF57E47A0}" vid="{C3A561A7-18A2-4AA4-BD35-A7AB220CBEDF}"/>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E941081CE301046BE4213B10C2DB6EB" ma:contentTypeVersion="14" ma:contentTypeDescription="Vytvoří nový dokument" ma:contentTypeScope="" ma:versionID="5871d4d0220009bff86a7ab41ba0f1fe">
  <xsd:schema xmlns:xsd="http://www.w3.org/2001/XMLSchema" xmlns:xs="http://www.w3.org/2001/XMLSchema" xmlns:p="http://schemas.microsoft.com/office/2006/metadata/properties" xmlns:ns3="a5a928be-b038-4a1a-9c21-6d3136765e8e" xmlns:ns4="07d21272-6792-4282-955e-8e1d1dc14f16" targetNamespace="http://schemas.microsoft.com/office/2006/metadata/properties" ma:root="true" ma:fieldsID="5856f3034805f6fec4a8230b323b71d1" ns3:_="" ns4:_="">
    <xsd:import namespace="a5a928be-b038-4a1a-9c21-6d3136765e8e"/>
    <xsd:import namespace="07d21272-6792-4282-955e-8e1d1dc14f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LengthInSeconds" minOccurs="0"/>
                <xsd:element ref="ns4:MediaServiceLoca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a928be-b038-4a1a-9c21-6d3136765e8e" elementFormDefault="qualified">
    <xsd:import namespace="http://schemas.microsoft.com/office/2006/documentManagement/types"/>
    <xsd:import namespace="http://schemas.microsoft.com/office/infopath/2007/PartnerControls"/>
    <xsd:element name="SharedWithUsers" ma:index="8" nillable="true" ma:displayName="Sdílí se s"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d21272-6792-4282-955e-8e1d1dc14f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7d21272-6792-4282-955e-8e1d1dc14f16" xsi:nil="true"/>
  </documentManagement>
</p:properties>
</file>

<file path=customXml/itemProps1.xml><?xml version="1.0" encoding="utf-8"?>
<ds:datastoreItem xmlns:ds="http://schemas.openxmlformats.org/officeDocument/2006/customXml" ds:itemID="{08BD89B8-96CF-4124-938F-196C6A8AEEC9}">
  <ds:schemaRefs>
    <ds:schemaRef ds:uri="http://schemas.microsoft.com/sharepoint/v3/contenttype/forms"/>
  </ds:schemaRefs>
</ds:datastoreItem>
</file>

<file path=customXml/itemProps2.xml><?xml version="1.0" encoding="utf-8"?>
<ds:datastoreItem xmlns:ds="http://schemas.openxmlformats.org/officeDocument/2006/customXml" ds:itemID="{0B1DECB7-876A-4DAE-A4FC-28C634F9CB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a928be-b038-4a1a-9c21-6d3136765e8e"/>
    <ds:schemaRef ds:uri="07d21272-6792-4282-955e-8e1d1dc14f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04CE19-5FC4-470A-B2E5-AB404F57991E}">
  <ds:schemaRefs>
    <ds:schemaRef ds:uri="http://schemas.microsoft.com/office/2006/documentManagement/types"/>
    <ds:schemaRef ds:uri="http://purl.org/dc/elements/1.1/"/>
    <ds:schemaRef ds:uri="http://schemas.microsoft.com/office/infopath/2007/PartnerControls"/>
    <ds:schemaRef ds:uri="07d21272-6792-4282-955e-8e1d1dc14f16"/>
    <ds:schemaRef ds:uri="a5a928be-b038-4a1a-9c21-6d3136765e8e"/>
    <ds:schemaRef ds:uri="http://purl.org/dc/terms/"/>
    <ds:schemaRef ds:uri="http://schemas.microsoft.com/office/2006/metadata/properties"/>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muni-sci-prezentace-16-9-cz-v11 (2)</Template>
  <TotalTime>726</TotalTime>
  <Words>1809</Words>
  <Application>Microsoft Office PowerPoint</Application>
  <PresentationFormat>Widescreen</PresentationFormat>
  <Paragraphs>453</Paragraphs>
  <Slides>64</Slides>
  <Notes>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4" baseType="lpstr">
      <vt:lpstr>Arial</vt:lpstr>
      <vt:lpstr>Calibri</vt:lpstr>
      <vt:lpstr>Fira Sans</vt:lpstr>
      <vt:lpstr>Open Sans</vt:lpstr>
      <vt:lpstr>Tahoma</vt:lpstr>
      <vt:lpstr>Times New Roman</vt:lpstr>
      <vt:lpstr>Trebuchet MS</vt:lpstr>
      <vt:lpstr>Wingdings</vt:lpstr>
      <vt:lpstr>Prezentace_MU_CZ</vt:lpstr>
      <vt:lpstr>Rastrový obrázek</vt:lpstr>
      <vt:lpstr>PowerPoint Presentation</vt:lpstr>
      <vt:lpstr>Jaký mají satelitní snímky potenciál, jak je využíváme?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Indexy pro zjišťování vláhy a vegetace</vt:lpstr>
      <vt:lpstr>PowerPoint Presentation</vt:lpstr>
      <vt:lpstr>Jak vypadá stejné území v různých letech?</vt:lpstr>
      <vt:lpstr>Jak funguje NDVI -vegetační index?</vt:lpstr>
      <vt:lpstr>PowerPoint Presentation</vt:lpstr>
      <vt:lpstr>PowerPoint Presentation</vt:lpstr>
      <vt:lpstr>Vývoj NDVI během roku, po měsících </vt:lpstr>
      <vt:lpstr>Družice – dráhy </vt:lpstr>
      <vt:lpstr>PowerPoint Presentation</vt:lpstr>
      <vt:lpstr>Oběžné dráhy družic </vt:lpstr>
      <vt:lpstr>Dráha geosynchronní – zvl. případ geostacionární (rovníková) dráha </vt:lpstr>
      <vt:lpstr>Snímání družicí na subpolární dráze </vt:lpstr>
      <vt:lpstr>Přestávka a přihlášení se </vt:lpstr>
      <vt:lpstr>Společná práce -  Živé ukázky</vt:lpstr>
      <vt:lpstr>1. Snímky z  družice Meteosat</vt:lpstr>
      <vt:lpstr>PowerPoint Presentation</vt:lpstr>
      <vt:lpstr>PowerPoint Presentation</vt:lpstr>
      <vt:lpstr>EARTH Observatory  - NASA snímky, mapy, satelitní mapy, kolekce,  zajímavá témata</vt:lpstr>
      <vt:lpstr>PowerPoint Presentation</vt:lpstr>
      <vt:lpstr>PowerPoint Presentation</vt:lpstr>
      <vt:lpstr>2. Snímky z družic Sentinel</vt:lpstr>
      <vt:lpstr>Prohlížeč Sentinel Playground</vt:lpstr>
      <vt:lpstr>Snímek  krajiny v pravých barvách</vt:lpstr>
      <vt:lpstr>Snímek v nepravých barvách</vt:lpstr>
      <vt:lpstr>PowerPoint Presentation</vt:lpstr>
      <vt:lpstr>Řecko, požáry:  29.7 2021 a  11.8 vyhledejte,  vyzkoušejte pro letošní rok a Rhodos</vt:lpstr>
      <vt:lpstr>PowerPoint Presentation</vt:lpstr>
      <vt:lpstr>Úkol  č. 1  . Sentinel Playground a  snímky a indexy </vt:lpstr>
      <vt:lpstr>Browser</vt:lpstr>
      <vt:lpstr>PowerPoint Presentation</vt:lpstr>
      <vt:lpstr>CopernicusBrowser, </vt:lpstr>
      <vt:lpstr>EO Browser</vt:lpstr>
      <vt:lpstr>PowerPoint Presentation</vt:lpstr>
      <vt:lpstr>PowerPoint Presentation</vt:lpstr>
      <vt:lpstr>PowerPoint Presentation</vt:lpstr>
      <vt:lpstr>PowerPoint Presentation</vt:lpstr>
      <vt:lpstr>PowerPoint Presentation</vt:lpstr>
      <vt:lpstr>Prohlížeče satelitních snímků - přehled</vt:lpstr>
      <vt:lpstr>PowerPoint Presentation</vt:lpstr>
      <vt:lpstr>PowerPoint Presentation</vt:lpstr>
      <vt:lpstr>PowerPoint Presentation</vt:lpstr>
      <vt:lpstr>PowerPoint Presentation</vt:lpstr>
      <vt:lpstr>Mobilní aplikace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Hana Pokorná</dc:creator>
  <cp:lastModifiedBy>Nikola Koktavá</cp:lastModifiedBy>
  <cp:revision>69</cp:revision>
  <cp:lastPrinted>1601-01-01T00:00:00Z</cp:lastPrinted>
  <dcterms:created xsi:type="dcterms:W3CDTF">2023-09-16T13:00:56Z</dcterms:created>
  <dcterms:modified xsi:type="dcterms:W3CDTF">2024-06-29T17:59:30Z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0x0101007E941081CE301046BE4213B10C2DB6EB</vt:lpwstr>
  </property>
</Properties>
</file>