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65" r:id="rId6"/>
    <p:sldId id="269" r:id="rId7"/>
    <p:sldId id="259" r:id="rId8"/>
    <p:sldId id="270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04-01T12:31:31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15960 1843 0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04.03.2025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Gymnospermophyta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nahosemenné rostliny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64042" y="5929019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třída </a:t>
            </a:r>
            <a:r>
              <a:rPr lang="cs-CZ" dirty="0" err="1"/>
              <a:t>Cycadopsida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0413" y="593948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třída </a:t>
            </a:r>
            <a:r>
              <a:rPr lang="cs-CZ" dirty="0" err="1"/>
              <a:t>Ginkgoopsida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13340" y="593948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třída </a:t>
            </a:r>
            <a:r>
              <a:rPr lang="cs-CZ" dirty="0" err="1"/>
              <a:t>Gnetopsida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2" y="2978498"/>
            <a:ext cx="3438525" cy="28039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52" y="983476"/>
            <a:ext cx="3484607" cy="479133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8AB5305-0D38-4177-8C64-8013AFA74277}"/>
              </a:ext>
            </a:extLst>
          </p:cNvPr>
          <p:cNvSpPr/>
          <p:nvPr/>
        </p:nvSpPr>
        <p:spPr>
          <a:xfrm>
            <a:off x="8337950" y="6308812"/>
            <a:ext cx="2816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https://botany.cz/cs/ephedra-distachya-helvetica/</a:t>
            </a:r>
          </a:p>
        </p:txBody>
      </p:sp>
      <p:pic>
        <p:nvPicPr>
          <p:cNvPr id="12" name="Obrázek 11" descr="Obsah obrázku rostlina, exteriér, strom, tráva&#10;&#10;Popis byl vytvořen automaticky">
            <a:extLst>
              <a:ext uri="{FF2B5EF4-FFF2-40B4-BE49-F238E27FC236}">
                <a16:creationId xmlns:a16="http://schemas.microsoft.com/office/drawing/2014/main" id="{6B413366-A9A5-4844-9EF2-1EF2E2DA5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4"/>
          <a:stretch/>
        </p:blipFill>
        <p:spPr>
          <a:xfrm>
            <a:off x="8045024" y="999481"/>
            <a:ext cx="3818729" cy="477533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C963AA7F-509E-409E-A349-DDDFE12CD20E}"/>
              </a:ext>
            </a:extLst>
          </p:cNvPr>
          <p:cNvSpPr/>
          <p:nvPr/>
        </p:nvSpPr>
        <p:spPr>
          <a:xfrm>
            <a:off x="4946065" y="6308813"/>
            <a:ext cx="2505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https://en.wikipedia.org/wiki/Ginkgo_biloba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4478B69-8899-4FEE-8420-6B3890C6DEF8}"/>
              </a:ext>
            </a:extLst>
          </p:cNvPr>
          <p:cNvSpPr/>
          <p:nvPr/>
        </p:nvSpPr>
        <p:spPr>
          <a:xfrm>
            <a:off x="472604" y="6298351"/>
            <a:ext cx="4473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https://www.amazon.in/M-Tech-Gardens-Ornamental-revoluta-Japanese/dp/B07S21J4L3</a:t>
            </a:r>
          </a:p>
        </p:txBody>
      </p:sp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70"/>
    </mc:Choice>
    <mc:Fallback xmlns="">
      <p:transition spd="slow" advTm="1716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Cycadopsida</a:t>
            </a:r>
            <a:r>
              <a:rPr lang="cs-CZ" sz="2800" b="1" dirty="0"/>
              <a:t>, </a:t>
            </a:r>
            <a:r>
              <a:rPr lang="cs-CZ" sz="2800" b="1" i="1" dirty="0" err="1"/>
              <a:t>Cycas</a:t>
            </a:r>
            <a:r>
              <a:rPr lang="cs-CZ" sz="2800" b="1" i="1" dirty="0"/>
              <a:t> </a:t>
            </a:r>
            <a:r>
              <a:rPr lang="cs-CZ" sz="2800" b="1" i="1" dirty="0" err="1"/>
              <a:t>revoluta</a:t>
            </a:r>
            <a:endParaRPr lang="cs-CZ" sz="2800" b="1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82" y="902161"/>
            <a:ext cx="3451315" cy="460768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540685" y="5509846"/>
            <a:ext cx="333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https://www.flickr.com/photos/gjshepherd/30864658552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err="1"/>
              <a:t>mikrosporofyly</a:t>
            </a:r>
            <a:r>
              <a:rPr lang="cs-CZ" b="1" dirty="0"/>
              <a:t> skládají </a:t>
            </a:r>
            <a:r>
              <a:rPr lang="cs-CZ" b="1" dirty="0" err="1"/>
              <a:t>mikrostrobilus</a:t>
            </a:r>
            <a:endParaRPr lang="cs-CZ" b="1" dirty="0"/>
          </a:p>
        </p:txBody>
      </p:sp>
      <p:pic>
        <p:nvPicPr>
          <p:cNvPr id="13" name="Obrázek 12" descr="Obsah obrázku rostlina, dlaň, strom&#10;&#10;Popis byl vytvořen automaticky">
            <a:extLst>
              <a:ext uri="{FF2B5EF4-FFF2-40B4-BE49-F238E27FC236}">
                <a16:creationId xmlns:a16="http://schemas.microsoft.com/office/drawing/2014/main" id="{FDFF57E1-20E8-47A5-B9AB-89AAFA0B0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3" y="919384"/>
            <a:ext cx="7855921" cy="555967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DD18D8-83D3-4357-AE99-739A9BB802C7}"/>
              </a:ext>
            </a:extLst>
          </p:cNvPr>
          <p:cNvSpPr txBox="1"/>
          <p:nvPr/>
        </p:nvSpPr>
        <p:spPr>
          <a:xfrm>
            <a:off x="255388" y="6464814"/>
            <a:ext cx="705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Cycas</a:t>
            </a:r>
            <a:r>
              <a:rPr lang="cs-CZ" b="1" i="1" dirty="0"/>
              <a:t> </a:t>
            </a:r>
            <a:r>
              <a:rPr lang="cs-CZ" b="1" i="1" dirty="0" err="1"/>
              <a:t>revoluta</a:t>
            </a:r>
            <a:r>
              <a:rPr lang="cs-CZ" b="1" dirty="0"/>
              <a:t>, samičí rostlina, </a:t>
            </a:r>
            <a:r>
              <a:rPr lang="cs-CZ" b="1" dirty="0" err="1"/>
              <a:t>trofofyly</a:t>
            </a:r>
            <a:r>
              <a:rPr lang="cs-CZ" b="1" dirty="0"/>
              <a:t> dělené, lístky listů čárkovité</a:t>
            </a:r>
          </a:p>
        </p:txBody>
      </p:sp>
    </p:spTree>
    <p:extLst>
      <p:ext uri="{BB962C8B-B14F-4D97-AF65-F5344CB8AC3E}">
        <p14:creationId xmlns:p14="http://schemas.microsoft.com/office/powerpoint/2010/main" val="14025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48"/>
    </mc:Choice>
    <mc:Fallback xmlns="">
      <p:transition spd="slow" advTm="1031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Cycadopsida</a:t>
            </a:r>
            <a:r>
              <a:rPr lang="cs-CZ" sz="2800" b="1" dirty="0"/>
              <a:t>, </a:t>
            </a:r>
            <a:r>
              <a:rPr lang="cs-CZ" sz="2800" b="1" i="1" dirty="0" err="1"/>
              <a:t>Cycas</a:t>
            </a:r>
            <a:r>
              <a:rPr lang="cs-CZ" sz="2800" b="1" i="1" dirty="0"/>
              <a:t> </a:t>
            </a:r>
            <a:r>
              <a:rPr lang="cs-CZ" sz="2800" b="1" i="1" dirty="0" err="1"/>
              <a:t>revoluta</a:t>
            </a:r>
            <a:endParaRPr lang="cs-CZ" sz="28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706603" y="6409928"/>
            <a:ext cx="403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megasporofyl se zralými semeny</a:t>
            </a:r>
          </a:p>
        </p:txBody>
      </p:sp>
      <p:pic>
        <p:nvPicPr>
          <p:cNvPr id="4" name="Obrázek 3" descr="Obsah obrázku rostlina, strom, dlaň&#10;&#10;Popis byl vytvořen automaticky">
            <a:extLst>
              <a:ext uri="{FF2B5EF4-FFF2-40B4-BE49-F238E27FC236}">
                <a16:creationId xmlns:a16="http://schemas.microsoft.com/office/drawing/2014/main" id="{13E75DD0-F508-403A-8BF0-F07E313B5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8" y="864306"/>
            <a:ext cx="6814951" cy="56503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4A7F7D-1C2F-4F09-8989-0DDEE7328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50" y="864305"/>
            <a:ext cx="3240504" cy="554562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9933FD0-1846-4370-B858-CA9D3D8A7E23}"/>
              </a:ext>
            </a:extLst>
          </p:cNvPr>
          <p:cNvSpPr txBox="1"/>
          <p:nvPr/>
        </p:nvSpPr>
        <p:spPr>
          <a:xfrm>
            <a:off x="70337" y="6476809"/>
            <a:ext cx="692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Cycas</a:t>
            </a:r>
            <a:r>
              <a:rPr lang="cs-CZ" b="1" i="1" dirty="0"/>
              <a:t> </a:t>
            </a:r>
            <a:r>
              <a:rPr lang="cs-CZ" b="1" i="1" dirty="0" err="1"/>
              <a:t>revoluta</a:t>
            </a:r>
            <a:r>
              <a:rPr lang="cs-CZ" b="1" dirty="0"/>
              <a:t>, samičí rostlina, megasporofyly uspořádány do chocholu</a:t>
            </a:r>
          </a:p>
          <a:p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7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11"/>
    </mc:Choice>
    <mc:Fallback xmlns="">
      <p:transition spd="slow" advTm="1091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Cycadopsida</a:t>
            </a:r>
            <a:r>
              <a:rPr lang="cs-CZ" sz="2800" b="1" dirty="0"/>
              <a:t>, </a:t>
            </a:r>
            <a:r>
              <a:rPr lang="cs-CZ" sz="2800" b="1" i="1" dirty="0" err="1"/>
              <a:t>Cycas</a:t>
            </a:r>
            <a:r>
              <a:rPr lang="cs-CZ" sz="2800" b="1" i="1" dirty="0"/>
              <a:t> </a:t>
            </a:r>
            <a:r>
              <a:rPr lang="cs-CZ" sz="2800" b="1" i="1" dirty="0" err="1"/>
              <a:t>circinalis</a:t>
            </a:r>
            <a:endParaRPr lang="cs-CZ" sz="28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25592" y="5645077"/>
            <a:ext cx="209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megasporofyl s nahými vajíčky</a:t>
            </a:r>
          </a:p>
        </p:txBody>
      </p:sp>
      <p:pic>
        <p:nvPicPr>
          <p:cNvPr id="4" name="Obrázek 3" descr="Obsah obrázku rostlina, strom, dlaň, čerstvé&#10;&#10;Popis byl vytvořen automaticky">
            <a:extLst>
              <a:ext uri="{FF2B5EF4-FFF2-40B4-BE49-F238E27FC236}">
                <a16:creationId xmlns:a16="http://schemas.microsoft.com/office/drawing/2014/main" id="{CC7DD4D1-8F96-4408-9C3C-5F763739D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9" y="1014705"/>
            <a:ext cx="5943487" cy="50939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C4EB32B-9F2C-4599-9212-E689C5BC2813}"/>
              </a:ext>
            </a:extLst>
          </p:cNvPr>
          <p:cNvSpPr txBox="1"/>
          <p:nvPr/>
        </p:nvSpPr>
        <p:spPr>
          <a:xfrm>
            <a:off x="248779" y="6122678"/>
            <a:ext cx="681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Cycas</a:t>
            </a:r>
            <a:r>
              <a:rPr lang="cs-CZ" b="1" i="1" dirty="0"/>
              <a:t> </a:t>
            </a:r>
            <a:r>
              <a:rPr lang="cs-CZ" b="1" i="1" dirty="0" err="1"/>
              <a:t>circinalis</a:t>
            </a:r>
            <a:r>
              <a:rPr lang="cs-CZ" b="1" dirty="0"/>
              <a:t>, samičí rostlina, megasporofyly uspořádány do chocholu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C2E811B-028C-4183-AD4B-2CD67FE35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22" y="1028773"/>
            <a:ext cx="2651014" cy="56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61"/>
    </mc:Choice>
    <mc:Fallback xmlns="">
      <p:transition spd="slow" advTm="804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Cycadopsida</a:t>
            </a:r>
            <a:r>
              <a:rPr lang="cs-CZ" sz="2800" b="1" dirty="0"/>
              <a:t>, </a:t>
            </a:r>
            <a:r>
              <a:rPr lang="cs-CZ" sz="2800" b="1" i="1" dirty="0" err="1"/>
              <a:t>Zamia</a:t>
            </a:r>
            <a:r>
              <a:rPr lang="cs-CZ" sz="2800" b="1" i="1" dirty="0"/>
              <a:t> </a:t>
            </a:r>
            <a:r>
              <a:rPr lang="cs-CZ" sz="2800" b="1" i="1" dirty="0" err="1"/>
              <a:t>furfuracea</a:t>
            </a:r>
            <a:endParaRPr lang="cs-CZ" sz="2800" b="1" i="1" dirty="0"/>
          </a:p>
        </p:txBody>
      </p:sp>
      <p:pic>
        <p:nvPicPr>
          <p:cNvPr id="12" name="Obrázek 11" descr="Obsah obrázku rostlina, list, kapradina, strom&#10;&#10;Popis byl vytvořen automaticky">
            <a:extLst>
              <a:ext uri="{FF2B5EF4-FFF2-40B4-BE49-F238E27FC236}">
                <a16:creationId xmlns:a16="http://schemas.microsoft.com/office/drawing/2014/main" id="{D1DEB93A-B031-4842-9CAF-D6E791349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" y="1231911"/>
            <a:ext cx="7300815" cy="5247148"/>
          </a:xfrm>
          <a:prstGeom prst="rect">
            <a:avLst/>
          </a:prstGeom>
        </p:spPr>
      </p:pic>
      <p:pic>
        <p:nvPicPr>
          <p:cNvPr id="14" name="Obrázek 13" descr="Obsah obrázku text, rostlina&#10;&#10;Popis byl vytvořen automaticky">
            <a:extLst>
              <a:ext uri="{FF2B5EF4-FFF2-40B4-BE49-F238E27FC236}">
                <a16:creationId xmlns:a16="http://schemas.microsoft.com/office/drawing/2014/main" id="{892C9820-90E5-4F0C-B4E8-0DA72ADAF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9941" y="1503011"/>
            <a:ext cx="4704194" cy="416199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D1B0BE7-8623-43D5-8F6D-52492964AB15}"/>
              </a:ext>
            </a:extLst>
          </p:cNvPr>
          <p:cNvSpPr txBox="1"/>
          <p:nvPr/>
        </p:nvSpPr>
        <p:spPr>
          <a:xfrm>
            <a:off x="8000681" y="5946279"/>
            <a:ext cx="40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trofofyly</a:t>
            </a:r>
            <a:r>
              <a:rPr lang="cs-CZ" b="1" dirty="0"/>
              <a:t> dělené, lístky listů </a:t>
            </a:r>
            <a:r>
              <a:rPr lang="cs-CZ" b="1" dirty="0" err="1"/>
              <a:t>obkopinaté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04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91"/>
    </mc:Choice>
    <mc:Fallback xmlns="">
      <p:transition spd="slow" advTm="538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Cycadopsida</a:t>
            </a:r>
            <a:r>
              <a:rPr lang="cs-CZ" sz="2800" b="1" dirty="0"/>
              <a:t>, </a:t>
            </a:r>
            <a:r>
              <a:rPr lang="cs-CZ" sz="2800" b="1" i="1" dirty="0" err="1"/>
              <a:t>Ceratozamia</a:t>
            </a:r>
            <a:r>
              <a:rPr lang="cs-CZ" sz="2800" b="1" i="1" dirty="0"/>
              <a:t> </a:t>
            </a:r>
            <a:r>
              <a:rPr lang="cs-CZ" sz="2800" b="1" i="1" dirty="0" err="1"/>
              <a:t>mexicana</a:t>
            </a:r>
            <a:endParaRPr lang="cs-CZ" sz="2800" b="1" i="1" dirty="0"/>
          </a:p>
        </p:txBody>
      </p:sp>
      <p:pic>
        <p:nvPicPr>
          <p:cNvPr id="8" name="Obrázek 7" descr="Obsah obrázku rostlina, zelená, puškvorec, zelenina&#10;&#10;Popis byl vytvořen automaticky">
            <a:extLst>
              <a:ext uri="{FF2B5EF4-FFF2-40B4-BE49-F238E27FC236}">
                <a16:creationId xmlns:a16="http://schemas.microsoft.com/office/drawing/2014/main" id="{22C0CF4E-4F7B-4258-AA68-90B2B6C30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4" y="1199213"/>
            <a:ext cx="3612629" cy="541894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279257-AFB4-4716-8EF1-F44D81D35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70"/>
          <a:stretch/>
        </p:blipFill>
        <p:spPr>
          <a:xfrm>
            <a:off x="8323573" y="1199212"/>
            <a:ext cx="3733515" cy="4220979"/>
          </a:xfrm>
          <a:prstGeom prst="rect">
            <a:avLst/>
          </a:prstGeom>
        </p:spPr>
      </p:pic>
      <p:pic>
        <p:nvPicPr>
          <p:cNvPr id="13" name="Obrázek 12" descr="Obsah obrázku text, kočka, interiér, vsedě&#10;&#10;Popis byl vytvořen automaticky">
            <a:extLst>
              <a:ext uri="{FF2B5EF4-FFF2-40B4-BE49-F238E27FC236}">
                <a16:creationId xmlns:a16="http://schemas.microsoft.com/office/drawing/2014/main" id="{BF6F3D4C-9D83-4F13-A1FC-C5C945767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r="35451"/>
          <a:stretch/>
        </p:blipFill>
        <p:spPr>
          <a:xfrm>
            <a:off x="4117429" y="1199213"/>
            <a:ext cx="4027230" cy="422098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28AB415-D1C0-40A1-BACA-42991C7AAF42}"/>
              </a:ext>
            </a:extLst>
          </p:cNvPr>
          <p:cNvSpPr txBox="1"/>
          <p:nvPr/>
        </p:nvSpPr>
        <p:spPr>
          <a:xfrm>
            <a:off x="4651951" y="5394079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megasporofyly se dvěma nahými vajíčky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ACF0F35-AEF3-475D-9C57-A331C6A0D8E0}"/>
              </a:ext>
            </a:extLst>
          </p:cNvPr>
          <p:cNvSpPr txBox="1"/>
          <p:nvPr/>
        </p:nvSpPr>
        <p:spPr>
          <a:xfrm>
            <a:off x="8323573" y="5424059"/>
            <a:ext cx="38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mikrosporofyly</a:t>
            </a:r>
            <a:r>
              <a:rPr lang="cs-CZ" b="1" dirty="0"/>
              <a:t> s četnými mikrosporangii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32A84F98-7E37-45DD-AED0-49094840E94F}"/>
                  </a:ext>
                </a:extLst>
              </p14:cNvPr>
              <p14:cNvContentPartPr/>
              <p14:nvPr/>
            </p14:nvContentPartPr>
            <p14:xfrm>
              <a:off x="5745600" y="663480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32A84F98-7E37-45DD-AED0-49094840E9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6240" y="654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16"/>
    </mc:Choice>
    <mc:Fallback xmlns="">
      <p:transition spd="slow" advTm="1633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65189" y="263608"/>
            <a:ext cx="831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Ginkgoopsida</a:t>
            </a:r>
            <a:r>
              <a:rPr lang="cs-CZ" sz="2800" b="1" dirty="0"/>
              <a:t>, </a:t>
            </a:r>
            <a:r>
              <a:rPr lang="cs-CZ" sz="2800" b="1" i="1" dirty="0"/>
              <a:t>Ginkgo </a:t>
            </a:r>
            <a:r>
              <a:rPr lang="cs-CZ" sz="2800" b="1" i="1" dirty="0" err="1"/>
              <a:t>biloba</a:t>
            </a:r>
            <a:endParaRPr lang="cs-CZ" sz="2800" b="1" i="1" dirty="0"/>
          </a:p>
        </p:txBody>
      </p:sp>
      <p:pic>
        <p:nvPicPr>
          <p:cNvPr id="19" name="Obrázek 18" descr="Obsah obrázku strom, obloha, exteriér, rostlina&#10;&#10;Popis byl vytvořen automaticky">
            <a:extLst>
              <a:ext uri="{FF2B5EF4-FFF2-40B4-BE49-F238E27FC236}">
                <a16:creationId xmlns:a16="http://schemas.microsoft.com/office/drawing/2014/main" id="{FC1FDF66-E4C5-4965-8B23-9C6FBFFA9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4" y="1021621"/>
            <a:ext cx="8359157" cy="5572771"/>
          </a:xfrm>
          <a:prstGeom prst="rect">
            <a:avLst/>
          </a:prstGeom>
        </p:spPr>
      </p:pic>
      <p:pic>
        <p:nvPicPr>
          <p:cNvPr id="24" name="Obrázek 23" descr="Obsah obrázku zbraň&#10;&#10;Popis byl vytvořen automaticky">
            <a:extLst>
              <a:ext uri="{FF2B5EF4-FFF2-40B4-BE49-F238E27FC236}">
                <a16:creationId xmlns:a16="http://schemas.microsoft.com/office/drawing/2014/main" id="{AF4C988C-50FC-41B9-AB29-62DB2492A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08" y="1021621"/>
            <a:ext cx="1871754" cy="5184307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18243AF4-0FFD-4202-845B-DB52F96BD35E}"/>
              </a:ext>
            </a:extLst>
          </p:cNvPr>
          <p:cNvSpPr txBox="1"/>
          <p:nvPr/>
        </p:nvSpPr>
        <p:spPr>
          <a:xfrm>
            <a:off x="9009089" y="6256055"/>
            <a:ext cx="290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větvička s brachyblasty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65"/>
    </mc:Choice>
    <mc:Fallback xmlns="">
      <p:transition spd="slow" advTm="825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6CDCE795-DC06-4CB5-A467-447947B35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9992" y="2929632"/>
            <a:ext cx="3177216" cy="450105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565189" y="263608"/>
            <a:ext cx="831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Ginkgoopsida</a:t>
            </a:r>
            <a:r>
              <a:rPr lang="cs-CZ" sz="2800" b="1" dirty="0"/>
              <a:t>, </a:t>
            </a:r>
            <a:r>
              <a:rPr lang="cs-CZ" sz="2800" b="1" i="1" dirty="0"/>
              <a:t>Ginkgo </a:t>
            </a:r>
            <a:r>
              <a:rPr lang="cs-CZ" sz="2800" b="1" i="1" dirty="0" err="1"/>
              <a:t>biloba</a:t>
            </a:r>
            <a:endParaRPr lang="cs-CZ" sz="28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47514" y="3109704"/>
            <a:ext cx="283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jehnědovitý </a:t>
            </a:r>
            <a:r>
              <a:rPr lang="cs-CZ" b="1" dirty="0" err="1"/>
              <a:t>mikrostrobilus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72" y="853528"/>
            <a:ext cx="3344068" cy="223444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118252" y="6335805"/>
            <a:ext cx="28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dvoulaločnaté</a:t>
            </a:r>
            <a:r>
              <a:rPr lang="cs-CZ" b="1" dirty="0"/>
              <a:t> </a:t>
            </a:r>
            <a:r>
              <a:rPr lang="cs-CZ" b="1" dirty="0" err="1"/>
              <a:t>trofofyly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588445" y="1664239"/>
            <a:ext cx="2141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plochý </a:t>
            </a:r>
            <a:r>
              <a:rPr lang="cs-CZ" b="1" dirty="0" err="1"/>
              <a:t>megastrobilus</a:t>
            </a:r>
            <a:endParaRPr lang="cs-CZ" b="1" dirty="0"/>
          </a:p>
          <a:p>
            <a:r>
              <a:rPr lang="cs-CZ" b="1" dirty="0"/>
              <a:t>nese dvě nahá vajíčka</a:t>
            </a:r>
          </a:p>
          <a:p>
            <a:r>
              <a:rPr lang="cs-CZ" sz="900" b="1" dirty="0"/>
              <a:t>https://www.sciencedirect.com/science/article/pii/S0367253021001900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970739" y="5568439"/>
            <a:ext cx="235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zralé semeno s vnější dužnatou </a:t>
            </a:r>
            <a:r>
              <a:rPr lang="cs-CZ" b="1" dirty="0" err="1"/>
              <a:t>sarkotestou</a:t>
            </a:r>
            <a:r>
              <a:rPr lang="cs-CZ" b="1" dirty="0"/>
              <a:t> a vnitřní tvrdou </a:t>
            </a:r>
            <a:r>
              <a:rPr lang="cs-CZ" b="1" dirty="0" err="1"/>
              <a:t>sklerotestou</a:t>
            </a:r>
            <a:endParaRPr lang="cs-CZ" b="1" dirty="0"/>
          </a:p>
        </p:txBody>
      </p:sp>
      <p:cxnSp>
        <p:nvCxnSpPr>
          <p:cNvPr id="18" name="Přímá spojnice se šipkou 17"/>
          <p:cNvCxnSpPr>
            <a:cxnSpLocks/>
          </p:cNvCxnSpPr>
          <p:nvPr/>
        </p:nvCxnSpPr>
        <p:spPr>
          <a:xfrm flipH="1" flipV="1">
            <a:off x="6261031" y="3834323"/>
            <a:ext cx="3397457" cy="5206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24B82717-808C-406C-9C74-E7034D9CB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8" y="847300"/>
            <a:ext cx="3627273" cy="548850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93DE92-4153-4E03-91C3-B06A0478C000}"/>
              </a:ext>
            </a:extLst>
          </p:cNvPr>
          <p:cNvSpPr txBox="1"/>
          <p:nvPr/>
        </p:nvSpPr>
        <p:spPr>
          <a:xfrm>
            <a:off x="9658488" y="4170337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abortované</a:t>
            </a:r>
            <a:r>
              <a:rPr lang="cs-CZ" b="1" dirty="0"/>
              <a:t> vajíčko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A629016-BF89-4BCD-84CF-195F22B8EC58}"/>
              </a:ext>
            </a:extLst>
          </p:cNvPr>
          <p:cNvSpPr/>
          <p:nvPr/>
        </p:nvSpPr>
        <p:spPr>
          <a:xfrm>
            <a:off x="4423966" y="2749420"/>
            <a:ext cx="3344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https://cs.wikipedia.org/wiki/Jinan_dvoulalo%C4%8Dn%C3%BD#/media/Soubor:Ginkgo_biloba_-_male_flower.JPG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3F710B-F75E-49C1-9C69-B54EAC737B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76" b="65295"/>
          <a:stretch/>
        </p:blipFill>
        <p:spPr>
          <a:xfrm>
            <a:off x="8220799" y="192489"/>
            <a:ext cx="1251113" cy="2917215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513D13F-625F-42AB-BF3F-4F59C556007D}"/>
              </a:ext>
            </a:extLst>
          </p:cNvPr>
          <p:cNvCxnSpPr>
            <a:cxnSpLocks/>
          </p:cNvCxnSpPr>
          <p:nvPr/>
        </p:nvCxnSpPr>
        <p:spPr>
          <a:xfrm flipH="1" flipV="1">
            <a:off x="9264343" y="635470"/>
            <a:ext cx="1395021" cy="167409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74F598E-2DD6-430F-9D14-AAFEA7382319}"/>
              </a:ext>
            </a:extLst>
          </p:cNvPr>
          <p:cNvCxnSpPr>
            <a:cxnSpLocks/>
          </p:cNvCxnSpPr>
          <p:nvPr/>
        </p:nvCxnSpPr>
        <p:spPr>
          <a:xfrm flipH="1" flipV="1">
            <a:off x="8559538" y="635469"/>
            <a:ext cx="1985546" cy="167524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05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79"/>
    </mc:Choice>
    <mc:Fallback xmlns="">
      <p:transition spd="slow" advTm="1586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65189" y="263608"/>
            <a:ext cx="831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Gnetopsida</a:t>
            </a:r>
            <a:r>
              <a:rPr lang="cs-CZ" sz="2800" b="1" dirty="0"/>
              <a:t>, </a:t>
            </a:r>
            <a:r>
              <a:rPr lang="cs-CZ" sz="2800" b="1" i="1" dirty="0" err="1"/>
              <a:t>Ephedra</a:t>
            </a:r>
            <a:r>
              <a:rPr lang="cs-CZ" sz="2800" b="1" i="1" dirty="0"/>
              <a:t> </a:t>
            </a:r>
            <a:r>
              <a:rPr lang="cs-CZ" sz="2800" b="1" i="1" dirty="0" err="1"/>
              <a:t>distachya</a:t>
            </a:r>
            <a:endParaRPr lang="cs-CZ" sz="2800" b="1" i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A077C1F-36DA-4986-8D80-B08ED2D50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" y="958297"/>
            <a:ext cx="3806713" cy="5209082"/>
          </a:xfrm>
          <a:prstGeom prst="rect">
            <a:avLst/>
          </a:prstGeom>
        </p:spPr>
      </p:pic>
      <p:pic>
        <p:nvPicPr>
          <p:cNvPr id="19" name="Obrázek 18" descr="Obsah obrázku text, interiér, police&#10;&#10;Popis byl vytvořen automaticky">
            <a:extLst>
              <a:ext uri="{FF2B5EF4-FFF2-40B4-BE49-F238E27FC236}">
                <a16:creationId xmlns:a16="http://schemas.microsoft.com/office/drawing/2014/main" id="{CAAAEA6E-3893-4893-BEF9-83CC6EA63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9" y="1510052"/>
            <a:ext cx="7313397" cy="477082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1BAA972-4AB1-461F-87C7-A1B7FCA94B37}"/>
              </a:ext>
            </a:extLst>
          </p:cNvPr>
          <p:cNvSpPr txBox="1"/>
          <p:nvPr/>
        </p:nvSpPr>
        <p:spPr>
          <a:xfrm>
            <a:off x="262325" y="6280879"/>
            <a:ext cx="380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článkované lodyhy chvojníku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068456C-9E59-41A7-B141-22B481B0E2ED}"/>
              </a:ext>
            </a:extLst>
          </p:cNvPr>
          <p:cNvSpPr txBox="1"/>
          <p:nvPr/>
        </p:nvSpPr>
        <p:spPr>
          <a:xfrm>
            <a:off x="4248919" y="6409726"/>
            <a:ext cx="699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článkované lodyhy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4B2A2F2-CC2F-4C5D-B545-1A12D32C4975}"/>
              </a:ext>
            </a:extLst>
          </p:cNvPr>
          <p:cNvSpPr/>
          <p:nvPr/>
        </p:nvSpPr>
        <p:spPr>
          <a:xfrm>
            <a:off x="7961089" y="958297"/>
            <a:ext cx="372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vstřícné křižmostojné šupinovité listy</a:t>
            </a:r>
            <a:endParaRPr lang="cs-CZ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E2841C4-8C62-4DA2-A083-52E466D5BF92}"/>
              </a:ext>
            </a:extLst>
          </p:cNvPr>
          <p:cNvCxnSpPr/>
          <p:nvPr/>
        </p:nvCxnSpPr>
        <p:spPr>
          <a:xfrm>
            <a:off x="5835648" y="2746947"/>
            <a:ext cx="619661" cy="136410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DFCC6E52-448C-40EE-9ABF-03119021FBA1}"/>
              </a:ext>
            </a:extLst>
          </p:cNvPr>
          <p:cNvCxnSpPr>
            <a:cxnSpLocks/>
          </p:cNvCxnSpPr>
          <p:nvPr/>
        </p:nvCxnSpPr>
        <p:spPr>
          <a:xfrm flipH="1">
            <a:off x="8994711" y="1327629"/>
            <a:ext cx="302404" cy="7232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BA4E3B1-9DBA-4E73-9444-CF2D7E50BA8F}"/>
              </a:ext>
            </a:extLst>
          </p:cNvPr>
          <p:cNvCxnSpPr>
            <a:cxnSpLocks/>
          </p:cNvCxnSpPr>
          <p:nvPr/>
        </p:nvCxnSpPr>
        <p:spPr>
          <a:xfrm>
            <a:off x="7435939" y="2880785"/>
            <a:ext cx="868306" cy="124151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449B148-1D74-4B4C-8F66-7612896D1FF9}"/>
              </a:ext>
            </a:extLst>
          </p:cNvPr>
          <p:cNvCxnSpPr>
            <a:cxnSpLocks/>
          </p:cNvCxnSpPr>
          <p:nvPr/>
        </p:nvCxnSpPr>
        <p:spPr>
          <a:xfrm>
            <a:off x="9526578" y="1303778"/>
            <a:ext cx="424162" cy="157700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35163D0-1D94-4A25-9E6F-7F4F602ED648}"/>
              </a:ext>
            </a:extLst>
          </p:cNvPr>
          <p:cNvCxnSpPr>
            <a:cxnSpLocks/>
          </p:cNvCxnSpPr>
          <p:nvPr/>
        </p:nvCxnSpPr>
        <p:spPr>
          <a:xfrm flipH="1">
            <a:off x="9297115" y="1327629"/>
            <a:ext cx="100386" cy="20017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770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97"/>
    </mc:Choice>
    <mc:Fallback xmlns="">
      <p:transition spd="slow" advTm="16549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27.7|1.1|1.6|16.2|6.8|39.9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7|5.9|3|1.7|6.9|7.3|4.1|16.9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232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Dan Dvořák</cp:lastModifiedBy>
  <cp:revision>38</cp:revision>
  <dcterms:created xsi:type="dcterms:W3CDTF">2020-10-29T08:58:22Z</dcterms:created>
  <dcterms:modified xsi:type="dcterms:W3CDTF">2025-03-04T14:24:28Z</dcterms:modified>
</cp:coreProperties>
</file>