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62" r:id="rId4"/>
    <p:sldId id="265" r:id="rId5"/>
    <p:sldId id="264" r:id="rId6"/>
    <p:sldId id="266" r:id="rId7"/>
    <p:sldId id="267" r:id="rId8"/>
    <p:sldId id="268" r:id="rId9"/>
    <p:sldId id="263" r:id="rId10"/>
    <p:sldId id="269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71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58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48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69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35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19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05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08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23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22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36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1ADF-F4A9-4F98-928D-537DB75F8C68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69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778279" y="384884"/>
            <a:ext cx="1063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Gymnospermophyta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Pinopsida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megastrobilus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text, list, ozubené kolo&#10;&#10;Popis byl vytvořen automaticky">
            <a:extLst>
              <a:ext uri="{FF2B5EF4-FFF2-40B4-BE49-F238E27FC236}">
                <a16:creationId xmlns:a16="http://schemas.microsoft.com/office/drawing/2014/main" id="{171BF9A5-C2C8-4A32-A737-065B9AEC2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92" y="1304548"/>
            <a:ext cx="8244873" cy="458379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D14B9D1-3906-443B-B2D0-0E9460AFEF59}"/>
              </a:ext>
            </a:extLst>
          </p:cNvPr>
          <p:cNvSpPr/>
          <p:nvPr/>
        </p:nvSpPr>
        <p:spPr>
          <a:xfrm>
            <a:off x="3838832" y="630324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/>
              <a:t>https://en.wikipedia.org/wiki/File:Pinus_sylvestris_female_strobilus_and_cone_en.svg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03F568B-3AE7-4950-BF28-9B390454437A}"/>
              </a:ext>
            </a:extLst>
          </p:cNvPr>
          <p:cNvSpPr txBox="1"/>
          <p:nvPr/>
        </p:nvSpPr>
        <p:spPr>
          <a:xfrm>
            <a:off x="305657" y="3077029"/>
            <a:ext cx="177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semenná šupina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E1824C1-A784-4073-8A39-9A0714807DA9}"/>
              </a:ext>
            </a:extLst>
          </p:cNvPr>
          <p:cNvSpPr txBox="1"/>
          <p:nvPr/>
        </p:nvSpPr>
        <p:spPr>
          <a:xfrm>
            <a:off x="247601" y="3379791"/>
            <a:ext cx="1819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podpůrná šupina</a:t>
            </a:r>
          </a:p>
        </p:txBody>
      </p:sp>
    </p:spTree>
    <p:extLst>
      <p:ext uri="{BB962C8B-B14F-4D97-AF65-F5344CB8AC3E}">
        <p14:creationId xmlns:p14="http://schemas.microsoft.com/office/powerpoint/2010/main" val="221679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11"/>
    </mc:Choice>
    <mc:Fallback xmlns="">
      <p:transition spd="slow" advTm="1998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1354" y="20647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Pinopsida</a:t>
            </a:r>
            <a:r>
              <a:rPr lang="cs-CZ" sz="2800" b="1" dirty="0"/>
              <a:t>, </a:t>
            </a:r>
            <a:r>
              <a:rPr lang="cs-CZ" sz="2800" b="1" dirty="0" err="1"/>
              <a:t>Taxaceae</a:t>
            </a:r>
            <a:r>
              <a:rPr lang="cs-CZ" sz="2800" b="1" dirty="0"/>
              <a:t>, </a:t>
            </a:r>
            <a:r>
              <a:rPr lang="cs-CZ" sz="2800" b="1" i="1" dirty="0" err="1"/>
              <a:t>Taxus</a:t>
            </a:r>
            <a:r>
              <a:rPr lang="cs-CZ" sz="2800" b="1" i="1" dirty="0"/>
              <a:t> </a:t>
            </a:r>
            <a:r>
              <a:rPr lang="cs-CZ" sz="2800" b="1" i="1" dirty="0" err="1"/>
              <a:t>baccata</a:t>
            </a:r>
            <a:endParaRPr lang="cs-CZ" sz="2800" b="1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5205" y="1483517"/>
            <a:ext cx="5906294" cy="442972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881232" y="6282191"/>
            <a:ext cx="29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epimacia</a:t>
            </a:r>
            <a:r>
              <a:rPr lang="cs-CZ" b="1" dirty="0"/>
              <a:t> se zralými semeny</a:t>
            </a:r>
          </a:p>
        </p:txBody>
      </p:sp>
      <p:pic>
        <p:nvPicPr>
          <p:cNvPr id="5" name="Obrázek 4" descr="Obsah obrázku zelenina&#10;&#10;Popis byl vytvořen automaticky">
            <a:extLst>
              <a:ext uri="{FF2B5EF4-FFF2-40B4-BE49-F238E27FC236}">
                <a16:creationId xmlns:a16="http://schemas.microsoft.com/office/drawing/2014/main" id="{2F1BEBAC-48E7-4D11-94E6-FAD149825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3"/>
          <a:stretch/>
        </p:blipFill>
        <p:spPr>
          <a:xfrm>
            <a:off x="4721899" y="746221"/>
            <a:ext cx="6022923" cy="336108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28100" r="31936" b="29605"/>
          <a:stretch/>
        </p:blipFill>
        <p:spPr>
          <a:xfrm>
            <a:off x="7692307" y="3957403"/>
            <a:ext cx="4321622" cy="27241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52B8C8-38CF-4B2A-A7F7-83F77860BB4B}"/>
              </a:ext>
            </a:extLst>
          </p:cNvPr>
          <p:cNvSpPr txBox="1"/>
          <p:nvPr/>
        </p:nvSpPr>
        <p:spPr>
          <a:xfrm>
            <a:off x="4721899" y="4137287"/>
            <a:ext cx="1678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megastrobilus</a:t>
            </a: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9540D4-889F-4B2F-AF53-FFEE722D2AE9}"/>
              </a:ext>
            </a:extLst>
          </p:cNvPr>
          <p:cNvSpPr txBox="1"/>
          <p:nvPr/>
        </p:nvSpPr>
        <p:spPr>
          <a:xfrm>
            <a:off x="163081" y="368132"/>
            <a:ext cx="1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mikrostrobilus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77A5C03-6EB8-45B9-81A8-AAF079DA208D}"/>
              </a:ext>
            </a:extLst>
          </p:cNvPr>
          <p:cNvSpPr txBox="1"/>
          <p:nvPr/>
        </p:nvSpPr>
        <p:spPr>
          <a:xfrm>
            <a:off x="1262236" y="4029630"/>
            <a:ext cx="1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megastrobilus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39"/>
    </mc:Choice>
    <mc:Fallback xmlns="">
      <p:transition spd="slow" advTm="13863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656F32C-A418-4B62-A178-D4DBA0846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1" b="1"/>
          <a:stretch/>
        </p:blipFill>
        <p:spPr>
          <a:xfrm>
            <a:off x="2728686" y="849714"/>
            <a:ext cx="6776261" cy="600828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05015" y="337753"/>
            <a:ext cx="892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Gymnospermophyta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Pinopsida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, metageneze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23AA8A-6908-4569-94D5-F3698A284FDA}"/>
              </a:ext>
            </a:extLst>
          </p:cNvPr>
          <p:cNvSpPr txBox="1"/>
          <p:nvPr/>
        </p:nvSpPr>
        <p:spPr>
          <a:xfrm>
            <a:off x="7874196" y="2345315"/>
            <a:ext cx="1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mikrostrobilus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C0ECA85-D09E-43CC-AFA1-3BBE24716B88}"/>
              </a:ext>
            </a:extLst>
          </p:cNvPr>
          <p:cNvSpPr txBox="1"/>
          <p:nvPr/>
        </p:nvSpPr>
        <p:spPr>
          <a:xfrm>
            <a:off x="5127269" y="3948999"/>
            <a:ext cx="1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megastrobilus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6C9F728-8E88-435E-A69A-7530CA0AC96F}"/>
              </a:ext>
            </a:extLst>
          </p:cNvPr>
          <p:cNvSpPr txBox="1"/>
          <p:nvPr/>
        </p:nvSpPr>
        <p:spPr>
          <a:xfrm>
            <a:off x="5705978" y="6390939"/>
            <a:ext cx="1389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klový otvor</a:t>
            </a:r>
          </a:p>
        </p:txBody>
      </p:sp>
    </p:spTree>
    <p:extLst>
      <p:ext uri="{BB962C8B-B14F-4D97-AF65-F5344CB8AC3E}">
        <p14:creationId xmlns:p14="http://schemas.microsoft.com/office/powerpoint/2010/main" val="216628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05"/>
    </mc:Choice>
    <mc:Fallback xmlns="">
      <p:transition spd="slow" advTm="25140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1354" y="20647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Pinopsida</a:t>
            </a:r>
            <a:r>
              <a:rPr lang="cs-CZ" sz="2800" b="1" dirty="0"/>
              <a:t>, </a:t>
            </a:r>
            <a:r>
              <a:rPr lang="cs-CZ" sz="2800" b="1" dirty="0" err="1"/>
              <a:t>Pinaceae</a:t>
            </a:r>
            <a:r>
              <a:rPr lang="cs-CZ" sz="2800" b="1" dirty="0"/>
              <a:t>, </a:t>
            </a:r>
            <a:r>
              <a:rPr lang="cs-CZ" sz="2800" b="1" i="1" dirty="0" err="1"/>
              <a:t>Pinus</a:t>
            </a:r>
            <a:r>
              <a:rPr lang="cs-CZ" sz="2800" b="1" i="1" dirty="0"/>
              <a:t> </a:t>
            </a:r>
            <a:r>
              <a:rPr lang="cs-CZ" sz="2800" b="1" i="1" dirty="0" err="1"/>
              <a:t>sylvestris</a:t>
            </a:r>
            <a:endParaRPr lang="cs-CZ" sz="2800" b="1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5255" y="1819630"/>
            <a:ext cx="5522161" cy="41416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117" y="4620136"/>
            <a:ext cx="2402451" cy="201547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5C8584D-0CBC-485B-8FA1-B137DE395C3A}"/>
              </a:ext>
            </a:extLst>
          </p:cNvPr>
          <p:cNvSpPr txBox="1"/>
          <p:nvPr/>
        </p:nvSpPr>
        <p:spPr>
          <a:xfrm>
            <a:off x="10648313" y="5589376"/>
            <a:ext cx="1368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pylové zrno se dvěma vzdušnými vaky</a:t>
            </a:r>
          </a:p>
        </p:txBody>
      </p:sp>
      <p:pic>
        <p:nvPicPr>
          <p:cNvPr id="10" name="Obrázek 9" descr="Obsah obrázku exteriér, obloha, strom, tráva&#10;&#10;Popis byl vytvořen automaticky">
            <a:extLst>
              <a:ext uri="{FF2B5EF4-FFF2-40B4-BE49-F238E27FC236}">
                <a16:creationId xmlns:a16="http://schemas.microsoft.com/office/drawing/2014/main" id="{37EEB51B-3393-46F1-9236-F4065FC56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59" y="1129359"/>
            <a:ext cx="3646224" cy="552216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BFBF0B2-E892-479D-9167-97A10DAE13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240" y="729698"/>
            <a:ext cx="3359105" cy="379474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8DF9A0C-5BD8-49A2-B2F4-FE918ABA3A25}"/>
              </a:ext>
            </a:extLst>
          </p:cNvPr>
          <p:cNvSpPr txBox="1"/>
          <p:nvPr/>
        </p:nvSpPr>
        <p:spPr>
          <a:xfrm>
            <a:off x="3958179" y="1967944"/>
            <a:ext cx="1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mikrostrobilus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7E341E5-0E78-47AB-8098-3EC5F4D83DC4}"/>
              </a:ext>
            </a:extLst>
          </p:cNvPr>
          <p:cNvSpPr txBox="1"/>
          <p:nvPr/>
        </p:nvSpPr>
        <p:spPr>
          <a:xfrm>
            <a:off x="4052888" y="5220044"/>
            <a:ext cx="1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megastrobilus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85"/>
    </mc:Choice>
    <mc:Fallback xmlns="">
      <p:transition spd="slow" advTm="15378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1354" y="20647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Pinopsida</a:t>
            </a:r>
            <a:r>
              <a:rPr lang="cs-CZ" sz="2800" b="1" dirty="0"/>
              <a:t>, </a:t>
            </a:r>
            <a:r>
              <a:rPr lang="cs-CZ" sz="2800" b="1" dirty="0" err="1"/>
              <a:t>Pinaceae</a:t>
            </a:r>
            <a:r>
              <a:rPr lang="cs-CZ" sz="2800" b="1" dirty="0"/>
              <a:t>, </a:t>
            </a:r>
            <a:r>
              <a:rPr lang="cs-CZ" sz="2800" b="1" i="1" dirty="0" err="1"/>
              <a:t>Cedrus</a:t>
            </a:r>
            <a:r>
              <a:rPr lang="cs-CZ" sz="2800" b="1" i="1" dirty="0"/>
              <a:t> </a:t>
            </a:r>
            <a:r>
              <a:rPr lang="cs-CZ" sz="2800" b="1" i="1" dirty="0" err="1" smtClean="0"/>
              <a:t>atlantica</a:t>
            </a:r>
            <a:r>
              <a:rPr lang="cs-CZ" sz="2800" b="1" i="1" dirty="0" smtClean="0"/>
              <a:t> </a:t>
            </a:r>
            <a:endParaRPr lang="cs-CZ" sz="2800" b="1" i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ED5E5D1-E0E9-4F04-A1CC-73983C411725}"/>
              </a:ext>
            </a:extLst>
          </p:cNvPr>
          <p:cNvSpPr/>
          <p:nvPr/>
        </p:nvSpPr>
        <p:spPr>
          <a:xfrm>
            <a:off x="199293" y="6528412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/>
              <a:t>https://kupsicaj.cz/jehlicnate/206-cedr-atlask-cedrus-atlantica-semena-cedru-5-ks.html</a:t>
            </a:r>
          </a:p>
        </p:txBody>
      </p:sp>
      <p:pic>
        <p:nvPicPr>
          <p:cNvPr id="7" name="Obrázek 6" descr="Obsah obrázku obloha, exteriér, rostlina, tráva&#10;&#10;Popis byl vytvořen automaticky">
            <a:extLst>
              <a:ext uri="{FF2B5EF4-FFF2-40B4-BE49-F238E27FC236}">
                <a16:creationId xmlns:a16="http://schemas.microsoft.com/office/drawing/2014/main" id="{4DECBDC6-B3DD-4A54-9D3F-D4B4CACDF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r="8558"/>
          <a:stretch/>
        </p:blipFill>
        <p:spPr>
          <a:xfrm>
            <a:off x="293078" y="926433"/>
            <a:ext cx="4642338" cy="5497813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AD8A808A-24E6-4521-A1FD-C79C27D12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475" y="2901123"/>
            <a:ext cx="3537754" cy="377483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126E981-478D-4028-850A-084DD73106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32" y="735010"/>
            <a:ext cx="3326273" cy="4332226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89747157-4F14-48CE-918C-81E771BBBEB0}"/>
              </a:ext>
            </a:extLst>
          </p:cNvPr>
          <p:cNvSpPr txBox="1"/>
          <p:nvPr/>
        </p:nvSpPr>
        <p:spPr>
          <a:xfrm>
            <a:off x="9950244" y="2376239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křídlaté semeno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AAF5B14-C8B2-4150-9389-C2D4472EAE6A}"/>
              </a:ext>
            </a:extLst>
          </p:cNvPr>
          <p:cNvSpPr txBox="1"/>
          <p:nvPr/>
        </p:nvSpPr>
        <p:spPr>
          <a:xfrm>
            <a:off x="9950244" y="6239580"/>
            <a:ext cx="194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semenná šupina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07B9DB6F-08B5-4EEC-8D53-D61C620E9027}"/>
              </a:ext>
            </a:extLst>
          </p:cNvPr>
          <p:cNvCxnSpPr/>
          <p:nvPr/>
        </p:nvCxnSpPr>
        <p:spPr>
          <a:xfrm flipH="1">
            <a:off x="10692354" y="2745571"/>
            <a:ext cx="464458" cy="61030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24F41CBE-81FA-4073-8D25-3B93089EA514}"/>
              </a:ext>
            </a:extLst>
          </p:cNvPr>
          <p:cNvCxnSpPr>
            <a:cxnSpLocks/>
          </p:cNvCxnSpPr>
          <p:nvPr/>
        </p:nvCxnSpPr>
        <p:spPr>
          <a:xfrm flipV="1">
            <a:off x="11472847" y="5326743"/>
            <a:ext cx="0" cy="91283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D68C52B-1E0D-4824-8F2D-3210BF1CCC52}"/>
              </a:ext>
            </a:extLst>
          </p:cNvPr>
          <p:cNvSpPr txBox="1"/>
          <p:nvPr/>
        </p:nvSpPr>
        <p:spPr>
          <a:xfrm>
            <a:off x="5440039" y="5067236"/>
            <a:ext cx="2674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šiška = dřevnatý </a:t>
            </a:r>
            <a:r>
              <a:rPr lang="cs-CZ" b="1" dirty="0" err="1"/>
              <a:t>megastrobilus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9333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25"/>
    </mc:Choice>
    <mc:Fallback xmlns="">
      <p:transition spd="slow" advTm="9002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1354" y="20647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Pinopsida</a:t>
            </a:r>
            <a:r>
              <a:rPr lang="cs-CZ" sz="2800" b="1" dirty="0"/>
              <a:t>, </a:t>
            </a:r>
            <a:r>
              <a:rPr lang="cs-CZ" sz="2800" b="1" dirty="0" err="1"/>
              <a:t>Pinaceae</a:t>
            </a:r>
            <a:r>
              <a:rPr lang="cs-CZ" sz="2800" b="1" dirty="0"/>
              <a:t>, </a:t>
            </a:r>
            <a:r>
              <a:rPr lang="cs-CZ" sz="2800" b="1" i="1" dirty="0" err="1"/>
              <a:t>Larix</a:t>
            </a:r>
            <a:r>
              <a:rPr lang="cs-CZ" sz="2800" b="1" i="1" dirty="0"/>
              <a:t> decidua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59452" y="1603296"/>
            <a:ext cx="5195888" cy="389691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598308" y="6423315"/>
            <a:ext cx="348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větvička s brachyblasty a šiškami</a:t>
            </a:r>
          </a:p>
        </p:txBody>
      </p:sp>
      <p:pic>
        <p:nvPicPr>
          <p:cNvPr id="11" name="Obrázek 10" descr="Obsah obrázku strom, obloha, exteriér, rostlina&#10;&#10;Popis byl vytvořen automaticky">
            <a:extLst>
              <a:ext uri="{FF2B5EF4-FFF2-40B4-BE49-F238E27FC236}">
                <a16:creationId xmlns:a16="http://schemas.microsoft.com/office/drawing/2014/main" id="{6780C0B6-779A-4249-B221-97AEAB7B7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1" y="937846"/>
            <a:ext cx="3819696" cy="5729545"/>
          </a:xfrm>
          <a:prstGeom prst="rect">
            <a:avLst/>
          </a:prstGeom>
        </p:spPr>
      </p:pic>
      <p:pic>
        <p:nvPicPr>
          <p:cNvPr id="13" name="Obrázek 12" descr="Obsah obrázku drát, exteriér, dlouhé&#10;&#10;Popis byl vytvořen automaticky">
            <a:extLst>
              <a:ext uri="{FF2B5EF4-FFF2-40B4-BE49-F238E27FC236}">
                <a16:creationId xmlns:a16="http://schemas.microsoft.com/office/drawing/2014/main" id="{BB5E8B79-5505-43DF-9FC6-BAB0AB46A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6655" y="1530851"/>
            <a:ext cx="5908376" cy="3938917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9B414A4-4B70-4692-B76B-CD5ABE921770}"/>
              </a:ext>
            </a:extLst>
          </p:cNvPr>
          <p:cNvSpPr txBox="1"/>
          <p:nvPr/>
        </p:nvSpPr>
        <p:spPr>
          <a:xfrm>
            <a:off x="4811681" y="4899830"/>
            <a:ext cx="1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mikrostrobilus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A295A68-624B-4635-AF7B-D201A9962E38}"/>
              </a:ext>
            </a:extLst>
          </p:cNvPr>
          <p:cNvSpPr txBox="1"/>
          <p:nvPr/>
        </p:nvSpPr>
        <p:spPr>
          <a:xfrm>
            <a:off x="4202082" y="3059668"/>
            <a:ext cx="1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megastrobilus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8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98"/>
    </mc:Choice>
    <mc:Fallback xmlns="">
      <p:transition spd="slow" advTm="10949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1354" y="20647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Pinopsida</a:t>
            </a:r>
            <a:r>
              <a:rPr lang="cs-CZ" sz="2800" b="1" dirty="0"/>
              <a:t>, </a:t>
            </a:r>
            <a:r>
              <a:rPr lang="cs-CZ" sz="2800" b="1" dirty="0" err="1"/>
              <a:t>Pinaceae</a:t>
            </a:r>
            <a:r>
              <a:rPr lang="cs-CZ" sz="2800" b="1" dirty="0"/>
              <a:t>, </a:t>
            </a:r>
            <a:r>
              <a:rPr lang="cs-CZ" sz="2800" b="1" i="1" dirty="0" err="1"/>
              <a:t>Pseudotsuga</a:t>
            </a:r>
            <a:r>
              <a:rPr lang="cs-CZ" sz="2800" b="1" i="1" dirty="0"/>
              <a:t> </a:t>
            </a:r>
            <a:r>
              <a:rPr lang="cs-CZ" sz="2800" b="1" i="1" dirty="0" err="1"/>
              <a:t>menziensii</a:t>
            </a:r>
            <a:endParaRPr lang="cs-CZ" sz="2800" b="1" i="1" dirty="0"/>
          </a:p>
        </p:txBody>
      </p:sp>
      <p:pic>
        <p:nvPicPr>
          <p:cNvPr id="9" name="Obrázek 8" descr="Obsah obrázku strom, exteriér, rostlina, obloha&#10;&#10;Popis byl vytvořen automaticky">
            <a:extLst>
              <a:ext uri="{FF2B5EF4-FFF2-40B4-BE49-F238E27FC236}">
                <a16:creationId xmlns:a16="http://schemas.microsoft.com/office/drawing/2014/main" id="{D03E86D8-FF9D-49FB-B560-28914921F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3" y="855137"/>
            <a:ext cx="3162925" cy="5796386"/>
          </a:xfrm>
          <a:prstGeom prst="rect">
            <a:avLst/>
          </a:prstGeom>
        </p:spPr>
      </p:pic>
      <p:pic>
        <p:nvPicPr>
          <p:cNvPr id="19" name="Obrázek 18" descr="Obsah obrázku strom, rostlina, exteriér, jehličnan&#10;&#10;Popis byl vytvořen automaticky">
            <a:extLst>
              <a:ext uri="{FF2B5EF4-FFF2-40B4-BE49-F238E27FC236}">
                <a16:creationId xmlns:a16="http://schemas.microsoft.com/office/drawing/2014/main" id="{E66C7DE8-B398-476B-99BE-7CB83EA788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3" t="1192" r="14075" b="62781"/>
          <a:stretch/>
        </p:blipFill>
        <p:spPr>
          <a:xfrm>
            <a:off x="3462727" y="855137"/>
            <a:ext cx="5876144" cy="3205975"/>
          </a:xfrm>
          <a:prstGeom prst="rect">
            <a:avLst/>
          </a:prstGeom>
        </p:spPr>
      </p:pic>
      <p:pic>
        <p:nvPicPr>
          <p:cNvPr id="5" name="Obrázek 4" descr="Obsah obrázku text, ovoce&#10;&#10;Popis byl vytvořen automaticky">
            <a:extLst>
              <a:ext uri="{FF2B5EF4-FFF2-40B4-BE49-F238E27FC236}">
                <a16:creationId xmlns:a16="http://schemas.microsoft.com/office/drawing/2014/main" id="{214E52C2-3C65-4CA8-95FE-1E3950147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35" y="2634622"/>
            <a:ext cx="4525610" cy="4016901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BB7FE946-E10A-41C2-AC9F-7B0B00DAF161}"/>
              </a:ext>
            </a:extLst>
          </p:cNvPr>
          <p:cNvSpPr txBox="1"/>
          <p:nvPr/>
        </p:nvSpPr>
        <p:spPr>
          <a:xfrm>
            <a:off x="4648852" y="5541198"/>
            <a:ext cx="2738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šiška: semenné šupiny dřevnatí, podpůrné šupiny (trojcípé) vytrvávají</a:t>
            </a:r>
          </a:p>
        </p:txBody>
      </p:sp>
    </p:spTree>
    <p:extLst>
      <p:ext uri="{BB962C8B-B14F-4D97-AF65-F5344CB8AC3E}">
        <p14:creationId xmlns:p14="http://schemas.microsoft.com/office/powerpoint/2010/main" val="36874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25"/>
    </mc:Choice>
    <mc:Fallback xmlns="">
      <p:transition spd="slow" advTm="8362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1354" y="20647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Pinopsida</a:t>
            </a:r>
            <a:r>
              <a:rPr lang="cs-CZ" sz="2800" b="1" dirty="0"/>
              <a:t>, </a:t>
            </a:r>
            <a:r>
              <a:rPr lang="cs-CZ" sz="2800" b="1" dirty="0" err="1"/>
              <a:t>Cupressaceae</a:t>
            </a:r>
            <a:r>
              <a:rPr lang="cs-CZ" sz="2800" b="1" dirty="0"/>
              <a:t>, </a:t>
            </a:r>
            <a:r>
              <a:rPr lang="cs-CZ" sz="2800" b="1" i="1" dirty="0" err="1"/>
              <a:t>Thujopsis</a:t>
            </a:r>
            <a:r>
              <a:rPr lang="cs-CZ" sz="2800" b="1" i="1" dirty="0"/>
              <a:t> </a:t>
            </a:r>
            <a:r>
              <a:rPr lang="cs-CZ" sz="2800" b="1" i="1" dirty="0" err="1"/>
              <a:t>dolabrata</a:t>
            </a:r>
            <a:endParaRPr lang="cs-CZ" sz="2800" b="1" i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0191FA-180C-4EEE-B646-E8120BA2F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5930" y="1840277"/>
            <a:ext cx="5846168" cy="3776325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783CF8A4-2458-4046-A581-9619995A9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8465" y="1821472"/>
            <a:ext cx="5846168" cy="381393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1D05F55-3CE2-4C05-992F-BB3D06765B89}"/>
              </a:ext>
            </a:extLst>
          </p:cNvPr>
          <p:cNvSpPr txBox="1"/>
          <p:nvPr/>
        </p:nvSpPr>
        <p:spPr>
          <a:xfrm>
            <a:off x="5733139" y="5728193"/>
            <a:ext cx="243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šupinovité listy zeravu mají na spodní straně výraznou bílou kresbu </a:t>
            </a:r>
          </a:p>
        </p:txBody>
      </p:sp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EC7AC9DE-812C-4E7F-8B0E-5F1D98F71D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7" t="21116" r="44309" b="46536"/>
          <a:stretch/>
        </p:blipFill>
        <p:spPr>
          <a:xfrm rot="5400000">
            <a:off x="3868643" y="1174881"/>
            <a:ext cx="4434303" cy="369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30"/>
    </mc:Choice>
    <mc:Fallback xmlns="">
      <p:transition spd="slow" advTm="7233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1354" y="20647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Pinopsida</a:t>
            </a:r>
            <a:r>
              <a:rPr lang="cs-CZ" sz="2800" b="1" dirty="0"/>
              <a:t>, </a:t>
            </a:r>
            <a:r>
              <a:rPr lang="cs-CZ" sz="2800" b="1" dirty="0" err="1"/>
              <a:t>Cupressaceae</a:t>
            </a:r>
            <a:r>
              <a:rPr lang="cs-CZ" sz="2800" b="1" dirty="0"/>
              <a:t>, </a:t>
            </a:r>
            <a:r>
              <a:rPr lang="cs-CZ" sz="2800" b="1" i="1" dirty="0" err="1"/>
              <a:t>Juniperus</a:t>
            </a:r>
            <a:r>
              <a:rPr lang="cs-CZ" sz="2800" b="1" i="1" dirty="0"/>
              <a:t> </a:t>
            </a:r>
            <a:r>
              <a:rPr lang="cs-CZ" sz="2800" b="1" i="1" dirty="0" err="1"/>
              <a:t>communis</a:t>
            </a:r>
            <a:endParaRPr lang="cs-CZ" sz="2800" b="1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B8E7F1-5C92-4FB1-881E-4CBFD5B62D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0285" y="1940725"/>
            <a:ext cx="5618290" cy="374552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8E5714C-696C-437F-8C57-A92533B4380A}"/>
              </a:ext>
            </a:extLst>
          </p:cNvPr>
          <p:cNvSpPr/>
          <p:nvPr/>
        </p:nvSpPr>
        <p:spPr>
          <a:xfrm>
            <a:off x="4055729" y="6155581"/>
            <a:ext cx="36502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https://www.kneipp.com/cz_cs/magazin/filosofie-kneippu/lexikon-bylin-a-lecivych-rostlin/herbar/jalovec-obecny/</a:t>
            </a:r>
          </a:p>
        </p:txBody>
      </p:sp>
      <p:pic>
        <p:nvPicPr>
          <p:cNvPr id="8" name="Obrázek 7" descr="Obsah obrázku jehličnan, hmyz, strom, rostlina&#10;&#10;Popis byl vytvořen automaticky">
            <a:extLst>
              <a:ext uri="{FF2B5EF4-FFF2-40B4-BE49-F238E27FC236}">
                <a16:creationId xmlns:a16="http://schemas.microsoft.com/office/drawing/2014/main" id="{4803948E-00D1-4466-B0AA-8C223EF9AE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r="8120"/>
          <a:stretch/>
        </p:blipFill>
        <p:spPr>
          <a:xfrm rot="16200000">
            <a:off x="3266383" y="1768477"/>
            <a:ext cx="5093181" cy="3564914"/>
          </a:xfrm>
          <a:prstGeom prst="rect">
            <a:avLst/>
          </a:prstGeom>
        </p:spPr>
      </p:pic>
      <p:pic>
        <p:nvPicPr>
          <p:cNvPr id="11" name="Obrázek 10" descr="Obsah obrázku strom, exteriér, tráva, obloha&#10;&#10;Popis byl vytvořen automaticky">
            <a:extLst>
              <a:ext uri="{FF2B5EF4-FFF2-40B4-BE49-F238E27FC236}">
                <a16:creationId xmlns:a16="http://schemas.microsoft.com/office/drawing/2014/main" id="{0301E8EC-3EEF-4221-824E-1512FCE2D9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r="14240" b="2460"/>
          <a:stretch/>
        </p:blipFill>
        <p:spPr>
          <a:xfrm>
            <a:off x="385127" y="798103"/>
            <a:ext cx="3195447" cy="585342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EB202A7-5D92-43C8-80F9-2EE9863C1815}"/>
              </a:ext>
            </a:extLst>
          </p:cNvPr>
          <p:cNvSpPr txBox="1"/>
          <p:nvPr/>
        </p:nvSpPr>
        <p:spPr>
          <a:xfrm>
            <a:off x="3918855" y="5337953"/>
            <a:ext cx="2394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listy vyrůstají v trojčetných přeslenech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BF301CE-30FE-40F6-BF38-F948A2EC64D9}"/>
              </a:ext>
            </a:extLst>
          </p:cNvPr>
          <p:cNvSpPr txBox="1"/>
          <p:nvPr/>
        </p:nvSpPr>
        <p:spPr>
          <a:xfrm>
            <a:off x="7138075" y="1004343"/>
            <a:ext cx="1362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galbulus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6838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32"/>
    </mc:Choice>
    <mc:Fallback xmlns="">
      <p:transition spd="slow" advTm="9353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1354" y="20647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Pinopsida</a:t>
            </a:r>
            <a:r>
              <a:rPr lang="cs-CZ" sz="2800" b="1" dirty="0"/>
              <a:t>, </a:t>
            </a:r>
            <a:r>
              <a:rPr lang="cs-CZ" sz="2800" b="1" dirty="0" err="1"/>
              <a:t>Taxaceae</a:t>
            </a:r>
            <a:r>
              <a:rPr lang="cs-CZ" sz="2800" b="1" dirty="0"/>
              <a:t>, </a:t>
            </a:r>
            <a:r>
              <a:rPr lang="cs-CZ" sz="2800" b="1" i="1" dirty="0" err="1"/>
              <a:t>Taxus</a:t>
            </a:r>
            <a:r>
              <a:rPr lang="cs-CZ" sz="2800" b="1" i="1" dirty="0"/>
              <a:t> </a:t>
            </a:r>
            <a:r>
              <a:rPr lang="cs-CZ" sz="2800" b="1" i="1" dirty="0" err="1"/>
              <a:t>baccata</a:t>
            </a:r>
            <a:endParaRPr lang="cs-CZ" sz="2800" b="1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4650" y="1662474"/>
            <a:ext cx="5701772" cy="427632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142334" y="5776620"/>
            <a:ext cx="29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mikrostrobilus</a:t>
            </a:r>
            <a:endParaRPr lang="cs-CZ" b="1" dirty="0"/>
          </a:p>
        </p:txBody>
      </p:sp>
      <p:pic>
        <p:nvPicPr>
          <p:cNvPr id="10" name="Obrázek 9" descr="Obsah obrázku zelenina, rostlina, okurka&#10;&#10;Popis byl vytvořen automaticky">
            <a:extLst>
              <a:ext uri="{FF2B5EF4-FFF2-40B4-BE49-F238E27FC236}">
                <a16:creationId xmlns:a16="http://schemas.microsoft.com/office/drawing/2014/main" id="{CA62CEA9-78A0-4B18-99A0-18CE9EE9A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80" y="956181"/>
            <a:ext cx="7187220" cy="479148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C6E1D6D-69EF-4926-B04E-500539C65A59}"/>
              </a:ext>
            </a:extLst>
          </p:cNvPr>
          <p:cNvSpPr txBox="1"/>
          <p:nvPr/>
        </p:nvSpPr>
        <p:spPr>
          <a:xfrm>
            <a:off x="178071" y="655059"/>
            <a:ext cx="1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mikrostrobilus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FB82C3F-CCD5-49DC-8E50-D80D39B8334D}"/>
              </a:ext>
            </a:extLst>
          </p:cNvPr>
          <p:cNvSpPr txBox="1"/>
          <p:nvPr/>
        </p:nvSpPr>
        <p:spPr>
          <a:xfrm>
            <a:off x="1262236" y="4029630"/>
            <a:ext cx="1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megastrobilus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09"/>
    </mc:Choice>
    <mc:Fallback xmlns="">
      <p:transition spd="slow" advTm="14400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137</Words>
  <Application>Microsoft Office PowerPoint</Application>
  <PresentationFormat>Širokoúhlá obrazovka</PresentationFormat>
  <Paragraphs>38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Olga Rotreklová</cp:lastModifiedBy>
  <cp:revision>42</cp:revision>
  <dcterms:created xsi:type="dcterms:W3CDTF">2020-10-29T08:58:22Z</dcterms:created>
  <dcterms:modified xsi:type="dcterms:W3CDTF">2025-03-24T08:09:42Z</dcterms:modified>
</cp:coreProperties>
</file>