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02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A0A2E-31EC-40CC-BF8B-DBFFFE4FCEFD}" type="datetimeFigureOut">
              <a:rPr lang="cs-CZ" smtClean="0"/>
              <a:t>31.03.2025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99BC-E506-4C9A-80EA-47F018DC6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580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A0A2E-31EC-40CC-BF8B-DBFFFE4FCEFD}" type="datetimeFigureOut">
              <a:rPr lang="cs-CZ" smtClean="0"/>
              <a:t>31.03.2025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99BC-E506-4C9A-80EA-47F018DC6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3630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A0A2E-31EC-40CC-BF8B-DBFFFE4FCEFD}" type="datetimeFigureOut">
              <a:rPr lang="cs-CZ" smtClean="0"/>
              <a:t>31.03.2025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99BC-E506-4C9A-80EA-47F018DC6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1164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A0A2E-31EC-40CC-BF8B-DBFFFE4FCEFD}" type="datetimeFigureOut">
              <a:rPr lang="cs-CZ" smtClean="0"/>
              <a:t>31.03.2025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99BC-E506-4C9A-80EA-47F018DC6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0990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A0A2E-31EC-40CC-BF8B-DBFFFE4FCEFD}" type="datetimeFigureOut">
              <a:rPr lang="cs-CZ" smtClean="0"/>
              <a:t>31.03.2025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99BC-E506-4C9A-80EA-47F018DC6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280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A0A2E-31EC-40CC-BF8B-DBFFFE4FCEFD}" type="datetimeFigureOut">
              <a:rPr lang="cs-CZ" smtClean="0"/>
              <a:t>31.03.2025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99BC-E506-4C9A-80EA-47F018DC6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1584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A0A2E-31EC-40CC-BF8B-DBFFFE4FCEFD}" type="datetimeFigureOut">
              <a:rPr lang="cs-CZ" smtClean="0"/>
              <a:t>31.03.2025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99BC-E506-4C9A-80EA-47F018DC6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453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A0A2E-31EC-40CC-BF8B-DBFFFE4FCEFD}" type="datetimeFigureOut">
              <a:rPr lang="cs-CZ" smtClean="0"/>
              <a:t>31.03.2025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99BC-E506-4C9A-80EA-47F018DC6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8298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A0A2E-31EC-40CC-BF8B-DBFFFE4FCEFD}" type="datetimeFigureOut">
              <a:rPr lang="cs-CZ" smtClean="0"/>
              <a:t>31.03.2025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99BC-E506-4C9A-80EA-47F018DC6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4467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A0A2E-31EC-40CC-BF8B-DBFFFE4FCEFD}" type="datetimeFigureOut">
              <a:rPr lang="cs-CZ" smtClean="0"/>
              <a:t>31.03.2025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99BC-E506-4C9A-80EA-47F018DC6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2220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A0A2E-31EC-40CC-BF8B-DBFFFE4FCEFD}" type="datetimeFigureOut">
              <a:rPr lang="cs-CZ" smtClean="0"/>
              <a:t>31.03.2025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799BC-E506-4C9A-80EA-47F018DC6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5458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A0A2E-31EC-40CC-BF8B-DBFFFE4FCEFD}" type="datetimeFigureOut">
              <a:rPr lang="cs-CZ" smtClean="0"/>
              <a:t>31.03.2025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B799BC-E506-4C9A-80EA-47F018DC6C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218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endParaRPr lang="cs-CZ" sz="3200" b="1" dirty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729627C-4CD8-4420-B5C4-E3841015653A}"/>
              </a:ext>
            </a:extLst>
          </p:cNvPr>
          <p:cNvSpPr/>
          <p:nvPr/>
        </p:nvSpPr>
        <p:spPr>
          <a:xfrm>
            <a:off x="4150155" y="6497822"/>
            <a:ext cx="288572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/>
              <a:t>https://cz.pinterest.com/pin/53621051801406144/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F4F0CCC-979F-422B-A674-AF6524FFCF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760" y="864831"/>
            <a:ext cx="8168479" cy="559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7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27"/>
    </mc:Choice>
    <mc:Fallback xmlns="">
      <p:transition spd="slow" advTm="30827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Ranunculceae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text, kniha, dřevěné, dřevo&#10;&#10;Popis byl vytvořen automaticky">
            <a:extLst>
              <a:ext uri="{FF2B5EF4-FFF2-40B4-BE49-F238E27FC236}">
                <a16:creationId xmlns:a16="http://schemas.microsoft.com/office/drawing/2014/main" id="{DDF5D236-A70D-4837-B061-AB3A1E1524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6250" r="6033" b="7917"/>
          <a:stretch/>
        </p:blipFill>
        <p:spPr>
          <a:xfrm>
            <a:off x="385763" y="821842"/>
            <a:ext cx="4371975" cy="588645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8D8A7C8-0874-4FDB-B822-DA313FE7A805}"/>
              </a:ext>
            </a:extLst>
          </p:cNvPr>
          <p:cNvSpPr txBox="1"/>
          <p:nvPr/>
        </p:nvSpPr>
        <p:spPr>
          <a:xfrm>
            <a:off x="7961587" y="5440102"/>
            <a:ext cx="4937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Heleborus</a:t>
            </a:r>
            <a:r>
              <a:rPr lang="cs-CZ" b="1" i="1" dirty="0"/>
              <a:t> </a:t>
            </a:r>
            <a:r>
              <a:rPr lang="cs-CZ" b="1" i="1" dirty="0" err="1" smtClean="0"/>
              <a:t>orientalis</a:t>
            </a:r>
            <a:r>
              <a:rPr lang="cs-CZ" b="1" i="1" dirty="0" smtClean="0"/>
              <a:t>, </a:t>
            </a:r>
            <a:r>
              <a:rPr lang="cs-CZ" b="1" dirty="0"/>
              <a:t>souplodí měchýřků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E60C3DB7-9E5D-4A64-BBF5-814195D86080}"/>
              </a:ext>
            </a:extLst>
          </p:cNvPr>
          <p:cNvSpPr/>
          <p:nvPr/>
        </p:nvSpPr>
        <p:spPr>
          <a:xfrm>
            <a:off x="4849792" y="6338961"/>
            <a:ext cx="76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err="1"/>
              <a:t>Heleborus</a:t>
            </a:r>
            <a:r>
              <a:rPr lang="cs-CZ" b="1" i="1" dirty="0"/>
              <a:t> </a:t>
            </a:r>
            <a:r>
              <a:rPr lang="cs-CZ" b="1" i="1" dirty="0" err="1" smtClean="0"/>
              <a:t>orientalis</a:t>
            </a:r>
            <a:r>
              <a:rPr lang="cs-CZ" b="1" dirty="0" smtClean="0"/>
              <a:t>: </a:t>
            </a:r>
            <a:r>
              <a:rPr lang="cs-CZ" b="1" dirty="0" err="1" smtClean="0"/>
              <a:t>oboupohl</a:t>
            </a:r>
            <a:r>
              <a:rPr lang="cs-CZ" b="1" dirty="0" smtClean="0"/>
              <a:t>. </a:t>
            </a:r>
            <a:r>
              <a:rPr lang="cs-CZ" b="1" dirty="0"/>
              <a:t>pravidelný květ, P5–8, A1–∞</a:t>
            </a:r>
            <a:r>
              <a:rPr lang="pt-BR" b="1" dirty="0"/>
              <a:t> G</a:t>
            </a:r>
            <a:r>
              <a:rPr lang="cs-CZ" b="1" dirty="0"/>
              <a:t>1–∞</a:t>
            </a:r>
            <a:r>
              <a:rPr lang="pt-BR" b="1" dirty="0"/>
              <a:t> s</a:t>
            </a:r>
            <a:r>
              <a:rPr lang="cs-CZ" b="1" dirty="0"/>
              <a:t>vrchní</a:t>
            </a:r>
          </a:p>
        </p:txBody>
      </p:sp>
      <p:pic>
        <p:nvPicPr>
          <p:cNvPr id="3" name="Obrázek 2" descr="Obsah obrázku žába&#10;&#10;Popis byl vytvořen automaticky">
            <a:extLst>
              <a:ext uri="{FF2B5EF4-FFF2-40B4-BE49-F238E27FC236}">
                <a16:creationId xmlns:a16="http://schemas.microsoft.com/office/drawing/2014/main" id="{1F93827B-0B57-4C43-B3EB-7BBE6C8E82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846" y="821842"/>
            <a:ext cx="6927390" cy="461826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C9D44890-CE5B-48C7-ABC9-2BA4657FD20E}"/>
              </a:ext>
            </a:extLst>
          </p:cNvPr>
          <p:cNvSpPr txBox="1"/>
          <p:nvPr/>
        </p:nvSpPr>
        <p:spPr>
          <a:xfrm>
            <a:off x="4849792" y="5889532"/>
            <a:ext cx="339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Ranunculus</a:t>
            </a:r>
            <a:r>
              <a:rPr lang="cs-CZ" b="1" i="1" dirty="0"/>
              <a:t> </a:t>
            </a:r>
            <a:r>
              <a:rPr lang="cs-CZ" b="1" i="1" dirty="0" err="1"/>
              <a:t>acris</a:t>
            </a:r>
            <a:endParaRPr lang="cs-CZ" b="1" i="1" dirty="0"/>
          </a:p>
        </p:txBody>
      </p:sp>
    </p:spTree>
    <p:extLst>
      <p:ext uri="{BB962C8B-B14F-4D97-AF65-F5344CB8AC3E}">
        <p14:creationId xmlns:p14="http://schemas.microsoft.com/office/powerpoint/2010/main" val="301571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34"/>
    </mc:Choice>
    <mc:Fallback xmlns="">
      <p:transition spd="slow" advTm="50634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Ranunculceae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text, kniha, dřevěné, dřevo&#10;&#10;Popis byl vytvořen automaticky">
            <a:extLst>
              <a:ext uri="{FF2B5EF4-FFF2-40B4-BE49-F238E27FC236}">
                <a16:creationId xmlns:a16="http://schemas.microsoft.com/office/drawing/2014/main" id="{DDF5D236-A70D-4837-B061-AB3A1E1524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6250" r="6033" b="7917"/>
          <a:stretch/>
        </p:blipFill>
        <p:spPr>
          <a:xfrm>
            <a:off x="385763" y="821842"/>
            <a:ext cx="4371975" cy="588645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8D8A7C8-0874-4FDB-B822-DA313FE7A805}"/>
              </a:ext>
            </a:extLst>
          </p:cNvPr>
          <p:cNvSpPr txBox="1"/>
          <p:nvPr/>
        </p:nvSpPr>
        <p:spPr>
          <a:xfrm>
            <a:off x="7543801" y="5572090"/>
            <a:ext cx="5785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Heleborus</a:t>
            </a:r>
            <a:r>
              <a:rPr lang="cs-CZ" b="1" i="1" dirty="0"/>
              <a:t> </a:t>
            </a:r>
            <a:r>
              <a:rPr lang="cs-CZ" b="1" i="1" dirty="0" err="1" smtClean="0"/>
              <a:t>orientalis</a:t>
            </a:r>
            <a:r>
              <a:rPr lang="cs-CZ" b="1" i="1" dirty="0" smtClean="0"/>
              <a:t>, </a:t>
            </a:r>
            <a:r>
              <a:rPr lang="cs-CZ" b="1" dirty="0"/>
              <a:t>podélný řez měchýřkem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E60C3DB7-9E5D-4A64-BBF5-814195D86080}"/>
              </a:ext>
            </a:extLst>
          </p:cNvPr>
          <p:cNvSpPr/>
          <p:nvPr/>
        </p:nvSpPr>
        <p:spPr>
          <a:xfrm>
            <a:off x="4849792" y="6338961"/>
            <a:ext cx="76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err="1"/>
              <a:t>Heleborus</a:t>
            </a:r>
            <a:r>
              <a:rPr lang="cs-CZ" b="1" i="1" dirty="0"/>
              <a:t> </a:t>
            </a:r>
            <a:r>
              <a:rPr lang="cs-CZ" b="1" i="1" dirty="0" err="1" smtClean="0"/>
              <a:t>orientalis</a:t>
            </a:r>
            <a:r>
              <a:rPr lang="cs-CZ" b="1" dirty="0" smtClean="0"/>
              <a:t>: </a:t>
            </a:r>
            <a:r>
              <a:rPr lang="cs-CZ" b="1" dirty="0" err="1" smtClean="0"/>
              <a:t>oboupohl</a:t>
            </a:r>
            <a:r>
              <a:rPr lang="cs-CZ" b="1" dirty="0" smtClean="0"/>
              <a:t>. </a:t>
            </a:r>
            <a:r>
              <a:rPr lang="cs-CZ" b="1" dirty="0"/>
              <a:t>pravidelný květ, P5–8, A1–∞</a:t>
            </a:r>
            <a:r>
              <a:rPr lang="pt-BR" b="1" dirty="0"/>
              <a:t> G</a:t>
            </a:r>
            <a:r>
              <a:rPr lang="cs-CZ" b="1" dirty="0"/>
              <a:t>1–∞</a:t>
            </a:r>
            <a:r>
              <a:rPr lang="pt-BR" b="1" dirty="0"/>
              <a:t> s</a:t>
            </a:r>
            <a:r>
              <a:rPr lang="cs-CZ" b="1" dirty="0"/>
              <a:t>vrchní</a:t>
            </a:r>
          </a:p>
        </p:txBody>
      </p:sp>
      <p:pic>
        <p:nvPicPr>
          <p:cNvPr id="7" name="Obrázek 6" descr="Obsah obrázku bezobratlí&#10;&#10;Popis byl vytvořen automaticky">
            <a:extLst>
              <a:ext uri="{FF2B5EF4-FFF2-40B4-BE49-F238E27FC236}">
                <a16:creationId xmlns:a16="http://schemas.microsoft.com/office/drawing/2014/main" id="{4B80BA0E-3CFC-4650-9CF8-FA7601462E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792" y="821842"/>
            <a:ext cx="7083061" cy="4722041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166997A-0E91-4609-BF8A-25A95030D1C0}"/>
              </a:ext>
            </a:extLst>
          </p:cNvPr>
          <p:cNvSpPr txBox="1"/>
          <p:nvPr/>
        </p:nvSpPr>
        <p:spPr>
          <a:xfrm>
            <a:off x="4849792" y="5943992"/>
            <a:ext cx="339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Ranunculus</a:t>
            </a:r>
            <a:r>
              <a:rPr lang="cs-CZ" b="1" i="1" dirty="0"/>
              <a:t> </a:t>
            </a:r>
            <a:r>
              <a:rPr lang="cs-CZ" b="1" i="1" dirty="0" err="1"/>
              <a:t>acris</a:t>
            </a:r>
            <a:endParaRPr lang="cs-CZ" b="1" i="1" dirty="0"/>
          </a:p>
        </p:txBody>
      </p:sp>
    </p:spTree>
    <p:extLst>
      <p:ext uri="{BB962C8B-B14F-4D97-AF65-F5344CB8AC3E}">
        <p14:creationId xmlns:p14="http://schemas.microsoft.com/office/powerpoint/2010/main" val="54035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19"/>
    </mc:Choice>
    <mc:Fallback xmlns="">
      <p:transition spd="slow" advTm="95119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Violaceae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C133DE1-65C9-45AA-A598-BEF33689DCF5}"/>
              </a:ext>
            </a:extLst>
          </p:cNvPr>
          <p:cNvSpPr/>
          <p:nvPr/>
        </p:nvSpPr>
        <p:spPr>
          <a:xfrm>
            <a:off x="5012267" y="633603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oboupohlavný souměrný květ, C5, K5 A(5)</a:t>
            </a:r>
            <a:r>
              <a:rPr lang="pt-BR" b="1" dirty="0"/>
              <a:t> G(3) s</a:t>
            </a:r>
            <a:r>
              <a:rPr lang="cs-CZ" b="1" dirty="0"/>
              <a:t>vrchní</a:t>
            </a:r>
          </a:p>
        </p:txBody>
      </p:sp>
      <p:pic>
        <p:nvPicPr>
          <p:cNvPr id="7" name="Obrázek 6" descr="Obsah obrázku text, kniha, různé, několik&#10;&#10;Popis byl vytvořen automaticky">
            <a:extLst>
              <a:ext uri="{FF2B5EF4-FFF2-40B4-BE49-F238E27FC236}">
                <a16:creationId xmlns:a16="http://schemas.microsoft.com/office/drawing/2014/main" id="{01378480-7BE8-4B35-9103-31EC22CC30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6091" r="5924" b="5020"/>
          <a:stretch/>
        </p:blipFill>
        <p:spPr>
          <a:xfrm>
            <a:off x="278020" y="821842"/>
            <a:ext cx="4643935" cy="5859172"/>
          </a:xfrm>
          <a:prstGeom prst="rect">
            <a:avLst/>
          </a:prstGeom>
        </p:spPr>
      </p:pic>
      <p:pic>
        <p:nvPicPr>
          <p:cNvPr id="3" name="Obrázek 2" descr="Obsah obrázku exteriér, strom, zelená, rostlina&#10;&#10;Popis byl vytvořen automaticky">
            <a:extLst>
              <a:ext uri="{FF2B5EF4-FFF2-40B4-BE49-F238E27FC236}">
                <a16:creationId xmlns:a16="http://schemas.microsoft.com/office/drawing/2014/main" id="{C37605B7-A107-4FE8-BCE3-4A7AD4E8D5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445" y="821842"/>
            <a:ext cx="3973510" cy="472100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D783504-F1CD-4B08-9CC4-311A49677779}"/>
              </a:ext>
            </a:extLst>
          </p:cNvPr>
          <p:cNvSpPr txBox="1"/>
          <p:nvPr/>
        </p:nvSpPr>
        <p:spPr>
          <a:xfrm>
            <a:off x="5091289" y="5561608"/>
            <a:ext cx="5596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Viola </a:t>
            </a:r>
            <a:r>
              <a:rPr lang="cs-CZ" b="1" i="1" dirty="0" err="1"/>
              <a:t>odorata</a:t>
            </a:r>
            <a:r>
              <a:rPr lang="cs-CZ" b="1" i="1" dirty="0"/>
              <a:t>, </a:t>
            </a:r>
            <a:r>
              <a:rPr lang="cs-CZ" b="1" dirty="0"/>
              <a:t>palisty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ED8C5D5-850B-4ED1-A05B-6BC2E138E5E3}"/>
              </a:ext>
            </a:extLst>
          </p:cNvPr>
          <p:cNvSpPr txBox="1"/>
          <p:nvPr/>
        </p:nvSpPr>
        <p:spPr>
          <a:xfrm>
            <a:off x="7473245" y="5542844"/>
            <a:ext cx="30520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/>
              <a:t>www.botanickafotogalerie.cz</a:t>
            </a:r>
          </a:p>
        </p:txBody>
      </p:sp>
    </p:spTree>
    <p:extLst>
      <p:ext uri="{BB962C8B-B14F-4D97-AF65-F5344CB8AC3E}">
        <p14:creationId xmlns:p14="http://schemas.microsoft.com/office/powerpoint/2010/main" val="154115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356"/>
    </mc:Choice>
    <mc:Fallback xmlns="">
      <p:transition spd="slow" advTm="100356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Violaceae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C133DE1-65C9-45AA-A598-BEF33689DCF5}"/>
              </a:ext>
            </a:extLst>
          </p:cNvPr>
          <p:cNvSpPr/>
          <p:nvPr/>
        </p:nvSpPr>
        <p:spPr>
          <a:xfrm>
            <a:off x="5012267" y="633603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oboupohlavný souměrný květ, C5, K5 A(5)</a:t>
            </a:r>
            <a:r>
              <a:rPr lang="pt-BR" b="1" dirty="0"/>
              <a:t> G(3) </a:t>
            </a:r>
            <a:r>
              <a:rPr lang="cs-CZ" b="1" dirty="0"/>
              <a:t>svrchní</a:t>
            </a:r>
          </a:p>
        </p:txBody>
      </p:sp>
      <p:pic>
        <p:nvPicPr>
          <p:cNvPr id="7" name="Obrázek 6" descr="Obsah obrázku text, kniha, různé, několik&#10;&#10;Popis byl vytvořen automaticky">
            <a:extLst>
              <a:ext uri="{FF2B5EF4-FFF2-40B4-BE49-F238E27FC236}">
                <a16:creationId xmlns:a16="http://schemas.microsoft.com/office/drawing/2014/main" id="{01378480-7BE8-4B35-9103-31EC22CC30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6091" r="5924" b="5020"/>
          <a:stretch/>
        </p:blipFill>
        <p:spPr>
          <a:xfrm>
            <a:off x="278020" y="821842"/>
            <a:ext cx="4643935" cy="5859172"/>
          </a:xfrm>
          <a:prstGeom prst="rect">
            <a:avLst/>
          </a:prstGeom>
        </p:spPr>
      </p:pic>
      <p:pic>
        <p:nvPicPr>
          <p:cNvPr id="11" name="Obrázek 10" descr="Obsah obrázku rostlina, květina, tořivka&#10;&#10;Popis byl vytvořen automaticky">
            <a:extLst>
              <a:ext uri="{FF2B5EF4-FFF2-40B4-BE49-F238E27FC236}">
                <a16:creationId xmlns:a16="http://schemas.microsoft.com/office/drawing/2014/main" id="{79F22C6F-EECB-4E7E-B0AF-272C412A1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534" y="821842"/>
            <a:ext cx="2988733" cy="4483100"/>
          </a:xfrm>
          <a:prstGeom prst="rect">
            <a:avLst/>
          </a:prstGeom>
        </p:spPr>
      </p:pic>
      <p:pic>
        <p:nvPicPr>
          <p:cNvPr id="13" name="Obrázek 12" descr="Obsah obrázku rostlina, květina, fialová, orchidej&#10;&#10;Popis byl vytvořen automaticky">
            <a:extLst>
              <a:ext uri="{FF2B5EF4-FFF2-40B4-BE49-F238E27FC236}">
                <a16:creationId xmlns:a16="http://schemas.microsoft.com/office/drawing/2014/main" id="{1762735E-9032-46DB-8ED0-8C8385C7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29"/>
          <a:stretch/>
        </p:blipFill>
        <p:spPr>
          <a:xfrm>
            <a:off x="8209846" y="821841"/>
            <a:ext cx="3835344" cy="4483099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27540FA6-63B9-4D67-BFF7-C73D27AF39C0}"/>
              </a:ext>
            </a:extLst>
          </p:cNvPr>
          <p:cNvSpPr txBox="1"/>
          <p:nvPr/>
        </p:nvSpPr>
        <p:spPr>
          <a:xfrm>
            <a:off x="5071534" y="5484054"/>
            <a:ext cx="6842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Viola </a:t>
            </a:r>
            <a:r>
              <a:rPr lang="cs-CZ" b="1" i="1" dirty="0" err="1"/>
              <a:t>odorata</a:t>
            </a:r>
            <a:r>
              <a:rPr lang="cs-CZ" b="1" i="1" dirty="0"/>
              <a:t>, </a:t>
            </a:r>
            <a:r>
              <a:rPr lang="cs-CZ" b="1" dirty="0" err="1"/>
              <a:t>zygomorfní</a:t>
            </a:r>
            <a:r>
              <a:rPr lang="cs-CZ" b="1" dirty="0"/>
              <a:t> </a:t>
            </a:r>
            <a:r>
              <a:rPr lang="cs-CZ" b="1" dirty="0" err="1"/>
              <a:t>chasmogamický</a:t>
            </a:r>
            <a:r>
              <a:rPr lang="cs-CZ" b="1" dirty="0"/>
              <a:t> květ, květní obaly rozlišené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5866C40-1499-4FAB-8BC3-65FFECFA3F72}"/>
              </a:ext>
            </a:extLst>
          </p:cNvPr>
          <p:cNvSpPr txBox="1"/>
          <p:nvPr/>
        </p:nvSpPr>
        <p:spPr>
          <a:xfrm>
            <a:off x="6438121" y="5271386"/>
            <a:ext cx="30520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/>
              <a:t>www.botanickafotogalerie.cz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C5DDA3F3-2BE7-464A-8A87-5F58894DB3EA}"/>
              </a:ext>
            </a:extLst>
          </p:cNvPr>
          <p:cNvSpPr txBox="1"/>
          <p:nvPr/>
        </p:nvSpPr>
        <p:spPr>
          <a:xfrm>
            <a:off x="10378101" y="5286696"/>
            <a:ext cx="30520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/>
              <a:t>www.botanickafotogalerie.cz</a:t>
            </a:r>
          </a:p>
        </p:txBody>
      </p:sp>
    </p:spTree>
    <p:extLst>
      <p:ext uri="{BB962C8B-B14F-4D97-AF65-F5344CB8AC3E}">
        <p14:creationId xmlns:p14="http://schemas.microsoft.com/office/powerpoint/2010/main" val="173916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01"/>
    </mc:Choice>
    <mc:Fallback xmlns="">
      <p:transition spd="slow" advTm="9200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Violaceae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C133DE1-65C9-45AA-A598-BEF33689DCF5}"/>
              </a:ext>
            </a:extLst>
          </p:cNvPr>
          <p:cNvSpPr/>
          <p:nvPr/>
        </p:nvSpPr>
        <p:spPr>
          <a:xfrm>
            <a:off x="5012267" y="633603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oboupohlavný souměrný květ, C5, K5 A(5)</a:t>
            </a:r>
            <a:r>
              <a:rPr lang="pt-BR" b="1" dirty="0"/>
              <a:t> G(3) s</a:t>
            </a:r>
            <a:r>
              <a:rPr lang="cs-CZ" b="1" dirty="0"/>
              <a:t>vrchní</a:t>
            </a:r>
          </a:p>
        </p:txBody>
      </p:sp>
      <p:pic>
        <p:nvPicPr>
          <p:cNvPr id="7" name="Obrázek 6" descr="Obsah obrázku text, kniha, různé, několik&#10;&#10;Popis byl vytvořen automaticky">
            <a:extLst>
              <a:ext uri="{FF2B5EF4-FFF2-40B4-BE49-F238E27FC236}">
                <a16:creationId xmlns:a16="http://schemas.microsoft.com/office/drawing/2014/main" id="{01378480-7BE8-4B35-9103-31EC22CC30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" t="6091" r="5924" b="5020"/>
          <a:stretch/>
        </p:blipFill>
        <p:spPr>
          <a:xfrm>
            <a:off x="278020" y="821842"/>
            <a:ext cx="4643935" cy="5859172"/>
          </a:xfrm>
          <a:prstGeom prst="rect">
            <a:avLst/>
          </a:prstGeom>
        </p:spPr>
      </p:pic>
      <p:pic>
        <p:nvPicPr>
          <p:cNvPr id="3" name="Obrázek 2" descr="Obsah obrázku rostlina, květina&#10;&#10;Popis byl vytvořen automaticky">
            <a:extLst>
              <a:ext uri="{FF2B5EF4-FFF2-40B4-BE49-F238E27FC236}">
                <a16:creationId xmlns:a16="http://schemas.microsoft.com/office/drawing/2014/main" id="{58B3D4CE-AD5E-4B51-8FB9-B37D830EE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222" y="821842"/>
            <a:ext cx="6128425" cy="4580997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06763D23-C40C-4790-BB7C-2CD5D3C064C5}"/>
              </a:ext>
            </a:extLst>
          </p:cNvPr>
          <p:cNvSpPr txBox="1"/>
          <p:nvPr/>
        </p:nvSpPr>
        <p:spPr>
          <a:xfrm>
            <a:off x="5034845" y="5558066"/>
            <a:ext cx="6842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/>
              <a:t>Viola </a:t>
            </a:r>
            <a:r>
              <a:rPr lang="cs-CZ" b="1" i="1" dirty="0" err="1"/>
              <a:t>odorata</a:t>
            </a:r>
            <a:r>
              <a:rPr lang="cs-CZ" b="1" i="1" dirty="0"/>
              <a:t>, </a:t>
            </a:r>
            <a:r>
              <a:rPr lang="cs-CZ" b="1" dirty="0" err="1"/>
              <a:t>zygomorfní</a:t>
            </a:r>
            <a:r>
              <a:rPr lang="cs-CZ" b="1" dirty="0"/>
              <a:t> kleistogamický květ, květní obaly rozlišené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8F2B393A-515C-46FB-88DF-3AE2AA5FBAEB}"/>
              </a:ext>
            </a:extLst>
          </p:cNvPr>
          <p:cNvSpPr txBox="1"/>
          <p:nvPr/>
        </p:nvSpPr>
        <p:spPr>
          <a:xfrm>
            <a:off x="9577097" y="5382405"/>
            <a:ext cx="30520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/>
              <a:t>www.botanickafotogalerie.cz</a:t>
            </a:r>
          </a:p>
        </p:txBody>
      </p:sp>
    </p:spTree>
    <p:extLst>
      <p:ext uri="{BB962C8B-B14F-4D97-AF65-F5344CB8AC3E}">
        <p14:creationId xmlns:p14="http://schemas.microsoft.com/office/powerpoint/2010/main" val="393897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825"/>
    </mc:Choice>
    <mc:Fallback xmlns="">
      <p:transition spd="slow" advTm="145825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Primulaceae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D3ED6E4-56F8-47AE-B335-225E9BCC19D8}"/>
              </a:ext>
            </a:extLst>
          </p:cNvPr>
          <p:cNvSpPr txBox="1"/>
          <p:nvPr/>
        </p:nvSpPr>
        <p:spPr>
          <a:xfrm>
            <a:off x="4775882" y="6357235"/>
            <a:ext cx="716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Prumila</a:t>
            </a:r>
            <a:r>
              <a:rPr lang="cs-CZ" b="1" i="1" dirty="0"/>
              <a:t> </a:t>
            </a:r>
            <a:r>
              <a:rPr lang="cs-CZ" b="1" i="1" dirty="0" err="1"/>
              <a:t>veris</a:t>
            </a:r>
            <a:r>
              <a:rPr lang="cs-CZ" b="1" dirty="0"/>
              <a:t>: oboupohlavný pravidelný květ, K(5), [C(5), A5]</a:t>
            </a:r>
            <a:r>
              <a:rPr lang="pt-BR" b="1" dirty="0"/>
              <a:t> G(3) s</a:t>
            </a:r>
            <a:r>
              <a:rPr lang="cs-CZ" b="1" dirty="0"/>
              <a:t>vrchní</a:t>
            </a:r>
          </a:p>
        </p:txBody>
      </p:sp>
      <p:pic>
        <p:nvPicPr>
          <p:cNvPr id="3" name="Obrázek 2" descr="Obsah obrázku text, různé, několik&#10;&#10;Popis byl vytvořen automaticky">
            <a:extLst>
              <a:ext uri="{FF2B5EF4-FFF2-40B4-BE49-F238E27FC236}">
                <a16:creationId xmlns:a16="http://schemas.microsoft.com/office/drawing/2014/main" id="{1B58F9E1-FACC-4F38-85A7-62C8AB8A62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" t="7340" r="4439" b="7721"/>
          <a:stretch/>
        </p:blipFill>
        <p:spPr>
          <a:xfrm>
            <a:off x="248356" y="795866"/>
            <a:ext cx="4474872" cy="5930701"/>
          </a:xfrm>
          <a:prstGeom prst="rect">
            <a:avLst/>
          </a:prstGeom>
        </p:spPr>
      </p:pic>
      <p:pic>
        <p:nvPicPr>
          <p:cNvPr id="9" name="Obrázek 8" descr="Obsah obrázku tráva, exteriér, rostlina, květina&#10;&#10;Popis byl vytvořen automaticky">
            <a:extLst>
              <a:ext uri="{FF2B5EF4-FFF2-40B4-BE49-F238E27FC236}">
                <a16:creationId xmlns:a16="http://schemas.microsoft.com/office/drawing/2014/main" id="{95867C47-E3AE-4D50-BA5B-89A9DA4B0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11" y="795866"/>
            <a:ext cx="4068234" cy="542431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B4A2E152-800C-4E7C-AC17-786D1859FC30}"/>
              </a:ext>
            </a:extLst>
          </p:cNvPr>
          <p:cNvSpPr txBox="1"/>
          <p:nvPr/>
        </p:nvSpPr>
        <p:spPr>
          <a:xfrm>
            <a:off x="9132711" y="1003852"/>
            <a:ext cx="2810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bezlistá lodyha (stvol)</a:t>
            </a:r>
          </a:p>
          <a:p>
            <a:r>
              <a:rPr lang="cs-CZ" b="1" dirty="0"/>
              <a:t>přízemní růžice listů</a:t>
            </a:r>
          </a:p>
          <a:p>
            <a:r>
              <a:rPr lang="cs-CZ" b="1" dirty="0"/>
              <a:t>květenství připomíná okolík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6A76D25-28A6-4A6A-AEAF-37A760040AFB}"/>
              </a:ext>
            </a:extLst>
          </p:cNvPr>
          <p:cNvSpPr txBox="1"/>
          <p:nvPr/>
        </p:nvSpPr>
        <p:spPr>
          <a:xfrm>
            <a:off x="4900417" y="6188198"/>
            <a:ext cx="293511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/>
              <a:t>www.botanickafotogalerie.cz</a:t>
            </a:r>
          </a:p>
        </p:txBody>
      </p:sp>
    </p:spTree>
    <p:extLst>
      <p:ext uri="{BB962C8B-B14F-4D97-AF65-F5344CB8AC3E}">
        <p14:creationId xmlns:p14="http://schemas.microsoft.com/office/powerpoint/2010/main" val="368440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70"/>
    </mc:Choice>
    <mc:Fallback xmlns="">
      <p:transition spd="slow" advTm="5717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Primulaceae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D3ED6E4-56F8-47AE-B335-225E9BCC19D8}"/>
              </a:ext>
            </a:extLst>
          </p:cNvPr>
          <p:cNvSpPr txBox="1"/>
          <p:nvPr/>
        </p:nvSpPr>
        <p:spPr>
          <a:xfrm>
            <a:off x="4723228" y="6357235"/>
            <a:ext cx="716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Prumila</a:t>
            </a:r>
            <a:r>
              <a:rPr lang="cs-CZ" b="1" i="1" dirty="0"/>
              <a:t> </a:t>
            </a:r>
            <a:r>
              <a:rPr lang="cs-CZ" b="1" i="1" dirty="0" err="1"/>
              <a:t>veris</a:t>
            </a:r>
            <a:r>
              <a:rPr lang="cs-CZ" b="1" dirty="0"/>
              <a:t>: oboupohlavný pravidelný květ, K(5), [C(5), A5]</a:t>
            </a:r>
            <a:r>
              <a:rPr lang="pt-BR" b="1" dirty="0"/>
              <a:t> G(3) s</a:t>
            </a:r>
            <a:r>
              <a:rPr lang="cs-CZ" b="1" dirty="0"/>
              <a:t>vrchní</a:t>
            </a:r>
          </a:p>
        </p:txBody>
      </p:sp>
      <p:pic>
        <p:nvPicPr>
          <p:cNvPr id="3" name="Obrázek 2" descr="Obsah obrázku text, různé, několik&#10;&#10;Popis byl vytvořen automaticky">
            <a:extLst>
              <a:ext uri="{FF2B5EF4-FFF2-40B4-BE49-F238E27FC236}">
                <a16:creationId xmlns:a16="http://schemas.microsoft.com/office/drawing/2014/main" id="{1B58F9E1-FACC-4F38-85A7-62C8AB8A62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" t="7340" r="4439" b="7721"/>
          <a:stretch/>
        </p:blipFill>
        <p:spPr>
          <a:xfrm>
            <a:off x="248356" y="795866"/>
            <a:ext cx="4474872" cy="593070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F9EC136-CE3F-4662-9E26-E05C1994B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611" y="807155"/>
            <a:ext cx="4546939" cy="541302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7B00255-DDD5-4B43-A81D-60903BAE9CF5}"/>
              </a:ext>
            </a:extLst>
          </p:cNvPr>
          <p:cNvSpPr txBox="1"/>
          <p:nvPr/>
        </p:nvSpPr>
        <p:spPr>
          <a:xfrm>
            <a:off x="9490166" y="1591734"/>
            <a:ext cx="2077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nafouklé kalichy </a:t>
            </a:r>
          </a:p>
        </p:txBody>
      </p:sp>
    </p:spTree>
    <p:extLst>
      <p:ext uri="{BB962C8B-B14F-4D97-AF65-F5344CB8AC3E}">
        <p14:creationId xmlns:p14="http://schemas.microsoft.com/office/powerpoint/2010/main" val="2130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734"/>
    </mc:Choice>
    <mc:Fallback xmlns="">
      <p:transition spd="slow" advTm="6973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Primulaceae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D3ED6E4-56F8-47AE-B335-225E9BCC19D8}"/>
              </a:ext>
            </a:extLst>
          </p:cNvPr>
          <p:cNvSpPr txBox="1"/>
          <p:nvPr/>
        </p:nvSpPr>
        <p:spPr>
          <a:xfrm>
            <a:off x="4723228" y="6357235"/>
            <a:ext cx="716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Prumila</a:t>
            </a:r>
            <a:r>
              <a:rPr lang="cs-CZ" b="1" i="1" dirty="0"/>
              <a:t> </a:t>
            </a:r>
            <a:r>
              <a:rPr lang="cs-CZ" b="1" i="1" dirty="0" err="1"/>
              <a:t>veris</a:t>
            </a:r>
            <a:r>
              <a:rPr lang="cs-CZ" b="1" dirty="0"/>
              <a:t>: oboupohlavný pravidelný květ, K(5), [C(5), A5]</a:t>
            </a:r>
            <a:r>
              <a:rPr lang="pt-BR" b="1" dirty="0"/>
              <a:t> G(3) s</a:t>
            </a:r>
            <a:r>
              <a:rPr lang="cs-CZ" b="1" dirty="0"/>
              <a:t>vrchní</a:t>
            </a:r>
          </a:p>
        </p:txBody>
      </p:sp>
      <p:pic>
        <p:nvPicPr>
          <p:cNvPr id="3" name="Obrázek 2" descr="Obsah obrázku text, různé, několik&#10;&#10;Popis byl vytvořen automaticky">
            <a:extLst>
              <a:ext uri="{FF2B5EF4-FFF2-40B4-BE49-F238E27FC236}">
                <a16:creationId xmlns:a16="http://schemas.microsoft.com/office/drawing/2014/main" id="{1B58F9E1-FACC-4F38-85A7-62C8AB8A62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8" t="7340" r="4439" b="7721"/>
          <a:stretch/>
        </p:blipFill>
        <p:spPr>
          <a:xfrm>
            <a:off x="248356" y="795866"/>
            <a:ext cx="4474872" cy="5930701"/>
          </a:xfrm>
          <a:prstGeom prst="rect">
            <a:avLst/>
          </a:prstGeom>
        </p:spPr>
      </p:pic>
      <p:pic>
        <p:nvPicPr>
          <p:cNvPr id="7" name="Obrázek 6" descr="Obsah obrázku text, tráva, exteriér&#10;&#10;Popis byl vytvořen automaticky">
            <a:extLst>
              <a:ext uri="{FF2B5EF4-FFF2-40B4-BE49-F238E27FC236}">
                <a16:creationId xmlns:a16="http://schemas.microsoft.com/office/drawing/2014/main" id="{D893987F-2E27-4A94-B9C8-A284EE5104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7232" y="1643628"/>
            <a:ext cx="5086573" cy="339104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2E8EDCC5-0B00-4AF9-9E8F-32EDEA377D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17549" y="1643626"/>
            <a:ext cx="5086570" cy="3391047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9F41E477-E260-402B-B0E5-188A864F4CB8}"/>
              </a:ext>
            </a:extLst>
          </p:cNvPr>
          <p:cNvSpPr txBox="1"/>
          <p:nvPr/>
        </p:nvSpPr>
        <p:spPr>
          <a:xfrm>
            <a:off x="4821807" y="5851492"/>
            <a:ext cx="3430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heterostylie</a:t>
            </a:r>
            <a:r>
              <a:rPr lang="cs-CZ" b="1" dirty="0"/>
              <a:t>: pestíkový květ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D66F881-54BB-4598-A83B-26200FBE7A41}"/>
              </a:ext>
            </a:extLst>
          </p:cNvPr>
          <p:cNvSpPr txBox="1"/>
          <p:nvPr/>
        </p:nvSpPr>
        <p:spPr>
          <a:xfrm>
            <a:off x="8418488" y="5857206"/>
            <a:ext cx="3391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tyčinkový květ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1372FEB0-9B54-4278-966F-6D42094CFC77}"/>
              </a:ext>
            </a:extLst>
          </p:cNvPr>
          <p:cNvSpPr txBox="1"/>
          <p:nvPr/>
        </p:nvSpPr>
        <p:spPr>
          <a:xfrm>
            <a:off x="5802494" y="3194973"/>
            <a:ext cx="117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tyčinky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09C593D-00E7-4DE9-9018-D15D6B62AE77}"/>
              </a:ext>
            </a:extLst>
          </p:cNvPr>
          <p:cNvSpPr txBox="1"/>
          <p:nvPr/>
        </p:nvSpPr>
        <p:spPr>
          <a:xfrm>
            <a:off x="9194800" y="4060811"/>
            <a:ext cx="117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pestík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D48560EC-8B19-4335-ACE0-9EA61E139475}"/>
              </a:ext>
            </a:extLst>
          </p:cNvPr>
          <p:cNvSpPr txBox="1"/>
          <p:nvPr/>
        </p:nvSpPr>
        <p:spPr>
          <a:xfrm>
            <a:off x="6231471" y="1153597"/>
            <a:ext cx="117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pestík</a:t>
            </a: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5A6A2B8-3A9D-4438-89AA-643DF1D43F9C}"/>
              </a:ext>
            </a:extLst>
          </p:cNvPr>
          <p:cNvSpPr txBox="1"/>
          <p:nvPr/>
        </p:nvSpPr>
        <p:spPr>
          <a:xfrm>
            <a:off x="8986788" y="2058526"/>
            <a:ext cx="1174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>
                <a:solidFill>
                  <a:schemeClr val="bg1"/>
                </a:solidFill>
              </a:rPr>
              <a:t>tyčinky</a:t>
            </a:r>
          </a:p>
        </p:txBody>
      </p:sp>
    </p:spTree>
    <p:extLst>
      <p:ext uri="{BB962C8B-B14F-4D97-AF65-F5344CB8AC3E}">
        <p14:creationId xmlns:p14="http://schemas.microsoft.com/office/powerpoint/2010/main" val="138276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939"/>
    </mc:Choice>
    <mc:Fallback xmlns="">
      <p:transition spd="slow" advTm="15093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endParaRPr lang="cs-CZ" sz="3200" b="1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FADF6536-2262-43B1-9D8C-16EE763BF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1304110"/>
            <a:ext cx="6375878" cy="502919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9833ABC-2632-471D-878F-F2E48D4232D2}"/>
              </a:ext>
            </a:extLst>
          </p:cNvPr>
          <p:cNvSpPr txBox="1"/>
          <p:nvPr/>
        </p:nvSpPr>
        <p:spPr>
          <a:xfrm>
            <a:off x="316089" y="1704622"/>
            <a:ext cx="193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koruna (</a:t>
            </a:r>
            <a:r>
              <a:rPr lang="cs-CZ" b="1" dirty="0" err="1"/>
              <a:t>corolla</a:t>
            </a:r>
            <a:r>
              <a:rPr lang="cs-CZ" b="1" dirty="0"/>
              <a:t>), C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8D07C22-45C3-4B67-8BDE-DCBDFF10DFAA}"/>
              </a:ext>
            </a:extLst>
          </p:cNvPr>
          <p:cNvSpPr txBox="1"/>
          <p:nvPr/>
        </p:nvSpPr>
        <p:spPr>
          <a:xfrm>
            <a:off x="5435600" y="5740400"/>
            <a:ext cx="193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kalich (</a:t>
            </a:r>
            <a:r>
              <a:rPr lang="cs-CZ" b="1" dirty="0" err="1"/>
              <a:t>kalix</a:t>
            </a:r>
            <a:r>
              <a:rPr lang="cs-CZ" b="1" dirty="0"/>
              <a:t>), K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E7B787A-FD5D-40AA-870D-47637F486FF3}"/>
              </a:ext>
            </a:extLst>
          </p:cNvPr>
          <p:cNvSpPr txBox="1"/>
          <p:nvPr/>
        </p:nvSpPr>
        <p:spPr>
          <a:xfrm>
            <a:off x="7889485" y="1141053"/>
            <a:ext cx="4205572" cy="507831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okvětí (</a:t>
            </a:r>
            <a:r>
              <a:rPr lang="cs-CZ" b="1" dirty="0" err="1"/>
              <a:t>perigon</a:t>
            </a:r>
            <a:r>
              <a:rPr lang="cs-CZ" b="1" dirty="0"/>
              <a:t>), P</a:t>
            </a:r>
          </a:p>
          <a:p>
            <a:endParaRPr lang="cs-CZ" b="1" dirty="0"/>
          </a:p>
          <a:p>
            <a:r>
              <a:rPr lang="cs-CZ" b="1" dirty="0"/>
              <a:t>květy aktinomorfní, </a:t>
            </a:r>
            <a:r>
              <a:rPr lang="cs-CZ" b="1" dirty="0" err="1"/>
              <a:t>zygomorfní</a:t>
            </a:r>
            <a:endParaRPr lang="cs-CZ" b="1" dirty="0"/>
          </a:p>
          <a:p>
            <a:r>
              <a:rPr lang="cs-CZ" b="1" dirty="0"/>
              <a:t>květy jednopohlavné nebo oboupohlavné</a:t>
            </a:r>
          </a:p>
          <a:p>
            <a:endParaRPr lang="cs-CZ" b="1" dirty="0"/>
          </a:p>
          <a:p>
            <a:r>
              <a:rPr lang="cs-CZ" b="1" dirty="0"/>
              <a:t>květy jednotlivé nebo květenství</a:t>
            </a:r>
          </a:p>
          <a:p>
            <a:r>
              <a:rPr lang="cs-CZ" b="1" dirty="0"/>
              <a:t>plody jednotlivé nebo plodenství</a:t>
            </a:r>
          </a:p>
          <a:p>
            <a:endParaRPr lang="cs-CZ" b="1" dirty="0"/>
          </a:p>
          <a:p>
            <a:r>
              <a:rPr lang="cs-CZ" b="1" dirty="0"/>
              <a:t>soubor tyčinek = andreceum, A</a:t>
            </a:r>
          </a:p>
          <a:p>
            <a:r>
              <a:rPr lang="cs-CZ" b="1" dirty="0"/>
              <a:t>soubor plodolistů = gyneceum, G</a:t>
            </a:r>
          </a:p>
          <a:p>
            <a:endParaRPr lang="cs-CZ" b="1" dirty="0"/>
          </a:p>
          <a:p>
            <a:r>
              <a:rPr lang="cs-CZ" b="1" dirty="0" err="1"/>
              <a:t>apokarpní</a:t>
            </a:r>
            <a:r>
              <a:rPr lang="cs-CZ" b="1" dirty="0"/>
              <a:t> gyneceum tvořené z jednotlivých plodolistů – souplodí</a:t>
            </a:r>
          </a:p>
          <a:p>
            <a:endParaRPr lang="cs-CZ" b="1" dirty="0"/>
          </a:p>
          <a:p>
            <a:r>
              <a:rPr lang="cs-CZ" b="1" dirty="0" err="1"/>
              <a:t>cenokarpní</a:t>
            </a:r>
            <a:r>
              <a:rPr lang="cs-CZ" b="1" dirty="0"/>
              <a:t> gyneceum vzniklé srůstem plodolistů</a:t>
            </a:r>
          </a:p>
          <a:p>
            <a:endParaRPr lang="cs-CZ" b="1" dirty="0"/>
          </a:p>
          <a:p>
            <a:r>
              <a:rPr lang="cs-CZ" b="1" dirty="0"/>
              <a:t>květní vzorec: C5, K(5) A5, </a:t>
            </a:r>
            <a:r>
              <a:rPr lang="cs-CZ" b="1" u="sng" dirty="0"/>
              <a:t>G</a:t>
            </a:r>
            <a:r>
              <a:rPr lang="cs-CZ" b="1" dirty="0"/>
              <a:t>(2)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78FA09E-7D63-48CA-813F-5F2DD4B486E8}"/>
              </a:ext>
            </a:extLst>
          </p:cNvPr>
          <p:cNvSpPr txBox="1"/>
          <p:nvPr/>
        </p:nvSpPr>
        <p:spPr>
          <a:xfrm>
            <a:off x="1258454" y="4439029"/>
            <a:ext cx="988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tyčinka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C81108B1-D607-428A-BB1E-FD4C9FF8C703}"/>
              </a:ext>
            </a:extLst>
          </p:cNvPr>
          <p:cNvSpPr txBox="1"/>
          <p:nvPr/>
        </p:nvSpPr>
        <p:spPr>
          <a:xfrm>
            <a:off x="5667454" y="3634044"/>
            <a:ext cx="193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semeník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7C85B54-FD69-4DD9-9974-BDD9A05962B6}"/>
              </a:ext>
            </a:extLst>
          </p:cNvPr>
          <p:cNvSpPr txBox="1"/>
          <p:nvPr/>
        </p:nvSpPr>
        <p:spPr>
          <a:xfrm>
            <a:off x="5678311" y="2776466"/>
            <a:ext cx="1930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čnělka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8073CC58-6873-40B3-83FD-1C42D64CFE01}"/>
              </a:ext>
            </a:extLst>
          </p:cNvPr>
          <p:cNvSpPr txBox="1"/>
          <p:nvPr/>
        </p:nvSpPr>
        <p:spPr>
          <a:xfrm>
            <a:off x="5672340" y="2242316"/>
            <a:ext cx="77893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/>
              <a:t>blizna</a:t>
            </a:r>
          </a:p>
        </p:txBody>
      </p: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1A228D58-95AD-4469-983E-09B10A55414D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3659427" y="2426982"/>
            <a:ext cx="2012913" cy="34948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ravá složená závorka 19">
            <a:extLst>
              <a:ext uri="{FF2B5EF4-FFF2-40B4-BE49-F238E27FC236}">
                <a16:creationId xmlns:a16="http://schemas.microsoft.com/office/drawing/2014/main" id="{160BC97D-486C-41D8-9CC2-955FBBA7FA1F}"/>
              </a:ext>
            </a:extLst>
          </p:cNvPr>
          <p:cNvSpPr/>
          <p:nvPr/>
        </p:nvSpPr>
        <p:spPr>
          <a:xfrm>
            <a:off x="6668705" y="2242316"/>
            <a:ext cx="178661" cy="1761060"/>
          </a:xfrm>
          <a:prstGeom prst="rightBrac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ED4DFC46-B3B1-4539-A755-7AE853F1DFD4}"/>
              </a:ext>
            </a:extLst>
          </p:cNvPr>
          <p:cNvSpPr txBox="1"/>
          <p:nvPr/>
        </p:nvSpPr>
        <p:spPr>
          <a:xfrm>
            <a:off x="7002765" y="2905840"/>
            <a:ext cx="17734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pestík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DF021B84-9F4D-4D10-9ABC-2D7DF76345F7}"/>
              </a:ext>
            </a:extLst>
          </p:cNvPr>
          <p:cNvSpPr txBox="1"/>
          <p:nvPr/>
        </p:nvSpPr>
        <p:spPr>
          <a:xfrm>
            <a:off x="1437903" y="5553890"/>
            <a:ext cx="16171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b="1" dirty="0"/>
              <a:t>vajíčka</a:t>
            </a:r>
          </a:p>
        </p:txBody>
      </p:sp>
    </p:spTree>
    <p:extLst>
      <p:ext uri="{BB962C8B-B14F-4D97-AF65-F5344CB8AC3E}">
        <p14:creationId xmlns:p14="http://schemas.microsoft.com/office/powerpoint/2010/main" val="17555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132"/>
    </mc:Choice>
    <mc:Fallback xmlns="">
      <p:transition spd="slow" advTm="36113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 – metageneze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2294AFE-1491-47BF-8880-7A72FA8B7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489" y="821842"/>
            <a:ext cx="7243676" cy="5909316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918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152"/>
    </mc:Choice>
    <mc:Fallback xmlns="">
      <p:transition spd="slow" advTm="18915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Amaryllidaceae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text, několik&#10;&#10;Popis byl vytvořen automaticky">
            <a:extLst>
              <a:ext uri="{FF2B5EF4-FFF2-40B4-BE49-F238E27FC236}">
                <a16:creationId xmlns:a16="http://schemas.microsoft.com/office/drawing/2014/main" id="{AB678F91-AB00-483B-9DF6-555BE3419B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" t="3457" r="5891" b="8191"/>
          <a:stretch/>
        </p:blipFill>
        <p:spPr>
          <a:xfrm>
            <a:off x="552094" y="855922"/>
            <a:ext cx="4393122" cy="582216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6D6A472-ACA5-4CB0-8AF9-2FCAFFEB694A}"/>
              </a:ext>
            </a:extLst>
          </p:cNvPr>
          <p:cNvSpPr txBox="1"/>
          <p:nvPr/>
        </p:nvSpPr>
        <p:spPr>
          <a:xfrm>
            <a:off x="5136763" y="901259"/>
            <a:ext cx="3693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okvětí</a:t>
            </a:r>
          </a:p>
          <a:p>
            <a:r>
              <a:rPr lang="cs-CZ" b="1" dirty="0"/>
              <a:t>pakorunka</a:t>
            </a:r>
          </a:p>
          <a:p>
            <a:r>
              <a:rPr lang="cs-CZ" b="1" dirty="0"/>
              <a:t>toulec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D3ED6E4-56F8-47AE-B335-225E9BCC19D8}"/>
              </a:ext>
            </a:extLst>
          </p:cNvPr>
          <p:cNvSpPr txBox="1"/>
          <p:nvPr/>
        </p:nvSpPr>
        <p:spPr>
          <a:xfrm>
            <a:off x="4945216" y="6357835"/>
            <a:ext cx="716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Galanthus</a:t>
            </a:r>
            <a:r>
              <a:rPr lang="cs-CZ" b="1" i="1" dirty="0"/>
              <a:t> </a:t>
            </a:r>
            <a:r>
              <a:rPr lang="cs-CZ" b="1" i="1" dirty="0" err="1"/>
              <a:t>nivalis</a:t>
            </a:r>
            <a:r>
              <a:rPr lang="cs-CZ" b="1" dirty="0"/>
              <a:t>: oboupohlavný pravidelný květ, </a:t>
            </a:r>
            <a:r>
              <a:rPr lang="pt-BR" b="1" dirty="0"/>
              <a:t>P3+3 A3+3 G(3) s</a:t>
            </a:r>
            <a:r>
              <a:rPr lang="cs-CZ" b="1" dirty="0" err="1"/>
              <a:t>podní</a:t>
            </a:r>
            <a:endParaRPr lang="cs-CZ" b="1" dirty="0"/>
          </a:p>
        </p:txBody>
      </p:sp>
      <p:pic>
        <p:nvPicPr>
          <p:cNvPr id="12" name="Obrázek 11" descr="Obsah obrázku interiér&#10;&#10;Popis byl vytvořen automaticky">
            <a:extLst>
              <a:ext uri="{FF2B5EF4-FFF2-40B4-BE49-F238E27FC236}">
                <a16:creationId xmlns:a16="http://schemas.microsoft.com/office/drawing/2014/main" id="{CB475182-69FB-4336-B43F-01A13830CB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" b="8842"/>
          <a:stretch/>
        </p:blipFill>
        <p:spPr>
          <a:xfrm>
            <a:off x="6513689" y="855922"/>
            <a:ext cx="5420185" cy="5271763"/>
          </a:xfrm>
          <a:prstGeom prst="rect">
            <a:avLst/>
          </a:prstGeom>
        </p:spPr>
      </p:pic>
      <p:sp>
        <p:nvSpPr>
          <p:cNvPr id="16" name="TextovéPole 15">
            <a:extLst>
              <a:ext uri="{FF2B5EF4-FFF2-40B4-BE49-F238E27FC236}">
                <a16:creationId xmlns:a16="http://schemas.microsoft.com/office/drawing/2014/main" id="{4D5A175C-7E1C-4767-B099-6B69AA092BEA}"/>
              </a:ext>
            </a:extLst>
          </p:cNvPr>
          <p:cNvSpPr txBox="1"/>
          <p:nvPr/>
        </p:nvSpPr>
        <p:spPr>
          <a:xfrm>
            <a:off x="9268178" y="855922"/>
            <a:ext cx="3023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Narcissus</a:t>
            </a:r>
            <a:r>
              <a:rPr lang="cs-CZ" b="1" i="1" dirty="0"/>
              <a:t> </a:t>
            </a:r>
            <a:r>
              <a:rPr lang="cs-CZ" b="1" i="1" dirty="0" err="1" smtClean="0"/>
              <a:t>pseudonarcissus</a:t>
            </a:r>
            <a:endParaRPr lang="cs-CZ" b="1" i="1" dirty="0"/>
          </a:p>
        </p:txBody>
      </p:sp>
    </p:spTree>
    <p:extLst>
      <p:ext uri="{BB962C8B-B14F-4D97-AF65-F5344CB8AC3E}">
        <p14:creationId xmlns:p14="http://schemas.microsoft.com/office/powerpoint/2010/main" val="81684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369"/>
    </mc:Choice>
    <mc:Fallback xmlns="">
      <p:transition spd="slow" advTm="22336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Amaryllidaceae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text, několik&#10;&#10;Popis byl vytvořen automaticky">
            <a:extLst>
              <a:ext uri="{FF2B5EF4-FFF2-40B4-BE49-F238E27FC236}">
                <a16:creationId xmlns:a16="http://schemas.microsoft.com/office/drawing/2014/main" id="{AB678F91-AB00-483B-9DF6-555BE3419B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2" t="3457" r="5891" b="8191"/>
          <a:stretch/>
        </p:blipFill>
        <p:spPr>
          <a:xfrm>
            <a:off x="552094" y="855922"/>
            <a:ext cx="4393122" cy="582216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D3ED6E4-56F8-47AE-B335-225E9BCC19D8}"/>
              </a:ext>
            </a:extLst>
          </p:cNvPr>
          <p:cNvSpPr txBox="1"/>
          <p:nvPr/>
        </p:nvSpPr>
        <p:spPr>
          <a:xfrm>
            <a:off x="4945216" y="6357835"/>
            <a:ext cx="7167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Galanthus</a:t>
            </a:r>
            <a:r>
              <a:rPr lang="cs-CZ" b="1" i="1" dirty="0"/>
              <a:t> </a:t>
            </a:r>
            <a:r>
              <a:rPr lang="cs-CZ" b="1" i="1" dirty="0" err="1"/>
              <a:t>nivalis</a:t>
            </a:r>
            <a:r>
              <a:rPr lang="cs-CZ" b="1" dirty="0"/>
              <a:t>: oboupohlavný pravidelný květ, </a:t>
            </a:r>
            <a:r>
              <a:rPr lang="pt-BR" b="1" dirty="0"/>
              <a:t>P3+3 A3+3 G(3) s</a:t>
            </a:r>
            <a:r>
              <a:rPr lang="cs-CZ" b="1" dirty="0" err="1"/>
              <a:t>podní</a:t>
            </a:r>
            <a:endParaRPr lang="cs-CZ" b="1" dirty="0"/>
          </a:p>
        </p:txBody>
      </p:sp>
      <p:pic>
        <p:nvPicPr>
          <p:cNvPr id="14" name="Obrázek 13" descr="Obsah obrázku interiér, zelenina&#10;&#10;Popis byl vytvořen automaticky">
            <a:extLst>
              <a:ext uri="{FF2B5EF4-FFF2-40B4-BE49-F238E27FC236}">
                <a16:creationId xmlns:a16="http://schemas.microsoft.com/office/drawing/2014/main" id="{223231EA-E36C-4DE3-BC3F-56AE1725F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762" y="855922"/>
            <a:ext cx="5779594" cy="3853064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EB8B4FDD-5F8A-4B59-901A-4FAA3FA1D008}"/>
              </a:ext>
            </a:extLst>
          </p:cNvPr>
          <p:cNvSpPr txBox="1"/>
          <p:nvPr/>
        </p:nvSpPr>
        <p:spPr>
          <a:xfrm>
            <a:off x="5057740" y="4743066"/>
            <a:ext cx="5677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Narcissus</a:t>
            </a:r>
            <a:r>
              <a:rPr lang="cs-CZ" b="1" i="1" dirty="0"/>
              <a:t> </a:t>
            </a:r>
            <a:r>
              <a:rPr lang="cs-CZ" b="1" i="1" dirty="0" err="1" smtClean="0"/>
              <a:t>pseudonarcissus</a:t>
            </a:r>
            <a:r>
              <a:rPr lang="cs-CZ" b="1" i="1" dirty="0" smtClean="0"/>
              <a:t>, </a:t>
            </a:r>
            <a:r>
              <a:rPr lang="cs-CZ" b="1" dirty="0"/>
              <a:t>příčný řez semeníkem</a:t>
            </a:r>
          </a:p>
        </p:txBody>
      </p:sp>
    </p:spTree>
    <p:extLst>
      <p:ext uri="{BB962C8B-B14F-4D97-AF65-F5344CB8AC3E}">
        <p14:creationId xmlns:p14="http://schemas.microsoft.com/office/powerpoint/2010/main" val="25722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252"/>
    </mc:Choice>
    <mc:Fallback xmlns="">
      <p:transition spd="slow" advTm="19525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Ranunculceae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text, kniha, dřevěné, dřevo&#10;&#10;Popis byl vytvořen automaticky">
            <a:extLst>
              <a:ext uri="{FF2B5EF4-FFF2-40B4-BE49-F238E27FC236}">
                <a16:creationId xmlns:a16="http://schemas.microsoft.com/office/drawing/2014/main" id="{DDF5D236-A70D-4837-B061-AB3A1E1524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6250" r="6033" b="7917"/>
          <a:stretch/>
        </p:blipFill>
        <p:spPr>
          <a:xfrm>
            <a:off x="385763" y="821842"/>
            <a:ext cx="4371975" cy="5886451"/>
          </a:xfrm>
          <a:prstGeom prst="rect">
            <a:avLst/>
          </a:prstGeom>
        </p:spPr>
      </p:pic>
      <p:pic>
        <p:nvPicPr>
          <p:cNvPr id="9" name="Obrázek 8" descr="Obsah obrázku rostlina, zelenina&#10;&#10;Popis byl vytvořen automaticky">
            <a:extLst>
              <a:ext uri="{FF2B5EF4-FFF2-40B4-BE49-F238E27FC236}">
                <a16:creationId xmlns:a16="http://schemas.microsoft.com/office/drawing/2014/main" id="{3B4FB703-7D05-41A3-96E6-2C9505908E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7" b="2501"/>
          <a:stretch/>
        </p:blipFill>
        <p:spPr>
          <a:xfrm>
            <a:off x="4950086" y="821842"/>
            <a:ext cx="7021689" cy="491490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8D8A7C8-0874-4FDB-B822-DA313FE7A805}"/>
              </a:ext>
            </a:extLst>
          </p:cNvPr>
          <p:cNvSpPr txBox="1"/>
          <p:nvPr/>
        </p:nvSpPr>
        <p:spPr>
          <a:xfrm>
            <a:off x="9877097" y="5719342"/>
            <a:ext cx="3791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Heleborus</a:t>
            </a:r>
            <a:r>
              <a:rPr lang="cs-CZ" b="1" i="1" dirty="0"/>
              <a:t> </a:t>
            </a:r>
            <a:r>
              <a:rPr lang="cs-CZ" b="1" i="1" dirty="0" err="1" smtClean="0"/>
              <a:t>orientalis</a:t>
            </a:r>
            <a:endParaRPr lang="cs-CZ" b="1" i="1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E60C3DB7-9E5D-4A64-BBF5-814195D86080}"/>
              </a:ext>
            </a:extLst>
          </p:cNvPr>
          <p:cNvSpPr/>
          <p:nvPr/>
        </p:nvSpPr>
        <p:spPr>
          <a:xfrm>
            <a:off x="4849792" y="6338961"/>
            <a:ext cx="76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err="1"/>
              <a:t>Heleborus</a:t>
            </a:r>
            <a:r>
              <a:rPr lang="cs-CZ" b="1" i="1" dirty="0"/>
              <a:t> </a:t>
            </a:r>
            <a:r>
              <a:rPr lang="cs-CZ" b="1" i="1" dirty="0" err="1" smtClean="0"/>
              <a:t>orientalis</a:t>
            </a:r>
            <a:r>
              <a:rPr lang="cs-CZ" b="1" dirty="0" smtClean="0"/>
              <a:t>: </a:t>
            </a:r>
            <a:r>
              <a:rPr lang="cs-CZ" b="1" dirty="0" err="1" smtClean="0"/>
              <a:t>oboupohl</a:t>
            </a:r>
            <a:r>
              <a:rPr lang="cs-CZ" b="1" dirty="0" smtClean="0"/>
              <a:t>. </a:t>
            </a:r>
            <a:r>
              <a:rPr lang="cs-CZ" b="1" dirty="0"/>
              <a:t>pravidelný květ, P5–8, A1–∞</a:t>
            </a:r>
            <a:r>
              <a:rPr lang="pt-BR" b="1" dirty="0"/>
              <a:t> G</a:t>
            </a:r>
            <a:r>
              <a:rPr lang="cs-CZ" b="1" dirty="0"/>
              <a:t>1–∞</a:t>
            </a:r>
            <a:r>
              <a:rPr lang="pt-BR" b="1" dirty="0"/>
              <a:t> s</a:t>
            </a:r>
            <a:r>
              <a:rPr lang="cs-CZ" b="1" dirty="0"/>
              <a:t>vrchní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823BCE2-F141-4BA4-BD3C-4124B074A4DD}"/>
              </a:ext>
            </a:extLst>
          </p:cNvPr>
          <p:cNvSpPr txBox="1"/>
          <p:nvPr/>
        </p:nvSpPr>
        <p:spPr>
          <a:xfrm>
            <a:off x="4849792" y="5952186"/>
            <a:ext cx="339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Ranunculus</a:t>
            </a:r>
            <a:r>
              <a:rPr lang="cs-CZ" b="1" i="1" dirty="0"/>
              <a:t> </a:t>
            </a:r>
            <a:r>
              <a:rPr lang="cs-CZ" b="1" i="1" dirty="0" err="1"/>
              <a:t>acris</a:t>
            </a:r>
            <a:endParaRPr lang="cs-CZ" b="1" i="1" dirty="0"/>
          </a:p>
        </p:txBody>
      </p:sp>
    </p:spTree>
    <p:extLst>
      <p:ext uri="{BB962C8B-B14F-4D97-AF65-F5344CB8AC3E}">
        <p14:creationId xmlns:p14="http://schemas.microsoft.com/office/powerpoint/2010/main" val="308934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55"/>
    </mc:Choice>
    <mc:Fallback xmlns="">
      <p:transition spd="slow" advTm="11435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Ranunculceae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text, kniha, dřevěné, dřevo&#10;&#10;Popis byl vytvořen automaticky">
            <a:extLst>
              <a:ext uri="{FF2B5EF4-FFF2-40B4-BE49-F238E27FC236}">
                <a16:creationId xmlns:a16="http://schemas.microsoft.com/office/drawing/2014/main" id="{DDF5D236-A70D-4837-B061-AB3A1E1524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6250" r="6033" b="7917"/>
          <a:stretch/>
        </p:blipFill>
        <p:spPr>
          <a:xfrm>
            <a:off x="385763" y="821842"/>
            <a:ext cx="4371975" cy="588645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8D8A7C8-0874-4FDB-B822-DA313FE7A805}"/>
              </a:ext>
            </a:extLst>
          </p:cNvPr>
          <p:cNvSpPr txBox="1"/>
          <p:nvPr/>
        </p:nvSpPr>
        <p:spPr>
          <a:xfrm>
            <a:off x="7228491" y="5543884"/>
            <a:ext cx="487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Heleborus</a:t>
            </a:r>
            <a:r>
              <a:rPr lang="cs-CZ" b="1" i="1" dirty="0"/>
              <a:t> </a:t>
            </a:r>
            <a:r>
              <a:rPr lang="cs-CZ" b="1" i="1" dirty="0" err="1" smtClean="0"/>
              <a:t>orientalis</a:t>
            </a:r>
            <a:r>
              <a:rPr lang="cs-CZ" b="1" i="1" dirty="0" smtClean="0"/>
              <a:t>, </a:t>
            </a:r>
            <a:r>
              <a:rPr lang="cs-CZ" b="1" dirty="0"/>
              <a:t>soubor tyčinek a plodolistů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E60C3DB7-9E5D-4A64-BBF5-814195D86080}"/>
              </a:ext>
            </a:extLst>
          </p:cNvPr>
          <p:cNvSpPr/>
          <p:nvPr/>
        </p:nvSpPr>
        <p:spPr>
          <a:xfrm>
            <a:off x="4849792" y="6338961"/>
            <a:ext cx="76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err="1"/>
              <a:t>Heleborus</a:t>
            </a:r>
            <a:r>
              <a:rPr lang="cs-CZ" b="1" i="1" dirty="0"/>
              <a:t> </a:t>
            </a:r>
            <a:r>
              <a:rPr lang="cs-CZ" b="1" i="1" dirty="0" err="1" smtClean="0"/>
              <a:t>orientalis</a:t>
            </a:r>
            <a:r>
              <a:rPr lang="cs-CZ" b="1" dirty="0" smtClean="0"/>
              <a:t>: </a:t>
            </a:r>
            <a:r>
              <a:rPr lang="cs-CZ" b="1" dirty="0" err="1" smtClean="0"/>
              <a:t>oboupohl</a:t>
            </a:r>
            <a:r>
              <a:rPr lang="cs-CZ" b="1" dirty="0" smtClean="0"/>
              <a:t>. </a:t>
            </a:r>
            <a:r>
              <a:rPr lang="cs-CZ" b="1" dirty="0"/>
              <a:t>pravidelný květ, P5–8, A1–∞</a:t>
            </a:r>
            <a:r>
              <a:rPr lang="pt-BR" b="1" dirty="0"/>
              <a:t> G</a:t>
            </a:r>
            <a:r>
              <a:rPr lang="cs-CZ" b="1" dirty="0"/>
              <a:t>1–∞</a:t>
            </a:r>
            <a:r>
              <a:rPr lang="pt-BR" b="1" dirty="0"/>
              <a:t> s</a:t>
            </a:r>
            <a:r>
              <a:rPr lang="cs-CZ" b="1" dirty="0"/>
              <a:t>vrchní</a:t>
            </a:r>
          </a:p>
        </p:txBody>
      </p:sp>
      <p:pic>
        <p:nvPicPr>
          <p:cNvPr id="3" name="Obrázek 2" descr="Obsah obrázku interiér, zelenina&#10;&#10;Popis byl vytvořen automaticky">
            <a:extLst>
              <a:ext uri="{FF2B5EF4-FFF2-40B4-BE49-F238E27FC236}">
                <a16:creationId xmlns:a16="http://schemas.microsoft.com/office/drawing/2014/main" id="{1AE91A17-923A-40C9-A0FE-5C4045712A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100" y="827377"/>
            <a:ext cx="6990141" cy="4660094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F1CD359C-69EC-4698-A93A-42F9ED694FE2}"/>
              </a:ext>
            </a:extLst>
          </p:cNvPr>
          <p:cNvSpPr txBox="1"/>
          <p:nvPr/>
        </p:nvSpPr>
        <p:spPr>
          <a:xfrm>
            <a:off x="4849792" y="5913216"/>
            <a:ext cx="339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Ranunculus</a:t>
            </a:r>
            <a:r>
              <a:rPr lang="cs-CZ" b="1" i="1" dirty="0"/>
              <a:t> </a:t>
            </a:r>
            <a:r>
              <a:rPr lang="cs-CZ" b="1" i="1" dirty="0" err="1"/>
              <a:t>acris</a:t>
            </a:r>
            <a:endParaRPr lang="cs-CZ" b="1" i="1" dirty="0"/>
          </a:p>
        </p:txBody>
      </p:sp>
    </p:spTree>
    <p:extLst>
      <p:ext uri="{BB962C8B-B14F-4D97-AF65-F5344CB8AC3E}">
        <p14:creationId xmlns:p14="http://schemas.microsoft.com/office/powerpoint/2010/main" val="149139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53"/>
    </mc:Choice>
    <mc:Fallback xmlns="">
      <p:transition spd="slow" advTm="5505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Ranunculceae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text, kniha, dřevěné, dřevo&#10;&#10;Popis byl vytvořen automaticky">
            <a:extLst>
              <a:ext uri="{FF2B5EF4-FFF2-40B4-BE49-F238E27FC236}">
                <a16:creationId xmlns:a16="http://schemas.microsoft.com/office/drawing/2014/main" id="{DDF5D236-A70D-4837-B061-AB3A1E1524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6250" r="6033" b="7917"/>
          <a:stretch/>
        </p:blipFill>
        <p:spPr>
          <a:xfrm>
            <a:off x="385763" y="821842"/>
            <a:ext cx="4371975" cy="588645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8D8A7C8-0874-4FDB-B822-DA313FE7A805}"/>
              </a:ext>
            </a:extLst>
          </p:cNvPr>
          <p:cNvSpPr txBox="1"/>
          <p:nvPr/>
        </p:nvSpPr>
        <p:spPr>
          <a:xfrm>
            <a:off x="8553766" y="5505595"/>
            <a:ext cx="4514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Heleborus</a:t>
            </a:r>
            <a:r>
              <a:rPr lang="cs-CZ" b="1" i="1" dirty="0"/>
              <a:t> </a:t>
            </a:r>
            <a:r>
              <a:rPr lang="cs-CZ" b="1" i="1" dirty="0" err="1" smtClean="0"/>
              <a:t>orientalis</a:t>
            </a:r>
            <a:r>
              <a:rPr lang="cs-CZ" b="1" i="1" dirty="0" smtClean="0"/>
              <a:t>, </a:t>
            </a:r>
            <a:r>
              <a:rPr lang="cs-CZ" b="1" dirty="0"/>
              <a:t>květní </a:t>
            </a:r>
            <a:r>
              <a:rPr lang="cs-CZ" b="1" dirty="0" err="1"/>
              <a:t>nektária</a:t>
            </a:r>
            <a:endParaRPr lang="cs-CZ" b="1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E60C3DB7-9E5D-4A64-BBF5-814195D86080}"/>
              </a:ext>
            </a:extLst>
          </p:cNvPr>
          <p:cNvSpPr/>
          <p:nvPr/>
        </p:nvSpPr>
        <p:spPr>
          <a:xfrm>
            <a:off x="4849792" y="6338961"/>
            <a:ext cx="76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err="1"/>
              <a:t>Heleborus</a:t>
            </a:r>
            <a:r>
              <a:rPr lang="cs-CZ" b="1" i="1" dirty="0"/>
              <a:t> </a:t>
            </a:r>
            <a:r>
              <a:rPr lang="cs-CZ" b="1" i="1" dirty="0" err="1" smtClean="0"/>
              <a:t>orientalis</a:t>
            </a:r>
            <a:r>
              <a:rPr lang="cs-CZ" b="1" dirty="0" smtClean="0"/>
              <a:t>: </a:t>
            </a:r>
            <a:r>
              <a:rPr lang="cs-CZ" b="1" dirty="0" err="1" smtClean="0"/>
              <a:t>oboupohl</a:t>
            </a:r>
            <a:r>
              <a:rPr lang="cs-CZ" b="1" dirty="0" smtClean="0"/>
              <a:t>. </a:t>
            </a:r>
            <a:r>
              <a:rPr lang="cs-CZ" b="1" dirty="0"/>
              <a:t>pravidelný květ, P5–8, A1–∞</a:t>
            </a:r>
            <a:r>
              <a:rPr lang="pt-BR" b="1" dirty="0"/>
              <a:t> G</a:t>
            </a:r>
            <a:r>
              <a:rPr lang="cs-CZ" b="1" dirty="0"/>
              <a:t>1–∞</a:t>
            </a:r>
            <a:r>
              <a:rPr lang="pt-BR" b="1" dirty="0"/>
              <a:t> s</a:t>
            </a:r>
            <a:r>
              <a:rPr lang="cs-CZ" b="1" dirty="0"/>
              <a:t>vrchní</a:t>
            </a:r>
          </a:p>
        </p:txBody>
      </p:sp>
      <p:pic>
        <p:nvPicPr>
          <p:cNvPr id="7" name="Obrázek 6" descr="Obsah obrázku stoh, rostlina, zelenina&#10;&#10;Popis byl vytvořen automaticky">
            <a:extLst>
              <a:ext uri="{FF2B5EF4-FFF2-40B4-BE49-F238E27FC236}">
                <a16:creationId xmlns:a16="http://schemas.microsoft.com/office/drawing/2014/main" id="{D493B573-176B-4A76-9546-58805881A8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822" y="821842"/>
            <a:ext cx="3668889" cy="2445926"/>
          </a:xfrm>
          <a:prstGeom prst="rect">
            <a:avLst/>
          </a:prstGeom>
        </p:spPr>
      </p:pic>
      <p:pic>
        <p:nvPicPr>
          <p:cNvPr id="9" name="Obrázek 8" descr="Obsah obrázku rostlina, rukavice, fazole, zelenina&#10;&#10;Popis byl vytvořen automaticky">
            <a:extLst>
              <a:ext uri="{FF2B5EF4-FFF2-40B4-BE49-F238E27FC236}">
                <a16:creationId xmlns:a16="http://schemas.microsoft.com/office/drawing/2014/main" id="{57A7FEE9-70E5-45B4-AF1B-64631BC677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822" y="3429001"/>
            <a:ext cx="3668889" cy="244592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EE9C907D-73A5-4EEA-A72D-92247B2B70FE}"/>
              </a:ext>
            </a:extLst>
          </p:cNvPr>
          <p:cNvSpPr txBox="1"/>
          <p:nvPr/>
        </p:nvSpPr>
        <p:spPr>
          <a:xfrm>
            <a:off x="4849792" y="5874927"/>
            <a:ext cx="339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Ranunculus</a:t>
            </a:r>
            <a:r>
              <a:rPr lang="cs-CZ" b="1" i="1" dirty="0"/>
              <a:t> </a:t>
            </a:r>
            <a:r>
              <a:rPr lang="cs-CZ" b="1" i="1" dirty="0" err="1"/>
              <a:t>acris</a:t>
            </a:r>
            <a:endParaRPr lang="cs-CZ" b="1" i="1" dirty="0"/>
          </a:p>
        </p:txBody>
      </p:sp>
    </p:spTree>
    <p:extLst>
      <p:ext uri="{BB962C8B-B14F-4D97-AF65-F5344CB8AC3E}">
        <p14:creationId xmlns:p14="http://schemas.microsoft.com/office/powerpoint/2010/main" val="268299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667"/>
    </mc:Choice>
    <mc:Fallback xmlns="">
      <p:transition spd="slow" advTm="39667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4D586C40-EBF2-49E0-B687-A58345D1C7AB}"/>
              </a:ext>
            </a:extLst>
          </p:cNvPr>
          <p:cNvSpPr txBox="1"/>
          <p:nvPr/>
        </p:nvSpPr>
        <p:spPr>
          <a:xfrm>
            <a:off x="2246489" y="237067"/>
            <a:ext cx="7021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/>
              <a:t>Magnoliophyta</a:t>
            </a:r>
            <a:r>
              <a:rPr lang="cs-CZ" sz="3200" b="1" dirty="0"/>
              <a:t>, </a:t>
            </a:r>
            <a:r>
              <a:rPr lang="cs-CZ" sz="3200" b="1" dirty="0" err="1"/>
              <a:t>Ranunculceae</a:t>
            </a:r>
            <a:endParaRPr lang="cs-CZ" sz="3200" b="1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79647CCD-1A8C-4767-9A85-2462B313372C}"/>
              </a:ext>
            </a:extLst>
          </p:cNvPr>
          <p:cNvSpPr/>
          <p:nvPr/>
        </p:nvSpPr>
        <p:spPr>
          <a:xfrm>
            <a:off x="5983112" y="821842"/>
            <a:ext cx="3507054" cy="3640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" name="Obrázek 5" descr="Obsah obrázku text, kniha, dřevěné, dřevo&#10;&#10;Popis byl vytvořen automaticky">
            <a:extLst>
              <a:ext uri="{FF2B5EF4-FFF2-40B4-BE49-F238E27FC236}">
                <a16:creationId xmlns:a16="http://schemas.microsoft.com/office/drawing/2014/main" id="{DDF5D236-A70D-4837-B061-AB3A1E1524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" t="6250" r="6033" b="7917"/>
          <a:stretch/>
        </p:blipFill>
        <p:spPr>
          <a:xfrm>
            <a:off x="385763" y="821842"/>
            <a:ext cx="4371975" cy="5886451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8D8A7C8-0874-4FDB-B822-DA313FE7A805}"/>
              </a:ext>
            </a:extLst>
          </p:cNvPr>
          <p:cNvSpPr txBox="1"/>
          <p:nvPr/>
        </p:nvSpPr>
        <p:spPr>
          <a:xfrm>
            <a:off x="5218386" y="5469704"/>
            <a:ext cx="7109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Heleborus</a:t>
            </a:r>
            <a:r>
              <a:rPr lang="cs-CZ" b="1" i="1" dirty="0"/>
              <a:t> </a:t>
            </a:r>
            <a:r>
              <a:rPr lang="cs-CZ" b="1" i="1" dirty="0" err="1" smtClean="0"/>
              <a:t>orientalis</a:t>
            </a:r>
            <a:r>
              <a:rPr lang="cs-CZ" b="1" i="1" dirty="0" smtClean="0"/>
              <a:t>, </a:t>
            </a:r>
            <a:r>
              <a:rPr lang="cs-CZ" b="1" dirty="0"/>
              <a:t>soubor tyčinek a plodolistů, </a:t>
            </a:r>
            <a:r>
              <a:rPr lang="cs-CZ" b="1" dirty="0" err="1"/>
              <a:t>apokarpní</a:t>
            </a:r>
            <a:r>
              <a:rPr lang="cs-CZ" b="1" dirty="0"/>
              <a:t> gyneceum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E60C3DB7-9E5D-4A64-BBF5-814195D86080}"/>
              </a:ext>
            </a:extLst>
          </p:cNvPr>
          <p:cNvSpPr/>
          <p:nvPr/>
        </p:nvSpPr>
        <p:spPr>
          <a:xfrm>
            <a:off x="4849792" y="6338961"/>
            <a:ext cx="76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err="1"/>
              <a:t>Heleborus</a:t>
            </a:r>
            <a:r>
              <a:rPr lang="cs-CZ" b="1" i="1" dirty="0"/>
              <a:t> </a:t>
            </a:r>
            <a:r>
              <a:rPr lang="cs-CZ" b="1" i="1" dirty="0" err="1" smtClean="0"/>
              <a:t>orientalis</a:t>
            </a:r>
            <a:r>
              <a:rPr lang="cs-CZ" b="1" dirty="0" smtClean="0"/>
              <a:t>: </a:t>
            </a:r>
            <a:r>
              <a:rPr lang="cs-CZ" b="1" dirty="0" err="1" smtClean="0"/>
              <a:t>oboupohl</a:t>
            </a:r>
            <a:r>
              <a:rPr lang="cs-CZ" b="1" dirty="0" smtClean="0"/>
              <a:t>. </a:t>
            </a:r>
            <a:r>
              <a:rPr lang="cs-CZ" b="1" dirty="0"/>
              <a:t>pravidelný květ, P5–8, A1–∞</a:t>
            </a:r>
            <a:r>
              <a:rPr lang="pt-BR" b="1" dirty="0"/>
              <a:t> G</a:t>
            </a:r>
            <a:r>
              <a:rPr lang="cs-CZ" b="1" dirty="0"/>
              <a:t>1–∞</a:t>
            </a:r>
            <a:r>
              <a:rPr lang="pt-BR" b="1" dirty="0"/>
              <a:t> s</a:t>
            </a:r>
            <a:r>
              <a:rPr lang="cs-CZ" b="1" dirty="0"/>
              <a:t>vrchní</a:t>
            </a:r>
          </a:p>
        </p:txBody>
      </p:sp>
      <p:pic>
        <p:nvPicPr>
          <p:cNvPr id="3" name="Obrázek 2" descr="Obsah obrázku interiér, hranolky, zelenina&#10;&#10;Popis byl vytvořen automaticky">
            <a:extLst>
              <a:ext uri="{FF2B5EF4-FFF2-40B4-BE49-F238E27FC236}">
                <a16:creationId xmlns:a16="http://schemas.microsoft.com/office/drawing/2014/main" id="{83A06B19-9CAA-449B-91AA-883E540CD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010" y="821842"/>
            <a:ext cx="7021690" cy="4681126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B7753A73-A2D8-453D-A79D-D1A8FD6A0620}"/>
              </a:ext>
            </a:extLst>
          </p:cNvPr>
          <p:cNvSpPr txBox="1"/>
          <p:nvPr/>
        </p:nvSpPr>
        <p:spPr>
          <a:xfrm>
            <a:off x="4849792" y="5969629"/>
            <a:ext cx="339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Ranunculus</a:t>
            </a:r>
            <a:r>
              <a:rPr lang="cs-CZ" b="1" i="1" dirty="0"/>
              <a:t> </a:t>
            </a:r>
            <a:r>
              <a:rPr lang="cs-CZ" b="1" i="1" dirty="0" err="1"/>
              <a:t>acris</a:t>
            </a:r>
            <a:endParaRPr lang="cs-CZ" b="1" i="1" dirty="0"/>
          </a:p>
        </p:txBody>
      </p:sp>
    </p:spTree>
    <p:extLst>
      <p:ext uri="{BB962C8B-B14F-4D97-AF65-F5344CB8AC3E}">
        <p14:creationId xmlns:p14="http://schemas.microsoft.com/office/powerpoint/2010/main" val="111275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077"/>
    </mc:Choice>
    <mc:Fallback xmlns="">
      <p:transition spd="slow" advTm="36077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466</Words>
  <Application>Microsoft Office PowerPoint</Application>
  <PresentationFormat>Širokoúhlá obrazovka</PresentationFormat>
  <Paragraphs>91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Olga Rotreklová</dc:creator>
  <cp:lastModifiedBy>Olga Rotreklová</cp:lastModifiedBy>
  <cp:revision>3</cp:revision>
  <dcterms:created xsi:type="dcterms:W3CDTF">2025-03-31T09:33:02Z</dcterms:created>
  <dcterms:modified xsi:type="dcterms:W3CDTF">2025-03-31T10:02:16Z</dcterms:modified>
</cp:coreProperties>
</file>