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99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96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82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0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15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70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7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63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97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5B4C-FCA2-488A-9A70-7D7D3B4B1A91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8C15-145F-411E-A97D-D62EF78089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9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endParaRPr lang="cs-CZ" sz="3200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729627C-4CD8-4420-B5C4-E3841015653A}"/>
              </a:ext>
            </a:extLst>
          </p:cNvPr>
          <p:cNvSpPr/>
          <p:nvPr/>
        </p:nvSpPr>
        <p:spPr>
          <a:xfrm>
            <a:off x="4150155" y="6497822"/>
            <a:ext cx="2885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https://cz.pinterest.com/pin/53621051801406144/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F4F0CCC-979F-422B-A674-AF6524FFC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60" y="864831"/>
            <a:ext cx="8168479" cy="55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7"/>
    </mc:Choice>
    <mc:Fallback xmlns="">
      <p:transition spd="slow" advTm="308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Magnoliaceae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15900" y="6391826"/>
            <a:ext cx="716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Magnolia</a:t>
            </a:r>
            <a:r>
              <a:rPr lang="cs-CZ" b="1" i="1" dirty="0"/>
              <a:t> </a:t>
            </a:r>
            <a:r>
              <a:rPr lang="cs-CZ" b="1" i="1" dirty="0" err="1"/>
              <a:t>stellata</a:t>
            </a:r>
            <a:r>
              <a:rPr lang="cs-CZ" b="1" dirty="0"/>
              <a:t>: oboupohlavný acyklický, P12–18, A1–∞</a:t>
            </a:r>
            <a:r>
              <a:rPr lang="pt-BR" b="1" dirty="0"/>
              <a:t> G</a:t>
            </a:r>
            <a:r>
              <a:rPr lang="cs-CZ" b="1" dirty="0"/>
              <a:t>1–∞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pic>
        <p:nvPicPr>
          <p:cNvPr id="6" name="Obrázek 5" descr="Obsah obrázku rostlina, květina, bílá, silenka&#10;&#10;Popis byl vytvořen automaticky">
            <a:extLst>
              <a:ext uri="{FF2B5EF4-FFF2-40B4-BE49-F238E27FC236}">
                <a16:creationId xmlns:a16="http://schemas.microsoft.com/office/drawing/2014/main" id="{62302C92-E7AB-46F6-B33E-AED006E6F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9"/>
          <a:stretch/>
        </p:blipFill>
        <p:spPr>
          <a:xfrm>
            <a:off x="418955" y="991176"/>
            <a:ext cx="6529870" cy="5250405"/>
          </a:xfrm>
          <a:prstGeom prst="rect">
            <a:avLst/>
          </a:prstGeom>
        </p:spPr>
      </p:pic>
      <p:pic>
        <p:nvPicPr>
          <p:cNvPr id="11" name="Obrázek 10" descr="Obsah obrázku exteriér, zelená, list, rostlina&#10;&#10;Popis byl vytvořen automaticky">
            <a:extLst>
              <a:ext uri="{FF2B5EF4-FFF2-40B4-BE49-F238E27FC236}">
                <a16:creationId xmlns:a16="http://schemas.microsoft.com/office/drawing/2014/main" id="{F8F1562A-9D0B-44A3-B60C-F976A51D5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49" y="992581"/>
            <a:ext cx="4067974" cy="52490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3F89CB-F25F-4C20-9810-E6E599BD9393}"/>
              </a:ext>
            </a:extLst>
          </p:cNvPr>
          <p:cNvSpPr txBox="1"/>
          <p:nvPr/>
        </p:nvSpPr>
        <p:spPr>
          <a:xfrm>
            <a:off x="7554179" y="6386181"/>
            <a:ext cx="436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listy jednoduché, obvejčité, krátce řapíkaté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A95E47E-C353-4653-AAB3-4A4B1E111C59}"/>
              </a:ext>
            </a:extLst>
          </p:cNvPr>
          <p:cNvSpPr txBox="1"/>
          <p:nvPr/>
        </p:nvSpPr>
        <p:spPr>
          <a:xfrm>
            <a:off x="5290629" y="621046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544657" y="6218690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42676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53"/>
    </mc:Choice>
    <mc:Fallback xmlns="">
      <p:transition spd="slow" advTm="9655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Magnoliaceae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226460" y="6344800"/>
            <a:ext cx="716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Magnolia</a:t>
            </a:r>
            <a:r>
              <a:rPr lang="cs-CZ" b="1" i="1" dirty="0"/>
              <a:t> </a:t>
            </a:r>
            <a:r>
              <a:rPr lang="cs-CZ" b="1" i="1" dirty="0" err="1"/>
              <a:t>stellata</a:t>
            </a:r>
            <a:r>
              <a:rPr lang="cs-CZ" b="1" dirty="0"/>
              <a:t>: oboupohlavný acyklický, P12–18, A1–∞</a:t>
            </a:r>
            <a:r>
              <a:rPr lang="pt-BR" b="1" dirty="0"/>
              <a:t> G</a:t>
            </a:r>
            <a:r>
              <a:rPr lang="cs-CZ" b="1" dirty="0"/>
              <a:t>1–∞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3F89CB-F25F-4C20-9810-E6E599BD9393}"/>
              </a:ext>
            </a:extLst>
          </p:cNvPr>
          <p:cNvSpPr txBox="1"/>
          <p:nvPr/>
        </p:nvSpPr>
        <p:spPr>
          <a:xfrm>
            <a:off x="6983643" y="5357218"/>
            <a:ext cx="435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tyčinky a pestíky uspořádány ve spirále na prodlouženém květním lůžku, gyneceum </a:t>
            </a:r>
            <a:r>
              <a:rPr lang="cs-CZ" b="1" dirty="0" err="1"/>
              <a:t>apokarpní</a:t>
            </a:r>
            <a:r>
              <a:rPr lang="cs-CZ" b="1" dirty="0"/>
              <a:t> </a:t>
            </a:r>
          </a:p>
        </p:txBody>
      </p:sp>
      <p:pic>
        <p:nvPicPr>
          <p:cNvPr id="3" name="Obrázek 2" descr="Obsah obrázku interiér, hranolky, rostlina, polovina&#10;&#10;Popis byl vytvořen automaticky">
            <a:extLst>
              <a:ext uri="{FF2B5EF4-FFF2-40B4-BE49-F238E27FC236}">
                <a16:creationId xmlns:a16="http://schemas.microsoft.com/office/drawing/2014/main" id="{E4AE1138-C75A-449A-A6EA-9877BC198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6281" y="1786190"/>
            <a:ext cx="5379684" cy="3586456"/>
          </a:xfrm>
          <a:prstGeom prst="rect">
            <a:avLst/>
          </a:prstGeom>
        </p:spPr>
      </p:pic>
      <p:pic>
        <p:nvPicPr>
          <p:cNvPr id="10" name="Obrázek 9" descr="Obsah obrázku text, rostlina&#10;&#10;Popis byl vytvořen automaticky">
            <a:extLst>
              <a:ext uri="{FF2B5EF4-FFF2-40B4-BE49-F238E27FC236}">
                <a16:creationId xmlns:a16="http://schemas.microsoft.com/office/drawing/2014/main" id="{6C00FD6F-3BE2-4E8A-B3F3-688749AC4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7367"/>
          <a:stretch/>
        </p:blipFill>
        <p:spPr>
          <a:xfrm rot="16200000">
            <a:off x="2799696" y="2165517"/>
            <a:ext cx="5379683" cy="2850378"/>
          </a:xfrm>
          <a:prstGeom prst="rect">
            <a:avLst/>
          </a:prstGeom>
        </p:spPr>
      </p:pic>
      <p:pic>
        <p:nvPicPr>
          <p:cNvPr id="14" name="Obrázek 13" descr="Obsah obrázku interiér, jídlo&#10;&#10;Popis byl vytvořen automaticky">
            <a:extLst>
              <a:ext uri="{FF2B5EF4-FFF2-40B4-BE49-F238E27FC236}">
                <a16:creationId xmlns:a16="http://schemas.microsoft.com/office/drawing/2014/main" id="{9CB6C7CE-B030-4E4E-8C33-FAB8D57CF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64" y="900863"/>
            <a:ext cx="4863239" cy="324215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277291ED-8942-4887-821C-A854ECC7E373}"/>
              </a:ext>
            </a:extLst>
          </p:cNvPr>
          <p:cNvSpPr txBox="1"/>
          <p:nvPr/>
        </p:nvSpPr>
        <p:spPr>
          <a:xfrm>
            <a:off x="7037129" y="4175564"/>
            <a:ext cx="49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podélný průřez </a:t>
            </a:r>
            <a:r>
              <a:rPr lang="cs-CZ" b="1" dirty="0" err="1"/>
              <a:t>apokarpním</a:t>
            </a:r>
            <a:r>
              <a:rPr lang="cs-CZ" b="1" dirty="0"/>
              <a:t> gyneceem: semeníky obsahují 1–2 vajíčka</a:t>
            </a:r>
          </a:p>
        </p:txBody>
      </p:sp>
    </p:spTree>
    <p:extLst>
      <p:ext uri="{BB962C8B-B14F-4D97-AF65-F5344CB8AC3E}">
        <p14:creationId xmlns:p14="http://schemas.microsoft.com/office/powerpoint/2010/main" val="41442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22"/>
    </mc:Choice>
    <mc:Fallback xmlns="">
      <p:transition spd="slow" advTm="1780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Brassicaceae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62311" y="6076625"/>
            <a:ext cx="716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Thlaspi</a:t>
            </a:r>
            <a:r>
              <a:rPr lang="cs-CZ" b="1" i="1" dirty="0"/>
              <a:t> </a:t>
            </a:r>
            <a:r>
              <a:rPr lang="cs-CZ" b="1" i="1" dirty="0" err="1"/>
              <a:t>perfoliatum</a:t>
            </a:r>
            <a:endParaRPr lang="cs-CZ" b="1" dirty="0"/>
          </a:p>
        </p:txBody>
      </p:sp>
      <p:pic>
        <p:nvPicPr>
          <p:cNvPr id="6" name="Obrázek 5" descr="Obsah obrázku text, interiér, dřevěné, několik&#10;&#10;Popis byl vytvořen automaticky">
            <a:extLst>
              <a:ext uri="{FF2B5EF4-FFF2-40B4-BE49-F238E27FC236}">
                <a16:creationId xmlns:a16="http://schemas.microsoft.com/office/drawing/2014/main" id="{AD9EFE93-D27A-4969-8D2B-BABAD681B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55" r="7873" b="8420"/>
          <a:stretch/>
        </p:blipFill>
        <p:spPr>
          <a:xfrm>
            <a:off x="156856" y="867392"/>
            <a:ext cx="4389633" cy="590433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70D6DBE-8C8E-43F8-8C5E-49BB9C08B628}"/>
              </a:ext>
            </a:extLst>
          </p:cNvPr>
          <p:cNvSpPr txBox="1"/>
          <p:nvPr/>
        </p:nvSpPr>
        <p:spPr>
          <a:xfrm>
            <a:off x="4662310" y="6445957"/>
            <a:ext cx="73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Cardamine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 : oboupohlavný </a:t>
            </a:r>
            <a:r>
              <a:rPr lang="cs-CZ" b="1" dirty="0" err="1"/>
              <a:t>bisymetrický</a:t>
            </a:r>
            <a:r>
              <a:rPr lang="cs-CZ" b="1" dirty="0"/>
              <a:t>, K4 C4 A4+2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  <a:endParaRPr lang="cs-CZ" b="1" i="1" dirty="0"/>
          </a:p>
        </p:txBody>
      </p:sp>
      <p:pic>
        <p:nvPicPr>
          <p:cNvPr id="13" name="Obrázek 12" descr="Obsah obrázku rostlina, země, exteriér, zelenina&#10;&#10;Popis byl vytvořen automaticky">
            <a:extLst>
              <a:ext uri="{FF2B5EF4-FFF2-40B4-BE49-F238E27FC236}">
                <a16:creationId xmlns:a16="http://schemas.microsoft.com/office/drawing/2014/main" id="{FB45A31C-5617-465B-894F-3BBBDC2EC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11" y="867392"/>
            <a:ext cx="3910737" cy="521431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CB762A-2345-49B0-A27B-E09F3D6BADF7}"/>
              </a:ext>
            </a:extLst>
          </p:cNvPr>
          <p:cNvSpPr txBox="1"/>
          <p:nvPr/>
        </p:nvSpPr>
        <p:spPr>
          <a:xfrm>
            <a:off x="8688870" y="5871876"/>
            <a:ext cx="288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0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14"/>
    </mc:Choice>
    <mc:Fallback xmlns="">
      <p:transition spd="slow" advTm="1266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Brassicaceae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662311" y="6110492"/>
            <a:ext cx="716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Thlaspi</a:t>
            </a:r>
            <a:r>
              <a:rPr lang="cs-CZ" b="1" i="1" dirty="0"/>
              <a:t> </a:t>
            </a:r>
            <a:r>
              <a:rPr lang="cs-CZ" b="1" i="1" dirty="0" err="1"/>
              <a:t>perfoliatum</a:t>
            </a:r>
            <a:r>
              <a:rPr lang="cs-CZ" b="1" i="1" dirty="0"/>
              <a:t>, </a:t>
            </a:r>
            <a:r>
              <a:rPr lang="cs-CZ" b="1" dirty="0"/>
              <a:t>hrozen</a:t>
            </a:r>
          </a:p>
        </p:txBody>
      </p:sp>
      <p:pic>
        <p:nvPicPr>
          <p:cNvPr id="6" name="Obrázek 5" descr="Obsah obrázku text, interiér, dřevěné, několik&#10;&#10;Popis byl vytvořen automaticky">
            <a:extLst>
              <a:ext uri="{FF2B5EF4-FFF2-40B4-BE49-F238E27FC236}">
                <a16:creationId xmlns:a16="http://schemas.microsoft.com/office/drawing/2014/main" id="{AD9EFE93-D27A-4969-8D2B-BABAD681B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55" r="7873" b="8420"/>
          <a:stretch/>
        </p:blipFill>
        <p:spPr>
          <a:xfrm>
            <a:off x="156856" y="867392"/>
            <a:ext cx="4389633" cy="590433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70D6DBE-8C8E-43F8-8C5E-49BB9C08B628}"/>
              </a:ext>
            </a:extLst>
          </p:cNvPr>
          <p:cNvSpPr txBox="1"/>
          <p:nvPr/>
        </p:nvSpPr>
        <p:spPr>
          <a:xfrm>
            <a:off x="4662310" y="6445957"/>
            <a:ext cx="73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Cardamine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 : oboupohlavný </a:t>
            </a:r>
            <a:r>
              <a:rPr lang="cs-CZ" b="1" dirty="0" err="1"/>
              <a:t>bisymetrický</a:t>
            </a:r>
            <a:r>
              <a:rPr lang="cs-CZ" b="1" dirty="0"/>
              <a:t>, K4 C4 A4+2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  <a:endParaRPr lang="cs-CZ" b="1" i="1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CB762A-2345-49B0-A27B-E09F3D6BADF7}"/>
              </a:ext>
            </a:extLst>
          </p:cNvPr>
          <p:cNvSpPr txBox="1"/>
          <p:nvPr/>
        </p:nvSpPr>
        <p:spPr>
          <a:xfrm>
            <a:off x="5336724" y="4748692"/>
            <a:ext cx="288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  <a:p>
            <a:endParaRPr lang="cs-CZ" dirty="0"/>
          </a:p>
        </p:txBody>
      </p:sp>
      <p:pic>
        <p:nvPicPr>
          <p:cNvPr id="3" name="Obrázek 2" descr="Obsah obrázku rostlina, květina, orchidej&#10;&#10;Popis byl vytvořen automaticky">
            <a:extLst>
              <a:ext uri="{FF2B5EF4-FFF2-40B4-BE49-F238E27FC236}">
                <a16:creationId xmlns:a16="http://schemas.microsoft.com/office/drawing/2014/main" id="{1B3A42FF-42D1-479C-B96B-0239262E2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05" y="867392"/>
            <a:ext cx="3502136" cy="512507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AB83AF1-2286-4C3E-B359-AD4DCB41BA20}"/>
              </a:ext>
            </a:extLst>
          </p:cNvPr>
          <p:cNvSpPr txBox="1"/>
          <p:nvPr/>
        </p:nvSpPr>
        <p:spPr>
          <a:xfrm>
            <a:off x="8217641" y="5804714"/>
            <a:ext cx="288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6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3"/>
    </mc:Choice>
    <mc:Fallback xmlns="">
      <p:transition spd="slow" advTm="416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Brassicaceae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6" name="Obrázek 5" descr="Obsah obrázku text, interiér, dřevěné, několik&#10;&#10;Popis byl vytvořen automaticky">
            <a:extLst>
              <a:ext uri="{FF2B5EF4-FFF2-40B4-BE49-F238E27FC236}">
                <a16:creationId xmlns:a16="http://schemas.microsoft.com/office/drawing/2014/main" id="{AD9EFE93-D27A-4969-8D2B-BABAD681B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55" r="7873" b="8420"/>
          <a:stretch/>
        </p:blipFill>
        <p:spPr>
          <a:xfrm>
            <a:off x="156856" y="867392"/>
            <a:ext cx="4389633" cy="590433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70D6DBE-8C8E-43F8-8C5E-49BB9C08B628}"/>
              </a:ext>
            </a:extLst>
          </p:cNvPr>
          <p:cNvSpPr txBox="1"/>
          <p:nvPr/>
        </p:nvSpPr>
        <p:spPr>
          <a:xfrm>
            <a:off x="4583287" y="6445957"/>
            <a:ext cx="73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Cardamine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 : oboupohlavný </a:t>
            </a:r>
            <a:r>
              <a:rPr lang="cs-CZ" b="1" dirty="0" err="1"/>
              <a:t>bisymetrický</a:t>
            </a:r>
            <a:r>
              <a:rPr lang="cs-CZ" b="1" dirty="0"/>
              <a:t>, K4 C4 A4+2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  <a:endParaRPr lang="cs-CZ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22629" y="5486400"/>
            <a:ext cx="61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Arabis</a:t>
            </a:r>
            <a:r>
              <a:rPr lang="cs-CZ" b="1" i="1" dirty="0"/>
              <a:t> </a:t>
            </a:r>
            <a:r>
              <a:rPr lang="cs-CZ" b="1" i="1" dirty="0" err="1"/>
              <a:t>caucasica</a:t>
            </a:r>
            <a:r>
              <a:rPr lang="cs-CZ" b="1" dirty="0"/>
              <a:t>, květní obaly a andreceum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29" y="867392"/>
            <a:ext cx="6928513" cy="46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77"/>
    </mc:Choice>
    <mc:Fallback xmlns="">
      <p:transition spd="slow" advTm="6647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Brassicaceae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6" name="Obrázek 5" descr="Obsah obrázku text, interiér, dřevěné, několik&#10;&#10;Popis byl vytvořen automaticky">
            <a:extLst>
              <a:ext uri="{FF2B5EF4-FFF2-40B4-BE49-F238E27FC236}">
                <a16:creationId xmlns:a16="http://schemas.microsoft.com/office/drawing/2014/main" id="{AD9EFE93-D27A-4969-8D2B-BABAD681B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55" r="7873" b="8420"/>
          <a:stretch/>
        </p:blipFill>
        <p:spPr>
          <a:xfrm>
            <a:off x="156856" y="867392"/>
            <a:ext cx="4389633" cy="590433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70D6DBE-8C8E-43F8-8C5E-49BB9C08B628}"/>
              </a:ext>
            </a:extLst>
          </p:cNvPr>
          <p:cNvSpPr txBox="1"/>
          <p:nvPr/>
        </p:nvSpPr>
        <p:spPr>
          <a:xfrm>
            <a:off x="4583287" y="6445957"/>
            <a:ext cx="73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Cardamine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 : oboupohlavný </a:t>
            </a:r>
            <a:r>
              <a:rPr lang="cs-CZ" b="1" dirty="0" err="1"/>
              <a:t>bisymetrický</a:t>
            </a:r>
            <a:r>
              <a:rPr lang="cs-CZ" b="1" dirty="0"/>
              <a:t>, K4 C4 A4+2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  <a:endParaRPr lang="cs-CZ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81057" y="5917939"/>
            <a:ext cx="61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Arabis</a:t>
            </a:r>
            <a:r>
              <a:rPr lang="cs-CZ" b="1" i="1" dirty="0"/>
              <a:t> </a:t>
            </a:r>
            <a:r>
              <a:rPr lang="cs-CZ" b="1" i="1" dirty="0" err="1"/>
              <a:t>caucasica</a:t>
            </a:r>
            <a:r>
              <a:rPr lang="cs-CZ" b="1" dirty="0"/>
              <a:t>, korunní lístky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1028" y="1717029"/>
            <a:ext cx="5097849" cy="339856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1252" y="1717193"/>
            <a:ext cx="5098831" cy="339922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080278" y="5922263"/>
            <a:ext cx="61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kališní lístky a andreceum</a:t>
            </a:r>
          </a:p>
        </p:txBody>
      </p:sp>
    </p:spTree>
    <p:extLst>
      <p:ext uri="{BB962C8B-B14F-4D97-AF65-F5344CB8AC3E}">
        <p14:creationId xmlns:p14="http://schemas.microsoft.com/office/powerpoint/2010/main" val="39370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30"/>
    </mc:Choice>
    <mc:Fallback xmlns="">
      <p:transition spd="slow" advTm="515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Brassicaceae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6" name="Obrázek 5" descr="Obsah obrázku text, interiér, dřevěné, několik&#10;&#10;Popis byl vytvořen automaticky">
            <a:extLst>
              <a:ext uri="{FF2B5EF4-FFF2-40B4-BE49-F238E27FC236}">
                <a16:creationId xmlns:a16="http://schemas.microsoft.com/office/drawing/2014/main" id="{AD9EFE93-D27A-4969-8D2B-BABAD681B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55" r="7873" b="8420"/>
          <a:stretch/>
        </p:blipFill>
        <p:spPr>
          <a:xfrm>
            <a:off x="156856" y="867392"/>
            <a:ext cx="4389633" cy="590433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70D6DBE-8C8E-43F8-8C5E-49BB9C08B628}"/>
              </a:ext>
            </a:extLst>
          </p:cNvPr>
          <p:cNvSpPr txBox="1"/>
          <p:nvPr/>
        </p:nvSpPr>
        <p:spPr>
          <a:xfrm>
            <a:off x="4583287" y="6445957"/>
            <a:ext cx="73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Cardamine</a:t>
            </a:r>
            <a:r>
              <a:rPr lang="cs-CZ" b="1" i="1" dirty="0"/>
              <a:t> </a:t>
            </a:r>
            <a:r>
              <a:rPr lang="cs-CZ" b="1" i="1" dirty="0" err="1"/>
              <a:t>pratensis</a:t>
            </a:r>
            <a:r>
              <a:rPr lang="cs-CZ" b="1" dirty="0"/>
              <a:t> : oboupohlavný </a:t>
            </a:r>
            <a:r>
              <a:rPr lang="cs-CZ" b="1" dirty="0" err="1"/>
              <a:t>bisymetrický</a:t>
            </a:r>
            <a:r>
              <a:rPr lang="cs-CZ" b="1" dirty="0"/>
              <a:t>, K4 C4 A4+2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/>
              <a:t>vrchní</a:t>
            </a:r>
            <a:endParaRPr 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22275"/>
          <a:stretch/>
        </p:blipFill>
        <p:spPr>
          <a:xfrm>
            <a:off x="4690241" y="867392"/>
            <a:ext cx="6164317" cy="377060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50825" y="4627176"/>
            <a:ext cx="614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Arabis</a:t>
            </a:r>
            <a:r>
              <a:rPr lang="cs-CZ" b="1" i="1" dirty="0"/>
              <a:t> </a:t>
            </a:r>
            <a:r>
              <a:rPr lang="cs-CZ" b="1" i="1" dirty="0" err="1"/>
              <a:t>caucasica</a:t>
            </a:r>
            <a:r>
              <a:rPr lang="cs-CZ" b="1" dirty="0"/>
              <a:t>, andreceum a gyneceum</a:t>
            </a:r>
          </a:p>
        </p:txBody>
      </p:sp>
    </p:spTree>
    <p:extLst>
      <p:ext uri="{BB962C8B-B14F-4D97-AF65-F5344CB8AC3E}">
        <p14:creationId xmlns:p14="http://schemas.microsoft.com/office/powerpoint/2010/main" val="17518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06"/>
    </mc:Choice>
    <mc:Fallback xmlns="">
      <p:transition spd="slow" advTm="525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Fabaceae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79993" y="6441262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K(5) C5 A9+1 </a:t>
            </a:r>
            <a:r>
              <a:rPr lang="pt-BR" b="1" dirty="0"/>
              <a:t>G</a:t>
            </a:r>
            <a:r>
              <a:rPr lang="cs-CZ" b="1" dirty="0"/>
              <a:t>1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5079300" y="6047702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6551" r="3662" b="7586"/>
          <a:stretch/>
        </p:blipFill>
        <p:spPr>
          <a:xfrm>
            <a:off x="220717" y="853374"/>
            <a:ext cx="4579883" cy="58884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00" y="853374"/>
            <a:ext cx="3808686" cy="51936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35" y="853374"/>
            <a:ext cx="2969360" cy="397682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8944479" y="4788970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8944479" y="4993301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hrozen</a:t>
            </a:r>
          </a:p>
        </p:txBody>
      </p:sp>
    </p:spTree>
    <p:extLst>
      <p:ext uri="{BB962C8B-B14F-4D97-AF65-F5344CB8AC3E}">
        <p14:creationId xmlns:p14="http://schemas.microsoft.com/office/powerpoint/2010/main" val="11352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12"/>
    </mc:Choice>
    <mc:Fallback xmlns="">
      <p:transition spd="slow" advTm="797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Fabaceae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79993" y="6425496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K(5) C5 A9+1 </a:t>
            </a:r>
            <a:r>
              <a:rPr lang="pt-BR" b="1" dirty="0"/>
              <a:t>G</a:t>
            </a:r>
            <a:r>
              <a:rPr lang="cs-CZ" b="1" dirty="0"/>
              <a:t>1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79993" y="6218690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6551" r="3662" b="7586"/>
          <a:stretch/>
        </p:blipFill>
        <p:spPr>
          <a:xfrm>
            <a:off x="220717" y="853374"/>
            <a:ext cx="4579883" cy="58884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2" y="853374"/>
            <a:ext cx="5873804" cy="487452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79993" y="5726248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sudozpeřený list s palisty</a:t>
            </a:r>
          </a:p>
        </p:txBody>
      </p:sp>
    </p:spTree>
    <p:extLst>
      <p:ext uri="{BB962C8B-B14F-4D97-AF65-F5344CB8AC3E}">
        <p14:creationId xmlns:p14="http://schemas.microsoft.com/office/powerpoint/2010/main" val="181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9"/>
    </mc:Choice>
    <mc:Fallback xmlns="">
      <p:transition spd="slow" advTm="303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Fabaceae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79993" y="6425496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K(5) C5 A9+1 </a:t>
            </a:r>
            <a:r>
              <a:rPr lang="pt-BR" b="1" dirty="0"/>
              <a:t>G</a:t>
            </a:r>
            <a:r>
              <a:rPr lang="cs-CZ" b="1" dirty="0"/>
              <a:t>1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79993" y="6218690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6551" r="3662" b="7586"/>
          <a:stretch/>
        </p:blipFill>
        <p:spPr>
          <a:xfrm>
            <a:off x="220717" y="853374"/>
            <a:ext cx="4579883" cy="588842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73945" y="4359754"/>
            <a:ext cx="356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pětičetný květ, korunní lístky: pavéza, křídla, člunek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8"/>
          <a:stretch/>
        </p:blipFill>
        <p:spPr>
          <a:xfrm>
            <a:off x="4942489" y="853374"/>
            <a:ext cx="3469779" cy="35373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99"/>
          <a:stretch/>
        </p:blipFill>
        <p:spPr>
          <a:xfrm rot="10800000">
            <a:off x="8552989" y="853374"/>
            <a:ext cx="3383134" cy="48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38"/>
    </mc:Choice>
    <mc:Fallback xmlns="">
      <p:transition spd="slow" advTm="595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Fabaceae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79993" y="6425496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K(5) C5 A9+1 </a:t>
            </a:r>
            <a:r>
              <a:rPr lang="pt-BR" b="1" dirty="0"/>
              <a:t>G</a:t>
            </a:r>
            <a:r>
              <a:rPr lang="cs-CZ" b="1" dirty="0"/>
              <a:t>1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879993" y="6218690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6551" r="3662" b="7586"/>
          <a:stretch/>
        </p:blipFill>
        <p:spPr>
          <a:xfrm>
            <a:off x="220717" y="853374"/>
            <a:ext cx="4579883" cy="588842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974021" y="5075939"/>
            <a:ext cx="635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Lathyrus</a:t>
            </a:r>
            <a:r>
              <a:rPr lang="cs-CZ" b="1" i="1" dirty="0"/>
              <a:t> </a:t>
            </a:r>
            <a:r>
              <a:rPr lang="cs-CZ" b="1" i="1" dirty="0" err="1"/>
              <a:t>vernus</a:t>
            </a:r>
            <a:r>
              <a:rPr lang="cs-CZ" b="1" dirty="0"/>
              <a:t>: </a:t>
            </a:r>
            <a:r>
              <a:rPr lang="cs-CZ" b="1" dirty="0" err="1"/>
              <a:t>dvoubratré</a:t>
            </a:r>
            <a:r>
              <a:rPr lang="cs-CZ" b="1" dirty="0"/>
              <a:t> tyčinky 9 + 1, pestík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21" y="853374"/>
            <a:ext cx="6352190" cy="42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9"/>
    </mc:Choice>
    <mc:Fallback xmlns="">
      <p:transition spd="slow" advTm="671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Fumaroidae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3" name="Obrázek 2" descr="Obsah obrázku rostlina, květina, růžová&#10;&#10;Popis byl vytvořen automaticky">
            <a:extLst>
              <a:ext uri="{FF2B5EF4-FFF2-40B4-BE49-F238E27FC236}">
                <a16:creationId xmlns:a16="http://schemas.microsoft.com/office/drawing/2014/main" id="{79940879-7D5F-451B-9282-ED2E98514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63" y="901259"/>
            <a:ext cx="6096000" cy="4572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535767D-6B7F-4B0B-A8A0-E520A3BA3879}"/>
              </a:ext>
            </a:extLst>
          </p:cNvPr>
          <p:cNvSpPr txBox="1"/>
          <p:nvPr/>
        </p:nvSpPr>
        <p:spPr>
          <a:xfrm>
            <a:off x="9597746" y="5460006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9" name="Obrázek 8" descr="Obsah obrázku květina, rostlina, tkanina&#10;&#10;Popis byl vytvořen automaticky">
            <a:extLst>
              <a:ext uri="{FF2B5EF4-FFF2-40B4-BE49-F238E27FC236}">
                <a16:creationId xmlns:a16="http://schemas.microsoft.com/office/drawing/2014/main" id="{A9CA631A-1281-4E41-A70D-24D729E0A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" y="901259"/>
            <a:ext cx="4361239" cy="58149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0B62C38-85FA-4E63-9D4C-C2DB3EB41FAD}"/>
              </a:ext>
            </a:extLst>
          </p:cNvPr>
          <p:cNvSpPr/>
          <p:nvPr/>
        </p:nvSpPr>
        <p:spPr>
          <a:xfrm>
            <a:off x="4781362" y="6426329"/>
            <a:ext cx="717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Fumaroidae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K2 C2+2 A2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F4B419D-FF5B-443E-9076-1D66CD3AFD36}"/>
              </a:ext>
            </a:extLst>
          </p:cNvPr>
          <p:cNvSpPr txBox="1"/>
          <p:nvPr/>
        </p:nvSpPr>
        <p:spPr>
          <a:xfrm>
            <a:off x="5057740" y="5460006"/>
            <a:ext cx="43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Lamprocapnos</a:t>
            </a:r>
            <a:r>
              <a:rPr lang="cs-CZ" b="1" i="1" dirty="0"/>
              <a:t> spectabilis, </a:t>
            </a:r>
            <a:r>
              <a:rPr lang="cs-CZ" b="1" dirty="0"/>
              <a:t>detail květenství</a:t>
            </a:r>
          </a:p>
        </p:txBody>
      </p:sp>
    </p:spTree>
    <p:extLst>
      <p:ext uri="{BB962C8B-B14F-4D97-AF65-F5344CB8AC3E}">
        <p14:creationId xmlns:p14="http://schemas.microsoft.com/office/powerpoint/2010/main" val="369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17"/>
    </mc:Choice>
    <mc:Fallback xmlns="">
      <p:transition spd="slow" advTm="1144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Fumaroidae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Obrázek 8" descr="Obsah obrázku květina, rostlina, tkanina&#10;&#10;Popis byl vytvořen automaticky">
            <a:extLst>
              <a:ext uri="{FF2B5EF4-FFF2-40B4-BE49-F238E27FC236}">
                <a16:creationId xmlns:a16="http://schemas.microsoft.com/office/drawing/2014/main" id="{A9CA631A-1281-4E41-A70D-24D729E0A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" y="901259"/>
            <a:ext cx="4361239" cy="58149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0B62C38-85FA-4E63-9D4C-C2DB3EB41FAD}"/>
              </a:ext>
            </a:extLst>
          </p:cNvPr>
          <p:cNvSpPr/>
          <p:nvPr/>
        </p:nvSpPr>
        <p:spPr>
          <a:xfrm>
            <a:off x="4781362" y="6426329"/>
            <a:ext cx="717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Fumaroidae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K2 C2+2 A2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pic>
        <p:nvPicPr>
          <p:cNvPr id="6" name="Obrázek 5" descr="Obsah obrázku interiér, měřicí tyč&#10;&#10;Popis byl vytvořen automaticky">
            <a:extLst>
              <a:ext uri="{FF2B5EF4-FFF2-40B4-BE49-F238E27FC236}">
                <a16:creationId xmlns:a16="http://schemas.microsoft.com/office/drawing/2014/main" id="{2D5C0AAD-65F2-41A4-B4C6-8E3943848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1" y="901259"/>
            <a:ext cx="4485845" cy="491251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6E6B0F-12D7-4969-BB2A-A96BED95E62B}"/>
              </a:ext>
            </a:extLst>
          </p:cNvPr>
          <p:cNvSpPr txBox="1"/>
          <p:nvPr/>
        </p:nvSpPr>
        <p:spPr>
          <a:xfrm>
            <a:off x="4942565" y="5813778"/>
            <a:ext cx="682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Lamprocapnos</a:t>
            </a:r>
            <a:r>
              <a:rPr lang="cs-CZ" b="1" i="1" dirty="0"/>
              <a:t> spectabilis, </a:t>
            </a:r>
            <a:r>
              <a:rPr lang="cs-CZ" b="1" dirty="0"/>
              <a:t>detail květu (vnější a vnitřní korunní lístky)</a:t>
            </a:r>
          </a:p>
        </p:txBody>
      </p:sp>
    </p:spTree>
    <p:extLst>
      <p:ext uri="{BB962C8B-B14F-4D97-AF65-F5344CB8AC3E}">
        <p14:creationId xmlns:p14="http://schemas.microsoft.com/office/powerpoint/2010/main" val="23631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6"/>
    </mc:Choice>
    <mc:Fallback xmlns="">
      <p:transition spd="slow" advTm="276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Fumaroidae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Obrázek 8" descr="Obsah obrázku květina, rostlina, tkanina&#10;&#10;Popis byl vytvořen automaticky">
            <a:extLst>
              <a:ext uri="{FF2B5EF4-FFF2-40B4-BE49-F238E27FC236}">
                <a16:creationId xmlns:a16="http://schemas.microsoft.com/office/drawing/2014/main" id="{A9CA631A-1281-4E41-A70D-24D729E0A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" y="901259"/>
            <a:ext cx="4361239" cy="58149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0B62C38-85FA-4E63-9D4C-C2DB3EB41FAD}"/>
              </a:ext>
            </a:extLst>
          </p:cNvPr>
          <p:cNvSpPr/>
          <p:nvPr/>
        </p:nvSpPr>
        <p:spPr>
          <a:xfrm>
            <a:off x="4781362" y="6426329"/>
            <a:ext cx="717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Fumaroidae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K2 C2+2 A2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6E6B0F-12D7-4969-BB2A-A96BED95E62B}"/>
              </a:ext>
            </a:extLst>
          </p:cNvPr>
          <p:cNvSpPr txBox="1"/>
          <p:nvPr/>
        </p:nvSpPr>
        <p:spPr>
          <a:xfrm>
            <a:off x="4952603" y="3311636"/>
            <a:ext cx="682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Lamprocapnos</a:t>
            </a:r>
            <a:r>
              <a:rPr lang="cs-CZ" b="1" i="1" dirty="0"/>
              <a:t> spectabilis, </a:t>
            </a:r>
            <a:r>
              <a:rPr lang="cs-CZ" b="1" dirty="0"/>
              <a:t>tyčinky</a:t>
            </a:r>
          </a:p>
        </p:txBody>
      </p:sp>
      <p:pic>
        <p:nvPicPr>
          <p:cNvPr id="14" name="Obrázek 1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CAB866B9-EACE-4EA8-9CBB-651359427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6" b="4691"/>
          <a:stretch/>
        </p:blipFill>
        <p:spPr>
          <a:xfrm>
            <a:off x="5011441" y="901259"/>
            <a:ext cx="6578669" cy="2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88"/>
    </mc:Choice>
    <mc:Fallback xmlns="">
      <p:transition spd="slow" advTm="861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822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Papaveraceae</a:t>
            </a:r>
            <a:r>
              <a:rPr lang="cs-CZ" sz="3200" b="1" dirty="0"/>
              <a:t>, </a:t>
            </a:r>
            <a:r>
              <a:rPr lang="cs-CZ" sz="3200" b="1" dirty="0" err="1"/>
              <a:t>Fumaroidae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6613732" y="790101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Obrázek 8" descr="Obsah obrázku květina, rostlina, tkanina&#10;&#10;Popis byl vytvořen automaticky">
            <a:extLst>
              <a:ext uri="{FF2B5EF4-FFF2-40B4-BE49-F238E27FC236}">
                <a16:creationId xmlns:a16="http://schemas.microsoft.com/office/drawing/2014/main" id="{A9CA631A-1281-4E41-A70D-24D729E0A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" y="901259"/>
            <a:ext cx="4361239" cy="58149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0B62C38-85FA-4E63-9D4C-C2DB3EB41FAD}"/>
              </a:ext>
            </a:extLst>
          </p:cNvPr>
          <p:cNvSpPr/>
          <p:nvPr/>
        </p:nvSpPr>
        <p:spPr>
          <a:xfrm>
            <a:off x="4781362" y="6426329"/>
            <a:ext cx="717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Fumaroidae</a:t>
            </a:r>
            <a:r>
              <a:rPr lang="cs-CZ" b="1" dirty="0"/>
              <a:t>: oboupohlavný </a:t>
            </a:r>
            <a:r>
              <a:rPr lang="cs-CZ" b="1" dirty="0" err="1"/>
              <a:t>zygomorfní</a:t>
            </a:r>
            <a:r>
              <a:rPr lang="cs-CZ" b="1" dirty="0"/>
              <a:t>, K2 C2+2 A2 </a:t>
            </a:r>
            <a:r>
              <a:rPr lang="pt-BR" b="1" dirty="0"/>
              <a:t>G</a:t>
            </a:r>
            <a:r>
              <a:rPr lang="cs-CZ" b="1" dirty="0"/>
              <a:t>(2 –∞)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6E6B0F-12D7-4969-BB2A-A96BED95E62B}"/>
              </a:ext>
            </a:extLst>
          </p:cNvPr>
          <p:cNvSpPr txBox="1"/>
          <p:nvPr/>
        </p:nvSpPr>
        <p:spPr>
          <a:xfrm>
            <a:off x="4886120" y="5385541"/>
            <a:ext cx="682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Lamprocapnos</a:t>
            </a:r>
            <a:r>
              <a:rPr lang="cs-CZ" b="1" i="1" dirty="0"/>
              <a:t> spectabilis, </a:t>
            </a:r>
            <a:r>
              <a:rPr lang="cs-CZ" b="1" dirty="0"/>
              <a:t>andreceum a gyneceum</a:t>
            </a:r>
          </a:p>
        </p:txBody>
      </p:sp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F92C2CDF-DA6C-4D59-909F-C8758DAD9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5" y="918821"/>
            <a:ext cx="6554611" cy="43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32"/>
    </mc:Choice>
    <mc:Fallback xmlns="">
      <p:transition spd="slow" advTm="118232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477</Words>
  <Application>Microsoft Office PowerPoint</Application>
  <PresentationFormat>Širokoúhlá obrazovka</PresentationFormat>
  <Paragraphs>60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Rotreklová</dc:creator>
  <cp:lastModifiedBy>Dan Dvořák</cp:lastModifiedBy>
  <cp:revision>3</cp:revision>
  <dcterms:created xsi:type="dcterms:W3CDTF">2025-04-07T09:13:24Z</dcterms:created>
  <dcterms:modified xsi:type="dcterms:W3CDTF">2025-04-07T10:42:24Z</dcterms:modified>
</cp:coreProperties>
</file>