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4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BF2B-C02E-4738-8094-106922329BF4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3B84-2ED0-4CEE-A407-6BDEC74F16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079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BF2B-C02E-4738-8094-106922329BF4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3B84-2ED0-4CEE-A407-6BDEC74F16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64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BF2B-C02E-4738-8094-106922329BF4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3B84-2ED0-4CEE-A407-6BDEC74F16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1236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BF2B-C02E-4738-8094-106922329BF4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3B84-2ED0-4CEE-A407-6BDEC74F16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1969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BF2B-C02E-4738-8094-106922329BF4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3B84-2ED0-4CEE-A407-6BDEC74F16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339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BF2B-C02E-4738-8094-106922329BF4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3B84-2ED0-4CEE-A407-6BDEC74F16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0451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BF2B-C02E-4738-8094-106922329BF4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3B84-2ED0-4CEE-A407-6BDEC74F16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5115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BF2B-C02E-4738-8094-106922329BF4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3B84-2ED0-4CEE-A407-6BDEC74F16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35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BF2B-C02E-4738-8094-106922329BF4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3B84-2ED0-4CEE-A407-6BDEC74F16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53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BF2B-C02E-4738-8094-106922329BF4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3B84-2ED0-4CEE-A407-6BDEC74F16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931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BF2B-C02E-4738-8094-106922329BF4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3B84-2ED0-4CEE-A407-6BDEC74F16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763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BF2B-C02E-4738-8094-106922329BF4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83B84-2ED0-4CEE-A407-6BDEC74F16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64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endParaRPr lang="cs-CZ" sz="3200" b="1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729627C-4CD8-4420-B5C4-E3841015653A}"/>
              </a:ext>
            </a:extLst>
          </p:cNvPr>
          <p:cNvSpPr/>
          <p:nvPr/>
        </p:nvSpPr>
        <p:spPr>
          <a:xfrm>
            <a:off x="4150155" y="6497822"/>
            <a:ext cx="28857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https://cz.pinterest.com/pin/53621051801406144/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F4F0CCC-979F-422B-A674-AF6524FFC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60" y="864831"/>
            <a:ext cx="8168479" cy="5590001"/>
          </a:xfrm>
          <a:prstGeom prst="rect">
            <a:avLst/>
          </a:prstGeom>
        </p:spPr>
      </p:pic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3AB53545-302B-42F7-805A-66DF8FE2D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0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27"/>
    </mc:Choice>
    <mc:Fallback xmlns="">
      <p:transition spd="slow" advTm="30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Boraginaceae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6D6A472-ACA5-4CB0-8AF9-2FCAFFEB694A}"/>
              </a:ext>
            </a:extLst>
          </p:cNvPr>
          <p:cNvSpPr txBox="1"/>
          <p:nvPr/>
        </p:nvSpPr>
        <p:spPr>
          <a:xfrm>
            <a:off x="5136763" y="901259"/>
            <a:ext cx="369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4760447" y="6463954"/>
            <a:ext cx="858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Pulmonaria</a:t>
            </a:r>
            <a:r>
              <a:rPr lang="cs-CZ" b="1" i="1" dirty="0"/>
              <a:t> </a:t>
            </a:r>
            <a:r>
              <a:rPr lang="cs-CZ" b="1" i="1" dirty="0" err="1"/>
              <a:t>obscura</a:t>
            </a:r>
            <a:r>
              <a:rPr lang="cs-CZ" b="1" dirty="0"/>
              <a:t>: oboupohlavný aktinomorfní, K(5) [C(5) A5] </a:t>
            </a:r>
            <a:r>
              <a:rPr lang="pt-BR" b="1" dirty="0"/>
              <a:t>G</a:t>
            </a:r>
            <a:r>
              <a:rPr lang="cs-CZ" b="1" dirty="0"/>
              <a:t>(2)</a:t>
            </a:r>
            <a:r>
              <a:rPr lang="pt-BR" b="1" dirty="0"/>
              <a:t> 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text, různé, několik&#10;&#10;Popis byl vytvořen automaticky">
            <a:extLst>
              <a:ext uri="{FF2B5EF4-FFF2-40B4-BE49-F238E27FC236}">
                <a16:creationId xmlns:a16="http://schemas.microsoft.com/office/drawing/2014/main" id="{5318FAC4-D988-4B60-9BFB-A5860F660F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5852" r="5393" b="6999"/>
          <a:stretch/>
        </p:blipFill>
        <p:spPr>
          <a:xfrm>
            <a:off x="420794" y="821842"/>
            <a:ext cx="4364367" cy="5976649"/>
          </a:xfrm>
          <a:prstGeom prst="rect">
            <a:avLst/>
          </a:prstGeom>
        </p:spPr>
      </p:pic>
      <p:pic>
        <p:nvPicPr>
          <p:cNvPr id="9" name="Obrázek 8" descr="Obsah obrázku kočka, nohy, stopy, zavřít&#10;&#10;Popis byl vytvořen automaticky">
            <a:extLst>
              <a:ext uri="{FF2B5EF4-FFF2-40B4-BE49-F238E27FC236}">
                <a16:creationId xmlns:a16="http://schemas.microsoft.com/office/drawing/2014/main" id="{374AB52D-9A8F-4E35-BA64-2DB5DC531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88" y="821842"/>
            <a:ext cx="6855092" cy="4570061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5027968" y="5391903"/>
            <a:ext cx="7049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err="1"/>
              <a:t>Pulmonaria</a:t>
            </a:r>
            <a:r>
              <a:rPr lang="cs-CZ" b="1" i="1" dirty="0"/>
              <a:t> </a:t>
            </a:r>
            <a:r>
              <a:rPr lang="cs-CZ" b="1" i="1" dirty="0" err="1" smtClean="0"/>
              <a:t>obscura</a:t>
            </a:r>
            <a:r>
              <a:rPr lang="cs-CZ" b="1" i="1" dirty="0" smtClean="0"/>
              <a:t>, </a:t>
            </a:r>
            <a:r>
              <a:rPr lang="cs-CZ" b="1" dirty="0"/>
              <a:t>koruna členěná na korunní trubku a korunní cípy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789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37"/>
    </mc:Choice>
    <mc:Fallback xmlns="">
      <p:transition spd="slow" advTm="2443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Boraginaceae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6D6A472-ACA5-4CB0-8AF9-2FCAFFEB694A}"/>
              </a:ext>
            </a:extLst>
          </p:cNvPr>
          <p:cNvSpPr txBox="1"/>
          <p:nvPr/>
        </p:nvSpPr>
        <p:spPr>
          <a:xfrm>
            <a:off x="5136763" y="901259"/>
            <a:ext cx="369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4764661" y="6464911"/>
            <a:ext cx="858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Pulmonaria</a:t>
            </a:r>
            <a:r>
              <a:rPr lang="cs-CZ" b="1" i="1" dirty="0"/>
              <a:t> </a:t>
            </a:r>
            <a:r>
              <a:rPr lang="cs-CZ" b="1" i="1" dirty="0" err="1"/>
              <a:t>obscura</a:t>
            </a:r>
            <a:r>
              <a:rPr lang="cs-CZ" b="1" dirty="0"/>
              <a:t>: oboupohlavný aktinomorfní, K(5) [C(5) A5] </a:t>
            </a:r>
            <a:r>
              <a:rPr lang="pt-BR" b="1" dirty="0"/>
              <a:t>G</a:t>
            </a:r>
            <a:r>
              <a:rPr lang="cs-CZ" b="1" dirty="0"/>
              <a:t>(2)</a:t>
            </a:r>
            <a:r>
              <a:rPr lang="pt-BR" b="1" dirty="0"/>
              <a:t> 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text, různé, několik&#10;&#10;Popis byl vytvořen automaticky">
            <a:extLst>
              <a:ext uri="{FF2B5EF4-FFF2-40B4-BE49-F238E27FC236}">
                <a16:creationId xmlns:a16="http://schemas.microsoft.com/office/drawing/2014/main" id="{5318FAC4-D988-4B60-9BFB-A5860F660F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5852" r="5393" b="6999"/>
          <a:stretch/>
        </p:blipFill>
        <p:spPr>
          <a:xfrm>
            <a:off x="420794" y="821842"/>
            <a:ext cx="4364367" cy="5976649"/>
          </a:xfrm>
          <a:prstGeom prst="rect">
            <a:avLst/>
          </a:prstGeom>
        </p:spPr>
      </p:pic>
      <p:pic>
        <p:nvPicPr>
          <p:cNvPr id="9" name="Obrázek 8" descr="Obsah obrázku hmyz&#10;&#10;Popis byl vytvořen automaticky">
            <a:extLst>
              <a:ext uri="{FF2B5EF4-FFF2-40B4-BE49-F238E27FC236}">
                <a16:creationId xmlns:a16="http://schemas.microsoft.com/office/drawing/2014/main" id="{A5EB0962-E780-4386-B472-6E510DCDE2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512" y="821842"/>
            <a:ext cx="6875303" cy="4583535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5061512" y="5405377"/>
            <a:ext cx="6643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err="1"/>
              <a:t>Pulmonaria</a:t>
            </a:r>
            <a:r>
              <a:rPr lang="cs-CZ" b="1" i="1" dirty="0"/>
              <a:t> </a:t>
            </a:r>
            <a:r>
              <a:rPr lang="cs-CZ" b="1" i="1" dirty="0" err="1"/>
              <a:t>obscura</a:t>
            </a:r>
            <a:r>
              <a:rPr lang="cs-CZ" b="1" i="1" dirty="0"/>
              <a:t>, </a:t>
            </a:r>
            <a:r>
              <a:rPr lang="cs-CZ" b="1" dirty="0"/>
              <a:t>podélná řez květem, je patrný kalich, koruna, </a:t>
            </a:r>
          </a:p>
          <a:p>
            <a:r>
              <a:rPr lang="cs-CZ" b="1" dirty="0"/>
              <a:t>tyčinky nitkami srostlé s korunní trubkou a pestík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27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69"/>
    </mc:Choice>
    <mc:Fallback xmlns="">
      <p:transition spd="slow" advTm="12166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Cyperaceae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6D6A472-ACA5-4CB0-8AF9-2FCAFFEB694A}"/>
              </a:ext>
            </a:extLst>
          </p:cNvPr>
          <p:cNvSpPr txBox="1"/>
          <p:nvPr/>
        </p:nvSpPr>
        <p:spPr>
          <a:xfrm>
            <a:off x="5136763" y="901259"/>
            <a:ext cx="369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3516750" y="6383492"/>
            <a:ext cx="858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Carex</a:t>
            </a:r>
            <a:r>
              <a:rPr lang="cs-CZ" b="1" i="1" dirty="0"/>
              <a:t> </a:t>
            </a:r>
            <a:r>
              <a:rPr lang="cs-CZ" b="1" i="1" dirty="0" err="1"/>
              <a:t>praecox</a:t>
            </a:r>
            <a:endParaRPr lang="cs-CZ" b="1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3679277" y="6014160"/>
            <a:ext cx="858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Carex</a:t>
            </a:r>
            <a:r>
              <a:rPr lang="cs-CZ" b="1" i="1" dirty="0"/>
              <a:t> </a:t>
            </a:r>
            <a:r>
              <a:rPr lang="cs-CZ" b="1" i="1" dirty="0" err="1"/>
              <a:t>morrowii</a:t>
            </a:r>
            <a:r>
              <a:rPr lang="cs-CZ" b="1" dirty="0"/>
              <a:t>: fertilní lodyha          </a:t>
            </a:r>
            <a:r>
              <a:rPr lang="cs-CZ" b="1" dirty="0" err="1"/>
              <a:t>lodyha</a:t>
            </a:r>
            <a:r>
              <a:rPr lang="cs-CZ" b="1" dirty="0"/>
              <a:t> na průřezu trojhranná  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8" t="4253" r="2536" b="13908"/>
          <a:stretch/>
        </p:blipFill>
        <p:spPr>
          <a:xfrm>
            <a:off x="181303" y="840717"/>
            <a:ext cx="3389587" cy="585773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7" t="23733"/>
          <a:stretch/>
        </p:blipFill>
        <p:spPr>
          <a:xfrm rot="5400000">
            <a:off x="6497835" y="1562216"/>
            <a:ext cx="4829082" cy="342716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93" y="848710"/>
            <a:ext cx="3238431" cy="486170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691036" y="5681670"/>
            <a:ext cx="31794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1" dirty="0"/>
              <a:t>https://commons.wikimedia.org/wiki/File:Carex_morrowii_%27Variegata%27_flowers_01.jpg</a:t>
            </a:r>
          </a:p>
        </p:txBody>
      </p:sp>
    </p:spTree>
    <p:extLst>
      <p:ext uri="{BB962C8B-B14F-4D97-AF65-F5344CB8AC3E}">
        <p14:creationId xmlns:p14="http://schemas.microsoft.com/office/powerpoint/2010/main" val="123280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155"/>
    </mc:Choice>
    <mc:Fallback xmlns="">
      <p:transition spd="slow" advTm="21715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Cyperaceae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6D6A472-ACA5-4CB0-8AF9-2FCAFFEB694A}"/>
              </a:ext>
            </a:extLst>
          </p:cNvPr>
          <p:cNvSpPr txBox="1"/>
          <p:nvPr/>
        </p:nvSpPr>
        <p:spPr>
          <a:xfrm>
            <a:off x="5136763" y="901259"/>
            <a:ext cx="369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3516750" y="6383492"/>
            <a:ext cx="858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Carex</a:t>
            </a:r>
            <a:r>
              <a:rPr lang="cs-CZ" b="1" i="1" dirty="0"/>
              <a:t> </a:t>
            </a:r>
            <a:r>
              <a:rPr lang="cs-CZ" b="1" i="1" dirty="0" err="1"/>
              <a:t>praecox</a:t>
            </a:r>
            <a:endParaRPr lang="cs-CZ" b="1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3799083" y="5876623"/>
            <a:ext cx="858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Carex</a:t>
            </a:r>
            <a:r>
              <a:rPr lang="cs-CZ" b="1" i="1" dirty="0"/>
              <a:t> </a:t>
            </a:r>
            <a:r>
              <a:rPr lang="cs-CZ" b="1" i="1" dirty="0" err="1"/>
              <a:t>morrowii</a:t>
            </a:r>
            <a:r>
              <a:rPr lang="cs-CZ" b="1" dirty="0"/>
              <a:t>: samičí klásek 	samčí klásek  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8" t="4253" r="2536" b="13908"/>
          <a:stretch/>
        </p:blipFill>
        <p:spPr>
          <a:xfrm>
            <a:off x="181303" y="840717"/>
            <a:ext cx="3389587" cy="585773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14671" y="1686799"/>
            <a:ext cx="5027788" cy="335185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69353" y="1677677"/>
            <a:ext cx="5038735" cy="33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30"/>
    </mc:Choice>
    <mc:Fallback xmlns="">
      <p:transition spd="slow" advTm="13283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Cyperaceae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6D6A472-ACA5-4CB0-8AF9-2FCAFFEB694A}"/>
              </a:ext>
            </a:extLst>
          </p:cNvPr>
          <p:cNvSpPr txBox="1"/>
          <p:nvPr/>
        </p:nvSpPr>
        <p:spPr>
          <a:xfrm>
            <a:off x="5136763" y="901259"/>
            <a:ext cx="369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3516750" y="6383492"/>
            <a:ext cx="858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Carex</a:t>
            </a:r>
            <a:r>
              <a:rPr lang="cs-CZ" b="1" i="1" dirty="0"/>
              <a:t> </a:t>
            </a:r>
            <a:r>
              <a:rPr lang="cs-CZ" b="1" i="1" dirty="0" err="1"/>
              <a:t>praecox</a:t>
            </a:r>
            <a:endParaRPr lang="cs-CZ" b="1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3679277" y="5881724"/>
            <a:ext cx="858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Carex</a:t>
            </a:r>
            <a:r>
              <a:rPr lang="cs-CZ" b="1" i="1" dirty="0"/>
              <a:t> </a:t>
            </a:r>
            <a:r>
              <a:rPr lang="cs-CZ" b="1" i="1" dirty="0" err="1"/>
              <a:t>morrowii</a:t>
            </a:r>
            <a:r>
              <a:rPr lang="cs-CZ" b="1" dirty="0"/>
              <a:t>: samičí květ podepřený listenem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8" t="4253" r="2536" b="13908"/>
          <a:stretch/>
        </p:blipFill>
        <p:spPr>
          <a:xfrm>
            <a:off x="181303" y="840717"/>
            <a:ext cx="3389587" cy="585773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7" t="31924"/>
          <a:stretch/>
        </p:blipFill>
        <p:spPr>
          <a:xfrm rot="16200000">
            <a:off x="2661750" y="1959513"/>
            <a:ext cx="4980955" cy="276515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2795" y="1681936"/>
            <a:ext cx="4966451" cy="331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88"/>
    </mc:Choice>
    <mc:Fallback xmlns="">
      <p:transition spd="slow" advTm="8888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Liliaceae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Obsah obrázku text, různé, několik, tkanina&#10;&#10;Popis byl vytvořen automaticky">
            <a:extLst>
              <a:ext uri="{FF2B5EF4-FFF2-40B4-BE49-F238E27FC236}">
                <a16:creationId xmlns:a16="http://schemas.microsoft.com/office/drawing/2014/main" id="{8F9C9EA0-6939-402E-A703-8D49CB99A2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t="6420" r="3455" b="8842"/>
          <a:stretch/>
        </p:blipFill>
        <p:spPr>
          <a:xfrm>
            <a:off x="304800" y="809598"/>
            <a:ext cx="4549422" cy="5899162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C133DE1-65C9-45AA-A598-BEF33689DCF5}"/>
              </a:ext>
            </a:extLst>
          </p:cNvPr>
          <p:cNvSpPr/>
          <p:nvPr/>
        </p:nvSpPr>
        <p:spPr>
          <a:xfrm>
            <a:off x="5012267" y="633603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oboupohlavný pravidelný květ, </a:t>
            </a:r>
            <a:r>
              <a:rPr lang="pt-BR" b="1" dirty="0"/>
              <a:t>P3+3 A3+3 G(3) s</a:t>
            </a:r>
            <a:r>
              <a:rPr lang="cs-CZ" b="1" dirty="0"/>
              <a:t>vrchní</a:t>
            </a:r>
          </a:p>
        </p:txBody>
      </p:sp>
      <p:pic>
        <p:nvPicPr>
          <p:cNvPr id="12" name="Obrázek 11" descr="Obsah obrázku zelenina&#10;&#10;Popis byl vytvořen automaticky">
            <a:extLst>
              <a:ext uri="{FF2B5EF4-FFF2-40B4-BE49-F238E27FC236}">
                <a16:creationId xmlns:a16="http://schemas.microsoft.com/office/drawing/2014/main" id="{C01702C9-EFD3-401A-8A8B-4B8E9096A1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t="8846" r="18185" b="12034"/>
          <a:stretch/>
        </p:blipFill>
        <p:spPr>
          <a:xfrm>
            <a:off x="5085644" y="821842"/>
            <a:ext cx="6495433" cy="467584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7A1FF64-14EE-43EB-B9A3-07D25B5B0C8D}"/>
              </a:ext>
            </a:extLst>
          </p:cNvPr>
          <p:cNvSpPr txBox="1"/>
          <p:nvPr/>
        </p:nvSpPr>
        <p:spPr>
          <a:xfrm>
            <a:off x="5085644" y="5497689"/>
            <a:ext cx="4549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Tulipa</a:t>
            </a:r>
            <a:r>
              <a:rPr lang="cs-CZ" b="1" i="1" dirty="0"/>
              <a:t> </a:t>
            </a:r>
            <a:r>
              <a:rPr lang="cs-CZ" b="1" dirty="0"/>
              <a:t>×</a:t>
            </a:r>
            <a:r>
              <a:rPr lang="cs-CZ" b="1" i="1" dirty="0" err="1"/>
              <a:t>gesneriana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5649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59"/>
    </mc:Choice>
    <mc:Fallback xmlns="">
      <p:transition spd="slow" advTm="13725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Liliaceae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Obsah obrázku text, různé, několik, tkanina&#10;&#10;Popis byl vytvořen automaticky">
            <a:extLst>
              <a:ext uri="{FF2B5EF4-FFF2-40B4-BE49-F238E27FC236}">
                <a16:creationId xmlns:a16="http://schemas.microsoft.com/office/drawing/2014/main" id="{8F9C9EA0-6939-402E-A703-8D49CB99A2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t="6420" r="3455" b="8842"/>
          <a:stretch/>
        </p:blipFill>
        <p:spPr>
          <a:xfrm>
            <a:off x="304800" y="809598"/>
            <a:ext cx="4549422" cy="5899162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C133DE1-65C9-45AA-A598-BEF33689DCF5}"/>
              </a:ext>
            </a:extLst>
          </p:cNvPr>
          <p:cNvSpPr/>
          <p:nvPr/>
        </p:nvSpPr>
        <p:spPr>
          <a:xfrm>
            <a:off x="5012267" y="633603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oboupohlavný pravidelný květ, </a:t>
            </a:r>
            <a:r>
              <a:rPr lang="pt-BR" b="1" dirty="0"/>
              <a:t>P3+3 A3+3 G(3) 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interiér, talíř, krájené, snězeno&#10;&#10;Popis byl vytvořen automaticky">
            <a:extLst>
              <a:ext uri="{FF2B5EF4-FFF2-40B4-BE49-F238E27FC236}">
                <a16:creationId xmlns:a16="http://schemas.microsoft.com/office/drawing/2014/main" id="{E76577B4-36C5-4318-B887-79BAFE3364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866" y="821841"/>
            <a:ext cx="6742838" cy="44952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DCB9313-684F-49A6-94D7-9877440ED316}"/>
              </a:ext>
            </a:extLst>
          </p:cNvPr>
          <p:cNvSpPr txBox="1"/>
          <p:nvPr/>
        </p:nvSpPr>
        <p:spPr>
          <a:xfrm>
            <a:off x="5113866" y="5328355"/>
            <a:ext cx="4549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Tulipa</a:t>
            </a:r>
            <a:r>
              <a:rPr lang="cs-CZ" b="1" i="1" dirty="0"/>
              <a:t> </a:t>
            </a:r>
            <a:r>
              <a:rPr lang="cs-CZ" b="1" dirty="0"/>
              <a:t>×</a:t>
            </a:r>
            <a:r>
              <a:rPr lang="cs-CZ" b="1" i="1" dirty="0" err="1"/>
              <a:t>gesneriana</a:t>
            </a:r>
            <a:r>
              <a:rPr lang="cs-CZ" b="1" dirty="0"/>
              <a:t>, tyčinky a pestík</a:t>
            </a:r>
          </a:p>
        </p:txBody>
      </p:sp>
    </p:spTree>
    <p:extLst>
      <p:ext uri="{BB962C8B-B14F-4D97-AF65-F5344CB8AC3E}">
        <p14:creationId xmlns:p14="http://schemas.microsoft.com/office/powerpoint/2010/main" val="33240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22"/>
    </mc:Choice>
    <mc:Fallback xmlns="">
      <p:transition spd="slow" advTm="12042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Liliaceae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Obsah obrázku text, různé, několik, tkanina&#10;&#10;Popis byl vytvořen automaticky">
            <a:extLst>
              <a:ext uri="{FF2B5EF4-FFF2-40B4-BE49-F238E27FC236}">
                <a16:creationId xmlns:a16="http://schemas.microsoft.com/office/drawing/2014/main" id="{8F9C9EA0-6939-402E-A703-8D49CB99A2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t="6420" r="3455" b="8842"/>
          <a:stretch/>
        </p:blipFill>
        <p:spPr>
          <a:xfrm>
            <a:off x="304800" y="809598"/>
            <a:ext cx="4549422" cy="5899162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C133DE1-65C9-45AA-A598-BEF33689DCF5}"/>
              </a:ext>
            </a:extLst>
          </p:cNvPr>
          <p:cNvSpPr/>
          <p:nvPr/>
        </p:nvSpPr>
        <p:spPr>
          <a:xfrm>
            <a:off x="5012267" y="633603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oboupohlavný pravidelný květ, </a:t>
            </a:r>
            <a:r>
              <a:rPr lang="pt-BR" b="1" dirty="0"/>
              <a:t>P3+3 A3+3 G(3) s</a:t>
            </a:r>
            <a:r>
              <a:rPr lang="cs-CZ" b="1" dirty="0"/>
              <a:t>vrchní</a:t>
            </a:r>
          </a:p>
        </p:txBody>
      </p:sp>
      <p:pic>
        <p:nvPicPr>
          <p:cNvPr id="6" name="Obrázek 5" descr="Obsah obrázku interiér, zavřít, oči&#10;&#10;Popis byl vytvořen automaticky">
            <a:extLst>
              <a:ext uri="{FF2B5EF4-FFF2-40B4-BE49-F238E27FC236}">
                <a16:creationId xmlns:a16="http://schemas.microsoft.com/office/drawing/2014/main" id="{E1FBB587-80FD-4754-9E05-40365F456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67" y="815263"/>
            <a:ext cx="5734755" cy="4763024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CE83BC8-14B8-4452-AB29-F6047B6EDDDE}"/>
              </a:ext>
            </a:extLst>
          </p:cNvPr>
          <p:cNvSpPr/>
          <p:nvPr/>
        </p:nvSpPr>
        <p:spPr>
          <a:xfrm>
            <a:off x="5012267" y="5587826"/>
            <a:ext cx="3929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err="1"/>
              <a:t>Tulipa</a:t>
            </a:r>
            <a:r>
              <a:rPr lang="cs-CZ" b="1" i="1" dirty="0"/>
              <a:t> </a:t>
            </a:r>
            <a:r>
              <a:rPr lang="cs-CZ" b="1" dirty="0"/>
              <a:t>×</a:t>
            </a:r>
            <a:r>
              <a:rPr lang="cs-CZ" b="1" i="1" dirty="0" err="1"/>
              <a:t>gesneriana</a:t>
            </a:r>
            <a:r>
              <a:rPr lang="cs-CZ" b="1" dirty="0"/>
              <a:t>, průřez semeníkem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C9F46ABC-EDD6-4A15-BAB4-AC8C0E485157}"/>
              </a:ext>
            </a:extLst>
          </p:cNvPr>
          <p:cNvSpPr/>
          <p:nvPr/>
        </p:nvSpPr>
        <p:spPr>
          <a:xfrm>
            <a:off x="5012267" y="6032500"/>
            <a:ext cx="1356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err="1"/>
              <a:t>Gagea</a:t>
            </a:r>
            <a:r>
              <a:rPr lang="cs-CZ" b="1" i="1" dirty="0"/>
              <a:t> lutea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4824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09"/>
    </mc:Choice>
    <mc:Fallback xmlns="">
      <p:transition spd="slow" advTm="7860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Lamiaceae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C133DE1-65C9-45AA-A598-BEF33689DCF5}"/>
              </a:ext>
            </a:extLst>
          </p:cNvPr>
          <p:cNvSpPr/>
          <p:nvPr/>
        </p:nvSpPr>
        <p:spPr>
          <a:xfrm>
            <a:off x="4754035" y="6436232"/>
            <a:ext cx="7212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Lamiaceae</a:t>
            </a:r>
            <a:r>
              <a:rPr lang="cs-CZ" b="1" dirty="0"/>
              <a:t>: oboupohlavný </a:t>
            </a:r>
            <a:r>
              <a:rPr lang="cs-CZ" b="1" dirty="0" err="1"/>
              <a:t>zygomorfní</a:t>
            </a:r>
            <a:r>
              <a:rPr lang="cs-CZ" b="1" dirty="0"/>
              <a:t> květ, K(5) ][C(5)</a:t>
            </a:r>
            <a:r>
              <a:rPr lang="pt-BR" b="1" dirty="0"/>
              <a:t> A</a:t>
            </a:r>
            <a:r>
              <a:rPr lang="cs-CZ" b="1" dirty="0"/>
              <a:t>4] </a:t>
            </a:r>
            <a:r>
              <a:rPr lang="pt-BR" b="1" dirty="0"/>
              <a:t>G(</a:t>
            </a:r>
            <a:r>
              <a:rPr lang="cs-CZ" b="1" dirty="0"/>
              <a:t>2</a:t>
            </a:r>
            <a:r>
              <a:rPr lang="pt-BR" b="1" dirty="0"/>
              <a:t>) 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text, kniha&#10;&#10;Popis byl vytvořen automaticky">
            <a:extLst>
              <a:ext uri="{FF2B5EF4-FFF2-40B4-BE49-F238E27FC236}">
                <a16:creationId xmlns:a16="http://schemas.microsoft.com/office/drawing/2014/main" id="{7B4ACAE0-B9DD-4C56-BA93-302147E42F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5308" r="6956" b="9823"/>
          <a:stretch/>
        </p:blipFill>
        <p:spPr>
          <a:xfrm>
            <a:off x="272345" y="785379"/>
            <a:ext cx="4438913" cy="5883260"/>
          </a:xfrm>
          <a:prstGeom prst="rect">
            <a:avLst/>
          </a:prstGeom>
        </p:spPr>
      </p:pic>
      <p:pic>
        <p:nvPicPr>
          <p:cNvPr id="7" name="Obrázek 6" descr="Obsah obrázku rostlina, květina, strom&#10;&#10;Popis byl vytvořen automaticky">
            <a:extLst>
              <a:ext uri="{FF2B5EF4-FFF2-40B4-BE49-F238E27FC236}">
                <a16:creationId xmlns:a16="http://schemas.microsoft.com/office/drawing/2014/main" id="{E7F2DC78-CE3C-467C-BF83-D0EEEC983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567" y="785379"/>
            <a:ext cx="4347650" cy="552667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BFA2283-440F-4D79-AE97-C01DD336A968}"/>
              </a:ext>
            </a:extLst>
          </p:cNvPr>
          <p:cNvSpPr txBox="1"/>
          <p:nvPr/>
        </p:nvSpPr>
        <p:spPr>
          <a:xfrm>
            <a:off x="9259282" y="672489"/>
            <a:ext cx="2663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Lamium</a:t>
            </a:r>
            <a:r>
              <a:rPr lang="cs-CZ" b="1" i="1" dirty="0"/>
              <a:t> </a:t>
            </a:r>
            <a:r>
              <a:rPr lang="cs-CZ" b="1" i="1" dirty="0" err="1"/>
              <a:t>purpureum</a:t>
            </a:r>
            <a:r>
              <a:rPr lang="cs-CZ" b="1" dirty="0"/>
              <a:t>:</a:t>
            </a:r>
          </a:p>
          <a:p>
            <a:r>
              <a:rPr lang="cs-CZ" b="1" dirty="0"/>
              <a:t>vstřícné křižmostojné listy</a:t>
            </a:r>
          </a:p>
          <a:p>
            <a:r>
              <a:rPr lang="cs-CZ" b="1" dirty="0"/>
              <a:t>květenství </a:t>
            </a:r>
            <a:r>
              <a:rPr lang="cs-CZ" b="1" dirty="0" err="1"/>
              <a:t>lichopřeslen</a:t>
            </a:r>
            <a:endParaRPr lang="cs-CZ" b="1" dirty="0"/>
          </a:p>
          <a:p>
            <a:endParaRPr lang="cs-CZ" dirty="0"/>
          </a:p>
        </p:txBody>
      </p:sp>
      <p:pic>
        <p:nvPicPr>
          <p:cNvPr id="14" name="Obrázek 13" descr="Obsah obrázku text, strom, exteriér&#10;&#10;Popis byl vytvořen automaticky">
            <a:extLst>
              <a:ext uri="{FF2B5EF4-FFF2-40B4-BE49-F238E27FC236}">
                <a16:creationId xmlns:a16="http://schemas.microsoft.com/office/drawing/2014/main" id="{0AA0BAC5-7077-46A1-A297-97672B6433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0" t="17824"/>
          <a:stretch/>
        </p:blipFill>
        <p:spPr>
          <a:xfrm rot="16200000">
            <a:off x="9009774" y="2394480"/>
            <a:ext cx="3293879" cy="2573869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1B9CEC6-F380-4204-8767-3D54A135DCE5}"/>
              </a:ext>
            </a:extLst>
          </p:cNvPr>
          <p:cNvSpPr txBox="1"/>
          <p:nvPr/>
        </p:nvSpPr>
        <p:spPr>
          <a:xfrm>
            <a:off x="9270503" y="5297717"/>
            <a:ext cx="266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lodyha na průřezu čtyřhranná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5A9FEE9-50BA-4B86-9F5F-2BC81421B184}"/>
              </a:ext>
            </a:extLst>
          </p:cNvPr>
          <p:cNvSpPr txBox="1"/>
          <p:nvPr/>
        </p:nvSpPr>
        <p:spPr>
          <a:xfrm>
            <a:off x="4790281" y="6273610"/>
            <a:ext cx="2935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www.botanickafotogalerie.cz</a:t>
            </a:r>
          </a:p>
        </p:txBody>
      </p:sp>
    </p:spTree>
    <p:extLst>
      <p:ext uri="{BB962C8B-B14F-4D97-AF65-F5344CB8AC3E}">
        <p14:creationId xmlns:p14="http://schemas.microsoft.com/office/powerpoint/2010/main" val="19370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92"/>
    </mc:Choice>
    <mc:Fallback xmlns="">
      <p:transition spd="slow" advTm="23349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Lamiaceae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C133DE1-65C9-45AA-A598-BEF33689DCF5}"/>
              </a:ext>
            </a:extLst>
          </p:cNvPr>
          <p:cNvSpPr/>
          <p:nvPr/>
        </p:nvSpPr>
        <p:spPr>
          <a:xfrm>
            <a:off x="4629856" y="6312053"/>
            <a:ext cx="7212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Lamiaceae</a:t>
            </a:r>
            <a:r>
              <a:rPr lang="cs-CZ" b="1" dirty="0"/>
              <a:t>: oboupohlavný </a:t>
            </a:r>
            <a:r>
              <a:rPr lang="cs-CZ" b="1" dirty="0" err="1"/>
              <a:t>zygomorfní</a:t>
            </a:r>
            <a:r>
              <a:rPr lang="cs-CZ" b="1" dirty="0"/>
              <a:t> květ, K(5) ][C(5)</a:t>
            </a:r>
            <a:r>
              <a:rPr lang="pt-BR" b="1" dirty="0"/>
              <a:t> A</a:t>
            </a:r>
            <a:r>
              <a:rPr lang="cs-CZ" b="1" dirty="0"/>
              <a:t>4] </a:t>
            </a:r>
            <a:r>
              <a:rPr lang="pt-BR" b="1" dirty="0"/>
              <a:t>G(</a:t>
            </a:r>
            <a:r>
              <a:rPr lang="cs-CZ" b="1" dirty="0"/>
              <a:t>2</a:t>
            </a:r>
            <a:r>
              <a:rPr lang="pt-BR" b="1" dirty="0"/>
              <a:t>) 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text, kniha&#10;&#10;Popis byl vytvořen automaticky">
            <a:extLst>
              <a:ext uri="{FF2B5EF4-FFF2-40B4-BE49-F238E27FC236}">
                <a16:creationId xmlns:a16="http://schemas.microsoft.com/office/drawing/2014/main" id="{7B4ACAE0-B9DD-4C56-BA93-302147E42F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5308" r="6956" b="9823"/>
          <a:stretch/>
        </p:blipFill>
        <p:spPr>
          <a:xfrm>
            <a:off x="159455" y="785379"/>
            <a:ext cx="4438913" cy="5883260"/>
          </a:xfrm>
          <a:prstGeom prst="rect">
            <a:avLst/>
          </a:prstGeom>
        </p:spPr>
      </p:pic>
      <p:pic>
        <p:nvPicPr>
          <p:cNvPr id="8" name="Obrázek 7" descr="Obsah obrázku strom, bezobratlí, žába, zavřít&#10;&#10;Popis byl vytvořen automaticky">
            <a:extLst>
              <a:ext uri="{FF2B5EF4-FFF2-40B4-BE49-F238E27FC236}">
                <a16:creationId xmlns:a16="http://schemas.microsoft.com/office/drawing/2014/main" id="{0C8EF602-5792-49C7-AAD3-93E39B01F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39" y="807957"/>
            <a:ext cx="7034599" cy="468973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60A1A37-FB8B-4EA7-B1B3-AEAB908D7206}"/>
              </a:ext>
            </a:extLst>
          </p:cNvPr>
          <p:cNvSpPr txBox="1"/>
          <p:nvPr/>
        </p:nvSpPr>
        <p:spPr>
          <a:xfrm>
            <a:off x="4724348" y="5497688"/>
            <a:ext cx="688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pětizubý kalich, pyskatá koruna členěna na horní a dolní pysk  </a:t>
            </a:r>
          </a:p>
        </p:txBody>
      </p:sp>
    </p:spTree>
    <p:extLst>
      <p:ext uri="{BB962C8B-B14F-4D97-AF65-F5344CB8AC3E}">
        <p14:creationId xmlns:p14="http://schemas.microsoft.com/office/powerpoint/2010/main" val="229446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14"/>
    </mc:Choice>
    <mc:Fallback xmlns="">
      <p:transition spd="slow" advTm="7151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Lamiaceae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C133DE1-65C9-45AA-A598-BEF33689DCF5}"/>
              </a:ext>
            </a:extLst>
          </p:cNvPr>
          <p:cNvSpPr/>
          <p:nvPr/>
        </p:nvSpPr>
        <p:spPr>
          <a:xfrm>
            <a:off x="4629856" y="6436232"/>
            <a:ext cx="7212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Lamiaceae</a:t>
            </a:r>
            <a:r>
              <a:rPr lang="cs-CZ" b="1" dirty="0"/>
              <a:t>: oboupohlavný </a:t>
            </a:r>
            <a:r>
              <a:rPr lang="cs-CZ" b="1" dirty="0" err="1"/>
              <a:t>zygomorfní</a:t>
            </a:r>
            <a:r>
              <a:rPr lang="cs-CZ" b="1" dirty="0"/>
              <a:t> květ, K(5) ][C(5)</a:t>
            </a:r>
            <a:r>
              <a:rPr lang="pt-BR" b="1" dirty="0"/>
              <a:t> A</a:t>
            </a:r>
            <a:r>
              <a:rPr lang="cs-CZ" b="1" dirty="0"/>
              <a:t>4] </a:t>
            </a:r>
            <a:r>
              <a:rPr lang="pt-BR" b="1" dirty="0"/>
              <a:t>G(</a:t>
            </a:r>
            <a:r>
              <a:rPr lang="cs-CZ" b="1" dirty="0"/>
              <a:t>2</a:t>
            </a:r>
            <a:r>
              <a:rPr lang="pt-BR" b="1" dirty="0"/>
              <a:t>) 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text, kniha&#10;&#10;Popis byl vytvořen automaticky">
            <a:extLst>
              <a:ext uri="{FF2B5EF4-FFF2-40B4-BE49-F238E27FC236}">
                <a16:creationId xmlns:a16="http://schemas.microsoft.com/office/drawing/2014/main" id="{7B4ACAE0-B9DD-4C56-BA93-302147E42F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5308" r="6956" b="9823"/>
          <a:stretch/>
        </p:blipFill>
        <p:spPr>
          <a:xfrm>
            <a:off x="159455" y="785379"/>
            <a:ext cx="4438913" cy="5883260"/>
          </a:xfrm>
          <a:prstGeom prst="rect">
            <a:avLst/>
          </a:prstGeom>
        </p:spPr>
      </p:pic>
      <p:pic>
        <p:nvPicPr>
          <p:cNvPr id="6" name="Obrázek 5" descr="Obsah obrázku hmyz&#10;&#10;Popis byl vytvořen automaticky">
            <a:extLst>
              <a:ext uri="{FF2B5EF4-FFF2-40B4-BE49-F238E27FC236}">
                <a16:creationId xmlns:a16="http://schemas.microsoft.com/office/drawing/2014/main" id="{259F45E5-EBE4-4C47-9E91-B3CEDAE0CE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76" y="785378"/>
            <a:ext cx="4438912" cy="2959274"/>
          </a:xfrm>
          <a:prstGeom prst="rect">
            <a:avLst/>
          </a:prstGeom>
        </p:spPr>
      </p:pic>
      <p:pic>
        <p:nvPicPr>
          <p:cNvPr id="8" name="Obrázek 7" descr="Obsah obrázku text, noční obloha&#10;&#10;Popis byl vytvořen automaticky">
            <a:extLst>
              <a:ext uri="{FF2B5EF4-FFF2-40B4-BE49-F238E27FC236}">
                <a16:creationId xmlns:a16="http://schemas.microsoft.com/office/drawing/2014/main" id="{0E7A4824-2AA0-41CA-820C-107F1441D3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35759" y="1422116"/>
            <a:ext cx="3820425" cy="25469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E61C754-1EFB-4BE9-B135-6DCB64E9A9D8}"/>
              </a:ext>
            </a:extLst>
          </p:cNvPr>
          <p:cNvSpPr txBox="1"/>
          <p:nvPr/>
        </p:nvSpPr>
        <p:spPr>
          <a:xfrm>
            <a:off x="4702686" y="3888731"/>
            <a:ext cx="443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 smtClean="0"/>
              <a:t>Lamium</a:t>
            </a:r>
            <a:r>
              <a:rPr lang="cs-CZ" b="1" i="1" dirty="0" smtClean="0"/>
              <a:t> </a:t>
            </a:r>
            <a:r>
              <a:rPr lang="cs-CZ" b="1" i="1" dirty="0" err="1" smtClean="0"/>
              <a:t>purpureum</a:t>
            </a:r>
            <a:r>
              <a:rPr lang="cs-CZ" b="1" dirty="0" smtClean="0"/>
              <a:t>: tyčinky </a:t>
            </a:r>
            <a:r>
              <a:rPr lang="cs-CZ" b="1" dirty="0"/>
              <a:t>4, zřetelně </a:t>
            </a:r>
            <a:r>
              <a:rPr lang="cs-CZ" b="1" dirty="0" smtClean="0"/>
              <a:t>dvoumocné, blizna </a:t>
            </a:r>
            <a:r>
              <a:rPr lang="cs-CZ" b="1" dirty="0"/>
              <a:t>dvouramenná</a:t>
            </a:r>
          </a:p>
        </p:txBody>
      </p:sp>
    </p:spTree>
    <p:extLst>
      <p:ext uri="{BB962C8B-B14F-4D97-AF65-F5344CB8AC3E}">
        <p14:creationId xmlns:p14="http://schemas.microsoft.com/office/powerpoint/2010/main" val="263100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334"/>
    </mc:Choice>
    <mc:Fallback xmlns="">
      <p:transition spd="slow" advTm="14233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Boraginaceae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6D6A472-ACA5-4CB0-8AF9-2FCAFFEB694A}"/>
              </a:ext>
            </a:extLst>
          </p:cNvPr>
          <p:cNvSpPr txBox="1"/>
          <p:nvPr/>
        </p:nvSpPr>
        <p:spPr>
          <a:xfrm>
            <a:off x="5136763" y="901259"/>
            <a:ext cx="369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4756423" y="6464911"/>
            <a:ext cx="858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Pulmonaria</a:t>
            </a:r>
            <a:r>
              <a:rPr lang="cs-CZ" b="1" i="1" dirty="0"/>
              <a:t> </a:t>
            </a:r>
            <a:r>
              <a:rPr lang="cs-CZ" b="1" i="1" dirty="0" err="1" smtClean="0"/>
              <a:t>obscura</a:t>
            </a:r>
            <a:r>
              <a:rPr lang="cs-CZ" b="1" dirty="0" smtClean="0"/>
              <a:t>: </a:t>
            </a:r>
            <a:r>
              <a:rPr lang="cs-CZ" b="1" dirty="0"/>
              <a:t>oboupohlavný aktinomorfní, K(5) [C(5) A5] </a:t>
            </a:r>
            <a:r>
              <a:rPr lang="pt-BR" b="1" dirty="0"/>
              <a:t>G</a:t>
            </a:r>
            <a:r>
              <a:rPr lang="cs-CZ" b="1" dirty="0"/>
              <a:t>(2)</a:t>
            </a:r>
            <a:r>
              <a:rPr lang="pt-BR" b="1" dirty="0"/>
              <a:t> s</a:t>
            </a:r>
            <a:r>
              <a:rPr lang="cs-CZ" b="1" dirty="0"/>
              <a:t>vrchní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F2B731E-0434-4D08-B3FC-582019C0ED20}"/>
              </a:ext>
            </a:extLst>
          </p:cNvPr>
          <p:cNvSpPr txBox="1"/>
          <p:nvPr/>
        </p:nvSpPr>
        <p:spPr>
          <a:xfrm>
            <a:off x="8366460" y="6207222"/>
            <a:ext cx="2935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www.botanickafotogalerie.cz</a:t>
            </a:r>
          </a:p>
        </p:txBody>
      </p:sp>
      <p:pic>
        <p:nvPicPr>
          <p:cNvPr id="3" name="Obrázek 2" descr="Obsah obrázku text, různé, několik&#10;&#10;Popis byl vytvořen automaticky">
            <a:extLst>
              <a:ext uri="{FF2B5EF4-FFF2-40B4-BE49-F238E27FC236}">
                <a16:creationId xmlns:a16="http://schemas.microsoft.com/office/drawing/2014/main" id="{5318FAC4-D988-4B60-9BFB-A5860F660F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5852" r="5393" b="6999"/>
          <a:stretch/>
        </p:blipFill>
        <p:spPr>
          <a:xfrm>
            <a:off x="420794" y="821842"/>
            <a:ext cx="4364367" cy="5976649"/>
          </a:xfrm>
          <a:prstGeom prst="rect">
            <a:avLst/>
          </a:prstGeom>
        </p:spPr>
      </p:pic>
      <p:pic>
        <p:nvPicPr>
          <p:cNvPr id="13" name="Obrázek 12" descr="Obsah obrázku rostlina, květina&#10;&#10;Popis byl vytvořen automaticky">
            <a:extLst>
              <a:ext uri="{FF2B5EF4-FFF2-40B4-BE49-F238E27FC236}">
                <a16:creationId xmlns:a16="http://schemas.microsoft.com/office/drawing/2014/main" id="{F4877406-D99C-47D2-97B0-B50DAF9EB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79" y="821842"/>
            <a:ext cx="4952956" cy="537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7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08"/>
    </mc:Choice>
    <mc:Fallback xmlns="">
      <p:transition spd="slow" advTm="12470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Boraginaceae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6D6A472-ACA5-4CB0-8AF9-2FCAFFEB694A}"/>
              </a:ext>
            </a:extLst>
          </p:cNvPr>
          <p:cNvSpPr txBox="1"/>
          <p:nvPr/>
        </p:nvSpPr>
        <p:spPr>
          <a:xfrm>
            <a:off x="5136763" y="901259"/>
            <a:ext cx="369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4761324" y="6464911"/>
            <a:ext cx="858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Pulmonaria</a:t>
            </a:r>
            <a:r>
              <a:rPr lang="cs-CZ" b="1" i="1" dirty="0"/>
              <a:t> </a:t>
            </a:r>
            <a:r>
              <a:rPr lang="cs-CZ" b="1" i="1" dirty="0" err="1"/>
              <a:t>obscura</a:t>
            </a:r>
            <a:r>
              <a:rPr lang="cs-CZ" b="1" dirty="0"/>
              <a:t>: oboupohlavný aktinomorfní, K(5) [C(5) A5] </a:t>
            </a:r>
            <a:r>
              <a:rPr lang="pt-BR" b="1" dirty="0"/>
              <a:t>G</a:t>
            </a:r>
            <a:r>
              <a:rPr lang="cs-CZ" b="1" dirty="0"/>
              <a:t>(2)</a:t>
            </a:r>
            <a:r>
              <a:rPr lang="pt-BR" b="1" dirty="0"/>
              <a:t> 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text, různé, několik&#10;&#10;Popis byl vytvořen automaticky">
            <a:extLst>
              <a:ext uri="{FF2B5EF4-FFF2-40B4-BE49-F238E27FC236}">
                <a16:creationId xmlns:a16="http://schemas.microsoft.com/office/drawing/2014/main" id="{5318FAC4-D988-4B60-9BFB-A5860F660F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5852" r="5393" b="6999"/>
          <a:stretch/>
        </p:blipFill>
        <p:spPr>
          <a:xfrm>
            <a:off x="420794" y="821842"/>
            <a:ext cx="4364367" cy="5976649"/>
          </a:xfrm>
          <a:prstGeom prst="rect">
            <a:avLst/>
          </a:prstGeom>
        </p:spPr>
      </p:pic>
      <p:pic>
        <p:nvPicPr>
          <p:cNvPr id="6" name="Obrázek 5" descr="Obsah obrázku tráva, ostnokožci&#10;&#10;Popis byl vytvořen automaticky">
            <a:extLst>
              <a:ext uri="{FF2B5EF4-FFF2-40B4-BE49-F238E27FC236}">
                <a16:creationId xmlns:a16="http://schemas.microsoft.com/office/drawing/2014/main" id="{612C707D-4E6A-4789-9818-9CD648880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40" y="821842"/>
            <a:ext cx="6927390" cy="461825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973100" y="5392803"/>
            <a:ext cx="3345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err="1"/>
              <a:t>Pulmonaria</a:t>
            </a:r>
            <a:r>
              <a:rPr lang="cs-CZ" b="1" i="1" dirty="0"/>
              <a:t> </a:t>
            </a:r>
            <a:r>
              <a:rPr lang="cs-CZ" b="1" i="1" dirty="0" err="1" smtClean="0"/>
              <a:t>obscura</a:t>
            </a:r>
            <a:r>
              <a:rPr lang="cs-CZ" b="1" i="1" dirty="0" smtClean="0"/>
              <a:t>, </a:t>
            </a:r>
            <a:r>
              <a:rPr lang="cs-CZ" b="1" dirty="0"/>
              <a:t>detail květu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200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80"/>
    </mc:Choice>
    <mc:Fallback xmlns="">
      <p:transition spd="slow" advTm="7448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329</Words>
  <Application>Microsoft Office PowerPoint</Application>
  <PresentationFormat>Širokoúhlá obrazovka</PresentationFormat>
  <Paragraphs>48</Paragraphs>
  <Slides>14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Olga Rotreklová</dc:creator>
  <cp:lastModifiedBy>Olga Rotreklová</cp:lastModifiedBy>
  <cp:revision>2</cp:revision>
  <dcterms:created xsi:type="dcterms:W3CDTF">2025-04-14T09:25:45Z</dcterms:created>
  <dcterms:modified xsi:type="dcterms:W3CDTF">2025-04-14T09:35:38Z</dcterms:modified>
</cp:coreProperties>
</file>