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4DB3-6E7C-483E-BD5E-E149E536A24E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E144-EC6D-4EC3-91F1-C51A3466D3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88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4DB3-6E7C-483E-BD5E-E149E536A24E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E144-EC6D-4EC3-91F1-C51A3466D3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1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4DB3-6E7C-483E-BD5E-E149E536A24E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E144-EC6D-4EC3-91F1-C51A3466D3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9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4DB3-6E7C-483E-BD5E-E149E536A24E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E144-EC6D-4EC3-91F1-C51A3466D3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2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4DB3-6E7C-483E-BD5E-E149E536A24E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E144-EC6D-4EC3-91F1-C51A3466D3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84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4DB3-6E7C-483E-BD5E-E149E536A24E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E144-EC6D-4EC3-91F1-C51A3466D3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47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4DB3-6E7C-483E-BD5E-E149E536A24E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E144-EC6D-4EC3-91F1-C51A3466D3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70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4DB3-6E7C-483E-BD5E-E149E536A24E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E144-EC6D-4EC3-91F1-C51A3466D3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51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4DB3-6E7C-483E-BD5E-E149E536A24E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E144-EC6D-4EC3-91F1-C51A3466D3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99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4DB3-6E7C-483E-BD5E-E149E536A24E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E144-EC6D-4EC3-91F1-C51A3466D3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90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4DB3-6E7C-483E-BD5E-E149E536A24E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E144-EC6D-4EC3-91F1-C51A3466D3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8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24DB3-6E7C-483E-BD5E-E149E536A24E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CE144-EC6D-4EC3-91F1-C51A3466D3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37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Caryophyllaceae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650210" y="6422907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Stellaria</a:t>
            </a:r>
            <a:r>
              <a:rPr lang="cs-CZ" b="1" i="1" dirty="0"/>
              <a:t> </a:t>
            </a:r>
            <a:r>
              <a:rPr lang="cs-CZ" b="1" i="1" dirty="0" err="1"/>
              <a:t>holostea</a:t>
            </a:r>
            <a:r>
              <a:rPr lang="cs-CZ" b="1" dirty="0"/>
              <a:t>: oboupohlavný aktinomorfní, K5 C5 A5+5 </a:t>
            </a:r>
            <a:r>
              <a:rPr lang="pt-BR" b="1" dirty="0"/>
              <a:t>G</a:t>
            </a:r>
            <a:r>
              <a:rPr lang="cs-CZ" b="1" dirty="0"/>
              <a:t>(3)</a:t>
            </a:r>
            <a:r>
              <a:rPr lang="pt-BR" b="1" dirty="0"/>
              <a:t> s</a:t>
            </a:r>
            <a:r>
              <a:rPr lang="cs-CZ" b="1" dirty="0"/>
              <a:t>vrchní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4703309" y="6235305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7011" r="6764" b="9081"/>
          <a:stretch/>
        </p:blipFill>
        <p:spPr>
          <a:xfrm>
            <a:off x="268014" y="821842"/>
            <a:ext cx="4389991" cy="58909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169" y="821842"/>
            <a:ext cx="3730135" cy="5472081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8481889" y="5991306"/>
            <a:ext cx="329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Stellaria</a:t>
            </a:r>
            <a:r>
              <a:rPr lang="cs-CZ" b="1" i="1" dirty="0"/>
              <a:t> </a:t>
            </a:r>
            <a:r>
              <a:rPr lang="cs-CZ" b="1" i="1" dirty="0" err="1"/>
              <a:t>holostea</a:t>
            </a:r>
            <a:r>
              <a:rPr lang="cs-CZ" b="1" i="1" dirty="0"/>
              <a:t> </a:t>
            </a:r>
            <a:r>
              <a:rPr lang="cs-CZ" b="1" dirty="0"/>
              <a:t>: vidlan</a:t>
            </a:r>
          </a:p>
        </p:txBody>
      </p:sp>
    </p:spTree>
    <p:extLst>
      <p:ext uri="{BB962C8B-B14F-4D97-AF65-F5344CB8AC3E}">
        <p14:creationId xmlns:p14="http://schemas.microsoft.com/office/powerpoint/2010/main" val="38245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333"/>
    </mc:Choice>
    <mc:Fallback xmlns="">
      <p:transition spd="slow" advTm="19533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Rosaceae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pic>
        <p:nvPicPr>
          <p:cNvPr id="9" name="Obrázek 8" descr="Obsah obrázku text, rostlina, dřevěné, tkanina&#10;&#10;Popis byl vytvořen automaticky">
            <a:extLst>
              <a:ext uri="{FF2B5EF4-FFF2-40B4-BE49-F238E27FC236}">
                <a16:creationId xmlns:a16="http://schemas.microsoft.com/office/drawing/2014/main" id="{2BB7D1B0-A025-4F86-99A2-DA8952AD85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6091" r="4863" b="6502"/>
          <a:stretch/>
        </p:blipFill>
        <p:spPr>
          <a:xfrm>
            <a:off x="277055" y="765398"/>
            <a:ext cx="4436533" cy="5994401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6E960F3-46C5-4DC4-8F6F-CEAD0B1EC2C8}"/>
              </a:ext>
            </a:extLst>
          </p:cNvPr>
          <p:cNvSpPr txBox="1"/>
          <p:nvPr/>
        </p:nvSpPr>
        <p:spPr>
          <a:xfrm>
            <a:off x="4866888" y="5499570"/>
            <a:ext cx="651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Fragaria</a:t>
            </a:r>
            <a:r>
              <a:rPr lang="cs-CZ" b="1" i="1" dirty="0"/>
              <a:t> </a:t>
            </a:r>
            <a:r>
              <a:rPr lang="cs-CZ" b="1" i="1" dirty="0" err="1"/>
              <a:t>vesca</a:t>
            </a:r>
            <a:r>
              <a:rPr lang="cs-CZ" b="1" i="1" dirty="0"/>
              <a:t>, </a:t>
            </a:r>
            <a:r>
              <a:rPr lang="cs-CZ" b="1" dirty="0"/>
              <a:t>podélný řez květem, češule, tyčinky, gyneceum</a:t>
            </a:r>
          </a:p>
        </p:txBody>
      </p:sp>
      <p:pic>
        <p:nvPicPr>
          <p:cNvPr id="6" name="Obrázek 5" descr="Obsah obrázku rostlina, květina, silenka&#10;&#10;Popis byl vytvořen automaticky">
            <a:extLst>
              <a:ext uri="{FF2B5EF4-FFF2-40B4-BE49-F238E27FC236}">
                <a16:creationId xmlns:a16="http://schemas.microsoft.com/office/drawing/2014/main" id="{23C08676-B433-4F4A-A97E-F6B15B5DA2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56" y="765398"/>
            <a:ext cx="7021689" cy="4681126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750E7AD-C740-4559-8E4E-A8D37726040B}"/>
              </a:ext>
            </a:extLst>
          </p:cNvPr>
          <p:cNvSpPr txBox="1"/>
          <p:nvPr/>
        </p:nvSpPr>
        <p:spPr>
          <a:xfrm>
            <a:off x="4866887" y="6406080"/>
            <a:ext cx="7048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Fragaria</a:t>
            </a:r>
            <a:r>
              <a:rPr lang="cs-CZ" b="1" i="1" dirty="0"/>
              <a:t> </a:t>
            </a:r>
            <a:r>
              <a:rPr lang="cs-CZ" b="1" i="1" dirty="0" err="1"/>
              <a:t>vesca</a:t>
            </a:r>
            <a:r>
              <a:rPr lang="cs-CZ" b="1" i="1" dirty="0"/>
              <a:t>, </a:t>
            </a:r>
            <a:r>
              <a:rPr lang="cs-CZ" b="1" dirty="0"/>
              <a:t>oboupohlavný aktinomorfní, C5 [K5 A1-∞ G1-∞]</a:t>
            </a:r>
          </a:p>
        </p:txBody>
      </p:sp>
    </p:spTree>
    <p:extLst>
      <p:ext uri="{BB962C8B-B14F-4D97-AF65-F5344CB8AC3E}">
        <p14:creationId xmlns:p14="http://schemas.microsoft.com/office/powerpoint/2010/main" val="300577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534"/>
    </mc:Choice>
    <mc:Fallback xmlns="">
      <p:transition spd="slow" advTm="18553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Caryophyllaceae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650210" y="6422907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Stellaria</a:t>
            </a:r>
            <a:r>
              <a:rPr lang="cs-CZ" b="1" i="1" dirty="0"/>
              <a:t> </a:t>
            </a:r>
            <a:r>
              <a:rPr lang="cs-CZ" b="1" i="1" dirty="0" err="1"/>
              <a:t>holostea</a:t>
            </a:r>
            <a:r>
              <a:rPr lang="cs-CZ" b="1" dirty="0"/>
              <a:t>: oboupohlavný aktinomorfní, K5 C5 A5+5 </a:t>
            </a:r>
            <a:r>
              <a:rPr lang="pt-BR" b="1" dirty="0"/>
              <a:t>G</a:t>
            </a:r>
            <a:r>
              <a:rPr lang="cs-CZ" b="1" dirty="0"/>
              <a:t>(3)</a:t>
            </a:r>
            <a:r>
              <a:rPr lang="pt-BR" b="1" dirty="0"/>
              <a:t> s</a:t>
            </a:r>
            <a:r>
              <a:rPr lang="cs-CZ" b="1" dirty="0"/>
              <a:t>vrchní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4778378" y="5143108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735567" y="5682422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Stellaria</a:t>
            </a:r>
            <a:r>
              <a:rPr lang="cs-CZ" b="1" i="1" dirty="0"/>
              <a:t> </a:t>
            </a:r>
            <a:r>
              <a:rPr lang="cs-CZ" b="1" i="1" dirty="0" err="1"/>
              <a:t>holostea</a:t>
            </a:r>
            <a:r>
              <a:rPr lang="cs-CZ" b="1" dirty="0"/>
              <a:t>: stavba květu	       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7011" r="6764" b="9081"/>
          <a:stretch/>
        </p:blipFill>
        <p:spPr>
          <a:xfrm>
            <a:off x="268014" y="821842"/>
            <a:ext cx="4389991" cy="589098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33" y="821842"/>
            <a:ext cx="3970118" cy="469836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7B83D21-3221-42F4-8804-6D3CA40D6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43" y="834682"/>
            <a:ext cx="2678358" cy="433157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70B3629-3B47-4CA2-BE7D-8CC64D7FD548}"/>
              </a:ext>
            </a:extLst>
          </p:cNvPr>
          <p:cNvSpPr txBox="1"/>
          <p:nvPr/>
        </p:nvSpPr>
        <p:spPr>
          <a:xfrm>
            <a:off x="10032850" y="5520206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</p:spTree>
    <p:extLst>
      <p:ext uri="{BB962C8B-B14F-4D97-AF65-F5344CB8AC3E}">
        <p14:creationId xmlns:p14="http://schemas.microsoft.com/office/powerpoint/2010/main" val="272173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289"/>
    </mc:Choice>
    <mc:Fallback xmlns="">
      <p:transition spd="slow" advTm="15028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Caryophyllaceae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650210" y="6422907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Stellaria</a:t>
            </a:r>
            <a:r>
              <a:rPr lang="cs-CZ" b="1" i="1" dirty="0"/>
              <a:t> </a:t>
            </a:r>
            <a:r>
              <a:rPr lang="cs-CZ" b="1" i="1" dirty="0" err="1"/>
              <a:t>holostea</a:t>
            </a:r>
            <a:r>
              <a:rPr lang="cs-CZ" b="1" dirty="0"/>
              <a:t>: oboupohlavný aktinomorfní, K5 C5 A5+5 </a:t>
            </a:r>
            <a:r>
              <a:rPr lang="pt-BR" b="1" dirty="0"/>
              <a:t>G</a:t>
            </a:r>
            <a:r>
              <a:rPr lang="cs-CZ" b="1" dirty="0"/>
              <a:t>(3)</a:t>
            </a:r>
            <a:r>
              <a:rPr lang="pt-BR" b="1" dirty="0"/>
              <a:t> s</a:t>
            </a:r>
            <a:r>
              <a:rPr lang="cs-CZ" b="1" dirty="0"/>
              <a:t>vrchní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743450" y="4474443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Stellaria</a:t>
            </a:r>
            <a:r>
              <a:rPr lang="cs-CZ" b="1" i="1" dirty="0"/>
              <a:t> </a:t>
            </a:r>
            <a:r>
              <a:rPr lang="cs-CZ" b="1" i="1" dirty="0" err="1"/>
              <a:t>holostea</a:t>
            </a:r>
            <a:r>
              <a:rPr lang="cs-CZ" b="1" dirty="0"/>
              <a:t>: gyneceum	       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7011" r="6764" b="9081"/>
          <a:stretch/>
        </p:blipFill>
        <p:spPr>
          <a:xfrm>
            <a:off x="268014" y="821842"/>
            <a:ext cx="4389991" cy="58909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2" t="26332"/>
          <a:stretch/>
        </p:blipFill>
        <p:spPr>
          <a:xfrm>
            <a:off x="4809413" y="813959"/>
            <a:ext cx="3997461" cy="365260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6"/>
          <a:stretch/>
        </p:blipFill>
        <p:spPr>
          <a:xfrm rot="5400000">
            <a:off x="8464972" y="1293466"/>
            <a:ext cx="3995244" cy="303623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8873531" y="4777941"/>
            <a:ext cx="3107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Stellaria</a:t>
            </a:r>
            <a:r>
              <a:rPr lang="cs-CZ" b="1" i="1" dirty="0"/>
              <a:t> </a:t>
            </a:r>
            <a:r>
              <a:rPr lang="cs-CZ" b="1" i="1" dirty="0" err="1"/>
              <a:t>holostea</a:t>
            </a:r>
            <a:r>
              <a:rPr lang="cs-CZ" b="1" dirty="0"/>
              <a:t>: příčný řez semeníkem</a:t>
            </a:r>
          </a:p>
        </p:txBody>
      </p:sp>
    </p:spTree>
    <p:extLst>
      <p:ext uri="{BB962C8B-B14F-4D97-AF65-F5344CB8AC3E}">
        <p14:creationId xmlns:p14="http://schemas.microsoft.com/office/powerpoint/2010/main" val="127782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06"/>
    </mc:Choice>
    <mc:Fallback xmlns="">
      <p:transition spd="slow" advTm="7160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Asteraceae</a:t>
            </a:r>
            <a:r>
              <a:rPr lang="cs-CZ" sz="3200" b="1" dirty="0"/>
              <a:t>, </a:t>
            </a:r>
            <a:r>
              <a:rPr lang="cs-CZ" sz="3200" b="1" dirty="0" err="1"/>
              <a:t>Asteroidae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622892" y="6352185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Leucanthemum</a:t>
            </a:r>
            <a:r>
              <a:rPr lang="cs-CZ" b="1" i="1" dirty="0"/>
              <a:t> </a:t>
            </a:r>
            <a:r>
              <a:rPr lang="cs-CZ" b="1" i="1" dirty="0" err="1"/>
              <a:t>vulgare</a:t>
            </a:r>
            <a:r>
              <a:rPr lang="cs-CZ" b="1" dirty="0"/>
              <a:t>: oboupohlavný aktinomorfní, K0 C(5) A(5) </a:t>
            </a:r>
            <a:r>
              <a:rPr lang="pt-BR" b="1" dirty="0"/>
              <a:t>G</a:t>
            </a:r>
            <a:r>
              <a:rPr lang="cs-CZ" b="1" dirty="0"/>
              <a:t>(2)</a:t>
            </a:r>
            <a:r>
              <a:rPr lang="pt-BR" b="1" dirty="0"/>
              <a:t> s</a:t>
            </a:r>
            <a:r>
              <a:rPr lang="cs-CZ" b="1" dirty="0" err="1"/>
              <a:t>podní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t="5563" r="2668" b="6476"/>
          <a:stretch/>
        </p:blipFill>
        <p:spPr>
          <a:xfrm>
            <a:off x="283779" y="901259"/>
            <a:ext cx="4339113" cy="574084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13" y="901259"/>
            <a:ext cx="2657653" cy="535097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7499966" y="5703560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Doronicum</a:t>
            </a:r>
            <a:r>
              <a:rPr lang="cs-CZ" b="1" i="1" dirty="0"/>
              <a:t> </a:t>
            </a:r>
            <a:r>
              <a:rPr lang="cs-CZ" b="1" i="1" dirty="0" err="1"/>
              <a:t>orientale</a:t>
            </a:r>
            <a:endParaRPr lang="cs-CZ" b="1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7499966" y="5988164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042" y="900222"/>
            <a:ext cx="4233584" cy="284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4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147"/>
    </mc:Choice>
    <mc:Fallback xmlns="">
      <p:transition spd="slow" advTm="15414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Asteraceae</a:t>
            </a:r>
            <a:r>
              <a:rPr lang="cs-CZ" sz="3200" b="1" dirty="0"/>
              <a:t>, </a:t>
            </a:r>
            <a:r>
              <a:rPr lang="cs-CZ" sz="3200" b="1" dirty="0" err="1"/>
              <a:t>Asteroidae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622892" y="6352185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Leucanthemum</a:t>
            </a:r>
            <a:r>
              <a:rPr lang="cs-CZ" b="1" i="1" dirty="0"/>
              <a:t> </a:t>
            </a:r>
            <a:r>
              <a:rPr lang="cs-CZ" b="1" i="1" dirty="0" err="1"/>
              <a:t>vulgare</a:t>
            </a:r>
            <a:r>
              <a:rPr lang="cs-CZ" b="1" dirty="0"/>
              <a:t>: oboupohlavný aktinomorfní, K0 C(5) A(5) </a:t>
            </a:r>
            <a:r>
              <a:rPr lang="pt-BR" b="1" dirty="0"/>
              <a:t>G</a:t>
            </a:r>
            <a:r>
              <a:rPr lang="cs-CZ" b="1" dirty="0"/>
              <a:t>(2)</a:t>
            </a:r>
            <a:r>
              <a:rPr lang="pt-BR" b="1" dirty="0"/>
              <a:t> s</a:t>
            </a:r>
            <a:r>
              <a:rPr lang="cs-CZ" b="1" dirty="0" err="1"/>
              <a:t>podní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t="5563" r="2668" b="6476"/>
          <a:stretch/>
        </p:blipFill>
        <p:spPr>
          <a:xfrm>
            <a:off x="283779" y="901259"/>
            <a:ext cx="4339113" cy="574084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719426" y="5402320"/>
            <a:ext cx="543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Doronicum</a:t>
            </a:r>
            <a:r>
              <a:rPr lang="cs-CZ" b="1" i="1" dirty="0"/>
              <a:t> </a:t>
            </a:r>
            <a:r>
              <a:rPr lang="cs-CZ" b="1" i="1" dirty="0" err="1"/>
              <a:t>orientale</a:t>
            </a:r>
            <a:r>
              <a:rPr lang="cs-CZ" b="1" i="1" dirty="0"/>
              <a:t>: </a:t>
            </a:r>
            <a:r>
              <a:rPr lang="cs-CZ" b="1" dirty="0"/>
              <a:t>jazykovitý květ a trubkovitý květ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6"/>
          <a:stretch/>
        </p:blipFill>
        <p:spPr>
          <a:xfrm rot="5400000">
            <a:off x="3730065" y="1977258"/>
            <a:ext cx="4501061" cy="234906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7" t="39511"/>
          <a:stretch/>
        </p:blipFill>
        <p:spPr>
          <a:xfrm rot="5400000">
            <a:off x="6125910" y="2113648"/>
            <a:ext cx="4503198" cy="20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6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156"/>
    </mc:Choice>
    <mc:Fallback xmlns="">
      <p:transition spd="slow" advTm="15515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1332089" y="237067"/>
            <a:ext cx="7936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Asteraceae</a:t>
            </a:r>
            <a:r>
              <a:rPr lang="cs-CZ" sz="3200" b="1" dirty="0"/>
              <a:t>, </a:t>
            </a:r>
            <a:r>
              <a:rPr lang="cs-CZ" sz="3200" b="1" dirty="0" err="1"/>
              <a:t>Cichorioideae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C133DE1-65C9-45AA-A598-BEF33689DCF5}"/>
              </a:ext>
            </a:extLst>
          </p:cNvPr>
          <p:cNvSpPr/>
          <p:nvPr/>
        </p:nvSpPr>
        <p:spPr>
          <a:xfrm>
            <a:off x="4717345" y="6441230"/>
            <a:ext cx="7212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/>
              <a:t>Cichoriaceae</a:t>
            </a:r>
            <a:r>
              <a:rPr lang="cs-CZ" b="1" dirty="0"/>
              <a:t>: oboupohlavný </a:t>
            </a:r>
            <a:r>
              <a:rPr lang="cs-CZ" b="1" dirty="0" err="1"/>
              <a:t>zygomorfní</a:t>
            </a:r>
            <a:r>
              <a:rPr lang="cs-CZ" b="1" dirty="0"/>
              <a:t> květ, K0 C(5)</a:t>
            </a:r>
            <a:r>
              <a:rPr lang="pt-BR" b="1" dirty="0"/>
              <a:t> A</a:t>
            </a:r>
            <a:r>
              <a:rPr lang="cs-CZ" b="1" dirty="0"/>
              <a:t>(5) </a:t>
            </a:r>
            <a:r>
              <a:rPr lang="pt-BR" b="1" dirty="0"/>
              <a:t>G(</a:t>
            </a:r>
            <a:r>
              <a:rPr lang="cs-CZ" b="1" dirty="0"/>
              <a:t>2</a:t>
            </a:r>
            <a:r>
              <a:rPr lang="pt-BR" b="1" dirty="0"/>
              <a:t>) s</a:t>
            </a:r>
            <a:r>
              <a:rPr lang="cs-CZ" b="1" dirty="0" err="1"/>
              <a:t>podní</a:t>
            </a:r>
            <a:endParaRPr lang="cs-CZ" b="1" dirty="0"/>
          </a:p>
        </p:txBody>
      </p:sp>
      <p:pic>
        <p:nvPicPr>
          <p:cNvPr id="11" name="Obrázek 10" descr="Obsah obrázku text, kniha, několik&#10;&#10;Popis byl vytvořen automaticky">
            <a:extLst>
              <a:ext uri="{FF2B5EF4-FFF2-40B4-BE49-F238E27FC236}">
                <a16:creationId xmlns:a16="http://schemas.microsoft.com/office/drawing/2014/main" id="{514DBAC5-A7E4-4B92-9ACB-C3F7C3D499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 t="6159" r="6431" b="7961"/>
          <a:stretch/>
        </p:blipFill>
        <p:spPr>
          <a:xfrm>
            <a:off x="193323" y="821842"/>
            <a:ext cx="4456460" cy="5931262"/>
          </a:xfrm>
          <a:prstGeom prst="rect">
            <a:avLst/>
          </a:prstGeom>
        </p:spPr>
      </p:pic>
      <p:pic>
        <p:nvPicPr>
          <p:cNvPr id="13" name="Obrázek 12" descr="Obsah obrázku tráva, exteriér, rostlina, květina&#10;&#10;Popis byl vytvořen automaticky">
            <a:extLst>
              <a:ext uri="{FF2B5EF4-FFF2-40B4-BE49-F238E27FC236}">
                <a16:creationId xmlns:a16="http://schemas.microsoft.com/office/drawing/2014/main" id="{3D2D7304-AE85-40D0-B458-D6246FFEC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35" y="835379"/>
            <a:ext cx="3356065" cy="5034097"/>
          </a:xfrm>
          <a:prstGeom prst="rect">
            <a:avLst/>
          </a:prstGeom>
        </p:spPr>
      </p:pic>
      <p:pic>
        <p:nvPicPr>
          <p:cNvPr id="15" name="Obrázek 14" descr="Obsah obrázku tráva, exteriér, rostlina, žlutá&#10;&#10;Popis byl vytvořen automaticky">
            <a:extLst>
              <a:ext uri="{FF2B5EF4-FFF2-40B4-BE49-F238E27FC236}">
                <a16:creationId xmlns:a16="http://schemas.microsoft.com/office/drawing/2014/main" id="{F8343F77-5321-43A3-A6B1-65AA89CC2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68" y="835379"/>
            <a:ext cx="3347675" cy="5034097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808573E5-4498-41C9-919B-15902659D311}"/>
              </a:ext>
            </a:extLst>
          </p:cNvPr>
          <p:cNvSpPr txBox="1"/>
          <p:nvPr/>
        </p:nvSpPr>
        <p:spPr>
          <a:xfrm>
            <a:off x="4785080" y="6018481"/>
            <a:ext cx="335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bezlistá lodyha (= stvol)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9745C55-0BE3-47DF-B17C-1F5C9EDD04AE}"/>
              </a:ext>
            </a:extLst>
          </p:cNvPr>
          <p:cNvSpPr txBox="1"/>
          <p:nvPr/>
        </p:nvSpPr>
        <p:spPr>
          <a:xfrm>
            <a:off x="8230045" y="5999190"/>
            <a:ext cx="381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úbor podpírá soubor listenů (= zákrov)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FAE5F08-6607-435D-BC6C-B22376E8A72E}"/>
              </a:ext>
            </a:extLst>
          </p:cNvPr>
          <p:cNvSpPr txBox="1"/>
          <p:nvPr/>
        </p:nvSpPr>
        <p:spPr>
          <a:xfrm>
            <a:off x="9062157" y="424949"/>
            <a:ext cx="291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Taraxacum</a:t>
            </a:r>
            <a:r>
              <a:rPr lang="cs-CZ" b="1" dirty="0"/>
              <a:t> </a:t>
            </a:r>
            <a:r>
              <a:rPr lang="cs-CZ" b="1" dirty="0" err="1"/>
              <a:t>sect</a:t>
            </a:r>
            <a:r>
              <a:rPr lang="cs-CZ" b="1" dirty="0"/>
              <a:t>. </a:t>
            </a:r>
            <a:r>
              <a:rPr lang="cs-CZ" b="1" i="1" dirty="0" err="1"/>
              <a:t>Ruderalia</a:t>
            </a:r>
            <a:endParaRPr lang="cs-CZ" b="1" i="1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A63B60C-FD9D-47C8-905F-E5728D9E0E6C}"/>
              </a:ext>
            </a:extLst>
          </p:cNvPr>
          <p:cNvSpPr txBox="1"/>
          <p:nvPr/>
        </p:nvSpPr>
        <p:spPr>
          <a:xfrm>
            <a:off x="4738684" y="5835619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5B4158A-87F0-4407-B99A-49AF56E24C2D}"/>
              </a:ext>
            </a:extLst>
          </p:cNvPr>
          <p:cNvSpPr txBox="1"/>
          <p:nvPr/>
        </p:nvSpPr>
        <p:spPr>
          <a:xfrm>
            <a:off x="8230045" y="5849371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</p:spTree>
    <p:extLst>
      <p:ext uri="{BB962C8B-B14F-4D97-AF65-F5344CB8AC3E}">
        <p14:creationId xmlns:p14="http://schemas.microsoft.com/office/powerpoint/2010/main" val="30793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939"/>
    </mc:Choice>
    <mc:Fallback xmlns="">
      <p:transition spd="slow" advTm="21293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1817512" y="237067"/>
            <a:ext cx="833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Asteraceae</a:t>
            </a:r>
            <a:r>
              <a:rPr lang="cs-CZ" sz="3200" b="1" dirty="0"/>
              <a:t>, </a:t>
            </a:r>
            <a:r>
              <a:rPr lang="cs-CZ" sz="3200" b="1" dirty="0" err="1"/>
              <a:t>Cichorioideae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C133DE1-65C9-45AA-A598-BEF33689DCF5}"/>
              </a:ext>
            </a:extLst>
          </p:cNvPr>
          <p:cNvSpPr/>
          <p:nvPr/>
        </p:nvSpPr>
        <p:spPr>
          <a:xfrm>
            <a:off x="4943125" y="6441230"/>
            <a:ext cx="7212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/>
              <a:t>Cichoriaceae</a:t>
            </a:r>
            <a:r>
              <a:rPr lang="cs-CZ" b="1" dirty="0"/>
              <a:t>: oboupohlavný </a:t>
            </a:r>
            <a:r>
              <a:rPr lang="cs-CZ" b="1" dirty="0" err="1"/>
              <a:t>zygomorfní</a:t>
            </a:r>
            <a:r>
              <a:rPr lang="cs-CZ" b="1" dirty="0"/>
              <a:t> květ, K0 [C(5)</a:t>
            </a:r>
            <a:r>
              <a:rPr lang="pt-BR" b="1" dirty="0"/>
              <a:t> A</a:t>
            </a:r>
            <a:r>
              <a:rPr lang="cs-CZ" b="1" dirty="0"/>
              <a:t>(5)] </a:t>
            </a:r>
            <a:r>
              <a:rPr lang="pt-BR" b="1" dirty="0"/>
              <a:t>G(</a:t>
            </a:r>
            <a:r>
              <a:rPr lang="cs-CZ" b="1" dirty="0"/>
              <a:t>2</a:t>
            </a:r>
            <a:r>
              <a:rPr lang="pt-BR" b="1" dirty="0"/>
              <a:t>) s</a:t>
            </a:r>
            <a:r>
              <a:rPr lang="cs-CZ" b="1" dirty="0" err="1"/>
              <a:t>podní</a:t>
            </a:r>
            <a:endParaRPr lang="cs-CZ" b="1" dirty="0"/>
          </a:p>
        </p:txBody>
      </p:sp>
      <p:pic>
        <p:nvPicPr>
          <p:cNvPr id="11" name="Obrázek 10" descr="Obsah obrázku text, kniha, několik&#10;&#10;Popis byl vytvořen automaticky">
            <a:extLst>
              <a:ext uri="{FF2B5EF4-FFF2-40B4-BE49-F238E27FC236}">
                <a16:creationId xmlns:a16="http://schemas.microsoft.com/office/drawing/2014/main" id="{514DBAC5-A7E4-4B92-9ACB-C3F7C3D499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 t="6159" r="6431" b="7961"/>
          <a:stretch/>
        </p:blipFill>
        <p:spPr>
          <a:xfrm>
            <a:off x="317502" y="821842"/>
            <a:ext cx="4456460" cy="5931262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6FAE5F08-6607-435D-BC6C-B22376E8A72E}"/>
              </a:ext>
            </a:extLst>
          </p:cNvPr>
          <p:cNvSpPr txBox="1"/>
          <p:nvPr/>
        </p:nvSpPr>
        <p:spPr>
          <a:xfrm>
            <a:off x="5027307" y="5123835"/>
            <a:ext cx="6611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Taraxacum</a:t>
            </a:r>
            <a:r>
              <a:rPr lang="cs-CZ" b="1" dirty="0"/>
              <a:t> </a:t>
            </a:r>
            <a:r>
              <a:rPr lang="cs-CZ" b="1" dirty="0" err="1"/>
              <a:t>sect</a:t>
            </a:r>
            <a:r>
              <a:rPr lang="cs-CZ" b="1" dirty="0"/>
              <a:t>. </a:t>
            </a:r>
            <a:r>
              <a:rPr lang="cs-CZ" b="1" i="1" dirty="0" err="1"/>
              <a:t>Ruderalia</a:t>
            </a:r>
            <a:r>
              <a:rPr lang="cs-CZ" b="1" i="1" dirty="0"/>
              <a:t>: </a:t>
            </a:r>
            <a:r>
              <a:rPr lang="cs-CZ" b="1" dirty="0"/>
              <a:t>jazykovitý květ s nápadnou ligulou, dvouramennou bliznou, tyčinkami srostlými v prašníkovou trubičku a spodním semeníkem </a:t>
            </a:r>
          </a:p>
        </p:txBody>
      </p:sp>
      <p:pic>
        <p:nvPicPr>
          <p:cNvPr id="3" name="Obrázek 2" descr="Obsah obrázku text, žlutá, rostlina&#10;&#10;Popis byl vytvořen automaticky">
            <a:extLst>
              <a:ext uri="{FF2B5EF4-FFF2-40B4-BE49-F238E27FC236}">
                <a16:creationId xmlns:a16="http://schemas.microsoft.com/office/drawing/2014/main" id="{469854D4-768A-41A5-B51C-C1C89E3B40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845806"/>
            <a:ext cx="6412089" cy="42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9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218"/>
    </mc:Choice>
    <mc:Fallback xmlns="">
      <p:transition spd="slow" advTm="20521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Rosaceae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pic>
        <p:nvPicPr>
          <p:cNvPr id="9" name="Obrázek 8" descr="Obsah obrázku text, rostlina, dřevěné, tkanina&#10;&#10;Popis byl vytvořen automaticky">
            <a:extLst>
              <a:ext uri="{FF2B5EF4-FFF2-40B4-BE49-F238E27FC236}">
                <a16:creationId xmlns:a16="http://schemas.microsoft.com/office/drawing/2014/main" id="{2BB7D1B0-A025-4F86-99A2-DA8952AD85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6091" r="4863" b="6502"/>
          <a:stretch/>
        </p:blipFill>
        <p:spPr>
          <a:xfrm>
            <a:off x="277055" y="765398"/>
            <a:ext cx="4436533" cy="5994401"/>
          </a:xfrm>
          <a:prstGeom prst="rect">
            <a:avLst/>
          </a:prstGeom>
        </p:spPr>
      </p:pic>
      <p:pic>
        <p:nvPicPr>
          <p:cNvPr id="13" name="Obrázek 12" descr="Obsah obrázku rostlina, uspořádáno, porcelán&#10;&#10;Popis byl vytvořen automaticky">
            <a:extLst>
              <a:ext uri="{FF2B5EF4-FFF2-40B4-BE49-F238E27FC236}">
                <a16:creationId xmlns:a16="http://schemas.microsoft.com/office/drawing/2014/main" id="{4A0DF2F8-30E0-4202-87F1-8741DF6ED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09" y="765398"/>
            <a:ext cx="3646594" cy="599440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A4044FC1-7000-4ED1-BC07-F5B59CDDC646}"/>
              </a:ext>
            </a:extLst>
          </p:cNvPr>
          <p:cNvSpPr txBox="1"/>
          <p:nvPr/>
        </p:nvSpPr>
        <p:spPr>
          <a:xfrm>
            <a:off x="8342489" y="5956741"/>
            <a:ext cx="185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Fragaria</a:t>
            </a:r>
            <a:r>
              <a:rPr lang="cs-CZ" b="1" i="1" dirty="0"/>
              <a:t> </a:t>
            </a:r>
            <a:r>
              <a:rPr lang="cs-CZ" b="1" i="1" dirty="0" err="1"/>
              <a:t>vesca</a:t>
            </a:r>
            <a:endParaRPr lang="cs-CZ" b="1" i="1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61C739D-FBE8-452D-865E-94B794CFCDF0}"/>
              </a:ext>
            </a:extLst>
          </p:cNvPr>
          <p:cNvSpPr txBox="1"/>
          <p:nvPr/>
        </p:nvSpPr>
        <p:spPr>
          <a:xfrm>
            <a:off x="8342489" y="6386647"/>
            <a:ext cx="24609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www.botanickafotgalerie.cz</a:t>
            </a:r>
          </a:p>
        </p:txBody>
      </p:sp>
    </p:spTree>
    <p:extLst>
      <p:ext uri="{BB962C8B-B14F-4D97-AF65-F5344CB8AC3E}">
        <p14:creationId xmlns:p14="http://schemas.microsoft.com/office/powerpoint/2010/main" val="208579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96"/>
    </mc:Choice>
    <mc:Fallback xmlns="">
      <p:transition spd="slow" advTm="5489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Rosaceae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pic>
        <p:nvPicPr>
          <p:cNvPr id="9" name="Obrázek 8" descr="Obsah obrázku text, rostlina, dřevěné, tkanina&#10;&#10;Popis byl vytvořen automaticky">
            <a:extLst>
              <a:ext uri="{FF2B5EF4-FFF2-40B4-BE49-F238E27FC236}">
                <a16:creationId xmlns:a16="http://schemas.microsoft.com/office/drawing/2014/main" id="{2BB7D1B0-A025-4F86-99A2-DA8952AD85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6091" r="4863" b="6502"/>
          <a:stretch/>
        </p:blipFill>
        <p:spPr>
          <a:xfrm>
            <a:off x="277055" y="765398"/>
            <a:ext cx="4436533" cy="599440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A4044FC1-7000-4ED1-BC07-F5B59CDDC646}"/>
              </a:ext>
            </a:extLst>
          </p:cNvPr>
          <p:cNvSpPr txBox="1"/>
          <p:nvPr/>
        </p:nvSpPr>
        <p:spPr>
          <a:xfrm>
            <a:off x="9189155" y="3810985"/>
            <a:ext cx="1851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Fragaria</a:t>
            </a:r>
            <a:r>
              <a:rPr lang="cs-CZ" b="1" i="1" dirty="0"/>
              <a:t> </a:t>
            </a:r>
            <a:r>
              <a:rPr lang="cs-CZ" b="1" i="1" dirty="0" err="1"/>
              <a:t>vesca</a:t>
            </a:r>
            <a:r>
              <a:rPr lang="cs-CZ" b="1" i="1" dirty="0"/>
              <a:t>, </a:t>
            </a:r>
            <a:r>
              <a:rPr lang="cs-CZ" b="1" dirty="0"/>
              <a:t>kalich a kalíšek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61C739D-FBE8-452D-865E-94B794CFCDF0}"/>
              </a:ext>
            </a:extLst>
          </p:cNvPr>
          <p:cNvSpPr txBox="1"/>
          <p:nvPr/>
        </p:nvSpPr>
        <p:spPr>
          <a:xfrm>
            <a:off x="9189155" y="724266"/>
            <a:ext cx="24609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www.botanickafotgalerie.cz</a:t>
            </a:r>
          </a:p>
        </p:txBody>
      </p:sp>
      <p:pic>
        <p:nvPicPr>
          <p:cNvPr id="3" name="Obrázek 2" descr="Obsah obrázku rostlina, květina, sasanka&#10;&#10;Popis byl vytvořen automaticky">
            <a:extLst>
              <a:ext uri="{FF2B5EF4-FFF2-40B4-BE49-F238E27FC236}">
                <a16:creationId xmlns:a16="http://schemas.microsoft.com/office/drawing/2014/main" id="{3DA2D146-AADF-48B1-93A6-51DCA256CB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/>
          <a:stretch/>
        </p:blipFill>
        <p:spPr>
          <a:xfrm>
            <a:off x="4861385" y="767234"/>
            <a:ext cx="4315168" cy="3014544"/>
          </a:xfrm>
          <a:prstGeom prst="rect">
            <a:avLst/>
          </a:prstGeom>
        </p:spPr>
      </p:pic>
      <p:pic>
        <p:nvPicPr>
          <p:cNvPr id="8" name="Obrázek 7" descr="Obsah obrázku ovoce&#10;&#10;Popis byl vytvořen automaticky">
            <a:extLst>
              <a:ext uri="{FF2B5EF4-FFF2-40B4-BE49-F238E27FC236}">
                <a16:creationId xmlns:a16="http://schemas.microsoft.com/office/drawing/2014/main" id="{F196905E-A7F2-438D-BC1E-FC764AE9DC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84" y="3883022"/>
            <a:ext cx="4315167" cy="2876777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6E960F3-46C5-4DC4-8F6F-CEAD0B1EC2C8}"/>
              </a:ext>
            </a:extLst>
          </p:cNvPr>
          <p:cNvSpPr txBox="1"/>
          <p:nvPr/>
        </p:nvSpPr>
        <p:spPr>
          <a:xfrm>
            <a:off x="9176551" y="3187232"/>
            <a:ext cx="256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Fragaria</a:t>
            </a:r>
            <a:r>
              <a:rPr lang="cs-CZ" b="1" i="1" dirty="0"/>
              <a:t> </a:t>
            </a:r>
            <a:r>
              <a:rPr lang="cs-CZ" b="1" i="1" dirty="0" err="1"/>
              <a:t>vesca</a:t>
            </a:r>
            <a:r>
              <a:rPr lang="cs-CZ" b="1" i="1" dirty="0"/>
              <a:t>, </a:t>
            </a:r>
            <a:r>
              <a:rPr lang="cs-CZ" b="1" dirty="0"/>
              <a:t>volné korunní lístky</a:t>
            </a:r>
          </a:p>
        </p:txBody>
      </p:sp>
    </p:spTree>
    <p:extLst>
      <p:ext uri="{BB962C8B-B14F-4D97-AF65-F5344CB8AC3E}">
        <p14:creationId xmlns:p14="http://schemas.microsoft.com/office/powerpoint/2010/main" val="286802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08"/>
    </mc:Choice>
    <mc:Fallback xmlns="">
      <p:transition spd="slow" advTm="9230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Širokoúhlá obrazovka</PresentationFormat>
  <Paragraphs>40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Olga Rotreklová</dc:creator>
  <cp:lastModifiedBy>Olga Rotreklová</cp:lastModifiedBy>
  <cp:revision>1</cp:revision>
  <dcterms:created xsi:type="dcterms:W3CDTF">2025-04-28T10:00:03Z</dcterms:created>
  <dcterms:modified xsi:type="dcterms:W3CDTF">2025-04-28T10:00:30Z</dcterms:modified>
</cp:coreProperties>
</file>