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4" r:id="rId6"/>
    <p:sldId id="265" r:id="rId7"/>
    <p:sldId id="266" r:id="rId8"/>
    <p:sldId id="267" r:id="rId9"/>
    <p:sldId id="268" r:id="rId10"/>
    <p:sldId id="269" r:id="rId11"/>
    <p:sldId id="261" r:id="rId12"/>
    <p:sldId id="262" r:id="rId13"/>
    <p:sldId id="263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4B50-4465-416F-931B-07C2233BC715}" type="datetimeFigureOut">
              <a:rPr lang="cs-CZ" smtClean="0"/>
              <a:t>12.05.2025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5763-A9A0-4020-9134-2FC48E0004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415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4B50-4465-416F-931B-07C2233BC715}" type="datetimeFigureOut">
              <a:rPr lang="cs-CZ" smtClean="0"/>
              <a:t>12.05.2025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5763-A9A0-4020-9134-2FC48E0004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123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4B50-4465-416F-931B-07C2233BC715}" type="datetimeFigureOut">
              <a:rPr lang="cs-CZ" smtClean="0"/>
              <a:t>12.05.2025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5763-A9A0-4020-9134-2FC48E0004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826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4B50-4465-416F-931B-07C2233BC715}" type="datetimeFigureOut">
              <a:rPr lang="cs-CZ" smtClean="0"/>
              <a:t>12.05.2025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5763-A9A0-4020-9134-2FC48E0004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182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4B50-4465-416F-931B-07C2233BC715}" type="datetimeFigureOut">
              <a:rPr lang="cs-CZ" smtClean="0"/>
              <a:t>12.05.2025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5763-A9A0-4020-9134-2FC48E0004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19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4B50-4465-416F-931B-07C2233BC715}" type="datetimeFigureOut">
              <a:rPr lang="cs-CZ" smtClean="0"/>
              <a:t>12.05.2025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5763-A9A0-4020-9134-2FC48E0004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9344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4B50-4465-416F-931B-07C2233BC715}" type="datetimeFigureOut">
              <a:rPr lang="cs-CZ" smtClean="0"/>
              <a:t>12.05.2025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5763-A9A0-4020-9134-2FC48E0004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879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4B50-4465-416F-931B-07C2233BC715}" type="datetimeFigureOut">
              <a:rPr lang="cs-CZ" smtClean="0"/>
              <a:t>12.05.2025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5763-A9A0-4020-9134-2FC48E0004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2740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4B50-4465-416F-931B-07C2233BC715}" type="datetimeFigureOut">
              <a:rPr lang="cs-CZ" smtClean="0"/>
              <a:t>12.05.2025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5763-A9A0-4020-9134-2FC48E0004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7095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4B50-4465-416F-931B-07C2233BC715}" type="datetimeFigureOut">
              <a:rPr lang="cs-CZ" smtClean="0"/>
              <a:t>12.05.2025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5763-A9A0-4020-9134-2FC48E0004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1933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4B50-4465-416F-931B-07C2233BC715}" type="datetimeFigureOut">
              <a:rPr lang="cs-CZ" smtClean="0"/>
              <a:t>12.05.2025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5763-A9A0-4020-9134-2FC48E0004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80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04B50-4465-416F-931B-07C2233BC715}" type="datetimeFigureOut">
              <a:rPr lang="cs-CZ" smtClean="0"/>
              <a:t>12.05.2025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45763-A9A0-4020-9134-2FC48E0004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24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D586C40-EBF2-49E0-B687-A58345D1C7AB}"/>
              </a:ext>
            </a:extLst>
          </p:cNvPr>
          <p:cNvSpPr txBox="1"/>
          <p:nvPr/>
        </p:nvSpPr>
        <p:spPr>
          <a:xfrm>
            <a:off x="2246489" y="237067"/>
            <a:ext cx="702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Magnoliophyta</a:t>
            </a:r>
            <a:r>
              <a:rPr lang="cs-CZ" sz="3200" b="1" dirty="0"/>
              <a:t>, </a:t>
            </a:r>
            <a:r>
              <a:rPr lang="cs-CZ" sz="3200" b="1" dirty="0" err="1"/>
              <a:t>Apiaceae</a:t>
            </a:r>
            <a:endParaRPr lang="cs-CZ" sz="3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9647CCD-1A8C-4767-9A85-2462B313372C}"/>
              </a:ext>
            </a:extLst>
          </p:cNvPr>
          <p:cNvSpPr/>
          <p:nvPr/>
        </p:nvSpPr>
        <p:spPr>
          <a:xfrm>
            <a:off x="5983112" y="821842"/>
            <a:ext cx="3507054" cy="36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D6A472-ACA5-4CB0-8AF9-2FCAFFEB694A}"/>
              </a:ext>
            </a:extLst>
          </p:cNvPr>
          <p:cNvSpPr txBox="1"/>
          <p:nvPr/>
        </p:nvSpPr>
        <p:spPr>
          <a:xfrm>
            <a:off x="5136763" y="901259"/>
            <a:ext cx="369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4650210" y="6422907"/>
            <a:ext cx="858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Apiaceae</a:t>
            </a:r>
            <a:r>
              <a:rPr lang="cs-CZ" b="1" dirty="0"/>
              <a:t>: oboupohlavný aktinomorfní, K0 C5 A5 </a:t>
            </a:r>
            <a:r>
              <a:rPr lang="pt-BR" b="1" dirty="0"/>
              <a:t>G</a:t>
            </a:r>
            <a:r>
              <a:rPr lang="cs-CZ" b="1" dirty="0"/>
              <a:t>(2)</a:t>
            </a:r>
            <a:r>
              <a:rPr lang="pt-BR" b="1" dirty="0"/>
              <a:t> s</a:t>
            </a:r>
            <a:r>
              <a:rPr lang="cs-CZ" b="1" dirty="0" err="1"/>
              <a:t>podní</a:t>
            </a:r>
            <a:endParaRPr lang="cs-CZ" b="1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F2B731E-0434-4D08-B3FC-582019C0ED20}"/>
              </a:ext>
            </a:extLst>
          </p:cNvPr>
          <p:cNvSpPr txBox="1"/>
          <p:nvPr/>
        </p:nvSpPr>
        <p:spPr>
          <a:xfrm>
            <a:off x="4801528" y="5851047"/>
            <a:ext cx="2935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www.botanickafotogalerie.cz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4801528" y="5590040"/>
            <a:ext cx="858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Anthriscus</a:t>
            </a:r>
            <a:r>
              <a:rPr lang="cs-CZ" b="1" i="1" dirty="0"/>
              <a:t> </a:t>
            </a:r>
            <a:r>
              <a:rPr lang="cs-CZ" b="1" i="1" dirty="0" err="1"/>
              <a:t>sylvestris</a:t>
            </a:r>
            <a:r>
              <a:rPr lang="cs-CZ" b="1" dirty="0"/>
              <a:t>: habitus		dělený list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FF2B731E-0434-4D08-B3FC-582019C0ED20}"/>
              </a:ext>
            </a:extLst>
          </p:cNvPr>
          <p:cNvSpPr txBox="1"/>
          <p:nvPr/>
        </p:nvSpPr>
        <p:spPr>
          <a:xfrm>
            <a:off x="8475550" y="5837061"/>
            <a:ext cx="2935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www.botanickafotogalerie.cz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8" t="4943" r="5527" b="8620"/>
          <a:stretch/>
        </p:blipFill>
        <p:spPr>
          <a:xfrm>
            <a:off x="204334" y="821842"/>
            <a:ext cx="4445876" cy="592783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292" y="821842"/>
            <a:ext cx="2583144" cy="4828307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622" y="919283"/>
            <a:ext cx="3256412" cy="473086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650210" y="6150746"/>
            <a:ext cx="239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Aethusa</a:t>
            </a:r>
            <a:r>
              <a:rPr lang="cs-CZ" b="1" i="1" dirty="0"/>
              <a:t> </a:t>
            </a:r>
            <a:r>
              <a:rPr lang="cs-CZ" b="1" i="1" dirty="0" err="1"/>
              <a:t>cynapium</a:t>
            </a: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val="303197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413"/>
    </mc:Choice>
    <mc:Fallback xmlns="">
      <p:transition spd="slow" advTm="9941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D586C40-EBF2-49E0-B687-A58345D1C7AB}"/>
              </a:ext>
            </a:extLst>
          </p:cNvPr>
          <p:cNvSpPr txBox="1"/>
          <p:nvPr/>
        </p:nvSpPr>
        <p:spPr>
          <a:xfrm>
            <a:off x="2246489" y="237067"/>
            <a:ext cx="8229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Magnoliophyta</a:t>
            </a:r>
            <a:r>
              <a:rPr lang="cs-CZ" sz="3200" b="1" dirty="0"/>
              <a:t>, </a:t>
            </a:r>
            <a:r>
              <a:rPr lang="cs-CZ" sz="3200" b="1" dirty="0" err="1"/>
              <a:t>Papaveraceae</a:t>
            </a:r>
            <a:r>
              <a:rPr lang="cs-CZ" sz="3200" b="1" dirty="0"/>
              <a:t>, </a:t>
            </a:r>
            <a:r>
              <a:rPr lang="cs-CZ" sz="3200" b="1" dirty="0" err="1"/>
              <a:t>Papaveroidae</a:t>
            </a:r>
            <a:r>
              <a:rPr lang="cs-CZ" sz="3200" b="1" dirty="0"/>
              <a:t> 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9647CCD-1A8C-4767-9A85-2462B313372C}"/>
              </a:ext>
            </a:extLst>
          </p:cNvPr>
          <p:cNvSpPr/>
          <p:nvPr/>
        </p:nvSpPr>
        <p:spPr>
          <a:xfrm>
            <a:off x="6613732" y="790101"/>
            <a:ext cx="3507054" cy="36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D6A472-ACA5-4CB0-8AF9-2FCAFFEB694A}"/>
              </a:ext>
            </a:extLst>
          </p:cNvPr>
          <p:cNvSpPr txBox="1"/>
          <p:nvPr/>
        </p:nvSpPr>
        <p:spPr>
          <a:xfrm>
            <a:off x="5136763" y="901259"/>
            <a:ext cx="369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" t="5253" r="4338" b="7311"/>
          <a:stretch/>
        </p:blipFill>
        <p:spPr>
          <a:xfrm>
            <a:off x="260132" y="972111"/>
            <a:ext cx="4350090" cy="566998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4594456" y="6348100"/>
            <a:ext cx="858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Papaveroidae</a:t>
            </a:r>
            <a:r>
              <a:rPr lang="cs-CZ" b="1" dirty="0"/>
              <a:t>: oboupohlavný aktinomorfní, K2 C2+2 A∞ </a:t>
            </a:r>
            <a:r>
              <a:rPr lang="pt-BR" b="1" dirty="0"/>
              <a:t>G</a:t>
            </a:r>
            <a:r>
              <a:rPr lang="cs-CZ" b="1" dirty="0"/>
              <a:t>(2 –∞)</a:t>
            </a:r>
            <a:r>
              <a:rPr lang="pt-BR" b="1" dirty="0"/>
              <a:t> s</a:t>
            </a:r>
            <a:r>
              <a:rPr lang="cs-CZ" b="1" dirty="0"/>
              <a:t>vrchní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186" y="972111"/>
            <a:ext cx="6785741" cy="4523827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671004" y="5469483"/>
            <a:ext cx="4811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Chelidonium</a:t>
            </a:r>
            <a:r>
              <a:rPr lang="cs-CZ" b="1" i="1" dirty="0"/>
              <a:t> </a:t>
            </a:r>
            <a:r>
              <a:rPr lang="cs-CZ" b="1" i="1" dirty="0" err="1"/>
              <a:t>majus</a:t>
            </a:r>
            <a:r>
              <a:rPr lang="cs-CZ" b="1" dirty="0"/>
              <a:t>: andreceum a gyneceum</a:t>
            </a:r>
          </a:p>
        </p:txBody>
      </p:sp>
    </p:spTree>
    <p:extLst>
      <p:ext uri="{BB962C8B-B14F-4D97-AF65-F5344CB8AC3E}">
        <p14:creationId xmlns:p14="http://schemas.microsoft.com/office/powerpoint/2010/main" val="78930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30"/>
    </mc:Choice>
    <mc:Fallback xmlns="">
      <p:transition spd="slow" advTm="7213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D586C40-EBF2-49E0-B687-A58345D1C7AB}"/>
              </a:ext>
            </a:extLst>
          </p:cNvPr>
          <p:cNvSpPr txBox="1"/>
          <p:nvPr/>
        </p:nvSpPr>
        <p:spPr>
          <a:xfrm>
            <a:off x="2246489" y="237067"/>
            <a:ext cx="702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Magnoliophyta</a:t>
            </a:r>
            <a:r>
              <a:rPr lang="cs-CZ" sz="3200" b="1" dirty="0"/>
              <a:t>, </a:t>
            </a:r>
            <a:r>
              <a:rPr lang="cs-CZ" sz="3200" b="1" dirty="0" err="1"/>
              <a:t>Poaceae</a:t>
            </a:r>
            <a:endParaRPr lang="cs-CZ" sz="3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9647CCD-1A8C-4767-9A85-2462B313372C}"/>
              </a:ext>
            </a:extLst>
          </p:cNvPr>
          <p:cNvSpPr/>
          <p:nvPr/>
        </p:nvSpPr>
        <p:spPr>
          <a:xfrm>
            <a:off x="5983112" y="821842"/>
            <a:ext cx="3507054" cy="36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D6A472-ACA5-4CB0-8AF9-2FCAFFEB694A}"/>
              </a:ext>
            </a:extLst>
          </p:cNvPr>
          <p:cNvSpPr txBox="1"/>
          <p:nvPr/>
        </p:nvSpPr>
        <p:spPr>
          <a:xfrm>
            <a:off x="5136763" y="901259"/>
            <a:ext cx="369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2743200" y="6443821"/>
            <a:ext cx="858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Poaceae</a:t>
            </a:r>
            <a:r>
              <a:rPr lang="cs-CZ" b="1" i="1" dirty="0"/>
              <a:t>:</a:t>
            </a:r>
            <a:r>
              <a:rPr lang="cs-CZ" b="1" dirty="0"/>
              <a:t> oboupohlavný P2+(2) A3 </a:t>
            </a:r>
            <a:r>
              <a:rPr lang="pt-BR" b="1" dirty="0"/>
              <a:t>G</a:t>
            </a:r>
            <a:r>
              <a:rPr lang="cs-CZ" b="1" dirty="0"/>
              <a:t>(3–2) svrchní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2907004" y="6008811"/>
            <a:ext cx="6361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Alopecurus</a:t>
            </a:r>
            <a:r>
              <a:rPr lang="cs-CZ" b="1" i="1" dirty="0"/>
              <a:t> </a:t>
            </a:r>
            <a:r>
              <a:rPr lang="cs-CZ" b="1" i="1" dirty="0" err="1"/>
              <a:t>pratensis</a:t>
            </a:r>
            <a:r>
              <a:rPr lang="cs-CZ" b="1" dirty="0"/>
              <a:t>: habitus                 detail lodyhy 	        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0" t="3218" r="38068" b="5517"/>
          <a:stretch/>
        </p:blipFill>
        <p:spPr>
          <a:xfrm>
            <a:off x="333375" y="291312"/>
            <a:ext cx="2409825" cy="644242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204" y="797166"/>
            <a:ext cx="3493796" cy="523196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784" y="797165"/>
            <a:ext cx="4023166" cy="5224891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FF2B731E-0434-4D08-B3FC-582019C0ED20}"/>
              </a:ext>
            </a:extLst>
          </p:cNvPr>
          <p:cNvSpPr txBox="1"/>
          <p:nvPr/>
        </p:nvSpPr>
        <p:spPr>
          <a:xfrm>
            <a:off x="9040453" y="5986717"/>
            <a:ext cx="2935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www.botanickafotogalerie.cz</a:t>
            </a:r>
          </a:p>
        </p:txBody>
      </p:sp>
    </p:spTree>
    <p:extLst>
      <p:ext uri="{BB962C8B-B14F-4D97-AF65-F5344CB8AC3E}">
        <p14:creationId xmlns:p14="http://schemas.microsoft.com/office/powerpoint/2010/main" val="377582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884"/>
    </mc:Choice>
    <mc:Fallback xmlns="">
      <p:transition spd="slow" advTm="23588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D586C40-EBF2-49E0-B687-A58345D1C7AB}"/>
              </a:ext>
            </a:extLst>
          </p:cNvPr>
          <p:cNvSpPr txBox="1"/>
          <p:nvPr/>
        </p:nvSpPr>
        <p:spPr>
          <a:xfrm>
            <a:off x="2246489" y="237067"/>
            <a:ext cx="702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Magnoliophyta</a:t>
            </a:r>
            <a:r>
              <a:rPr lang="cs-CZ" sz="3200" b="1" dirty="0"/>
              <a:t>, </a:t>
            </a:r>
            <a:r>
              <a:rPr lang="cs-CZ" sz="3200" b="1" dirty="0" err="1"/>
              <a:t>Poaceae</a:t>
            </a:r>
            <a:endParaRPr lang="cs-CZ" sz="3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9647CCD-1A8C-4767-9A85-2462B313372C}"/>
              </a:ext>
            </a:extLst>
          </p:cNvPr>
          <p:cNvSpPr/>
          <p:nvPr/>
        </p:nvSpPr>
        <p:spPr>
          <a:xfrm>
            <a:off x="5983112" y="821842"/>
            <a:ext cx="3507054" cy="36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D6A472-ACA5-4CB0-8AF9-2FCAFFEB694A}"/>
              </a:ext>
            </a:extLst>
          </p:cNvPr>
          <p:cNvSpPr txBox="1"/>
          <p:nvPr/>
        </p:nvSpPr>
        <p:spPr>
          <a:xfrm>
            <a:off x="5136763" y="901259"/>
            <a:ext cx="369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2743200" y="6443821"/>
            <a:ext cx="858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Poaceae</a:t>
            </a:r>
            <a:r>
              <a:rPr lang="cs-CZ" b="1" i="1" dirty="0"/>
              <a:t>:</a:t>
            </a:r>
            <a:r>
              <a:rPr lang="cs-CZ" b="1" dirty="0"/>
              <a:t> oboupohlavný P2+(2) A3 </a:t>
            </a:r>
            <a:r>
              <a:rPr lang="pt-BR" b="1" dirty="0"/>
              <a:t>G</a:t>
            </a:r>
            <a:r>
              <a:rPr lang="cs-CZ" b="1" dirty="0"/>
              <a:t>(3–2) svrchní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2907004" y="6008811"/>
            <a:ext cx="6361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Alopecurus</a:t>
            </a:r>
            <a:r>
              <a:rPr lang="cs-CZ" b="1" i="1" dirty="0"/>
              <a:t> </a:t>
            </a:r>
            <a:r>
              <a:rPr lang="cs-CZ" b="1" i="1" dirty="0" err="1"/>
              <a:t>pratensis</a:t>
            </a:r>
            <a:r>
              <a:rPr lang="cs-CZ" b="1" dirty="0"/>
              <a:t>: detail kvítka 	        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0" t="3218" r="38068" b="5517"/>
          <a:stretch/>
        </p:blipFill>
        <p:spPr>
          <a:xfrm>
            <a:off x="333375" y="291312"/>
            <a:ext cx="2409825" cy="644242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74035" y="1821448"/>
            <a:ext cx="4997807" cy="3331871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69709" y="1821450"/>
            <a:ext cx="4997808" cy="333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1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162"/>
    </mc:Choice>
    <mc:Fallback xmlns="">
      <p:transition spd="slow" advTm="53162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D586C40-EBF2-49E0-B687-A58345D1C7AB}"/>
              </a:ext>
            </a:extLst>
          </p:cNvPr>
          <p:cNvSpPr txBox="1"/>
          <p:nvPr/>
        </p:nvSpPr>
        <p:spPr>
          <a:xfrm>
            <a:off x="2246489" y="237067"/>
            <a:ext cx="702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Magnoliophyta</a:t>
            </a:r>
            <a:r>
              <a:rPr lang="cs-CZ" sz="3200" b="1" dirty="0"/>
              <a:t>, </a:t>
            </a:r>
            <a:r>
              <a:rPr lang="cs-CZ" sz="3200" b="1" dirty="0" err="1"/>
              <a:t>Poaceae</a:t>
            </a:r>
            <a:endParaRPr lang="cs-CZ" sz="3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9647CCD-1A8C-4767-9A85-2462B313372C}"/>
              </a:ext>
            </a:extLst>
          </p:cNvPr>
          <p:cNvSpPr/>
          <p:nvPr/>
        </p:nvSpPr>
        <p:spPr>
          <a:xfrm>
            <a:off x="5983112" y="821842"/>
            <a:ext cx="3507054" cy="36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D6A472-ACA5-4CB0-8AF9-2FCAFFEB694A}"/>
              </a:ext>
            </a:extLst>
          </p:cNvPr>
          <p:cNvSpPr txBox="1"/>
          <p:nvPr/>
        </p:nvSpPr>
        <p:spPr>
          <a:xfrm>
            <a:off x="5136763" y="901259"/>
            <a:ext cx="369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2743200" y="6443821"/>
            <a:ext cx="858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Poaceae</a:t>
            </a:r>
            <a:r>
              <a:rPr lang="cs-CZ" b="1" i="1" dirty="0"/>
              <a:t>:</a:t>
            </a:r>
            <a:r>
              <a:rPr lang="cs-CZ" b="1" dirty="0"/>
              <a:t> oboupohlavný P(2)+2 A3 </a:t>
            </a:r>
            <a:r>
              <a:rPr lang="pt-BR" b="1" dirty="0"/>
              <a:t>G</a:t>
            </a:r>
            <a:r>
              <a:rPr lang="cs-CZ" b="1" dirty="0"/>
              <a:t>(3–2) svrchní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2907004" y="6008811"/>
            <a:ext cx="6361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Alopecurus</a:t>
            </a:r>
            <a:r>
              <a:rPr lang="cs-CZ" b="1" i="1" dirty="0"/>
              <a:t> </a:t>
            </a:r>
            <a:r>
              <a:rPr lang="cs-CZ" b="1" i="1" dirty="0" err="1"/>
              <a:t>pratensis</a:t>
            </a:r>
            <a:r>
              <a:rPr lang="cs-CZ" b="1" dirty="0"/>
              <a:t>: vrtivé prašníky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0" t="3218" r="38068" b="5517"/>
          <a:stretch/>
        </p:blipFill>
        <p:spPr>
          <a:xfrm>
            <a:off x="333375" y="291312"/>
            <a:ext cx="2409825" cy="644242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004" y="1119219"/>
            <a:ext cx="7334388" cy="488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0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501"/>
    </mc:Choice>
    <mc:Fallback xmlns="">
      <p:transition spd="slow" advTm="12250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D586C40-EBF2-49E0-B687-A58345D1C7AB}"/>
              </a:ext>
            </a:extLst>
          </p:cNvPr>
          <p:cNvSpPr txBox="1"/>
          <p:nvPr/>
        </p:nvSpPr>
        <p:spPr>
          <a:xfrm>
            <a:off x="2246489" y="237067"/>
            <a:ext cx="702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Magnoliophyta</a:t>
            </a:r>
            <a:r>
              <a:rPr lang="cs-CZ" sz="3200" b="1" dirty="0"/>
              <a:t>, </a:t>
            </a:r>
            <a:r>
              <a:rPr lang="cs-CZ" sz="3200" b="1" dirty="0" err="1"/>
              <a:t>Apiaceae</a:t>
            </a:r>
            <a:endParaRPr lang="cs-CZ" sz="3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9647CCD-1A8C-4767-9A85-2462B313372C}"/>
              </a:ext>
            </a:extLst>
          </p:cNvPr>
          <p:cNvSpPr/>
          <p:nvPr/>
        </p:nvSpPr>
        <p:spPr>
          <a:xfrm>
            <a:off x="5983112" y="821842"/>
            <a:ext cx="3507054" cy="36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D6A472-ACA5-4CB0-8AF9-2FCAFFEB694A}"/>
              </a:ext>
            </a:extLst>
          </p:cNvPr>
          <p:cNvSpPr txBox="1"/>
          <p:nvPr/>
        </p:nvSpPr>
        <p:spPr>
          <a:xfrm>
            <a:off x="5136763" y="901259"/>
            <a:ext cx="369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4650210" y="6422907"/>
            <a:ext cx="858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Apiaceae</a:t>
            </a:r>
            <a:r>
              <a:rPr lang="cs-CZ" b="1" dirty="0"/>
              <a:t>: oboupohlavný aktinomorfní, K0 C5 A5 </a:t>
            </a:r>
            <a:r>
              <a:rPr lang="pt-BR" b="1" dirty="0"/>
              <a:t>G</a:t>
            </a:r>
            <a:r>
              <a:rPr lang="cs-CZ" b="1" dirty="0"/>
              <a:t>(2)</a:t>
            </a:r>
            <a:r>
              <a:rPr lang="pt-BR" b="1" dirty="0"/>
              <a:t> s</a:t>
            </a:r>
            <a:r>
              <a:rPr lang="cs-CZ" b="1" dirty="0" err="1"/>
              <a:t>podní</a:t>
            </a:r>
            <a:endParaRPr lang="cs-CZ" b="1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F2B731E-0434-4D08-B3FC-582019C0ED20}"/>
              </a:ext>
            </a:extLst>
          </p:cNvPr>
          <p:cNvSpPr txBox="1"/>
          <p:nvPr/>
        </p:nvSpPr>
        <p:spPr>
          <a:xfrm>
            <a:off x="4801528" y="5661859"/>
            <a:ext cx="2935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www.botanickafotogalerie.cz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4801528" y="5395284"/>
            <a:ext cx="858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Anthriscus</a:t>
            </a:r>
            <a:r>
              <a:rPr lang="cs-CZ" b="1" i="1" dirty="0"/>
              <a:t> </a:t>
            </a:r>
            <a:r>
              <a:rPr lang="cs-CZ" b="1" i="1" dirty="0" err="1"/>
              <a:t>sylvestris</a:t>
            </a:r>
            <a:r>
              <a:rPr lang="cs-CZ" b="1" dirty="0"/>
              <a:t>: složený okolík, na okraji paprskující květy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8" t="4943" r="5527" b="8620"/>
          <a:stretch/>
        </p:blipFill>
        <p:spPr>
          <a:xfrm>
            <a:off x="204334" y="821842"/>
            <a:ext cx="4445876" cy="592783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049" y="817683"/>
            <a:ext cx="4279188" cy="4609538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4650210" y="6150746"/>
            <a:ext cx="239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Aethusa</a:t>
            </a:r>
            <a:r>
              <a:rPr lang="cs-CZ" b="1" i="1" dirty="0"/>
              <a:t> </a:t>
            </a:r>
            <a:r>
              <a:rPr lang="cs-CZ" b="1" i="1" dirty="0" err="1"/>
              <a:t>cynapium</a:t>
            </a: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val="243064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459"/>
    </mc:Choice>
    <mc:Fallback xmlns="">
      <p:transition spd="slow" advTm="14845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D586C40-EBF2-49E0-B687-A58345D1C7AB}"/>
              </a:ext>
            </a:extLst>
          </p:cNvPr>
          <p:cNvSpPr txBox="1"/>
          <p:nvPr/>
        </p:nvSpPr>
        <p:spPr>
          <a:xfrm>
            <a:off x="2246489" y="237067"/>
            <a:ext cx="702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Magnoliophyta</a:t>
            </a:r>
            <a:r>
              <a:rPr lang="cs-CZ" sz="3200" b="1" dirty="0"/>
              <a:t>, </a:t>
            </a:r>
            <a:r>
              <a:rPr lang="cs-CZ" sz="3200" b="1" dirty="0" err="1"/>
              <a:t>Apiaceae</a:t>
            </a:r>
            <a:endParaRPr lang="cs-CZ" sz="3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9647CCD-1A8C-4767-9A85-2462B313372C}"/>
              </a:ext>
            </a:extLst>
          </p:cNvPr>
          <p:cNvSpPr/>
          <p:nvPr/>
        </p:nvSpPr>
        <p:spPr>
          <a:xfrm>
            <a:off x="5983112" y="821842"/>
            <a:ext cx="3507054" cy="36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D6A472-ACA5-4CB0-8AF9-2FCAFFEB694A}"/>
              </a:ext>
            </a:extLst>
          </p:cNvPr>
          <p:cNvSpPr txBox="1"/>
          <p:nvPr/>
        </p:nvSpPr>
        <p:spPr>
          <a:xfrm>
            <a:off x="5136763" y="901259"/>
            <a:ext cx="369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4650210" y="6422907"/>
            <a:ext cx="858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Apiaceae</a:t>
            </a:r>
            <a:r>
              <a:rPr lang="cs-CZ" b="1" dirty="0"/>
              <a:t>: oboupohlavný aktinomorfní, K0 C5 A5 </a:t>
            </a:r>
            <a:r>
              <a:rPr lang="pt-BR" b="1" dirty="0"/>
              <a:t>G</a:t>
            </a:r>
            <a:r>
              <a:rPr lang="cs-CZ" b="1" dirty="0"/>
              <a:t>(2)</a:t>
            </a:r>
            <a:r>
              <a:rPr lang="pt-BR" b="1" dirty="0"/>
              <a:t> s</a:t>
            </a:r>
            <a:r>
              <a:rPr lang="cs-CZ" b="1" dirty="0" err="1"/>
              <a:t>podní</a:t>
            </a:r>
            <a:endParaRPr lang="cs-CZ" b="1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4746349" y="3575017"/>
            <a:ext cx="858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Anthriscus</a:t>
            </a:r>
            <a:r>
              <a:rPr lang="cs-CZ" b="1" i="1" dirty="0"/>
              <a:t> </a:t>
            </a:r>
            <a:r>
              <a:rPr lang="cs-CZ" b="1" i="1" dirty="0" err="1"/>
              <a:t>sylvestris</a:t>
            </a:r>
            <a:r>
              <a:rPr lang="cs-CZ" b="1" dirty="0"/>
              <a:t>: detail květu	spodní semeník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8" t="4943" r="5527" b="8620"/>
          <a:stretch/>
        </p:blipFill>
        <p:spPr>
          <a:xfrm>
            <a:off x="204334" y="821842"/>
            <a:ext cx="4445876" cy="592783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1"/>
          <a:stretch/>
        </p:blipFill>
        <p:spPr>
          <a:xfrm>
            <a:off x="4878331" y="821842"/>
            <a:ext cx="3313502" cy="27107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23"/>
          <a:stretch/>
        </p:blipFill>
        <p:spPr>
          <a:xfrm>
            <a:off x="8415522" y="821841"/>
            <a:ext cx="3138190" cy="2710793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650210" y="6150746"/>
            <a:ext cx="239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Aethusa</a:t>
            </a:r>
            <a:r>
              <a:rPr lang="cs-CZ" b="1" i="1" dirty="0"/>
              <a:t> </a:t>
            </a:r>
            <a:r>
              <a:rPr lang="cs-CZ" b="1" i="1" dirty="0" err="1"/>
              <a:t>cynapium</a:t>
            </a: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val="398466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992"/>
    </mc:Choice>
    <mc:Fallback xmlns="">
      <p:transition spd="slow" advTm="7099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D586C40-EBF2-49E0-B687-A58345D1C7AB}"/>
              </a:ext>
            </a:extLst>
          </p:cNvPr>
          <p:cNvSpPr txBox="1"/>
          <p:nvPr/>
        </p:nvSpPr>
        <p:spPr>
          <a:xfrm>
            <a:off x="2246489" y="237067"/>
            <a:ext cx="702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Magnoliophyta</a:t>
            </a:r>
            <a:r>
              <a:rPr lang="cs-CZ" sz="3200" b="1" dirty="0"/>
              <a:t>, </a:t>
            </a:r>
            <a:r>
              <a:rPr lang="cs-CZ" sz="3200" b="1" dirty="0" err="1"/>
              <a:t>Apiaceae</a:t>
            </a:r>
            <a:endParaRPr lang="cs-CZ" sz="3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9647CCD-1A8C-4767-9A85-2462B313372C}"/>
              </a:ext>
            </a:extLst>
          </p:cNvPr>
          <p:cNvSpPr/>
          <p:nvPr/>
        </p:nvSpPr>
        <p:spPr>
          <a:xfrm>
            <a:off x="5983112" y="821842"/>
            <a:ext cx="3507054" cy="36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D6A472-ACA5-4CB0-8AF9-2FCAFFEB694A}"/>
              </a:ext>
            </a:extLst>
          </p:cNvPr>
          <p:cNvSpPr txBox="1"/>
          <p:nvPr/>
        </p:nvSpPr>
        <p:spPr>
          <a:xfrm>
            <a:off x="5136763" y="901259"/>
            <a:ext cx="369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4650210" y="6422907"/>
            <a:ext cx="858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Apiaceae</a:t>
            </a:r>
            <a:r>
              <a:rPr lang="cs-CZ" b="1" dirty="0"/>
              <a:t>: oboupohlavný aktinomorfní, K0 C5 A5 </a:t>
            </a:r>
            <a:r>
              <a:rPr lang="pt-BR" b="1" dirty="0"/>
              <a:t>G</a:t>
            </a:r>
            <a:r>
              <a:rPr lang="cs-CZ" b="1" dirty="0"/>
              <a:t>(2)</a:t>
            </a:r>
            <a:r>
              <a:rPr lang="pt-BR" b="1" dirty="0"/>
              <a:t> s</a:t>
            </a:r>
            <a:r>
              <a:rPr lang="cs-CZ" b="1" dirty="0" err="1"/>
              <a:t>podní</a:t>
            </a:r>
            <a:endParaRPr lang="cs-CZ" b="1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F2B731E-0434-4D08-B3FC-582019C0ED20}"/>
              </a:ext>
            </a:extLst>
          </p:cNvPr>
          <p:cNvSpPr txBox="1"/>
          <p:nvPr/>
        </p:nvSpPr>
        <p:spPr>
          <a:xfrm>
            <a:off x="4722700" y="5408566"/>
            <a:ext cx="2935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www.botanickafotogalerie.cz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4722700" y="5103183"/>
            <a:ext cx="858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Anthriscus</a:t>
            </a:r>
            <a:r>
              <a:rPr lang="cs-CZ" b="1" i="1" dirty="0"/>
              <a:t> </a:t>
            </a:r>
            <a:r>
              <a:rPr lang="cs-CZ" b="1" i="1" dirty="0" err="1"/>
              <a:t>sylvestris</a:t>
            </a:r>
            <a:r>
              <a:rPr lang="cs-CZ" b="1" dirty="0"/>
              <a:t>: plodenství dvounažek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8" t="4943" r="5527" b="8620"/>
          <a:stretch/>
        </p:blipFill>
        <p:spPr>
          <a:xfrm>
            <a:off x="204334" y="821842"/>
            <a:ext cx="4445876" cy="592783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804" y="821842"/>
            <a:ext cx="4355677" cy="4277261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4650210" y="6150746"/>
            <a:ext cx="239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Aethusa</a:t>
            </a:r>
            <a:r>
              <a:rPr lang="cs-CZ" b="1" i="1" dirty="0"/>
              <a:t> </a:t>
            </a:r>
            <a:r>
              <a:rPr lang="cs-CZ" b="1" i="1" dirty="0" err="1"/>
              <a:t>cynapium</a:t>
            </a: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val="409973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663"/>
    </mc:Choice>
    <mc:Fallback xmlns="">
      <p:transition spd="slow" advTm="11566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D586C40-EBF2-49E0-B687-A58345D1C7AB}"/>
              </a:ext>
            </a:extLst>
          </p:cNvPr>
          <p:cNvSpPr txBox="1"/>
          <p:nvPr/>
        </p:nvSpPr>
        <p:spPr>
          <a:xfrm>
            <a:off x="2246489" y="237067"/>
            <a:ext cx="702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Magnoliophyta</a:t>
            </a:r>
            <a:r>
              <a:rPr lang="cs-CZ" sz="3200" b="1" dirty="0"/>
              <a:t>, </a:t>
            </a:r>
            <a:r>
              <a:rPr lang="cs-CZ" sz="3200" b="1" dirty="0" err="1"/>
              <a:t>Plantaginaceae</a:t>
            </a:r>
            <a:endParaRPr lang="cs-CZ" sz="3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9647CCD-1A8C-4767-9A85-2462B313372C}"/>
              </a:ext>
            </a:extLst>
          </p:cNvPr>
          <p:cNvSpPr/>
          <p:nvPr/>
        </p:nvSpPr>
        <p:spPr>
          <a:xfrm>
            <a:off x="5983112" y="821842"/>
            <a:ext cx="3507054" cy="36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D6A472-ACA5-4CB0-8AF9-2FCAFFEB694A}"/>
              </a:ext>
            </a:extLst>
          </p:cNvPr>
          <p:cNvSpPr txBox="1"/>
          <p:nvPr/>
        </p:nvSpPr>
        <p:spPr>
          <a:xfrm>
            <a:off x="5136763" y="901259"/>
            <a:ext cx="369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3531670" y="6398297"/>
            <a:ext cx="858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Veronica</a:t>
            </a:r>
            <a:r>
              <a:rPr lang="cs-CZ" b="1" i="1" dirty="0"/>
              <a:t> </a:t>
            </a:r>
            <a:r>
              <a:rPr lang="cs-CZ" b="1" i="1" dirty="0" err="1"/>
              <a:t>chamaedrys</a:t>
            </a:r>
            <a:r>
              <a:rPr lang="cs-CZ" b="1" i="1" dirty="0"/>
              <a:t>:</a:t>
            </a:r>
            <a:r>
              <a:rPr lang="cs-CZ" b="1" dirty="0"/>
              <a:t> oboupohlavný </a:t>
            </a:r>
            <a:r>
              <a:rPr lang="cs-CZ" b="1" dirty="0" err="1"/>
              <a:t>zygomorfní</a:t>
            </a:r>
            <a:r>
              <a:rPr lang="cs-CZ" b="1" dirty="0"/>
              <a:t>, K(4) [C(4) A2] </a:t>
            </a:r>
            <a:r>
              <a:rPr lang="pt-BR" b="1" dirty="0"/>
              <a:t>G</a:t>
            </a:r>
            <a:r>
              <a:rPr lang="cs-CZ" b="1" dirty="0"/>
              <a:t>(2)</a:t>
            </a:r>
            <a:r>
              <a:rPr lang="pt-BR" b="1" dirty="0"/>
              <a:t> s</a:t>
            </a:r>
            <a:r>
              <a:rPr lang="cs-CZ" b="1" dirty="0"/>
              <a:t>vrchní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F2B731E-0434-4D08-B3FC-582019C0ED20}"/>
              </a:ext>
            </a:extLst>
          </p:cNvPr>
          <p:cNvSpPr txBox="1"/>
          <p:nvPr/>
        </p:nvSpPr>
        <p:spPr>
          <a:xfrm>
            <a:off x="4824587" y="5751942"/>
            <a:ext cx="2935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www.botanickafotogalerie.cz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4819980" y="5883482"/>
            <a:ext cx="5044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Veronica</a:t>
            </a:r>
            <a:r>
              <a:rPr lang="cs-CZ" b="1" i="1" dirty="0"/>
              <a:t> </a:t>
            </a:r>
            <a:r>
              <a:rPr lang="cs-CZ" b="1" i="1" dirty="0" err="1"/>
              <a:t>chamaedrys</a:t>
            </a:r>
            <a:r>
              <a:rPr lang="cs-CZ" b="1" dirty="0"/>
              <a:t>: habitus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" t="4138" r="32108" b="8046"/>
          <a:stretch/>
        </p:blipFill>
        <p:spPr>
          <a:xfrm>
            <a:off x="229916" y="821842"/>
            <a:ext cx="3225717" cy="592214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404" y="831940"/>
            <a:ext cx="2801294" cy="497271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057" y="821842"/>
            <a:ext cx="3984088" cy="4338390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7825939" y="5263034"/>
            <a:ext cx="5044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Veronica</a:t>
            </a:r>
            <a:r>
              <a:rPr lang="cs-CZ" b="1" i="1" dirty="0"/>
              <a:t> </a:t>
            </a:r>
            <a:r>
              <a:rPr lang="cs-CZ" b="1" i="1" dirty="0" err="1"/>
              <a:t>chamaedrys</a:t>
            </a:r>
            <a:r>
              <a:rPr lang="cs-CZ" b="1" dirty="0"/>
              <a:t>: odění lodyhy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F2B731E-0434-4D08-B3FC-582019C0ED20}"/>
              </a:ext>
            </a:extLst>
          </p:cNvPr>
          <p:cNvSpPr txBox="1"/>
          <p:nvPr/>
        </p:nvSpPr>
        <p:spPr>
          <a:xfrm>
            <a:off x="10266318" y="5139923"/>
            <a:ext cx="2935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www.botanickafotogalerie.cz</a:t>
            </a:r>
          </a:p>
        </p:txBody>
      </p:sp>
    </p:spTree>
    <p:extLst>
      <p:ext uri="{BB962C8B-B14F-4D97-AF65-F5344CB8AC3E}">
        <p14:creationId xmlns:p14="http://schemas.microsoft.com/office/powerpoint/2010/main" val="65031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579"/>
    </mc:Choice>
    <mc:Fallback xmlns="">
      <p:transition spd="slow" advTm="10757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D586C40-EBF2-49E0-B687-A58345D1C7AB}"/>
              </a:ext>
            </a:extLst>
          </p:cNvPr>
          <p:cNvSpPr txBox="1"/>
          <p:nvPr/>
        </p:nvSpPr>
        <p:spPr>
          <a:xfrm>
            <a:off x="2246489" y="237067"/>
            <a:ext cx="702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Magnoliophyta</a:t>
            </a:r>
            <a:r>
              <a:rPr lang="cs-CZ" sz="3200" b="1" dirty="0"/>
              <a:t>, </a:t>
            </a:r>
            <a:r>
              <a:rPr lang="cs-CZ" sz="3200" b="1" dirty="0" err="1"/>
              <a:t>Plantaginaceae</a:t>
            </a:r>
            <a:endParaRPr lang="cs-CZ" sz="3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9647CCD-1A8C-4767-9A85-2462B313372C}"/>
              </a:ext>
            </a:extLst>
          </p:cNvPr>
          <p:cNvSpPr/>
          <p:nvPr/>
        </p:nvSpPr>
        <p:spPr>
          <a:xfrm>
            <a:off x="5983112" y="821842"/>
            <a:ext cx="3507054" cy="36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D6A472-ACA5-4CB0-8AF9-2FCAFFEB694A}"/>
              </a:ext>
            </a:extLst>
          </p:cNvPr>
          <p:cNvSpPr txBox="1"/>
          <p:nvPr/>
        </p:nvSpPr>
        <p:spPr>
          <a:xfrm>
            <a:off x="5136763" y="901259"/>
            <a:ext cx="369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3576454" y="6436267"/>
            <a:ext cx="858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Veronica</a:t>
            </a:r>
            <a:r>
              <a:rPr lang="cs-CZ" b="1" i="1" dirty="0"/>
              <a:t> </a:t>
            </a:r>
            <a:r>
              <a:rPr lang="cs-CZ" b="1" i="1" dirty="0" err="1"/>
              <a:t>chamaedrys</a:t>
            </a:r>
            <a:r>
              <a:rPr lang="cs-CZ" b="1" i="1" dirty="0"/>
              <a:t>:</a:t>
            </a:r>
            <a:r>
              <a:rPr lang="cs-CZ" b="1" dirty="0"/>
              <a:t> oboupohlavný </a:t>
            </a:r>
            <a:r>
              <a:rPr lang="cs-CZ" b="1" dirty="0" err="1"/>
              <a:t>zygomorfní</a:t>
            </a:r>
            <a:r>
              <a:rPr lang="cs-CZ" b="1" dirty="0"/>
              <a:t>, K(4) [C(4) A2] </a:t>
            </a:r>
            <a:r>
              <a:rPr lang="pt-BR" b="1" dirty="0"/>
              <a:t>G</a:t>
            </a:r>
            <a:r>
              <a:rPr lang="cs-CZ" b="1" dirty="0"/>
              <a:t>(2)</a:t>
            </a:r>
            <a:r>
              <a:rPr lang="pt-BR" b="1" dirty="0"/>
              <a:t> s</a:t>
            </a:r>
            <a:r>
              <a:rPr lang="cs-CZ" b="1" dirty="0"/>
              <a:t>vrchní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F2B731E-0434-4D08-B3FC-582019C0ED20}"/>
              </a:ext>
            </a:extLst>
          </p:cNvPr>
          <p:cNvSpPr txBox="1"/>
          <p:nvPr/>
        </p:nvSpPr>
        <p:spPr>
          <a:xfrm>
            <a:off x="4856119" y="5751942"/>
            <a:ext cx="2935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www.botanickafotogalerie.cz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4851512" y="5883482"/>
            <a:ext cx="5044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Veronica</a:t>
            </a:r>
            <a:r>
              <a:rPr lang="cs-CZ" b="1" i="1" dirty="0"/>
              <a:t> </a:t>
            </a:r>
            <a:r>
              <a:rPr lang="cs-CZ" b="1" i="1" dirty="0" err="1"/>
              <a:t>chamaedrys</a:t>
            </a:r>
            <a:r>
              <a:rPr lang="cs-CZ" b="1" dirty="0"/>
              <a:t>: květenství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" t="4138" r="31562" b="8046"/>
          <a:stretch/>
        </p:blipFill>
        <p:spPr>
          <a:xfrm>
            <a:off x="229917" y="821842"/>
            <a:ext cx="3254064" cy="5922146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003" y="821842"/>
            <a:ext cx="3788368" cy="49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244"/>
    </mc:Choice>
    <mc:Fallback xmlns="">
      <p:transition spd="slow" advTm="6424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D586C40-EBF2-49E0-B687-A58345D1C7AB}"/>
              </a:ext>
            </a:extLst>
          </p:cNvPr>
          <p:cNvSpPr txBox="1"/>
          <p:nvPr/>
        </p:nvSpPr>
        <p:spPr>
          <a:xfrm>
            <a:off x="2246489" y="237067"/>
            <a:ext cx="702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Magnoliophyta</a:t>
            </a:r>
            <a:r>
              <a:rPr lang="cs-CZ" sz="3200" b="1" dirty="0"/>
              <a:t>, </a:t>
            </a:r>
            <a:r>
              <a:rPr lang="cs-CZ" sz="3200" b="1" dirty="0" err="1"/>
              <a:t>Plantaginaceae</a:t>
            </a:r>
            <a:endParaRPr lang="cs-CZ" sz="3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9647CCD-1A8C-4767-9A85-2462B313372C}"/>
              </a:ext>
            </a:extLst>
          </p:cNvPr>
          <p:cNvSpPr/>
          <p:nvPr/>
        </p:nvSpPr>
        <p:spPr>
          <a:xfrm>
            <a:off x="5983112" y="821842"/>
            <a:ext cx="3507054" cy="36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D6A472-ACA5-4CB0-8AF9-2FCAFFEB694A}"/>
              </a:ext>
            </a:extLst>
          </p:cNvPr>
          <p:cNvSpPr txBox="1"/>
          <p:nvPr/>
        </p:nvSpPr>
        <p:spPr>
          <a:xfrm>
            <a:off x="5136763" y="901259"/>
            <a:ext cx="369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3603462" y="6436267"/>
            <a:ext cx="858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Veronica</a:t>
            </a:r>
            <a:r>
              <a:rPr lang="cs-CZ" b="1" i="1" dirty="0"/>
              <a:t> </a:t>
            </a:r>
            <a:r>
              <a:rPr lang="cs-CZ" b="1" i="1" dirty="0" err="1"/>
              <a:t>chamaedrys</a:t>
            </a:r>
            <a:r>
              <a:rPr lang="cs-CZ" b="1" i="1" dirty="0"/>
              <a:t>:</a:t>
            </a:r>
            <a:r>
              <a:rPr lang="cs-CZ" b="1" dirty="0"/>
              <a:t> oboupohlavný </a:t>
            </a:r>
            <a:r>
              <a:rPr lang="cs-CZ" b="1" dirty="0" err="1"/>
              <a:t>zygomorfní</a:t>
            </a:r>
            <a:r>
              <a:rPr lang="cs-CZ" b="1" dirty="0"/>
              <a:t>, K(4) [C(4) A2] </a:t>
            </a:r>
            <a:r>
              <a:rPr lang="pt-BR" b="1" dirty="0"/>
              <a:t>G</a:t>
            </a:r>
            <a:r>
              <a:rPr lang="cs-CZ" b="1" dirty="0"/>
              <a:t>(2)</a:t>
            </a:r>
            <a:r>
              <a:rPr lang="pt-BR" b="1" dirty="0"/>
              <a:t> s</a:t>
            </a:r>
            <a:r>
              <a:rPr lang="cs-CZ" b="1" dirty="0"/>
              <a:t>vrchní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F2B731E-0434-4D08-B3FC-582019C0ED20}"/>
              </a:ext>
            </a:extLst>
          </p:cNvPr>
          <p:cNvSpPr txBox="1"/>
          <p:nvPr/>
        </p:nvSpPr>
        <p:spPr>
          <a:xfrm>
            <a:off x="4824587" y="5925368"/>
            <a:ext cx="2935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www.botanickafotogalerie.cz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4819980" y="6064790"/>
            <a:ext cx="5044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Veronica</a:t>
            </a:r>
            <a:r>
              <a:rPr lang="cs-CZ" b="1" i="1" dirty="0"/>
              <a:t> </a:t>
            </a:r>
            <a:r>
              <a:rPr lang="cs-CZ" b="1" i="1" dirty="0" err="1"/>
              <a:t>chamaedrys</a:t>
            </a:r>
            <a:r>
              <a:rPr lang="cs-CZ" b="1" dirty="0"/>
              <a:t>: květ		   plod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" t="4138" r="31339" b="8046"/>
          <a:stretch/>
        </p:blipFill>
        <p:spPr>
          <a:xfrm>
            <a:off x="229917" y="821842"/>
            <a:ext cx="3265638" cy="592214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3"/>
          <a:stretch/>
        </p:blipFill>
        <p:spPr>
          <a:xfrm>
            <a:off x="4893926" y="819815"/>
            <a:ext cx="3696355" cy="514792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21"/>
          <a:stretch/>
        </p:blipFill>
        <p:spPr>
          <a:xfrm>
            <a:off x="8716684" y="813958"/>
            <a:ext cx="3343937" cy="5145901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FF2B731E-0434-4D08-B3FC-582019C0ED20}"/>
              </a:ext>
            </a:extLst>
          </p:cNvPr>
          <p:cNvSpPr txBox="1"/>
          <p:nvPr/>
        </p:nvSpPr>
        <p:spPr>
          <a:xfrm>
            <a:off x="8635971" y="5919848"/>
            <a:ext cx="2935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www.botanickafotogalerie.cz</a:t>
            </a:r>
          </a:p>
        </p:txBody>
      </p:sp>
    </p:spTree>
    <p:extLst>
      <p:ext uri="{BB962C8B-B14F-4D97-AF65-F5344CB8AC3E}">
        <p14:creationId xmlns:p14="http://schemas.microsoft.com/office/powerpoint/2010/main" val="75482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453"/>
    </mc:Choice>
    <mc:Fallback xmlns="">
      <p:transition spd="slow" advTm="15245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D586C40-EBF2-49E0-B687-A58345D1C7AB}"/>
              </a:ext>
            </a:extLst>
          </p:cNvPr>
          <p:cNvSpPr txBox="1"/>
          <p:nvPr/>
        </p:nvSpPr>
        <p:spPr>
          <a:xfrm>
            <a:off x="2246489" y="237067"/>
            <a:ext cx="8229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Magnoliophyta</a:t>
            </a:r>
            <a:r>
              <a:rPr lang="cs-CZ" sz="3200" b="1" dirty="0"/>
              <a:t>, </a:t>
            </a:r>
            <a:r>
              <a:rPr lang="cs-CZ" sz="3200" b="1" dirty="0" err="1"/>
              <a:t>Papaveraceae</a:t>
            </a:r>
            <a:r>
              <a:rPr lang="cs-CZ" sz="3200" b="1" dirty="0"/>
              <a:t>, </a:t>
            </a:r>
            <a:r>
              <a:rPr lang="cs-CZ" sz="3200" b="1" dirty="0" err="1"/>
              <a:t>Papaveroidae</a:t>
            </a:r>
            <a:r>
              <a:rPr lang="cs-CZ" sz="3200" b="1" dirty="0"/>
              <a:t> 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9647CCD-1A8C-4767-9A85-2462B313372C}"/>
              </a:ext>
            </a:extLst>
          </p:cNvPr>
          <p:cNvSpPr/>
          <p:nvPr/>
        </p:nvSpPr>
        <p:spPr>
          <a:xfrm>
            <a:off x="6613732" y="790101"/>
            <a:ext cx="3507054" cy="36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D6A472-ACA5-4CB0-8AF9-2FCAFFEB694A}"/>
              </a:ext>
            </a:extLst>
          </p:cNvPr>
          <p:cNvSpPr txBox="1"/>
          <p:nvPr/>
        </p:nvSpPr>
        <p:spPr>
          <a:xfrm>
            <a:off x="5136763" y="901259"/>
            <a:ext cx="369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" t="5253" r="4338" b="7311"/>
          <a:stretch/>
        </p:blipFill>
        <p:spPr>
          <a:xfrm>
            <a:off x="260132" y="972111"/>
            <a:ext cx="4350090" cy="566998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63" y="968708"/>
            <a:ext cx="4049160" cy="501962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4594456" y="6348100"/>
            <a:ext cx="858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Papaveroidae</a:t>
            </a:r>
            <a:r>
              <a:rPr lang="cs-CZ" b="1" dirty="0"/>
              <a:t>: oboupohlavný aktinomorfní, K2 C2+2 A∞ </a:t>
            </a:r>
            <a:r>
              <a:rPr lang="pt-BR" b="1" dirty="0"/>
              <a:t>G</a:t>
            </a:r>
            <a:r>
              <a:rPr lang="cs-CZ" b="1" dirty="0"/>
              <a:t>(2 –∞)</a:t>
            </a:r>
            <a:r>
              <a:rPr lang="pt-BR" b="1" dirty="0"/>
              <a:t> s</a:t>
            </a:r>
            <a:r>
              <a:rPr lang="cs-CZ" b="1" dirty="0"/>
              <a:t>vrchní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F2B731E-0434-4D08-B3FC-582019C0ED20}"/>
              </a:ext>
            </a:extLst>
          </p:cNvPr>
          <p:cNvSpPr txBox="1"/>
          <p:nvPr/>
        </p:nvSpPr>
        <p:spPr>
          <a:xfrm>
            <a:off x="8830523" y="5769599"/>
            <a:ext cx="2935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www.botanickafotogalerie.cz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830523" y="5466325"/>
            <a:ext cx="4811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Chelidonium</a:t>
            </a:r>
            <a:r>
              <a:rPr lang="cs-CZ" b="1" i="1" dirty="0"/>
              <a:t> </a:t>
            </a:r>
            <a:r>
              <a:rPr lang="cs-CZ" b="1" i="1" dirty="0" err="1"/>
              <a:t>majus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86006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984"/>
    </mc:Choice>
    <mc:Fallback xmlns="">
      <p:transition spd="slow" advTm="14298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D586C40-EBF2-49E0-B687-A58345D1C7AB}"/>
              </a:ext>
            </a:extLst>
          </p:cNvPr>
          <p:cNvSpPr txBox="1"/>
          <p:nvPr/>
        </p:nvSpPr>
        <p:spPr>
          <a:xfrm>
            <a:off x="2246489" y="237067"/>
            <a:ext cx="8229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Magnoliophyta</a:t>
            </a:r>
            <a:r>
              <a:rPr lang="cs-CZ" sz="3200" b="1" dirty="0"/>
              <a:t>, </a:t>
            </a:r>
            <a:r>
              <a:rPr lang="cs-CZ" sz="3200" b="1" dirty="0" err="1"/>
              <a:t>Papaveraceae</a:t>
            </a:r>
            <a:r>
              <a:rPr lang="cs-CZ" sz="3200" b="1" dirty="0"/>
              <a:t>, </a:t>
            </a:r>
            <a:r>
              <a:rPr lang="cs-CZ" sz="3200" b="1" dirty="0" err="1"/>
              <a:t>Papaveroidae</a:t>
            </a:r>
            <a:r>
              <a:rPr lang="cs-CZ" sz="3200" b="1" dirty="0"/>
              <a:t> 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9647CCD-1A8C-4767-9A85-2462B313372C}"/>
              </a:ext>
            </a:extLst>
          </p:cNvPr>
          <p:cNvSpPr/>
          <p:nvPr/>
        </p:nvSpPr>
        <p:spPr>
          <a:xfrm>
            <a:off x="6613732" y="790101"/>
            <a:ext cx="3507054" cy="36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D6A472-ACA5-4CB0-8AF9-2FCAFFEB694A}"/>
              </a:ext>
            </a:extLst>
          </p:cNvPr>
          <p:cNvSpPr txBox="1"/>
          <p:nvPr/>
        </p:nvSpPr>
        <p:spPr>
          <a:xfrm>
            <a:off x="5136763" y="901259"/>
            <a:ext cx="369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" t="5253" r="4338" b="7311"/>
          <a:stretch/>
        </p:blipFill>
        <p:spPr>
          <a:xfrm>
            <a:off x="260132" y="972111"/>
            <a:ext cx="4350090" cy="566998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4594456" y="6348100"/>
            <a:ext cx="858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Papaveroidae</a:t>
            </a:r>
            <a:r>
              <a:rPr lang="cs-CZ" b="1" dirty="0"/>
              <a:t>: oboupohlavný aktinomorfní, K2 C2+2 A∞ </a:t>
            </a:r>
            <a:r>
              <a:rPr lang="pt-BR" b="1" dirty="0"/>
              <a:t>G</a:t>
            </a:r>
            <a:r>
              <a:rPr lang="cs-CZ" b="1" dirty="0"/>
              <a:t>(2 –∞)</a:t>
            </a:r>
            <a:r>
              <a:rPr lang="pt-BR" b="1" dirty="0"/>
              <a:t> s</a:t>
            </a:r>
            <a:r>
              <a:rPr lang="cs-CZ" b="1" dirty="0"/>
              <a:t>vrchní</a:t>
            </a: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2" t="8965" r="40793" b="6437"/>
          <a:stretch/>
        </p:blipFill>
        <p:spPr>
          <a:xfrm rot="5400000">
            <a:off x="5026297" y="695371"/>
            <a:ext cx="3289554" cy="3843034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4678887" y="4332517"/>
            <a:ext cx="4457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Chelidonium</a:t>
            </a:r>
            <a:r>
              <a:rPr lang="cs-CZ" b="1" i="1" dirty="0"/>
              <a:t> </a:t>
            </a:r>
            <a:r>
              <a:rPr lang="cs-CZ" b="1" i="1" dirty="0" err="1"/>
              <a:t>majus</a:t>
            </a:r>
            <a:r>
              <a:rPr lang="cs-CZ" b="1" dirty="0"/>
              <a:t>: detail květenství</a:t>
            </a:r>
          </a:p>
          <a:p>
            <a:r>
              <a:rPr lang="cs-CZ" b="1" dirty="0"/>
              <a:t>		     </a:t>
            </a: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35632" y="1729188"/>
            <a:ext cx="4536787" cy="3022634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FF2B731E-0434-4D08-B3FC-582019C0ED20}"/>
              </a:ext>
            </a:extLst>
          </p:cNvPr>
          <p:cNvSpPr txBox="1"/>
          <p:nvPr/>
        </p:nvSpPr>
        <p:spPr>
          <a:xfrm>
            <a:off x="8731926" y="756966"/>
            <a:ext cx="2935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www.botanickafotogalerie.cz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8731926" y="5478808"/>
            <a:ext cx="222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semena s masíčkem</a:t>
            </a:r>
          </a:p>
        </p:txBody>
      </p:sp>
    </p:spTree>
    <p:extLst>
      <p:ext uri="{BB962C8B-B14F-4D97-AF65-F5344CB8AC3E}">
        <p14:creationId xmlns:p14="http://schemas.microsoft.com/office/powerpoint/2010/main" val="300516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79"/>
    </mc:Choice>
    <mc:Fallback xmlns="">
      <p:transition spd="slow" advTm="70479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Microsoft Office PowerPoint</Application>
  <PresentationFormat>Širokoúhlá obrazovka</PresentationFormat>
  <Paragraphs>58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Olga Rotreklová</dc:creator>
  <cp:lastModifiedBy>Olga Rotreklová</cp:lastModifiedBy>
  <cp:revision>1</cp:revision>
  <dcterms:created xsi:type="dcterms:W3CDTF">2025-05-12T09:30:16Z</dcterms:created>
  <dcterms:modified xsi:type="dcterms:W3CDTF">2025-05-12T09:30:35Z</dcterms:modified>
</cp:coreProperties>
</file>