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4" r:id="rId5"/>
    <p:sldId id="273" r:id="rId6"/>
    <p:sldId id="271" r:id="rId7"/>
    <p:sldId id="276" r:id="rId8"/>
    <p:sldId id="269" r:id="rId9"/>
    <p:sldId id="27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02T14:24:03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3338 14218 0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02T15:02:08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14847 13871 0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customXml" Target="../ink/ink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042" y="354228"/>
            <a:ext cx="906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Marchantiophyta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Bryophyta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01793" y="5355167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Marchantiophyta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80388" y="3563085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06878" y="5417613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Bryophyta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65754" y="4162640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26" y="1378319"/>
            <a:ext cx="4772025" cy="38957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915" y="6032500"/>
            <a:ext cx="29017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https://cz.pinterest.com/pin/285978645065584977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2883" r="3246" b="9910"/>
          <a:stretch/>
        </p:blipFill>
        <p:spPr>
          <a:xfrm>
            <a:off x="659592" y="1394748"/>
            <a:ext cx="5161707" cy="387929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56454" y="6214189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https://alchetron.com/Polytrichum</a:t>
            </a:r>
          </a:p>
        </p:txBody>
      </p:sp>
    </p:spTree>
    <p:extLst>
      <p:ext uri="{BB962C8B-B14F-4D97-AF65-F5344CB8AC3E}">
        <p14:creationId xmlns:p14="http://schemas.microsoft.com/office/powerpoint/2010/main" val="1402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97"/>
    </mc:Choice>
    <mc:Fallback xmlns="">
      <p:transition spd="slow" advTm="888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Mechorosty – metageneze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"/>
          <a:stretch/>
        </p:blipFill>
        <p:spPr>
          <a:xfrm>
            <a:off x="3073042" y="1076563"/>
            <a:ext cx="5270294" cy="57002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01383" y="1541008"/>
            <a:ext cx="166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protonema, G (n)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55175" y="2305146"/>
            <a:ext cx="2150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štět s tobolkou, S (2n)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38865" y="3828369"/>
            <a:ext cx="220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kauloid s </a:t>
            </a:r>
            <a:r>
              <a:rPr lang="cs-CZ" sz="1600" b="1" dirty="0" err="1">
                <a:solidFill>
                  <a:schemeClr val="accent6">
                    <a:lumMod val="50000"/>
                  </a:schemeClr>
                </a:solidFill>
              </a:rPr>
              <a:t>fyloidy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, G (n)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00322" y="5636728"/>
            <a:ext cx="1439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accent6">
                    <a:lumMod val="50000"/>
                  </a:schemeClr>
                </a:solidFill>
              </a:rPr>
              <a:t>rhizoidy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, G (n)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79378" y="432082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antheridium</a:t>
            </a:r>
          </a:p>
          <a:p>
            <a:pPr algn="ctr"/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G (n)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56836" y="5813922"/>
            <a:ext cx="18257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archegonium, G (n)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154592" y="2572899"/>
            <a:ext cx="198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mechová rostlinka, </a:t>
            </a:r>
            <a:r>
              <a:rPr lang="cs-CZ" sz="1600" b="1" dirty="0" err="1">
                <a:solidFill>
                  <a:schemeClr val="accent6">
                    <a:lumMod val="50000"/>
                  </a:schemeClr>
                </a:solidFill>
              </a:rPr>
              <a:t>gametofor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, G (n)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710549" y="820924"/>
            <a:ext cx="1502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spory, 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179274" y="1438376"/>
            <a:ext cx="78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R!</a:t>
            </a:r>
          </a:p>
        </p:txBody>
      </p:sp>
      <p:sp>
        <p:nvSpPr>
          <p:cNvPr id="3" name="Obdélník 2"/>
          <p:cNvSpPr/>
          <p:nvPr/>
        </p:nvSpPr>
        <p:spPr>
          <a:xfrm>
            <a:off x="8154592" y="6380452"/>
            <a:ext cx="3478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https://www.dreamstime.com/illustration/moss-life-cycle.html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8105E209-DC18-45F7-850C-2A162D108549}"/>
                  </a:ext>
                </a:extLst>
              </p14:cNvPr>
              <p14:cNvContentPartPr/>
              <p14:nvPr/>
            </p14:nvContentPartPr>
            <p14:xfrm>
              <a:off x="1201680" y="5118480"/>
              <a:ext cx="360" cy="36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8105E209-DC18-45F7-850C-2A162D1085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320" y="5109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2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54"/>
    </mc:Choice>
    <mc:Fallback xmlns="">
      <p:transition spd="slow" advTm="2120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5550" y="236485"/>
            <a:ext cx="941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Marchantiopsida</a:t>
            </a:r>
            <a:r>
              <a:rPr lang="cs-CZ" sz="2800" b="1" dirty="0"/>
              <a:t>, </a:t>
            </a:r>
            <a:r>
              <a:rPr lang="cs-CZ" sz="2800" b="1" i="1" dirty="0" err="1"/>
              <a:t>Marchantia</a:t>
            </a:r>
            <a:r>
              <a:rPr lang="cs-CZ" sz="2800" b="1" i="1" dirty="0"/>
              <a:t> </a:t>
            </a:r>
            <a:r>
              <a:rPr lang="cs-CZ" sz="2800" b="1" i="1" dirty="0" err="1"/>
              <a:t>polymorpha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" y="1193647"/>
            <a:ext cx="3759200" cy="2819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0"/>
          <a:stretch/>
        </p:blipFill>
        <p:spPr>
          <a:xfrm>
            <a:off x="566995" y="4146406"/>
            <a:ext cx="3759199" cy="240867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360605" y="3404014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archegoniofory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60604" y="5916985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antheridiofory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6094144" y="6036395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https://cz.pinterest.com/pin/340514421800127873/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96000" y="63531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https://www.alamy.com/liverwort-marchantia-polymorpha-reproduction-organs-germany-north-rhine-westphalia-image281101335.html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96000" y="61900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https://commons.wikimedia.org/wiki/File:Marchantia_polymorpha_HC1.jpg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D5F02D70-4C82-4E10-9F66-4327AD7A7B76}"/>
                  </a:ext>
                </a:extLst>
              </p14:cNvPr>
              <p14:cNvContentPartPr/>
              <p14:nvPr/>
            </p14:nvContentPartPr>
            <p14:xfrm>
              <a:off x="5344920" y="4993560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D5F02D70-4C82-4E10-9F66-4327AD7A7B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60" y="4984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27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1"/>
    </mc:Choice>
    <mc:Fallback xmlns="">
      <p:transition spd="slow" advTm="784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5550" y="236485"/>
            <a:ext cx="941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Marchantiopsida</a:t>
            </a:r>
            <a:r>
              <a:rPr lang="cs-CZ" sz="2800" b="1" dirty="0"/>
              <a:t>, </a:t>
            </a:r>
            <a:r>
              <a:rPr lang="cs-CZ" sz="2800" b="1" i="1" dirty="0" err="1"/>
              <a:t>Marchantia</a:t>
            </a:r>
            <a:r>
              <a:rPr lang="cs-CZ" sz="2800" b="1" i="1" dirty="0"/>
              <a:t> </a:t>
            </a:r>
            <a:r>
              <a:rPr lang="cs-CZ" sz="2800" b="1" i="1" dirty="0" err="1"/>
              <a:t>polymorpha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" y="1193647"/>
            <a:ext cx="3759200" cy="2819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0"/>
          <a:stretch/>
        </p:blipFill>
        <p:spPr>
          <a:xfrm>
            <a:off x="566995" y="4146406"/>
            <a:ext cx="3759199" cy="24086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1045512"/>
            <a:ext cx="3713984" cy="2476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3641903"/>
            <a:ext cx="3220493" cy="239059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360605" y="3404014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archegoniofory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60604" y="5916985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antheridiofory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871997" y="3185617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thalidii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9559887" y="3667188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průřez </a:t>
            </a:r>
            <a:r>
              <a:rPr lang="cs-CZ" b="1" dirty="0" err="1"/>
              <a:t>thalidiem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575589" y="4080847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gemy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7770234" y="4371754"/>
            <a:ext cx="805355" cy="42519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8218427" y="4423835"/>
            <a:ext cx="418915" cy="6431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094144" y="6036395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https://cz.pinterest.com/pin/340514421800127873/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96000" y="63531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https://www.alamy.com/liverwort-marchantia-polymorpha-reproduction-organs-germany-north-rhine-westphalia-image281101335.html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96000" y="61900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https://commons.wikimedia.org/wiki/File:Marchantia_polymorpha_HC1.jpg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8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81"/>
    </mc:Choice>
    <mc:Fallback xmlns="">
      <p:transition spd="slow" advTm="665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1179" y="269641"/>
            <a:ext cx="9455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Jungermaniopsida</a:t>
            </a:r>
            <a:r>
              <a:rPr lang="cs-CZ" sz="2800" b="1" dirty="0"/>
              <a:t>, </a:t>
            </a:r>
            <a:r>
              <a:rPr lang="cs-CZ" sz="2800" b="1" i="1" dirty="0" err="1"/>
              <a:t>Plagiochilla</a:t>
            </a:r>
            <a:r>
              <a:rPr lang="cs-CZ" sz="2800" b="1" dirty="0"/>
              <a:t> </a:t>
            </a:r>
            <a:r>
              <a:rPr lang="cs-CZ" sz="2800" b="1" i="1" dirty="0" err="1"/>
              <a:t>asplenioides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sp>
        <p:nvSpPr>
          <p:cNvPr id="13" name="Obdélník 12"/>
          <p:cNvSpPr/>
          <p:nvPr/>
        </p:nvSpPr>
        <p:spPr>
          <a:xfrm>
            <a:off x="551934" y="6163246"/>
            <a:ext cx="7727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https://www.bryo.cz/index.php?p=mechorosty_foto&amp;site=default&amp;gallery=plagiochila_asplenioides&amp;id=4496</a:t>
            </a:r>
          </a:p>
        </p:txBody>
      </p:sp>
      <p:pic>
        <p:nvPicPr>
          <p:cNvPr id="1026" name="Picture 2" descr="Plagiochila asplenioid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" y="1099627"/>
            <a:ext cx="4193941" cy="46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-ralf-wagner.de/Bilder/Plagiochila_asplenioides-Zah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95" y="1093586"/>
            <a:ext cx="5081569" cy="38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51934" y="598307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http://www.dr-ralf-wagner.de/Bilder/Plagiochila_asplenioides-Zahn.jpg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861207" y="5432697"/>
            <a:ext cx="412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Plagiochilla</a:t>
            </a:r>
            <a:r>
              <a:rPr lang="cs-CZ" b="1" i="1" dirty="0"/>
              <a:t> </a:t>
            </a:r>
            <a:r>
              <a:rPr lang="cs-CZ" b="1" i="1" dirty="0" err="1"/>
              <a:t>asplenioides</a:t>
            </a:r>
            <a:r>
              <a:rPr lang="cs-CZ" b="1" dirty="0"/>
              <a:t>, </a:t>
            </a:r>
            <a:r>
              <a:rPr lang="cs-CZ" b="1" dirty="0" err="1"/>
              <a:t>foliózní</a:t>
            </a:r>
            <a:r>
              <a:rPr lang="cs-CZ" b="1" dirty="0"/>
              <a:t> stélka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161904" y="4882322"/>
            <a:ext cx="587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Plagiochilla</a:t>
            </a:r>
            <a:r>
              <a:rPr lang="cs-CZ" b="1" i="1" dirty="0"/>
              <a:t> </a:t>
            </a:r>
            <a:r>
              <a:rPr lang="cs-CZ" b="1" i="1" dirty="0" err="1"/>
              <a:t>asplenioides</a:t>
            </a:r>
            <a:r>
              <a:rPr lang="cs-CZ" b="1" dirty="0"/>
              <a:t>, </a:t>
            </a:r>
            <a:r>
              <a:rPr lang="cs-CZ" b="1" dirty="0" err="1"/>
              <a:t>fyloid</a:t>
            </a:r>
            <a:r>
              <a:rPr lang="cs-CZ" b="1" dirty="0"/>
              <a:t> se stejnocennými buňkami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8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3"/>
    </mc:Choice>
    <mc:Fallback xmlns="">
      <p:transition spd="slow" advTm="567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 27">
            <a:extLst>
              <a:ext uri="{FF2B5EF4-FFF2-40B4-BE49-F238E27FC236}">
                <a16:creationId xmlns:a16="http://schemas.microsoft.com/office/drawing/2014/main" id="{51367BEB-5D26-47BD-BC16-D6AA0A860B4E}"/>
              </a:ext>
            </a:extLst>
          </p:cNvPr>
          <p:cNvGrpSpPr/>
          <p:nvPr/>
        </p:nvGrpSpPr>
        <p:grpSpPr>
          <a:xfrm>
            <a:off x="4860795" y="993834"/>
            <a:ext cx="4928474" cy="4145117"/>
            <a:chOff x="4860795" y="993834"/>
            <a:chExt cx="4928474" cy="4145117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E0AE01D0-B0C7-44E6-9A6A-F601F2A71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9" t="1" r="21472" b="47768"/>
            <a:stretch/>
          </p:blipFill>
          <p:spPr>
            <a:xfrm>
              <a:off x="4860795" y="993834"/>
              <a:ext cx="4928474" cy="4145117"/>
            </a:xfrm>
            <a:prstGeom prst="rect">
              <a:avLst/>
            </a:prstGeom>
          </p:spPr>
        </p:pic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F8C04B06-98A4-4294-A008-85805B01CCFA}"/>
                </a:ext>
              </a:extLst>
            </p:cNvPr>
            <p:cNvCxnSpPr>
              <a:cxnSpLocks/>
            </p:cNvCxnSpPr>
            <p:nvPr/>
          </p:nvCxnSpPr>
          <p:spPr>
            <a:xfrm>
              <a:off x="8286251" y="1562881"/>
              <a:ext cx="12874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99BB94C0-B177-4167-BCDF-BE23A2C79756}"/>
                </a:ext>
              </a:extLst>
            </p:cNvPr>
            <p:cNvSpPr txBox="1"/>
            <p:nvPr/>
          </p:nvSpPr>
          <p:spPr>
            <a:xfrm>
              <a:off x="8519620" y="1123476"/>
              <a:ext cx="82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50 µm</a:t>
              </a: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0"/>
          <a:stretch/>
        </p:blipFill>
        <p:spPr>
          <a:xfrm>
            <a:off x="379653" y="970936"/>
            <a:ext cx="4037052" cy="480729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83077" y="268674"/>
            <a:ext cx="445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Sphagnopsida</a:t>
            </a:r>
            <a:endParaRPr lang="cs-CZ" sz="2800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825977" y="1161122"/>
            <a:ext cx="117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hlavička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921315" y="1340164"/>
            <a:ext cx="953729" cy="4883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589636" y="5783750"/>
            <a:ext cx="25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Sphagnum</a:t>
            </a:r>
            <a:r>
              <a:rPr lang="cs-CZ" b="1" dirty="0"/>
              <a:t> </a:t>
            </a:r>
            <a:r>
              <a:rPr lang="cs-CZ" b="1" dirty="0" err="1"/>
              <a:t>sp</a:t>
            </a:r>
            <a:r>
              <a:rPr lang="cs-CZ" b="1" dirty="0"/>
              <a:t>.</a:t>
            </a:r>
          </a:p>
        </p:txBody>
      </p:sp>
      <p:cxnSp>
        <p:nvCxnSpPr>
          <p:cNvPr id="19" name="Přímá spojnice se šipkou 18"/>
          <p:cNvCxnSpPr>
            <a:cxnSpLocks/>
          </p:cNvCxnSpPr>
          <p:nvPr/>
        </p:nvCxnSpPr>
        <p:spPr>
          <a:xfrm flipV="1">
            <a:off x="6096000" y="4364145"/>
            <a:ext cx="830380" cy="89507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cxnSpLocks/>
            <a:stCxn id="17" idx="3"/>
          </p:cNvCxnSpPr>
          <p:nvPr/>
        </p:nvCxnSpPr>
        <p:spPr>
          <a:xfrm flipH="1" flipV="1">
            <a:off x="8929991" y="4105072"/>
            <a:ext cx="664909" cy="122901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816915" y="5669332"/>
            <a:ext cx="5785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lístky rašeliníku jsou tvořeny dvěma typy buněk: zelené drobné buňky (</a:t>
            </a:r>
            <a:r>
              <a:rPr lang="cs-CZ" sz="1400" b="1" dirty="0" err="1"/>
              <a:t>chlorocyty</a:t>
            </a:r>
            <a:r>
              <a:rPr lang="cs-CZ" sz="1400" b="1" dirty="0"/>
              <a:t>) mají asimilační funkci, nezelné velké buňky (</a:t>
            </a:r>
            <a:r>
              <a:rPr lang="cs-CZ" sz="1400" b="1" dirty="0" err="1"/>
              <a:t>hyalocyty</a:t>
            </a:r>
            <a:r>
              <a:rPr lang="cs-CZ" sz="1400" b="1" dirty="0"/>
              <a:t>)</a:t>
            </a:r>
          </a:p>
          <a:p>
            <a:r>
              <a:rPr lang="cs-CZ" sz="1400" b="1" dirty="0"/>
              <a:t>plní funkci cisteren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970132" y="5138951"/>
            <a:ext cx="118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chlorocyty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8496586" y="5149424"/>
            <a:ext cx="109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hyalocyty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936881" y="6158602"/>
            <a:ext cx="2922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https://peatlands.org/sphagnum-farming-in-guizhou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44"/>
    </mc:Choice>
    <mc:Fallback xmlns="">
      <p:transition spd="slow" advTm="976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Polytrichopsida</a:t>
            </a:r>
            <a:endParaRPr lang="cs-CZ" sz="28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564" y="6076079"/>
            <a:ext cx="234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Polytrichum</a:t>
            </a:r>
            <a:r>
              <a:rPr lang="cs-CZ" b="1" i="1" dirty="0"/>
              <a:t> </a:t>
            </a:r>
            <a:r>
              <a:rPr lang="cs-CZ" b="1" i="1" dirty="0" err="1"/>
              <a:t>commune</a:t>
            </a:r>
            <a:endParaRPr lang="cs-CZ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7" y="1339612"/>
            <a:ext cx="2817557" cy="47001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r="15385"/>
          <a:stretch/>
        </p:blipFill>
        <p:spPr>
          <a:xfrm>
            <a:off x="3959252" y="1222849"/>
            <a:ext cx="3420210" cy="531432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4233364" y="1519086"/>
            <a:ext cx="104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calyptra</a:t>
            </a:r>
            <a:endParaRPr lang="cs-CZ" sz="1600" b="1" dirty="0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513006" y="1779639"/>
            <a:ext cx="344129" cy="3736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980037" y="933787"/>
            <a:ext cx="120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sporangium (= </a:t>
            </a:r>
            <a:r>
              <a:rPr lang="cs-CZ" sz="1600" b="1" dirty="0" err="1"/>
              <a:t>capsule</a:t>
            </a:r>
            <a:r>
              <a:rPr lang="cs-CZ" sz="1600" b="1" dirty="0"/>
              <a:t>)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6247441" y="1519086"/>
            <a:ext cx="212353" cy="2231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64524" y="6442177"/>
            <a:ext cx="24256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https://</a:t>
            </a:r>
            <a:r>
              <a:rPr lang="cs-CZ" sz="1000" dirty="0"/>
              <a:t>en.wikipedia.org/wiki/Polytrichum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60356" y="6580011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https://alchetron.com/Polytrichum</a:t>
            </a:r>
          </a:p>
        </p:txBody>
      </p:sp>
      <p:sp>
        <p:nvSpPr>
          <p:cNvPr id="10" name="Šipka: obousměrná svislá 9">
            <a:extLst>
              <a:ext uri="{FF2B5EF4-FFF2-40B4-BE49-F238E27FC236}">
                <a16:creationId xmlns:a16="http://schemas.microsoft.com/office/drawing/2014/main" id="{D1BF0334-62DF-4B09-86AF-AC33C1925CDB}"/>
              </a:ext>
            </a:extLst>
          </p:cNvPr>
          <p:cNvSpPr/>
          <p:nvPr/>
        </p:nvSpPr>
        <p:spPr>
          <a:xfrm>
            <a:off x="319209" y="3153508"/>
            <a:ext cx="484632" cy="2761865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obousměrná svislá 19">
            <a:extLst>
              <a:ext uri="{FF2B5EF4-FFF2-40B4-BE49-F238E27FC236}">
                <a16:creationId xmlns:a16="http://schemas.microsoft.com/office/drawing/2014/main" id="{33B231C4-944F-470E-81DB-370416BCC708}"/>
              </a:ext>
            </a:extLst>
          </p:cNvPr>
          <p:cNvSpPr/>
          <p:nvPr/>
        </p:nvSpPr>
        <p:spPr>
          <a:xfrm>
            <a:off x="319209" y="1742240"/>
            <a:ext cx="484632" cy="1374998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BDC5330-DABA-4F75-ADA4-C43400C84A43}"/>
              </a:ext>
            </a:extLst>
          </p:cNvPr>
          <p:cNvSpPr/>
          <p:nvPr/>
        </p:nvSpPr>
        <p:spPr>
          <a:xfrm>
            <a:off x="2403231" y="5404338"/>
            <a:ext cx="920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8CC115E-BAD5-49EC-9823-9D00AC657D60}"/>
              </a:ext>
            </a:extLst>
          </p:cNvPr>
          <p:cNvSpPr txBox="1"/>
          <p:nvPr/>
        </p:nvSpPr>
        <p:spPr>
          <a:xfrm>
            <a:off x="2342445" y="5466010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rhizoidy</a:t>
            </a:r>
            <a:endParaRPr lang="cs-CZ" sz="1600" b="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01F790-46FA-4910-ABFE-434F7CAC1A2B}"/>
              </a:ext>
            </a:extLst>
          </p:cNvPr>
          <p:cNvSpPr/>
          <p:nvPr/>
        </p:nvSpPr>
        <p:spPr>
          <a:xfrm>
            <a:off x="2403231" y="4173415"/>
            <a:ext cx="7622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42445" y="4185800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kauloid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0D041C6-2525-47DE-B358-8277A4B56056}"/>
              </a:ext>
            </a:extLst>
          </p:cNvPr>
          <p:cNvSpPr/>
          <p:nvPr/>
        </p:nvSpPr>
        <p:spPr>
          <a:xfrm>
            <a:off x="2403231" y="3429000"/>
            <a:ext cx="6682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2348306" y="3461854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fyloidy</a:t>
            </a:r>
            <a:endParaRPr lang="cs-CZ" sz="1600" b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743CDA-CF7A-41DA-89B0-25F61BDDCBD1}"/>
              </a:ext>
            </a:extLst>
          </p:cNvPr>
          <p:cNvSpPr txBox="1"/>
          <p:nvPr/>
        </p:nvSpPr>
        <p:spPr>
          <a:xfrm>
            <a:off x="93785" y="4173415"/>
            <a:ext cx="40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G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EACB35E-B9CE-4BA9-A66B-10C33E14E3E0}"/>
              </a:ext>
            </a:extLst>
          </p:cNvPr>
          <p:cNvSpPr txBox="1"/>
          <p:nvPr/>
        </p:nvSpPr>
        <p:spPr>
          <a:xfrm>
            <a:off x="68840" y="2181889"/>
            <a:ext cx="40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C7901CC8-D0B5-4BF9-BBB7-6FF60F7AC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0931" y="1870601"/>
            <a:ext cx="4975764" cy="3693548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79475804-EFE0-482C-A357-4599BD0701C8}"/>
              </a:ext>
            </a:extLst>
          </p:cNvPr>
          <p:cNvSpPr txBox="1"/>
          <p:nvPr/>
        </p:nvSpPr>
        <p:spPr>
          <a:xfrm>
            <a:off x="8967019" y="6209314"/>
            <a:ext cx="217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protonema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6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4"/>
    </mc:Choice>
    <mc:Fallback xmlns="">
      <p:transition spd="slow" advTm="311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627C0F3-6D17-4808-BF6A-071579FAD7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12226"/>
          <a:stretch/>
        </p:blipFill>
        <p:spPr>
          <a:xfrm>
            <a:off x="5583677" y="1636819"/>
            <a:ext cx="6319714" cy="438460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Bryopsida</a:t>
            </a:r>
            <a:endParaRPr lang="cs-CZ" sz="28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33410" y="824369"/>
            <a:ext cx="547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lístek měříku je tvořen diferencovanými buňkami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29796" y="5866750"/>
            <a:ext cx="3156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/>
              <a:t>Plagiomnium</a:t>
            </a:r>
            <a:r>
              <a:rPr lang="cs-CZ" sz="2000" b="1" i="1" dirty="0"/>
              <a:t> </a:t>
            </a:r>
            <a:r>
              <a:rPr lang="cs-CZ" sz="2000" b="1" i="1" dirty="0" err="1"/>
              <a:t>undulatum</a:t>
            </a:r>
            <a:endParaRPr lang="cs-CZ" sz="2000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72183" y="6230548"/>
            <a:ext cx="26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izodiametrické</a:t>
            </a:r>
            <a:r>
              <a:rPr lang="cs-CZ" sz="2000" b="1" dirty="0"/>
              <a:t> buňky</a:t>
            </a:r>
          </a:p>
        </p:txBody>
      </p:sp>
      <p:cxnSp>
        <p:nvCxnSpPr>
          <p:cNvPr id="24" name="Přímá spojnice se šipkou 23"/>
          <p:cNvCxnSpPr>
            <a:cxnSpLocks/>
          </p:cNvCxnSpPr>
          <p:nvPr/>
        </p:nvCxnSpPr>
        <p:spPr>
          <a:xfrm flipV="1">
            <a:off x="7710869" y="4536036"/>
            <a:ext cx="730720" cy="17287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cxnSpLocks/>
          </p:cNvCxnSpPr>
          <p:nvPr/>
        </p:nvCxnSpPr>
        <p:spPr>
          <a:xfrm flipV="1">
            <a:off x="6243484" y="5330757"/>
            <a:ext cx="1198176" cy="1950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882980" y="5525819"/>
            <a:ext cx="183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stereidy</a:t>
            </a:r>
            <a:endParaRPr lang="cs-CZ" sz="20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335987" y="1231130"/>
            <a:ext cx="258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stereidy</a:t>
            </a:r>
            <a:r>
              <a:rPr lang="cs-CZ" sz="2000" b="1" dirty="0"/>
              <a:t> + </a:t>
            </a:r>
            <a:r>
              <a:rPr lang="cs-CZ" sz="2000" b="1" dirty="0" err="1"/>
              <a:t>hydroidy</a:t>
            </a:r>
            <a:endParaRPr lang="cs-CZ" sz="2000" b="1" dirty="0"/>
          </a:p>
        </p:txBody>
      </p:sp>
      <p:cxnSp>
        <p:nvCxnSpPr>
          <p:cNvPr id="35" name="Přímá spojnice se šipkou 34"/>
          <p:cNvCxnSpPr>
            <a:cxnSpLocks/>
          </p:cNvCxnSpPr>
          <p:nvPr/>
        </p:nvCxnSpPr>
        <p:spPr>
          <a:xfrm>
            <a:off x="6459166" y="1663354"/>
            <a:ext cx="1784736" cy="16469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24838" r="10170" b="-1"/>
          <a:stretch/>
        </p:blipFill>
        <p:spPr>
          <a:xfrm>
            <a:off x="208342" y="1941937"/>
            <a:ext cx="5207286" cy="37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06"/>
    </mc:Choice>
    <mc:Fallback xmlns="">
      <p:transition spd="slow" advTm="706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Bryopsida</a:t>
            </a:r>
            <a:endParaRPr lang="cs-CZ" sz="2800" b="1" i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8266" r="23325" b="2940"/>
          <a:stretch/>
        </p:blipFill>
        <p:spPr>
          <a:xfrm>
            <a:off x="851356" y="924645"/>
            <a:ext cx="4589660" cy="558913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36686" y="5143600"/>
            <a:ext cx="149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antheridium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r="34492" b="15385"/>
          <a:stretch/>
        </p:blipFill>
        <p:spPr>
          <a:xfrm>
            <a:off x="8237614" y="478022"/>
            <a:ext cx="3029766" cy="616616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004502" y="4949415"/>
            <a:ext cx="16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archegonium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498920" y="4248799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parafýzy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8838285" y="3561105"/>
            <a:ext cx="900003" cy="15810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8554715" y="5129076"/>
            <a:ext cx="799119" cy="137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756891" y="3542753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parafýzy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320972" y="4529640"/>
            <a:ext cx="134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oosféra</a:t>
            </a:r>
            <a:endParaRPr lang="cs-CZ" sz="2000" b="1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8298427" y="4739527"/>
            <a:ext cx="102591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0062190" y="3703218"/>
            <a:ext cx="732964" cy="319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0745279" y="3478449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stylidium</a:t>
            </a:r>
            <a:endParaRPr lang="cs-CZ" sz="2000" b="1" dirty="0"/>
          </a:p>
        </p:txBody>
      </p:sp>
      <p:cxnSp>
        <p:nvCxnSpPr>
          <p:cNvPr id="25" name="Přímá spojnice se šipkou 24"/>
          <p:cNvCxnSpPr>
            <a:cxnSpLocks/>
          </p:cNvCxnSpPr>
          <p:nvPr/>
        </p:nvCxnSpPr>
        <p:spPr>
          <a:xfrm flipH="1" flipV="1">
            <a:off x="3627912" y="3090600"/>
            <a:ext cx="504526" cy="21189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8838285" y="3769134"/>
            <a:ext cx="1026104" cy="287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8554715" y="5197296"/>
            <a:ext cx="951750" cy="1325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121629" y="6185301"/>
            <a:ext cx="23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Mnium</a:t>
            </a:r>
            <a:r>
              <a:rPr lang="cs-CZ" b="1" dirty="0"/>
              <a:t> </a:t>
            </a:r>
            <a:r>
              <a:rPr lang="cs-CZ" b="1" dirty="0" err="1"/>
              <a:t>sp</a:t>
            </a:r>
            <a:r>
              <a:rPr lang="cs-CZ" b="1" dirty="0"/>
              <a:t>.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78327F07-7C2A-4AFE-A219-9695A884F4E9}"/>
              </a:ext>
            </a:extLst>
          </p:cNvPr>
          <p:cNvCxnSpPr>
            <a:cxnSpLocks/>
          </p:cNvCxnSpPr>
          <p:nvPr/>
        </p:nvCxnSpPr>
        <p:spPr>
          <a:xfrm flipH="1" flipV="1">
            <a:off x="4419718" y="2162847"/>
            <a:ext cx="395809" cy="22001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B9FB6C07-25BD-4C06-8D8B-23203C58CD6F}"/>
              </a:ext>
            </a:extLst>
          </p:cNvPr>
          <p:cNvCxnSpPr>
            <a:cxnSpLocks/>
          </p:cNvCxnSpPr>
          <p:nvPr/>
        </p:nvCxnSpPr>
        <p:spPr>
          <a:xfrm flipH="1" flipV="1">
            <a:off x="4636050" y="2146371"/>
            <a:ext cx="267520" cy="2211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43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24"/>
    </mc:Choice>
    <mc:Fallback xmlns="">
      <p:transition spd="slow" advTm="13622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2.3|1.7|1.2|1.2|10.7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4|10.8|2.5|1.6|12.5|3.9|3.4|1.8|1.9|4.6|2.1|15.5|1.7|1.5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378</Words>
  <Application>Microsoft Office PowerPoint</Application>
  <PresentationFormat>Širokoúhlá obrazovka</PresentationFormat>
  <Paragraphs>72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Dan Dvořák</cp:lastModifiedBy>
  <cp:revision>115</cp:revision>
  <dcterms:created xsi:type="dcterms:W3CDTF">2020-10-29T08:58:22Z</dcterms:created>
  <dcterms:modified xsi:type="dcterms:W3CDTF">2025-03-25T08:55:37Z</dcterms:modified>
</cp:coreProperties>
</file>