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6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tif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64042" y="354228"/>
            <a:ext cx="906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Monilophyta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01231" y="5717965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Equisetopsida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38891" y="5717965"/>
            <a:ext cx="364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třída </a:t>
            </a:r>
            <a:r>
              <a:rPr lang="cs-CZ" b="1" dirty="0" err="1"/>
              <a:t>Psilotopsida</a:t>
            </a:r>
            <a:endParaRPr lang="cs-CZ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8" y="1705563"/>
            <a:ext cx="5064221" cy="37981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23" y="1705563"/>
            <a:ext cx="5685877" cy="379816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2270" y="627158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https://commons.wikimedia.org/wiki/File:Botrychium_lunaria_(Vanoise)2.JPG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5269" y="6455869"/>
            <a:ext cx="23936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https://alchetron.com/Equisetum-arvense</a:t>
            </a:r>
          </a:p>
        </p:txBody>
      </p:sp>
    </p:spTree>
    <p:extLst>
      <p:ext uri="{BB962C8B-B14F-4D97-AF65-F5344CB8AC3E}">
        <p14:creationId xmlns:p14="http://schemas.microsoft.com/office/powerpoint/2010/main" val="1402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06"/>
    </mc:Choice>
    <mc:Fallback xmlns="">
      <p:transition spd="slow" advTm="795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03158" y="159706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Psilotopsida</a:t>
            </a:r>
            <a:r>
              <a:rPr lang="cs-CZ" sz="2800" b="1" dirty="0"/>
              <a:t>, </a:t>
            </a:r>
            <a:r>
              <a:rPr lang="cs-CZ" sz="2800" b="1" i="1" dirty="0" err="1"/>
              <a:t>Psilotum</a:t>
            </a:r>
            <a:r>
              <a:rPr lang="cs-CZ" sz="2800" b="1" dirty="0"/>
              <a:t> </a:t>
            </a:r>
            <a:r>
              <a:rPr lang="cs-CZ" sz="2800" b="1" dirty="0" err="1"/>
              <a:t>sp</a:t>
            </a:r>
            <a:r>
              <a:rPr lang="cs-CZ" sz="2800" b="1" dirty="0"/>
              <a:t>.</a:t>
            </a:r>
            <a:endParaRPr lang="cs-CZ" sz="2800" b="1" i="1" dirty="0"/>
          </a:p>
          <a:p>
            <a:endParaRPr lang="cs-CZ" sz="2800" b="1" i="1" dirty="0"/>
          </a:p>
        </p:txBody>
      </p:sp>
      <p:pic>
        <p:nvPicPr>
          <p:cNvPr id="1026" name="Picture 2" descr="Psilotum nud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0"/>
          <a:stretch/>
        </p:blipFill>
        <p:spPr bwMode="auto">
          <a:xfrm>
            <a:off x="4672957" y="875001"/>
            <a:ext cx="3761395" cy="43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7136" y="654109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https://calphotos.berkeley.edu/cgi/img_query?enlarge=0000+0000+1210+1228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7" y="875001"/>
            <a:ext cx="4231570" cy="56420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t="9625"/>
          <a:stretch/>
        </p:blipFill>
        <p:spPr>
          <a:xfrm>
            <a:off x="8595652" y="3913936"/>
            <a:ext cx="3368164" cy="260315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t="32555"/>
          <a:stretch/>
        </p:blipFill>
        <p:spPr>
          <a:xfrm>
            <a:off x="8595652" y="875001"/>
            <a:ext cx="3368164" cy="204181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80087" y="6138516"/>
            <a:ext cx="3294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dichotomicky větvený stonek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1256404" y="4679833"/>
            <a:ext cx="1191829" cy="14577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1439130" y="4609033"/>
            <a:ext cx="1549876" cy="15758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651530" y="5224030"/>
            <a:ext cx="376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stonek členěný v internodia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651529" y="5531807"/>
            <a:ext cx="376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trofofyly</a:t>
            </a:r>
            <a:r>
              <a:rPr lang="cs-CZ" sz="1400" b="1" dirty="0"/>
              <a:t> drobné, po dvou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8554124" y="2936483"/>
            <a:ext cx="339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izosporická</a:t>
            </a:r>
            <a:r>
              <a:rPr lang="cs-CZ" sz="1400" b="1" dirty="0"/>
              <a:t> </a:t>
            </a:r>
            <a:r>
              <a:rPr lang="cs-CZ" sz="1400" b="1" dirty="0" err="1"/>
              <a:t>eusporangiátní</a:t>
            </a:r>
            <a:r>
              <a:rPr lang="cs-CZ" sz="1400" b="1" dirty="0"/>
              <a:t> sporangia srůstají v </a:t>
            </a:r>
            <a:r>
              <a:rPr lang="cs-CZ" sz="1400" b="1" dirty="0" err="1"/>
              <a:t>třípouzdrá</a:t>
            </a:r>
            <a:r>
              <a:rPr lang="cs-CZ" sz="1400" b="1" dirty="0"/>
              <a:t> </a:t>
            </a:r>
            <a:r>
              <a:rPr lang="cs-CZ" sz="1400" b="1" dirty="0" err="1"/>
              <a:t>synangia</a:t>
            </a:r>
            <a:endParaRPr lang="cs-CZ" sz="14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546492" y="3598606"/>
            <a:ext cx="205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průřez </a:t>
            </a:r>
            <a:r>
              <a:rPr lang="cs-CZ" sz="1400" b="1" dirty="0" err="1"/>
              <a:t>synangiem</a:t>
            </a:r>
            <a:endParaRPr lang="cs-CZ" sz="1400" b="1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5545394" y="3028300"/>
            <a:ext cx="9831" cy="89961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6258608" y="2729883"/>
            <a:ext cx="26862" cy="102261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V="1">
            <a:off x="5810572" y="4910990"/>
            <a:ext cx="1795744" cy="6493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 flipV="1">
            <a:off x="5270556" y="4228348"/>
            <a:ext cx="427876" cy="133256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H="1" flipV="1">
            <a:off x="9837120" y="2156126"/>
            <a:ext cx="9729" cy="10850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H="1">
            <a:off x="7521677" y="3329206"/>
            <a:ext cx="109363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18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544"/>
    </mc:Choice>
    <mc:Fallback xmlns="">
      <p:transition spd="slow" advTm="1425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r="44520" b="17526"/>
          <a:stretch/>
        </p:blipFill>
        <p:spPr>
          <a:xfrm>
            <a:off x="2937798" y="1070934"/>
            <a:ext cx="3184395" cy="53192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19417" y="324464"/>
            <a:ext cx="7752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Psilotopsida</a:t>
            </a:r>
            <a:r>
              <a:rPr lang="cs-CZ" sz="2800" b="1" dirty="0"/>
              <a:t>, </a:t>
            </a:r>
            <a:r>
              <a:rPr lang="cs-CZ" sz="2800" b="1" i="1" dirty="0" err="1"/>
              <a:t>Botrychium</a:t>
            </a:r>
            <a:r>
              <a:rPr lang="cs-CZ" sz="2800" b="1" i="1" dirty="0"/>
              <a:t> </a:t>
            </a:r>
            <a:r>
              <a:rPr lang="cs-CZ" sz="2800" b="1" i="1" dirty="0" err="1"/>
              <a:t>lunaria</a:t>
            </a:r>
            <a:endParaRPr lang="cs-CZ" sz="2800" b="1" i="1" dirty="0"/>
          </a:p>
          <a:p>
            <a:endParaRPr lang="cs-CZ" sz="2800" b="1" i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r="53360"/>
          <a:stretch/>
        </p:blipFill>
        <p:spPr>
          <a:xfrm>
            <a:off x="282835" y="1070934"/>
            <a:ext cx="2394409" cy="531925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009699" y="2411052"/>
            <a:ext cx="138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trofofor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96446" y="1255599"/>
            <a:ext cx="138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sporofor</a:t>
            </a:r>
            <a:endParaRPr lang="cs-CZ" sz="1400" b="1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2838" r="15309" b="388"/>
          <a:stretch/>
        </p:blipFill>
        <p:spPr>
          <a:xfrm>
            <a:off x="6345039" y="1070934"/>
            <a:ext cx="2497302" cy="3745954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134906" y="4952564"/>
            <a:ext cx="341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eusporangiátní</a:t>
            </a:r>
            <a:endParaRPr lang="cs-CZ" sz="1400" b="1" dirty="0"/>
          </a:p>
          <a:p>
            <a:r>
              <a:rPr lang="cs-CZ" sz="1400" b="1" dirty="0"/>
              <a:t>sporangia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7701699" y="2262433"/>
            <a:ext cx="84842" cy="269013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4529995" y="1428341"/>
            <a:ext cx="766451" cy="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4317476" y="2772926"/>
            <a:ext cx="978970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6252013" y="644600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/>
              <a:t>https://www.uwgb.edu/biodiversity/herbarium/pteridophytes/botcam01.htm</a:t>
            </a:r>
            <a:endParaRPr lang="cs-CZ" sz="1000" dirty="0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3744" y="1830072"/>
            <a:ext cx="4554835" cy="3036557"/>
          </a:xfrm>
          <a:prstGeom prst="rect">
            <a:avLst/>
          </a:prstGeom>
        </p:spPr>
      </p:pic>
      <p:cxnSp>
        <p:nvCxnSpPr>
          <p:cNvPr id="30" name="Přímá spojnice se šipkou 29"/>
          <p:cNvCxnSpPr/>
          <p:nvPr/>
        </p:nvCxnSpPr>
        <p:spPr>
          <a:xfrm flipV="1">
            <a:off x="7907083" y="2337847"/>
            <a:ext cx="2514764" cy="261471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6252013" y="622880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https://www.uwgb.edu/biodiversity/herbarium/pteridophytes/botcam_sporangia01_400gf.jpg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4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11"/>
    </mc:Choice>
    <mc:Fallback xmlns="">
      <p:transition spd="slow" advTm="961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Equisetiopsida</a:t>
            </a:r>
            <a:r>
              <a:rPr lang="cs-CZ" sz="2800" b="1" dirty="0"/>
              <a:t> – metageneze</a:t>
            </a:r>
            <a:endParaRPr lang="cs-CZ" sz="2800" b="1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00" y="1155290"/>
            <a:ext cx="7197212" cy="53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88"/>
    </mc:Choice>
    <mc:Fallback xmlns="">
      <p:transition spd="slow" advTm="1447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rázek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45" y="937808"/>
            <a:ext cx="5088565" cy="2697717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5" y="936999"/>
            <a:ext cx="3686833" cy="553024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77592" y="197143"/>
            <a:ext cx="752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Equisetopsida</a:t>
            </a:r>
            <a:r>
              <a:rPr lang="cs-CZ" sz="2800" b="1" dirty="0"/>
              <a:t>, </a:t>
            </a:r>
            <a:r>
              <a:rPr lang="cs-CZ" sz="2800" b="1" i="1" dirty="0" err="1"/>
              <a:t>Equisetum</a:t>
            </a:r>
            <a:r>
              <a:rPr lang="cs-CZ" sz="2800" b="1" i="1" dirty="0"/>
              <a:t> </a:t>
            </a:r>
            <a:r>
              <a:rPr lang="cs-CZ" sz="2800" b="1" i="1" dirty="0" err="1"/>
              <a:t>arvense</a:t>
            </a:r>
            <a:endParaRPr lang="cs-CZ" sz="28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32284" y="936999"/>
            <a:ext cx="278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vakovitá sporangia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213393" y="1459134"/>
            <a:ext cx="2816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šestiboké štítkovité sporofyly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7667877" y="1636173"/>
            <a:ext cx="1568666" cy="67364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6701953" y="1114038"/>
            <a:ext cx="2565056" cy="60885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0435005" y="3371731"/>
            <a:ext cx="3414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spora s </a:t>
            </a:r>
            <a:r>
              <a:rPr lang="cs-CZ" sz="1400" b="1" dirty="0" err="1"/>
              <a:t>hapterami</a:t>
            </a:r>
            <a:endParaRPr lang="cs-CZ" sz="1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112057" y="584564"/>
            <a:ext cx="115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jarní lodyha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9880" y="584564"/>
            <a:ext cx="115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letní lodyha</a:t>
            </a:r>
          </a:p>
        </p:txBody>
      </p:sp>
      <p:sp>
        <p:nvSpPr>
          <p:cNvPr id="4" name="Obdélník 3"/>
          <p:cNvSpPr/>
          <p:nvPr/>
        </p:nvSpPr>
        <p:spPr>
          <a:xfrm>
            <a:off x="580147" y="6524585"/>
            <a:ext cx="28376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https://en.wiktionary.org/wiki/Equisetum_arvense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1582358" y="847684"/>
            <a:ext cx="680075" cy="128863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43528" y="828055"/>
            <a:ext cx="1117028" cy="235820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45" y="3702658"/>
            <a:ext cx="3677144" cy="2451429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4041920" y="6129448"/>
            <a:ext cx="3602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drobné šupinovité </a:t>
            </a:r>
            <a:r>
              <a:rPr lang="cs-CZ" sz="1400" b="1" dirty="0" err="1"/>
              <a:t>trofofyly</a:t>
            </a:r>
            <a:r>
              <a:rPr lang="cs-CZ" sz="1400" b="1" dirty="0"/>
              <a:t> srůstají v zubaté pochvy; pochva na hlavní lodyze je kratší než 1. článek bočních větví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 flipH="1" flipV="1">
            <a:off x="4757196" y="4224761"/>
            <a:ext cx="2505884" cy="101840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 flipV="1">
            <a:off x="7175523" y="4003064"/>
            <a:ext cx="150976" cy="125006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Obrázek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t="31561" b="1603"/>
          <a:stretch/>
        </p:blipFill>
        <p:spPr>
          <a:xfrm>
            <a:off x="8066499" y="3700341"/>
            <a:ext cx="3820700" cy="2969706"/>
          </a:xfrm>
          <a:prstGeom prst="rect">
            <a:avLst/>
          </a:prstGeom>
        </p:spPr>
      </p:pic>
      <p:pic>
        <p:nvPicPr>
          <p:cNvPr id="78" name="Obrázek 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7" t="32282" r="33487" b="19903"/>
          <a:stretch/>
        </p:blipFill>
        <p:spPr>
          <a:xfrm rot="10800000">
            <a:off x="9331097" y="1758551"/>
            <a:ext cx="2139413" cy="1567873"/>
          </a:xfrm>
          <a:prstGeom prst="rect">
            <a:avLst/>
          </a:prstGeom>
        </p:spPr>
      </p:pic>
      <p:cxnSp>
        <p:nvCxnSpPr>
          <p:cNvPr id="79" name="Přímá spojnice se šipkou 78"/>
          <p:cNvCxnSpPr/>
          <p:nvPr/>
        </p:nvCxnSpPr>
        <p:spPr>
          <a:xfrm>
            <a:off x="10000527" y="1702992"/>
            <a:ext cx="209256" cy="583674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0000527" y="1180027"/>
            <a:ext cx="510360" cy="91272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2213AE26-78D3-485D-AA5D-5E1D3A5FB7DC}"/>
              </a:ext>
            </a:extLst>
          </p:cNvPr>
          <p:cNvSpPr/>
          <p:nvPr/>
        </p:nvSpPr>
        <p:spPr>
          <a:xfrm>
            <a:off x="8066499" y="5920192"/>
            <a:ext cx="329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pohyb </a:t>
            </a:r>
            <a:r>
              <a:rPr lang="cs-CZ" sz="1000" dirty="0" err="1"/>
              <a:t>hapter</a:t>
            </a:r>
            <a:r>
              <a:rPr lang="cs-CZ" sz="1000" dirty="0"/>
              <a:t>: https://www.google.com/search?client=firefox-b-d&amp;q=equisetum+spores#fpstate=ive&amp;vld=cid:88c20182,vid:ZALgWLpanE0,st:0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7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13"/>
    </mc:Choice>
    <mc:Fallback xmlns="">
      <p:transition spd="slow" advTm="1600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73" y="1383956"/>
            <a:ext cx="6118502" cy="407900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77592" y="197143"/>
            <a:ext cx="752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Equisetopsida</a:t>
            </a:r>
            <a:r>
              <a:rPr lang="cs-CZ" sz="2800" b="1" dirty="0"/>
              <a:t>, </a:t>
            </a:r>
            <a:r>
              <a:rPr lang="cs-CZ" sz="2800" b="1" i="1" dirty="0" err="1"/>
              <a:t>Equisetum</a:t>
            </a:r>
            <a:r>
              <a:rPr lang="cs-CZ" sz="2800" b="1" i="1" dirty="0"/>
              <a:t> </a:t>
            </a:r>
            <a:r>
              <a:rPr lang="cs-CZ" sz="2800" b="1" i="1" dirty="0" err="1"/>
              <a:t>palustre</a:t>
            </a:r>
            <a:endParaRPr lang="cs-CZ" sz="2800" b="1" i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47906" y="5492762"/>
            <a:ext cx="601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drobné šupinovité </a:t>
            </a:r>
            <a:r>
              <a:rPr lang="cs-CZ" sz="1400" b="1" dirty="0" err="1"/>
              <a:t>trofofyly</a:t>
            </a:r>
            <a:r>
              <a:rPr lang="cs-CZ" sz="1400" b="1" dirty="0"/>
              <a:t> srůstají v zubaté pochvy; pochva na hlavní lodyze je delší než 1. článek bočních větví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84B9F35-0546-41D0-BB37-F65D1D97BC5D}"/>
              </a:ext>
            </a:extLst>
          </p:cNvPr>
          <p:cNvSpPr/>
          <p:nvPr/>
        </p:nvSpPr>
        <p:spPr>
          <a:xfrm>
            <a:off x="46891" y="649380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http://www.cambriaflora.net/content/equisetum-palustre-marsh-horsetail/</a:t>
            </a:r>
          </a:p>
        </p:txBody>
      </p:sp>
      <p:pic>
        <p:nvPicPr>
          <p:cNvPr id="7" name="Obrázek 6" descr="Obsah obrázku rostlina, tráva&#10;&#10;Popis byl vytvořen automaticky">
            <a:extLst>
              <a:ext uri="{FF2B5EF4-FFF2-40B4-BE49-F238E27FC236}">
                <a16:creationId xmlns:a16="http://schemas.microsoft.com/office/drawing/2014/main" id="{F29937B3-F23A-4E87-9C47-CDE7DD8A5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9" y="728998"/>
            <a:ext cx="2984446" cy="5361531"/>
          </a:xfrm>
          <a:prstGeom prst="rect">
            <a:avLst/>
          </a:prstGeom>
        </p:spPr>
      </p:pic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5A625F3-DCBF-4067-A006-63C89F0742BD}"/>
              </a:ext>
            </a:extLst>
          </p:cNvPr>
          <p:cNvCxnSpPr/>
          <p:nvPr/>
        </p:nvCxnSpPr>
        <p:spPr>
          <a:xfrm flipH="1" flipV="1">
            <a:off x="7326499" y="2331308"/>
            <a:ext cx="1425410" cy="55552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B1A03F2-948C-4D4A-B057-6E4FEA45E21A}"/>
              </a:ext>
            </a:extLst>
          </p:cNvPr>
          <p:cNvCxnSpPr/>
          <p:nvPr/>
        </p:nvCxnSpPr>
        <p:spPr>
          <a:xfrm flipH="1">
            <a:off x="4769707" y="3256163"/>
            <a:ext cx="3982202" cy="16407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9C245491-2721-4BCA-9869-C601AA974BB7}"/>
              </a:ext>
            </a:extLst>
          </p:cNvPr>
          <p:cNvSpPr txBox="1"/>
          <p:nvPr/>
        </p:nvSpPr>
        <p:spPr>
          <a:xfrm>
            <a:off x="346629" y="6124469"/>
            <a:ext cx="3528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druh vytváří jeden typ lodyhy: zelená, fertilní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25"/>
    </mc:Choice>
    <mc:Fallback xmlns="">
      <p:transition spd="slow" advTm="365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54" y="969369"/>
            <a:ext cx="6968980" cy="464598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85728" y="197143"/>
            <a:ext cx="7906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Equisetopsida</a:t>
            </a:r>
            <a:r>
              <a:rPr lang="cs-CZ" sz="2800" b="1" dirty="0"/>
              <a:t>, </a:t>
            </a:r>
            <a:r>
              <a:rPr lang="cs-CZ" sz="2800" b="1" i="1" dirty="0" err="1"/>
              <a:t>Equisetum</a:t>
            </a:r>
            <a:r>
              <a:rPr lang="cs-CZ" sz="2800" b="1" i="1" dirty="0"/>
              <a:t> </a:t>
            </a:r>
            <a:r>
              <a:rPr lang="cs-CZ" sz="2800" b="1" i="1" dirty="0" err="1"/>
              <a:t>sylvaticum</a:t>
            </a:r>
            <a:endParaRPr lang="cs-CZ" sz="2800" b="1" i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721854" y="5648805"/>
            <a:ext cx="6778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drobné šupinovité </a:t>
            </a:r>
            <a:r>
              <a:rPr lang="cs-CZ" sz="1400" b="1" dirty="0" err="1"/>
              <a:t>trofofyly</a:t>
            </a:r>
            <a:r>
              <a:rPr lang="cs-CZ" sz="1400" b="1" dirty="0"/>
              <a:t> srůstají v zubaté pochvy; boční větve se dále větví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0761F4-E858-49A3-A6FA-8D9E4225EADC}"/>
              </a:ext>
            </a:extLst>
          </p:cNvPr>
          <p:cNvSpPr/>
          <p:nvPr/>
        </p:nvSpPr>
        <p:spPr>
          <a:xfrm>
            <a:off x="398584" y="657555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https://upload.wikimedia.org/wikipedia/commons/a/ab/Equisetum_sylvaticum_mets%C3%A4korte.jpg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C2B52D-E05B-41C2-BA99-FF9BAE3FE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4" y="668476"/>
            <a:ext cx="3281662" cy="545514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C245491-2721-4BCA-9869-C601AA974BB7}"/>
              </a:ext>
            </a:extLst>
          </p:cNvPr>
          <p:cNvSpPr txBox="1"/>
          <p:nvPr/>
        </p:nvSpPr>
        <p:spPr>
          <a:xfrm>
            <a:off x="670433" y="6087975"/>
            <a:ext cx="363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druh vytváří jarní nezelenou lodyhu fertilní, která posléze zezelená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7175523" y="2825579"/>
            <a:ext cx="1935526" cy="288324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3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74"/>
    </mc:Choice>
    <mc:Fallback xmlns="">
      <p:transition spd="slow" advTm="5957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1.3|1.5|2.2|4.3|3.8|1.4|8.1|7.6|2.1|7.2|15.5|2.8|4.2|22.7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1.2|2.4|1.4|12|9.4|13.2|3.1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8|9.8|1.9|7.9|2.2|12.6|3.2|4.3|11.4|3.1|2.2|2.3|1.4|1.9|1.7|4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0.4|1.7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4.3|1.1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323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Dan Dvořák</cp:lastModifiedBy>
  <cp:revision>78</cp:revision>
  <dcterms:created xsi:type="dcterms:W3CDTF">2020-10-29T08:58:22Z</dcterms:created>
  <dcterms:modified xsi:type="dcterms:W3CDTF">2025-03-03T11:58:29Z</dcterms:modified>
</cp:coreProperties>
</file>