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70" r:id="rId3"/>
    <p:sldId id="272" r:id="rId4"/>
    <p:sldId id="274" r:id="rId5"/>
    <p:sldId id="275" r:id="rId6"/>
    <p:sldId id="264" r:id="rId7"/>
    <p:sldId id="269" r:id="rId8"/>
    <p:sldId id="271" r:id="rId9"/>
    <p:sldId id="276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71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758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548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5691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357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16196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6057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8089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6238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9224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8362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B81ADF-F4A9-4F98-928D-537DB75F8C68}" type="datetimeFigureOut">
              <a:rPr lang="cs-CZ" smtClean="0"/>
              <a:t>10.03.2025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33795-0DF4-4600-9016-CB1E8107F50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8692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openxmlformats.org/officeDocument/2006/relationships/image" Target="../media/image12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hyperlink" Target="https://www.plantscience4u.com/2017/01/notes-on-marsilea-systematic-position.html" TargetMode="Externa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image" Target="../media/image26.jpeg"/><Relationship Id="rId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Monilophyta</a:t>
            </a:r>
            <a:r>
              <a:rPr lang="cs-CZ" sz="2800" b="1" dirty="0"/>
              <a:t>, </a:t>
            </a:r>
            <a:r>
              <a:rPr lang="cs-CZ" sz="2800" b="1" dirty="0" err="1"/>
              <a:t>Polypodiopsida</a:t>
            </a:r>
            <a:endParaRPr lang="cs-CZ" sz="2800" b="1" i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43" r="10554"/>
          <a:stretch/>
        </p:blipFill>
        <p:spPr>
          <a:xfrm>
            <a:off x="211016" y="1178656"/>
            <a:ext cx="4600460" cy="4284298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1394906" y="5494678"/>
            <a:ext cx="2349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Dryopteris</a:t>
            </a:r>
            <a:r>
              <a:rPr lang="cs-CZ" b="1" i="1" dirty="0"/>
              <a:t> </a:t>
            </a:r>
            <a:r>
              <a:rPr lang="cs-CZ" b="1" i="1" dirty="0" err="1"/>
              <a:t>filix</a:t>
            </a:r>
            <a:r>
              <a:rPr lang="cs-CZ" b="1" i="1" dirty="0"/>
              <a:t>-mas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E8E9C6A9-D2F3-4F16-9C91-C0AB1F26BB77}"/>
              </a:ext>
            </a:extLst>
          </p:cNvPr>
          <p:cNvSpPr txBox="1"/>
          <p:nvPr/>
        </p:nvSpPr>
        <p:spPr>
          <a:xfrm>
            <a:off x="9004133" y="5691869"/>
            <a:ext cx="27820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circinátně</a:t>
            </a:r>
            <a:r>
              <a:rPr lang="cs-CZ" sz="1600" b="1" dirty="0"/>
              <a:t> svinuté mladé listy</a:t>
            </a:r>
          </a:p>
          <a:p>
            <a:endParaRPr lang="cs-CZ" sz="1000" b="1" dirty="0"/>
          </a:p>
          <a:p>
            <a:r>
              <a:rPr lang="cs-CZ" sz="1000" b="1" dirty="0"/>
              <a:t>https://www.gettyimages.ae/detail/photo/dryopteris-filix-mas-young-fronds-royalty-free-image/1254762217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E9298F18-5082-4591-B903-C47E38582444}"/>
              </a:ext>
            </a:extLst>
          </p:cNvPr>
          <p:cNvSpPr/>
          <p:nvPr/>
        </p:nvSpPr>
        <p:spPr>
          <a:xfrm>
            <a:off x="304799" y="6444435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https://www.spektrumzdravi.cz/herbar-rostlin/kaprad-samec-dryopteris-filix-mas</a:t>
            </a:r>
          </a:p>
        </p:txBody>
      </p:sp>
      <p:pic>
        <p:nvPicPr>
          <p:cNvPr id="10" name="Obrázek 9" descr="Obsah obrázku rostlina, list, kapradina&#10;&#10;Popis byl vytvořen automaticky">
            <a:extLst>
              <a:ext uri="{FF2B5EF4-FFF2-40B4-BE49-F238E27FC236}">
                <a16:creationId xmlns:a16="http://schemas.microsoft.com/office/drawing/2014/main" id="{6DBD5B85-FC4F-4CC5-A40D-C3179FCAB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8262" y="905851"/>
            <a:ext cx="3657600" cy="4876800"/>
          </a:xfrm>
          <a:prstGeom prst="rect">
            <a:avLst/>
          </a:prstGeom>
        </p:spPr>
      </p:pic>
      <p:sp>
        <p:nvSpPr>
          <p:cNvPr id="16" name="Obdélník 15">
            <a:extLst>
              <a:ext uri="{FF2B5EF4-FFF2-40B4-BE49-F238E27FC236}">
                <a16:creationId xmlns:a16="http://schemas.microsoft.com/office/drawing/2014/main" id="{7A7AA8DF-2EC2-4F56-A94F-92D9D09168C1}"/>
              </a:ext>
            </a:extLst>
          </p:cNvPr>
          <p:cNvSpPr/>
          <p:nvPr/>
        </p:nvSpPr>
        <p:spPr>
          <a:xfrm>
            <a:off x="5008263" y="5788026"/>
            <a:ext cx="3657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600" b="1" i="1" dirty="0" err="1"/>
              <a:t>Matteuccia</a:t>
            </a:r>
            <a:r>
              <a:rPr lang="cs-CZ" sz="1600" b="1" i="1" dirty="0"/>
              <a:t> </a:t>
            </a:r>
            <a:r>
              <a:rPr lang="cs-CZ" sz="1600" b="1" i="1" dirty="0" err="1"/>
              <a:t>struthiopteris</a:t>
            </a:r>
            <a:endParaRPr lang="cs-CZ" sz="1600" b="1" i="1" dirty="0"/>
          </a:p>
          <a:p>
            <a:pPr algn="ctr"/>
            <a:endParaRPr lang="cs-CZ" sz="1600" b="1" i="1" dirty="0"/>
          </a:p>
          <a:p>
            <a:pPr algn="ctr"/>
            <a:endParaRPr lang="cs-CZ" sz="1000" b="1" i="1" dirty="0"/>
          </a:p>
          <a:p>
            <a:pPr algn="ctr"/>
            <a:r>
              <a:rPr lang="cs-CZ" sz="1000" b="1" dirty="0"/>
              <a:t>http://www.e-herbar.net/main.php?g2_itemId=46482</a:t>
            </a:r>
          </a:p>
        </p:txBody>
      </p:sp>
      <p:pic>
        <p:nvPicPr>
          <p:cNvPr id="18" name="Obrázek 17" descr="Obsah obrázku rostlina&#10;&#10;Popis byl vytvořen automaticky">
            <a:extLst>
              <a:ext uri="{FF2B5EF4-FFF2-40B4-BE49-F238E27FC236}">
                <a16:creationId xmlns:a16="http://schemas.microsoft.com/office/drawing/2014/main" id="{F5EF1F96-4916-4580-8E95-C6812EBE9F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5756" y="892960"/>
            <a:ext cx="3158812" cy="47014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755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6784"/>
    </mc:Choice>
    <mc:Fallback xmlns="">
      <p:transition spd="slow" advTm="11678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Obrázek 37" descr="Obsah obrázku bezobratlí, medúza&#10;&#10;Popis byl vytvořen automaticky">
            <a:extLst>
              <a:ext uri="{FF2B5EF4-FFF2-40B4-BE49-F238E27FC236}">
                <a16:creationId xmlns:a16="http://schemas.microsoft.com/office/drawing/2014/main" id="{495E33EF-EA69-44F5-AC78-DBF1BB4853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380" y="825835"/>
            <a:ext cx="3740813" cy="2790997"/>
          </a:xfrm>
          <a:prstGeom prst="rect">
            <a:avLst/>
          </a:prstGeom>
        </p:spPr>
      </p:pic>
      <p:pic>
        <p:nvPicPr>
          <p:cNvPr id="45" name="Obrázek 44" descr="Obsah obrázku mapa&#10;&#10;Popis byl vytvořen automaticky">
            <a:extLst>
              <a:ext uri="{FF2B5EF4-FFF2-40B4-BE49-F238E27FC236}">
                <a16:creationId xmlns:a16="http://schemas.microsoft.com/office/drawing/2014/main" id="{1039E1B4-EFDC-4E85-B698-2D9329600B1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63" t="3193" r="13185" b="3396"/>
          <a:stretch/>
        </p:blipFill>
        <p:spPr>
          <a:xfrm>
            <a:off x="7555755" y="2723514"/>
            <a:ext cx="4434926" cy="393619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Monilophyta</a:t>
            </a:r>
            <a:r>
              <a:rPr lang="cs-CZ" sz="2800" b="1" dirty="0"/>
              <a:t>, </a:t>
            </a:r>
            <a:r>
              <a:rPr lang="cs-CZ" sz="2800" b="1" dirty="0" err="1"/>
              <a:t>Polypodiopsida</a:t>
            </a:r>
            <a:endParaRPr lang="cs-CZ" sz="28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6358822" y="5862888"/>
            <a:ext cx="14060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prothalium</a:t>
            </a:r>
            <a:endParaRPr lang="cs-CZ" sz="1600" b="1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6465080" y="3907613"/>
            <a:ext cx="126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archegonia</a:t>
            </a:r>
          </a:p>
        </p:txBody>
      </p:sp>
      <p:sp>
        <p:nvSpPr>
          <p:cNvPr id="20" name="TextovéPole 19"/>
          <p:cNvSpPr txBox="1"/>
          <p:nvPr/>
        </p:nvSpPr>
        <p:spPr>
          <a:xfrm>
            <a:off x="9426986" y="2310499"/>
            <a:ext cx="1091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annulus</a:t>
            </a:r>
            <a:endParaRPr lang="cs-CZ" sz="1400" b="1" dirty="0"/>
          </a:p>
        </p:txBody>
      </p:sp>
      <p:sp>
        <p:nvSpPr>
          <p:cNvPr id="21" name="TextovéPole 20"/>
          <p:cNvSpPr txBox="1"/>
          <p:nvPr/>
        </p:nvSpPr>
        <p:spPr>
          <a:xfrm>
            <a:off x="9230838" y="795971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leptosporangiátní</a:t>
            </a:r>
            <a:r>
              <a:rPr lang="cs-CZ" sz="1600" b="1" dirty="0"/>
              <a:t> sporangium</a:t>
            </a:r>
          </a:p>
        </p:txBody>
      </p:sp>
      <p:cxnSp>
        <p:nvCxnSpPr>
          <p:cNvPr id="22" name="Přímá spojnice se šipkou 21"/>
          <p:cNvCxnSpPr>
            <a:cxnSpLocks/>
          </p:cNvCxnSpPr>
          <p:nvPr/>
        </p:nvCxnSpPr>
        <p:spPr>
          <a:xfrm flipH="1" flipV="1">
            <a:off x="8274148" y="2030459"/>
            <a:ext cx="1179863" cy="152211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ovéPole 25"/>
          <p:cNvSpPr txBox="1"/>
          <p:nvPr/>
        </p:nvSpPr>
        <p:spPr>
          <a:xfrm>
            <a:off x="9426986" y="2028970"/>
            <a:ext cx="1091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spory</a:t>
            </a:r>
          </a:p>
        </p:txBody>
      </p:sp>
      <p:cxnSp>
        <p:nvCxnSpPr>
          <p:cNvPr id="27" name="Přímá spojnice se šipkou 26"/>
          <p:cNvCxnSpPr>
            <a:cxnSpLocks/>
          </p:cNvCxnSpPr>
          <p:nvPr/>
        </p:nvCxnSpPr>
        <p:spPr>
          <a:xfrm>
            <a:off x="7239000" y="4959600"/>
            <a:ext cx="2534218" cy="750923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41BD6544-D720-431D-8A07-8349BECA1494}"/>
              </a:ext>
            </a:extLst>
          </p:cNvPr>
          <p:cNvSpPr txBox="1"/>
          <p:nvPr/>
        </p:nvSpPr>
        <p:spPr>
          <a:xfrm>
            <a:off x="6457330" y="4769080"/>
            <a:ext cx="12683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rhizoidy</a:t>
            </a:r>
            <a:endParaRPr lang="cs-CZ" sz="1400" b="1" dirty="0"/>
          </a:p>
        </p:txBody>
      </p:sp>
      <p:cxnSp>
        <p:nvCxnSpPr>
          <p:cNvPr id="25" name="Přímá spojnice se šipkou 24">
            <a:extLst>
              <a:ext uri="{FF2B5EF4-FFF2-40B4-BE49-F238E27FC236}">
                <a16:creationId xmlns:a16="http://schemas.microsoft.com/office/drawing/2014/main" id="{CEE26073-B5B5-4E63-ADA3-78F613B3433E}"/>
              </a:ext>
            </a:extLst>
          </p:cNvPr>
          <p:cNvCxnSpPr>
            <a:cxnSpLocks/>
          </p:cNvCxnSpPr>
          <p:nvPr/>
        </p:nvCxnSpPr>
        <p:spPr>
          <a:xfrm>
            <a:off x="7426619" y="4085423"/>
            <a:ext cx="2159341" cy="215066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>
            <a:extLst>
              <a:ext uri="{FF2B5EF4-FFF2-40B4-BE49-F238E27FC236}">
                <a16:creationId xmlns:a16="http://schemas.microsoft.com/office/drawing/2014/main" id="{7483EE1F-92B0-45B9-9672-7B01C4E00D79}"/>
              </a:ext>
            </a:extLst>
          </p:cNvPr>
          <p:cNvSpPr txBox="1"/>
          <p:nvPr/>
        </p:nvSpPr>
        <p:spPr>
          <a:xfrm>
            <a:off x="748176" y="6371254"/>
            <a:ext cx="4396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výtrusnicové</a:t>
            </a:r>
            <a:r>
              <a:rPr lang="cs-CZ" sz="1600" b="1" dirty="0"/>
              <a:t> kupky na spodní straně listů</a:t>
            </a:r>
          </a:p>
        </p:txBody>
      </p:sp>
      <p:pic>
        <p:nvPicPr>
          <p:cNvPr id="18" name="Obrázek 17" descr="Obsah obrázku rostlina, list, kapradina, osoba&#10;&#10;Popis byl vytvořen automaticky">
            <a:extLst>
              <a:ext uri="{FF2B5EF4-FFF2-40B4-BE49-F238E27FC236}">
                <a16:creationId xmlns:a16="http://schemas.microsoft.com/office/drawing/2014/main" id="{1A15A562-D569-4BC1-8AF3-CC3D7811B8F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9" r="27224"/>
          <a:stretch/>
        </p:blipFill>
        <p:spPr>
          <a:xfrm rot="16200000">
            <a:off x="1501493" y="-450624"/>
            <a:ext cx="2541889" cy="5075091"/>
          </a:xfrm>
          <a:prstGeom prst="rect">
            <a:avLst/>
          </a:prstGeom>
        </p:spPr>
      </p:pic>
      <p:pic>
        <p:nvPicPr>
          <p:cNvPr id="33" name="Obrázek 32" descr="Obsah obrázku text, list&#10;&#10;Popis byl vytvořen automaticky">
            <a:extLst>
              <a:ext uri="{FF2B5EF4-FFF2-40B4-BE49-F238E27FC236}">
                <a16:creationId xmlns:a16="http://schemas.microsoft.com/office/drawing/2014/main" id="{DE78ACDA-45FC-4DFD-9444-698998A9E22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/>
          <a:stretch/>
        </p:blipFill>
        <p:spPr>
          <a:xfrm rot="16200000">
            <a:off x="1339145" y="2294136"/>
            <a:ext cx="2868079" cy="5073601"/>
          </a:xfrm>
          <a:prstGeom prst="rect">
            <a:avLst/>
          </a:prstGeom>
        </p:spPr>
      </p:pic>
      <p:sp>
        <p:nvSpPr>
          <p:cNvPr id="36" name="Obdélník 35">
            <a:extLst>
              <a:ext uri="{FF2B5EF4-FFF2-40B4-BE49-F238E27FC236}">
                <a16:creationId xmlns:a16="http://schemas.microsoft.com/office/drawing/2014/main" id="{103341F6-0D55-49D3-B06B-43516C5F605B}"/>
              </a:ext>
            </a:extLst>
          </p:cNvPr>
          <p:cNvSpPr/>
          <p:nvPr/>
        </p:nvSpPr>
        <p:spPr>
          <a:xfrm>
            <a:off x="9276558" y="1430723"/>
            <a:ext cx="26311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b="1" dirty="0"/>
              <a:t>http://moonlittrails.com/MMP3/content/DB110505_4_FOZ20_Focused_large.html</a:t>
            </a:r>
          </a:p>
        </p:txBody>
      </p:sp>
      <p:cxnSp>
        <p:nvCxnSpPr>
          <p:cNvPr id="40" name="Přímá spojnice se šipkou 39">
            <a:extLst>
              <a:ext uri="{FF2B5EF4-FFF2-40B4-BE49-F238E27FC236}">
                <a16:creationId xmlns:a16="http://schemas.microsoft.com/office/drawing/2014/main" id="{88BEE2FD-F06F-468B-AEBB-1A73FBF805BF}"/>
              </a:ext>
            </a:extLst>
          </p:cNvPr>
          <p:cNvCxnSpPr>
            <a:cxnSpLocks/>
          </p:cNvCxnSpPr>
          <p:nvPr/>
        </p:nvCxnSpPr>
        <p:spPr>
          <a:xfrm flipH="1" flipV="1">
            <a:off x="6598920" y="2168603"/>
            <a:ext cx="2849831" cy="32607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bdélník 42">
            <a:extLst>
              <a:ext uri="{FF2B5EF4-FFF2-40B4-BE49-F238E27FC236}">
                <a16:creationId xmlns:a16="http://schemas.microsoft.com/office/drawing/2014/main" id="{AAFD9494-94B4-49AC-996E-129F51905952}"/>
              </a:ext>
            </a:extLst>
          </p:cNvPr>
          <p:cNvSpPr/>
          <p:nvPr/>
        </p:nvSpPr>
        <p:spPr>
          <a:xfrm>
            <a:off x="5411058" y="6170321"/>
            <a:ext cx="395693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https://www.medicalimages.com/stock-photo-prothallus-or-prothallium-of-a-chain-fern-woodwardia-sp-the-prothallus-is-the-gametophyte-image22419271.html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9354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355"/>
    </mc:Choice>
    <mc:Fallback xmlns="">
      <p:transition spd="slow" advTm="16335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104900" y="290454"/>
            <a:ext cx="73290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 err="1"/>
              <a:t>Polypodiopsida</a:t>
            </a:r>
            <a:r>
              <a:rPr lang="cs-CZ" sz="2800" b="1" dirty="0"/>
              <a:t> – metageneze</a:t>
            </a:r>
            <a:endParaRPr lang="cs-CZ" sz="28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729" y="902165"/>
            <a:ext cx="7731360" cy="5798520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462682" y="1484671"/>
            <a:ext cx="25465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/>
              <a:t>oboupohlavné </a:t>
            </a:r>
            <a:r>
              <a:rPr lang="cs-CZ" sz="1600" b="1" dirty="0" err="1"/>
              <a:t>prothalium</a:t>
            </a:r>
            <a:endParaRPr lang="cs-CZ" sz="1600" b="1" dirty="0"/>
          </a:p>
        </p:txBody>
      </p:sp>
    </p:spTree>
    <p:extLst>
      <p:ext uri="{BB962C8B-B14F-4D97-AF65-F5344CB8AC3E}">
        <p14:creationId xmlns:p14="http://schemas.microsoft.com/office/powerpoint/2010/main" val="163351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7006"/>
    </mc:Choice>
    <mc:Fallback xmlns="">
      <p:transition spd="slow" advTm="167006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772697" y="352907"/>
            <a:ext cx="709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Polypodiopsida</a:t>
            </a:r>
            <a:r>
              <a:rPr lang="cs-CZ" sz="2800" b="1" dirty="0"/>
              <a:t>, </a:t>
            </a:r>
            <a:r>
              <a:rPr lang="cs-CZ" sz="2800" b="1" dirty="0" err="1"/>
              <a:t>Polypodiales</a:t>
            </a:r>
            <a:endParaRPr lang="cs-CZ" sz="2800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200161" y="6320427"/>
            <a:ext cx="303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Asplenium</a:t>
            </a:r>
            <a:r>
              <a:rPr lang="cs-CZ" b="1" i="1" dirty="0"/>
              <a:t> </a:t>
            </a:r>
            <a:r>
              <a:rPr lang="cs-CZ" b="1" i="1" dirty="0" err="1"/>
              <a:t>scolopendrium</a:t>
            </a:r>
            <a:endParaRPr lang="cs-CZ" b="1" i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200161" y="3797247"/>
            <a:ext cx="74006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výtrusnicové</a:t>
            </a:r>
            <a:r>
              <a:rPr lang="cs-CZ" sz="1400" b="1" dirty="0"/>
              <a:t> kupky (</a:t>
            </a:r>
            <a:r>
              <a:rPr lang="cs-CZ" sz="1400" b="1" dirty="0" err="1"/>
              <a:t>sory</a:t>
            </a:r>
            <a:r>
              <a:rPr lang="cs-CZ" sz="1400" b="1" dirty="0"/>
              <a:t>) na spodní straně listů jsou čárkovité, souběžné s žilnatinou</a:t>
            </a:r>
          </a:p>
        </p:txBody>
      </p:sp>
      <p:pic>
        <p:nvPicPr>
          <p:cNvPr id="7" name="Obrázek 6" descr="Obsah obrázku rostlina&#10;&#10;Popis byl vytvořen automaticky">
            <a:extLst>
              <a:ext uri="{FF2B5EF4-FFF2-40B4-BE49-F238E27FC236}">
                <a16:creationId xmlns:a16="http://schemas.microsoft.com/office/drawing/2014/main" id="{678F9102-7104-4E6F-A4CE-864D0B04DB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200" y="876584"/>
            <a:ext cx="3798648" cy="5816335"/>
          </a:xfrm>
          <a:prstGeom prst="rect">
            <a:avLst/>
          </a:prstGeom>
        </p:spPr>
      </p:pic>
      <p:pic>
        <p:nvPicPr>
          <p:cNvPr id="25" name="Obrázek 24" descr="Obsah obrázku text&#10;&#10;Popis byl vytvořen automaticky">
            <a:extLst>
              <a:ext uri="{FF2B5EF4-FFF2-40B4-BE49-F238E27FC236}">
                <a16:creationId xmlns:a16="http://schemas.microsoft.com/office/drawing/2014/main" id="{50DC6DDD-2F07-4F7F-9509-B875E4EADE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>
          <a:xfrm rot="5400000">
            <a:off x="6757036" y="-1431653"/>
            <a:ext cx="2745850" cy="769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02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937"/>
    </mc:Choice>
    <mc:Fallback xmlns="">
      <p:transition spd="slow" advTm="53937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 descr="Obsah obrázku text, rostlina, list, kapradina&#10;&#10;Popis byl vytvořen automaticky">
            <a:extLst>
              <a:ext uri="{FF2B5EF4-FFF2-40B4-BE49-F238E27FC236}">
                <a16:creationId xmlns:a16="http://schemas.microsoft.com/office/drawing/2014/main" id="{6055B83F-B20C-471B-85EC-02C50CFE91B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3819" y="927702"/>
            <a:ext cx="3285542" cy="5627077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772697" y="352907"/>
            <a:ext cx="709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Polypodiopsida</a:t>
            </a:r>
            <a:r>
              <a:rPr lang="cs-CZ" sz="2800" b="1" dirty="0"/>
              <a:t>, </a:t>
            </a:r>
            <a:r>
              <a:rPr lang="cs-CZ" sz="2800" b="1" dirty="0" err="1"/>
              <a:t>Polypodiales</a:t>
            </a:r>
            <a:endParaRPr lang="cs-CZ" sz="2800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2552" y="6258871"/>
            <a:ext cx="43512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/>
              <a:t>Matteuccia</a:t>
            </a:r>
            <a:r>
              <a:rPr lang="cs-CZ" sz="1600" b="1" i="1" dirty="0"/>
              <a:t> </a:t>
            </a:r>
            <a:r>
              <a:rPr lang="cs-CZ" sz="1600" b="1" i="1" dirty="0" err="1"/>
              <a:t>struthiopteris</a:t>
            </a:r>
            <a:endParaRPr lang="cs-CZ" sz="1600" b="1" i="1" dirty="0"/>
          </a:p>
          <a:p>
            <a:r>
              <a:rPr lang="cs-CZ" sz="1000" b="1" dirty="0"/>
              <a:t>http://www.e-herbar.net/main.php?g2_itemId=46482</a:t>
            </a:r>
          </a:p>
        </p:txBody>
      </p:sp>
      <p:pic>
        <p:nvPicPr>
          <p:cNvPr id="10" name="Obrázek 9" descr="Obsah obrázku rostlina, list, kapradina&#10;&#10;Popis byl vytvořen automaticky">
            <a:extLst>
              <a:ext uri="{FF2B5EF4-FFF2-40B4-BE49-F238E27FC236}">
                <a16:creationId xmlns:a16="http://schemas.microsoft.com/office/drawing/2014/main" id="{7104746C-7C09-4B07-84E5-FB216001EC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90" y="927702"/>
            <a:ext cx="3985901" cy="5314535"/>
          </a:xfrm>
          <a:prstGeom prst="rect">
            <a:avLst/>
          </a:prstGeom>
        </p:spPr>
      </p:pic>
      <p:pic>
        <p:nvPicPr>
          <p:cNvPr id="13" name="Obrázek 12" descr="Obsah obrázku jídlo, výseč, krájené&#10;&#10;Popis byl vytvořen automaticky">
            <a:extLst>
              <a:ext uri="{FF2B5EF4-FFF2-40B4-BE49-F238E27FC236}">
                <a16:creationId xmlns:a16="http://schemas.microsoft.com/office/drawing/2014/main" id="{76E10C7F-F815-4358-9860-99BF5F3B65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879030" y="1694178"/>
            <a:ext cx="4598856" cy="3065904"/>
          </a:xfrm>
          <a:prstGeom prst="rect">
            <a:avLst/>
          </a:prstGeom>
        </p:spPr>
      </p:pic>
      <p:sp>
        <p:nvSpPr>
          <p:cNvPr id="14" name="TextovéPole 13">
            <a:extLst>
              <a:ext uri="{FF2B5EF4-FFF2-40B4-BE49-F238E27FC236}">
                <a16:creationId xmlns:a16="http://schemas.microsoft.com/office/drawing/2014/main" id="{13A0E48A-9E3B-4CFA-A359-8F8BF3E361A1}"/>
              </a:ext>
            </a:extLst>
          </p:cNvPr>
          <p:cNvSpPr txBox="1"/>
          <p:nvPr/>
        </p:nvSpPr>
        <p:spPr>
          <a:xfrm>
            <a:off x="8184825" y="6224948"/>
            <a:ext cx="106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sporofyl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CE2B2A0-A8B5-4C0F-9FBE-9A605B052708}"/>
              </a:ext>
            </a:extLst>
          </p:cNvPr>
          <p:cNvSpPr txBox="1"/>
          <p:nvPr/>
        </p:nvSpPr>
        <p:spPr>
          <a:xfrm>
            <a:off x="8191193" y="5659081"/>
            <a:ext cx="1065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trofofyl</a:t>
            </a:r>
            <a:endParaRPr lang="cs-CZ" b="1" dirty="0"/>
          </a:p>
        </p:txBody>
      </p:sp>
      <p:sp>
        <p:nvSpPr>
          <p:cNvPr id="15" name="TextovéPole 14">
            <a:extLst>
              <a:ext uri="{FF2B5EF4-FFF2-40B4-BE49-F238E27FC236}">
                <a16:creationId xmlns:a16="http://schemas.microsoft.com/office/drawing/2014/main" id="{3F639F4D-5933-46A5-B3A7-64CDAFF07A7D}"/>
              </a:ext>
            </a:extLst>
          </p:cNvPr>
          <p:cNvSpPr txBox="1"/>
          <p:nvPr/>
        </p:nvSpPr>
        <p:spPr>
          <a:xfrm>
            <a:off x="9687738" y="5626110"/>
            <a:ext cx="20236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/>
              <a:t>výtrusnicové</a:t>
            </a:r>
            <a:r>
              <a:rPr lang="cs-CZ" b="1" dirty="0"/>
              <a:t> kupky kryté podvinutým okrajem listu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DA95DE70-9F38-4435-AC72-3BB1EDFCBA86}"/>
              </a:ext>
            </a:extLst>
          </p:cNvPr>
          <p:cNvCxnSpPr>
            <a:cxnSpLocks/>
          </p:cNvCxnSpPr>
          <p:nvPr/>
        </p:nvCxnSpPr>
        <p:spPr>
          <a:xfrm flipH="1" flipV="1">
            <a:off x="6295348" y="3344192"/>
            <a:ext cx="2092869" cy="237721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Přímá spojnice se šipkou 19">
            <a:extLst>
              <a:ext uri="{FF2B5EF4-FFF2-40B4-BE49-F238E27FC236}">
                <a16:creationId xmlns:a16="http://schemas.microsoft.com/office/drawing/2014/main" id="{1C759A0E-A010-4F9E-92B8-1553851FD18E}"/>
              </a:ext>
            </a:extLst>
          </p:cNvPr>
          <p:cNvCxnSpPr>
            <a:cxnSpLocks/>
          </p:cNvCxnSpPr>
          <p:nvPr/>
        </p:nvCxnSpPr>
        <p:spPr>
          <a:xfrm flipH="1" flipV="1">
            <a:off x="7341782" y="5492785"/>
            <a:ext cx="896940" cy="80102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E5EBE20F-1BC2-403F-9F32-A53DD5B5FF69}"/>
              </a:ext>
            </a:extLst>
          </p:cNvPr>
          <p:cNvCxnSpPr>
            <a:cxnSpLocks/>
          </p:cNvCxnSpPr>
          <p:nvPr/>
        </p:nvCxnSpPr>
        <p:spPr>
          <a:xfrm flipH="1" flipV="1">
            <a:off x="2473540" y="1617785"/>
            <a:ext cx="5765182" cy="410530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F63AE028-A61E-4A20-9433-91C7AD9B9CC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309447" y="3584970"/>
            <a:ext cx="5875378" cy="282464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43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9199"/>
    </mc:Choice>
    <mc:Fallback xmlns="">
      <p:transition spd="slow" advTm="5919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ázek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949" y="3662743"/>
            <a:ext cx="3492686" cy="2336571"/>
          </a:xfrm>
          <a:prstGeom prst="rect">
            <a:avLst/>
          </a:prstGeom>
        </p:spPr>
      </p:pic>
      <p:pic>
        <p:nvPicPr>
          <p:cNvPr id="21" name="Obrázek 20" descr="Obsah obrázku rostlina&#10;&#10;Popis byl vytvořen automaticky">
            <a:extLst>
              <a:ext uri="{FF2B5EF4-FFF2-40B4-BE49-F238E27FC236}">
                <a16:creationId xmlns:a16="http://schemas.microsoft.com/office/drawing/2014/main" id="{4551AC25-BA20-4404-AD7C-C9C0E02D75D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0876" y="3662743"/>
            <a:ext cx="4042502" cy="2695001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772697" y="352907"/>
            <a:ext cx="70988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Polypodiopsida</a:t>
            </a:r>
            <a:r>
              <a:rPr lang="cs-CZ" sz="2800" b="1" dirty="0"/>
              <a:t>, </a:t>
            </a:r>
            <a:r>
              <a:rPr lang="cs-CZ" sz="2800" b="1" dirty="0" err="1"/>
              <a:t>Polypodiales</a:t>
            </a:r>
            <a:endParaRPr lang="cs-CZ" sz="2800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137380" y="6406221"/>
            <a:ext cx="25268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i="1" dirty="0" err="1"/>
              <a:t>Dryopteris</a:t>
            </a:r>
            <a:r>
              <a:rPr lang="cs-CZ" b="1" i="1" dirty="0"/>
              <a:t> </a:t>
            </a:r>
            <a:r>
              <a:rPr lang="cs-CZ" b="1" i="1" dirty="0" err="1"/>
              <a:t>filix</a:t>
            </a:r>
            <a:r>
              <a:rPr lang="cs-CZ" b="1" i="1" dirty="0"/>
              <a:t>-mas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8389008" y="6019934"/>
            <a:ext cx="381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výtrusnicové</a:t>
            </a:r>
            <a:r>
              <a:rPr lang="cs-CZ" sz="1400" b="1" dirty="0"/>
              <a:t> kupky (</a:t>
            </a:r>
            <a:r>
              <a:rPr lang="cs-CZ" sz="1400" b="1" dirty="0" err="1"/>
              <a:t>sory</a:t>
            </a:r>
            <a:r>
              <a:rPr lang="cs-CZ" sz="1400" b="1" dirty="0"/>
              <a:t>) na spodní straně listů jsou kulovité, kryté ledvinitou ostěrou</a:t>
            </a:r>
          </a:p>
        </p:txBody>
      </p:sp>
      <p:cxnSp>
        <p:nvCxnSpPr>
          <p:cNvPr id="12" name="Přímá spojnice se šipkou 11"/>
          <p:cNvCxnSpPr>
            <a:cxnSpLocks/>
          </p:cNvCxnSpPr>
          <p:nvPr/>
        </p:nvCxnSpPr>
        <p:spPr>
          <a:xfrm flipH="1">
            <a:off x="6322142" y="3187659"/>
            <a:ext cx="4826162" cy="1650052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ovéPole 16"/>
          <p:cNvSpPr txBox="1"/>
          <p:nvPr/>
        </p:nvSpPr>
        <p:spPr>
          <a:xfrm>
            <a:off x="9715580" y="7877777"/>
            <a:ext cx="24195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průřez listem s </a:t>
            </a:r>
            <a:r>
              <a:rPr lang="cs-CZ" sz="1400" b="1" dirty="0" err="1"/>
              <a:t>výtrusnicovou</a:t>
            </a:r>
            <a:r>
              <a:rPr lang="cs-CZ" sz="1400" b="1" dirty="0"/>
              <a:t> kupkou krytou ostěrou</a:t>
            </a:r>
          </a:p>
        </p:txBody>
      </p:sp>
      <p:cxnSp>
        <p:nvCxnSpPr>
          <p:cNvPr id="20" name="Přímá spojnice se šipkou 19"/>
          <p:cNvCxnSpPr>
            <a:cxnSpLocks/>
          </p:cNvCxnSpPr>
          <p:nvPr/>
        </p:nvCxnSpPr>
        <p:spPr>
          <a:xfrm flipH="1">
            <a:off x="10201293" y="3251377"/>
            <a:ext cx="1054929" cy="2040790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ovéPole 23"/>
          <p:cNvSpPr txBox="1"/>
          <p:nvPr/>
        </p:nvSpPr>
        <p:spPr>
          <a:xfrm>
            <a:off x="11113531" y="2943600"/>
            <a:ext cx="117987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ostěra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009B438D-5CCC-42DE-A4B0-09B8D95586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1" y="937086"/>
            <a:ext cx="3587473" cy="5798994"/>
          </a:xfrm>
          <a:prstGeom prst="rect">
            <a:avLst/>
          </a:prstGeom>
        </p:spPr>
      </p:pic>
      <p:pic>
        <p:nvPicPr>
          <p:cNvPr id="25" name="Obrázek 24" descr="Obsah obrázku text, rostlina, list, kapradina&#10;&#10;Popis byl vytvořen automaticky">
            <a:extLst>
              <a:ext uri="{FF2B5EF4-FFF2-40B4-BE49-F238E27FC236}">
                <a16:creationId xmlns:a16="http://schemas.microsoft.com/office/drawing/2014/main" id="{0327034E-1402-41AE-882F-6B9CA89BB04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9"/>
          <a:stretch/>
        </p:blipFill>
        <p:spPr>
          <a:xfrm>
            <a:off x="4210876" y="916004"/>
            <a:ext cx="4926148" cy="2596342"/>
          </a:xfrm>
          <a:prstGeom prst="rect">
            <a:avLst/>
          </a:prstGeom>
        </p:spPr>
      </p:pic>
      <p:sp>
        <p:nvSpPr>
          <p:cNvPr id="30" name="TextovéPole 29">
            <a:extLst>
              <a:ext uri="{FF2B5EF4-FFF2-40B4-BE49-F238E27FC236}">
                <a16:creationId xmlns:a16="http://schemas.microsoft.com/office/drawing/2014/main" id="{E9342023-5840-486D-8A18-25A945717B70}"/>
              </a:ext>
            </a:extLst>
          </p:cNvPr>
          <p:cNvSpPr txBox="1"/>
          <p:nvPr/>
        </p:nvSpPr>
        <p:spPr>
          <a:xfrm>
            <a:off x="9210364" y="810597"/>
            <a:ext cx="24073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trofosporofyly</a:t>
            </a:r>
            <a:r>
              <a:rPr lang="cs-CZ" sz="1600" b="1" dirty="0"/>
              <a:t> jsou dvakrát zpeřené</a:t>
            </a:r>
          </a:p>
        </p:txBody>
      </p:sp>
    </p:spTree>
    <p:extLst>
      <p:ext uri="{BB962C8B-B14F-4D97-AF65-F5344CB8AC3E}">
        <p14:creationId xmlns:p14="http://schemas.microsoft.com/office/powerpoint/2010/main" val="4286582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7146"/>
    </mc:Choice>
    <mc:Fallback xmlns="">
      <p:transition spd="slow" advTm="147146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Polypodiopsida</a:t>
            </a:r>
            <a:r>
              <a:rPr lang="cs-CZ" sz="2800" b="1" dirty="0"/>
              <a:t>, </a:t>
            </a:r>
            <a:r>
              <a:rPr lang="cs-CZ" sz="2800" b="1" dirty="0" err="1"/>
              <a:t>Polypodiales</a:t>
            </a:r>
            <a:endParaRPr lang="cs-CZ" sz="2800" b="1" i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8008439" y="5373574"/>
            <a:ext cx="2866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uspořádání </a:t>
            </a:r>
            <a:r>
              <a:rPr lang="cs-CZ" sz="1400" b="1" dirty="0" err="1"/>
              <a:t>výtrusnicových</a:t>
            </a:r>
            <a:endParaRPr lang="cs-CZ" sz="1400" b="1" dirty="0"/>
          </a:p>
          <a:p>
            <a:r>
              <a:rPr lang="cs-CZ" sz="1400" b="1" dirty="0"/>
              <a:t>kupek (</a:t>
            </a:r>
            <a:r>
              <a:rPr lang="cs-CZ" sz="1400" b="1" dirty="0" err="1"/>
              <a:t>sorů</a:t>
            </a:r>
            <a:r>
              <a:rPr lang="cs-CZ" sz="1400" b="1" dirty="0"/>
              <a:t>) na spodní straně listu, </a:t>
            </a:r>
            <a:r>
              <a:rPr lang="cs-CZ" sz="1400" b="1" dirty="0" err="1"/>
              <a:t>sory</a:t>
            </a:r>
            <a:r>
              <a:rPr lang="cs-CZ" sz="1400" b="1" dirty="0"/>
              <a:t> nejsou kryty ostěrou 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7659327" y="6321510"/>
            <a:ext cx="3414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/>
              <a:t>Polypodium</a:t>
            </a:r>
            <a:r>
              <a:rPr lang="cs-CZ" sz="1600" b="1" i="1" dirty="0"/>
              <a:t> </a:t>
            </a:r>
            <a:r>
              <a:rPr lang="cs-CZ" sz="1600" b="1" i="1" dirty="0" err="1"/>
              <a:t>vulgare</a:t>
            </a:r>
            <a:endParaRPr lang="cs-CZ" sz="1600" b="1" i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6" t="59055" r="5891" b="4825"/>
          <a:stretch/>
        </p:blipFill>
        <p:spPr>
          <a:xfrm rot="5400000">
            <a:off x="3846093" y="2915654"/>
            <a:ext cx="5748510" cy="1740309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3" t="37993" r="36344" b="17419"/>
          <a:stretch/>
        </p:blipFill>
        <p:spPr>
          <a:xfrm>
            <a:off x="8008440" y="911553"/>
            <a:ext cx="2708682" cy="4457144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4719" y="1630117"/>
            <a:ext cx="5748512" cy="4311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1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558"/>
    </mc:Choice>
    <mc:Fallback xmlns="">
      <p:transition spd="slow" advTm="71558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Obrázek 21">
            <a:extLst>
              <a:ext uri="{FF2B5EF4-FFF2-40B4-BE49-F238E27FC236}">
                <a16:creationId xmlns:a16="http://schemas.microsoft.com/office/drawing/2014/main" id="{49ABC83F-DE0F-425D-ADE4-C3407EF762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638" y="944244"/>
            <a:ext cx="3951037" cy="5672732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Polypodiopsida</a:t>
            </a:r>
            <a:r>
              <a:rPr lang="cs-CZ" sz="2800" b="1" dirty="0"/>
              <a:t>, </a:t>
            </a:r>
            <a:r>
              <a:rPr lang="cs-CZ" sz="2800" b="1" dirty="0" err="1"/>
              <a:t>Salviniales</a:t>
            </a:r>
            <a:endParaRPr lang="cs-CZ" sz="2800" b="1" i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350" y="944244"/>
            <a:ext cx="5245834" cy="394462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345" y="4985426"/>
            <a:ext cx="3113205" cy="163155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4" y="4985426"/>
            <a:ext cx="1923180" cy="163155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59366" y="5360609"/>
            <a:ext cx="11405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 err="1"/>
              <a:t>sporokarpy</a:t>
            </a:r>
            <a:endParaRPr lang="cs-CZ" sz="1400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405728" y="944244"/>
            <a:ext cx="1140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/>
              <a:t>Marsilea</a:t>
            </a:r>
            <a:r>
              <a:rPr lang="cs-CZ" sz="1600" b="1" i="1" dirty="0"/>
              <a:t> </a:t>
            </a:r>
            <a:r>
              <a:rPr lang="cs-CZ" sz="1600" b="1" i="1" dirty="0" err="1"/>
              <a:t>quadrifolia</a:t>
            </a:r>
            <a:endParaRPr lang="cs-CZ" sz="1600" b="1" i="1" dirty="0"/>
          </a:p>
        </p:txBody>
      </p:sp>
      <p:sp>
        <p:nvSpPr>
          <p:cNvPr id="20" name="TextovéPole 19"/>
          <p:cNvSpPr txBox="1"/>
          <p:nvPr/>
        </p:nvSpPr>
        <p:spPr>
          <a:xfrm>
            <a:off x="10647803" y="508625"/>
            <a:ext cx="1239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b="1" dirty="0"/>
              <a:t>čtyřčetné listy </a:t>
            </a:r>
          </a:p>
        </p:txBody>
      </p:sp>
      <p:cxnSp>
        <p:nvCxnSpPr>
          <p:cNvPr id="21" name="Přímá spojnice se šipkou 20"/>
          <p:cNvCxnSpPr>
            <a:cxnSpLocks/>
            <a:stCxn id="20" idx="2"/>
          </p:cNvCxnSpPr>
          <p:nvPr/>
        </p:nvCxnSpPr>
        <p:spPr>
          <a:xfrm flipH="1">
            <a:off x="8533051" y="816402"/>
            <a:ext cx="2734716" cy="712617"/>
          </a:xfrm>
          <a:prstGeom prst="straightConnector1">
            <a:avLst/>
          </a:prstGeom>
          <a:ln w="603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bdélník 16">
            <a:extLst>
              <a:ext uri="{FF2B5EF4-FFF2-40B4-BE49-F238E27FC236}">
                <a16:creationId xmlns:a16="http://schemas.microsoft.com/office/drawing/2014/main" id="{A6D036BD-1CB3-4A65-875F-79220772E320}"/>
              </a:ext>
            </a:extLst>
          </p:cNvPr>
          <p:cNvSpPr/>
          <p:nvPr/>
        </p:nvSpPr>
        <p:spPr>
          <a:xfrm>
            <a:off x="147484" y="1625579"/>
            <a:ext cx="15698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/>
              <a:t>https://www.ebay.co.uk/itm/10-Water-clover-fern-Marsilea-quadrifolia-edible-medicinal-live-aquatic-plant-/183683390163</a:t>
            </a:r>
          </a:p>
        </p:txBody>
      </p:sp>
      <p:sp>
        <p:nvSpPr>
          <p:cNvPr id="18" name="Obdélník 17">
            <a:extLst>
              <a:ext uri="{FF2B5EF4-FFF2-40B4-BE49-F238E27FC236}">
                <a16:creationId xmlns:a16="http://schemas.microsoft.com/office/drawing/2014/main" id="{CCD26234-7D2A-405A-9F89-AC2DB1BFBF77}"/>
              </a:ext>
            </a:extLst>
          </p:cNvPr>
          <p:cNvSpPr/>
          <p:nvPr/>
        </p:nvSpPr>
        <p:spPr>
          <a:xfrm>
            <a:off x="330510" y="5764947"/>
            <a:ext cx="138684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>
                <a:hlinkClick r:id="rId7"/>
              </a:rPr>
              <a:t>https://www.plantscience4u.com/2017/01/notes-on-marsilea-systematic-position.html</a:t>
            </a:r>
            <a:endParaRPr lang="cs-CZ" sz="1000" dirty="0"/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6262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4449"/>
    </mc:Choice>
    <mc:Fallback xmlns="">
      <p:transition spd="slow" advTm="124449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2359742" y="324464"/>
            <a:ext cx="77674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err="1"/>
              <a:t>Monilophyta</a:t>
            </a:r>
            <a:r>
              <a:rPr lang="cs-CZ" sz="2800" b="1" dirty="0"/>
              <a:t>: </a:t>
            </a:r>
            <a:r>
              <a:rPr lang="cs-CZ" sz="2800" b="1" dirty="0" err="1"/>
              <a:t>Polypodiopsida</a:t>
            </a:r>
            <a:r>
              <a:rPr lang="cs-CZ" sz="2800" b="1" dirty="0"/>
              <a:t>, </a:t>
            </a:r>
            <a:r>
              <a:rPr lang="cs-CZ" sz="2800" b="1" dirty="0" err="1"/>
              <a:t>Salviniales</a:t>
            </a:r>
            <a:endParaRPr lang="cs-CZ" sz="2800" b="1" i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63332" y="5927008"/>
            <a:ext cx="19383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i="1" dirty="0" err="1"/>
              <a:t>Salvinia</a:t>
            </a:r>
            <a:r>
              <a:rPr lang="cs-CZ" sz="1600" b="1" i="1" dirty="0"/>
              <a:t> </a:t>
            </a:r>
            <a:r>
              <a:rPr lang="cs-CZ" sz="1600" b="1" i="1" dirty="0" err="1"/>
              <a:t>natans</a:t>
            </a:r>
            <a:endParaRPr lang="cs-CZ" sz="1600" b="1" i="1" dirty="0"/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682E327C-C7D8-4802-A768-A3E859B37F2E}"/>
              </a:ext>
            </a:extLst>
          </p:cNvPr>
          <p:cNvSpPr/>
          <p:nvPr/>
        </p:nvSpPr>
        <p:spPr>
          <a:xfrm>
            <a:off x="163332" y="6333232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000" dirty="0"/>
              <a:t>http//cs.m.wikipedia.org/wiki/Soubor:Salvinia_natans_(habitus)_1.jpg</a:t>
            </a:r>
          </a:p>
        </p:txBody>
      </p:sp>
      <p:pic>
        <p:nvPicPr>
          <p:cNvPr id="15" name="Obrázek 14" descr="Obsah obrázku text, zelenina&#10;&#10;Popis byl vytvořen automaticky">
            <a:extLst>
              <a:ext uri="{FF2B5EF4-FFF2-40B4-BE49-F238E27FC236}">
                <a16:creationId xmlns:a16="http://schemas.microsoft.com/office/drawing/2014/main" id="{780E48CE-DFB9-4E02-B820-404648E9161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6" b="14782"/>
          <a:stretch/>
        </p:blipFill>
        <p:spPr>
          <a:xfrm>
            <a:off x="6789666" y="1005839"/>
            <a:ext cx="5208522" cy="2971801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C4789453-4BD6-4FF2-8526-1EFA559B3C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2" y="1006458"/>
            <a:ext cx="6481309" cy="4852880"/>
          </a:xfrm>
          <a:prstGeom prst="rect">
            <a:avLst/>
          </a:prstGeom>
        </p:spPr>
      </p:pic>
      <p:pic>
        <p:nvPicPr>
          <p:cNvPr id="24" name="Obrázek 23" descr="Obsah obrázku text&#10;&#10;Popis byl vytvořen automaticky">
            <a:extLst>
              <a:ext uri="{FF2B5EF4-FFF2-40B4-BE49-F238E27FC236}">
                <a16:creationId xmlns:a16="http://schemas.microsoft.com/office/drawing/2014/main" id="{B652AC59-5141-4C43-9B55-C7BCE16651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666" y="4090642"/>
            <a:ext cx="3588774" cy="2663975"/>
          </a:xfrm>
          <a:prstGeom prst="rect">
            <a:avLst/>
          </a:prstGeom>
        </p:spPr>
      </p:pic>
      <p:sp>
        <p:nvSpPr>
          <p:cNvPr id="25" name="TextovéPole 24">
            <a:extLst>
              <a:ext uri="{FF2B5EF4-FFF2-40B4-BE49-F238E27FC236}">
                <a16:creationId xmlns:a16="http://schemas.microsoft.com/office/drawing/2014/main" id="{010DC360-6F3E-4ECB-A154-76FDB5A95261}"/>
              </a:ext>
            </a:extLst>
          </p:cNvPr>
          <p:cNvSpPr txBox="1"/>
          <p:nvPr/>
        </p:nvSpPr>
        <p:spPr>
          <a:xfrm>
            <a:off x="10393680" y="6221794"/>
            <a:ext cx="1650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 err="1"/>
              <a:t>mikrosporokarp</a:t>
            </a:r>
            <a:r>
              <a:rPr lang="cs-CZ" sz="1600" b="1" dirty="0"/>
              <a:t> s mikrosporangii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65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3827"/>
    </mc:Choice>
    <mc:Fallback xmlns="">
      <p:transition spd="slow" advTm="13382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7.6|2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8.3|7.4|1.9|0.9|1|1|1|46.4|33.9|3.3|1|1.5|1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6|1.6|1.7|11.4|2.5|2.4|7|1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1.9|1.4|1|14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4.4|40.1"/>
</p:tagLst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2947</TotalTime>
  <Words>286</Words>
  <Application>Microsoft Office PowerPoint</Application>
  <PresentationFormat>Širokoúhlá obrazovka</PresentationFormat>
  <Paragraphs>51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Uživatel systému Windows</dc:creator>
  <cp:lastModifiedBy>Dan Dvořák</cp:lastModifiedBy>
  <cp:revision>96</cp:revision>
  <dcterms:created xsi:type="dcterms:W3CDTF">2020-10-29T08:58:22Z</dcterms:created>
  <dcterms:modified xsi:type="dcterms:W3CDTF">2025-03-10T12:14:07Z</dcterms:modified>
</cp:coreProperties>
</file>