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5" r:id="rId6"/>
    <p:sldId id="266" r:id="rId7"/>
    <p:sldId id="267" r:id="rId8"/>
  </p:sldIdLst>
  <p:sldSz cx="12192000" cy="6858000"/>
  <p:notesSz cx="7104063"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98" d="100"/>
          <a:sy n="98" d="100"/>
        </p:scale>
        <p:origin x="8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D6AB437A-FFA8-47BC-8219-EA49511E420E}" type="datetimeFigureOut">
              <a:rPr lang="cs-CZ" smtClean="0"/>
              <a:t>26.02.2025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2107424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6AB437A-FFA8-47BC-8219-EA49511E420E}" type="datetimeFigureOut">
              <a:rPr lang="cs-CZ" smtClean="0"/>
              <a:t>26.02.2025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2746778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6AB437A-FFA8-47BC-8219-EA49511E420E}" type="datetimeFigureOut">
              <a:rPr lang="cs-CZ" smtClean="0"/>
              <a:t>26.02.2025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2855464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6AB437A-FFA8-47BC-8219-EA49511E420E}" type="datetimeFigureOut">
              <a:rPr lang="cs-CZ" smtClean="0"/>
              <a:t>26.02.2025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1904004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D6AB437A-FFA8-47BC-8219-EA49511E420E}" type="datetimeFigureOut">
              <a:rPr lang="cs-CZ" smtClean="0"/>
              <a:t>26.02.2025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666309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6AB437A-FFA8-47BC-8219-EA49511E420E}" type="datetimeFigureOut">
              <a:rPr lang="cs-CZ" smtClean="0"/>
              <a:t>26.02.2025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3484255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6AB437A-FFA8-47BC-8219-EA49511E420E}" type="datetimeFigureOut">
              <a:rPr lang="cs-CZ" smtClean="0"/>
              <a:t>26.02.2025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740576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6AB437A-FFA8-47BC-8219-EA49511E420E}" type="datetimeFigureOut">
              <a:rPr lang="cs-CZ" smtClean="0"/>
              <a:t>26.02.2025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1632624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6AB437A-FFA8-47BC-8219-EA49511E420E}" type="datetimeFigureOut">
              <a:rPr lang="cs-CZ" smtClean="0"/>
              <a:t>26.02.2025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314113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D6AB437A-FFA8-47BC-8219-EA49511E420E}" type="datetimeFigureOut">
              <a:rPr lang="cs-CZ" smtClean="0"/>
              <a:t>26.02.2025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2895009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D6AB437A-FFA8-47BC-8219-EA49511E420E}" type="datetimeFigureOut">
              <a:rPr lang="cs-CZ" smtClean="0"/>
              <a:t>26.02.2025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187991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B437A-FFA8-47BC-8219-EA49511E420E}" type="datetimeFigureOut">
              <a:rPr lang="cs-CZ" smtClean="0"/>
              <a:t>26.02.2025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CD7F4-552D-4674-98EB-E1E1D5A48C9D}" type="slidenum">
              <a:rPr lang="cs-CZ" smtClean="0"/>
              <a:t>‹#›</a:t>
            </a:fld>
            <a:endParaRPr lang="cs-CZ"/>
          </a:p>
        </p:txBody>
      </p:sp>
    </p:spTree>
    <p:extLst>
      <p:ext uri="{BB962C8B-B14F-4D97-AF65-F5344CB8AC3E}">
        <p14:creationId xmlns:p14="http://schemas.microsoft.com/office/powerpoint/2010/main" val="893516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vesely.p@post.cz" TargetMode="External"/><Relationship Id="rId2" Type="http://schemas.openxmlformats.org/officeDocument/2006/relationships/hyperlink" Target="mailto:orotrekl@sci.muni.cz"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sci.muni.cz/~pvesely/vyuka/penzum.ht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sci.muni.cz/~pvesely/vyuka/morfoherbar.ht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botanickafotogalerie.cz/napoveda.php?lng=cz" TargetMode="External"/><Relationship Id="rId2" Type="http://schemas.openxmlformats.org/officeDocument/2006/relationships/hyperlink" Target="http://www.botanickafotogalerie.cz/memento/botanicky_atlas_manual.pdf" TargetMode="External"/><Relationship Id="rId1" Type="http://schemas.openxmlformats.org/officeDocument/2006/relationships/slideLayout" Target="../slideLayouts/slideLayout7.xml"/><Relationship Id="rId4" Type="http://schemas.openxmlformats.org/officeDocument/2006/relationships/hyperlink" Target="https://pladias.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227438" y="1600155"/>
            <a:ext cx="9144000" cy="2387600"/>
          </a:xfrm>
        </p:spPr>
        <p:txBody>
          <a:bodyPr>
            <a:normAutofit fontScale="90000"/>
          </a:bodyPr>
          <a:lstStyle/>
          <a:p>
            <a:r>
              <a:rPr lang="cs-CZ" sz="4400" b="1" dirty="0">
                <a:latin typeface="+mn-lt"/>
                <a:cs typeface="Arial" panose="020B0604020202020204" pitchFamily="34" charset="0"/>
              </a:rPr>
              <a:t>Fylogeneze a diverzita vyšších rostlin, cvičení</a:t>
            </a:r>
            <a:br>
              <a:rPr lang="cs-CZ" b="1" dirty="0">
                <a:latin typeface="+mn-lt"/>
                <a:cs typeface="Arial" panose="020B0604020202020204" pitchFamily="34" charset="0"/>
              </a:rPr>
            </a:br>
            <a:br>
              <a:rPr lang="cs-CZ" b="1" dirty="0">
                <a:latin typeface="Arial" panose="020B0604020202020204" pitchFamily="34" charset="0"/>
                <a:cs typeface="Arial" panose="020B0604020202020204" pitchFamily="34" charset="0"/>
              </a:rPr>
            </a:br>
            <a:r>
              <a:rPr lang="cs-CZ" sz="3100" b="1" dirty="0">
                <a:latin typeface="+mn-lt"/>
                <a:cs typeface="Arial" panose="020B0604020202020204" pitchFamily="34" charset="0"/>
              </a:rPr>
              <a:t>Olga Rotreklová, </a:t>
            </a:r>
            <a:r>
              <a:rPr lang="cs-CZ" sz="3100" b="1" dirty="0">
                <a:latin typeface="+mn-lt"/>
                <a:cs typeface="Arial" panose="020B0604020202020204" pitchFamily="34" charset="0"/>
                <a:hlinkClick r:id="rId2"/>
              </a:rPr>
              <a:t>orotrekl@sci.muni.cz</a:t>
            </a:r>
            <a:br>
              <a:rPr lang="cs-CZ" sz="3100" b="1" dirty="0">
                <a:latin typeface="+mn-lt"/>
                <a:cs typeface="Arial" panose="020B0604020202020204" pitchFamily="34" charset="0"/>
              </a:rPr>
            </a:br>
            <a:r>
              <a:rPr lang="cs-CZ" sz="3100" b="1" dirty="0">
                <a:latin typeface="+mn-lt"/>
                <a:cs typeface="Arial" panose="020B0604020202020204" pitchFamily="34" charset="0"/>
              </a:rPr>
              <a:t>Pavel Veselý, </a:t>
            </a:r>
            <a:r>
              <a:rPr lang="cs-CZ" sz="3100" b="1" dirty="0">
                <a:latin typeface="+mn-lt"/>
                <a:cs typeface="Arial" panose="020B0604020202020204" pitchFamily="34" charset="0"/>
                <a:hlinkClick r:id="rId3"/>
              </a:rPr>
              <a:t>vesely.p@post.cz</a:t>
            </a:r>
            <a:br>
              <a:rPr lang="cs-CZ" sz="3100" b="1" dirty="0">
                <a:latin typeface="+mn-lt"/>
                <a:cs typeface="Arial" panose="020B0604020202020204" pitchFamily="34" charset="0"/>
              </a:rPr>
            </a:br>
            <a:endParaRPr lang="cs-CZ" sz="3100" b="1" dirty="0">
              <a:latin typeface="+mn-lt"/>
              <a:cs typeface="Arial" panose="020B0604020202020204" pitchFamily="34" charset="0"/>
            </a:endParaRPr>
          </a:p>
        </p:txBody>
      </p:sp>
    </p:spTree>
    <p:extLst>
      <p:ext uri="{BB962C8B-B14F-4D97-AF65-F5344CB8AC3E}">
        <p14:creationId xmlns:p14="http://schemas.microsoft.com/office/powerpoint/2010/main" val="117319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74357" y="1103871"/>
            <a:ext cx="9967784" cy="5355312"/>
          </a:xfrm>
          <a:prstGeom prst="rect">
            <a:avLst/>
          </a:prstGeom>
          <a:noFill/>
        </p:spPr>
        <p:txBody>
          <a:bodyPr wrap="square" rtlCol="0">
            <a:spAutoFit/>
          </a:bodyPr>
          <a:lstStyle/>
          <a:p>
            <a:r>
              <a:rPr lang="cs-CZ" b="1" dirty="0"/>
              <a:t>Průběh cvičení, jaro 2025</a:t>
            </a:r>
          </a:p>
          <a:p>
            <a:endParaRPr lang="cs-CZ" dirty="0"/>
          </a:p>
          <a:p>
            <a:endParaRPr lang="cs-CZ" dirty="0"/>
          </a:p>
          <a:p>
            <a:r>
              <a:rPr lang="cs-CZ" dirty="0"/>
              <a:t>1. </a:t>
            </a:r>
            <a:r>
              <a:rPr lang="cs-CZ" dirty="0" err="1"/>
              <a:t>Bryophyta</a:t>
            </a:r>
            <a:r>
              <a:rPr lang="cs-CZ" dirty="0"/>
              <a:t>, </a:t>
            </a:r>
            <a:r>
              <a:rPr lang="cs-CZ" dirty="0" err="1"/>
              <a:t>Marchantipohyta</a:t>
            </a:r>
            <a:endParaRPr lang="cs-CZ" dirty="0"/>
          </a:p>
          <a:p>
            <a:r>
              <a:rPr lang="cs-CZ" dirty="0"/>
              <a:t>2. </a:t>
            </a:r>
            <a:r>
              <a:rPr lang="cs-CZ" dirty="0" err="1"/>
              <a:t>Lycopodiophyta</a:t>
            </a:r>
            <a:endParaRPr lang="cs-CZ" dirty="0"/>
          </a:p>
          <a:p>
            <a:r>
              <a:rPr lang="cs-CZ" dirty="0"/>
              <a:t>3. </a:t>
            </a:r>
            <a:r>
              <a:rPr lang="cs-CZ" dirty="0" err="1"/>
              <a:t>Monilophyta</a:t>
            </a:r>
            <a:r>
              <a:rPr lang="cs-CZ" dirty="0"/>
              <a:t> 1 (</a:t>
            </a:r>
            <a:r>
              <a:rPr lang="cs-CZ" dirty="0" err="1"/>
              <a:t>Psilotopsida</a:t>
            </a:r>
            <a:r>
              <a:rPr lang="cs-CZ" dirty="0"/>
              <a:t>, </a:t>
            </a:r>
            <a:r>
              <a:rPr lang="cs-CZ" dirty="0" err="1"/>
              <a:t>Equisetopsida</a:t>
            </a:r>
            <a:r>
              <a:rPr lang="cs-CZ" dirty="0"/>
              <a:t>)</a:t>
            </a:r>
          </a:p>
          <a:p>
            <a:r>
              <a:rPr lang="cs-CZ" dirty="0"/>
              <a:t>4. </a:t>
            </a:r>
            <a:r>
              <a:rPr lang="cs-CZ" dirty="0" err="1"/>
              <a:t>Monilophyta</a:t>
            </a:r>
            <a:r>
              <a:rPr lang="cs-CZ" dirty="0"/>
              <a:t> 2 (</a:t>
            </a:r>
            <a:r>
              <a:rPr lang="cs-CZ" dirty="0" err="1"/>
              <a:t>Polypodiopsida</a:t>
            </a:r>
            <a:r>
              <a:rPr lang="cs-CZ" dirty="0"/>
              <a:t>)</a:t>
            </a:r>
          </a:p>
          <a:p>
            <a:r>
              <a:rPr lang="cs-CZ" dirty="0"/>
              <a:t>5. </a:t>
            </a:r>
            <a:r>
              <a:rPr lang="cs-CZ" dirty="0" err="1"/>
              <a:t>Gymnospermophyta</a:t>
            </a:r>
            <a:r>
              <a:rPr lang="cs-CZ" dirty="0"/>
              <a:t> 1 (</a:t>
            </a:r>
            <a:r>
              <a:rPr lang="cs-CZ" dirty="0" err="1"/>
              <a:t>Cycadospida</a:t>
            </a:r>
            <a:r>
              <a:rPr lang="cs-CZ" dirty="0"/>
              <a:t>, </a:t>
            </a:r>
            <a:r>
              <a:rPr lang="cs-CZ" dirty="0" err="1"/>
              <a:t>Ginkgoopsida</a:t>
            </a:r>
            <a:r>
              <a:rPr lang="cs-CZ" dirty="0"/>
              <a:t>, </a:t>
            </a:r>
            <a:r>
              <a:rPr lang="cs-CZ" dirty="0" err="1"/>
              <a:t>Gnetopsida</a:t>
            </a:r>
            <a:r>
              <a:rPr lang="cs-CZ" dirty="0"/>
              <a:t>)</a:t>
            </a:r>
          </a:p>
          <a:p>
            <a:r>
              <a:rPr lang="cs-CZ" dirty="0"/>
              <a:t>6. </a:t>
            </a:r>
            <a:r>
              <a:rPr lang="cs-CZ" dirty="0" err="1"/>
              <a:t>Gymnospermophyta</a:t>
            </a:r>
            <a:r>
              <a:rPr lang="cs-CZ" dirty="0"/>
              <a:t> 2 (</a:t>
            </a:r>
            <a:r>
              <a:rPr lang="cs-CZ" dirty="0" err="1"/>
              <a:t>Pinopsida</a:t>
            </a:r>
            <a:r>
              <a:rPr lang="cs-CZ" dirty="0"/>
              <a:t>)</a:t>
            </a:r>
          </a:p>
          <a:p>
            <a:r>
              <a:rPr lang="cs-CZ" dirty="0"/>
              <a:t>7.–13. </a:t>
            </a:r>
            <a:r>
              <a:rPr lang="cs-CZ" dirty="0" err="1"/>
              <a:t>Magnoliophyta</a:t>
            </a:r>
            <a:r>
              <a:rPr lang="cs-CZ" dirty="0"/>
              <a:t>, v jednom cvičení (dle aktuální domluvy) návštěva skleníku</a:t>
            </a:r>
          </a:p>
          <a:p>
            <a:endParaRPr lang="cs-CZ" dirty="0"/>
          </a:p>
          <a:p>
            <a:r>
              <a:rPr lang="cs-CZ" dirty="0"/>
              <a:t>Podmínky udělení zápočtu:</a:t>
            </a:r>
          </a:p>
          <a:p>
            <a:r>
              <a:rPr lang="cs-CZ" dirty="0"/>
              <a:t>- účast na cvičeních (tolerované jsou dvě neúčasti, další neúčasti je třeba nahradit)</a:t>
            </a:r>
          </a:p>
          <a:p>
            <a:r>
              <a:rPr lang="cs-CZ" dirty="0"/>
              <a:t>- z každého cvičení vytvoříte protokol, který závěrem cvičení vyučující zkontroluje</a:t>
            </a:r>
          </a:p>
          <a:p>
            <a:r>
              <a:rPr lang="cs-CZ" dirty="0"/>
              <a:t>- vytvoříte a odevzdáte morfologický herbář (do 13. 6. 2025)</a:t>
            </a:r>
          </a:p>
          <a:p>
            <a:endParaRPr lang="cs-CZ" dirty="0"/>
          </a:p>
          <a:p>
            <a:r>
              <a:rPr lang="cs-CZ" dirty="0"/>
              <a:t>V průběhu semestru doporučujeme studium penza druhů, jejichž znalost je vyžadována u zkoušky</a:t>
            </a:r>
            <a:br>
              <a:rPr lang="cs-CZ" dirty="0"/>
            </a:br>
            <a:r>
              <a:rPr lang="cs-CZ" dirty="0"/>
              <a:t>z hlavního předmětu a které je užitečné znát pro terénní exkurze konané během jara. </a:t>
            </a:r>
            <a:r>
              <a:rPr lang="cs-CZ" dirty="0">
                <a:hlinkClick r:id="rId2"/>
              </a:rPr>
              <a:t>https://www.sci.muni.cz/~pvesely/vyuka/penzum.htm</a:t>
            </a:r>
            <a:endParaRPr lang="cs-CZ" dirty="0"/>
          </a:p>
        </p:txBody>
      </p:sp>
    </p:spTree>
    <p:extLst>
      <p:ext uri="{BB962C8B-B14F-4D97-AF65-F5344CB8AC3E}">
        <p14:creationId xmlns:p14="http://schemas.microsoft.com/office/powerpoint/2010/main" val="3296091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24032" y="620936"/>
            <a:ext cx="11022227" cy="4755148"/>
          </a:xfrm>
          <a:prstGeom prst="rect">
            <a:avLst/>
          </a:prstGeom>
        </p:spPr>
        <p:txBody>
          <a:bodyPr wrap="square">
            <a:spAutoFit/>
          </a:bodyPr>
          <a:lstStyle/>
          <a:p>
            <a:pPr>
              <a:spcAft>
                <a:spcPts val="0"/>
              </a:spcAft>
            </a:pPr>
            <a:r>
              <a:rPr lang="cs-CZ" b="1" kern="0" dirty="0">
                <a:effectLst/>
                <a:ea typeface="Times New Roman" panose="02020603050405020304" pitchFamily="18" charset="0"/>
                <a:cs typeface="ArialMT"/>
              </a:rPr>
              <a:t>Tvorba morfologického herbáře</a:t>
            </a:r>
            <a:endParaRPr lang="cs-CZ" kern="50" dirty="0">
              <a:effectLst/>
              <a:ea typeface="SimSun" panose="02010600030101010101" pitchFamily="2" charset="-122"/>
              <a:cs typeface="Mangal"/>
            </a:endParaRPr>
          </a:p>
          <a:p>
            <a:pPr algn="ctr">
              <a:spcAft>
                <a:spcPts val="0"/>
              </a:spcAft>
            </a:pPr>
            <a:r>
              <a:rPr lang="cs-CZ" kern="0" dirty="0">
                <a:effectLst/>
                <a:ea typeface="Times New Roman" panose="02020603050405020304" pitchFamily="18" charset="0"/>
                <a:cs typeface="ArialMT"/>
              </a:rPr>
              <a:t> </a:t>
            </a:r>
            <a:endParaRPr lang="cs-CZ" kern="50" dirty="0">
              <a:effectLst/>
              <a:ea typeface="SimSun" panose="02010600030101010101" pitchFamily="2" charset="-122"/>
              <a:cs typeface="Mangal"/>
            </a:endParaRPr>
          </a:p>
          <a:p>
            <a:pPr algn="ctr">
              <a:spcAft>
                <a:spcPts val="0"/>
              </a:spcAft>
            </a:pPr>
            <a:r>
              <a:rPr lang="cs-CZ" b="1" kern="0" dirty="0">
                <a:effectLst/>
                <a:ea typeface="Times New Roman" panose="02020603050405020304" pitchFamily="18" charset="0"/>
                <a:cs typeface="Arial-BoldMT"/>
              </a:rPr>
              <a:t> </a:t>
            </a:r>
            <a:endParaRPr lang="cs-CZ" kern="50" dirty="0">
              <a:effectLst/>
              <a:ea typeface="SimSun" panose="02010600030101010101" pitchFamily="2" charset="-122"/>
              <a:cs typeface="Mangal"/>
            </a:endParaRPr>
          </a:p>
          <a:p>
            <a:pPr algn="just">
              <a:spcAft>
                <a:spcPts val="0"/>
              </a:spcAft>
            </a:pPr>
            <a:r>
              <a:rPr lang="cs-CZ" b="1" kern="0" dirty="0">
                <a:ea typeface="Times New Roman" panose="02020603050405020304" pitchFamily="18" charset="0"/>
                <a:cs typeface="Mangal"/>
              </a:rPr>
              <a:t>Sběr rostlin.</a:t>
            </a:r>
          </a:p>
          <a:p>
            <a:pPr algn="just">
              <a:spcAft>
                <a:spcPts val="0"/>
              </a:spcAft>
            </a:pPr>
            <a:r>
              <a:rPr lang="cs-CZ" kern="0" dirty="0">
                <a:ea typeface="Times New Roman" panose="02020603050405020304" pitchFamily="18" charset="0"/>
                <a:cs typeface="Mangal"/>
              </a:rPr>
              <a:t>Rostliny sbírejte celé včetně přízemních listů a podzemních orgánů (vyrýpněte rostlinu nožem nebo lopatkou). Rostliny sbírejte kvetoucí nebo plodné (determinační znaky!!!). U dřevin sbírejte větvičku, nikoliv jednotlivý list.</a:t>
            </a:r>
            <a:endParaRPr lang="cs-CZ" kern="50" dirty="0">
              <a:effectLst/>
              <a:ea typeface="SimSun" panose="02010600030101010101" pitchFamily="2" charset="-122"/>
              <a:cs typeface="Mangal"/>
            </a:endParaRPr>
          </a:p>
          <a:p>
            <a:pPr algn="just">
              <a:spcAft>
                <a:spcPts val="0"/>
              </a:spcAft>
            </a:pPr>
            <a:r>
              <a:rPr lang="cs-CZ" kern="0" dirty="0">
                <a:ea typeface="Times New Roman" panose="02020603050405020304" pitchFamily="18" charset="0"/>
                <a:cs typeface="Mangal"/>
              </a:rPr>
              <a:t>Sebrané rostliny uchovávejte ve velkých plastových sáčcích vždy s poznačeným místem sběru.</a:t>
            </a:r>
            <a:endParaRPr lang="cs-CZ" kern="50" dirty="0">
              <a:effectLst/>
              <a:ea typeface="SimSun" panose="02010600030101010101" pitchFamily="2" charset="-122"/>
              <a:cs typeface="Mangal"/>
            </a:endParaRPr>
          </a:p>
          <a:p>
            <a:pPr algn="just">
              <a:spcAft>
                <a:spcPts val="0"/>
              </a:spcAft>
            </a:pPr>
            <a:r>
              <a:rPr lang="cs-CZ" kern="0" dirty="0">
                <a:ea typeface="Times New Roman" panose="02020603050405020304" pitchFamily="18" charset="0"/>
                <a:cs typeface="Mangal"/>
              </a:rPr>
              <a:t>Z podzemních orgánů před zakládáním vyperte nebo vydrolte zeminu. Rozměrné podzemní orgány (oddenkové hlízy, tlusté oddenky nebo cibule) vždy před lisováním rozřízněte.</a:t>
            </a:r>
            <a:r>
              <a:rPr lang="cs-CZ" b="1" kern="50" dirty="0">
                <a:ea typeface="SimSun" panose="02010600030101010101" pitchFamily="2" charset="-122"/>
                <a:cs typeface="Mangal"/>
              </a:rPr>
              <a:t> </a:t>
            </a:r>
          </a:p>
          <a:p>
            <a:pPr algn="just">
              <a:spcAft>
                <a:spcPts val="0"/>
              </a:spcAft>
            </a:pPr>
            <a:endParaRPr lang="cs-CZ" b="1" kern="50" dirty="0">
              <a:effectLst/>
              <a:ea typeface="SimSun" panose="02010600030101010101" pitchFamily="2" charset="-122"/>
              <a:cs typeface="Mangal"/>
            </a:endParaRPr>
          </a:p>
          <a:p>
            <a:pPr algn="just">
              <a:spcBef>
                <a:spcPts val="600"/>
              </a:spcBef>
              <a:spcAft>
                <a:spcPts val="0"/>
              </a:spcAft>
            </a:pPr>
            <a:r>
              <a:rPr lang="cs-CZ" b="1" kern="50" dirty="0">
                <a:ea typeface="SimSun" panose="02010600030101010101" pitchFamily="2" charset="-122"/>
                <a:cs typeface="Mangal"/>
              </a:rPr>
              <a:t>Sušení.</a:t>
            </a:r>
          </a:p>
          <a:p>
            <a:pPr algn="just">
              <a:spcBef>
                <a:spcPts val="600"/>
              </a:spcBef>
              <a:spcAft>
                <a:spcPts val="0"/>
              </a:spcAft>
            </a:pPr>
            <a:r>
              <a:rPr lang="cs-CZ" kern="50" dirty="0">
                <a:ea typeface="SimSun" panose="02010600030101010101" pitchFamily="2" charset="-122"/>
                <a:cs typeface="Mangal"/>
              </a:rPr>
              <a:t>Rostliny rozložte na novinový papír formátu A4 tak, jak chcete, aby byla rostlina rozložena na herbářové položce. Vysoké rostliny skládejte do tvaru písmene V, N, W (stonky při skládání fixujte ve správném úhlu proužkem papíru) nebo rozdělte na více částí.</a:t>
            </a:r>
            <a:endParaRPr lang="cs-CZ" sz="1600" kern="50" dirty="0">
              <a:effectLst/>
              <a:ea typeface="SimSun" panose="02010600030101010101" pitchFamily="2" charset="-122"/>
              <a:cs typeface="Mangal"/>
            </a:endParaRPr>
          </a:p>
          <a:p>
            <a:pPr algn="just">
              <a:spcBef>
                <a:spcPts val="600"/>
              </a:spcBef>
              <a:spcAft>
                <a:spcPts val="0"/>
              </a:spcAft>
            </a:pPr>
            <a:r>
              <a:rPr lang="cs-CZ" kern="50" dirty="0">
                <a:ea typeface="SimSun" panose="02010600030101010101" pitchFamily="2" charset="-122"/>
                <a:cs typeface="Mangal"/>
              </a:rPr>
              <a:t>Rostliny sušte mezi novinami (savými papíry). (Prokládejte vlnitou lepenkou.) Zatižte. Pravidelně překládejte do suchých novin, abyste zabránili plesnivění rostlin.</a:t>
            </a:r>
            <a:endParaRPr lang="cs-CZ" sz="1600" kern="50" dirty="0">
              <a:effectLst/>
              <a:ea typeface="SimSun" panose="02010600030101010101" pitchFamily="2" charset="-122"/>
              <a:cs typeface="Mangal"/>
            </a:endParaRPr>
          </a:p>
        </p:txBody>
      </p:sp>
    </p:spTree>
    <p:extLst>
      <p:ext uri="{BB962C8B-B14F-4D97-AF65-F5344CB8AC3E}">
        <p14:creationId xmlns:p14="http://schemas.microsoft.com/office/powerpoint/2010/main" val="574431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3073" name="Picture 1" descr="C_obtusat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7317" y="1644004"/>
            <a:ext cx="4218039" cy="510911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442201" y="169686"/>
            <a:ext cx="11395838"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SimSun" panose="02010600030101010101" pitchFamily="2" charset="-122"/>
                <a:cs typeface="Arial" panose="020B0604020202020204" pitchFamily="34" charset="0"/>
              </a:rPr>
              <a:t>Tvorba morfologického herbáře: herbářová položka</a:t>
            </a:r>
            <a:endParaRPr kumimoji="0" lang="cs-CZ" altLang="cs-CZ"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Rostliny na papír lepte bílou lepicí páskou nebo proužkem papíru a lepidlem Herkules.</a:t>
            </a:r>
            <a:endParaRPr kumimoji="0" lang="cs-CZ" altLang="cs-CZ"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Položku opatřete herbářovou etiketou (</a:t>
            </a:r>
            <a:r>
              <a:rPr kumimoji="0" lang="cs-CZ" altLang="cs-CZ" b="0" i="0" u="none" strike="noStrike" cap="none" normalizeH="0" baseline="0" dirty="0" err="1">
                <a:ln>
                  <a:noFill/>
                </a:ln>
                <a:solidFill>
                  <a:schemeClr val="tx1"/>
                </a:solidFill>
                <a:effectLst/>
                <a:ea typeface="SimSun" panose="02010600030101010101" pitchFamily="2" charset="-122"/>
                <a:cs typeface="Arial" panose="020B0604020202020204" pitchFamily="34" charset="0"/>
              </a:rPr>
              <a:t>schedou</a:t>
            </a: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 která musí obsahovat jméno taxonu, lokalitu, datum sběru a jméno sběratele. </a:t>
            </a:r>
            <a:r>
              <a:rPr kumimoji="0" lang="cs-CZ" altLang="cs-CZ" b="0" i="0" u="none" strike="noStrike" cap="none" normalizeH="0" baseline="0" dirty="0" err="1">
                <a:ln>
                  <a:noFill/>
                </a:ln>
                <a:solidFill>
                  <a:schemeClr val="tx1"/>
                </a:solidFill>
                <a:effectLst/>
                <a:ea typeface="SimSun" panose="02010600030101010101" pitchFamily="2" charset="-122"/>
                <a:cs typeface="Arial" panose="020B0604020202020204" pitchFamily="34" charset="0"/>
              </a:rPr>
              <a:t>Scheda</a:t>
            </a: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 musí být </a:t>
            </a:r>
            <a:r>
              <a:rPr kumimoji="0" lang="cs-CZ" altLang="cs-CZ" b="1" i="0" u="none" strike="noStrike" cap="none" normalizeH="0" baseline="0" dirty="0">
                <a:ln>
                  <a:noFill/>
                </a:ln>
                <a:solidFill>
                  <a:schemeClr val="tx1"/>
                </a:solidFill>
                <a:effectLst/>
                <a:ea typeface="SimSun" panose="02010600030101010101" pitchFamily="2" charset="-122"/>
                <a:cs typeface="Arial" panose="020B0604020202020204" pitchFamily="34" charset="0"/>
              </a:rPr>
              <a:t>čitelná</a:t>
            </a: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a:t>
            </a:r>
            <a:endParaRPr kumimoji="0" lang="cs-CZ" altLang="cs-CZ"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Lokalizaci herbářového dokladu pište vždy </a:t>
            </a:r>
            <a:r>
              <a:rPr kumimoji="0" lang="cs-CZ" altLang="cs-CZ" b="1" i="0" u="none" strike="noStrike" cap="none" normalizeH="0" baseline="0" dirty="0">
                <a:ln>
                  <a:noFill/>
                </a:ln>
                <a:solidFill>
                  <a:schemeClr val="tx1"/>
                </a:solidFill>
                <a:effectLst/>
                <a:ea typeface="SimSun" panose="02010600030101010101" pitchFamily="2" charset="-122"/>
                <a:cs typeface="Arial" panose="020B0604020202020204" pitchFamily="34" charset="0"/>
              </a:rPr>
              <a:t>pomocí směru a vzdálenosti od pevného neměnného bodu</a:t>
            </a: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 (kostel, vlakové nádraží).</a:t>
            </a:r>
            <a:endParaRPr kumimoji="0" lang="cs-CZ" altLang="cs-CZ"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(Nevhodné lokalizace: 500 m za obcí…, nad městem…, vlevo od autobusové </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zastávky…, podél žluté turistické značky…, u řepkového pole). Dobré je uvést </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a:ln>
                  <a:noFill/>
                </a:ln>
                <a:solidFill>
                  <a:schemeClr val="tx1"/>
                </a:solidFill>
                <a:effectLst/>
                <a:ea typeface="SimSun" panose="02010600030101010101" pitchFamily="2" charset="-122"/>
                <a:cs typeface="Arial" panose="020B0604020202020204" pitchFamily="34" charset="0"/>
              </a:rPr>
              <a:t>koordináty místa sběru.</a:t>
            </a:r>
            <a:endParaRPr kumimoji="0" lang="cs-CZ" altLang="cs-CZ"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b="0" i="0" u="none" strike="noStrike" cap="none" normalizeH="0" baseline="0" dirty="0">
              <a:ln>
                <a:noFill/>
              </a:ln>
              <a:solidFill>
                <a:schemeClr val="tx1"/>
              </a:solidFill>
              <a:effectLst/>
            </a:endParaRPr>
          </a:p>
        </p:txBody>
      </p:sp>
      <p:graphicFrame>
        <p:nvGraphicFramePr>
          <p:cNvPr id="4" name="Tabulka 3"/>
          <p:cNvGraphicFramePr>
            <a:graphicFrameLocks noGrp="1"/>
          </p:cNvGraphicFramePr>
          <p:nvPr>
            <p:extLst>
              <p:ext uri="{D42A27DB-BD31-4B8C-83A1-F6EECF244321}">
                <p14:modId xmlns:p14="http://schemas.microsoft.com/office/powerpoint/2010/main" val="828165974"/>
              </p:ext>
            </p:extLst>
          </p:nvPr>
        </p:nvGraphicFramePr>
        <p:xfrm>
          <a:off x="452694" y="3201694"/>
          <a:ext cx="4152128" cy="1889760"/>
        </p:xfrm>
        <a:graphic>
          <a:graphicData uri="http://schemas.openxmlformats.org/drawingml/2006/table">
            <a:tbl>
              <a:tblPr firstRow="1" firstCol="1" lastRow="1" lastCol="1" bandRow="1" bandCol="1">
                <a:tableStyleId>{5C22544A-7EE6-4342-B048-85BDC9FD1C3A}</a:tableStyleId>
              </a:tblPr>
              <a:tblGrid>
                <a:gridCol w="2076064">
                  <a:extLst>
                    <a:ext uri="{9D8B030D-6E8A-4147-A177-3AD203B41FA5}">
                      <a16:colId xmlns:a16="http://schemas.microsoft.com/office/drawing/2014/main" val="55255909"/>
                    </a:ext>
                  </a:extLst>
                </a:gridCol>
                <a:gridCol w="2076064">
                  <a:extLst>
                    <a:ext uri="{9D8B030D-6E8A-4147-A177-3AD203B41FA5}">
                      <a16:colId xmlns:a16="http://schemas.microsoft.com/office/drawing/2014/main" val="665993458"/>
                    </a:ext>
                  </a:extLst>
                </a:gridCol>
              </a:tblGrid>
              <a:tr h="0">
                <a:tc gridSpan="2">
                  <a:txBody>
                    <a:bodyPr/>
                    <a:lstStyle/>
                    <a:p>
                      <a:pPr>
                        <a:spcAft>
                          <a:spcPts val="0"/>
                        </a:spcAft>
                      </a:pPr>
                      <a:r>
                        <a:rPr lang="cs-CZ" sz="1200" kern="50" dirty="0">
                          <a:effectLst/>
                        </a:rPr>
                        <a:t> </a:t>
                      </a:r>
                    </a:p>
                    <a:p>
                      <a:pPr>
                        <a:spcAft>
                          <a:spcPts val="0"/>
                        </a:spcAft>
                      </a:pPr>
                      <a:r>
                        <a:rPr lang="cs-CZ" sz="1000" kern="50" dirty="0">
                          <a:solidFill>
                            <a:schemeClr val="tx1"/>
                          </a:solidFill>
                          <a:effectLst/>
                        </a:rPr>
                        <a:t>jméno taxonu, např.</a:t>
                      </a:r>
                      <a:r>
                        <a:rPr lang="cs-CZ" sz="1200" kern="50" dirty="0">
                          <a:solidFill>
                            <a:schemeClr val="tx1"/>
                          </a:solidFill>
                          <a:effectLst/>
                        </a:rPr>
                        <a:t> </a:t>
                      </a:r>
                      <a:r>
                        <a:rPr lang="cs-CZ" sz="1200" kern="50" dirty="0" err="1">
                          <a:solidFill>
                            <a:schemeClr val="tx1"/>
                          </a:solidFill>
                          <a:effectLst/>
                        </a:rPr>
                        <a:t>Carex</a:t>
                      </a:r>
                      <a:r>
                        <a:rPr lang="cs-CZ" sz="1200" kern="50" dirty="0">
                          <a:solidFill>
                            <a:schemeClr val="tx1"/>
                          </a:solidFill>
                          <a:effectLst/>
                        </a:rPr>
                        <a:t> </a:t>
                      </a:r>
                      <a:r>
                        <a:rPr lang="cs-CZ" sz="1200" kern="50" dirty="0" err="1">
                          <a:solidFill>
                            <a:schemeClr val="tx1"/>
                          </a:solidFill>
                          <a:effectLst/>
                        </a:rPr>
                        <a:t>obtusata</a:t>
                      </a:r>
                      <a:endParaRPr lang="cs-CZ" sz="1200" kern="50" dirty="0">
                        <a:solidFill>
                          <a:schemeClr val="tx1"/>
                        </a:solidFill>
                        <a:effectLst/>
                      </a:endParaRPr>
                    </a:p>
                    <a:p>
                      <a:pPr>
                        <a:spcAft>
                          <a:spcPts val="0"/>
                        </a:spcAft>
                      </a:pPr>
                      <a:r>
                        <a:rPr lang="cs-CZ" sz="1200" kern="50" dirty="0">
                          <a:effectLst/>
                        </a:rPr>
                        <a:t> </a:t>
                      </a:r>
                      <a:endParaRPr lang="cs-CZ" sz="1200" kern="50" dirty="0">
                        <a:effectLst/>
                        <a:latin typeface="Times New Roman" panose="02020603050405020304" pitchFamily="18" charset="0"/>
                        <a:ea typeface="SimSun" panose="02010600030101010101" pitchFamily="2" charset="-122"/>
                        <a:cs typeface="Mangal"/>
                      </a:endParaRPr>
                    </a:p>
                  </a:txBody>
                  <a:tcPr marL="68580" marR="68580" marT="0" marB="0">
                    <a:noFill/>
                  </a:tcPr>
                </a:tc>
                <a:tc hMerge="1">
                  <a:txBody>
                    <a:bodyPr/>
                    <a:lstStyle/>
                    <a:p>
                      <a:endParaRPr lang="cs-CZ"/>
                    </a:p>
                  </a:txBody>
                  <a:tcPr/>
                </a:tc>
                <a:extLst>
                  <a:ext uri="{0D108BD9-81ED-4DB2-BD59-A6C34878D82A}">
                    <a16:rowId xmlns:a16="http://schemas.microsoft.com/office/drawing/2014/main" val="890449037"/>
                  </a:ext>
                </a:extLst>
              </a:tr>
              <a:tr h="0">
                <a:tc gridSpan="2">
                  <a:txBody>
                    <a:bodyPr/>
                    <a:lstStyle/>
                    <a:p>
                      <a:pPr>
                        <a:spcAft>
                          <a:spcPts val="0"/>
                        </a:spcAft>
                      </a:pPr>
                      <a:r>
                        <a:rPr lang="cs-CZ" sz="1200" kern="50" dirty="0">
                          <a:effectLst/>
                        </a:rPr>
                        <a:t> </a:t>
                      </a:r>
                    </a:p>
                    <a:p>
                      <a:pPr algn="just">
                        <a:spcAft>
                          <a:spcPts val="0"/>
                        </a:spcAft>
                      </a:pPr>
                      <a:r>
                        <a:rPr lang="cs-CZ" sz="1000" kern="50" dirty="0">
                          <a:solidFill>
                            <a:schemeClr val="tx1"/>
                          </a:solidFill>
                          <a:effectLst/>
                        </a:rPr>
                        <a:t>lokalita, např.</a:t>
                      </a:r>
                      <a:r>
                        <a:rPr lang="cs-CZ" sz="1200" kern="50" dirty="0">
                          <a:solidFill>
                            <a:schemeClr val="tx1"/>
                          </a:solidFill>
                          <a:effectLst/>
                        </a:rPr>
                        <a:t> </a:t>
                      </a:r>
                      <a:r>
                        <a:rPr lang="cs-CZ" sz="1400" kern="50" dirty="0">
                          <a:solidFill>
                            <a:schemeClr val="tx1"/>
                          </a:solidFill>
                          <a:effectLst/>
                        </a:rPr>
                        <a:t>Ohrozim: rezervace Za Hrnčířkou, stepní svah 2 km ZJZ od kostela v obci.</a:t>
                      </a:r>
                      <a:endParaRPr lang="cs-CZ" sz="1200" kern="50" dirty="0">
                        <a:solidFill>
                          <a:schemeClr val="tx1"/>
                        </a:solidFill>
                        <a:effectLst/>
                      </a:endParaRPr>
                    </a:p>
                    <a:p>
                      <a:pPr>
                        <a:spcAft>
                          <a:spcPts val="0"/>
                        </a:spcAft>
                      </a:pPr>
                      <a:r>
                        <a:rPr lang="cs-CZ" sz="1200" kern="50" dirty="0">
                          <a:effectLst/>
                        </a:rPr>
                        <a:t> </a:t>
                      </a:r>
                    </a:p>
                    <a:p>
                      <a:pPr>
                        <a:spcAft>
                          <a:spcPts val="0"/>
                        </a:spcAft>
                      </a:pPr>
                      <a:r>
                        <a:rPr lang="cs-CZ" sz="1200" kern="50" dirty="0">
                          <a:effectLst/>
                        </a:rPr>
                        <a:t> </a:t>
                      </a:r>
                      <a:endParaRPr lang="cs-CZ" sz="1200" kern="50" dirty="0">
                        <a:effectLst/>
                        <a:latin typeface="Times New Roman" panose="02020603050405020304" pitchFamily="18" charset="0"/>
                        <a:ea typeface="SimSun" panose="02010600030101010101" pitchFamily="2" charset="-122"/>
                        <a:cs typeface="Mangal"/>
                      </a:endParaRPr>
                    </a:p>
                  </a:txBody>
                  <a:tcPr marL="68580" marR="68580" marT="0" marB="0">
                    <a:noFill/>
                  </a:tcPr>
                </a:tc>
                <a:tc hMerge="1">
                  <a:txBody>
                    <a:bodyPr/>
                    <a:lstStyle/>
                    <a:p>
                      <a:endParaRPr lang="cs-CZ"/>
                    </a:p>
                  </a:txBody>
                  <a:tcPr/>
                </a:tc>
                <a:extLst>
                  <a:ext uri="{0D108BD9-81ED-4DB2-BD59-A6C34878D82A}">
                    <a16:rowId xmlns:a16="http://schemas.microsoft.com/office/drawing/2014/main" val="2960085698"/>
                  </a:ext>
                </a:extLst>
              </a:tr>
              <a:tr h="0">
                <a:tc>
                  <a:txBody>
                    <a:bodyPr/>
                    <a:lstStyle/>
                    <a:p>
                      <a:pPr>
                        <a:spcAft>
                          <a:spcPts val="0"/>
                        </a:spcAft>
                      </a:pPr>
                      <a:r>
                        <a:rPr lang="cs-CZ" sz="1000" kern="50" dirty="0">
                          <a:solidFill>
                            <a:schemeClr val="tx1"/>
                          </a:solidFill>
                          <a:effectLst/>
                        </a:rPr>
                        <a:t>datum sběru, např. </a:t>
                      </a:r>
                      <a:r>
                        <a:rPr lang="cs-CZ" sz="1200" kern="50" dirty="0">
                          <a:solidFill>
                            <a:schemeClr val="tx1"/>
                          </a:solidFill>
                          <a:effectLst/>
                        </a:rPr>
                        <a:t>4. 6. 2004</a:t>
                      </a:r>
                    </a:p>
                    <a:p>
                      <a:pPr>
                        <a:spcAft>
                          <a:spcPts val="0"/>
                        </a:spcAft>
                      </a:pPr>
                      <a:r>
                        <a:rPr lang="cs-CZ" sz="1200" kern="50" dirty="0">
                          <a:solidFill>
                            <a:schemeClr val="tx1"/>
                          </a:solidFill>
                          <a:effectLst/>
                        </a:rPr>
                        <a:t> </a:t>
                      </a:r>
                      <a:endParaRPr lang="cs-CZ" sz="1200" kern="50" dirty="0">
                        <a:solidFill>
                          <a:schemeClr val="tx1"/>
                        </a:solidFill>
                        <a:effectLst/>
                        <a:latin typeface="Times New Roman" panose="02020603050405020304" pitchFamily="18" charset="0"/>
                        <a:ea typeface="SimSun" panose="02010600030101010101" pitchFamily="2" charset="-122"/>
                        <a:cs typeface="Mangal"/>
                      </a:endParaRPr>
                    </a:p>
                  </a:txBody>
                  <a:tcPr marL="68580" marR="68580" marT="0" marB="0">
                    <a:noFill/>
                  </a:tcPr>
                </a:tc>
                <a:tc>
                  <a:txBody>
                    <a:bodyPr/>
                    <a:lstStyle/>
                    <a:p>
                      <a:pPr>
                        <a:spcAft>
                          <a:spcPts val="0"/>
                        </a:spcAft>
                      </a:pPr>
                      <a:r>
                        <a:rPr lang="cs-CZ" sz="1000" kern="50" dirty="0">
                          <a:solidFill>
                            <a:schemeClr val="tx1"/>
                          </a:solidFill>
                          <a:effectLst/>
                        </a:rPr>
                        <a:t>sběratel, např.</a:t>
                      </a:r>
                      <a:r>
                        <a:rPr lang="cs-CZ" sz="1200" kern="50" dirty="0">
                          <a:solidFill>
                            <a:schemeClr val="tx1"/>
                          </a:solidFill>
                          <a:effectLst/>
                        </a:rPr>
                        <a:t> V. Grulich</a:t>
                      </a:r>
                      <a:endParaRPr lang="cs-CZ" sz="1200" kern="50" dirty="0">
                        <a:solidFill>
                          <a:schemeClr val="tx1"/>
                        </a:solidFill>
                        <a:effectLst/>
                        <a:latin typeface="Times New Roman" panose="02020603050405020304" pitchFamily="18" charset="0"/>
                        <a:ea typeface="SimSun" panose="02010600030101010101" pitchFamily="2" charset="-122"/>
                        <a:cs typeface="Mangal"/>
                      </a:endParaRPr>
                    </a:p>
                  </a:txBody>
                  <a:tcPr marL="68580" marR="68580" marT="0" marB="0">
                    <a:noFill/>
                  </a:tcPr>
                </a:tc>
                <a:extLst>
                  <a:ext uri="{0D108BD9-81ED-4DB2-BD59-A6C34878D82A}">
                    <a16:rowId xmlns:a16="http://schemas.microsoft.com/office/drawing/2014/main" val="2746062783"/>
                  </a:ext>
                </a:extLst>
              </a:tr>
            </a:tbl>
          </a:graphicData>
        </a:graphic>
      </p:graphicFrame>
      <p:sp>
        <p:nvSpPr>
          <p:cNvPr id="5" name="Rectangle 4"/>
          <p:cNvSpPr>
            <a:spLocks noChangeArrowheads="1"/>
          </p:cNvSpPr>
          <p:nvPr/>
        </p:nvSpPr>
        <p:spPr bwMode="auto">
          <a:xfrm>
            <a:off x="452694" y="2859644"/>
            <a:ext cx="19271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Vzor herbářové </a:t>
            </a:r>
            <a:r>
              <a:rPr kumimoji="0" lang="cs-CZ" altLang="cs-CZ" sz="1200" b="1" i="0" u="none" strike="noStrike" cap="none" normalizeH="0" baseline="0" dirty="0" err="1">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schedy</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6" name="Obdélník 5"/>
          <p:cNvSpPr/>
          <p:nvPr/>
        </p:nvSpPr>
        <p:spPr>
          <a:xfrm>
            <a:off x="442201" y="5396005"/>
            <a:ext cx="6096000" cy="923330"/>
          </a:xfrm>
          <a:prstGeom prst="rect">
            <a:avLst/>
          </a:prstGeom>
        </p:spPr>
        <p:txBody>
          <a:bodyPr>
            <a:spAutoFit/>
          </a:bodyPr>
          <a:lstStyle/>
          <a:p>
            <a:pPr>
              <a:spcAft>
                <a:spcPts val="0"/>
              </a:spcAft>
            </a:pPr>
            <a:r>
              <a:rPr lang="cs-CZ" kern="50" dirty="0">
                <a:ea typeface="SimSun" panose="02010600030101010101" pitchFamily="2" charset="-122"/>
                <a:cs typeface="Mangal"/>
              </a:rPr>
              <a:t>Vaše herbářová </a:t>
            </a:r>
            <a:r>
              <a:rPr lang="cs-CZ" kern="50" dirty="0" err="1">
                <a:ea typeface="SimSun" panose="02010600030101010101" pitchFamily="2" charset="-122"/>
                <a:cs typeface="Mangal"/>
              </a:rPr>
              <a:t>scheda</a:t>
            </a:r>
            <a:r>
              <a:rPr lang="cs-CZ" kern="50" dirty="0">
                <a:ea typeface="SimSun" panose="02010600030101010101" pitchFamily="2" charset="-122"/>
                <a:cs typeface="Mangal"/>
              </a:rPr>
              <a:t> bude obsahovat ještě informaci o tom, jaký/jaké morfologický/morfologické znak/znaky je/jsou na položce. </a:t>
            </a:r>
          </a:p>
        </p:txBody>
      </p:sp>
      <p:sp>
        <p:nvSpPr>
          <p:cNvPr id="7" name="Obdélník 6"/>
          <p:cNvSpPr/>
          <p:nvPr/>
        </p:nvSpPr>
        <p:spPr>
          <a:xfrm>
            <a:off x="452694" y="3336559"/>
            <a:ext cx="4152128" cy="1677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75046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930876" y="860498"/>
            <a:ext cx="10643286" cy="5355312"/>
          </a:xfrm>
          <a:prstGeom prst="rect">
            <a:avLst/>
          </a:prstGeom>
        </p:spPr>
        <p:txBody>
          <a:bodyPr wrap="square">
            <a:spAutoFit/>
          </a:bodyPr>
          <a:lstStyle/>
          <a:p>
            <a:r>
              <a:rPr lang="cs-CZ" b="1" dirty="0"/>
              <a:t>Tvorba morfologického herbáře</a:t>
            </a:r>
          </a:p>
          <a:p>
            <a:pPr>
              <a:spcAft>
                <a:spcPts val="0"/>
              </a:spcAft>
            </a:pPr>
            <a:endParaRPr lang="cs-CZ" kern="50" dirty="0">
              <a:ea typeface="SimSun" panose="02010600030101010101" pitchFamily="2" charset="-122"/>
              <a:cs typeface="Mangal"/>
            </a:endParaRPr>
          </a:p>
          <a:p>
            <a:pPr>
              <a:spcAft>
                <a:spcPts val="0"/>
              </a:spcAft>
            </a:pPr>
            <a:endParaRPr lang="cs-CZ" kern="50" dirty="0">
              <a:ea typeface="SimSun" panose="02010600030101010101" pitchFamily="2" charset="-122"/>
              <a:cs typeface="Mangal"/>
            </a:endParaRPr>
          </a:p>
          <a:p>
            <a:pPr>
              <a:spcAft>
                <a:spcPts val="0"/>
              </a:spcAft>
            </a:pPr>
            <a:endParaRPr lang="cs-CZ" kern="50" dirty="0">
              <a:ea typeface="SimSun" panose="02010600030101010101" pitchFamily="2" charset="-122"/>
              <a:cs typeface="Mangal"/>
            </a:endParaRPr>
          </a:p>
          <a:p>
            <a:pPr>
              <a:spcAft>
                <a:spcPts val="0"/>
              </a:spcAft>
            </a:pPr>
            <a:r>
              <a:rPr lang="cs-CZ" kern="50" dirty="0">
                <a:ea typeface="SimSun" panose="02010600030101010101" pitchFamily="2" charset="-122"/>
                <a:cs typeface="Mangal"/>
              </a:rPr>
              <a:t>herbář bude obsahovat maximálně 30 herbářových položek, na nichž budou:</a:t>
            </a:r>
          </a:p>
          <a:p>
            <a:pPr>
              <a:spcAft>
                <a:spcPts val="0"/>
              </a:spcAft>
            </a:pPr>
            <a:endParaRPr lang="cs-CZ" kern="50" dirty="0">
              <a:ea typeface="SimSun" panose="02010600030101010101" pitchFamily="2" charset="-122"/>
              <a:cs typeface="Mangal"/>
            </a:endParaRPr>
          </a:p>
          <a:p>
            <a:pPr>
              <a:spcAft>
                <a:spcPts val="0"/>
              </a:spcAft>
            </a:pPr>
            <a:r>
              <a:rPr lang="cs-CZ" kern="50" dirty="0">
                <a:ea typeface="SimSun" panose="02010600030101010101" pitchFamily="2" charset="-122"/>
                <a:cs typeface="Mangal"/>
              </a:rPr>
              <a:t>typy okraje listové čepele – minimálně 5</a:t>
            </a:r>
          </a:p>
          <a:p>
            <a:pPr>
              <a:spcAft>
                <a:spcPts val="0"/>
              </a:spcAft>
            </a:pPr>
            <a:r>
              <a:rPr lang="cs-CZ" kern="50" dirty="0">
                <a:ea typeface="SimSun" panose="02010600030101010101" pitchFamily="2" charset="-122"/>
                <a:cs typeface="Mangal"/>
              </a:rPr>
              <a:t>typy složených listů – minimálně 5</a:t>
            </a:r>
          </a:p>
          <a:p>
            <a:pPr>
              <a:spcAft>
                <a:spcPts val="0"/>
              </a:spcAft>
            </a:pPr>
            <a:r>
              <a:rPr lang="cs-CZ" kern="50" dirty="0">
                <a:ea typeface="SimSun" panose="02010600030101010101" pitchFamily="2" charset="-122"/>
                <a:cs typeface="Mangal"/>
              </a:rPr>
              <a:t>tvary jednoduchých listů – minimálně 10</a:t>
            </a:r>
          </a:p>
          <a:p>
            <a:pPr>
              <a:spcAft>
                <a:spcPts val="0"/>
              </a:spcAft>
            </a:pPr>
            <a:r>
              <a:rPr lang="cs-CZ" kern="50" dirty="0">
                <a:ea typeface="SimSun" panose="02010600030101010101" pitchFamily="2" charset="-122"/>
                <a:cs typeface="Mangal"/>
              </a:rPr>
              <a:t>typy květenství – minimálně 10 </a:t>
            </a:r>
          </a:p>
          <a:p>
            <a:pPr>
              <a:spcAft>
                <a:spcPts val="0"/>
              </a:spcAft>
            </a:pPr>
            <a:r>
              <a:rPr lang="cs-CZ" kern="50" dirty="0">
                <a:ea typeface="SimSun" panose="02010600030101010101" pitchFamily="2" charset="-122"/>
                <a:cs typeface="Mangal"/>
              </a:rPr>
              <a:t>(podrobnosti viz </a:t>
            </a:r>
            <a:r>
              <a:rPr lang="cs-CZ" kern="50" dirty="0">
                <a:ea typeface="SimSun" panose="02010600030101010101" pitchFamily="2" charset="-122"/>
                <a:cs typeface="Mangal"/>
                <a:hlinkClick r:id="rId2"/>
              </a:rPr>
              <a:t>http://www.sci.muni.cz/~</a:t>
            </a:r>
            <a:r>
              <a:rPr lang="cs-CZ" kern="50" dirty="0" err="1">
                <a:ea typeface="SimSun" panose="02010600030101010101" pitchFamily="2" charset="-122"/>
                <a:cs typeface="Mangal"/>
                <a:hlinkClick r:id="rId2"/>
              </a:rPr>
              <a:t>pvesely</a:t>
            </a:r>
            <a:r>
              <a:rPr lang="cs-CZ" kern="50" dirty="0">
                <a:ea typeface="SimSun" panose="02010600030101010101" pitchFamily="2" charset="-122"/>
                <a:cs typeface="Mangal"/>
                <a:hlinkClick r:id="rId2"/>
              </a:rPr>
              <a:t>/</a:t>
            </a:r>
            <a:r>
              <a:rPr lang="cs-CZ" kern="50" dirty="0" err="1">
                <a:ea typeface="SimSun" panose="02010600030101010101" pitchFamily="2" charset="-122"/>
                <a:cs typeface="Mangal"/>
                <a:hlinkClick r:id="rId2"/>
              </a:rPr>
              <a:t>vyuka</a:t>
            </a:r>
            <a:r>
              <a:rPr lang="cs-CZ" kern="50" dirty="0">
                <a:ea typeface="SimSun" panose="02010600030101010101" pitchFamily="2" charset="-122"/>
                <a:cs typeface="Mangal"/>
                <a:hlinkClick r:id="rId2"/>
              </a:rPr>
              <a:t>/morfoherbar.htm</a:t>
            </a:r>
            <a:r>
              <a:rPr lang="cs-CZ" kern="50" dirty="0">
                <a:ea typeface="SimSun" panose="02010600030101010101" pitchFamily="2" charset="-122"/>
                <a:cs typeface="Mangal"/>
              </a:rPr>
              <a:t>, morfologické popisy a ověření determinace viz www.pladias.cz)</a:t>
            </a:r>
          </a:p>
          <a:p>
            <a:pPr>
              <a:spcAft>
                <a:spcPts val="0"/>
              </a:spcAft>
            </a:pPr>
            <a:r>
              <a:rPr lang="cs-CZ" kern="50" dirty="0">
                <a:ea typeface="SimSun" panose="02010600030101010101" pitchFamily="2" charset="-122"/>
                <a:cs typeface="Mangal"/>
              </a:rPr>
              <a:t> </a:t>
            </a:r>
          </a:p>
          <a:p>
            <a:pPr>
              <a:spcAft>
                <a:spcPts val="0"/>
              </a:spcAft>
            </a:pPr>
            <a:r>
              <a:rPr lang="cs-CZ" kern="50" dirty="0">
                <a:ea typeface="SimSun" panose="02010600030101010101" pitchFamily="2" charset="-122"/>
                <a:cs typeface="Mangal"/>
              </a:rPr>
              <a:t>Jedna herbářová položka může obsahovat více morfologických jevů. Jeden rostlinný druh by však neměl reprezentovat různé typy téhož jevu (např. dva různé listy jírovce maďalu by neměly být použity jako příklad pětičetného a současně sedmičetného listu). </a:t>
            </a:r>
          </a:p>
          <a:p>
            <a:pPr>
              <a:spcAft>
                <a:spcPts val="0"/>
              </a:spcAft>
            </a:pPr>
            <a:endParaRPr lang="cs-CZ" kern="50" dirty="0">
              <a:ea typeface="SimSun" panose="02010600030101010101" pitchFamily="2" charset="-122"/>
              <a:cs typeface="Mangal"/>
            </a:endParaRPr>
          </a:p>
          <a:p>
            <a:pPr>
              <a:spcAft>
                <a:spcPts val="0"/>
              </a:spcAft>
            </a:pPr>
            <a:r>
              <a:rPr lang="cs-CZ" kern="50" dirty="0">
                <a:ea typeface="SimSun" panose="02010600030101010101" pitchFamily="2" charset="-122"/>
                <a:cs typeface="Mangal"/>
              </a:rPr>
              <a:t> </a:t>
            </a:r>
          </a:p>
          <a:p>
            <a:pPr>
              <a:spcAft>
                <a:spcPts val="0"/>
              </a:spcAft>
            </a:pPr>
            <a:r>
              <a:rPr lang="cs-CZ" kern="50" dirty="0">
                <a:latin typeface="Arial" panose="020B0604020202020204" pitchFamily="34" charset="0"/>
                <a:ea typeface="SimSun" panose="02010600030101010101" pitchFamily="2" charset="-122"/>
                <a:cs typeface="Mangal"/>
              </a:rPr>
              <a:t> </a:t>
            </a:r>
            <a:endParaRPr lang="cs-CZ" kern="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945899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IMG_415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41" y="1127670"/>
            <a:ext cx="3199888" cy="481865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G_41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7038" y="1127670"/>
            <a:ext cx="3307963" cy="484061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217441" y="81230"/>
            <a:ext cx="11185050"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300" b="1"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altLang="cs-CZ" sz="1300" b="1" dirty="0">
              <a:latin typeface="Arial" panose="020B0604020202020204" pitchFamily="34" charset="0"/>
              <a:ea typeface="SimSun" panose="02010600030101010101" pitchFamily="2" charset="-122"/>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a:ln>
                  <a:noFill/>
                </a:ln>
                <a:solidFill>
                  <a:schemeClr val="tx1"/>
                </a:solidFill>
                <a:effectLst/>
                <a:ea typeface="SimSun" panose="02010600030101010101" pitchFamily="2" charset="-122"/>
                <a:cs typeface="Arial" panose="020B0604020202020204" pitchFamily="34" charset="0"/>
              </a:rPr>
              <a:t>Jak udělat herbář: Příklady skládání větších rostlin na položku a uplatnění více morfologických jevů na jedné rostlině</a:t>
            </a:r>
            <a:endParaRPr kumimoji="0" lang="cs-CZ" altLang="cs-CZ"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endParaRPr>
          </a:p>
        </p:txBody>
      </p:sp>
      <p:sp>
        <p:nvSpPr>
          <p:cNvPr id="3" name="Rectangle 4"/>
          <p:cNvSpPr>
            <a:spLocks noChangeArrowheads="1"/>
          </p:cNvSpPr>
          <p:nvPr/>
        </p:nvSpPr>
        <p:spPr bwMode="auto">
          <a:xfrm>
            <a:off x="0" y="533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4" name="TextovéPole 3"/>
          <p:cNvSpPr txBox="1"/>
          <p:nvPr/>
        </p:nvSpPr>
        <p:spPr>
          <a:xfrm>
            <a:off x="3492841" y="5268516"/>
            <a:ext cx="2496065" cy="738664"/>
          </a:xfrm>
          <a:prstGeom prst="rect">
            <a:avLst/>
          </a:prstGeom>
          <a:noFill/>
        </p:spPr>
        <p:txBody>
          <a:bodyPr wrap="square" rtlCol="0">
            <a:spAutoFit/>
          </a:bodyPr>
          <a:lstStyle/>
          <a:p>
            <a:r>
              <a:rPr lang="cs-CZ" sz="1400" dirty="0"/>
              <a:t>jednoduchý list čárkovitý</a:t>
            </a:r>
          </a:p>
          <a:p>
            <a:r>
              <a:rPr lang="cs-CZ" sz="1400" dirty="0"/>
              <a:t>okraj listu celokrajný</a:t>
            </a:r>
          </a:p>
          <a:p>
            <a:r>
              <a:rPr lang="cs-CZ" sz="1400" dirty="0"/>
              <a:t>květenství klas klásků</a:t>
            </a:r>
          </a:p>
        </p:txBody>
      </p:sp>
      <p:sp>
        <p:nvSpPr>
          <p:cNvPr id="7" name="TextovéPole 6"/>
          <p:cNvSpPr txBox="1"/>
          <p:nvPr/>
        </p:nvSpPr>
        <p:spPr>
          <a:xfrm>
            <a:off x="9040512" y="5053073"/>
            <a:ext cx="2953779" cy="954107"/>
          </a:xfrm>
          <a:prstGeom prst="rect">
            <a:avLst/>
          </a:prstGeom>
          <a:noFill/>
        </p:spPr>
        <p:txBody>
          <a:bodyPr wrap="square" rtlCol="0">
            <a:spAutoFit/>
          </a:bodyPr>
          <a:lstStyle/>
          <a:p>
            <a:r>
              <a:rPr lang="cs-CZ" sz="1400" dirty="0"/>
              <a:t>jednoduchý list kopinatý (lodyžní listy)</a:t>
            </a:r>
          </a:p>
          <a:p>
            <a:r>
              <a:rPr lang="cs-CZ" sz="1400" dirty="0"/>
              <a:t>jednoduchý list srdčitý (přízemní listy)</a:t>
            </a:r>
          </a:p>
          <a:p>
            <a:r>
              <a:rPr lang="cs-CZ" sz="1400" dirty="0"/>
              <a:t>okraj listu zubatý</a:t>
            </a:r>
          </a:p>
          <a:p>
            <a:r>
              <a:rPr lang="cs-CZ" sz="1400" dirty="0"/>
              <a:t>květenství klas</a:t>
            </a:r>
          </a:p>
        </p:txBody>
      </p:sp>
    </p:spTree>
    <p:extLst>
      <p:ext uri="{BB962C8B-B14F-4D97-AF65-F5344CB8AC3E}">
        <p14:creationId xmlns:p14="http://schemas.microsoft.com/office/powerpoint/2010/main" val="1432085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20130" y="861002"/>
            <a:ext cx="11384692" cy="4795415"/>
          </a:xfrm>
          <a:prstGeom prst="rect">
            <a:avLst/>
          </a:prstGeom>
        </p:spPr>
        <p:txBody>
          <a:bodyPr wrap="square">
            <a:spAutoFit/>
          </a:bodyPr>
          <a:lstStyle/>
          <a:p>
            <a:r>
              <a:rPr lang="cs-CZ" b="1" dirty="0"/>
              <a:t>Tvorba morfologického herbáře – další tipy</a:t>
            </a:r>
          </a:p>
          <a:p>
            <a:pPr>
              <a:spcAft>
                <a:spcPts val="0"/>
              </a:spcAft>
            </a:pPr>
            <a:endParaRPr lang="cs-CZ" kern="50" dirty="0">
              <a:ea typeface="SimSun" panose="02010600030101010101" pitchFamily="2" charset="-122"/>
              <a:cs typeface="Mangal"/>
            </a:endParaRPr>
          </a:p>
          <a:p>
            <a:pPr marL="342900" indent="-342900">
              <a:lnSpc>
                <a:spcPct val="107000"/>
              </a:lnSpc>
              <a:spcAft>
                <a:spcPts val="0"/>
              </a:spcAf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a:solidFill>
                  <a:srgbClr val="000000"/>
                </a:solidFill>
                <a:ea typeface="Times New Roman" panose="02020603050405020304" pitchFamily="18" charset="0"/>
                <a:cs typeface="Times New Roman" panose="02020603050405020304" pitchFamily="18" charset="0"/>
              </a:rPr>
              <a:t>Nebudete-li si nebudete vědět rady s determinací druhu, obraťte se na kteréhokoliv z vyučujících, rádi vám poradíme. Také doporučujeme botanický atlas pro chytré telefony, který vám v terénu jistě dobře poslouží (</a:t>
            </a:r>
            <a:r>
              <a:rPr lang="cs-CZ" dirty="0">
                <a:solidFill>
                  <a:srgbClr val="0000FF"/>
                </a:solidFill>
                <a:ea typeface="Times New Roman" panose="02020603050405020304" pitchFamily="18" charset="0"/>
                <a:cs typeface="Times New Roman" panose="02020603050405020304" pitchFamily="18" charset="0"/>
                <a:hlinkClick r:id="rId2"/>
              </a:rPr>
              <a:t>http://www.botanickafotogalerie.cz/memento/botanicky_atlas_manual.pdf</a:t>
            </a:r>
            <a:r>
              <a:rPr lang="cs-CZ" dirty="0">
                <a:ea typeface="Times New Roman" panose="02020603050405020304" pitchFamily="18" charset="0"/>
                <a:cs typeface="Times New Roman" panose="02020603050405020304" pitchFamily="18" charset="0"/>
              </a:rPr>
              <a:t>) nebo určovací aplikaci, např.  </a:t>
            </a:r>
            <a:r>
              <a:rPr lang="cs-CZ" dirty="0" err="1">
                <a:ea typeface="Times New Roman" panose="02020603050405020304" pitchFamily="18" charset="0"/>
                <a:cs typeface="Times New Roman" panose="02020603050405020304" pitchFamily="18" charset="0"/>
              </a:rPr>
              <a:t>iNaturalist</a:t>
            </a:r>
            <a:r>
              <a:rPr lang="cs-CZ" dirty="0">
                <a:ea typeface="Times New Roman" panose="02020603050405020304" pitchFamily="18" charset="0"/>
                <a:cs typeface="Times New Roman" panose="02020603050405020304" pitchFamily="18" charset="0"/>
              </a:rPr>
              <a:t>.</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a:solidFill>
                  <a:srgbClr val="000000"/>
                </a:solidFill>
                <a:ea typeface="Times New Roman" panose="02020603050405020304" pitchFamily="18" charset="0"/>
                <a:cs typeface="Times New Roman" panose="02020603050405020304" pitchFamily="18" charset="0"/>
              </a:rPr>
              <a:t> </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a:solidFill>
                  <a:srgbClr val="000000"/>
                </a:solidFill>
                <a:ea typeface="Times New Roman" panose="02020603050405020304" pitchFamily="18" charset="0"/>
                <a:cs typeface="Times New Roman" panose="02020603050405020304" pitchFamily="18" charset="0"/>
              </a:rPr>
              <a:t>2. Důležité je správně určit morfologický znak. Obrázkovou nápovědu k morfologii můžete nalézt na stránkách </a:t>
            </a:r>
            <a:r>
              <a:rPr lang="cs-CZ">
                <a:solidFill>
                  <a:srgbClr val="000000"/>
                </a:solidFill>
                <a:ea typeface="Times New Roman" panose="02020603050405020304" pitchFamily="18" charset="0"/>
                <a:cs typeface="Times New Roman" panose="02020603050405020304" pitchFamily="18" charset="0"/>
              </a:rPr>
              <a:t>botanické </a:t>
            </a:r>
            <a:r>
              <a:rPr lang="cs-CZ" dirty="0">
                <a:solidFill>
                  <a:srgbClr val="000000"/>
                </a:solidFill>
                <a:ea typeface="Times New Roman" panose="02020603050405020304" pitchFamily="18" charset="0"/>
                <a:cs typeface="Times New Roman" panose="02020603050405020304" pitchFamily="18" charset="0"/>
              </a:rPr>
              <a:t>	</a:t>
            </a:r>
            <a:r>
              <a:rPr lang="cs-CZ">
                <a:solidFill>
                  <a:srgbClr val="000000"/>
                </a:solidFill>
                <a:ea typeface="Times New Roman" panose="02020603050405020304" pitchFamily="18" charset="0"/>
                <a:cs typeface="Times New Roman" panose="02020603050405020304" pitchFamily="18" charset="0"/>
              </a:rPr>
              <a:t>fotogalerie </a:t>
            </a:r>
            <a:r>
              <a:rPr lang="cs-CZ" dirty="0">
                <a:solidFill>
                  <a:srgbClr val="000000"/>
                </a:solidFill>
                <a:ea typeface="Times New Roman" panose="02020603050405020304" pitchFamily="18" charset="0"/>
                <a:cs typeface="Times New Roman" panose="02020603050405020304" pitchFamily="18" charset="0"/>
              </a:rPr>
              <a:t>(</a:t>
            </a:r>
            <a:r>
              <a:rPr lang="cs-CZ" dirty="0">
                <a:solidFill>
                  <a:srgbClr val="0000FF"/>
                </a:solidFill>
                <a:ea typeface="Times New Roman" panose="02020603050405020304" pitchFamily="18" charset="0"/>
                <a:cs typeface="Times New Roman" panose="02020603050405020304" pitchFamily="18" charset="0"/>
                <a:hlinkClick r:id="rId3"/>
              </a:rPr>
              <a:t>http://www.botanickafotogalerie.cz/</a:t>
            </a:r>
            <a:r>
              <a:rPr lang="cs-CZ" dirty="0" err="1">
                <a:solidFill>
                  <a:srgbClr val="0000FF"/>
                </a:solidFill>
                <a:ea typeface="Times New Roman" panose="02020603050405020304" pitchFamily="18" charset="0"/>
                <a:cs typeface="Times New Roman" panose="02020603050405020304" pitchFamily="18" charset="0"/>
                <a:hlinkClick r:id="rId3"/>
              </a:rPr>
              <a:t>napoveda.php?lng</a:t>
            </a:r>
            <a:r>
              <a:rPr lang="cs-CZ" dirty="0">
                <a:solidFill>
                  <a:srgbClr val="0000FF"/>
                </a:solidFill>
                <a:ea typeface="Times New Roman" panose="02020603050405020304" pitchFamily="18" charset="0"/>
                <a:cs typeface="Times New Roman" panose="02020603050405020304" pitchFamily="18" charset="0"/>
                <a:hlinkClick r:id="rId3"/>
              </a:rPr>
              <a:t>=</a:t>
            </a:r>
            <a:r>
              <a:rPr lang="cs-CZ" dirty="0" err="1">
                <a:solidFill>
                  <a:srgbClr val="0000FF"/>
                </a:solidFill>
                <a:ea typeface="Times New Roman" panose="02020603050405020304" pitchFamily="18" charset="0"/>
                <a:cs typeface="Times New Roman" panose="02020603050405020304" pitchFamily="18" charset="0"/>
                <a:hlinkClick r:id="rId3"/>
              </a:rPr>
              <a:t>cz</a:t>
            </a:r>
            <a:r>
              <a:rPr lang="cs-CZ" dirty="0">
                <a:solidFill>
                  <a:srgbClr val="000000"/>
                </a:solidFill>
                <a:ea typeface="Times New Roman" panose="02020603050405020304" pitchFamily="18" charset="0"/>
                <a:cs typeface="Times New Roman" panose="02020603050405020304" pitchFamily="18" charset="0"/>
              </a:rPr>
              <a:t>), kde si můžete rozkliknout jednotlivé 	morfologické znaky, podívat se na jejich vzhled, přečíst si definici a prohlédnout si příklady.</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a:solidFill>
                  <a:srgbClr val="000000"/>
                </a:solidFill>
                <a:ea typeface="Times New Roman" panose="02020603050405020304" pitchFamily="18" charset="0"/>
                <a:cs typeface="Times New Roman" panose="02020603050405020304" pitchFamily="18" charset="0"/>
              </a:rPr>
              <a:t> </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a:solidFill>
                  <a:srgbClr val="000000"/>
                </a:solidFill>
                <a:ea typeface="Times New Roman" panose="02020603050405020304" pitchFamily="18" charset="0"/>
                <a:cs typeface="Times New Roman" panose="02020603050405020304" pitchFamily="18" charset="0"/>
              </a:rPr>
              <a:t>3. jako vhodný studijní a kontrolní materiál vám poslouží i Databáze české flóry a vegetace (</a:t>
            </a:r>
            <a:r>
              <a:rPr lang="cs-CZ" dirty="0">
                <a:solidFill>
                  <a:srgbClr val="0000FF"/>
                </a:solidFill>
                <a:ea typeface="Times New Roman" panose="02020603050405020304" pitchFamily="18" charset="0"/>
                <a:cs typeface="Times New Roman" panose="02020603050405020304" pitchFamily="18" charset="0"/>
                <a:hlinkClick r:id="rId4"/>
              </a:rPr>
              <a:t>https://pladias.cz/</a:t>
            </a:r>
            <a:r>
              <a:rPr lang="cs-CZ" dirty="0">
                <a:solidFill>
                  <a:srgbClr val="000000"/>
                </a:solidFill>
                <a:ea typeface="Times New Roman" panose="02020603050405020304" pitchFamily="18" charset="0"/>
                <a:cs typeface="Times New Roman" panose="02020603050405020304" pitchFamily="18" charset="0"/>
              </a:rPr>
              <a:t>), kde</a:t>
            </a: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a:solidFill>
                  <a:srgbClr val="000000"/>
                </a:solidFill>
                <a:ea typeface="Times New Roman" panose="02020603050405020304" pitchFamily="18" charset="0"/>
                <a:cs typeface="Times New Roman" panose="02020603050405020304" pitchFamily="18" charset="0"/>
              </a:rPr>
              <a:t>	k jednotlivým druhům najdete potřebné informace, fotografie a u většiny z nich i příslušnou kapitolu z Květeny 	České republiky s popisem druhu.</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cs-CZ" dirty="0">
              <a:ea typeface="Calibri" panose="020F0502020204030204" pitchFamily="34" charset="0"/>
              <a:cs typeface="Times New Roman" panose="02020603050405020304" pitchFamily="18" charset="0"/>
            </a:endParaRPr>
          </a:p>
          <a:p>
            <a:pPr>
              <a:lnSpc>
                <a:spcPct val="107000"/>
              </a:lnSpc>
              <a:spcAft>
                <a:spcPts val="800"/>
              </a:spcAft>
            </a:pPr>
            <a:r>
              <a:rPr lang="cs-CZ" dirty="0">
                <a:ea typeface="Calibri" panose="020F0502020204030204" pitchFamily="34" charset="0"/>
                <a:cs typeface="Times New Roman" panose="02020603050405020304" pitchFamily="18" charset="0"/>
              </a:rPr>
              <a:t> </a:t>
            </a:r>
            <a:endParaRPr lang="cs-CZ"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955290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865</Words>
  <Application>Microsoft Office PowerPoint</Application>
  <PresentationFormat>Širokoúhlá obrazovka</PresentationFormat>
  <Paragraphs>84</Paragraphs>
  <Slides>7</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7</vt:i4>
      </vt:variant>
    </vt:vector>
  </HeadingPairs>
  <TitlesOfParts>
    <vt:vector size="16" baseType="lpstr">
      <vt:lpstr>SimSun</vt:lpstr>
      <vt:lpstr>Arial</vt:lpstr>
      <vt:lpstr>Arial-BoldMT</vt:lpstr>
      <vt:lpstr>ArialMT</vt:lpstr>
      <vt:lpstr>Calibri</vt:lpstr>
      <vt:lpstr>Calibri Light</vt:lpstr>
      <vt:lpstr>Mangal</vt:lpstr>
      <vt:lpstr>Times New Roman</vt:lpstr>
      <vt:lpstr>Motiv Office</vt:lpstr>
      <vt:lpstr>Fylogeneze a diverzita vyšších rostlin, cvičení  Olga Rotreklová, orotrekl@sci.muni.cz Pavel Veselý, vesely.p@post.cz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Fylogeneze a diverzita vyšších rostlin, cvičení  Olga Rotreklová</dc:title>
  <dc:creator>Uživatel systému Windows</dc:creator>
  <cp:lastModifiedBy>Dan Dvořák</cp:lastModifiedBy>
  <cp:revision>19</cp:revision>
  <cp:lastPrinted>2022-02-14T08:22:51Z</cp:lastPrinted>
  <dcterms:created xsi:type="dcterms:W3CDTF">2021-02-23T13:51:13Z</dcterms:created>
  <dcterms:modified xsi:type="dcterms:W3CDTF">2025-02-26T09:27:28Z</dcterms:modified>
</cp:coreProperties>
</file>