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0"/>
  </p:notesMasterIdLst>
  <p:handoutMasterIdLst>
    <p:handoutMasterId r:id="rId21"/>
  </p:handoutMasterIdLst>
  <p:sldIdLst>
    <p:sldId id="275" r:id="rId2"/>
    <p:sldId id="278" r:id="rId3"/>
    <p:sldId id="315" r:id="rId4"/>
    <p:sldId id="316" r:id="rId5"/>
    <p:sldId id="282" r:id="rId6"/>
    <p:sldId id="259" r:id="rId7"/>
    <p:sldId id="276" r:id="rId8"/>
    <p:sldId id="277" r:id="rId9"/>
    <p:sldId id="283" r:id="rId10"/>
    <p:sldId id="313" r:id="rId11"/>
    <p:sldId id="279" r:id="rId12"/>
    <p:sldId id="262" r:id="rId13"/>
    <p:sldId id="293" r:id="rId14"/>
    <p:sldId id="280" r:id="rId15"/>
    <p:sldId id="267" r:id="rId16"/>
    <p:sldId id="281" r:id="rId17"/>
    <p:sldId id="284" r:id="rId18"/>
    <p:sldId id="294" r:id="rId1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orient="horz" pos="7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754" autoAdjust="0"/>
  </p:normalViewPr>
  <p:slideViewPr>
    <p:cSldViewPr snapToGrid="0">
      <p:cViewPr varScale="1">
        <p:scale>
          <a:sx n="113" d="100"/>
          <a:sy n="113" d="100"/>
        </p:scale>
        <p:origin x="336" y="102"/>
      </p:cViewPr>
      <p:guideLst>
        <p:guide orient="horz" pos="1120"/>
        <p:guide orient="horz" pos="1272"/>
        <p:guide orient="horz" pos="715"/>
        <p:guide orient="horz" pos="3861"/>
        <p:guide orient="horz" pos="3944"/>
        <p:guide pos="428"/>
        <p:guide pos="7224"/>
        <p:guide pos="909"/>
        <p:guide pos="3688"/>
        <p:guide pos="3968"/>
        <p:guide orient="horz" pos="70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99B22-0325-429A-8ED3-0B06735A4C85}" type="doc">
      <dgm:prSet loTypeId="urn:microsoft.com/office/officeart/2005/8/layout/hierarchy3" loCatId="hierarchy" qsTypeId="urn:microsoft.com/office/officeart/2005/8/quickstyle/simple2" qsCatId="simple" csTypeId="urn:microsoft.com/office/officeart/2005/8/colors/accent2_2" csCatId="accent2" phldr="1"/>
      <dgm:spPr/>
      <dgm:t>
        <a:bodyPr/>
        <a:lstStyle/>
        <a:p>
          <a:endParaRPr lang="en-US"/>
        </a:p>
      </dgm:t>
    </dgm:pt>
    <dgm:pt modelId="{5F41E502-4C38-437D-ACFE-662875B195FD}">
      <dgm:prSet/>
      <dgm:spPr/>
      <dgm:t>
        <a:bodyPr/>
        <a:lstStyle/>
        <a:p>
          <a:r>
            <a:rPr lang="cs-CZ" dirty="0"/>
            <a:t>Princip: </a:t>
          </a:r>
        </a:p>
        <a:p>
          <a:r>
            <a:rPr lang="cs-CZ" dirty="0"/>
            <a:t>spotřeba O</a:t>
          </a:r>
          <a:r>
            <a:rPr lang="cs-CZ" baseline="-25000" dirty="0"/>
            <a:t>2</a:t>
          </a:r>
          <a:r>
            <a:rPr lang="cs-CZ" dirty="0"/>
            <a:t>, výdej CO</a:t>
          </a:r>
          <a:r>
            <a:rPr lang="cs-CZ" baseline="-25000" dirty="0"/>
            <a:t>2</a:t>
          </a:r>
          <a:r>
            <a:rPr lang="cs-CZ" dirty="0"/>
            <a:t> a vznik dusíkatých metabolitů jsou ve vztahu ke spotřebě energie</a:t>
          </a:r>
          <a:endParaRPr lang="en-US" dirty="0"/>
        </a:p>
      </dgm:t>
    </dgm:pt>
    <dgm:pt modelId="{0CA2B7D0-C221-42AD-8429-8B8EE82B4A89}" type="parTrans" cxnId="{5A54FFE1-80D3-427D-81BA-9738CA243AFE}">
      <dgm:prSet/>
      <dgm:spPr/>
      <dgm:t>
        <a:bodyPr/>
        <a:lstStyle/>
        <a:p>
          <a:endParaRPr lang="en-US"/>
        </a:p>
      </dgm:t>
    </dgm:pt>
    <dgm:pt modelId="{0C0BB335-3BA4-4773-ACAA-59B451A07F1D}" type="sibTrans" cxnId="{5A54FFE1-80D3-427D-81BA-9738CA243AFE}">
      <dgm:prSet/>
      <dgm:spPr/>
      <dgm:t>
        <a:bodyPr/>
        <a:lstStyle/>
        <a:p>
          <a:endParaRPr lang="en-US"/>
        </a:p>
      </dgm:t>
    </dgm:pt>
    <dgm:pt modelId="{EC2518D7-8B50-4F14-AF2E-38BC15CCF0AA}">
      <dgm:prSet/>
      <dgm:spPr/>
      <dgm:t>
        <a:bodyPr/>
        <a:lstStyle/>
        <a:p>
          <a:r>
            <a:rPr lang="cs-CZ" dirty="0"/>
            <a:t>Nepřímá </a:t>
          </a:r>
          <a:r>
            <a:rPr lang="cs-CZ" dirty="0" err="1"/>
            <a:t>kalolimterie</a:t>
          </a:r>
          <a:r>
            <a:rPr lang="cs-CZ" dirty="0"/>
            <a:t> lze měřit v otevřeném či uzavřeném systému</a:t>
          </a:r>
          <a:endParaRPr lang="en-US" dirty="0"/>
        </a:p>
      </dgm:t>
    </dgm:pt>
    <dgm:pt modelId="{B8C45DAF-95C0-4606-A8F9-0EA8692132BE}" type="parTrans" cxnId="{A048FDF5-5009-45DA-AFF0-7FCD672632CD}">
      <dgm:prSet/>
      <dgm:spPr/>
      <dgm:t>
        <a:bodyPr/>
        <a:lstStyle/>
        <a:p>
          <a:endParaRPr lang="en-US"/>
        </a:p>
      </dgm:t>
    </dgm:pt>
    <dgm:pt modelId="{09A95226-8A4B-46FE-8BBC-EDE5E39A2F60}" type="sibTrans" cxnId="{A048FDF5-5009-45DA-AFF0-7FCD672632CD}">
      <dgm:prSet/>
      <dgm:spPr/>
      <dgm:t>
        <a:bodyPr/>
        <a:lstStyle/>
        <a:p>
          <a:endParaRPr lang="en-US"/>
        </a:p>
      </dgm:t>
    </dgm:pt>
    <dgm:pt modelId="{0C9B6E9C-C408-4815-A192-71A85D1D0D2B}">
      <dgm:prSet/>
      <dgm:spPr/>
      <dgm:t>
        <a:bodyPr/>
        <a:lstStyle/>
        <a:p>
          <a:r>
            <a:rPr lang="cs-CZ"/>
            <a:t>v praktiku otevřený systém – Kroghův spirometr </a:t>
          </a:r>
          <a:endParaRPr lang="en-US"/>
        </a:p>
      </dgm:t>
    </dgm:pt>
    <dgm:pt modelId="{12517D57-FFEB-47FD-844E-5A98144786DD}" type="parTrans" cxnId="{4FACAAF4-8173-463C-A9CD-220431C0E4EA}">
      <dgm:prSet/>
      <dgm:spPr/>
      <dgm:t>
        <a:bodyPr/>
        <a:lstStyle/>
        <a:p>
          <a:endParaRPr lang="en-US"/>
        </a:p>
      </dgm:t>
    </dgm:pt>
    <dgm:pt modelId="{8876C6E0-D8AF-4976-8D06-6FC6FA190264}" type="sibTrans" cxnId="{4FACAAF4-8173-463C-A9CD-220431C0E4EA}">
      <dgm:prSet/>
      <dgm:spPr/>
      <dgm:t>
        <a:bodyPr/>
        <a:lstStyle/>
        <a:p>
          <a:endParaRPr lang="en-US"/>
        </a:p>
      </dgm:t>
    </dgm:pt>
    <dgm:pt modelId="{268C0D66-E3E0-40A2-B11D-E8A6D91CE5CB}">
      <dgm:prSet/>
      <dgm:spPr/>
      <dgm:t>
        <a:bodyPr/>
        <a:lstStyle/>
        <a:p>
          <a:r>
            <a:rPr lang="cs-CZ"/>
            <a:t>vybavený natronovým vápnem – vychytává CO</a:t>
          </a:r>
          <a:r>
            <a:rPr lang="cs-CZ" baseline="-25000"/>
            <a:t>2</a:t>
          </a:r>
          <a:endParaRPr lang="en-US"/>
        </a:p>
      </dgm:t>
    </dgm:pt>
    <dgm:pt modelId="{08BDD043-BE89-4AE5-86BF-4F2CC5D2B353}" type="parTrans" cxnId="{CDA41416-3312-4F3B-8F4F-DCB85E3BE8A6}">
      <dgm:prSet/>
      <dgm:spPr/>
      <dgm:t>
        <a:bodyPr/>
        <a:lstStyle/>
        <a:p>
          <a:endParaRPr lang="en-US"/>
        </a:p>
      </dgm:t>
    </dgm:pt>
    <dgm:pt modelId="{B53582F4-33F1-450D-BC99-55E54CA32CEC}" type="sibTrans" cxnId="{CDA41416-3312-4F3B-8F4F-DCB85E3BE8A6}">
      <dgm:prSet/>
      <dgm:spPr/>
      <dgm:t>
        <a:bodyPr/>
        <a:lstStyle/>
        <a:p>
          <a:endParaRPr lang="en-US"/>
        </a:p>
      </dgm:t>
    </dgm:pt>
    <dgm:pt modelId="{ECAF872D-020E-4A21-9CF6-05F91D67EF4C}">
      <dgm:prSet/>
      <dgm:spPr/>
      <dgm:t>
        <a:bodyPr/>
        <a:lstStyle/>
        <a:p>
          <a:r>
            <a:rPr lang="cs-CZ" b="1" dirty="0"/>
            <a:t>Energetický ekvivalent kyslíku (EE)</a:t>
          </a:r>
          <a:r>
            <a:rPr lang="cs-CZ" dirty="0"/>
            <a:t> – energie vztažená na 1 l kyslíku</a:t>
          </a:r>
          <a:endParaRPr lang="en-US" dirty="0"/>
        </a:p>
      </dgm:t>
    </dgm:pt>
    <dgm:pt modelId="{D8714312-6A6B-4366-ACDD-56A09D90690E}" type="parTrans" cxnId="{D916C80B-E24F-4E24-92C8-F412EB50CC5C}">
      <dgm:prSet/>
      <dgm:spPr/>
      <dgm:t>
        <a:bodyPr/>
        <a:lstStyle/>
        <a:p>
          <a:endParaRPr lang="en-US"/>
        </a:p>
      </dgm:t>
    </dgm:pt>
    <dgm:pt modelId="{0245E6CB-13CE-4564-AE8C-728B3E9BBB6B}" type="sibTrans" cxnId="{D916C80B-E24F-4E24-92C8-F412EB50CC5C}">
      <dgm:prSet/>
      <dgm:spPr/>
      <dgm:t>
        <a:bodyPr/>
        <a:lstStyle/>
        <a:p>
          <a:endParaRPr lang="en-US"/>
        </a:p>
      </dgm:t>
    </dgm:pt>
    <dgm:pt modelId="{E6D73F09-81C0-463F-9083-BF97E9AAB3F5}">
      <dgm:prSet/>
      <dgm:spPr/>
      <dgm:t>
        <a:bodyPr/>
        <a:lstStyle/>
        <a:p>
          <a:r>
            <a:rPr lang="cs-CZ"/>
            <a:t>množství energie, které se uvolní při spotřebě 1 l kyslíku</a:t>
          </a:r>
          <a:endParaRPr lang="en-US"/>
        </a:p>
      </dgm:t>
    </dgm:pt>
    <dgm:pt modelId="{8B195E07-6C68-43C8-96FD-ED1696B1A577}" type="parTrans" cxnId="{421A7646-1067-4E6E-A973-877926DE12C5}">
      <dgm:prSet/>
      <dgm:spPr/>
      <dgm:t>
        <a:bodyPr/>
        <a:lstStyle/>
        <a:p>
          <a:endParaRPr lang="en-US"/>
        </a:p>
      </dgm:t>
    </dgm:pt>
    <dgm:pt modelId="{E24333B9-C9B3-4576-A715-C6FCDD398F08}" type="sibTrans" cxnId="{421A7646-1067-4E6E-A973-877926DE12C5}">
      <dgm:prSet/>
      <dgm:spPr/>
      <dgm:t>
        <a:bodyPr/>
        <a:lstStyle/>
        <a:p>
          <a:endParaRPr lang="en-US"/>
        </a:p>
      </dgm:t>
    </dgm:pt>
    <dgm:pt modelId="{3A489A7A-4813-4230-B545-A0966B09DC0E}">
      <dgm:prSet/>
      <dgm:spPr/>
      <dgm:t>
        <a:bodyPr/>
        <a:lstStyle/>
        <a:p>
          <a:r>
            <a:rPr lang="cs-CZ"/>
            <a:t>univerzální konstanta pro výpočet energetického výdeje při smíšené stravě</a:t>
          </a:r>
          <a:endParaRPr lang="en-US"/>
        </a:p>
      </dgm:t>
    </dgm:pt>
    <dgm:pt modelId="{93F1FE2A-8301-400C-89B8-3DEAC47B7C09}" type="parTrans" cxnId="{84A46075-6E63-40E8-951E-DBF82359339F}">
      <dgm:prSet/>
      <dgm:spPr/>
      <dgm:t>
        <a:bodyPr/>
        <a:lstStyle/>
        <a:p>
          <a:endParaRPr lang="en-US"/>
        </a:p>
      </dgm:t>
    </dgm:pt>
    <dgm:pt modelId="{FE97AE01-9ACE-4D4C-82E6-D534D53AAA16}" type="sibTrans" cxnId="{84A46075-6E63-40E8-951E-DBF82359339F}">
      <dgm:prSet/>
      <dgm:spPr/>
      <dgm:t>
        <a:bodyPr/>
        <a:lstStyle/>
        <a:p>
          <a:endParaRPr lang="en-US"/>
        </a:p>
      </dgm:t>
    </dgm:pt>
    <dgm:pt modelId="{F34352CA-2557-4D17-95B7-B54BAFB3954A}">
      <dgm:prSet/>
      <dgm:spPr/>
      <dgm:t>
        <a:bodyPr/>
        <a:lstStyle/>
        <a:p>
          <a:r>
            <a:rPr lang="cs-CZ"/>
            <a:t>EE = 20,19 kJ / litr O</a:t>
          </a:r>
          <a:r>
            <a:rPr lang="cs-CZ" baseline="-25000"/>
            <a:t>2</a:t>
          </a:r>
          <a:endParaRPr lang="en-US"/>
        </a:p>
      </dgm:t>
    </dgm:pt>
    <dgm:pt modelId="{2CCF8218-FB78-4D5E-9C28-997A023F24FC}" type="parTrans" cxnId="{BA4E34EA-63D1-452D-9FBE-2C4C3FEF0D9C}">
      <dgm:prSet/>
      <dgm:spPr/>
      <dgm:t>
        <a:bodyPr/>
        <a:lstStyle/>
        <a:p>
          <a:endParaRPr lang="en-US"/>
        </a:p>
      </dgm:t>
    </dgm:pt>
    <dgm:pt modelId="{B5A88D1D-A0C1-44C1-B22A-D33D2CB088C9}" type="sibTrans" cxnId="{BA4E34EA-63D1-452D-9FBE-2C4C3FEF0D9C}">
      <dgm:prSet/>
      <dgm:spPr/>
      <dgm:t>
        <a:bodyPr/>
        <a:lstStyle/>
        <a:p>
          <a:endParaRPr lang="en-US"/>
        </a:p>
      </dgm:t>
    </dgm:pt>
    <dgm:pt modelId="{933C82A1-9B30-425F-B11E-7E13E7997363}">
      <dgm:prSet/>
      <dgm:spPr/>
      <dgm:t>
        <a:bodyPr/>
        <a:lstStyle/>
        <a:p>
          <a:r>
            <a:rPr lang="cs-CZ" b="1"/>
            <a:t>EE živin:</a:t>
          </a:r>
          <a:endParaRPr lang="en-US"/>
        </a:p>
      </dgm:t>
    </dgm:pt>
    <dgm:pt modelId="{86DFC519-8F1F-4E8C-960E-51127357ED85}" type="parTrans" cxnId="{4FF0D962-AF07-40F0-A98A-0325EB8357A5}">
      <dgm:prSet/>
      <dgm:spPr/>
      <dgm:t>
        <a:bodyPr/>
        <a:lstStyle/>
        <a:p>
          <a:endParaRPr lang="en-US"/>
        </a:p>
      </dgm:t>
    </dgm:pt>
    <dgm:pt modelId="{C58C97FC-794D-4B7F-A67C-05F067DC9CC8}" type="sibTrans" cxnId="{4FF0D962-AF07-40F0-A98A-0325EB8357A5}">
      <dgm:prSet/>
      <dgm:spPr/>
      <dgm:t>
        <a:bodyPr/>
        <a:lstStyle/>
        <a:p>
          <a:endParaRPr lang="en-US"/>
        </a:p>
      </dgm:t>
    </dgm:pt>
    <dgm:pt modelId="{6FF33C5D-B929-4B4A-9B3E-24B18225BE8C}">
      <dgm:prSet/>
      <dgm:spPr/>
      <dgm:t>
        <a:bodyPr/>
        <a:lstStyle/>
        <a:p>
          <a:r>
            <a:rPr lang="cs-CZ"/>
            <a:t>Glukóza 21,4 kJ / litr O</a:t>
          </a:r>
          <a:r>
            <a:rPr lang="cs-CZ" baseline="-25000"/>
            <a:t>2</a:t>
          </a:r>
          <a:endParaRPr lang="en-US"/>
        </a:p>
      </dgm:t>
    </dgm:pt>
    <dgm:pt modelId="{E7EB67BC-2D1D-45E4-94F4-A48EBD518714}" type="parTrans" cxnId="{758290D1-7833-4D62-8302-A3E414AF4B10}">
      <dgm:prSet/>
      <dgm:spPr/>
      <dgm:t>
        <a:bodyPr/>
        <a:lstStyle/>
        <a:p>
          <a:endParaRPr lang="en-US"/>
        </a:p>
      </dgm:t>
    </dgm:pt>
    <dgm:pt modelId="{98BF3839-3B91-4DC4-88B0-73EED6E1AA96}" type="sibTrans" cxnId="{758290D1-7833-4D62-8302-A3E414AF4B10}">
      <dgm:prSet/>
      <dgm:spPr/>
      <dgm:t>
        <a:bodyPr/>
        <a:lstStyle/>
        <a:p>
          <a:endParaRPr lang="en-US"/>
        </a:p>
      </dgm:t>
    </dgm:pt>
    <dgm:pt modelId="{8506D69A-A8B8-4786-B49B-36355EA90E06}">
      <dgm:prSet/>
      <dgm:spPr/>
      <dgm:t>
        <a:bodyPr/>
        <a:lstStyle/>
        <a:p>
          <a:r>
            <a:rPr lang="cs-CZ"/>
            <a:t>Proteiny 18,8 kJ / litr O</a:t>
          </a:r>
          <a:r>
            <a:rPr lang="cs-CZ" baseline="-25000"/>
            <a:t>2</a:t>
          </a:r>
          <a:endParaRPr lang="en-US"/>
        </a:p>
      </dgm:t>
    </dgm:pt>
    <dgm:pt modelId="{601ABA15-A344-450B-BE34-3E10D705C13A}" type="parTrans" cxnId="{7A72CE1C-85AE-40D5-95E2-96F645248D5B}">
      <dgm:prSet/>
      <dgm:spPr/>
      <dgm:t>
        <a:bodyPr/>
        <a:lstStyle/>
        <a:p>
          <a:endParaRPr lang="en-US"/>
        </a:p>
      </dgm:t>
    </dgm:pt>
    <dgm:pt modelId="{E88A65DD-C60D-464C-BCC0-FE39EAD08BA3}" type="sibTrans" cxnId="{7A72CE1C-85AE-40D5-95E2-96F645248D5B}">
      <dgm:prSet/>
      <dgm:spPr/>
      <dgm:t>
        <a:bodyPr/>
        <a:lstStyle/>
        <a:p>
          <a:endParaRPr lang="en-US"/>
        </a:p>
      </dgm:t>
    </dgm:pt>
    <dgm:pt modelId="{98E4A1FC-FA4D-4D4E-B40C-6DF5CDB635AA}">
      <dgm:prSet/>
      <dgm:spPr/>
      <dgm:t>
        <a:bodyPr/>
        <a:lstStyle/>
        <a:p>
          <a:r>
            <a:rPr lang="cs-CZ"/>
            <a:t>Lipidy 19,6 kJ / litr O</a:t>
          </a:r>
          <a:r>
            <a:rPr lang="cs-CZ" baseline="-25000"/>
            <a:t>2</a:t>
          </a:r>
          <a:endParaRPr lang="en-US"/>
        </a:p>
      </dgm:t>
    </dgm:pt>
    <dgm:pt modelId="{B94A4056-9CEE-4522-8F48-81681A17B27A}" type="parTrans" cxnId="{F9B818D7-1C51-41D6-B4B8-BF0048EBE58F}">
      <dgm:prSet/>
      <dgm:spPr/>
      <dgm:t>
        <a:bodyPr/>
        <a:lstStyle/>
        <a:p>
          <a:endParaRPr lang="en-US"/>
        </a:p>
      </dgm:t>
    </dgm:pt>
    <dgm:pt modelId="{62BCDB0C-7A7F-49CF-A4B2-9D2957D0C344}" type="sibTrans" cxnId="{F9B818D7-1C51-41D6-B4B8-BF0048EBE58F}">
      <dgm:prSet/>
      <dgm:spPr/>
      <dgm:t>
        <a:bodyPr/>
        <a:lstStyle/>
        <a:p>
          <a:endParaRPr lang="en-US"/>
        </a:p>
      </dgm:t>
    </dgm:pt>
    <dgm:pt modelId="{62F43332-B0C6-45CA-AA28-D9FF9FC56728}" type="pres">
      <dgm:prSet presAssocID="{09999B22-0325-429A-8ED3-0B06735A4C85}" presName="diagram" presStyleCnt="0">
        <dgm:presLayoutVars>
          <dgm:chPref val="1"/>
          <dgm:dir/>
          <dgm:animOne val="branch"/>
          <dgm:animLvl val="lvl"/>
          <dgm:resizeHandles/>
        </dgm:presLayoutVars>
      </dgm:prSet>
      <dgm:spPr/>
    </dgm:pt>
    <dgm:pt modelId="{8F3B8B25-45AE-4FDF-B4BD-07130AAC0CA8}" type="pres">
      <dgm:prSet presAssocID="{5F41E502-4C38-437D-ACFE-662875B195FD}" presName="root" presStyleCnt="0"/>
      <dgm:spPr/>
    </dgm:pt>
    <dgm:pt modelId="{003AF39F-9E8C-4038-B0A8-9E97ED024131}" type="pres">
      <dgm:prSet presAssocID="{5F41E502-4C38-437D-ACFE-662875B195FD}" presName="rootComposite" presStyleCnt="0"/>
      <dgm:spPr/>
    </dgm:pt>
    <dgm:pt modelId="{7D43D680-6B0B-404C-A88B-605F2824F308}" type="pres">
      <dgm:prSet presAssocID="{5F41E502-4C38-437D-ACFE-662875B195FD}" presName="rootText" presStyleLbl="node1" presStyleIdx="0" presStyleCnt="5"/>
      <dgm:spPr/>
    </dgm:pt>
    <dgm:pt modelId="{0B5006C7-9827-477C-80F8-796116CF77FD}" type="pres">
      <dgm:prSet presAssocID="{5F41E502-4C38-437D-ACFE-662875B195FD}" presName="rootConnector" presStyleLbl="node1" presStyleIdx="0" presStyleCnt="5"/>
      <dgm:spPr/>
    </dgm:pt>
    <dgm:pt modelId="{993CB937-2A6B-4D33-A39F-EA591F303784}" type="pres">
      <dgm:prSet presAssocID="{5F41E502-4C38-437D-ACFE-662875B195FD}" presName="childShape" presStyleCnt="0"/>
      <dgm:spPr/>
    </dgm:pt>
    <dgm:pt modelId="{C0E7E4D6-017C-4A7E-9E90-D953FF1676CD}" type="pres">
      <dgm:prSet presAssocID="{EC2518D7-8B50-4F14-AF2E-38BC15CCF0AA}" presName="root" presStyleCnt="0"/>
      <dgm:spPr/>
    </dgm:pt>
    <dgm:pt modelId="{501F6E9D-7E27-4950-ABD2-B24ADCD57B0E}" type="pres">
      <dgm:prSet presAssocID="{EC2518D7-8B50-4F14-AF2E-38BC15CCF0AA}" presName="rootComposite" presStyleCnt="0"/>
      <dgm:spPr/>
    </dgm:pt>
    <dgm:pt modelId="{AA309613-0BB7-421E-AF0C-6C86BD8D3F31}" type="pres">
      <dgm:prSet presAssocID="{EC2518D7-8B50-4F14-AF2E-38BC15CCF0AA}" presName="rootText" presStyleLbl="node1" presStyleIdx="1" presStyleCnt="5"/>
      <dgm:spPr/>
    </dgm:pt>
    <dgm:pt modelId="{499DA30C-1561-48DA-B830-973E72505D20}" type="pres">
      <dgm:prSet presAssocID="{EC2518D7-8B50-4F14-AF2E-38BC15CCF0AA}" presName="rootConnector" presStyleLbl="node1" presStyleIdx="1" presStyleCnt="5"/>
      <dgm:spPr/>
    </dgm:pt>
    <dgm:pt modelId="{9E8B0CF0-F7FB-4672-A401-F6576B9ED6D8}" type="pres">
      <dgm:prSet presAssocID="{EC2518D7-8B50-4F14-AF2E-38BC15CCF0AA}" presName="childShape" presStyleCnt="0"/>
      <dgm:spPr/>
    </dgm:pt>
    <dgm:pt modelId="{3D369012-3F82-4D2F-BDEF-AE0F78518D92}" type="pres">
      <dgm:prSet presAssocID="{0C9B6E9C-C408-4815-A192-71A85D1D0D2B}" presName="root" presStyleCnt="0"/>
      <dgm:spPr/>
    </dgm:pt>
    <dgm:pt modelId="{46AF4BA7-2887-4D8D-9FA8-FE856A639AC5}" type="pres">
      <dgm:prSet presAssocID="{0C9B6E9C-C408-4815-A192-71A85D1D0D2B}" presName="rootComposite" presStyleCnt="0"/>
      <dgm:spPr/>
    </dgm:pt>
    <dgm:pt modelId="{2CA28CE9-55D9-4D15-8665-AE6EA91A238E}" type="pres">
      <dgm:prSet presAssocID="{0C9B6E9C-C408-4815-A192-71A85D1D0D2B}" presName="rootText" presStyleLbl="node1" presStyleIdx="2" presStyleCnt="5"/>
      <dgm:spPr/>
    </dgm:pt>
    <dgm:pt modelId="{8A8ACD73-1714-4D56-84CF-4EC2AF4B37CF}" type="pres">
      <dgm:prSet presAssocID="{0C9B6E9C-C408-4815-A192-71A85D1D0D2B}" presName="rootConnector" presStyleLbl="node1" presStyleIdx="2" presStyleCnt="5"/>
      <dgm:spPr/>
    </dgm:pt>
    <dgm:pt modelId="{68F819E2-7A7D-4BF1-B4ED-F29550145D37}" type="pres">
      <dgm:prSet presAssocID="{0C9B6E9C-C408-4815-A192-71A85D1D0D2B}" presName="childShape" presStyleCnt="0"/>
      <dgm:spPr/>
    </dgm:pt>
    <dgm:pt modelId="{2EC1503F-F11B-45BA-B9BF-1EAEA3DBABB2}" type="pres">
      <dgm:prSet presAssocID="{08BDD043-BE89-4AE5-86BF-4F2CC5D2B353}" presName="Name13" presStyleLbl="parChTrans1D2" presStyleIdx="0" presStyleCnt="6"/>
      <dgm:spPr/>
    </dgm:pt>
    <dgm:pt modelId="{721B736E-54AA-443B-9D7C-D17C7AADD352}" type="pres">
      <dgm:prSet presAssocID="{268C0D66-E3E0-40A2-B11D-E8A6D91CE5CB}" presName="childText" presStyleLbl="bgAcc1" presStyleIdx="0" presStyleCnt="6">
        <dgm:presLayoutVars>
          <dgm:bulletEnabled val="1"/>
        </dgm:presLayoutVars>
      </dgm:prSet>
      <dgm:spPr/>
    </dgm:pt>
    <dgm:pt modelId="{62558BDD-D82D-4070-99CA-792286B8EA22}" type="pres">
      <dgm:prSet presAssocID="{ECAF872D-020E-4A21-9CF6-05F91D67EF4C}" presName="root" presStyleCnt="0"/>
      <dgm:spPr/>
    </dgm:pt>
    <dgm:pt modelId="{CC2F5A52-E029-466D-92A6-CDBA5F9C1758}" type="pres">
      <dgm:prSet presAssocID="{ECAF872D-020E-4A21-9CF6-05F91D67EF4C}" presName="rootComposite" presStyleCnt="0"/>
      <dgm:spPr/>
    </dgm:pt>
    <dgm:pt modelId="{007E1F9D-DCB0-49D2-B4D8-66850CBD56C0}" type="pres">
      <dgm:prSet presAssocID="{ECAF872D-020E-4A21-9CF6-05F91D67EF4C}" presName="rootText" presStyleLbl="node1" presStyleIdx="3" presStyleCnt="5"/>
      <dgm:spPr/>
    </dgm:pt>
    <dgm:pt modelId="{D3DC71CE-6ABC-4C76-A9BD-BF3D23FC4FE0}" type="pres">
      <dgm:prSet presAssocID="{ECAF872D-020E-4A21-9CF6-05F91D67EF4C}" presName="rootConnector" presStyleLbl="node1" presStyleIdx="3" presStyleCnt="5"/>
      <dgm:spPr/>
    </dgm:pt>
    <dgm:pt modelId="{4EE203F8-55A8-44B1-9568-9C726FE40DF3}" type="pres">
      <dgm:prSet presAssocID="{ECAF872D-020E-4A21-9CF6-05F91D67EF4C}" presName="childShape" presStyleCnt="0"/>
      <dgm:spPr/>
    </dgm:pt>
    <dgm:pt modelId="{7FF06E1E-F595-4A9F-82A0-101A01C838B8}" type="pres">
      <dgm:prSet presAssocID="{8B195E07-6C68-43C8-96FD-ED1696B1A577}" presName="Name13" presStyleLbl="parChTrans1D2" presStyleIdx="1" presStyleCnt="6"/>
      <dgm:spPr/>
    </dgm:pt>
    <dgm:pt modelId="{759C9CA2-2DEB-450D-9965-D198CAFB66E1}" type="pres">
      <dgm:prSet presAssocID="{E6D73F09-81C0-463F-9083-BF97E9AAB3F5}" presName="childText" presStyleLbl="bgAcc1" presStyleIdx="1" presStyleCnt="6">
        <dgm:presLayoutVars>
          <dgm:bulletEnabled val="1"/>
        </dgm:presLayoutVars>
      </dgm:prSet>
      <dgm:spPr/>
    </dgm:pt>
    <dgm:pt modelId="{243D552A-3863-4852-B445-8866F54F896B}" type="pres">
      <dgm:prSet presAssocID="{93F1FE2A-8301-400C-89B8-3DEAC47B7C09}" presName="Name13" presStyleLbl="parChTrans1D2" presStyleIdx="2" presStyleCnt="6"/>
      <dgm:spPr/>
    </dgm:pt>
    <dgm:pt modelId="{38F0AFBC-C7AB-438D-A340-7834C4A79A3F}" type="pres">
      <dgm:prSet presAssocID="{3A489A7A-4813-4230-B545-A0966B09DC0E}" presName="childText" presStyleLbl="bgAcc1" presStyleIdx="2" presStyleCnt="6">
        <dgm:presLayoutVars>
          <dgm:bulletEnabled val="1"/>
        </dgm:presLayoutVars>
      </dgm:prSet>
      <dgm:spPr/>
    </dgm:pt>
    <dgm:pt modelId="{5FA2158E-7A12-4565-AD33-9733DE344E90}" type="pres">
      <dgm:prSet presAssocID="{933C82A1-9B30-425F-B11E-7E13E7997363}" presName="root" presStyleCnt="0"/>
      <dgm:spPr/>
    </dgm:pt>
    <dgm:pt modelId="{F2AEFB54-F72B-4BE6-B4F0-AC69C1D760EB}" type="pres">
      <dgm:prSet presAssocID="{933C82A1-9B30-425F-B11E-7E13E7997363}" presName="rootComposite" presStyleCnt="0"/>
      <dgm:spPr/>
    </dgm:pt>
    <dgm:pt modelId="{30C2DB75-ED02-45DC-8435-DED4426A66E5}" type="pres">
      <dgm:prSet presAssocID="{933C82A1-9B30-425F-B11E-7E13E7997363}" presName="rootText" presStyleLbl="node1" presStyleIdx="4" presStyleCnt="5"/>
      <dgm:spPr/>
    </dgm:pt>
    <dgm:pt modelId="{D155575D-16E4-4C57-AD06-5E1870BBE51F}" type="pres">
      <dgm:prSet presAssocID="{933C82A1-9B30-425F-B11E-7E13E7997363}" presName="rootConnector" presStyleLbl="node1" presStyleIdx="4" presStyleCnt="5"/>
      <dgm:spPr/>
    </dgm:pt>
    <dgm:pt modelId="{28614FFE-9E9F-4A7E-9CCE-26516AB40B21}" type="pres">
      <dgm:prSet presAssocID="{933C82A1-9B30-425F-B11E-7E13E7997363}" presName="childShape" presStyleCnt="0"/>
      <dgm:spPr/>
    </dgm:pt>
    <dgm:pt modelId="{7DD60B23-E371-429A-B0F4-E1CBB7543321}" type="pres">
      <dgm:prSet presAssocID="{E7EB67BC-2D1D-45E4-94F4-A48EBD518714}" presName="Name13" presStyleLbl="parChTrans1D2" presStyleIdx="3" presStyleCnt="6"/>
      <dgm:spPr/>
    </dgm:pt>
    <dgm:pt modelId="{BD2A5388-39C8-437F-A735-4163365C1B58}" type="pres">
      <dgm:prSet presAssocID="{6FF33C5D-B929-4B4A-9B3E-24B18225BE8C}" presName="childText" presStyleLbl="bgAcc1" presStyleIdx="3" presStyleCnt="6">
        <dgm:presLayoutVars>
          <dgm:bulletEnabled val="1"/>
        </dgm:presLayoutVars>
      </dgm:prSet>
      <dgm:spPr/>
    </dgm:pt>
    <dgm:pt modelId="{BC953EDF-8CFC-431A-B648-F1FF42BA1A0B}" type="pres">
      <dgm:prSet presAssocID="{601ABA15-A344-450B-BE34-3E10D705C13A}" presName="Name13" presStyleLbl="parChTrans1D2" presStyleIdx="4" presStyleCnt="6"/>
      <dgm:spPr/>
    </dgm:pt>
    <dgm:pt modelId="{5F5649B2-98DA-4310-9DD5-498467C43FFA}" type="pres">
      <dgm:prSet presAssocID="{8506D69A-A8B8-4786-B49B-36355EA90E06}" presName="childText" presStyleLbl="bgAcc1" presStyleIdx="4" presStyleCnt="6">
        <dgm:presLayoutVars>
          <dgm:bulletEnabled val="1"/>
        </dgm:presLayoutVars>
      </dgm:prSet>
      <dgm:spPr/>
    </dgm:pt>
    <dgm:pt modelId="{CC770F5B-5A75-4D1D-B33C-A406BAEC1279}" type="pres">
      <dgm:prSet presAssocID="{B94A4056-9CEE-4522-8F48-81681A17B27A}" presName="Name13" presStyleLbl="parChTrans1D2" presStyleIdx="5" presStyleCnt="6"/>
      <dgm:spPr/>
    </dgm:pt>
    <dgm:pt modelId="{7374D415-C41D-45C5-A406-654CB54E2C27}" type="pres">
      <dgm:prSet presAssocID="{98E4A1FC-FA4D-4D4E-B40C-6DF5CDB635AA}" presName="childText" presStyleLbl="bgAcc1" presStyleIdx="5" presStyleCnt="6">
        <dgm:presLayoutVars>
          <dgm:bulletEnabled val="1"/>
        </dgm:presLayoutVars>
      </dgm:prSet>
      <dgm:spPr/>
    </dgm:pt>
  </dgm:ptLst>
  <dgm:cxnLst>
    <dgm:cxn modelId="{546BF400-3297-4749-A69B-63E02D6BD9CF}" type="presOf" srcId="{268C0D66-E3E0-40A2-B11D-E8A6D91CE5CB}" destId="{721B736E-54AA-443B-9D7C-D17C7AADD352}" srcOrd="0" destOrd="0" presId="urn:microsoft.com/office/officeart/2005/8/layout/hierarchy3"/>
    <dgm:cxn modelId="{039F8005-F4E8-4A38-89CE-94BF7F31F0FA}" type="presOf" srcId="{ECAF872D-020E-4A21-9CF6-05F91D67EF4C}" destId="{D3DC71CE-6ABC-4C76-A9BD-BF3D23FC4FE0}" srcOrd="1" destOrd="0" presId="urn:microsoft.com/office/officeart/2005/8/layout/hierarchy3"/>
    <dgm:cxn modelId="{D916C80B-E24F-4E24-92C8-F412EB50CC5C}" srcId="{09999B22-0325-429A-8ED3-0B06735A4C85}" destId="{ECAF872D-020E-4A21-9CF6-05F91D67EF4C}" srcOrd="3" destOrd="0" parTransId="{D8714312-6A6B-4366-ACDD-56A09D90690E}" sibTransId="{0245E6CB-13CE-4564-AE8C-728B3E9BBB6B}"/>
    <dgm:cxn modelId="{6D97B513-702A-4133-B2A1-383797F6B396}" type="presOf" srcId="{E7EB67BC-2D1D-45E4-94F4-A48EBD518714}" destId="{7DD60B23-E371-429A-B0F4-E1CBB7543321}" srcOrd="0" destOrd="0" presId="urn:microsoft.com/office/officeart/2005/8/layout/hierarchy3"/>
    <dgm:cxn modelId="{CDA41416-3312-4F3B-8F4F-DCB85E3BE8A6}" srcId="{0C9B6E9C-C408-4815-A192-71A85D1D0D2B}" destId="{268C0D66-E3E0-40A2-B11D-E8A6D91CE5CB}" srcOrd="0" destOrd="0" parTransId="{08BDD043-BE89-4AE5-86BF-4F2CC5D2B353}" sibTransId="{B53582F4-33F1-450D-BC99-55E54CA32CEC}"/>
    <dgm:cxn modelId="{83098516-4A97-4E2C-A7B6-88DEBA4A029E}" type="presOf" srcId="{3A489A7A-4813-4230-B545-A0966B09DC0E}" destId="{38F0AFBC-C7AB-438D-A340-7834C4A79A3F}" srcOrd="0" destOrd="0" presId="urn:microsoft.com/office/officeart/2005/8/layout/hierarchy3"/>
    <dgm:cxn modelId="{AB349B17-A2E2-47C2-83A3-1098E45A49D8}" type="presOf" srcId="{E6D73F09-81C0-463F-9083-BF97E9AAB3F5}" destId="{759C9CA2-2DEB-450D-9965-D198CAFB66E1}" srcOrd="0" destOrd="0" presId="urn:microsoft.com/office/officeart/2005/8/layout/hierarchy3"/>
    <dgm:cxn modelId="{7A72CE1C-85AE-40D5-95E2-96F645248D5B}" srcId="{933C82A1-9B30-425F-B11E-7E13E7997363}" destId="{8506D69A-A8B8-4786-B49B-36355EA90E06}" srcOrd="1" destOrd="0" parTransId="{601ABA15-A344-450B-BE34-3E10D705C13A}" sibTransId="{E88A65DD-C60D-464C-BCC0-FE39EAD08BA3}"/>
    <dgm:cxn modelId="{AFCEBD28-63B4-4763-9889-C6243C7A9898}" type="presOf" srcId="{93F1FE2A-8301-400C-89B8-3DEAC47B7C09}" destId="{243D552A-3863-4852-B445-8866F54F896B}" srcOrd="0" destOrd="0" presId="urn:microsoft.com/office/officeart/2005/8/layout/hierarchy3"/>
    <dgm:cxn modelId="{9B7B7B30-0001-4E04-945A-A7C7EBEF0CC7}" type="presOf" srcId="{08BDD043-BE89-4AE5-86BF-4F2CC5D2B353}" destId="{2EC1503F-F11B-45BA-B9BF-1EAEA3DBABB2}" srcOrd="0" destOrd="0" presId="urn:microsoft.com/office/officeart/2005/8/layout/hierarchy3"/>
    <dgm:cxn modelId="{2F8C845E-7F14-4DC9-8D39-C9FB2965EE6E}" type="presOf" srcId="{601ABA15-A344-450B-BE34-3E10D705C13A}" destId="{BC953EDF-8CFC-431A-B648-F1FF42BA1A0B}" srcOrd="0" destOrd="0" presId="urn:microsoft.com/office/officeart/2005/8/layout/hierarchy3"/>
    <dgm:cxn modelId="{4FF0D962-AF07-40F0-A98A-0325EB8357A5}" srcId="{09999B22-0325-429A-8ED3-0B06735A4C85}" destId="{933C82A1-9B30-425F-B11E-7E13E7997363}" srcOrd="4" destOrd="0" parTransId="{86DFC519-8F1F-4E8C-960E-51127357ED85}" sibTransId="{C58C97FC-794D-4B7F-A67C-05F067DC9CC8}"/>
    <dgm:cxn modelId="{8C133666-14B4-4AD5-B866-A5B0439D5D34}" type="presOf" srcId="{B94A4056-9CEE-4522-8F48-81681A17B27A}" destId="{CC770F5B-5A75-4D1D-B33C-A406BAEC1279}" srcOrd="0" destOrd="0" presId="urn:microsoft.com/office/officeart/2005/8/layout/hierarchy3"/>
    <dgm:cxn modelId="{421A7646-1067-4E6E-A973-877926DE12C5}" srcId="{ECAF872D-020E-4A21-9CF6-05F91D67EF4C}" destId="{E6D73F09-81C0-463F-9083-BF97E9AAB3F5}" srcOrd="0" destOrd="0" parTransId="{8B195E07-6C68-43C8-96FD-ED1696B1A577}" sibTransId="{E24333B9-C9B3-4576-A715-C6FCDD398F08}"/>
    <dgm:cxn modelId="{93D50347-57D9-452D-873A-46DACE4774A7}" type="presOf" srcId="{98E4A1FC-FA4D-4D4E-B40C-6DF5CDB635AA}" destId="{7374D415-C41D-45C5-A406-654CB54E2C27}" srcOrd="0" destOrd="0" presId="urn:microsoft.com/office/officeart/2005/8/layout/hierarchy3"/>
    <dgm:cxn modelId="{8D3C0567-E65F-4729-9B9E-4EE959462F8C}" type="presOf" srcId="{0C9B6E9C-C408-4815-A192-71A85D1D0D2B}" destId="{2CA28CE9-55D9-4D15-8665-AE6EA91A238E}" srcOrd="0" destOrd="0" presId="urn:microsoft.com/office/officeart/2005/8/layout/hierarchy3"/>
    <dgm:cxn modelId="{84A46075-6E63-40E8-951E-DBF82359339F}" srcId="{ECAF872D-020E-4A21-9CF6-05F91D67EF4C}" destId="{3A489A7A-4813-4230-B545-A0966B09DC0E}" srcOrd="1" destOrd="0" parTransId="{93F1FE2A-8301-400C-89B8-3DEAC47B7C09}" sibTransId="{FE97AE01-9ACE-4D4C-82E6-D534D53AAA16}"/>
    <dgm:cxn modelId="{72E67F75-0485-445E-8AEE-7CCE4F84DF21}" type="presOf" srcId="{933C82A1-9B30-425F-B11E-7E13E7997363}" destId="{30C2DB75-ED02-45DC-8435-DED4426A66E5}" srcOrd="0" destOrd="0" presId="urn:microsoft.com/office/officeart/2005/8/layout/hierarchy3"/>
    <dgm:cxn modelId="{5ADF5A8F-A0F4-473D-A7F9-8A751F3A9B33}" type="presOf" srcId="{5F41E502-4C38-437D-ACFE-662875B195FD}" destId="{7D43D680-6B0B-404C-A88B-605F2824F308}" srcOrd="0" destOrd="0" presId="urn:microsoft.com/office/officeart/2005/8/layout/hierarchy3"/>
    <dgm:cxn modelId="{FCF84DC1-137A-406E-9958-FE1CAC9AA1ED}" type="presOf" srcId="{EC2518D7-8B50-4F14-AF2E-38BC15CCF0AA}" destId="{AA309613-0BB7-421E-AF0C-6C86BD8D3F31}" srcOrd="0" destOrd="0" presId="urn:microsoft.com/office/officeart/2005/8/layout/hierarchy3"/>
    <dgm:cxn modelId="{C2DEA0C4-2E19-4748-8FF5-1A89B0712E7B}" type="presOf" srcId="{8B195E07-6C68-43C8-96FD-ED1696B1A577}" destId="{7FF06E1E-F595-4A9F-82A0-101A01C838B8}" srcOrd="0" destOrd="0" presId="urn:microsoft.com/office/officeart/2005/8/layout/hierarchy3"/>
    <dgm:cxn modelId="{843A45CA-FEEC-4635-A692-C4EFFB9050F8}" type="presOf" srcId="{ECAF872D-020E-4A21-9CF6-05F91D67EF4C}" destId="{007E1F9D-DCB0-49D2-B4D8-66850CBD56C0}" srcOrd="0" destOrd="0" presId="urn:microsoft.com/office/officeart/2005/8/layout/hierarchy3"/>
    <dgm:cxn modelId="{758290D1-7833-4D62-8302-A3E414AF4B10}" srcId="{933C82A1-9B30-425F-B11E-7E13E7997363}" destId="{6FF33C5D-B929-4B4A-9B3E-24B18225BE8C}" srcOrd="0" destOrd="0" parTransId="{E7EB67BC-2D1D-45E4-94F4-A48EBD518714}" sibTransId="{98BF3839-3B91-4DC4-88B0-73EED6E1AA96}"/>
    <dgm:cxn modelId="{856CEBD1-C7A8-460E-83A2-545BF42DFF6E}" type="presOf" srcId="{6FF33C5D-B929-4B4A-9B3E-24B18225BE8C}" destId="{BD2A5388-39C8-437F-A735-4163365C1B58}" srcOrd="0" destOrd="0" presId="urn:microsoft.com/office/officeart/2005/8/layout/hierarchy3"/>
    <dgm:cxn modelId="{F9B818D7-1C51-41D6-B4B8-BF0048EBE58F}" srcId="{933C82A1-9B30-425F-B11E-7E13E7997363}" destId="{98E4A1FC-FA4D-4D4E-B40C-6DF5CDB635AA}" srcOrd="2" destOrd="0" parTransId="{B94A4056-9CEE-4522-8F48-81681A17B27A}" sibTransId="{62BCDB0C-7A7F-49CF-A4B2-9D2957D0C344}"/>
    <dgm:cxn modelId="{D8C19DDC-2026-4CC9-8C8D-C53DB71C886B}" type="presOf" srcId="{8506D69A-A8B8-4786-B49B-36355EA90E06}" destId="{5F5649B2-98DA-4310-9DD5-498467C43FFA}" srcOrd="0" destOrd="0" presId="urn:microsoft.com/office/officeart/2005/8/layout/hierarchy3"/>
    <dgm:cxn modelId="{FE34ADDD-6B10-4643-82AE-782FBE22B99F}" type="presOf" srcId="{5F41E502-4C38-437D-ACFE-662875B195FD}" destId="{0B5006C7-9827-477C-80F8-796116CF77FD}" srcOrd="1" destOrd="0" presId="urn:microsoft.com/office/officeart/2005/8/layout/hierarchy3"/>
    <dgm:cxn modelId="{5A54FFE1-80D3-427D-81BA-9738CA243AFE}" srcId="{09999B22-0325-429A-8ED3-0B06735A4C85}" destId="{5F41E502-4C38-437D-ACFE-662875B195FD}" srcOrd="0" destOrd="0" parTransId="{0CA2B7D0-C221-42AD-8429-8B8EE82B4A89}" sibTransId="{0C0BB335-3BA4-4773-ACAA-59B451A07F1D}"/>
    <dgm:cxn modelId="{BA4E34EA-63D1-452D-9FBE-2C4C3FEF0D9C}" srcId="{3A489A7A-4813-4230-B545-A0966B09DC0E}" destId="{F34352CA-2557-4D17-95B7-B54BAFB3954A}" srcOrd="0" destOrd="0" parTransId="{2CCF8218-FB78-4D5E-9C28-997A023F24FC}" sibTransId="{B5A88D1D-A0C1-44C1-B22A-D33D2CB088C9}"/>
    <dgm:cxn modelId="{AE27A6EA-8FB6-4D86-96B3-068FA7DB6E44}" type="presOf" srcId="{EC2518D7-8B50-4F14-AF2E-38BC15CCF0AA}" destId="{499DA30C-1561-48DA-B830-973E72505D20}" srcOrd="1" destOrd="0" presId="urn:microsoft.com/office/officeart/2005/8/layout/hierarchy3"/>
    <dgm:cxn modelId="{E79D97ED-8BC2-4355-BBF5-5171BC218108}" type="presOf" srcId="{0C9B6E9C-C408-4815-A192-71A85D1D0D2B}" destId="{8A8ACD73-1714-4D56-84CF-4EC2AF4B37CF}" srcOrd="1" destOrd="0" presId="urn:microsoft.com/office/officeart/2005/8/layout/hierarchy3"/>
    <dgm:cxn modelId="{4FACAAF4-8173-463C-A9CD-220431C0E4EA}" srcId="{09999B22-0325-429A-8ED3-0B06735A4C85}" destId="{0C9B6E9C-C408-4815-A192-71A85D1D0D2B}" srcOrd="2" destOrd="0" parTransId="{12517D57-FFEB-47FD-844E-5A98144786DD}" sibTransId="{8876C6E0-D8AF-4976-8D06-6FC6FA190264}"/>
    <dgm:cxn modelId="{A048FDF5-5009-45DA-AFF0-7FCD672632CD}" srcId="{09999B22-0325-429A-8ED3-0B06735A4C85}" destId="{EC2518D7-8B50-4F14-AF2E-38BC15CCF0AA}" srcOrd="1" destOrd="0" parTransId="{B8C45DAF-95C0-4606-A8F9-0EA8692132BE}" sibTransId="{09A95226-8A4B-46FE-8BBC-EDE5E39A2F60}"/>
    <dgm:cxn modelId="{FB6E7AF7-E744-4A42-A097-FC267B43FA98}" type="presOf" srcId="{933C82A1-9B30-425F-B11E-7E13E7997363}" destId="{D155575D-16E4-4C57-AD06-5E1870BBE51F}" srcOrd="1" destOrd="0" presId="urn:microsoft.com/office/officeart/2005/8/layout/hierarchy3"/>
    <dgm:cxn modelId="{F0A544FF-507C-4D03-B8CD-6B27A242FCFB}" type="presOf" srcId="{09999B22-0325-429A-8ED3-0B06735A4C85}" destId="{62F43332-B0C6-45CA-AA28-D9FF9FC56728}" srcOrd="0" destOrd="0" presId="urn:microsoft.com/office/officeart/2005/8/layout/hierarchy3"/>
    <dgm:cxn modelId="{43BE9FFF-9130-4CAD-98AC-FA3924E2BF25}" type="presOf" srcId="{F34352CA-2557-4D17-95B7-B54BAFB3954A}" destId="{38F0AFBC-C7AB-438D-A340-7834C4A79A3F}" srcOrd="0" destOrd="1" presId="urn:microsoft.com/office/officeart/2005/8/layout/hierarchy3"/>
    <dgm:cxn modelId="{F3CE9741-9D8B-4656-AE39-B19D35E983DE}" type="presParOf" srcId="{62F43332-B0C6-45CA-AA28-D9FF9FC56728}" destId="{8F3B8B25-45AE-4FDF-B4BD-07130AAC0CA8}" srcOrd="0" destOrd="0" presId="urn:microsoft.com/office/officeart/2005/8/layout/hierarchy3"/>
    <dgm:cxn modelId="{C0EC0ABA-3D42-4BDF-AB72-0F8AD98CABE4}" type="presParOf" srcId="{8F3B8B25-45AE-4FDF-B4BD-07130AAC0CA8}" destId="{003AF39F-9E8C-4038-B0A8-9E97ED024131}" srcOrd="0" destOrd="0" presId="urn:microsoft.com/office/officeart/2005/8/layout/hierarchy3"/>
    <dgm:cxn modelId="{4C87DF67-6A18-4B7D-9C02-80672477DF61}" type="presParOf" srcId="{003AF39F-9E8C-4038-B0A8-9E97ED024131}" destId="{7D43D680-6B0B-404C-A88B-605F2824F308}" srcOrd="0" destOrd="0" presId="urn:microsoft.com/office/officeart/2005/8/layout/hierarchy3"/>
    <dgm:cxn modelId="{5A4EB504-7371-49BC-9EB2-DBAC6ECAE63F}" type="presParOf" srcId="{003AF39F-9E8C-4038-B0A8-9E97ED024131}" destId="{0B5006C7-9827-477C-80F8-796116CF77FD}" srcOrd="1" destOrd="0" presId="urn:microsoft.com/office/officeart/2005/8/layout/hierarchy3"/>
    <dgm:cxn modelId="{F76AE556-3288-4BA7-BB78-DB6E2841A703}" type="presParOf" srcId="{8F3B8B25-45AE-4FDF-B4BD-07130AAC0CA8}" destId="{993CB937-2A6B-4D33-A39F-EA591F303784}" srcOrd="1" destOrd="0" presId="urn:microsoft.com/office/officeart/2005/8/layout/hierarchy3"/>
    <dgm:cxn modelId="{B711A405-8018-421F-B869-3AAD6BB82F81}" type="presParOf" srcId="{62F43332-B0C6-45CA-AA28-D9FF9FC56728}" destId="{C0E7E4D6-017C-4A7E-9E90-D953FF1676CD}" srcOrd="1" destOrd="0" presId="urn:microsoft.com/office/officeart/2005/8/layout/hierarchy3"/>
    <dgm:cxn modelId="{3473F944-3173-4153-A505-392F24601415}" type="presParOf" srcId="{C0E7E4D6-017C-4A7E-9E90-D953FF1676CD}" destId="{501F6E9D-7E27-4950-ABD2-B24ADCD57B0E}" srcOrd="0" destOrd="0" presId="urn:microsoft.com/office/officeart/2005/8/layout/hierarchy3"/>
    <dgm:cxn modelId="{EA97A0FD-64C0-4B61-9D79-5BB966FC02FD}" type="presParOf" srcId="{501F6E9D-7E27-4950-ABD2-B24ADCD57B0E}" destId="{AA309613-0BB7-421E-AF0C-6C86BD8D3F31}" srcOrd="0" destOrd="0" presId="urn:microsoft.com/office/officeart/2005/8/layout/hierarchy3"/>
    <dgm:cxn modelId="{79E5C60D-A1F4-4F13-8D3C-A59BCC407AB4}" type="presParOf" srcId="{501F6E9D-7E27-4950-ABD2-B24ADCD57B0E}" destId="{499DA30C-1561-48DA-B830-973E72505D20}" srcOrd="1" destOrd="0" presId="urn:microsoft.com/office/officeart/2005/8/layout/hierarchy3"/>
    <dgm:cxn modelId="{DA4A9BA0-1B78-4195-BFCB-F95518BDF367}" type="presParOf" srcId="{C0E7E4D6-017C-4A7E-9E90-D953FF1676CD}" destId="{9E8B0CF0-F7FB-4672-A401-F6576B9ED6D8}" srcOrd="1" destOrd="0" presId="urn:microsoft.com/office/officeart/2005/8/layout/hierarchy3"/>
    <dgm:cxn modelId="{0D965FF1-E1CC-43B2-B831-B0C5A3552804}" type="presParOf" srcId="{62F43332-B0C6-45CA-AA28-D9FF9FC56728}" destId="{3D369012-3F82-4D2F-BDEF-AE0F78518D92}" srcOrd="2" destOrd="0" presId="urn:microsoft.com/office/officeart/2005/8/layout/hierarchy3"/>
    <dgm:cxn modelId="{EADA18B9-815C-4ACC-A008-3E4B9AA0DC5B}" type="presParOf" srcId="{3D369012-3F82-4D2F-BDEF-AE0F78518D92}" destId="{46AF4BA7-2887-4D8D-9FA8-FE856A639AC5}" srcOrd="0" destOrd="0" presId="urn:microsoft.com/office/officeart/2005/8/layout/hierarchy3"/>
    <dgm:cxn modelId="{01436884-5770-4ECA-A790-BA81D3122024}" type="presParOf" srcId="{46AF4BA7-2887-4D8D-9FA8-FE856A639AC5}" destId="{2CA28CE9-55D9-4D15-8665-AE6EA91A238E}" srcOrd="0" destOrd="0" presId="urn:microsoft.com/office/officeart/2005/8/layout/hierarchy3"/>
    <dgm:cxn modelId="{7ECE8F39-C1AD-46B0-88C8-6A44575F4B05}" type="presParOf" srcId="{46AF4BA7-2887-4D8D-9FA8-FE856A639AC5}" destId="{8A8ACD73-1714-4D56-84CF-4EC2AF4B37CF}" srcOrd="1" destOrd="0" presId="urn:microsoft.com/office/officeart/2005/8/layout/hierarchy3"/>
    <dgm:cxn modelId="{31AF7984-7459-41A4-9365-668BD2068223}" type="presParOf" srcId="{3D369012-3F82-4D2F-BDEF-AE0F78518D92}" destId="{68F819E2-7A7D-4BF1-B4ED-F29550145D37}" srcOrd="1" destOrd="0" presId="urn:microsoft.com/office/officeart/2005/8/layout/hierarchy3"/>
    <dgm:cxn modelId="{FCBD67F6-5D29-4436-8D76-99E2788B69EC}" type="presParOf" srcId="{68F819E2-7A7D-4BF1-B4ED-F29550145D37}" destId="{2EC1503F-F11B-45BA-B9BF-1EAEA3DBABB2}" srcOrd="0" destOrd="0" presId="urn:microsoft.com/office/officeart/2005/8/layout/hierarchy3"/>
    <dgm:cxn modelId="{430FE729-114E-40AA-B4E8-3FDD8D910A60}" type="presParOf" srcId="{68F819E2-7A7D-4BF1-B4ED-F29550145D37}" destId="{721B736E-54AA-443B-9D7C-D17C7AADD352}" srcOrd="1" destOrd="0" presId="urn:microsoft.com/office/officeart/2005/8/layout/hierarchy3"/>
    <dgm:cxn modelId="{B2C40B42-9ABB-46CA-909A-A39138364204}" type="presParOf" srcId="{62F43332-B0C6-45CA-AA28-D9FF9FC56728}" destId="{62558BDD-D82D-4070-99CA-792286B8EA22}" srcOrd="3" destOrd="0" presId="urn:microsoft.com/office/officeart/2005/8/layout/hierarchy3"/>
    <dgm:cxn modelId="{91B68BF6-830D-4D6C-A0C9-D4F1527D9A4A}" type="presParOf" srcId="{62558BDD-D82D-4070-99CA-792286B8EA22}" destId="{CC2F5A52-E029-466D-92A6-CDBA5F9C1758}" srcOrd="0" destOrd="0" presId="urn:microsoft.com/office/officeart/2005/8/layout/hierarchy3"/>
    <dgm:cxn modelId="{77D9F588-8904-442F-9495-4FEE19F7D19A}" type="presParOf" srcId="{CC2F5A52-E029-466D-92A6-CDBA5F9C1758}" destId="{007E1F9D-DCB0-49D2-B4D8-66850CBD56C0}" srcOrd="0" destOrd="0" presId="urn:microsoft.com/office/officeart/2005/8/layout/hierarchy3"/>
    <dgm:cxn modelId="{AB37C8C4-03F8-443C-942E-D82CBA88003E}" type="presParOf" srcId="{CC2F5A52-E029-466D-92A6-CDBA5F9C1758}" destId="{D3DC71CE-6ABC-4C76-A9BD-BF3D23FC4FE0}" srcOrd="1" destOrd="0" presId="urn:microsoft.com/office/officeart/2005/8/layout/hierarchy3"/>
    <dgm:cxn modelId="{3EE8DBFE-7757-4863-9D11-4184B35A0810}" type="presParOf" srcId="{62558BDD-D82D-4070-99CA-792286B8EA22}" destId="{4EE203F8-55A8-44B1-9568-9C726FE40DF3}" srcOrd="1" destOrd="0" presId="urn:microsoft.com/office/officeart/2005/8/layout/hierarchy3"/>
    <dgm:cxn modelId="{CFE14CB6-7F0A-4442-88AB-939F222E7644}" type="presParOf" srcId="{4EE203F8-55A8-44B1-9568-9C726FE40DF3}" destId="{7FF06E1E-F595-4A9F-82A0-101A01C838B8}" srcOrd="0" destOrd="0" presId="urn:microsoft.com/office/officeart/2005/8/layout/hierarchy3"/>
    <dgm:cxn modelId="{90BD5F57-0E0F-4EAF-82BF-C9CE42BC729B}" type="presParOf" srcId="{4EE203F8-55A8-44B1-9568-9C726FE40DF3}" destId="{759C9CA2-2DEB-450D-9965-D198CAFB66E1}" srcOrd="1" destOrd="0" presId="urn:microsoft.com/office/officeart/2005/8/layout/hierarchy3"/>
    <dgm:cxn modelId="{5C102282-DB3D-44F1-98F5-1E61C860BC74}" type="presParOf" srcId="{4EE203F8-55A8-44B1-9568-9C726FE40DF3}" destId="{243D552A-3863-4852-B445-8866F54F896B}" srcOrd="2" destOrd="0" presId="urn:microsoft.com/office/officeart/2005/8/layout/hierarchy3"/>
    <dgm:cxn modelId="{AB7F766C-788D-4C65-9DA4-9369A212D90E}" type="presParOf" srcId="{4EE203F8-55A8-44B1-9568-9C726FE40DF3}" destId="{38F0AFBC-C7AB-438D-A340-7834C4A79A3F}" srcOrd="3" destOrd="0" presId="urn:microsoft.com/office/officeart/2005/8/layout/hierarchy3"/>
    <dgm:cxn modelId="{DF157F11-22BB-4431-9EA6-B1D6E2D950D6}" type="presParOf" srcId="{62F43332-B0C6-45CA-AA28-D9FF9FC56728}" destId="{5FA2158E-7A12-4565-AD33-9733DE344E90}" srcOrd="4" destOrd="0" presId="urn:microsoft.com/office/officeart/2005/8/layout/hierarchy3"/>
    <dgm:cxn modelId="{3730595E-5092-4A73-8D08-47CF4D93830A}" type="presParOf" srcId="{5FA2158E-7A12-4565-AD33-9733DE344E90}" destId="{F2AEFB54-F72B-4BE6-B4F0-AC69C1D760EB}" srcOrd="0" destOrd="0" presId="urn:microsoft.com/office/officeart/2005/8/layout/hierarchy3"/>
    <dgm:cxn modelId="{5F1371DD-8D3F-414A-AC5B-82C6DDAD2A3B}" type="presParOf" srcId="{F2AEFB54-F72B-4BE6-B4F0-AC69C1D760EB}" destId="{30C2DB75-ED02-45DC-8435-DED4426A66E5}" srcOrd="0" destOrd="0" presId="urn:microsoft.com/office/officeart/2005/8/layout/hierarchy3"/>
    <dgm:cxn modelId="{A5D47611-2C67-4C57-8CAB-D73894661A3E}" type="presParOf" srcId="{F2AEFB54-F72B-4BE6-B4F0-AC69C1D760EB}" destId="{D155575D-16E4-4C57-AD06-5E1870BBE51F}" srcOrd="1" destOrd="0" presId="urn:microsoft.com/office/officeart/2005/8/layout/hierarchy3"/>
    <dgm:cxn modelId="{DBDDC795-3DDB-4CE6-AE63-853489AA54DE}" type="presParOf" srcId="{5FA2158E-7A12-4565-AD33-9733DE344E90}" destId="{28614FFE-9E9F-4A7E-9CCE-26516AB40B21}" srcOrd="1" destOrd="0" presId="urn:microsoft.com/office/officeart/2005/8/layout/hierarchy3"/>
    <dgm:cxn modelId="{C10067AA-9B32-4C9D-89C9-22FAAB78BB50}" type="presParOf" srcId="{28614FFE-9E9F-4A7E-9CCE-26516AB40B21}" destId="{7DD60B23-E371-429A-B0F4-E1CBB7543321}" srcOrd="0" destOrd="0" presId="urn:microsoft.com/office/officeart/2005/8/layout/hierarchy3"/>
    <dgm:cxn modelId="{48DEA7F8-CD2F-448F-B654-3748F3AFEA89}" type="presParOf" srcId="{28614FFE-9E9F-4A7E-9CCE-26516AB40B21}" destId="{BD2A5388-39C8-437F-A735-4163365C1B58}" srcOrd="1" destOrd="0" presId="urn:microsoft.com/office/officeart/2005/8/layout/hierarchy3"/>
    <dgm:cxn modelId="{7010F38E-3627-4EE1-8C27-2CDCA54A9A85}" type="presParOf" srcId="{28614FFE-9E9F-4A7E-9CCE-26516AB40B21}" destId="{BC953EDF-8CFC-431A-B648-F1FF42BA1A0B}" srcOrd="2" destOrd="0" presId="urn:microsoft.com/office/officeart/2005/8/layout/hierarchy3"/>
    <dgm:cxn modelId="{C72147D3-AE10-420C-8E2B-1E4ACD8704EB}" type="presParOf" srcId="{28614FFE-9E9F-4A7E-9CCE-26516AB40B21}" destId="{5F5649B2-98DA-4310-9DD5-498467C43FFA}" srcOrd="3" destOrd="0" presId="urn:microsoft.com/office/officeart/2005/8/layout/hierarchy3"/>
    <dgm:cxn modelId="{2747C8AB-95F7-42F6-A6EF-26465E350754}" type="presParOf" srcId="{28614FFE-9E9F-4A7E-9CCE-26516AB40B21}" destId="{CC770F5B-5A75-4D1D-B33C-A406BAEC1279}" srcOrd="4" destOrd="0" presId="urn:microsoft.com/office/officeart/2005/8/layout/hierarchy3"/>
    <dgm:cxn modelId="{D597DD7E-F438-4C85-A117-DE5C09CB5294}" type="presParOf" srcId="{28614FFE-9E9F-4A7E-9CCE-26516AB40B21}" destId="{7374D415-C41D-45C5-A406-654CB54E2C2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3D680-6B0B-404C-A88B-605F2824F308}">
      <dsp:nvSpPr>
        <dsp:cNvPr id="0" name=""/>
        <dsp:cNvSpPr/>
      </dsp:nvSpPr>
      <dsp:spPr>
        <a:xfrm>
          <a:off x="5762" y="123566"/>
          <a:ext cx="1965026" cy="9825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dirty="0"/>
            <a:t>Princip: </a:t>
          </a:r>
        </a:p>
        <a:p>
          <a:pPr marL="0" lvl="0" indent="0" algn="ctr" defTabSz="533400">
            <a:lnSpc>
              <a:spcPct val="90000"/>
            </a:lnSpc>
            <a:spcBef>
              <a:spcPct val="0"/>
            </a:spcBef>
            <a:spcAft>
              <a:spcPct val="35000"/>
            </a:spcAft>
            <a:buNone/>
          </a:pPr>
          <a:r>
            <a:rPr lang="cs-CZ" sz="1200" kern="1200" dirty="0"/>
            <a:t>spotřeba O</a:t>
          </a:r>
          <a:r>
            <a:rPr lang="cs-CZ" sz="1200" kern="1200" baseline="-25000" dirty="0"/>
            <a:t>2</a:t>
          </a:r>
          <a:r>
            <a:rPr lang="cs-CZ" sz="1200" kern="1200" dirty="0"/>
            <a:t>, výdej CO</a:t>
          </a:r>
          <a:r>
            <a:rPr lang="cs-CZ" sz="1200" kern="1200" baseline="-25000" dirty="0"/>
            <a:t>2</a:t>
          </a:r>
          <a:r>
            <a:rPr lang="cs-CZ" sz="1200" kern="1200" dirty="0"/>
            <a:t> a vznik dusíkatých metabolitů jsou ve vztahu ke spotřebě energie</a:t>
          </a:r>
          <a:endParaRPr lang="en-US" sz="1200" kern="1200" dirty="0"/>
        </a:p>
      </dsp:txBody>
      <dsp:txXfrm>
        <a:off x="34539" y="152343"/>
        <a:ext cx="1907472" cy="924959"/>
      </dsp:txXfrm>
    </dsp:sp>
    <dsp:sp modelId="{AA309613-0BB7-421E-AF0C-6C86BD8D3F31}">
      <dsp:nvSpPr>
        <dsp:cNvPr id="0" name=""/>
        <dsp:cNvSpPr/>
      </dsp:nvSpPr>
      <dsp:spPr>
        <a:xfrm>
          <a:off x="2462045" y="123566"/>
          <a:ext cx="1965026" cy="9825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dirty="0"/>
            <a:t>Nepřímá </a:t>
          </a:r>
          <a:r>
            <a:rPr lang="cs-CZ" sz="1200" kern="1200" dirty="0" err="1"/>
            <a:t>kalolimterie</a:t>
          </a:r>
          <a:r>
            <a:rPr lang="cs-CZ" sz="1200" kern="1200" dirty="0"/>
            <a:t> lze měřit v otevřeném či uzavřeném systému</a:t>
          </a:r>
          <a:endParaRPr lang="en-US" sz="1200" kern="1200" dirty="0"/>
        </a:p>
      </dsp:txBody>
      <dsp:txXfrm>
        <a:off x="2490822" y="152343"/>
        <a:ext cx="1907472" cy="924959"/>
      </dsp:txXfrm>
    </dsp:sp>
    <dsp:sp modelId="{2CA28CE9-55D9-4D15-8665-AE6EA91A238E}">
      <dsp:nvSpPr>
        <dsp:cNvPr id="0" name=""/>
        <dsp:cNvSpPr/>
      </dsp:nvSpPr>
      <dsp:spPr>
        <a:xfrm>
          <a:off x="4918327" y="123566"/>
          <a:ext cx="1965026" cy="9825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v praktiku otevřený systém – Kroghův spirometr </a:t>
          </a:r>
          <a:endParaRPr lang="en-US" sz="1200" kern="1200"/>
        </a:p>
      </dsp:txBody>
      <dsp:txXfrm>
        <a:off x="4947104" y="152343"/>
        <a:ext cx="1907472" cy="924959"/>
      </dsp:txXfrm>
    </dsp:sp>
    <dsp:sp modelId="{2EC1503F-F11B-45BA-B9BF-1EAEA3DBABB2}">
      <dsp:nvSpPr>
        <dsp:cNvPr id="0" name=""/>
        <dsp:cNvSpPr/>
      </dsp:nvSpPr>
      <dsp:spPr>
        <a:xfrm>
          <a:off x="5114830" y="1106080"/>
          <a:ext cx="196502" cy="736884"/>
        </a:xfrm>
        <a:custGeom>
          <a:avLst/>
          <a:gdLst/>
          <a:ahLst/>
          <a:cxnLst/>
          <a:rect l="0" t="0" r="0" b="0"/>
          <a:pathLst>
            <a:path>
              <a:moveTo>
                <a:pt x="0" y="0"/>
              </a:moveTo>
              <a:lnTo>
                <a:pt x="0" y="736884"/>
              </a:lnTo>
              <a:lnTo>
                <a:pt x="196502" y="73688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B736E-54AA-443B-9D7C-D17C7AADD352}">
      <dsp:nvSpPr>
        <dsp:cNvPr id="0" name=""/>
        <dsp:cNvSpPr/>
      </dsp:nvSpPr>
      <dsp:spPr>
        <a:xfrm>
          <a:off x="5311333" y="1351708"/>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vybavený natronovým vápnem – vychytává CO</a:t>
          </a:r>
          <a:r>
            <a:rPr lang="cs-CZ" sz="1200" kern="1200" baseline="-25000"/>
            <a:t>2</a:t>
          </a:r>
          <a:endParaRPr lang="en-US" sz="1200" kern="1200"/>
        </a:p>
      </dsp:txBody>
      <dsp:txXfrm>
        <a:off x="5340110" y="1380485"/>
        <a:ext cx="1514466" cy="924959"/>
      </dsp:txXfrm>
    </dsp:sp>
    <dsp:sp modelId="{007E1F9D-DCB0-49D2-B4D8-66850CBD56C0}">
      <dsp:nvSpPr>
        <dsp:cNvPr id="0" name=""/>
        <dsp:cNvSpPr/>
      </dsp:nvSpPr>
      <dsp:spPr>
        <a:xfrm>
          <a:off x="7374610" y="123566"/>
          <a:ext cx="1965026" cy="9825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Energetický ekvivalent kyslíku (EE)</a:t>
          </a:r>
          <a:r>
            <a:rPr lang="cs-CZ" sz="1200" kern="1200" dirty="0"/>
            <a:t> – energie vztažená na 1 l kyslíku</a:t>
          </a:r>
          <a:endParaRPr lang="en-US" sz="1200" kern="1200" dirty="0"/>
        </a:p>
      </dsp:txBody>
      <dsp:txXfrm>
        <a:off x="7403387" y="152343"/>
        <a:ext cx="1907472" cy="924959"/>
      </dsp:txXfrm>
    </dsp:sp>
    <dsp:sp modelId="{7FF06E1E-F595-4A9F-82A0-101A01C838B8}">
      <dsp:nvSpPr>
        <dsp:cNvPr id="0" name=""/>
        <dsp:cNvSpPr/>
      </dsp:nvSpPr>
      <dsp:spPr>
        <a:xfrm>
          <a:off x="7571113" y="1106080"/>
          <a:ext cx="196502" cy="736884"/>
        </a:xfrm>
        <a:custGeom>
          <a:avLst/>
          <a:gdLst/>
          <a:ahLst/>
          <a:cxnLst/>
          <a:rect l="0" t="0" r="0" b="0"/>
          <a:pathLst>
            <a:path>
              <a:moveTo>
                <a:pt x="0" y="0"/>
              </a:moveTo>
              <a:lnTo>
                <a:pt x="0" y="736884"/>
              </a:lnTo>
              <a:lnTo>
                <a:pt x="196502" y="73688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C9CA2-2DEB-450D-9965-D198CAFB66E1}">
      <dsp:nvSpPr>
        <dsp:cNvPr id="0" name=""/>
        <dsp:cNvSpPr/>
      </dsp:nvSpPr>
      <dsp:spPr>
        <a:xfrm>
          <a:off x="7767615" y="1351708"/>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množství energie, které se uvolní při spotřebě 1 l kyslíku</a:t>
          </a:r>
          <a:endParaRPr lang="en-US" sz="1200" kern="1200"/>
        </a:p>
      </dsp:txBody>
      <dsp:txXfrm>
        <a:off x="7796392" y="1380485"/>
        <a:ext cx="1514466" cy="924959"/>
      </dsp:txXfrm>
    </dsp:sp>
    <dsp:sp modelId="{243D552A-3863-4852-B445-8866F54F896B}">
      <dsp:nvSpPr>
        <dsp:cNvPr id="0" name=""/>
        <dsp:cNvSpPr/>
      </dsp:nvSpPr>
      <dsp:spPr>
        <a:xfrm>
          <a:off x="7571113" y="1106080"/>
          <a:ext cx="196502" cy="1965026"/>
        </a:xfrm>
        <a:custGeom>
          <a:avLst/>
          <a:gdLst/>
          <a:ahLst/>
          <a:cxnLst/>
          <a:rect l="0" t="0" r="0" b="0"/>
          <a:pathLst>
            <a:path>
              <a:moveTo>
                <a:pt x="0" y="0"/>
              </a:moveTo>
              <a:lnTo>
                <a:pt x="0" y="1965026"/>
              </a:lnTo>
              <a:lnTo>
                <a:pt x="196502" y="196502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0AFBC-C7AB-438D-A340-7834C4A79A3F}">
      <dsp:nvSpPr>
        <dsp:cNvPr id="0" name=""/>
        <dsp:cNvSpPr/>
      </dsp:nvSpPr>
      <dsp:spPr>
        <a:xfrm>
          <a:off x="7767615" y="2579849"/>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90000"/>
            </a:lnSpc>
            <a:spcBef>
              <a:spcPct val="0"/>
            </a:spcBef>
            <a:spcAft>
              <a:spcPct val="35000"/>
            </a:spcAft>
            <a:buNone/>
          </a:pPr>
          <a:r>
            <a:rPr lang="cs-CZ" sz="1200" kern="1200"/>
            <a:t>univerzální konstanta pro výpočet energetického výdeje při smíšené stravě</a:t>
          </a:r>
          <a:endParaRPr lang="en-US" sz="1200" kern="1200"/>
        </a:p>
        <a:p>
          <a:pPr marL="57150" lvl="1" indent="-57150" algn="l" defTabSz="400050">
            <a:lnSpc>
              <a:spcPct val="90000"/>
            </a:lnSpc>
            <a:spcBef>
              <a:spcPct val="0"/>
            </a:spcBef>
            <a:spcAft>
              <a:spcPct val="15000"/>
            </a:spcAft>
            <a:buChar char="•"/>
          </a:pPr>
          <a:r>
            <a:rPr lang="cs-CZ" sz="900" kern="1200"/>
            <a:t>EE = 20,19 kJ / litr O</a:t>
          </a:r>
          <a:r>
            <a:rPr lang="cs-CZ" sz="900" kern="1200" baseline="-25000"/>
            <a:t>2</a:t>
          </a:r>
          <a:endParaRPr lang="en-US" sz="900" kern="1200"/>
        </a:p>
      </dsp:txBody>
      <dsp:txXfrm>
        <a:off x="7796392" y="2608626"/>
        <a:ext cx="1514466" cy="924959"/>
      </dsp:txXfrm>
    </dsp:sp>
    <dsp:sp modelId="{30C2DB75-ED02-45DC-8435-DED4426A66E5}">
      <dsp:nvSpPr>
        <dsp:cNvPr id="0" name=""/>
        <dsp:cNvSpPr/>
      </dsp:nvSpPr>
      <dsp:spPr>
        <a:xfrm>
          <a:off x="9830893" y="123566"/>
          <a:ext cx="1965026" cy="9825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a:t>EE živin:</a:t>
          </a:r>
          <a:endParaRPr lang="en-US" sz="1200" kern="1200"/>
        </a:p>
      </dsp:txBody>
      <dsp:txXfrm>
        <a:off x="9859670" y="152343"/>
        <a:ext cx="1907472" cy="924959"/>
      </dsp:txXfrm>
    </dsp:sp>
    <dsp:sp modelId="{7DD60B23-E371-429A-B0F4-E1CBB7543321}">
      <dsp:nvSpPr>
        <dsp:cNvPr id="0" name=""/>
        <dsp:cNvSpPr/>
      </dsp:nvSpPr>
      <dsp:spPr>
        <a:xfrm>
          <a:off x="10027395" y="1106080"/>
          <a:ext cx="196502" cy="736884"/>
        </a:xfrm>
        <a:custGeom>
          <a:avLst/>
          <a:gdLst/>
          <a:ahLst/>
          <a:cxnLst/>
          <a:rect l="0" t="0" r="0" b="0"/>
          <a:pathLst>
            <a:path>
              <a:moveTo>
                <a:pt x="0" y="0"/>
              </a:moveTo>
              <a:lnTo>
                <a:pt x="0" y="736884"/>
              </a:lnTo>
              <a:lnTo>
                <a:pt x="196502" y="73688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A5388-39C8-437F-A735-4163365C1B58}">
      <dsp:nvSpPr>
        <dsp:cNvPr id="0" name=""/>
        <dsp:cNvSpPr/>
      </dsp:nvSpPr>
      <dsp:spPr>
        <a:xfrm>
          <a:off x="10223898" y="1351708"/>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Glukóza 21,4 kJ / litr O</a:t>
          </a:r>
          <a:r>
            <a:rPr lang="cs-CZ" sz="1200" kern="1200" baseline="-25000"/>
            <a:t>2</a:t>
          </a:r>
          <a:endParaRPr lang="en-US" sz="1200" kern="1200"/>
        </a:p>
      </dsp:txBody>
      <dsp:txXfrm>
        <a:off x="10252675" y="1380485"/>
        <a:ext cx="1514466" cy="924959"/>
      </dsp:txXfrm>
    </dsp:sp>
    <dsp:sp modelId="{BC953EDF-8CFC-431A-B648-F1FF42BA1A0B}">
      <dsp:nvSpPr>
        <dsp:cNvPr id="0" name=""/>
        <dsp:cNvSpPr/>
      </dsp:nvSpPr>
      <dsp:spPr>
        <a:xfrm>
          <a:off x="10027395" y="1106080"/>
          <a:ext cx="196502" cy="1965026"/>
        </a:xfrm>
        <a:custGeom>
          <a:avLst/>
          <a:gdLst/>
          <a:ahLst/>
          <a:cxnLst/>
          <a:rect l="0" t="0" r="0" b="0"/>
          <a:pathLst>
            <a:path>
              <a:moveTo>
                <a:pt x="0" y="0"/>
              </a:moveTo>
              <a:lnTo>
                <a:pt x="0" y="1965026"/>
              </a:lnTo>
              <a:lnTo>
                <a:pt x="196502" y="196502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649B2-98DA-4310-9DD5-498467C43FFA}">
      <dsp:nvSpPr>
        <dsp:cNvPr id="0" name=""/>
        <dsp:cNvSpPr/>
      </dsp:nvSpPr>
      <dsp:spPr>
        <a:xfrm>
          <a:off x="10223898" y="2579849"/>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Proteiny 18,8 kJ / litr O</a:t>
          </a:r>
          <a:r>
            <a:rPr lang="cs-CZ" sz="1200" kern="1200" baseline="-25000"/>
            <a:t>2</a:t>
          </a:r>
          <a:endParaRPr lang="en-US" sz="1200" kern="1200"/>
        </a:p>
      </dsp:txBody>
      <dsp:txXfrm>
        <a:off x="10252675" y="2608626"/>
        <a:ext cx="1514466" cy="924959"/>
      </dsp:txXfrm>
    </dsp:sp>
    <dsp:sp modelId="{CC770F5B-5A75-4D1D-B33C-A406BAEC1279}">
      <dsp:nvSpPr>
        <dsp:cNvPr id="0" name=""/>
        <dsp:cNvSpPr/>
      </dsp:nvSpPr>
      <dsp:spPr>
        <a:xfrm>
          <a:off x="10027395" y="1106080"/>
          <a:ext cx="196502" cy="3193167"/>
        </a:xfrm>
        <a:custGeom>
          <a:avLst/>
          <a:gdLst/>
          <a:ahLst/>
          <a:cxnLst/>
          <a:rect l="0" t="0" r="0" b="0"/>
          <a:pathLst>
            <a:path>
              <a:moveTo>
                <a:pt x="0" y="0"/>
              </a:moveTo>
              <a:lnTo>
                <a:pt x="0" y="3193167"/>
              </a:lnTo>
              <a:lnTo>
                <a:pt x="196502" y="319316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4D415-C41D-45C5-A406-654CB54E2C27}">
      <dsp:nvSpPr>
        <dsp:cNvPr id="0" name=""/>
        <dsp:cNvSpPr/>
      </dsp:nvSpPr>
      <dsp:spPr>
        <a:xfrm>
          <a:off x="10223898" y="3807990"/>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Lipidy 19,6 kJ / litr O</a:t>
          </a:r>
          <a:r>
            <a:rPr lang="cs-CZ" sz="1200" kern="1200" baseline="-25000"/>
            <a:t>2</a:t>
          </a:r>
          <a:endParaRPr lang="en-US" sz="1200" kern="1200"/>
        </a:p>
      </dsp:txBody>
      <dsp:txXfrm>
        <a:off x="10252675" y="3836767"/>
        <a:ext cx="1514466" cy="9249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6BB4DA3-68E5-2647-53F4-B4B9388099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646121-9116-4BC3-A04E-438627E9CDEF}" type="slidenum">
              <a:rPr lang="cs-CZ" altLang="cs-CZ"/>
              <a:pPr>
                <a:spcBef>
                  <a:spcPct val="0"/>
                </a:spcBef>
              </a:pPr>
              <a:t>12</a:t>
            </a:fld>
            <a:endParaRPr lang="cs-CZ" altLang="cs-CZ"/>
          </a:p>
        </p:txBody>
      </p:sp>
      <p:sp>
        <p:nvSpPr>
          <p:cNvPr id="37891" name="Rectangle 2">
            <a:extLst>
              <a:ext uri="{FF2B5EF4-FFF2-40B4-BE49-F238E27FC236}">
                <a16:creationId xmlns:a16="http://schemas.microsoft.com/office/drawing/2014/main" id="{84BE1279-75C2-8E35-231D-9A893D40718D}"/>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ECD524F-2802-2F50-CA03-03A2A0F107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B833748-BC64-B249-5987-D8E6F34C51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AFFE1A-C063-411E-AEF9-37CEFF111895}" type="slidenum">
              <a:rPr lang="cs-CZ" altLang="cs-CZ"/>
              <a:pPr>
                <a:spcBef>
                  <a:spcPct val="0"/>
                </a:spcBef>
              </a:pPr>
              <a:t>13</a:t>
            </a:fld>
            <a:endParaRPr lang="cs-CZ" altLang="cs-CZ"/>
          </a:p>
        </p:txBody>
      </p:sp>
      <p:sp>
        <p:nvSpPr>
          <p:cNvPr id="39939" name="Rectangle 2">
            <a:extLst>
              <a:ext uri="{FF2B5EF4-FFF2-40B4-BE49-F238E27FC236}">
                <a16:creationId xmlns:a16="http://schemas.microsoft.com/office/drawing/2014/main" id="{DA2D07F5-A2AF-FC3A-3627-0A0B027929B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B9B460B-F417-4628-59AB-EBA8BA41D66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CBAC866-BACF-4965-96E5-E8ED23FB6F52}" type="datetimeFigureOut">
              <a:rPr lang="cs-CZ" smtClean="0"/>
              <a:t>05.03.2025</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F1798199-0A0F-49AD-92EA-AC58534A34B0}" type="slidenum">
              <a:rPr lang="cs-CZ" smtClean="0"/>
              <a:t>‹#›</a:t>
            </a:fld>
            <a:endParaRPr lang="cs-CZ" dirty="0"/>
          </a:p>
        </p:txBody>
      </p:sp>
    </p:spTree>
    <p:extLst>
      <p:ext uri="{BB962C8B-B14F-4D97-AF65-F5344CB8AC3E}">
        <p14:creationId xmlns:p14="http://schemas.microsoft.com/office/powerpoint/2010/main" val="115880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Stanovení energetického výdeje nepřímou kalorimetrií a výpočtem</a:t>
            </a:r>
          </a:p>
        </p:txBody>
      </p:sp>
      <p:sp>
        <p:nvSpPr>
          <p:cNvPr id="5"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3103374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259009" y="152212"/>
            <a:ext cx="10753200" cy="451576"/>
          </a:xfrm>
        </p:spPr>
        <p:txBody>
          <a:bodyPr/>
          <a:lstStyle/>
          <a:p>
            <a:pPr algn="ctr"/>
            <a:r>
              <a:rPr lang="cs-CZ" dirty="0"/>
              <a:t>Respirační kvocient (RQ)</a:t>
            </a:r>
          </a:p>
        </p:txBody>
      </p:sp>
      <p:sp>
        <p:nvSpPr>
          <p:cNvPr id="5" name="Zástupný symbol pro obsah 4"/>
          <p:cNvSpPr>
            <a:spLocks noGrp="1"/>
          </p:cNvSpPr>
          <p:nvPr>
            <p:ph idx="1"/>
          </p:nvPr>
        </p:nvSpPr>
        <p:spPr>
          <a:xfrm>
            <a:off x="270578" y="592604"/>
            <a:ext cx="11482893" cy="4855190"/>
          </a:xfrm>
        </p:spPr>
        <p:txBody>
          <a:bodyPr/>
          <a:lstStyle/>
          <a:p>
            <a:pPr marL="72000" indent="0">
              <a:lnSpc>
                <a:spcPct val="100000"/>
              </a:lnSpc>
              <a:buNone/>
            </a:pPr>
            <a:r>
              <a:rPr lang="cs-CZ" b="1" dirty="0"/>
              <a:t>Poměr: </a:t>
            </a:r>
            <a:r>
              <a:rPr lang="cs-CZ" sz="2400" dirty="0"/>
              <a:t>vyprodukovaný CO</a:t>
            </a:r>
            <a:r>
              <a:rPr lang="cs-CZ" sz="2400" baseline="-25000" dirty="0"/>
              <a:t>2</a:t>
            </a:r>
            <a:r>
              <a:rPr lang="cs-CZ" sz="2400" dirty="0"/>
              <a:t> / přijatý O</a:t>
            </a:r>
            <a:r>
              <a:rPr lang="cs-CZ" sz="2400" baseline="-25000" dirty="0"/>
              <a:t>2</a:t>
            </a:r>
          </a:p>
          <a:p>
            <a:pPr marL="72000" indent="0">
              <a:lnSpc>
                <a:spcPct val="100000"/>
              </a:lnSpc>
              <a:buNone/>
            </a:pPr>
            <a:endParaRPr lang="cs-CZ" sz="1200" dirty="0"/>
          </a:p>
          <a:p>
            <a:pPr marL="72000" indent="0">
              <a:lnSpc>
                <a:spcPct val="100000"/>
              </a:lnSpc>
              <a:buNone/>
            </a:pPr>
            <a:r>
              <a:rPr lang="cs-CZ" sz="2400" b="1" dirty="0"/>
              <a:t>Poskytuje informaci ohledně zpracovaného substrátu</a:t>
            </a:r>
          </a:p>
          <a:p>
            <a:pPr marL="72000" indent="0">
              <a:lnSpc>
                <a:spcPct val="100000"/>
              </a:lnSpc>
              <a:buNone/>
            </a:pPr>
            <a:r>
              <a:rPr lang="cs-CZ" sz="2000" dirty="0"/>
              <a:t>Sacharidy: RQ = 1 – stejný poměr C a O jako ve vodě</a:t>
            </a:r>
          </a:p>
          <a:p>
            <a:pPr marL="72000" indent="0">
              <a:lnSpc>
                <a:spcPct val="100000"/>
              </a:lnSpc>
              <a:buNone/>
            </a:pPr>
            <a:r>
              <a:rPr lang="cs-CZ" sz="2000" dirty="0"/>
              <a:t>Lipidy: RQ = 0,7 – obsahují méně kyslíku</a:t>
            </a:r>
          </a:p>
          <a:p>
            <a:pPr marL="72000" indent="0">
              <a:lnSpc>
                <a:spcPct val="100000"/>
              </a:lnSpc>
              <a:buNone/>
            </a:pPr>
            <a:r>
              <a:rPr lang="cs-CZ" sz="2000" dirty="0"/>
              <a:t>Proteiny: RQ = 0,8 - 0,9 – komplikovanější, protože se musí počítat i s močí</a:t>
            </a:r>
          </a:p>
          <a:p>
            <a:pPr marL="72000" indent="0">
              <a:lnSpc>
                <a:spcPct val="100000"/>
              </a:lnSpc>
              <a:buNone/>
            </a:pPr>
            <a:r>
              <a:rPr lang="cs-CZ" sz="2000" dirty="0"/>
              <a:t>Běžná smíšená potrava: RQ=0,85</a:t>
            </a:r>
          </a:p>
          <a:p>
            <a:pPr marL="72000" indent="0">
              <a:lnSpc>
                <a:spcPct val="100000"/>
              </a:lnSpc>
              <a:buNone/>
            </a:pPr>
            <a:r>
              <a:rPr lang="cs-CZ" sz="2000" dirty="0" err="1"/>
              <a:t>Glukogeneze</a:t>
            </a:r>
            <a:r>
              <a:rPr lang="cs-CZ" sz="2000" dirty="0"/>
              <a:t>: RQ </a:t>
            </a:r>
            <a:r>
              <a:rPr lang="cs-CZ" sz="2000" dirty="0">
                <a:latin typeface="Arial"/>
                <a:cs typeface="Arial"/>
              </a:rPr>
              <a:t>≈ 0,4</a:t>
            </a:r>
          </a:p>
          <a:p>
            <a:pPr marL="72000" indent="0">
              <a:lnSpc>
                <a:spcPct val="100000"/>
              </a:lnSpc>
              <a:buNone/>
            </a:pPr>
            <a:r>
              <a:rPr lang="cs-CZ" sz="2000" dirty="0"/>
              <a:t>Lipolýza : RQ </a:t>
            </a:r>
            <a:r>
              <a:rPr lang="cs-CZ" sz="2000" dirty="0">
                <a:cs typeface="Arial"/>
              </a:rPr>
              <a:t>≈ 0,7</a:t>
            </a:r>
          </a:p>
          <a:p>
            <a:pPr marL="72000" indent="0">
              <a:lnSpc>
                <a:spcPct val="100000"/>
              </a:lnSpc>
              <a:buNone/>
            </a:pPr>
            <a:r>
              <a:rPr lang="cs-CZ" sz="2000" dirty="0" err="1"/>
              <a:t>Lipogeneze</a:t>
            </a:r>
            <a:r>
              <a:rPr lang="cs-CZ" sz="2000" dirty="0"/>
              <a:t> : RQ </a:t>
            </a:r>
            <a:r>
              <a:rPr lang="cs-CZ" sz="2000" dirty="0">
                <a:cs typeface="Arial"/>
              </a:rPr>
              <a:t>≈ 2,75</a:t>
            </a:r>
          </a:p>
          <a:p>
            <a:pPr marL="72000" indent="0">
              <a:lnSpc>
                <a:spcPct val="100000"/>
              </a:lnSpc>
              <a:buNone/>
            </a:pPr>
            <a:r>
              <a:rPr lang="cs-CZ" sz="2000" dirty="0"/>
              <a:t>Na lačno, při hladovění: RQ &lt; 0,85 – </a:t>
            </a:r>
            <a:r>
              <a:rPr lang="cs-CZ" sz="2000" dirty="0" err="1"/>
              <a:t>lypolýza</a:t>
            </a:r>
            <a:r>
              <a:rPr lang="cs-CZ" sz="2000" dirty="0"/>
              <a:t>, glukoneogeneze</a:t>
            </a:r>
          </a:p>
          <a:p>
            <a:pPr marL="72000" indent="0">
              <a:lnSpc>
                <a:spcPct val="100000"/>
              </a:lnSpc>
              <a:buNone/>
            </a:pPr>
            <a:endParaRPr lang="cs-CZ" sz="1200" dirty="0"/>
          </a:p>
          <a:p>
            <a:pPr marL="72000" indent="0">
              <a:lnSpc>
                <a:spcPct val="100000"/>
              </a:lnSpc>
              <a:buNone/>
            </a:pPr>
            <a:r>
              <a:rPr lang="cs-CZ" sz="2400" b="1" dirty="0"/>
              <a:t>Jiné faktory ovlivňující RQ</a:t>
            </a:r>
          </a:p>
          <a:p>
            <a:pPr lvl="1">
              <a:buFont typeface="Wingdings" panose="05000000000000000000" pitchFamily="2" charset="2"/>
              <a:buChar char="Ø"/>
            </a:pPr>
            <a:r>
              <a:rPr lang="cs-CZ" dirty="0"/>
              <a:t> hyperventilace RQ &gt; 1 je vydýcháván CO2</a:t>
            </a:r>
          </a:p>
          <a:p>
            <a:pPr lvl="1">
              <a:buFont typeface="Wingdings" panose="05000000000000000000" pitchFamily="2" charset="2"/>
              <a:buChar char="Ø"/>
            </a:pPr>
            <a:r>
              <a:rPr lang="cs-CZ" dirty="0"/>
              <a:t> během zátěže nebo při metabolické acidóze RQ &gt; 1</a:t>
            </a:r>
          </a:p>
          <a:p>
            <a:pPr lvl="1">
              <a:buFont typeface="Wingdings" panose="05000000000000000000" pitchFamily="2" charset="2"/>
              <a:buChar char="Ø"/>
            </a:pPr>
            <a:r>
              <a:rPr lang="cs-CZ" dirty="0"/>
              <a:t> volní hypoventilace nebo metabolická alkalóza může  RQ &lt; 0,7 </a:t>
            </a:r>
          </a:p>
          <a:p>
            <a:pPr lvl="1">
              <a:buFont typeface="Wingdings" panose="05000000000000000000" pitchFamily="2" charset="2"/>
              <a:buChar char="Ø"/>
            </a:pPr>
            <a:r>
              <a:rPr lang="cs-CZ" dirty="0"/>
              <a:t> dle orgánů – mozek RQ=1 (jí sacharidy), žaludek RQ &lt; 1</a:t>
            </a:r>
          </a:p>
        </p:txBody>
      </p:sp>
    </p:spTree>
    <p:extLst>
      <p:ext uri="{BB962C8B-B14F-4D97-AF65-F5344CB8AC3E}">
        <p14:creationId xmlns:p14="http://schemas.microsoft.com/office/powerpoint/2010/main" val="338933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66000" y="152212"/>
            <a:ext cx="10753200" cy="451576"/>
          </a:xfrm>
        </p:spPr>
        <p:txBody>
          <a:bodyPr/>
          <a:lstStyle/>
          <a:p>
            <a:pPr algn="ctr"/>
            <a:r>
              <a:rPr lang="cs-CZ" dirty="0"/>
              <a:t>Dusíková bilance</a:t>
            </a:r>
          </a:p>
        </p:txBody>
      </p:sp>
      <p:sp>
        <p:nvSpPr>
          <p:cNvPr id="5" name="Zástupný symbol pro obsah 4"/>
          <p:cNvSpPr>
            <a:spLocks noGrp="1"/>
          </p:cNvSpPr>
          <p:nvPr>
            <p:ph idx="1"/>
          </p:nvPr>
        </p:nvSpPr>
        <p:spPr>
          <a:xfrm>
            <a:off x="301153" y="901798"/>
            <a:ext cx="11482893" cy="4174055"/>
          </a:xfrm>
        </p:spPr>
        <p:txBody>
          <a:bodyPr/>
          <a:lstStyle/>
          <a:p>
            <a:pPr marL="72000" indent="0">
              <a:lnSpc>
                <a:spcPct val="100000"/>
              </a:lnSpc>
              <a:buNone/>
            </a:pPr>
            <a:r>
              <a:rPr lang="cs-CZ" sz="2400" dirty="0"/>
              <a:t>Jedná se o poměr (nebo rozdíl) mezi dusíkem přijatým v potravě (bílkoviny, aminokyseliny) a dusíkem vyloučeným (především močí, ve stolici je dusíku minimálně). Je to i indikátor rozpadu bílkovin a aminokyselin nebo tvorby nové tkáně (zabudovávání bílkovin).</a:t>
            </a:r>
          </a:p>
          <a:p>
            <a:pPr lvl="1"/>
            <a:endParaRPr lang="cs-CZ" dirty="0"/>
          </a:p>
          <a:p>
            <a:pPr marL="72000" indent="0">
              <a:lnSpc>
                <a:spcPct val="100000"/>
              </a:lnSpc>
              <a:buNone/>
            </a:pPr>
            <a:r>
              <a:rPr lang="cs-CZ" sz="2400" b="1" dirty="0"/>
              <a:t>Negativní dusíková bilance</a:t>
            </a:r>
          </a:p>
          <a:p>
            <a:pPr lvl="1">
              <a:buFont typeface="Wingdings" panose="05000000000000000000" pitchFamily="2" charset="2"/>
              <a:buChar char="Ø"/>
            </a:pPr>
            <a:r>
              <a:rPr lang="cs-CZ" dirty="0"/>
              <a:t> dusík je více vylučován než přijímán</a:t>
            </a:r>
          </a:p>
          <a:p>
            <a:pPr lvl="1">
              <a:buFont typeface="Wingdings" panose="05000000000000000000" pitchFamily="2" charset="2"/>
              <a:buChar char="Ø"/>
            </a:pPr>
            <a:r>
              <a:rPr lang="cs-CZ" dirty="0"/>
              <a:t> znak degradace bílkovin a aminokyselin</a:t>
            </a:r>
          </a:p>
          <a:p>
            <a:pPr lvl="1">
              <a:buFont typeface="Wingdings" panose="05000000000000000000" pitchFamily="2" charset="2"/>
              <a:buChar char="Ø"/>
            </a:pPr>
            <a:r>
              <a:rPr lang="cs-CZ" dirty="0"/>
              <a:t> hladovění, nucená dlouhodobá nehybnost, nedostatek některé esenciální aminokyseliny, rozpad tkání (rozsáhlá zranění, popáleniny, rozpad nádorů, pooperační stavy)</a:t>
            </a:r>
          </a:p>
          <a:p>
            <a:pPr lvl="1">
              <a:buFont typeface="Wingdings" panose="05000000000000000000" pitchFamily="2" charset="2"/>
              <a:buChar char="Ø"/>
            </a:pPr>
            <a:endParaRPr lang="cs-CZ" sz="2400" b="1" dirty="0"/>
          </a:p>
          <a:p>
            <a:pPr marL="324000" lvl="1" indent="0">
              <a:buNone/>
            </a:pPr>
            <a:r>
              <a:rPr lang="cs-CZ" sz="2400" b="1" dirty="0"/>
              <a:t>Pozitivní dusíková bilance</a:t>
            </a:r>
          </a:p>
          <a:p>
            <a:pPr lvl="1">
              <a:buFont typeface="Wingdings" panose="05000000000000000000" pitchFamily="2" charset="2"/>
              <a:buChar char="Ø"/>
            </a:pPr>
            <a:r>
              <a:rPr lang="cs-CZ" dirty="0"/>
              <a:t> dusík je více přijímán než vylučován</a:t>
            </a:r>
          </a:p>
          <a:p>
            <a:pPr lvl="1">
              <a:buFont typeface="Wingdings" panose="05000000000000000000" pitchFamily="2" charset="2"/>
              <a:buChar char="Ø"/>
            </a:pPr>
            <a:r>
              <a:rPr lang="cs-CZ" dirty="0"/>
              <a:t> růst, těhotenství</a:t>
            </a:r>
          </a:p>
        </p:txBody>
      </p:sp>
    </p:spTree>
    <p:extLst>
      <p:ext uri="{BB962C8B-B14F-4D97-AF65-F5344CB8AC3E}">
        <p14:creationId xmlns:p14="http://schemas.microsoft.com/office/powerpoint/2010/main" val="164646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2E77FD3-2C9E-AE29-766D-BE1A900C4BCD}"/>
              </a:ext>
            </a:extLst>
          </p:cNvPr>
          <p:cNvSpPr>
            <a:spLocks noChangeArrowheads="1"/>
          </p:cNvSpPr>
          <p:nvPr/>
        </p:nvSpPr>
        <p:spPr bwMode="auto">
          <a:xfrm>
            <a:off x="256528" y="937915"/>
            <a:ext cx="483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b="1" dirty="0">
                <a:solidFill>
                  <a:srgbClr val="0000DC"/>
                </a:solidFill>
              </a:rPr>
              <a:t>Poměr stabilních izotopů</a:t>
            </a:r>
            <a:r>
              <a:rPr lang="en-GB" altLang="cs-CZ" sz="1800" b="1" dirty="0">
                <a:solidFill>
                  <a:srgbClr val="0000DC"/>
                </a:solidFill>
              </a:rPr>
              <a:t> (</a:t>
            </a:r>
            <a:r>
              <a:rPr lang="en-GB" altLang="cs-CZ" sz="1800" b="1" baseline="30000" dirty="0">
                <a:solidFill>
                  <a:srgbClr val="0000DC"/>
                </a:solidFill>
              </a:rPr>
              <a:t>1</a:t>
            </a:r>
            <a:r>
              <a:rPr lang="cs-CZ" altLang="cs-CZ" sz="1800" b="1" baseline="30000" dirty="0">
                <a:solidFill>
                  <a:srgbClr val="0000DC"/>
                </a:solidFill>
              </a:rPr>
              <a:t>5</a:t>
            </a:r>
            <a:r>
              <a:rPr lang="en-GB" altLang="cs-CZ" sz="1800" b="1" dirty="0">
                <a:solidFill>
                  <a:srgbClr val="0000DC"/>
                </a:solidFill>
              </a:rPr>
              <a:t>N/</a:t>
            </a:r>
            <a:r>
              <a:rPr lang="en-GB" altLang="cs-CZ" sz="1800" b="1" baseline="30000" dirty="0">
                <a:solidFill>
                  <a:srgbClr val="0000DC"/>
                </a:solidFill>
              </a:rPr>
              <a:t>1</a:t>
            </a:r>
            <a:r>
              <a:rPr lang="cs-CZ" altLang="cs-CZ" sz="1800" b="1" baseline="30000" dirty="0">
                <a:solidFill>
                  <a:srgbClr val="0000DC"/>
                </a:solidFill>
              </a:rPr>
              <a:t>4</a:t>
            </a:r>
            <a:r>
              <a:rPr lang="en-GB" altLang="cs-CZ" sz="1800" b="1" dirty="0">
                <a:solidFill>
                  <a:srgbClr val="0000DC"/>
                </a:solidFill>
              </a:rPr>
              <a:t>N a </a:t>
            </a:r>
            <a:r>
              <a:rPr lang="en-GB" altLang="cs-CZ" sz="1800" b="1" baseline="30000" dirty="0">
                <a:solidFill>
                  <a:srgbClr val="0000DC"/>
                </a:solidFill>
              </a:rPr>
              <a:t>13</a:t>
            </a:r>
            <a:r>
              <a:rPr lang="en-GB" altLang="cs-CZ" sz="1800" b="1" dirty="0">
                <a:solidFill>
                  <a:srgbClr val="0000DC"/>
                </a:solidFill>
              </a:rPr>
              <a:t>C/</a:t>
            </a:r>
            <a:r>
              <a:rPr lang="en-GB" altLang="cs-CZ" sz="1800" b="1" baseline="30000" dirty="0">
                <a:solidFill>
                  <a:srgbClr val="0000DC"/>
                </a:solidFill>
              </a:rPr>
              <a:t>12</a:t>
            </a:r>
            <a:r>
              <a:rPr lang="en-GB" altLang="cs-CZ" sz="1800" b="1" dirty="0">
                <a:solidFill>
                  <a:srgbClr val="0000DC"/>
                </a:solidFill>
              </a:rPr>
              <a:t>C)</a:t>
            </a:r>
          </a:p>
        </p:txBody>
      </p:sp>
      <p:sp>
        <p:nvSpPr>
          <p:cNvPr id="36867" name="Text Box 3">
            <a:extLst>
              <a:ext uri="{FF2B5EF4-FFF2-40B4-BE49-F238E27FC236}">
                <a16:creationId xmlns:a16="http://schemas.microsoft.com/office/drawing/2014/main" id="{D0B4BF59-4046-ED0F-6A73-28A651EBC775}"/>
              </a:ext>
            </a:extLst>
          </p:cNvPr>
          <p:cNvSpPr txBox="1">
            <a:spLocks noChangeArrowheads="1"/>
          </p:cNvSpPr>
          <p:nvPr/>
        </p:nvSpPr>
        <p:spPr bwMode="auto">
          <a:xfrm>
            <a:off x="376238" y="183124"/>
            <a:ext cx="406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2800" b="1" u="sng" dirty="0">
                <a:solidFill>
                  <a:srgbClr val="0000DC"/>
                </a:solidFill>
              </a:rPr>
              <a:t>Výživa a paleoekologie</a:t>
            </a:r>
            <a:endParaRPr lang="en-GB" altLang="cs-CZ" sz="2800" b="1" u="sng" dirty="0">
              <a:solidFill>
                <a:srgbClr val="0000DC"/>
              </a:solidFill>
            </a:endParaRPr>
          </a:p>
        </p:txBody>
      </p:sp>
      <p:pic>
        <p:nvPicPr>
          <p:cNvPr id="36869" name="Picture 5" descr="dusikovapyramida">
            <a:extLst>
              <a:ext uri="{FF2B5EF4-FFF2-40B4-BE49-F238E27FC236}">
                <a16:creationId xmlns:a16="http://schemas.microsoft.com/office/drawing/2014/main" id="{0BFE71F6-B504-7085-0EB9-4B7E7D378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4" y="1331674"/>
            <a:ext cx="25209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c3c4rostliny">
            <a:extLst>
              <a:ext uri="{FF2B5EF4-FFF2-40B4-BE49-F238E27FC236}">
                <a16:creationId xmlns:a16="http://schemas.microsoft.com/office/drawing/2014/main" id="{DC00E893-1CF9-1619-7C70-08B134A3A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364" y="0"/>
            <a:ext cx="4465637"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potrava1">
            <a:extLst>
              <a:ext uri="{FF2B5EF4-FFF2-40B4-BE49-F238E27FC236}">
                <a16:creationId xmlns:a16="http://schemas.microsoft.com/office/drawing/2014/main" id="{EC2E8223-34D0-EF5F-257A-85EE6A359B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614" y="3381375"/>
            <a:ext cx="4897437"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a:extLst>
              <a:ext uri="{FF2B5EF4-FFF2-40B4-BE49-F238E27FC236}">
                <a16:creationId xmlns:a16="http://schemas.microsoft.com/office/drawing/2014/main" id="{8AE0E191-7845-1387-4E5C-7008956DAB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9164" y="1700214"/>
            <a:ext cx="1222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9">
            <a:extLst>
              <a:ext uri="{FF2B5EF4-FFF2-40B4-BE49-F238E27FC236}">
                <a16:creationId xmlns:a16="http://schemas.microsoft.com/office/drawing/2014/main" id="{85BFBDB6-D9B4-5FC6-DCC5-D2F85AA5D1EA}"/>
              </a:ext>
            </a:extLst>
          </p:cNvPr>
          <p:cNvSpPr>
            <a:spLocks noChangeArrowheads="1"/>
          </p:cNvSpPr>
          <p:nvPr/>
        </p:nvSpPr>
        <p:spPr bwMode="auto">
          <a:xfrm>
            <a:off x="6888163" y="2349500"/>
            <a:ext cx="3168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cs-CZ" sz="1600" b="1" dirty="0">
                <a:solidFill>
                  <a:srgbClr val="0000DC"/>
                </a:solidFill>
              </a:rPr>
              <a:t>δ</a:t>
            </a:r>
            <a:r>
              <a:rPr lang="en-GB" altLang="cs-CZ" sz="1600" b="1" baseline="30000" dirty="0">
                <a:solidFill>
                  <a:srgbClr val="0000DC"/>
                </a:solidFill>
              </a:rPr>
              <a:t>13</a:t>
            </a:r>
            <a:r>
              <a:rPr lang="en-GB" altLang="cs-CZ" sz="1600" b="1" dirty="0">
                <a:solidFill>
                  <a:srgbClr val="0000DC"/>
                </a:solidFill>
              </a:rPr>
              <a:t>C=((</a:t>
            </a:r>
            <a:r>
              <a:rPr lang="en-GB" altLang="cs-CZ" sz="1600" b="1" dirty="0" err="1">
                <a:solidFill>
                  <a:srgbClr val="0000DC"/>
                </a:solidFill>
              </a:rPr>
              <a:t>R</a:t>
            </a:r>
            <a:r>
              <a:rPr lang="en-GB" altLang="cs-CZ" sz="1600" b="1" baseline="-25000" dirty="0" err="1">
                <a:solidFill>
                  <a:srgbClr val="0000DC"/>
                </a:solidFill>
              </a:rPr>
              <a:t>sample</a:t>
            </a:r>
            <a:r>
              <a:rPr lang="en-GB" altLang="cs-CZ" sz="1600" b="1" dirty="0">
                <a:solidFill>
                  <a:srgbClr val="0000DC"/>
                </a:solidFill>
              </a:rPr>
              <a:t>/R</a:t>
            </a:r>
            <a:r>
              <a:rPr lang="en-GB" altLang="cs-CZ" sz="1600" b="1" baseline="-25000" dirty="0">
                <a:solidFill>
                  <a:srgbClr val="0000DC"/>
                </a:solidFill>
              </a:rPr>
              <a:t>standard</a:t>
            </a:r>
            <a:r>
              <a:rPr lang="en-GB" altLang="cs-CZ" sz="1600" b="1" dirty="0">
                <a:solidFill>
                  <a:srgbClr val="0000DC"/>
                </a:solidFill>
              </a:rPr>
              <a:t>-1)x1000</a:t>
            </a:r>
          </a:p>
        </p:txBody>
      </p:sp>
      <p:grpSp>
        <p:nvGrpSpPr>
          <p:cNvPr id="36874" name="Group 10">
            <a:extLst>
              <a:ext uri="{FF2B5EF4-FFF2-40B4-BE49-F238E27FC236}">
                <a16:creationId xmlns:a16="http://schemas.microsoft.com/office/drawing/2014/main" id="{CA1004C9-E66F-9A06-92CC-57A3C141ED8E}"/>
              </a:ext>
            </a:extLst>
          </p:cNvPr>
          <p:cNvGrpSpPr>
            <a:grpSpLocks/>
          </p:cNvGrpSpPr>
          <p:nvPr/>
        </p:nvGrpSpPr>
        <p:grpSpPr bwMode="auto">
          <a:xfrm>
            <a:off x="750886" y="3822138"/>
            <a:ext cx="4067175" cy="2852738"/>
            <a:chOff x="3470" y="2696"/>
            <a:chExt cx="2290" cy="1519"/>
          </a:xfrm>
        </p:grpSpPr>
        <p:pic>
          <p:nvPicPr>
            <p:cNvPr id="36876" name="Picture 11">
              <a:extLst>
                <a:ext uri="{FF2B5EF4-FFF2-40B4-BE49-F238E27FC236}">
                  <a16:creationId xmlns:a16="http://schemas.microsoft.com/office/drawing/2014/main" id="{2B1BB222-26F9-7177-B486-5FA6F5984A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0" y="2696"/>
              <a:ext cx="2290"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Oval 12">
              <a:extLst>
                <a:ext uri="{FF2B5EF4-FFF2-40B4-BE49-F238E27FC236}">
                  <a16:creationId xmlns:a16="http://schemas.microsoft.com/office/drawing/2014/main" id="{493BA2FB-4988-CB09-AD13-148101A17E55}"/>
                </a:ext>
              </a:extLst>
            </p:cNvPr>
            <p:cNvSpPr>
              <a:spLocks noChangeArrowheads="1"/>
            </p:cNvSpPr>
            <p:nvPr/>
          </p:nvSpPr>
          <p:spPr bwMode="auto">
            <a:xfrm>
              <a:off x="4604" y="3612"/>
              <a:ext cx="136" cy="13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36875" name="Text Box 13">
            <a:extLst>
              <a:ext uri="{FF2B5EF4-FFF2-40B4-BE49-F238E27FC236}">
                <a16:creationId xmlns:a16="http://schemas.microsoft.com/office/drawing/2014/main" id="{BD88BB4B-4C90-D912-D7AF-E4132489E478}"/>
              </a:ext>
            </a:extLst>
          </p:cNvPr>
          <p:cNvSpPr txBox="1">
            <a:spLocks noChangeArrowheads="1"/>
          </p:cNvSpPr>
          <p:nvPr/>
        </p:nvSpPr>
        <p:spPr bwMode="auto">
          <a:xfrm>
            <a:off x="6527801" y="2852738"/>
            <a:ext cx="3941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cs-CZ" sz="1400" b="1" dirty="0">
                <a:solidFill>
                  <a:srgbClr val="0000DC"/>
                </a:solidFill>
              </a:rPr>
              <a:t>δ</a:t>
            </a:r>
            <a:r>
              <a:rPr lang="cs-CZ" altLang="cs-CZ" sz="1400" dirty="0">
                <a:solidFill>
                  <a:srgbClr val="0000DC"/>
                </a:solidFill>
              </a:rPr>
              <a:t> </a:t>
            </a:r>
            <a:r>
              <a:rPr lang="cs-CZ" altLang="cs-CZ" sz="1400" b="1" baseline="30000" dirty="0">
                <a:solidFill>
                  <a:srgbClr val="0000DC"/>
                </a:solidFill>
              </a:rPr>
              <a:t>15</a:t>
            </a:r>
            <a:r>
              <a:rPr lang="cs-CZ" altLang="cs-CZ" sz="1400" b="1" dirty="0">
                <a:solidFill>
                  <a:srgbClr val="0000DC"/>
                </a:solidFill>
              </a:rPr>
              <a:t>N </a:t>
            </a:r>
            <a:r>
              <a:rPr lang="en-GB" altLang="cs-CZ" sz="1400" b="1" dirty="0">
                <a:solidFill>
                  <a:srgbClr val="0000DC"/>
                </a:solidFill>
              </a:rPr>
              <a:t>=((</a:t>
            </a:r>
            <a:r>
              <a:rPr lang="en-GB" altLang="cs-CZ" sz="1400" b="1" dirty="0" err="1">
                <a:solidFill>
                  <a:srgbClr val="0000DC"/>
                </a:solidFill>
              </a:rPr>
              <a:t>Rsample</a:t>
            </a:r>
            <a:r>
              <a:rPr lang="en-GB" altLang="cs-CZ" sz="1400" b="1" dirty="0">
                <a:solidFill>
                  <a:srgbClr val="0000DC"/>
                </a:solidFill>
              </a:rPr>
              <a:t>/Rstandard-1)x1000</a:t>
            </a:r>
            <a:r>
              <a:rPr lang="cs-CZ" altLang="cs-CZ" sz="1400" b="1" dirty="0">
                <a:solidFill>
                  <a:srgbClr val="0000DC"/>
                </a:solidFill>
              </a:rPr>
              <a:t> per mil</a:t>
            </a:r>
            <a:endParaRPr lang="cs-CZ" altLang="cs-CZ" sz="1400" dirty="0">
              <a:solidFill>
                <a:srgbClr val="0000D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2555E14-1878-94F2-404C-55ACA8FB6DA2}"/>
              </a:ext>
            </a:extLst>
          </p:cNvPr>
          <p:cNvSpPr>
            <a:spLocks noChangeArrowheads="1"/>
          </p:cNvSpPr>
          <p:nvPr/>
        </p:nvSpPr>
        <p:spPr bwMode="auto">
          <a:xfrm>
            <a:off x="1524000" y="188914"/>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b="1">
              <a:solidFill>
                <a:srgbClr val="FF0000"/>
              </a:solidFill>
              <a:latin typeface="Times New Roman" panose="02020603050405020304" pitchFamily="18" charset="0"/>
            </a:endParaRPr>
          </a:p>
        </p:txBody>
      </p:sp>
      <p:sp>
        <p:nvSpPr>
          <p:cNvPr id="38915" name="Text Box 3">
            <a:extLst>
              <a:ext uri="{FF2B5EF4-FFF2-40B4-BE49-F238E27FC236}">
                <a16:creationId xmlns:a16="http://schemas.microsoft.com/office/drawing/2014/main" id="{B9868DBB-CBCE-5931-869F-C22620FFA10D}"/>
              </a:ext>
            </a:extLst>
          </p:cNvPr>
          <p:cNvSpPr txBox="1">
            <a:spLocks noChangeArrowheads="1"/>
          </p:cNvSpPr>
          <p:nvPr/>
        </p:nvSpPr>
        <p:spPr bwMode="auto">
          <a:xfrm>
            <a:off x="223707" y="-84832"/>
            <a:ext cx="392045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cs-CZ" altLang="cs-CZ" sz="1000" b="1" u="sng" dirty="0">
              <a:solidFill>
                <a:srgbClr val="FFFF00"/>
              </a:solidFill>
              <a:latin typeface="Times New Roman" panose="02020603050405020304" pitchFamily="18" charset="0"/>
            </a:endParaRPr>
          </a:p>
          <a:p>
            <a:pPr eaLnBrk="1" hangingPunct="1">
              <a:spcBef>
                <a:spcPct val="0"/>
              </a:spcBef>
              <a:buFontTx/>
              <a:buNone/>
            </a:pPr>
            <a:r>
              <a:rPr lang="cs-CZ" altLang="cs-CZ" sz="2000" b="1" u="sng" dirty="0">
                <a:solidFill>
                  <a:srgbClr val="0000DC"/>
                </a:solidFill>
              </a:rPr>
              <a:t>Izotop kyslíku</a:t>
            </a:r>
          </a:p>
          <a:p>
            <a:pPr eaLnBrk="1" hangingPunct="1">
              <a:spcBef>
                <a:spcPct val="0"/>
              </a:spcBef>
              <a:buFontTx/>
              <a:buNone/>
            </a:pPr>
            <a:endParaRPr lang="cs-CZ" altLang="cs-CZ" sz="2000" b="1" dirty="0">
              <a:solidFill>
                <a:srgbClr val="0000DC"/>
              </a:solidFill>
            </a:endParaRPr>
          </a:p>
          <a:p>
            <a:pPr eaLnBrk="1" hangingPunct="1">
              <a:spcBef>
                <a:spcPct val="0"/>
              </a:spcBef>
              <a:buFontTx/>
              <a:buNone/>
            </a:pPr>
            <a:r>
              <a:rPr lang="cs-CZ" altLang="cs-CZ" sz="1400" b="1" dirty="0">
                <a:solidFill>
                  <a:srgbClr val="0000DC"/>
                </a:solidFill>
              </a:rPr>
              <a:t>Poměr izotopů kyslíku </a:t>
            </a:r>
            <a:r>
              <a:rPr lang="cs-CZ" altLang="cs-CZ" sz="1400" b="1" baseline="30000" dirty="0">
                <a:solidFill>
                  <a:srgbClr val="0000DC"/>
                </a:solidFill>
              </a:rPr>
              <a:t>18</a:t>
            </a:r>
            <a:r>
              <a:rPr lang="cs-CZ" altLang="cs-CZ" sz="1400" b="1" dirty="0">
                <a:solidFill>
                  <a:srgbClr val="0000DC"/>
                </a:solidFill>
              </a:rPr>
              <a:t>O/</a:t>
            </a:r>
            <a:r>
              <a:rPr lang="cs-CZ" altLang="cs-CZ" sz="1400" b="1" baseline="30000" dirty="0">
                <a:solidFill>
                  <a:srgbClr val="0000DC"/>
                </a:solidFill>
              </a:rPr>
              <a:t>16</a:t>
            </a:r>
            <a:r>
              <a:rPr lang="cs-CZ" altLang="cs-CZ" sz="1400" b="1" dirty="0">
                <a:solidFill>
                  <a:srgbClr val="0000DC"/>
                </a:solidFill>
              </a:rPr>
              <a:t>O nám řekne o klimatu během života člověka a vodě kterou dané zvíře či člověk pil. Izotop </a:t>
            </a:r>
            <a:r>
              <a:rPr lang="cs-CZ" altLang="cs-CZ" sz="1400" b="1" baseline="30000" dirty="0">
                <a:solidFill>
                  <a:srgbClr val="0000DC"/>
                </a:solidFill>
              </a:rPr>
              <a:t>18</a:t>
            </a:r>
            <a:r>
              <a:rPr lang="cs-CZ" altLang="cs-CZ" sz="1400" b="1" dirty="0">
                <a:solidFill>
                  <a:srgbClr val="0000DC"/>
                </a:solidFill>
              </a:rPr>
              <a:t>O se velmi snadno váže do fosforečnanu vápenatého (tvořícího kost) a do </a:t>
            </a:r>
            <a:r>
              <a:rPr lang="cs-CZ" altLang="cs-CZ" sz="1400" b="1" dirty="0" err="1">
                <a:solidFill>
                  <a:srgbClr val="0000DC"/>
                </a:solidFill>
              </a:rPr>
              <a:t>fluoroapatitu</a:t>
            </a:r>
            <a:r>
              <a:rPr lang="cs-CZ" altLang="cs-CZ" sz="1400" b="1" dirty="0">
                <a:solidFill>
                  <a:srgbClr val="0000DC"/>
                </a:solidFill>
              </a:rPr>
              <a:t> (tvoří sklovinu zubu). Podle izotopového složení lze zjistit nejen klima v době života zvířete či člověka, tak rovněž lze zjistit migrace v raném věku.</a:t>
            </a:r>
          </a:p>
        </p:txBody>
      </p:sp>
      <p:pic>
        <p:nvPicPr>
          <p:cNvPr id="3" name="Obrázek 2">
            <a:extLst>
              <a:ext uri="{FF2B5EF4-FFF2-40B4-BE49-F238E27FC236}">
                <a16:creationId xmlns:a16="http://schemas.microsoft.com/office/drawing/2014/main" id="{4DC01914-A860-40BB-B978-D47DE2910B9D}"/>
              </a:ext>
            </a:extLst>
          </p:cNvPr>
          <p:cNvPicPr>
            <a:picLocks noChangeAspect="1"/>
          </p:cNvPicPr>
          <p:nvPr/>
        </p:nvPicPr>
        <p:blipFill>
          <a:blip r:embed="rId3"/>
          <a:stretch>
            <a:fillRect/>
          </a:stretch>
        </p:blipFill>
        <p:spPr>
          <a:xfrm>
            <a:off x="4461371" y="386863"/>
            <a:ext cx="4762500" cy="1857375"/>
          </a:xfrm>
          <a:prstGeom prst="rect">
            <a:avLst/>
          </a:prstGeom>
        </p:spPr>
      </p:pic>
      <p:pic>
        <p:nvPicPr>
          <p:cNvPr id="4" name="Obrázek 3">
            <a:extLst>
              <a:ext uri="{FF2B5EF4-FFF2-40B4-BE49-F238E27FC236}">
                <a16:creationId xmlns:a16="http://schemas.microsoft.com/office/drawing/2014/main" id="{F4EF113D-CF13-4EAF-8C67-DBE6146F92EE}"/>
              </a:ext>
            </a:extLst>
          </p:cNvPr>
          <p:cNvPicPr>
            <a:picLocks noChangeAspect="1"/>
          </p:cNvPicPr>
          <p:nvPr/>
        </p:nvPicPr>
        <p:blipFill>
          <a:blip r:embed="rId4"/>
          <a:stretch>
            <a:fillRect/>
          </a:stretch>
        </p:blipFill>
        <p:spPr>
          <a:xfrm>
            <a:off x="35082" y="2715935"/>
            <a:ext cx="6102864" cy="3393740"/>
          </a:xfrm>
          <a:prstGeom prst="rect">
            <a:avLst/>
          </a:prstGeom>
        </p:spPr>
      </p:pic>
      <p:pic>
        <p:nvPicPr>
          <p:cNvPr id="5" name="Obrázek 4">
            <a:extLst>
              <a:ext uri="{FF2B5EF4-FFF2-40B4-BE49-F238E27FC236}">
                <a16:creationId xmlns:a16="http://schemas.microsoft.com/office/drawing/2014/main" id="{011DD603-91D7-4234-884B-E62264C2ED7F}"/>
              </a:ext>
            </a:extLst>
          </p:cNvPr>
          <p:cNvPicPr>
            <a:picLocks noChangeAspect="1"/>
          </p:cNvPicPr>
          <p:nvPr/>
        </p:nvPicPr>
        <p:blipFill>
          <a:blip r:embed="rId5"/>
          <a:stretch>
            <a:fillRect/>
          </a:stretch>
        </p:blipFill>
        <p:spPr>
          <a:xfrm>
            <a:off x="6270946" y="2804013"/>
            <a:ext cx="5124450" cy="3619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0753200" cy="451576"/>
          </a:xfrm>
        </p:spPr>
        <p:txBody>
          <a:bodyPr/>
          <a:lstStyle/>
          <a:p>
            <a:r>
              <a:rPr lang="cs-CZ" dirty="0"/>
              <a:t>Bazální metabolismus</a:t>
            </a:r>
          </a:p>
        </p:txBody>
      </p:sp>
      <p:sp>
        <p:nvSpPr>
          <p:cNvPr id="5" name="Zástupný symbol pro obsah 4"/>
          <p:cNvSpPr>
            <a:spLocks noGrp="1"/>
          </p:cNvSpPr>
          <p:nvPr>
            <p:ph idx="1"/>
          </p:nvPr>
        </p:nvSpPr>
        <p:spPr>
          <a:xfrm>
            <a:off x="436963" y="1135063"/>
            <a:ext cx="11482893" cy="4888232"/>
          </a:xfrm>
        </p:spPr>
        <p:txBody>
          <a:bodyPr/>
          <a:lstStyle/>
          <a:p>
            <a:pPr marL="72000" indent="0">
              <a:lnSpc>
                <a:spcPct val="100000"/>
              </a:lnSpc>
              <a:buNone/>
            </a:pPr>
            <a:r>
              <a:rPr lang="cs-CZ" dirty="0"/>
              <a:t>Množství energie nezbytné pro zachování základních životních funkcí</a:t>
            </a:r>
          </a:p>
          <a:p>
            <a:pPr marL="72000" indent="0">
              <a:lnSpc>
                <a:spcPct val="100000"/>
              </a:lnSpc>
              <a:buNone/>
            </a:pPr>
            <a:endParaRPr lang="cs-CZ" dirty="0"/>
          </a:p>
          <a:p>
            <a:pPr marL="72000" indent="0">
              <a:lnSpc>
                <a:spcPct val="100000"/>
              </a:lnSpc>
              <a:buNone/>
            </a:pPr>
            <a:r>
              <a:rPr lang="cs-CZ" sz="2400" b="1" dirty="0"/>
              <a:t>Bazální energetický výdej (BEE</a:t>
            </a:r>
            <a:r>
              <a:rPr lang="cs-CZ" sz="2000" b="1" dirty="0"/>
              <a:t>): </a:t>
            </a:r>
            <a:r>
              <a:rPr lang="cs-CZ" sz="2000" dirty="0"/>
              <a:t>energetický výdej organismu za definovaných - tzv. bazálních podmínek:</a:t>
            </a:r>
          </a:p>
          <a:p>
            <a:pPr lvl="1">
              <a:buFont typeface="Wingdings" panose="05000000000000000000" pitchFamily="2" charset="2"/>
              <a:buChar char="Ø"/>
            </a:pPr>
            <a:r>
              <a:rPr lang="cs-CZ" dirty="0"/>
              <a:t> </a:t>
            </a:r>
            <a:r>
              <a:rPr lang="cs-CZ" dirty="0" err="1"/>
              <a:t>termoneutrální</a:t>
            </a:r>
            <a:r>
              <a:rPr lang="cs-CZ" dirty="0"/>
              <a:t> prostředí</a:t>
            </a:r>
          </a:p>
          <a:p>
            <a:pPr lvl="1">
              <a:buFont typeface="Wingdings" panose="05000000000000000000" pitchFamily="2" charset="2"/>
              <a:buChar char="Ø"/>
            </a:pPr>
            <a:r>
              <a:rPr lang="cs-CZ" dirty="0"/>
              <a:t> tělesný a duševní klid (ráno než vstaneme z lůžka)</a:t>
            </a:r>
          </a:p>
          <a:p>
            <a:pPr lvl="1">
              <a:buFont typeface="Wingdings" panose="05000000000000000000" pitchFamily="2" charset="2"/>
              <a:buChar char="Ø"/>
            </a:pPr>
            <a:r>
              <a:rPr lang="cs-CZ" dirty="0"/>
              <a:t> dieta bez bílkovin 12-18 hodin před měřením</a:t>
            </a:r>
          </a:p>
          <a:p>
            <a:pPr marL="324000" lvl="1" indent="0">
              <a:buNone/>
            </a:pPr>
            <a:endParaRPr lang="cs-CZ" sz="1200" dirty="0"/>
          </a:p>
          <a:p>
            <a:pPr marL="72000" indent="0">
              <a:lnSpc>
                <a:spcPct val="100000"/>
              </a:lnSpc>
              <a:buNone/>
            </a:pPr>
            <a:r>
              <a:rPr lang="cs-CZ" sz="2400" b="1" dirty="0"/>
              <a:t>BEE se mění v závislosti na mnoha faktorech </a:t>
            </a:r>
            <a:r>
              <a:rPr lang="cs-CZ" sz="2400" dirty="0"/>
              <a:t>(</a:t>
            </a:r>
            <a:r>
              <a:rPr lang="cs-CZ" sz="1800" dirty="0"/>
              <a:t>např. svalová tkán zvyšuje BEE, opakovaná hubnutí ho snižuje)</a:t>
            </a:r>
          </a:p>
          <a:p>
            <a:pPr marL="72000" indent="0">
              <a:lnSpc>
                <a:spcPct val="100000"/>
              </a:lnSpc>
              <a:buNone/>
            </a:pPr>
            <a:endParaRPr lang="cs-CZ" sz="1400" dirty="0"/>
          </a:p>
          <a:p>
            <a:pPr marL="72000" indent="0">
              <a:lnSpc>
                <a:spcPct val="100000"/>
              </a:lnSpc>
              <a:buNone/>
            </a:pPr>
            <a:r>
              <a:rPr lang="cs-CZ" sz="2000" dirty="0"/>
              <a:t>I přes splnění podmínek je získaná hodnota pouze odhadem skutečné energie spojené s bazálním metabolismem.</a:t>
            </a:r>
          </a:p>
          <a:p>
            <a:pPr marL="72000" indent="0">
              <a:lnSpc>
                <a:spcPct val="100000"/>
              </a:lnSpc>
              <a:buNone/>
            </a:pPr>
            <a:r>
              <a:rPr lang="cs-CZ" sz="2400" b="1" dirty="0"/>
              <a:t>Klidový energetický výdej </a:t>
            </a:r>
            <a:r>
              <a:rPr lang="cs-CZ" dirty="0"/>
              <a:t>– </a:t>
            </a:r>
            <a:r>
              <a:rPr lang="cs-CZ" sz="2000" dirty="0"/>
              <a:t>měření výdeje za klinických podmínek, kdy není možní dodržet všechny bazální podmínky – slouží k odhadu BEE</a:t>
            </a:r>
          </a:p>
          <a:p>
            <a:pPr lvl="1"/>
            <a:endParaRPr lang="cs-CZ" dirty="0"/>
          </a:p>
        </p:txBody>
      </p:sp>
    </p:spTree>
    <p:extLst>
      <p:ext uri="{BB962C8B-B14F-4D97-AF65-F5344CB8AC3E}">
        <p14:creationId xmlns:p14="http://schemas.microsoft.com/office/powerpoint/2010/main" val="164646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0753200" cy="451576"/>
          </a:xfrm>
        </p:spPr>
        <p:txBody>
          <a:bodyPr/>
          <a:lstStyle/>
          <a:p>
            <a:r>
              <a:rPr lang="cs-CZ" dirty="0"/>
              <a:t>Měření spotřeby O</a:t>
            </a:r>
            <a:r>
              <a:rPr lang="cs-CZ" baseline="-25000" dirty="0"/>
              <a:t>2</a:t>
            </a:r>
            <a:r>
              <a:rPr lang="cs-CZ" dirty="0"/>
              <a:t> v praktiku</a:t>
            </a:r>
          </a:p>
        </p:txBody>
      </p:sp>
      <p:grpSp>
        <p:nvGrpSpPr>
          <p:cNvPr id="7" name="Skupina 6"/>
          <p:cNvGrpSpPr/>
          <p:nvPr/>
        </p:nvGrpSpPr>
        <p:grpSpPr>
          <a:xfrm>
            <a:off x="455033" y="1033822"/>
            <a:ext cx="10199179" cy="5249149"/>
            <a:chOff x="1055605" y="304673"/>
            <a:chExt cx="13337650" cy="7825180"/>
          </a:xfrm>
        </p:grpSpPr>
        <p:grpSp>
          <p:nvGrpSpPr>
            <p:cNvPr id="8" name="Skupina 7"/>
            <p:cNvGrpSpPr/>
            <p:nvPr/>
          </p:nvGrpSpPr>
          <p:grpSpPr>
            <a:xfrm>
              <a:off x="2065237" y="1010433"/>
              <a:ext cx="7299505" cy="2733658"/>
              <a:chOff x="3575713" y="1010434"/>
              <a:chExt cx="8937978" cy="4170879"/>
            </a:xfrm>
          </p:grpSpPr>
          <p:cxnSp>
            <p:nvCxnSpPr>
              <p:cNvPr id="32" name="Přímá spojnice 31"/>
              <p:cNvCxnSpPr/>
              <p:nvPr/>
            </p:nvCxnSpPr>
            <p:spPr>
              <a:xfrm>
                <a:off x="3600500" y="1656260"/>
                <a:ext cx="8867261" cy="338437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Volný tvar 32"/>
              <p:cNvSpPr/>
              <p:nvPr/>
            </p:nvSpPr>
            <p:spPr>
              <a:xfrm>
                <a:off x="3575713" y="1010434"/>
                <a:ext cx="8937978" cy="4170879"/>
              </a:xfrm>
              <a:custGeom>
                <a:avLst/>
                <a:gdLst>
                  <a:gd name="connsiteX0" fmla="*/ 0 w 8898341"/>
                  <a:gd name="connsiteY0" fmla="*/ 637036 h 4343763"/>
                  <a:gd name="connsiteX1" fmla="*/ 313899 w 8898341"/>
                  <a:gd name="connsiteY1" fmla="*/ 50182 h 4343763"/>
                  <a:gd name="connsiteX2" fmla="*/ 627797 w 8898341"/>
                  <a:gd name="connsiteY2" fmla="*/ 1783448 h 4343763"/>
                  <a:gd name="connsiteX3" fmla="*/ 1132765 w 8898341"/>
                  <a:gd name="connsiteY3" fmla="*/ 732571 h 4343763"/>
                  <a:gd name="connsiteX4" fmla="*/ 1514902 w 8898341"/>
                  <a:gd name="connsiteY4" fmla="*/ 1919926 h 4343763"/>
                  <a:gd name="connsiteX5" fmla="*/ 1992574 w 8898341"/>
                  <a:gd name="connsiteY5" fmla="*/ 1032821 h 4343763"/>
                  <a:gd name="connsiteX6" fmla="*/ 2524836 w 8898341"/>
                  <a:gd name="connsiteY6" fmla="*/ 2274768 h 4343763"/>
                  <a:gd name="connsiteX7" fmla="*/ 2934269 w 8898341"/>
                  <a:gd name="connsiteY7" fmla="*/ 1333072 h 4343763"/>
                  <a:gd name="connsiteX8" fmla="*/ 3452884 w 8898341"/>
                  <a:gd name="connsiteY8" fmla="*/ 2752439 h 4343763"/>
                  <a:gd name="connsiteX9" fmla="*/ 3794078 w 8898341"/>
                  <a:gd name="connsiteY9" fmla="*/ 1728857 h 4343763"/>
                  <a:gd name="connsiteX10" fmla="*/ 4258102 w 8898341"/>
                  <a:gd name="connsiteY10" fmla="*/ 2888917 h 4343763"/>
                  <a:gd name="connsiteX11" fmla="*/ 4708478 w 8898341"/>
                  <a:gd name="connsiteY11" fmla="*/ 1919926 h 4343763"/>
                  <a:gd name="connsiteX12" fmla="*/ 5104263 w 8898341"/>
                  <a:gd name="connsiteY12" fmla="*/ 3271054 h 4343763"/>
                  <a:gd name="connsiteX13" fmla="*/ 5513696 w 8898341"/>
                  <a:gd name="connsiteY13" fmla="*/ 2274768 h 4343763"/>
                  <a:gd name="connsiteX14" fmla="*/ 6196084 w 8898341"/>
                  <a:gd name="connsiteY14" fmla="*/ 3625896 h 4343763"/>
                  <a:gd name="connsiteX15" fmla="*/ 6428096 w 8898341"/>
                  <a:gd name="connsiteY15" fmla="*/ 2534075 h 4343763"/>
                  <a:gd name="connsiteX16" fmla="*/ 6987654 w 8898341"/>
                  <a:gd name="connsiteY16" fmla="*/ 3803317 h 4343763"/>
                  <a:gd name="connsiteX17" fmla="*/ 7492621 w 8898341"/>
                  <a:gd name="connsiteY17" fmla="*/ 2943508 h 4343763"/>
                  <a:gd name="connsiteX18" fmla="*/ 8024884 w 8898341"/>
                  <a:gd name="connsiteY18" fmla="*/ 4199102 h 4343763"/>
                  <a:gd name="connsiteX19" fmla="*/ 8420669 w 8898341"/>
                  <a:gd name="connsiteY19" fmla="*/ 3366588 h 4343763"/>
                  <a:gd name="connsiteX20" fmla="*/ 8720920 w 8898341"/>
                  <a:gd name="connsiteY20" fmla="*/ 4335579 h 4343763"/>
                  <a:gd name="connsiteX21" fmla="*/ 8898341 w 8898341"/>
                  <a:gd name="connsiteY21" fmla="*/ 3857908 h 4343763"/>
                  <a:gd name="connsiteX0" fmla="*/ 0 w 8898341"/>
                  <a:gd name="connsiteY0" fmla="*/ 539265 h 4245992"/>
                  <a:gd name="connsiteX1" fmla="*/ 313899 w 8898341"/>
                  <a:gd name="connsiteY1" fmla="*/ 61594 h 4245992"/>
                  <a:gd name="connsiteX2" fmla="*/ 627797 w 8898341"/>
                  <a:gd name="connsiteY2" fmla="*/ 1685677 h 4245992"/>
                  <a:gd name="connsiteX3" fmla="*/ 1132765 w 8898341"/>
                  <a:gd name="connsiteY3" fmla="*/ 634800 h 4245992"/>
                  <a:gd name="connsiteX4" fmla="*/ 1514902 w 8898341"/>
                  <a:gd name="connsiteY4" fmla="*/ 1822155 h 4245992"/>
                  <a:gd name="connsiteX5" fmla="*/ 1992574 w 8898341"/>
                  <a:gd name="connsiteY5" fmla="*/ 935050 h 4245992"/>
                  <a:gd name="connsiteX6" fmla="*/ 2524836 w 8898341"/>
                  <a:gd name="connsiteY6" fmla="*/ 2176997 h 4245992"/>
                  <a:gd name="connsiteX7" fmla="*/ 2934269 w 8898341"/>
                  <a:gd name="connsiteY7" fmla="*/ 1235301 h 4245992"/>
                  <a:gd name="connsiteX8" fmla="*/ 3452884 w 8898341"/>
                  <a:gd name="connsiteY8" fmla="*/ 2654668 h 4245992"/>
                  <a:gd name="connsiteX9" fmla="*/ 3794078 w 8898341"/>
                  <a:gd name="connsiteY9" fmla="*/ 1631086 h 4245992"/>
                  <a:gd name="connsiteX10" fmla="*/ 4258102 w 8898341"/>
                  <a:gd name="connsiteY10" fmla="*/ 2791146 h 4245992"/>
                  <a:gd name="connsiteX11" fmla="*/ 4708478 w 8898341"/>
                  <a:gd name="connsiteY11" fmla="*/ 1822155 h 4245992"/>
                  <a:gd name="connsiteX12" fmla="*/ 5104263 w 8898341"/>
                  <a:gd name="connsiteY12" fmla="*/ 3173283 h 4245992"/>
                  <a:gd name="connsiteX13" fmla="*/ 5513696 w 8898341"/>
                  <a:gd name="connsiteY13" fmla="*/ 2176997 h 4245992"/>
                  <a:gd name="connsiteX14" fmla="*/ 6196084 w 8898341"/>
                  <a:gd name="connsiteY14" fmla="*/ 3528125 h 4245992"/>
                  <a:gd name="connsiteX15" fmla="*/ 6428096 w 8898341"/>
                  <a:gd name="connsiteY15" fmla="*/ 2436304 h 4245992"/>
                  <a:gd name="connsiteX16" fmla="*/ 6987654 w 8898341"/>
                  <a:gd name="connsiteY16" fmla="*/ 3705546 h 4245992"/>
                  <a:gd name="connsiteX17" fmla="*/ 7492621 w 8898341"/>
                  <a:gd name="connsiteY17" fmla="*/ 2845737 h 4245992"/>
                  <a:gd name="connsiteX18" fmla="*/ 8024884 w 8898341"/>
                  <a:gd name="connsiteY18" fmla="*/ 4101331 h 4245992"/>
                  <a:gd name="connsiteX19" fmla="*/ 8420669 w 8898341"/>
                  <a:gd name="connsiteY19" fmla="*/ 3268817 h 4245992"/>
                  <a:gd name="connsiteX20" fmla="*/ 8720920 w 8898341"/>
                  <a:gd name="connsiteY20" fmla="*/ 4237808 h 4245992"/>
                  <a:gd name="connsiteX21" fmla="*/ 8898341 w 8898341"/>
                  <a:gd name="connsiteY21" fmla="*/ 3760137 h 4245992"/>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428096 w 8898341"/>
                  <a:gd name="connsiteY15" fmla="*/ 2428113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87356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472127 h 4178854"/>
                  <a:gd name="connsiteX1" fmla="*/ 313899 w 8898341"/>
                  <a:gd name="connsiteY1" fmla="*/ 62695 h 4178854"/>
                  <a:gd name="connsiteX2" fmla="*/ 655093 w 8898341"/>
                  <a:gd name="connsiteY2" fmla="*/ 1495710 h 4178854"/>
                  <a:gd name="connsiteX3" fmla="*/ 1187356 w 8898341"/>
                  <a:gd name="connsiteY3" fmla="*/ 567662 h 4178854"/>
                  <a:gd name="connsiteX4" fmla="*/ 1514902 w 8898341"/>
                  <a:gd name="connsiteY4" fmla="*/ 1755017 h 4178854"/>
                  <a:gd name="connsiteX5" fmla="*/ 2101756 w 8898341"/>
                  <a:gd name="connsiteY5" fmla="*/ 908855 h 4178854"/>
                  <a:gd name="connsiteX6" fmla="*/ 2524836 w 8898341"/>
                  <a:gd name="connsiteY6" fmla="*/ 2109859 h 4178854"/>
                  <a:gd name="connsiteX7" fmla="*/ 2934269 w 8898341"/>
                  <a:gd name="connsiteY7" fmla="*/ 1168163 h 4178854"/>
                  <a:gd name="connsiteX8" fmla="*/ 3452884 w 8898341"/>
                  <a:gd name="connsiteY8" fmla="*/ 2587530 h 4178854"/>
                  <a:gd name="connsiteX9" fmla="*/ 3848669 w 8898341"/>
                  <a:gd name="connsiteY9" fmla="*/ 1523005 h 4178854"/>
                  <a:gd name="connsiteX10" fmla="*/ 4258102 w 8898341"/>
                  <a:gd name="connsiteY10" fmla="*/ 2724008 h 4178854"/>
                  <a:gd name="connsiteX11" fmla="*/ 4708478 w 8898341"/>
                  <a:gd name="connsiteY11" fmla="*/ 1755017 h 4178854"/>
                  <a:gd name="connsiteX12" fmla="*/ 5104263 w 8898341"/>
                  <a:gd name="connsiteY12" fmla="*/ 3106145 h 4178854"/>
                  <a:gd name="connsiteX13" fmla="*/ 5663821 w 8898341"/>
                  <a:gd name="connsiteY13" fmla="*/ 2178098 h 4178854"/>
                  <a:gd name="connsiteX14" fmla="*/ 6196084 w 8898341"/>
                  <a:gd name="connsiteY14" fmla="*/ 3460987 h 4178854"/>
                  <a:gd name="connsiteX15" fmla="*/ 6564574 w 8898341"/>
                  <a:gd name="connsiteY15" fmla="*/ 2519292 h 4178854"/>
                  <a:gd name="connsiteX16" fmla="*/ 6987654 w 8898341"/>
                  <a:gd name="connsiteY16" fmla="*/ 3638408 h 4178854"/>
                  <a:gd name="connsiteX17" fmla="*/ 7492621 w 8898341"/>
                  <a:gd name="connsiteY17" fmla="*/ 2778599 h 4178854"/>
                  <a:gd name="connsiteX18" fmla="*/ 8024884 w 8898341"/>
                  <a:gd name="connsiteY18" fmla="*/ 4034193 h 4178854"/>
                  <a:gd name="connsiteX19" fmla="*/ 8420669 w 8898341"/>
                  <a:gd name="connsiteY19" fmla="*/ 3201679 h 4178854"/>
                  <a:gd name="connsiteX20" fmla="*/ 8720920 w 8898341"/>
                  <a:gd name="connsiteY20" fmla="*/ 4170670 h 4178854"/>
                  <a:gd name="connsiteX21" fmla="*/ 8898341 w 8898341"/>
                  <a:gd name="connsiteY21" fmla="*/ 3692999 h 4178854"/>
                  <a:gd name="connsiteX0" fmla="*/ 0 w 8898341"/>
                  <a:gd name="connsiteY0" fmla="*/ 463528 h 4170255"/>
                  <a:gd name="connsiteX1" fmla="*/ 313899 w 8898341"/>
                  <a:gd name="connsiteY1" fmla="*/ 54096 h 4170255"/>
                  <a:gd name="connsiteX2" fmla="*/ 627797 w 8898341"/>
                  <a:gd name="connsiteY2" fmla="*/ 1364281 h 4170255"/>
                  <a:gd name="connsiteX3" fmla="*/ 1187356 w 8898341"/>
                  <a:gd name="connsiteY3" fmla="*/ 559063 h 4170255"/>
                  <a:gd name="connsiteX4" fmla="*/ 1514902 w 8898341"/>
                  <a:gd name="connsiteY4" fmla="*/ 1746418 h 4170255"/>
                  <a:gd name="connsiteX5" fmla="*/ 2101756 w 8898341"/>
                  <a:gd name="connsiteY5" fmla="*/ 900256 h 4170255"/>
                  <a:gd name="connsiteX6" fmla="*/ 2524836 w 8898341"/>
                  <a:gd name="connsiteY6" fmla="*/ 2101260 h 4170255"/>
                  <a:gd name="connsiteX7" fmla="*/ 2934269 w 8898341"/>
                  <a:gd name="connsiteY7" fmla="*/ 1159564 h 4170255"/>
                  <a:gd name="connsiteX8" fmla="*/ 3452884 w 8898341"/>
                  <a:gd name="connsiteY8" fmla="*/ 2578931 h 4170255"/>
                  <a:gd name="connsiteX9" fmla="*/ 3848669 w 8898341"/>
                  <a:gd name="connsiteY9" fmla="*/ 1514406 h 4170255"/>
                  <a:gd name="connsiteX10" fmla="*/ 4258102 w 8898341"/>
                  <a:gd name="connsiteY10" fmla="*/ 2715409 h 4170255"/>
                  <a:gd name="connsiteX11" fmla="*/ 4708478 w 8898341"/>
                  <a:gd name="connsiteY11" fmla="*/ 1746418 h 4170255"/>
                  <a:gd name="connsiteX12" fmla="*/ 5104263 w 8898341"/>
                  <a:gd name="connsiteY12" fmla="*/ 3097546 h 4170255"/>
                  <a:gd name="connsiteX13" fmla="*/ 5663821 w 8898341"/>
                  <a:gd name="connsiteY13" fmla="*/ 2169499 h 4170255"/>
                  <a:gd name="connsiteX14" fmla="*/ 6196084 w 8898341"/>
                  <a:gd name="connsiteY14" fmla="*/ 3452388 h 4170255"/>
                  <a:gd name="connsiteX15" fmla="*/ 6564574 w 8898341"/>
                  <a:gd name="connsiteY15" fmla="*/ 2510693 h 4170255"/>
                  <a:gd name="connsiteX16" fmla="*/ 6987654 w 8898341"/>
                  <a:gd name="connsiteY16" fmla="*/ 3629809 h 4170255"/>
                  <a:gd name="connsiteX17" fmla="*/ 7492621 w 8898341"/>
                  <a:gd name="connsiteY17" fmla="*/ 2770000 h 4170255"/>
                  <a:gd name="connsiteX18" fmla="*/ 8024884 w 8898341"/>
                  <a:gd name="connsiteY18" fmla="*/ 4025594 h 4170255"/>
                  <a:gd name="connsiteX19" fmla="*/ 8420669 w 8898341"/>
                  <a:gd name="connsiteY19" fmla="*/ 3193080 h 4170255"/>
                  <a:gd name="connsiteX20" fmla="*/ 8720920 w 8898341"/>
                  <a:gd name="connsiteY20" fmla="*/ 4162071 h 4170255"/>
                  <a:gd name="connsiteX21" fmla="*/ 8898341 w 8898341"/>
                  <a:gd name="connsiteY21" fmla="*/ 3684400 h 4170255"/>
                  <a:gd name="connsiteX0" fmla="*/ 0 w 8980228"/>
                  <a:gd name="connsiteY0" fmla="*/ 463528 h 4171491"/>
                  <a:gd name="connsiteX1" fmla="*/ 313899 w 8980228"/>
                  <a:gd name="connsiteY1" fmla="*/ 54096 h 4171491"/>
                  <a:gd name="connsiteX2" fmla="*/ 627797 w 8980228"/>
                  <a:gd name="connsiteY2" fmla="*/ 1364281 h 4171491"/>
                  <a:gd name="connsiteX3" fmla="*/ 1187356 w 8980228"/>
                  <a:gd name="connsiteY3" fmla="*/ 559063 h 4171491"/>
                  <a:gd name="connsiteX4" fmla="*/ 1514902 w 8980228"/>
                  <a:gd name="connsiteY4" fmla="*/ 1746418 h 4171491"/>
                  <a:gd name="connsiteX5" fmla="*/ 2101756 w 8980228"/>
                  <a:gd name="connsiteY5" fmla="*/ 900256 h 4171491"/>
                  <a:gd name="connsiteX6" fmla="*/ 2524836 w 8980228"/>
                  <a:gd name="connsiteY6" fmla="*/ 2101260 h 4171491"/>
                  <a:gd name="connsiteX7" fmla="*/ 2934269 w 8980228"/>
                  <a:gd name="connsiteY7" fmla="*/ 1159564 h 4171491"/>
                  <a:gd name="connsiteX8" fmla="*/ 3452884 w 8980228"/>
                  <a:gd name="connsiteY8" fmla="*/ 2578931 h 4171491"/>
                  <a:gd name="connsiteX9" fmla="*/ 3848669 w 8980228"/>
                  <a:gd name="connsiteY9" fmla="*/ 1514406 h 4171491"/>
                  <a:gd name="connsiteX10" fmla="*/ 4258102 w 8980228"/>
                  <a:gd name="connsiteY10" fmla="*/ 2715409 h 4171491"/>
                  <a:gd name="connsiteX11" fmla="*/ 4708478 w 8980228"/>
                  <a:gd name="connsiteY11" fmla="*/ 1746418 h 4171491"/>
                  <a:gd name="connsiteX12" fmla="*/ 5104263 w 8980228"/>
                  <a:gd name="connsiteY12" fmla="*/ 3097546 h 4171491"/>
                  <a:gd name="connsiteX13" fmla="*/ 5663821 w 8980228"/>
                  <a:gd name="connsiteY13" fmla="*/ 2169499 h 4171491"/>
                  <a:gd name="connsiteX14" fmla="*/ 6196084 w 8980228"/>
                  <a:gd name="connsiteY14" fmla="*/ 3452388 h 4171491"/>
                  <a:gd name="connsiteX15" fmla="*/ 6564574 w 8980228"/>
                  <a:gd name="connsiteY15" fmla="*/ 2510693 h 4171491"/>
                  <a:gd name="connsiteX16" fmla="*/ 6987654 w 8980228"/>
                  <a:gd name="connsiteY16" fmla="*/ 3629809 h 4171491"/>
                  <a:gd name="connsiteX17" fmla="*/ 7492621 w 8980228"/>
                  <a:gd name="connsiteY17" fmla="*/ 2770000 h 4171491"/>
                  <a:gd name="connsiteX18" fmla="*/ 8024884 w 8980228"/>
                  <a:gd name="connsiteY18" fmla="*/ 4025594 h 4171491"/>
                  <a:gd name="connsiteX19" fmla="*/ 8420669 w 8980228"/>
                  <a:gd name="connsiteY19" fmla="*/ 3193080 h 4171491"/>
                  <a:gd name="connsiteX20" fmla="*/ 8720920 w 8980228"/>
                  <a:gd name="connsiteY20" fmla="*/ 4162071 h 4171491"/>
                  <a:gd name="connsiteX21" fmla="*/ 8980228 w 8980228"/>
                  <a:gd name="connsiteY21" fmla="*/ 3711695 h 4171491"/>
                  <a:gd name="connsiteX0" fmla="*/ 0 w 8959102"/>
                  <a:gd name="connsiteY0" fmla="*/ 463528 h 4173528"/>
                  <a:gd name="connsiteX1" fmla="*/ 313899 w 8959102"/>
                  <a:gd name="connsiteY1" fmla="*/ 54096 h 4173528"/>
                  <a:gd name="connsiteX2" fmla="*/ 627797 w 8959102"/>
                  <a:gd name="connsiteY2" fmla="*/ 1364281 h 4173528"/>
                  <a:gd name="connsiteX3" fmla="*/ 1187356 w 8959102"/>
                  <a:gd name="connsiteY3" fmla="*/ 559063 h 4173528"/>
                  <a:gd name="connsiteX4" fmla="*/ 1514902 w 8959102"/>
                  <a:gd name="connsiteY4" fmla="*/ 1746418 h 4173528"/>
                  <a:gd name="connsiteX5" fmla="*/ 2101756 w 8959102"/>
                  <a:gd name="connsiteY5" fmla="*/ 900256 h 4173528"/>
                  <a:gd name="connsiteX6" fmla="*/ 2524836 w 8959102"/>
                  <a:gd name="connsiteY6" fmla="*/ 2101260 h 4173528"/>
                  <a:gd name="connsiteX7" fmla="*/ 2934269 w 8959102"/>
                  <a:gd name="connsiteY7" fmla="*/ 1159564 h 4173528"/>
                  <a:gd name="connsiteX8" fmla="*/ 3452884 w 8959102"/>
                  <a:gd name="connsiteY8" fmla="*/ 2578931 h 4173528"/>
                  <a:gd name="connsiteX9" fmla="*/ 3848669 w 8959102"/>
                  <a:gd name="connsiteY9" fmla="*/ 1514406 h 4173528"/>
                  <a:gd name="connsiteX10" fmla="*/ 4258102 w 8959102"/>
                  <a:gd name="connsiteY10" fmla="*/ 2715409 h 4173528"/>
                  <a:gd name="connsiteX11" fmla="*/ 4708478 w 8959102"/>
                  <a:gd name="connsiteY11" fmla="*/ 1746418 h 4173528"/>
                  <a:gd name="connsiteX12" fmla="*/ 5104263 w 8959102"/>
                  <a:gd name="connsiteY12" fmla="*/ 3097546 h 4173528"/>
                  <a:gd name="connsiteX13" fmla="*/ 5663821 w 8959102"/>
                  <a:gd name="connsiteY13" fmla="*/ 2169499 h 4173528"/>
                  <a:gd name="connsiteX14" fmla="*/ 6196084 w 8959102"/>
                  <a:gd name="connsiteY14" fmla="*/ 3452388 h 4173528"/>
                  <a:gd name="connsiteX15" fmla="*/ 6564574 w 8959102"/>
                  <a:gd name="connsiteY15" fmla="*/ 2510693 h 4173528"/>
                  <a:gd name="connsiteX16" fmla="*/ 6987654 w 8959102"/>
                  <a:gd name="connsiteY16" fmla="*/ 3629809 h 4173528"/>
                  <a:gd name="connsiteX17" fmla="*/ 7492621 w 8959102"/>
                  <a:gd name="connsiteY17" fmla="*/ 2770000 h 4173528"/>
                  <a:gd name="connsiteX18" fmla="*/ 8024884 w 8959102"/>
                  <a:gd name="connsiteY18" fmla="*/ 4025594 h 4173528"/>
                  <a:gd name="connsiteX19" fmla="*/ 8420669 w 8959102"/>
                  <a:gd name="connsiteY19" fmla="*/ 3193080 h 4173528"/>
                  <a:gd name="connsiteX20" fmla="*/ 8720920 w 8959102"/>
                  <a:gd name="connsiteY20" fmla="*/ 4162071 h 4173528"/>
                  <a:gd name="connsiteX21" fmla="*/ 8959102 w 8959102"/>
                  <a:gd name="connsiteY21" fmla="*/ 3751180 h 4173528"/>
                  <a:gd name="connsiteX0" fmla="*/ 0 w 8937978"/>
                  <a:gd name="connsiteY0" fmla="*/ 463528 h 4170879"/>
                  <a:gd name="connsiteX1" fmla="*/ 313899 w 8937978"/>
                  <a:gd name="connsiteY1" fmla="*/ 54096 h 4170879"/>
                  <a:gd name="connsiteX2" fmla="*/ 627797 w 8937978"/>
                  <a:gd name="connsiteY2" fmla="*/ 1364281 h 4170879"/>
                  <a:gd name="connsiteX3" fmla="*/ 1187356 w 8937978"/>
                  <a:gd name="connsiteY3" fmla="*/ 559063 h 4170879"/>
                  <a:gd name="connsiteX4" fmla="*/ 1514902 w 8937978"/>
                  <a:gd name="connsiteY4" fmla="*/ 1746418 h 4170879"/>
                  <a:gd name="connsiteX5" fmla="*/ 2101756 w 8937978"/>
                  <a:gd name="connsiteY5" fmla="*/ 900256 h 4170879"/>
                  <a:gd name="connsiteX6" fmla="*/ 2524836 w 8937978"/>
                  <a:gd name="connsiteY6" fmla="*/ 2101260 h 4170879"/>
                  <a:gd name="connsiteX7" fmla="*/ 2934269 w 8937978"/>
                  <a:gd name="connsiteY7" fmla="*/ 1159564 h 4170879"/>
                  <a:gd name="connsiteX8" fmla="*/ 3452884 w 8937978"/>
                  <a:gd name="connsiteY8" fmla="*/ 2578931 h 4170879"/>
                  <a:gd name="connsiteX9" fmla="*/ 3848669 w 8937978"/>
                  <a:gd name="connsiteY9" fmla="*/ 1514406 h 4170879"/>
                  <a:gd name="connsiteX10" fmla="*/ 4258102 w 8937978"/>
                  <a:gd name="connsiteY10" fmla="*/ 2715409 h 4170879"/>
                  <a:gd name="connsiteX11" fmla="*/ 4708478 w 8937978"/>
                  <a:gd name="connsiteY11" fmla="*/ 1746418 h 4170879"/>
                  <a:gd name="connsiteX12" fmla="*/ 5104263 w 8937978"/>
                  <a:gd name="connsiteY12" fmla="*/ 3097546 h 4170879"/>
                  <a:gd name="connsiteX13" fmla="*/ 5663821 w 8937978"/>
                  <a:gd name="connsiteY13" fmla="*/ 2169499 h 4170879"/>
                  <a:gd name="connsiteX14" fmla="*/ 6196084 w 8937978"/>
                  <a:gd name="connsiteY14" fmla="*/ 3452388 h 4170879"/>
                  <a:gd name="connsiteX15" fmla="*/ 6564574 w 8937978"/>
                  <a:gd name="connsiteY15" fmla="*/ 2510693 h 4170879"/>
                  <a:gd name="connsiteX16" fmla="*/ 6987654 w 8937978"/>
                  <a:gd name="connsiteY16" fmla="*/ 3629809 h 4170879"/>
                  <a:gd name="connsiteX17" fmla="*/ 7492621 w 8937978"/>
                  <a:gd name="connsiteY17" fmla="*/ 2770000 h 4170879"/>
                  <a:gd name="connsiteX18" fmla="*/ 8024884 w 8937978"/>
                  <a:gd name="connsiteY18" fmla="*/ 4025594 h 4170879"/>
                  <a:gd name="connsiteX19" fmla="*/ 8420669 w 8937978"/>
                  <a:gd name="connsiteY19" fmla="*/ 3193080 h 4170879"/>
                  <a:gd name="connsiteX20" fmla="*/ 8720920 w 8937978"/>
                  <a:gd name="connsiteY20" fmla="*/ 4162071 h 4170879"/>
                  <a:gd name="connsiteX21" fmla="*/ 8937978 w 8937978"/>
                  <a:gd name="connsiteY21" fmla="*/ 3698533 h 41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37978" h="4170879">
                    <a:moveTo>
                      <a:pt x="0" y="463528"/>
                    </a:moveTo>
                    <a:cubicBezTo>
                      <a:pt x="104633" y="74566"/>
                      <a:pt x="209266" y="-96029"/>
                      <a:pt x="313899" y="54096"/>
                    </a:cubicBezTo>
                    <a:cubicBezTo>
                      <a:pt x="418532" y="204221"/>
                      <a:pt x="482221" y="1280120"/>
                      <a:pt x="627797" y="1364281"/>
                    </a:cubicBezTo>
                    <a:cubicBezTo>
                      <a:pt x="773373" y="1448442"/>
                      <a:pt x="1039505" y="495374"/>
                      <a:pt x="1187356" y="559063"/>
                    </a:cubicBezTo>
                    <a:cubicBezTo>
                      <a:pt x="1335207" y="622753"/>
                      <a:pt x="1362502" y="1689553"/>
                      <a:pt x="1514902" y="1746418"/>
                    </a:cubicBezTo>
                    <a:cubicBezTo>
                      <a:pt x="1667302" y="1803283"/>
                      <a:pt x="1933434" y="841116"/>
                      <a:pt x="2101756" y="900256"/>
                    </a:cubicBezTo>
                    <a:cubicBezTo>
                      <a:pt x="2270078" y="959396"/>
                      <a:pt x="2386084" y="2058042"/>
                      <a:pt x="2524836" y="2101260"/>
                    </a:cubicBezTo>
                    <a:cubicBezTo>
                      <a:pt x="2663588" y="2144478"/>
                      <a:pt x="2779594" y="1079952"/>
                      <a:pt x="2934269" y="1159564"/>
                    </a:cubicBezTo>
                    <a:cubicBezTo>
                      <a:pt x="3088944" y="1239176"/>
                      <a:pt x="3300484" y="2519791"/>
                      <a:pt x="3452884" y="2578931"/>
                    </a:cubicBezTo>
                    <a:cubicBezTo>
                      <a:pt x="3605284" y="2638071"/>
                      <a:pt x="3714466" y="1491660"/>
                      <a:pt x="3848669" y="1514406"/>
                    </a:cubicBezTo>
                    <a:cubicBezTo>
                      <a:pt x="3982872" y="1537152"/>
                      <a:pt x="4114801" y="2676740"/>
                      <a:pt x="4258102" y="2715409"/>
                    </a:cubicBezTo>
                    <a:cubicBezTo>
                      <a:pt x="4401403" y="2754078"/>
                      <a:pt x="4567451" y="1682729"/>
                      <a:pt x="4708478" y="1746418"/>
                    </a:cubicBezTo>
                    <a:cubicBezTo>
                      <a:pt x="4849505" y="1810108"/>
                      <a:pt x="4945039" y="3027033"/>
                      <a:pt x="5104263" y="3097546"/>
                    </a:cubicBezTo>
                    <a:cubicBezTo>
                      <a:pt x="5263487" y="3168060"/>
                      <a:pt x="5481851" y="2110359"/>
                      <a:pt x="5663821" y="2169499"/>
                    </a:cubicBezTo>
                    <a:cubicBezTo>
                      <a:pt x="5845791" y="2228639"/>
                      <a:pt x="6045959" y="3395522"/>
                      <a:pt x="6196084" y="3452388"/>
                    </a:cubicBezTo>
                    <a:cubicBezTo>
                      <a:pt x="6346209" y="3509254"/>
                      <a:pt x="6432646" y="2481123"/>
                      <a:pt x="6564574" y="2510693"/>
                    </a:cubicBezTo>
                    <a:cubicBezTo>
                      <a:pt x="6696502" y="2540263"/>
                      <a:pt x="6832980" y="3586591"/>
                      <a:pt x="6987654" y="3629809"/>
                    </a:cubicBezTo>
                    <a:cubicBezTo>
                      <a:pt x="7142328" y="3673027"/>
                      <a:pt x="7319749" y="2704036"/>
                      <a:pt x="7492621" y="2770000"/>
                    </a:cubicBezTo>
                    <a:cubicBezTo>
                      <a:pt x="7665493" y="2835964"/>
                      <a:pt x="7870209" y="3955081"/>
                      <a:pt x="8024884" y="4025594"/>
                    </a:cubicBezTo>
                    <a:cubicBezTo>
                      <a:pt x="8179559" y="4096107"/>
                      <a:pt x="8304663" y="3170334"/>
                      <a:pt x="8420669" y="3193080"/>
                    </a:cubicBezTo>
                    <a:cubicBezTo>
                      <a:pt x="8536675" y="3215826"/>
                      <a:pt x="8634702" y="4077829"/>
                      <a:pt x="8720920" y="4162071"/>
                    </a:cubicBezTo>
                    <a:cubicBezTo>
                      <a:pt x="8807138" y="4246313"/>
                      <a:pt x="8937978" y="3698533"/>
                      <a:pt x="8937978" y="3698533"/>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grpSp>
          <p:nvGrpSpPr>
            <p:cNvPr id="9" name="Skupina 8"/>
            <p:cNvGrpSpPr/>
            <p:nvPr/>
          </p:nvGrpSpPr>
          <p:grpSpPr>
            <a:xfrm>
              <a:off x="9327232" y="3242151"/>
              <a:ext cx="4463920" cy="3878091"/>
              <a:chOff x="3467723" y="1231728"/>
              <a:chExt cx="9313789" cy="3941429"/>
            </a:xfrm>
          </p:grpSpPr>
          <p:cxnSp>
            <p:nvCxnSpPr>
              <p:cNvPr id="30" name="Přímá spojnice 29"/>
              <p:cNvCxnSpPr/>
              <p:nvPr/>
            </p:nvCxnSpPr>
            <p:spPr>
              <a:xfrm>
                <a:off x="3636495" y="1656259"/>
                <a:ext cx="9145017" cy="338437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1" name="Volný tvar 30"/>
              <p:cNvSpPr/>
              <p:nvPr/>
            </p:nvSpPr>
            <p:spPr>
              <a:xfrm>
                <a:off x="3467723" y="1231728"/>
                <a:ext cx="9052224" cy="3941429"/>
              </a:xfrm>
              <a:custGeom>
                <a:avLst/>
                <a:gdLst>
                  <a:gd name="connsiteX0" fmla="*/ 0 w 8898341"/>
                  <a:gd name="connsiteY0" fmla="*/ 637036 h 4343763"/>
                  <a:gd name="connsiteX1" fmla="*/ 313899 w 8898341"/>
                  <a:gd name="connsiteY1" fmla="*/ 50182 h 4343763"/>
                  <a:gd name="connsiteX2" fmla="*/ 627797 w 8898341"/>
                  <a:gd name="connsiteY2" fmla="*/ 1783448 h 4343763"/>
                  <a:gd name="connsiteX3" fmla="*/ 1132765 w 8898341"/>
                  <a:gd name="connsiteY3" fmla="*/ 732571 h 4343763"/>
                  <a:gd name="connsiteX4" fmla="*/ 1514902 w 8898341"/>
                  <a:gd name="connsiteY4" fmla="*/ 1919926 h 4343763"/>
                  <a:gd name="connsiteX5" fmla="*/ 1992574 w 8898341"/>
                  <a:gd name="connsiteY5" fmla="*/ 1032821 h 4343763"/>
                  <a:gd name="connsiteX6" fmla="*/ 2524836 w 8898341"/>
                  <a:gd name="connsiteY6" fmla="*/ 2274768 h 4343763"/>
                  <a:gd name="connsiteX7" fmla="*/ 2934269 w 8898341"/>
                  <a:gd name="connsiteY7" fmla="*/ 1333072 h 4343763"/>
                  <a:gd name="connsiteX8" fmla="*/ 3452884 w 8898341"/>
                  <a:gd name="connsiteY8" fmla="*/ 2752439 h 4343763"/>
                  <a:gd name="connsiteX9" fmla="*/ 3794078 w 8898341"/>
                  <a:gd name="connsiteY9" fmla="*/ 1728857 h 4343763"/>
                  <a:gd name="connsiteX10" fmla="*/ 4258102 w 8898341"/>
                  <a:gd name="connsiteY10" fmla="*/ 2888917 h 4343763"/>
                  <a:gd name="connsiteX11" fmla="*/ 4708478 w 8898341"/>
                  <a:gd name="connsiteY11" fmla="*/ 1919926 h 4343763"/>
                  <a:gd name="connsiteX12" fmla="*/ 5104263 w 8898341"/>
                  <a:gd name="connsiteY12" fmla="*/ 3271054 h 4343763"/>
                  <a:gd name="connsiteX13" fmla="*/ 5513696 w 8898341"/>
                  <a:gd name="connsiteY13" fmla="*/ 2274768 h 4343763"/>
                  <a:gd name="connsiteX14" fmla="*/ 6196084 w 8898341"/>
                  <a:gd name="connsiteY14" fmla="*/ 3625896 h 4343763"/>
                  <a:gd name="connsiteX15" fmla="*/ 6428096 w 8898341"/>
                  <a:gd name="connsiteY15" fmla="*/ 2534075 h 4343763"/>
                  <a:gd name="connsiteX16" fmla="*/ 6987654 w 8898341"/>
                  <a:gd name="connsiteY16" fmla="*/ 3803317 h 4343763"/>
                  <a:gd name="connsiteX17" fmla="*/ 7492621 w 8898341"/>
                  <a:gd name="connsiteY17" fmla="*/ 2943508 h 4343763"/>
                  <a:gd name="connsiteX18" fmla="*/ 8024884 w 8898341"/>
                  <a:gd name="connsiteY18" fmla="*/ 4199102 h 4343763"/>
                  <a:gd name="connsiteX19" fmla="*/ 8420669 w 8898341"/>
                  <a:gd name="connsiteY19" fmla="*/ 3366588 h 4343763"/>
                  <a:gd name="connsiteX20" fmla="*/ 8720920 w 8898341"/>
                  <a:gd name="connsiteY20" fmla="*/ 4335579 h 4343763"/>
                  <a:gd name="connsiteX21" fmla="*/ 8898341 w 8898341"/>
                  <a:gd name="connsiteY21" fmla="*/ 3857908 h 4343763"/>
                  <a:gd name="connsiteX0" fmla="*/ 0 w 8898341"/>
                  <a:gd name="connsiteY0" fmla="*/ 539265 h 4245992"/>
                  <a:gd name="connsiteX1" fmla="*/ 313899 w 8898341"/>
                  <a:gd name="connsiteY1" fmla="*/ 61594 h 4245992"/>
                  <a:gd name="connsiteX2" fmla="*/ 627797 w 8898341"/>
                  <a:gd name="connsiteY2" fmla="*/ 1685677 h 4245992"/>
                  <a:gd name="connsiteX3" fmla="*/ 1132765 w 8898341"/>
                  <a:gd name="connsiteY3" fmla="*/ 634800 h 4245992"/>
                  <a:gd name="connsiteX4" fmla="*/ 1514902 w 8898341"/>
                  <a:gd name="connsiteY4" fmla="*/ 1822155 h 4245992"/>
                  <a:gd name="connsiteX5" fmla="*/ 1992574 w 8898341"/>
                  <a:gd name="connsiteY5" fmla="*/ 935050 h 4245992"/>
                  <a:gd name="connsiteX6" fmla="*/ 2524836 w 8898341"/>
                  <a:gd name="connsiteY6" fmla="*/ 2176997 h 4245992"/>
                  <a:gd name="connsiteX7" fmla="*/ 2934269 w 8898341"/>
                  <a:gd name="connsiteY7" fmla="*/ 1235301 h 4245992"/>
                  <a:gd name="connsiteX8" fmla="*/ 3452884 w 8898341"/>
                  <a:gd name="connsiteY8" fmla="*/ 2654668 h 4245992"/>
                  <a:gd name="connsiteX9" fmla="*/ 3794078 w 8898341"/>
                  <a:gd name="connsiteY9" fmla="*/ 1631086 h 4245992"/>
                  <a:gd name="connsiteX10" fmla="*/ 4258102 w 8898341"/>
                  <a:gd name="connsiteY10" fmla="*/ 2791146 h 4245992"/>
                  <a:gd name="connsiteX11" fmla="*/ 4708478 w 8898341"/>
                  <a:gd name="connsiteY11" fmla="*/ 1822155 h 4245992"/>
                  <a:gd name="connsiteX12" fmla="*/ 5104263 w 8898341"/>
                  <a:gd name="connsiteY12" fmla="*/ 3173283 h 4245992"/>
                  <a:gd name="connsiteX13" fmla="*/ 5513696 w 8898341"/>
                  <a:gd name="connsiteY13" fmla="*/ 2176997 h 4245992"/>
                  <a:gd name="connsiteX14" fmla="*/ 6196084 w 8898341"/>
                  <a:gd name="connsiteY14" fmla="*/ 3528125 h 4245992"/>
                  <a:gd name="connsiteX15" fmla="*/ 6428096 w 8898341"/>
                  <a:gd name="connsiteY15" fmla="*/ 2436304 h 4245992"/>
                  <a:gd name="connsiteX16" fmla="*/ 6987654 w 8898341"/>
                  <a:gd name="connsiteY16" fmla="*/ 3705546 h 4245992"/>
                  <a:gd name="connsiteX17" fmla="*/ 7492621 w 8898341"/>
                  <a:gd name="connsiteY17" fmla="*/ 2845737 h 4245992"/>
                  <a:gd name="connsiteX18" fmla="*/ 8024884 w 8898341"/>
                  <a:gd name="connsiteY18" fmla="*/ 4101331 h 4245992"/>
                  <a:gd name="connsiteX19" fmla="*/ 8420669 w 8898341"/>
                  <a:gd name="connsiteY19" fmla="*/ 3268817 h 4245992"/>
                  <a:gd name="connsiteX20" fmla="*/ 8720920 w 8898341"/>
                  <a:gd name="connsiteY20" fmla="*/ 4237808 h 4245992"/>
                  <a:gd name="connsiteX21" fmla="*/ 8898341 w 8898341"/>
                  <a:gd name="connsiteY21" fmla="*/ 3760137 h 4245992"/>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428096 w 8898341"/>
                  <a:gd name="connsiteY15" fmla="*/ 2428113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87356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472127 h 4178854"/>
                  <a:gd name="connsiteX1" fmla="*/ 313899 w 8898341"/>
                  <a:gd name="connsiteY1" fmla="*/ 62695 h 4178854"/>
                  <a:gd name="connsiteX2" fmla="*/ 655093 w 8898341"/>
                  <a:gd name="connsiteY2" fmla="*/ 1495710 h 4178854"/>
                  <a:gd name="connsiteX3" fmla="*/ 1187356 w 8898341"/>
                  <a:gd name="connsiteY3" fmla="*/ 567662 h 4178854"/>
                  <a:gd name="connsiteX4" fmla="*/ 1514902 w 8898341"/>
                  <a:gd name="connsiteY4" fmla="*/ 1755017 h 4178854"/>
                  <a:gd name="connsiteX5" fmla="*/ 2101756 w 8898341"/>
                  <a:gd name="connsiteY5" fmla="*/ 908855 h 4178854"/>
                  <a:gd name="connsiteX6" fmla="*/ 2524836 w 8898341"/>
                  <a:gd name="connsiteY6" fmla="*/ 2109859 h 4178854"/>
                  <a:gd name="connsiteX7" fmla="*/ 2934269 w 8898341"/>
                  <a:gd name="connsiteY7" fmla="*/ 1168163 h 4178854"/>
                  <a:gd name="connsiteX8" fmla="*/ 3452884 w 8898341"/>
                  <a:gd name="connsiteY8" fmla="*/ 2587530 h 4178854"/>
                  <a:gd name="connsiteX9" fmla="*/ 3848669 w 8898341"/>
                  <a:gd name="connsiteY9" fmla="*/ 1523005 h 4178854"/>
                  <a:gd name="connsiteX10" fmla="*/ 4258102 w 8898341"/>
                  <a:gd name="connsiteY10" fmla="*/ 2724008 h 4178854"/>
                  <a:gd name="connsiteX11" fmla="*/ 4708478 w 8898341"/>
                  <a:gd name="connsiteY11" fmla="*/ 1755017 h 4178854"/>
                  <a:gd name="connsiteX12" fmla="*/ 5104263 w 8898341"/>
                  <a:gd name="connsiteY12" fmla="*/ 3106145 h 4178854"/>
                  <a:gd name="connsiteX13" fmla="*/ 5663821 w 8898341"/>
                  <a:gd name="connsiteY13" fmla="*/ 2178098 h 4178854"/>
                  <a:gd name="connsiteX14" fmla="*/ 6196084 w 8898341"/>
                  <a:gd name="connsiteY14" fmla="*/ 3460987 h 4178854"/>
                  <a:gd name="connsiteX15" fmla="*/ 6564574 w 8898341"/>
                  <a:gd name="connsiteY15" fmla="*/ 2519292 h 4178854"/>
                  <a:gd name="connsiteX16" fmla="*/ 6987654 w 8898341"/>
                  <a:gd name="connsiteY16" fmla="*/ 3638408 h 4178854"/>
                  <a:gd name="connsiteX17" fmla="*/ 7492621 w 8898341"/>
                  <a:gd name="connsiteY17" fmla="*/ 2778599 h 4178854"/>
                  <a:gd name="connsiteX18" fmla="*/ 8024884 w 8898341"/>
                  <a:gd name="connsiteY18" fmla="*/ 4034193 h 4178854"/>
                  <a:gd name="connsiteX19" fmla="*/ 8420669 w 8898341"/>
                  <a:gd name="connsiteY19" fmla="*/ 3201679 h 4178854"/>
                  <a:gd name="connsiteX20" fmla="*/ 8720920 w 8898341"/>
                  <a:gd name="connsiteY20" fmla="*/ 4170670 h 4178854"/>
                  <a:gd name="connsiteX21" fmla="*/ 8898341 w 8898341"/>
                  <a:gd name="connsiteY21" fmla="*/ 3692999 h 4178854"/>
                  <a:gd name="connsiteX0" fmla="*/ 0 w 8898341"/>
                  <a:gd name="connsiteY0" fmla="*/ 463528 h 4170255"/>
                  <a:gd name="connsiteX1" fmla="*/ 313899 w 8898341"/>
                  <a:gd name="connsiteY1" fmla="*/ 54096 h 4170255"/>
                  <a:gd name="connsiteX2" fmla="*/ 627797 w 8898341"/>
                  <a:gd name="connsiteY2" fmla="*/ 1364281 h 4170255"/>
                  <a:gd name="connsiteX3" fmla="*/ 1187356 w 8898341"/>
                  <a:gd name="connsiteY3" fmla="*/ 559063 h 4170255"/>
                  <a:gd name="connsiteX4" fmla="*/ 1514902 w 8898341"/>
                  <a:gd name="connsiteY4" fmla="*/ 1746418 h 4170255"/>
                  <a:gd name="connsiteX5" fmla="*/ 2101756 w 8898341"/>
                  <a:gd name="connsiteY5" fmla="*/ 900256 h 4170255"/>
                  <a:gd name="connsiteX6" fmla="*/ 2524836 w 8898341"/>
                  <a:gd name="connsiteY6" fmla="*/ 2101260 h 4170255"/>
                  <a:gd name="connsiteX7" fmla="*/ 2934269 w 8898341"/>
                  <a:gd name="connsiteY7" fmla="*/ 1159564 h 4170255"/>
                  <a:gd name="connsiteX8" fmla="*/ 3452884 w 8898341"/>
                  <a:gd name="connsiteY8" fmla="*/ 2578931 h 4170255"/>
                  <a:gd name="connsiteX9" fmla="*/ 3848669 w 8898341"/>
                  <a:gd name="connsiteY9" fmla="*/ 1514406 h 4170255"/>
                  <a:gd name="connsiteX10" fmla="*/ 4258102 w 8898341"/>
                  <a:gd name="connsiteY10" fmla="*/ 2715409 h 4170255"/>
                  <a:gd name="connsiteX11" fmla="*/ 4708478 w 8898341"/>
                  <a:gd name="connsiteY11" fmla="*/ 1746418 h 4170255"/>
                  <a:gd name="connsiteX12" fmla="*/ 5104263 w 8898341"/>
                  <a:gd name="connsiteY12" fmla="*/ 3097546 h 4170255"/>
                  <a:gd name="connsiteX13" fmla="*/ 5663821 w 8898341"/>
                  <a:gd name="connsiteY13" fmla="*/ 2169499 h 4170255"/>
                  <a:gd name="connsiteX14" fmla="*/ 6196084 w 8898341"/>
                  <a:gd name="connsiteY14" fmla="*/ 3452388 h 4170255"/>
                  <a:gd name="connsiteX15" fmla="*/ 6564574 w 8898341"/>
                  <a:gd name="connsiteY15" fmla="*/ 2510693 h 4170255"/>
                  <a:gd name="connsiteX16" fmla="*/ 6987654 w 8898341"/>
                  <a:gd name="connsiteY16" fmla="*/ 3629809 h 4170255"/>
                  <a:gd name="connsiteX17" fmla="*/ 7492621 w 8898341"/>
                  <a:gd name="connsiteY17" fmla="*/ 2770000 h 4170255"/>
                  <a:gd name="connsiteX18" fmla="*/ 8024884 w 8898341"/>
                  <a:gd name="connsiteY18" fmla="*/ 4025594 h 4170255"/>
                  <a:gd name="connsiteX19" fmla="*/ 8420669 w 8898341"/>
                  <a:gd name="connsiteY19" fmla="*/ 3193080 h 4170255"/>
                  <a:gd name="connsiteX20" fmla="*/ 8720920 w 8898341"/>
                  <a:gd name="connsiteY20" fmla="*/ 4162071 h 4170255"/>
                  <a:gd name="connsiteX21" fmla="*/ 8898341 w 8898341"/>
                  <a:gd name="connsiteY21" fmla="*/ 3684400 h 4170255"/>
                  <a:gd name="connsiteX0" fmla="*/ 0 w 8980228"/>
                  <a:gd name="connsiteY0" fmla="*/ 463528 h 4171491"/>
                  <a:gd name="connsiteX1" fmla="*/ 313899 w 8980228"/>
                  <a:gd name="connsiteY1" fmla="*/ 54096 h 4171491"/>
                  <a:gd name="connsiteX2" fmla="*/ 627797 w 8980228"/>
                  <a:gd name="connsiteY2" fmla="*/ 1364281 h 4171491"/>
                  <a:gd name="connsiteX3" fmla="*/ 1187356 w 8980228"/>
                  <a:gd name="connsiteY3" fmla="*/ 559063 h 4171491"/>
                  <a:gd name="connsiteX4" fmla="*/ 1514902 w 8980228"/>
                  <a:gd name="connsiteY4" fmla="*/ 1746418 h 4171491"/>
                  <a:gd name="connsiteX5" fmla="*/ 2101756 w 8980228"/>
                  <a:gd name="connsiteY5" fmla="*/ 900256 h 4171491"/>
                  <a:gd name="connsiteX6" fmla="*/ 2524836 w 8980228"/>
                  <a:gd name="connsiteY6" fmla="*/ 2101260 h 4171491"/>
                  <a:gd name="connsiteX7" fmla="*/ 2934269 w 8980228"/>
                  <a:gd name="connsiteY7" fmla="*/ 1159564 h 4171491"/>
                  <a:gd name="connsiteX8" fmla="*/ 3452884 w 8980228"/>
                  <a:gd name="connsiteY8" fmla="*/ 2578931 h 4171491"/>
                  <a:gd name="connsiteX9" fmla="*/ 3848669 w 8980228"/>
                  <a:gd name="connsiteY9" fmla="*/ 1514406 h 4171491"/>
                  <a:gd name="connsiteX10" fmla="*/ 4258102 w 8980228"/>
                  <a:gd name="connsiteY10" fmla="*/ 2715409 h 4171491"/>
                  <a:gd name="connsiteX11" fmla="*/ 4708478 w 8980228"/>
                  <a:gd name="connsiteY11" fmla="*/ 1746418 h 4171491"/>
                  <a:gd name="connsiteX12" fmla="*/ 5104263 w 8980228"/>
                  <a:gd name="connsiteY12" fmla="*/ 3097546 h 4171491"/>
                  <a:gd name="connsiteX13" fmla="*/ 5663821 w 8980228"/>
                  <a:gd name="connsiteY13" fmla="*/ 2169499 h 4171491"/>
                  <a:gd name="connsiteX14" fmla="*/ 6196084 w 8980228"/>
                  <a:gd name="connsiteY14" fmla="*/ 3452388 h 4171491"/>
                  <a:gd name="connsiteX15" fmla="*/ 6564574 w 8980228"/>
                  <a:gd name="connsiteY15" fmla="*/ 2510693 h 4171491"/>
                  <a:gd name="connsiteX16" fmla="*/ 6987654 w 8980228"/>
                  <a:gd name="connsiteY16" fmla="*/ 3629809 h 4171491"/>
                  <a:gd name="connsiteX17" fmla="*/ 7492621 w 8980228"/>
                  <a:gd name="connsiteY17" fmla="*/ 2770000 h 4171491"/>
                  <a:gd name="connsiteX18" fmla="*/ 8024884 w 8980228"/>
                  <a:gd name="connsiteY18" fmla="*/ 4025594 h 4171491"/>
                  <a:gd name="connsiteX19" fmla="*/ 8420669 w 8980228"/>
                  <a:gd name="connsiteY19" fmla="*/ 3193080 h 4171491"/>
                  <a:gd name="connsiteX20" fmla="*/ 8720920 w 8980228"/>
                  <a:gd name="connsiteY20" fmla="*/ 4162071 h 4171491"/>
                  <a:gd name="connsiteX21" fmla="*/ 8980228 w 8980228"/>
                  <a:gd name="connsiteY21" fmla="*/ 3711695 h 4171491"/>
                  <a:gd name="connsiteX0" fmla="*/ 0 w 8980228"/>
                  <a:gd name="connsiteY0" fmla="*/ 280653 h 3988616"/>
                  <a:gd name="connsiteX1" fmla="*/ 367895 w 8980228"/>
                  <a:gd name="connsiteY1" fmla="*/ 125473 h 3988616"/>
                  <a:gd name="connsiteX2" fmla="*/ 627797 w 8980228"/>
                  <a:gd name="connsiteY2" fmla="*/ 1181406 h 3988616"/>
                  <a:gd name="connsiteX3" fmla="*/ 1187356 w 8980228"/>
                  <a:gd name="connsiteY3" fmla="*/ 376188 h 3988616"/>
                  <a:gd name="connsiteX4" fmla="*/ 1514902 w 8980228"/>
                  <a:gd name="connsiteY4" fmla="*/ 1563543 h 3988616"/>
                  <a:gd name="connsiteX5" fmla="*/ 2101756 w 8980228"/>
                  <a:gd name="connsiteY5" fmla="*/ 717381 h 3988616"/>
                  <a:gd name="connsiteX6" fmla="*/ 2524836 w 8980228"/>
                  <a:gd name="connsiteY6" fmla="*/ 1918385 h 3988616"/>
                  <a:gd name="connsiteX7" fmla="*/ 2934269 w 8980228"/>
                  <a:gd name="connsiteY7" fmla="*/ 976689 h 3988616"/>
                  <a:gd name="connsiteX8" fmla="*/ 3452884 w 8980228"/>
                  <a:gd name="connsiteY8" fmla="*/ 2396056 h 3988616"/>
                  <a:gd name="connsiteX9" fmla="*/ 3848669 w 8980228"/>
                  <a:gd name="connsiteY9" fmla="*/ 1331531 h 3988616"/>
                  <a:gd name="connsiteX10" fmla="*/ 4258102 w 8980228"/>
                  <a:gd name="connsiteY10" fmla="*/ 2532534 h 3988616"/>
                  <a:gd name="connsiteX11" fmla="*/ 4708478 w 8980228"/>
                  <a:gd name="connsiteY11" fmla="*/ 1563543 h 3988616"/>
                  <a:gd name="connsiteX12" fmla="*/ 5104263 w 8980228"/>
                  <a:gd name="connsiteY12" fmla="*/ 2914671 h 3988616"/>
                  <a:gd name="connsiteX13" fmla="*/ 5663821 w 8980228"/>
                  <a:gd name="connsiteY13" fmla="*/ 1986624 h 3988616"/>
                  <a:gd name="connsiteX14" fmla="*/ 6196084 w 8980228"/>
                  <a:gd name="connsiteY14" fmla="*/ 3269513 h 3988616"/>
                  <a:gd name="connsiteX15" fmla="*/ 6564574 w 8980228"/>
                  <a:gd name="connsiteY15" fmla="*/ 2327818 h 3988616"/>
                  <a:gd name="connsiteX16" fmla="*/ 6987654 w 8980228"/>
                  <a:gd name="connsiteY16" fmla="*/ 3446934 h 3988616"/>
                  <a:gd name="connsiteX17" fmla="*/ 7492621 w 8980228"/>
                  <a:gd name="connsiteY17" fmla="*/ 2587125 h 3988616"/>
                  <a:gd name="connsiteX18" fmla="*/ 8024884 w 8980228"/>
                  <a:gd name="connsiteY18" fmla="*/ 3842719 h 3988616"/>
                  <a:gd name="connsiteX19" fmla="*/ 8420669 w 8980228"/>
                  <a:gd name="connsiteY19" fmla="*/ 3010205 h 3988616"/>
                  <a:gd name="connsiteX20" fmla="*/ 8720920 w 8980228"/>
                  <a:gd name="connsiteY20" fmla="*/ 3979196 h 3988616"/>
                  <a:gd name="connsiteX21" fmla="*/ 8980228 w 8980228"/>
                  <a:gd name="connsiteY21" fmla="*/ 3528820 h 3988616"/>
                  <a:gd name="connsiteX0" fmla="*/ 0 w 9034223"/>
                  <a:gd name="connsiteY0" fmla="*/ 307925 h 3963284"/>
                  <a:gd name="connsiteX1" fmla="*/ 421890 w 9034223"/>
                  <a:gd name="connsiteY1" fmla="*/ 100141 h 3963284"/>
                  <a:gd name="connsiteX2" fmla="*/ 681792 w 9034223"/>
                  <a:gd name="connsiteY2" fmla="*/ 1156074 h 3963284"/>
                  <a:gd name="connsiteX3" fmla="*/ 1241351 w 9034223"/>
                  <a:gd name="connsiteY3" fmla="*/ 350856 h 3963284"/>
                  <a:gd name="connsiteX4" fmla="*/ 1568897 w 9034223"/>
                  <a:gd name="connsiteY4" fmla="*/ 1538211 h 3963284"/>
                  <a:gd name="connsiteX5" fmla="*/ 2155751 w 9034223"/>
                  <a:gd name="connsiteY5" fmla="*/ 692049 h 3963284"/>
                  <a:gd name="connsiteX6" fmla="*/ 2578831 w 9034223"/>
                  <a:gd name="connsiteY6" fmla="*/ 1893053 h 3963284"/>
                  <a:gd name="connsiteX7" fmla="*/ 2988264 w 9034223"/>
                  <a:gd name="connsiteY7" fmla="*/ 951357 h 3963284"/>
                  <a:gd name="connsiteX8" fmla="*/ 3506879 w 9034223"/>
                  <a:gd name="connsiteY8" fmla="*/ 2370724 h 3963284"/>
                  <a:gd name="connsiteX9" fmla="*/ 3902664 w 9034223"/>
                  <a:gd name="connsiteY9" fmla="*/ 1306199 h 3963284"/>
                  <a:gd name="connsiteX10" fmla="*/ 4312097 w 9034223"/>
                  <a:gd name="connsiteY10" fmla="*/ 2507202 h 3963284"/>
                  <a:gd name="connsiteX11" fmla="*/ 4762473 w 9034223"/>
                  <a:gd name="connsiteY11" fmla="*/ 1538211 h 3963284"/>
                  <a:gd name="connsiteX12" fmla="*/ 5158258 w 9034223"/>
                  <a:gd name="connsiteY12" fmla="*/ 2889339 h 3963284"/>
                  <a:gd name="connsiteX13" fmla="*/ 5717816 w 9034223"/>
                  <a:gd name="connsiteY13" fmla="*/ 1961292 h 3963284"/>
                  <a:gd name="connsiteX14" fmla="*/ 6250079 w 9034223"/>
                  <a:gd name="connsiteY14" fmla="*/ 3244181 h 3963284"/>
                  <a:gd name="connsiteX15" fmla="*/ 6618569 w 9034223"/>
                  <a:gd name="connsiteY15" fmla="*/ 2302486 h 3963284"/>
                  <a:gd name="connsiteX16" fmla="*/ 7041649 w 9034223"/>
                  <a:gd name="connsiteY16" fmla="*/ 3421602 h 3963284"/>
                  <a:gd name="connsiteX17" fmla="*/ 7546616 w 9034223"/>
                  <a:gd name="connsiteY17" fmla="*/ 2561793 h 3963284"/>
                  <a:gd name="connsiteX18" fmla="*/ 8078879 w 9034223"/>
                  <a:gd name="connsiteY18" fmla="*/ 3817387 h 3963284"/>
                  <a:gd name="connsiteX19" fmla="*/ 8474664 w 9034223"/>
                  <a:gd name="connsiteY19" fmla="*/ 2984873 h 3963284"/>
                  <a:gd name="connsiteX20" fmla="*/ 8774915 w 9034223"/>
                  <a:gd name="connsiteY20" fmla="*/ 3953864 h 3963284"/>
                  <a:gd name="connsiteX21" fmla="*/ 9034223 w 9034223"/>
                  <a:gd name="connsiteY21" fmla="*/ 3503488 h 3963284"/>
                  <a:gd name="connsiteX0" fmla="*/ 0 w 9106218"/>
                  <a:gd name="connsiteY0" fmla="*/ 312828 h 3959419"/>
                  <a:gd name="connsiteX1" fmla="*/ 493885 w 9106218"/>
                  <a:gd name="connsiteY1" fmla="*/ 96276 h 3959419"/>
                  <a:gd name="connsiteX2" fmla="*/ 753787 w 9106218"/>
                  <a:gd name="connsiteY2" fmla="*/ 1152209 h 3959419"/>
                  <a:gd name="connsiteX3" fmla="*/ 1313346 w 9106218"/>
                  <a:gd name="connsiteY3" fmla="*/ 346991 h 3959419"/>
                  <a:gd name="connsiteX4" fmla="*/ 1640892 w 9106218"/>
                  <a:gd name="connsiteY4" fmla="*/ 1534346 h 3959419"/>
                  <a:gd name="connsiteX5" fmla="*/ 2227746 w 9106218"/>
                  <a:gd name="connsiteY5" fmla="*/ 688184 h 3959419"/>
                  <a:gd name="connsiteX6" fmla="*/ 2650826 w 9106218"/>
                  <a:gd name="connsiteY6" fmla="*/ 1889188 h 3959419"/>
                  <a:gd name="connsiteX7" fmla="*/ 3060259 w 9106218"/>
                  <a:gd name="connsiteY7" fmla="*/ 947492 h 3959419"/>
                  <a:gd name="connsiteX8" fmla="*/ 3578874 w 9106218"/>
                  <a:gd name="connsiteY8" fmla="*/ 2366859 h 3959419"/>
                  <a:gd name="connsiteX9" fmla="*/ 3974659 w 9106218"/>
                  <a:gd name="connsiteY9" fmla="*/ 1302334 h 3959419"/>
                  <a:gd name="connsiteX10" fmla="*/ 4384092 w 9106218"/>
                  <a:gd name="connsiteY10" fmla="*/ 2503337 h 3959419"/>
                  <a:gd name="connsiteX11" fmla="*/ 4834468 w 9106218"/>
                  <a:gd name="connsiteY11" fmla="*/ 1534346 h 3959419"/>
                  <a:gd name="connsiteX12" fmla="*/ 5230253 w 9106218"/>
                  <a:gd name="connsiteY12" fmla="*/ 2885474 h 3959419"/>
                  <a:gd name="connsiteX13" fmla="*/ 5789811 w 9106218"/>
                  <a:gd name="connsiteY13" fmla="*/ 1957427 h 3959419"/>
                  <a:gd name="connsiteX14" fmla="*/ 6322074 w 9106218"/>
                  <a:gd name="connsiteY14" fmla="*/ 3240316 h 3959419"/>
                  <a:gd name="connsiteX15" fmla="*/ 6690564 w 9106218"/>
                  <a:gd name="connsiteY15" fmla="*/ 2298621 h 3959419"/>
                  <a:gd name="connsiteX16" fmla="*/ 7113644 w 9106218"/>
                  <a:gd name="connsiteY16" fmla="*/ 3417737 h 3959419"/>
                  <a:gd name="connsiteX17" fmla="*/ 7618611 w 9106218"/>
                  <a:gd name="connsiteY17" fmla="*/ 2557928 h 3959419"/>
                  <a:gd name="connsiteX18" fmla="*/ 8150874 w 9106218"/>
                  <a:gd name="connsiteY18" fmla="*/ 3813522 h 3959419"/>
                  <a:gd name="connsiteX19" fmla="*/ 8546659 w 9106218"/>
                  <a:gd name="connsiteY19" fmla="*/ 2981008 h 3959419"/>
                  <a:gd name="connsiteX20" fmla="*/ 8846910 w 9106218"/>
                  <a:gd name="connsiteY20" fmla="*/ 3949999 h 3959419"/>
                  <a:gd name="connsiteX21" fmla="*/ 9106218 w 9106218"/>
                  <a:gd name="connsiteY21" fmla="*/ 3499623 h 3959419"/>
                  <a:gd name="connsiteX0" fmla="*/ 0 w 9106218"/>
                  <a:gd name="connsiteY0" fmla="*/ 291665 h 3938256"/>
                  <a:gd name="connsiteX1" fmla="*/ 493885 w 9106218"/>
                  <a:gd name="connsiteY1" fmla="*/ 75113 h 3938256"/>
                  <a:gd name="connsiteX2" fmla="*/ 753787 w 9106218"/>
                  <a:gd name="connsiteY2" fmla="*/ 1131046 h 3938256"/>
                  <a:gd name="connsiteX3" fmla="*/ 1313346 w 9106218"/>
                  <a:gd name="connsiteY3" fmla="*/ 325828 h 3938256"/>
                  <a:gd name="connsiteX4" fmla="*/ 1640892 w 9106218"/>
                  <a:gd name="connsiteY4" fmla="*/ 1513183 h 3938256"/>
                  <a:gd name="connsiteX5" fmla="*/ 2227746 w 9106218"/>
                  <a:gd name="connsiteY5" fmla="*/ 667021 h 3938256"/>
                  <a:gd name="connsiteX6" fmla="*/ 2650826 w 9106218"/>
                  <a:gd name="connsiteY6" fmla="*/ 1868025 h 3938256"/>
                  <a:gd name="connsiteX7" fmla="*/ 3060259 w 9106218"/>
                  <a:gd name="connsiteY7" fmla="*/ 926329 h 3938256"/>
                  <a:gd name="connsiteX8" fmla="*/ 3578874 w 9106218"/>
                  <a:gd name="connsiteY8" fmla="*/ 2345696 h 3938256"/>
                  <a:gd name="connsiteX9" fmla="*/ 3974659 w 9106218"/>
                  <a:gd name="connsiteY9" fmla="*/ 1281171 h 3938256"/>
                  <a:gd name="connsiteX10" fmla="*/ 4384092 w 9106218"/>
                  <a:gd name="connsiteY10" fmla="*/ 2482174 h 3938256"/>
                  <a:gd name="connsiteX11" fmla="*/ 4834468 w 9106218"/>
                  <a:gd name="connsiteY11" fmla="*/ 1513183 h 3938256"/>
                  <a:gd name="connsiteX12" fmla="*/ 5230253 w 9106218"/>
                  <a:gd name="connsiteY12" fmla="*/ 2864311 h 3938256"/>
                  <a:gd name="connsiteX13" fmla="*/ 5789811 w 9106218"/>
                  <a:gd name="connsiteY13" fmla="*/ 1936264 h 3938256"/>
                  <a:gd name="connsiteX14" fmla="*/ 6322074 w 9106218"/>
                  <a:gd name="connsiteY14" fmla="*/ 3219153 h 3938256"/>
                  <a:gd name="connsiteX15" fmla="*/ 6690564 w 9106218"/>
                  <a:gd name="connsiteY15" fmla="*/ 2277458 h 3938256"/>
                  <a:gd name="connsiteX16" fmla="*/ 7113644 w 9106218"/>
                  <a:gd name="connsiteY16" fmla="*/ 3396574 h 3938256"/>
                  <a:gd name="connsiteX17" fmla="*/ 7618611 w 9106218"/>
                  <a:gd name="connsiteY17" fmla="*/ 2536765 h 3938256"/>
                  <a:gd name="connsiteX18" fmla="*/ 8150874 w 9106218"/>
                  <a:gd name="connsiteY18" fmla="*/ 3792359 h 3938256"/>
                  <a:gd name="connsiteX19" fmla="*/ 8546659 w 9106218"/>
                  <a:gd name="connsiteY19" fmla="*/ 2959845 h 3938256"/>
                  <a:gd name="connsiteX20" fmla="*/ 8846910 w 9106218"/>
                  <a:gd name="connsiteY20" fmla="*/ 3928836 h 3938256"/>
                  <a:gd name="connsiteX21" fmla="*/ 9106218 w 9106218"/>
                  <a:gd name="connsiteY21" fmla="*/ 3478460 h 3938256"/>
                  <a:gd name="connsiteX0" fmla="*/ 0 w 9052223"/>
                  <a:gd name="connsiteY0" fmla="*/ 291665 h 3938256"/>
                  <a:gd name="connsiteX1" fmla="*/ 439890 w 9052223"/>
                  <a:gd name="connsiteY1" fmla="*/ 75113 h 3938256"/>
                  <a:gd name="connsiteX2" fmla="*/ 699792 w 9052223"/>
                  <a:gd name="connsiteY2" fmla="*/ 1131046 h 3938256"/>
                  <a:gd name="connsiteX3" fmla="*/ 1259351 w 9052223"/>
                  <a:gd name="connsiteY3" fmla="*/ 325828 h 3938256"/>
                  <a:gd name="connsiteX4" fmla="*/ 1586897 w 9052223"/>
                  <a:gd name="connsiteY4" fmla="*/ 1513183 h 3938256"/>
                  <a:gd name="connsiteX5" fmla="*/ 2173751 w 9052223"/>
                  <a:gd name="connsiteY5" fmla="*/ 667021 h 3938256"/>
                  <a:gd name="connsiteX6" fmla="*/ 2596831 w 9052223"/>
                  <a:gd name="connsiteY6" fmla="*/ 1868025 h 3938256"/>
                  <a:gd name="connsiteX7" fmla="*/ 3006264 w 9052223"/>
                  <a:gd name="connsiteY7" fmla="*/ 926329 h 3938256"/>
                  <a:gd name="connsiteX8" fmla="*/ 3524879 w 9052223"/>
                  <a:gd name="connsiteY8" fmla="*/ 2345696 h 3938256"/>
                  <a:gd name="connsiteX9" fmla="*/ 3920664 w 9052223"/>
                  <a:gd name="connsiteY9" fmla="*/ 1281171 h 3938256"/>
                  <a:gd name="connsiteX10" fmla="*/ 4330097 w 9052223"/>
                  <a:gd name="connsiteY10" fmla="*/ 2482174 h 3938256"/>
                  <a:gd name="connsiteX11" fmla="*/ 4780473 w 9052223"/>
                  <a:gd name="connsiteY11" fmla="*/ 1513183 h 3938256"/>
                  <a:gd name="connsiteX12" fmla="*/ 5176258 w 9052223"/>
                  <a:gd name="connsiteY12" fmla="*/ 2864311 h 3938256"/>
                  <a:gd name="connsiteX13" fmla="*/ 5735816 w 9052223"/>
                  <a:gd name="connsiteY13" fmla="*/ 1936264 h 3938256"/>
                  <a:gd name="connsiteX14" fmla="*/ 6268079 w 9052223"/>
                  <a:gd name="connsiteY14" fmla="*/ 3219153 h 3938256"/>
                  <a:gd name="connsiteX15" fmla="*/ 6636569 w 9052223"/>
                  <a:gd name="connsiteY15" fmla="*/ 2277458 h 3938256"/>
                  <a:gd name="connsiteX16" fmla="*/ 7059649 w 9052223"/>
                  <a:gd name="connsiteY16" fmla="*/ 3396574 h 3938256"/>
                  <a:gd name="connsiteX17" fmla="*/ 7564616 w 9052223"/>
                  <a:gd name="connsiteY17" fmla="*/ 2536765 h 3938256"/>
                  <a:gd name="connsiteX18" fmla="*/ 8096879 w 9052223"/>
                  <a:gd name="connsiteY18" fmla="*/ 3792359 h 3938256"/>
                  <a:gd name="connsiteX19" fmla="*/ 8492664 w 9052223"/>
                  <a:gd name="connsiteY19" fmla="*/ 2959845 h 3938256"/>
                  <a:gd name="connsiteX20" fmla="*/ 8792915 w 9052223"/>
                  <a:gd name="connsiteY20" fmla="*/ 3928836 h 3938256"/>
                  <a:gd name="connsiteX21" fmla="*/ 9052223 w 9052223"/>
                  <a:gd name="connsiteY21" fmla="*/ 3478460 h 3938256"/>
                  <a:gd name="connsiteX0" fmla="*/ 0 w 9052223"/>
                  <a:gd name="connsiteY0" fmla="*/ 286070 h 3941429"/>
                  <a:gd name="connsiteX1" fmla="*/ 439890 w 9052223"/>
                  <a:gd name="connsiteY1" fmla="*/ 78286 h 3941429"/>
                  <a:gd name="connsiteX2" fmla="*/ 699792 w 9052223"/>
                  <a:gd name="connsiteY2" fmla="*/ 1134219 h 3941429"/>
                  <a:gd name="connsiteX3" fmla="*/ 1259351 w 9052223"/>
                  <a:gd name="connsiteY3" fmla="*/ 329001 h 3941429"/>
                  <a:gd name="connsiteX4" fmla="*/ 1586897 w 9052223"/>
                  <a:gd name="connsiteY4" fmla="*/ 1516356 h 3941429"/>
                  <a:gd name="connsiteX5" fmla="*/ 2173751 w 9052223"/>
                  <a:gd name="connsiteY5" fmla="*/ 670194 h 3941429"/>
                  <a:gd name="connsiteX6" fmla="*/ 2596831 w 9052223"/>
                  <a:gd name="connsiteY6" fmla="*/ 1871198 h 3941429"/>
                  <a:gd name="connsiteX7" fmla="*/ 3006264 w 9052223"/>
                  <a:gd name="connsiteY7" fmla="*/ 929502 h 3941429"/>
                  <a:gd name="connsiteX8" fmla="*/ 3524879 w 9052223"/>
                  <a:gd name="connsiteY8" fmla="*/ 2348869 h 3941429"/>
                  <a:gd name="connsiteX9" fmla="*/ 3920664 w 9052223"/>
                  <a:gd name="connsiteY9" fmla="*/ 1284344 h 3941429"/>
                  <a:gd name="connsiteX10" fmla="*/ 4330097 w 9052223"/>
                  <a:gd name="connsiteY10" fmla="*/ 2485347 h 3941429"/>
                  <a:gd name="connsiteX11" fmla="*/ 4780473 w 9052223"/>
                  <a:gd name="connsiteY11" fmla="*/ 1516356 h 3941429"/>
                  <a:gd name="connsiteX12" fmla="*/ 5176258 w 9052223"/>
                  <a:gd name="connsiteY12" fmla="*/ 2867484 h 3941429"/>
                  <a:gd name="connsiteX13" fmla="*/ 5735816 w 9052223"/>
                  <a:gd name="connsiteY13" fmla="*/ 1939437 h 3941429"/>
                  <a:gd name="connsiteX14" fmla="*/ 6268079 w 9052223"/>
                  <a:gd name="connsiteY14" fmla="*/ 3222326 h 3941429"/>
                  <a:gd name="connsiteX15" fmla="*/ 6636569 w 9052223"/>
                  <a:gd name="connsiteY15" fmla="*/ 2280631 h 3941429"/>
                  <a:gd name="connsiteX16" fmla="*/ 7059649 w 9052223"/>
                  <a:gd name="connsiteY16" fmla="*/ 3399747 h 3941429"/>
                  <a:gd name="connsiteX17" fmla="*/ 7564616 w 9052223"/>
                  <a:gd name="connsiteY17" fmla="*/ 2539938 h 3941429"/>
                  <a:gd name="connsiteX18" fmla="*/ 8096879 w 9052223"/>
                  <a:gd name="connsiteY18" fmla="*/ 3795532 h 3941429"/>
                  <a:gd name="connsiteX19" fmla="*/ 8492664 w 9052223"/>
                  <a:gd name="connsiteY19" fmla="*/ 2963018 h 3941429"/>
                  <a:gd name="connsiteX20" fmla="*/ 8792915 w 9052223"/>
                  <a:gd name="connsiteY20" fmla="*/ 3932009 h 3941429"/>
                  <a:gd name="connsiteX21" fmla="*/ 9052223 w 9052223"/>
                  <a:gd name="connsiteY21" fmla="*/ 3481633 h 394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52223" h="3941429">
                    <a:moveTo>
                      <a:pt x="0" y="286070"/>
                    </a:moveTo>
                    <a:cubicBezTo>
                      <a:pt x="284620" y="-23986"/>
                      <a:pt x="323258" y="-63072"/>
                      <a:pt x="439890" y="78286"/>
                    </a:cubicBezTo>
                    <a:cubicBezTo>
                      <a:pt x="556522" y="219644"/>
                      <a:pt x="563215" y="1092433"/>
                      <a:pt x="699792" y="1134219"/>
                    </a:cubicBezTo>
                    <a:cubicBezTo>
                      <a:pt x="836369" y="1176005"/>
                      <a:pt x="1111500" y="265312"/>
                      <a:pt x="1259351" y="329001"/>
                    </a:cubicBezTo>
                    <a:cubicBezTo>
                      <a:pt x="1407202" y="392691"/>
                      <a:pt x="1434497" y="1459491"/>
                      <a:pt x="1586897" y="1516356"/>
                    </a:cubicBezTo>
                    <a:cubicBezTo>
                      <a:pt x="1739297" y="1573221"/>
                      <a:pt x="2005429" y="611054"/>
                      <a:pt x="2173751" y="670194"/>
                    </a:cubicBezTo>
                    <a:cubicBezTo>
                      <a:pt x="2342073" y="729334"/>
                      <a:pt x="2458079" y="1827980"/>
                      <a:pt x="2596831" y="1871198"/>
                    </a:cubicBezTo>
                    <a:cubicBezTo>
                      <a:pt x="2735583" y="1914416"/>
                      <a:pt x="2851589" y="849890"/>
                      <a:pt x="3006264" y="929502"/>
                    </a:cubicBezTo>
                    <a:cubicBezTo>
                      <a:pt x="3160939" y="1009114"/>
                      <a:pt x="3372479" y="2289729"/>
                      <a:pt x="3524879" y="2348869"/>
                    </a:cubicBezTo>
                    <a:cubicBezTo>
                      <a:pt x="3677279" y="2408009"/>
                      <a:pt x="3786461" y="1261598"/>
                      <a:pt x="3920664" y="1284344"/>
                    </a:cubicBezTo>
                    <a:cubicBezTo>
                      <a:pt x="4054867" y="1307090"/>
                      <a:pt x="4186796" y="2446678"/>
                      <a:pt x="4330097" y="2485347"/>
                    </a:cubicBezTo>
                    <a:cubicBezTo>
                      <a:pt x="4473398" y="2524016"/>
                      <a:pt x="4639446" y="1452667"/>
                      <a:pt x="4780473" y="1516356"/>
                    </a:cubicBezTo>
                    <a:cubicBezTo>
                      <a:pt x="4921500" y="1580046"/>
                      <a:pt x="5017034" y="2796971"/>
                      <a:pt x="5176258" y="2867484"/>
                    </a:cubicBezTo>
                    <a:cubicBezTo>
                      <a:pt x="5335482" y="2937998"/>
                      <a:pt x="5553846" y="1880297"/>
                      <a:pt x="5735816" y="1939437"/>
                    </a:cubicBezTo>
                    <a:cubicBezTo>
                      <a:pt x="5917786" y="1998577"/>
                      <a:pt x="6117954" y="3165460"/>
                      <a:pt x="6268079" y="3222326"/>
                    </a:cubicBezTo>
                    <a:cubicBezTo>
                      <a:pt x="6418204" y="3279192"/>
                      <a:pt x="6504641" y="2251061"/>
                      <a:pt x="6636569" y="2280631"/>
                    </a:cubicBezTo>
                    <a:cubicBezTo>
                      <a:pt x="6768497" y="2310201"/>
                      <a:pt x="6904975" y="3356529"/>
                      <a:pt x="7059649" y="3399747"/>
                    </a:cubicBezTo>
                    <a:cubicBezTo>
                      <a:pt x="7214323" y="3442965"/>
                      <a:pt x="7391744" y="2473974"/>
                      <a:pt x="7564616" y="2539938"/>
                    </a:cubicBezTo>
                    <a:cubicBezTo>
                      <a:pt x="7737488" y="2605902"/>
                      <a:pt x="7942204" y="3725019"/>
                      <a:pt x="8096879" y="3795532"/>
                    </a:cubicBezTo>
                    <a:cubicBezTo>
                      <a:pt x="8251554" y="3866045"/>
                      <a:pt x="8376658" y="2940272"/>
                      <a:pt x="8492664" y="2963018"/>
                    </a:cubicBezTo>
                    <a:cubicBezTo>
                      <a:pt x="8608670" y="2985764"/>
                      <a:pt x="8699655" y="3845573"/>
                      <a:pt x="8792915" y="3932009"/>
                    </a:cubicBezTo>
                    <a:cubicBezTo>
                      <a:pt x="8886175" y="4018445"/>
                      <a:pt x="9052223" y="3481633"/>
                      <a:pt x="9052223" y="3481633"/>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cxnSp>
          <p:nvCxnSpPr>
            <p:cNvPr id="10" name="Přímá spojnice 9"/>
            <p:cNvCxnSpPr/>
            <p:nvPr/>
          </p:nvCxnSpPr>
          <p:spPr>
            <a:xfrm flipH="1" flipV="1">
              <a:off x="1621668" y="7504673"/>
              <a:ext cx="124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H="1" flipV="1">
              <a:off x="1633190" y="309396"/>
              <a:ext cx="0" cy="72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ové pole 2"/>
            <p:cNvSpPr/>
            <p:nvPr/>
          </p:nvSpPr>
          <p:spPr>
            <a:xfrm>
              <a:off x="2085481" y="2542803"/>
              <a:ext cx="2498774" cy="1996816"/>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800" b="1" dirty="0">
                  <a:ea typeface="Calibri"/>
                  <a:cs typeface="Times New Roman"/>
                </a:rPr>
                <a:t>výdech</a:t>
              </a:r>
              <a:r>
                <a:rPr lang="cs-CZ" sz="1800" dirty="0">
                  <a:ea typeface="Calibri"/>
                  <a:cs typeface="Times New Roman"/>
                </a:rPr>
                <a:t> (rezervoár respirometru stoupá)</a:t>
              </a:r>
              <a:endParaRPr lang="cs-CZ" sz="2000" dirty="0">
                <a:effectLst/>
                <a:ea typeface="Calibri"/>
                <a:cs typeface="Times New Roman"/>
              </a:endParaRPr>
            </a:p>
          </p:txBody>
        </p:sp>
        <p:sp>
          <p:nvSpPr>
            <p:cNvPr id="13" name="Textové pole 2"/>
            <p:cNvSpPr/>
            <p:nvPr/>
          </p:nvSpPr>
          <p:spPr>
            <a:xfrm>
              <a:off x="4176564" y="576137"/>
              <a:ext cx="3312366" cy="1047063"/>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800" b="1" dirty="0">
                  <a:ea typeface="Calibri"/>
                  <a:cs typeface="Times New Roman"/>
                </a:rPr>
                <a:t>nádech</a:t>
              </a:r>
              <a:r>
                <a:rPr lang="cs-CZ" sz="1800" dirty="0">
                  <a:ea typeface="Calibri"/>
                  <a:cs typeface="Times New Roman"/>
                </a:rPr>
                <a:t> (rezervoár respirometru klesá)</a:t>
              </a:r>
              <a:endParaRPr lang="cs-CZ" sz="2000" dirty="0">
                <a:effectLst/>
                <a:ea typeface="Calibri"/>
                <a:cs typeface="Times New Roman"/>
              </a:endParaRPr>
            </a:p>
          </p:txBody>
        </p:sp>
        <p:sp>
          <p:nvSpPr>
            <p:cNvPr id="14" name="Textové pole 2"/>
            <p:cNvSpPr/>
            <p:nvPr/>
          </p:nvSpPr>
          <p:spPr>
            <a:xfrm>
              <a:off x="3792055" y="5461666"/>
              <a:ext cx="4969929" cy="94593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600" dirty="0">
                  <a:effectLst/>
                  <a:ea typeface="Calibri"/>
                  <a:cs typeface="Times New Roman"/>
                </a:rPr>
                <a:t>Křivka objemových změn v </a:t>
              </a:r>
              <a:r>
                <a:rPr lang="cs-CZ" sz="1600" dirty="0" err="1">
                  <a:effectLst/>
                  <a:ea typeface="Calibri"/>
                  <a:cs typeface="Times New Roman"/>
                </a:rPr>
                <a:t>Kroghově</a:t>
              </a:r>
              <a:r>
                <a:rPr lang="cs-CZ" sz="1600" dirty="0">
                  <a:effectLst/>
                  <a:ea typeface="Calibri"/>
                  <a:cs typeface="Times New Roman"/>
                </a:rPr>
                <a:t> respirometru během dýchání</a:t>
              </a:r>
              <a:endParaRPr lang="cs-CZ" sz="2000" dirty="0">
                <a:effectLst/>
                <a:ea typeface="Calibri"/>
                <a:cs typeface="Times New Roman"/>
              </a:endParaRPr>
            </a:p>
          </p:txBody>
        </p:sp>
        <p:sp>
          <p:nvSpPr>
            <p:cNvPr id="15" name="Textové pole 2"/>
            <p:cNvSpPr/>
            <p:nvPr/>
          </p:nvSpPr>
          <p:spPr>
            <a:xfrm>
              <a:off x="6975188" y="1205649"/>
              <a:ext cx="2497189" cy="123881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solidFill>
                    <a:srgbClr val="0000DC"/>
                  </a:solidFill>
                  <a:ea typeface="Calibri"/>
                  <a:cs typeface="Times New Roman"/>
                </a:rPr>
                <a:t>celkové množství spotřebovaného kyslíku v leže</a:t>
              </a:r>
            </a:p>
          </p:txBody>
        </p:sp>
        <p:cxnSp>
          <p:nvCxnSpPr>
            <p:cNvPr id="16" name="Přímá spojnice 15"/>
            <p:cNvCxnSpPr/>
            <p:nvPr/>
          </p:nvCxnSpPr>
          <p:spPr>
            <a:xfrm flipH="1" flipV="1">
              <a:off x="1621668" y="1005465"/>
              <a:ext cx="12492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flipV="1">
              <a:off x="9705142" y="3453748"/>
              <a:ext cx="453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flipV="1">
              <a:off x="9353102" y="304673"/>
              <a:ext cx="0" cy="72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ové pole 2"/>
            <p:cNvSpPr/>
            <p:nvPr/>
          </p:nvSpPr>
          <p:spPr>
            <a:xfrm>
              <a:off x="1775829" y="6829045"/>
              <a:ext cx="6122057" cy="813544"/>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800" dirty="0">
                  <a:solidFill>
                    <a:srgbClr val="0000FF"/>
                  </a:solidFill>
                  <a:ea typeface="Calibri"/>
                  <a:cs typeface="Times New Roman"/>
                </a:rPr>
                <a:t>během ležení</a:t>
              </a:r>
              <a:endParaRPr lang="cs-CZ" sz="4000" dirty="0">
                <a:solidFill>
                  <a:srgbClr val="0000FF"/>
                </a:solidFill>
                <a:ea typeface="Calibri"/>
                <a:cs typeface="Times New Roman"/>
              </a:endParaRPr>
            </a:p>
          </p:txBody>
        </p:sp>
        <p:sp>
          <p:nvSpPr>
            <p:cNvPr id="20" name="Textové pole 2"/>
            <p:cNvSpPr/>
            <p:nvPr/>
          </p:nvSpPr>
          <p:spPr>
            <a:xfrm>
              <a:off x="9412632" y="6829045"/>
              <a:ext cx="4605932" cy="813544"/>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800" dirty="0">
                  <a:solidFill>
                    <a:srgbClr val="0000FF"/>
                  </a:solidFill>
                  <a:ea typeface="Calibri"/>
                  <a:cs typeface="Times New Roman"/>
                </a:rPr>
                <a:t>po fyzické aktivitě</a:t>
              </a:r>
              <a:endParaRPr lang="cs-CZ" sz="4000" dirty="0">
                <a:solidFill>
                  <a:srgbClr val="0000FF"/>
                </a:solidFill>
                <a:ea typeface="Calibri"/>
                <a:cs typeface="Times New Roman"/>
              </a:endParaRPr>
            </a:p>
          </p:txBody>
        </p:sp>
        <p:cxnSp>
          <p:nvCxnSpPr>
            <p:cNvPr id="21" name="Přímá spojnice se šipkou 20"/>
            <p:cNvCxnSpPr/>
            <p:nvPr/>
          </p:nvCxnSpPr>
          <p:spPr>
            <a:xfrm>
              <a:off x="9194031" y="1010432"/>
              <a:ext cx="0" cy="2649427"/>
            </a:xfrm>
            <a:prstGeom prst="straightConnector1">
              <a:avLst/>
            </a:prstGeom>
            <a:ln w="28575">
              <a:solidFill>
                <a:srgbClr val="0000D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ové pole 2"/>
            <p:cNvSpPr/>
            <p:nvPr/>
          </p:nvSpPr>
          <p:spPr>
            <a:xfrm>
              <a:off x="12673508" y="7509396"/>
              <a:ext cx="1424417" cy="62045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000" dirty="0">
                  <a:ea typeface="Calibri"/>
                  <a:cs typeface="Times New Roman"/>
                </a:rPr>
                <a:t>čas</a:t>
              </a:r>
              <a:r>
                <a:rPr lang="cs-CZ" sz="2000" dirty="0">
                  <a:effectLst/>
                  <a:ea typeface="Calibri"/>
                  <a:cs typeface="Times New Roman"/>
                </a:rPr>
                <a:t> (s)</a:t>
              </a:r>
              <a:endParaRPr lang="cs-CZ" sz="3600" dirty="0">
                <a:ea typeface="Calibri"/>
                <a:cs typeface="Times New Roman"/>
              </a:endParaRPr>
            </a:p>
          </p:txBody>
        </p:sp>
        <p:sp>
          <p:nvSpPr>
            <p:cNvPr id="23" name="Textové pole 2"/>
            <p:cNvSpPr/>
            <p:nvPr/>
          </p:nvSpPr>
          <p:spPr>
            <a:xfrm rot="16200000">
              <a:off x="404619" y="1347542"/>
              <a:ext cx="1846250" cy="54427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000" dirty="0">
                  <a:effectLst/>
                  <a:ea typeface="Calibri"/>
                  <a:cs typeface="Times New Roman"/>
                </a:rPr>
                <a:t>objem (l)</a:t>
              </a:r>
              <a:endParaRPr lang="cs-CZ" sz="3600" dirty="0">
                <a:ea typeface="Calibri"/>
                <a:cs typeface="Times New Roman"/>
              </a:endParaRPr>
            </a:p>
          </p:txBody>
        </p:sp>
        <p:sp>
          <p:nvSpPr>
            <p:cNvPr id="24" name="Textové pole 2"/>
            <p:cNvSpPr/>
            <p:nvPr/>
          </p:nvSpPr>
          <p:spPr>
            <a:xfrm>
              <a:off x="11709183" y="3642310"/>
              <a:ext cx="2684072" cy="123881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solidFill>
                    <a:srgbClr val="0000DC"/>
                  </a:solidFill>
                  <a:ea typeface="Calibri"/>
                  <a:cs typeface="Times New Roman"/>
                </a:rPr>
                <a:t>celkové množství spotřebovaného kyslíku po aktivitě</a:t>
              </a:r>
            </a:p>
          </p:txBody>
        </p:sp>
        <p:cxnSp>
          <p:nvCxnSpPr>
            <p:cNvPr id="25" name="Přímá spojnice se šipkou 24"/>
            <p:cNvCxnSpPr/>
            <p:nvPr/>
          </p:nvCxnSpPr>
          <p:spPr>
            <a:xfrm>
              <a:off x="13929984" y="3500723"/>
              <a:ext cx="0" cy="3384000"/>
            </a:xfrm>
            <a:prstGeom prst="straightConnector1">
              <a:avLst/>
            </a:prstGeom>
            <a:ln w="28575">
              <a:solidFill>
                <a:srgbClr val="0000D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ové pole 2"/>
            <p:cNvSpPr/>
            <p:nvPr/>
          </p:nvSpPr>
          <p:spPr>
            <a:xfrm>
              <a:off x="4097229" y="3528468"/>
              <a:ext cx="5096803" cy="1468219"/>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800" dirty="0">
                  <a:ea typeface="Calibri"/>
                  <a:cs typeface="Times New Roman"/>
                </a:rPr>
                <a:t>Sklon poklesu objemu ve respirometru </a:t>
              </a:r>
              <a:r>
                <a:rPr lang="cs-CZ" sz="2000" b="1" dirty="0" err="1">
                  <a:solidFill>
                    <a:srgbClr val="FF0000"/>
                  </a:solidFill>
                  <a:ea typeface="Calibri"/>
                  <a:cs typeface="Times New Roman"/>
                </a:rPr>
                <a:t>v</a:t>
              </a:r>
              <a:r>
                <a:rPr lang="cs-CZ" sz="2000" b="1" baseline="-25000" dirty="0" err="1">
                  <a:solidFill>
                    <a:srgbClr val="FF0000"/>
                  </a:solidFill>
                  <a:ea typeface="Calibri"/>
                  <a:cs typeface="Times New Roman"/>
                </a:rPr>
                <a:t>n</a:t>
              </a:r>
              <a:r>
                <a:rPr lang="cs-CZ" sz="2000" b="1" baseline="-25000" dirty="0">
                  <a:solidFill>
                    <a:srgbClr val="FF0000"/>
                  </a:solidFill>
                  <a:ea typeface="Calibri"/>
                  <a:cs typeface="Times New Roman"/>
                </a:rPr>
                <a:t> </a:t>
              </a:r>
              <a:r>
                <a:rPr lang="cs-CZ" sz="2000" b="1" dirty="0">
                  <a:solidFill>
                    <a:srgbClr val="FF0000"/>
                  </a:solidFill>
                  <a:ea typeface="Calibri"/>
                  <a:cs typeface="Times New Roman"/>
                </a:rPr>
                <a:t>(l/s)</a:t>
              </a:r>
              <a:br>
                <a:rPr lang="cs-CZ" sz="2000" dirty="0">
                  <a:ea typeface="Calibri"/>
                  <a:cs typeface="Times New Roman"/>
                </a:rPr>
              </a:br>
              <a:r>
                <a:rPr lang="cs-CZ" sz="2000" dirty="0">
                  <a:effectLst/>
                  <a:ea typeface="Calibri"/>
                  <a:cs typeface="Times New Roman"/>
                </a:rPr>
                <a:t>= </a:t>
              </a:r>
              <a:r>
                <a:rPr lang="cs-CZ" sz="2000" b="1" dirty="0">
                  <a:effectLst/>
                  <a:ea typeface="Calibri"/>
                  <a:cs typeface="Times New Roman"/>
                </a:rPr>
                <a:t>spotřeba kyslíku za čas</a:t>
              </a:r>
            </a:p>
          </p:txBody>
        </p:sp>
        <p:cxnSp>
          <p:nvCxnSpPr>
            <p:cNvPr id="27" name="Přímá spojnice 26"/>
            <p:cNvCxnSpPr/>
            <p:nvPr/>
          </p:nvCxnSpPr>
          <p:spPr>
            <a:xfrm flipV="1">
              <a:off x="5613868" y="2590103"/>
              <a:ext cx="275122" cy="985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a:endCxn id="33" idx="3"/>
            </p:cNvCxnSpPr>
            <p:nvPr/>
          </p:nvCxnSpPr>
          <p:spPr>
            <a:xfrm flipV="1">
              <a:off x="2567677" y="1376850"/>
              <a:ext cx="467254" cy="1197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a:stCxn id="33" idx="6"/>
            </p:cNvCxnSpPr>
            <p:nvPr/>
          </p:nvCxnSpPr>
          <p:spPr>
            <a:xfrm flipH="1" flipV="1">
              <a:off x="4097229" y="1258592"/>
              <a:ext cx="30002" cy="1129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ové pole 2"/>
          <p:cNvSpPr/>
          <p:nvPr/>
        </p:nvSpPr>
        <p:spPr>
          <a:xfrm>
            <a:off x="6937254" y="1623510"/>
            <a:ext cx="4687594" cy="83099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effectLst/>
                <a:ea typeface="Calibri"/>
                <a:cs typeface="Times New Roman"/>
              </a:rPr>
              <a:t>kyslík ze spirometru je metabolizován, CO</a:t>
            </a:r>
            <a:r>
              <a:rPr lang="cs-CZ" sz="1600" baseline="-25000" dirty="0">
                <a:effectLst/>
                <a:ea typeface="Calibri"/>
                <a:cs typeface="Times New Roman"/>
              </a:rPr>
              <a:t>2</a:t>
            </a:r>
            <a:r>
              <a:rPr lang="cs-CZ" sz="1600" dirty="0">
                <a:effectLst/>
                <a:ea typeface="Calibri"/>
                <a:cs typeface="Times New Roman"/>
              </a:rPr>
              <a:t> je zachytáváno natronovým vápnem </a:t>
            </a:r>
            <a:r>
              <a:rPr lang="cs-CZ" sz="1600" dirty="0">
                <a:effectLst/>
                <a:latin typeface="Arial"/>
                <a:ea typeface="Calibri"/>
                <a:cs typeface="Arial"/>
              </a:rPr>
              <a:t>→ </a:t>
            </a:r>
            <a:r>
              <a:rPr lang="cs-CZ" sz="1600" dirty="0">
                <a:effectLst/>
                <a:ea typeface="Calibri"/>
                <a:cs typeface="Times New Roman"/>
              </a:rPr>
              <a:t>spotřeba O</a:t>
            </a:r>
            <a:r>
              <a:rPr lang="cs-CZ" sz="1600" baseline="-25000" dirty="0">
                <a:ea typeface="Calibri"/>
                <a:cs typeface="Times New Roman"/>
              </a:rPr>
              <a:t>2</a:t>
            </a:r>
            <a:r>
              <a:rPr lang="cs-CZ" sz="1600" dirty="0">
                <a:effectLst/>
                <a:ea typeface="Calibri"/>
                <a:cs typeface="Times New Roman"/>
              </a:rPr>
              <a:t> se měří jako úbytek O</a:t>
            </a:r>
            <a:r>
              <a:rPr lang="cs-CZ" sz="1600" baseline="-25000" dirty="0">
                <a:ea typeface="Calibri"/>
                <a:cs typeface="Times New Roman"/>
              </a:rPr>
              <a:t>2</a:t>
            </a:r>
            <a:r>
              <a:rPr lang="cs-CZ" sz="1600" dirty="0">
                <a:effectLst/>
                <a:ea typeface="Calibri"/>
                <a:cs typeface="Times New Roman"/>
              </a:rPr>
              <a:t> ve spirometru</a:t>
            </a:r>
          </a:p>
        </p:txBody>
      </p:sp>
    </p:spTree>
    <p:extLst>
      <p:ext uri="{BB962C8B-B14F-4D97-AF65-F5344CB8AC3E}">
        <p14:creationId xmlns:p14="http://schemas.microsoft.com/office/powerpoint/2010/main" val="137625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70879" y="248498"/>
            <a:ext cx="11050242" cy="451576"/>
          </a:xfrm>
        </p:spPr>
        <p:txBody>
          <a:bodyPr/>
          <a:lstStyle/>
          <a:p>
            <a:pPr algn="ctr"/>
            <a:r>
              <a:rPr lang="cs-CZ" sz="3600" dirty="0"/>
              <a:t>Aktuální energetický výdej (AEE)</a:t>
            </a:r>
            <a:endParaRPr lang="cs-CZ" sz="3200" dirty="0"/>
          </a:p>
        </p:txBody>
      </p:sp>
      <p:sp>
        <p:nvSpPr>
          <p:cNvPr id="5" name="Zástupný symbol pro obsah 4"/>
          <p:cNvSpPr>
            <a:spLocks noGrp="1"/>
          </p:cNvSpPr>
          <p:nvPr>
            <p:ph idx="1"/>
          </p:nvPr>
        </p:nvSpPr>
        <p:spPr>
          <a:xfrm>
            <a:off x="441384" y="1230800"/>
            <a:ext cx="11482893" cy="5243966"/>
          </a:xfrm>
        </p:spPr>
        <p:txBody>
          <a:bodyPr/>
          <a:lstStyle/>
          <a:p>
            <a:pPr marL="72000" indent="0">
              <a:lnSpc>
                <a:spcPct val="100000"/>
              </a:lnSpc>
              <a:buNone/>
            </a:pPr>
            <a:r>
              <a:rPr lang="cs-CZ" sz="2400" dirty="0"/>
              <a:t>Výdej měřený za aktuálních podmínek</a:t>
            </a:r>
          </a:p>
          <a:p>
            <a:pPr marL="72000" indent="0">
              <a:lnSpc>
                <a:spcPct val="100000"/>
              </a:lnSpc>
              <a:buNone/>
            </a:pPr>
            <a:endParaRPr lang="cs-CZ" sz="1400" dirty="0"/>
          </a:p>
          <a:p>
            <a:pPr marL="72000" indent="0">
              <a:lnSpc>
                <a:spcPct val="100000"/>
              </a:lnSpc>
              <a:buNone/>
            </a:pPr>
            <a:r>
              <a:rPr lang="cs-CZ" dirty="0"/>
              <a:t>V praktiku: AEE</a:t>
            </a:r>
          </a:p>
          <a:p>
            <a:pPr lvl="1">
              <a:buFont typeface="Wingdings" panose="05000000000000000000" pitchFamily="2" charset="2"/>
              <a:buChar char="Ø"/>
            </a:pPr>
            <a:r>
              <a:rPr lang="cs-CZ" sz="1600" dirty="0"/>
              <a:t> v klidu (</a:t>
            </a:r>
            <a:r>
              <a:rPr lang="cs-CZ" sz="1600" dirty="0">
                <a:latin typeface="Arial" panose="020B0604020202020204" pitchFamily="34" charset="0"/>
                <a:cs typeface="Arial" panose="020B0604020202020204" pitchFamily="34" charset="0"/>
              </a:rPr>
              <a:t>≠ klidový výdej!</a:t>
            </a:r>
            <a:r>
              <a:rPr lang="cs-CZ" sz="1600" dirty="0"/>
              <a:t>) – v leže</a:t>
            </a:r>
          </a:p>
          <a:p>
            <a:pPr lvl="1">
              <a:buFont typeface="Wingdings" panose="05000000000000000000" pitchFamily="2" charset="2"/>
              <a:buChar char="Ø"/>
            </a:pPr>
            <a:r>
              <a:rPr lang="cs-CZ" sz="1600" dirty="0"/>
              <a:t> ve stoje </a:t>
            </a:r>
          </a:p>
          <a:p>
            <a:pPr lvl="1">
              <a:buFont typeface="Wingdings" panose="05000000000000000000" pitchFamily="2" charset="2"/>
              <a:buChar char="Ø"/>
            </a:pPr>
            <a:r>
              <a:rPr lang="cs-CZ" sz="1600" dirty="0"/>
              <a:t> po fyzické zátěži – chůze na schůdcích po dobu 5 min</a:t>
            </a:r>
            <a:endParaRPr lang="cs-CZ" sz="1600" baseline="-25000" dirty="0"/>
          </a:p>
          <a:p>
            <a:pPr marL="72000" indent="0">
              <a:lnSpc>
                <a:spcPct val="100000"/>
              </a:lnSpc>
              <a:buNone/>
            </a:pPr>
            <a:endParaRPr lang="cs-CZ" sz="2400" dirty="0"/>
          </a:p>
          <a:p>
            <a:pPr marL="72000" indent="0">
              <a:lnSpc>
                <a:spcPct val="100000"/>
              </a:lnSpc>
              <a:buNone/>
            </a:pPr>
            <a:r>
              <a:rPr lang="cs-CZ" sz="2400" dirty="0"/>
              <a:t>Stanovte </a:t>
            </a:r>
          </a:p>
          <a:p>
            <a:pPr lvl="1">
              <a:buFont typeface="Wingdings" panose="05000000000000000000" pitchFamily="2" charset="2"/>
              <a:buChar char="Ø"/>
            </a:pPr>
            <a:r>
              <a:rPr lang="cs-CZ" dirty="0"/>
              <a:t> </a:t>
            </a:r>
            <a:r>
              <a:rPr lang="cs-CZ" dirty="0" err="1"/>
              <a:t>v</a:t>
            </a:r>
            <a:r>
              <a:rPr lang="cs-CZ" baseline="-25000" dirty="0" err="1"/>
              <a:t>n</a:t>
            </a:r>
            <a:r>
              <a:rPr lang="cs-CZ" dirty="0"/>
              <a:t> - odečtená spotřeba O</a:t>
            </a:r>
            <a:r>
              <a:rPr lang="cs-CZ" baseline="-25000" dirty="0"/>
              <a:t>2</a:t>
            </a:r>
            <a:r>
              <a:rPr lang="cs-CZ" dirty="0"/>
              <a:t> (l/s)</a:t>
            </a:r>
          </a:p>
          <a:p>
            <a:pPr lvl="1">
              <a:buFont typeface="Wingdings" panose="05000000000000000000" pitchFamily="2" charset="2"/>
              <a:buChar char="Ø"/>
            </a:pPr>
            <a:r>
              <a:rPr lang="cs-CZ" dirty="0"/>
              <a:t> </a:t>
            </a:r>
            <a:r>
              <a:rPr lang="cs-CZ" dirty="0" err="1"/>
              <a:t>v</a:t>
            </a:r>
            <a:r>
              <a:rPr lang="cs-CZ" baseline="-25000" dirty="0" err="1"/>
              <a:t>r</a:t>
            </a:r>
            <a:r>
              <a:rPr lang="cs-CZ" dirty="0"/>
              <a:t> – hodnota korigovaná na 0°C a 101,325 </a:t>
            </a:r>
            <a:r>
              <a:rPr lang="cs-CZ" dirty="0" err="1"/>
              <a:t>kP</a:t>
            </a:r>
            <a:r>
              <a:rPr lang="cs-CZ" dirty="0"/>
              <a:t> (l/s)</a:t>
            </a:r>
          </a:p>
          <a:p>
            <a:pPr lvl="2"/>
            <a:endParaRPr lang="cs-CZ" sz="1300" dirty="0"/>
          </a:p>
          <a:p>
            <a:pPr lvl="2"/>
            <a:r>
              <a:rPr lang="cs-CZ" sz="1300" dirty="0"/>
              <a:t>t: Teplota místnosti °C, B: barometrický tlak </a:t>
            </a:r>
            <a:r>
              <a:rPr lang="cs-CZ" sz="1300" dirty="0" err="1"/>
              <a:t>kPa</a:t>
            </a:r>
            <a:r>
              <a:rPr lang="cs-CZ" sz="1300" dirty="0"/>
              <a:t> (1 </a:t>
            </a:r>
            <a:r>
              <a:rPr lang="cs-CZ" sz="1300" dirty="0" err="1"/>
              <a:t>mmHg</a:t>
            </a:r>
            <a:r>
              <a:rPr lang="cs-CZ" sz="1300" dirty="0"/>
              <a:t> = 0,133 </a:t>
            </a:r>
            <a:r>
              <a:rPr lang="cs-CZ" sz="1300" dirty="0" err="1"/>
              <a:t>kPa</a:t>
            </a:r>
            <a:r>
              <a:rPr lang="cs-CZ" sz="1300" dirty="0"/>
              <a:t>), e - napětí vodních par v </a:t>
            </a:r>
            <a:r>
              <a:rPr lang="cs-CZ" sz="1300" dirty="0" err="1"/>
              <a:t>kPa</a:t>
            </a:r>
            <a:r>
              <a:rPr lang="cs-CZ" sz="1300" dirty="0"/>
              <a:t> (podle tabulky)</a:t>
            </a:r>
          </a:p>
          <a:p>
            <a:pPr marL="72000" indent="0">
              <a:lnSpc>
                <a:spcPct val="100000"/>
              </a:lnSpc>
              <a:buNone/>
            </a:pPr>
            <a:r>
              <a:rPr lang="cs-CZ" sz="2400" dirty="0"/>
              <a:t>Vypočítejte AEE</a:t>
            </a:r>
            <a:r>
              <a:rPr lang="cs-CZ" sz="1800" dirty="0"/>
              <a:t> (chyba výpočtu je asi 8%)</a:t>
            </a:r>
            <a:endParaRPr lang="cs-CZ" sz="2400" dirty="0"/>
          </a:p>
          <a:p>
            <a:pPr lvl="1">
              <a:buFont typeface="Wingdings" panose="05000000000000000000" pitchFamily="2" charset="2"/>
              <a:buChar char="Ø"/>
            </a:pPr>
            <a:r>
              <a:rPr lang="cs-CZ" sz="1800" dirty="0"/>
              <a:t> AEE (</a:t>
            </a:r>
            <a:r>
              <a:rPr lang="cs-CZ" sz="1800" dirty="0" err="1"/>
              <a:t>kJ</a:t>
            </a:r>
            <a:r>
              <a:rPr lang="cs-CZ" sz="1800" dirty="0"/>
              <a:t>/s) = 20,19 . </a:t>
            </a:r>
            <a:r>
              <a:rPr lang="cs-CZ" sz="1800" dirty="0" err="1"/>
              <a:t>v</a:t>
            </a:r>
            <a:r>
              <a:rPr lang="cs-CZ" sz="1800" baseline="-25000" dirty="0" err="1"/>
              <a:t>r</a:t>
            </a:r>
            <a:r>
              <a:rPr lang="cs-CZ" sz="1800" dirty="0"/>
              <a:t> </a:t>
            </a:r>
          </a:p>
          <a:p>
            <a:pPr lvl="1">
              <a:buFont typeface="Wingdings" panose="05000000000000000000" pitchFamily="2" charset="2"/>
              <a:buChar char="Ø"/>
            </a:pPr>
            <a:r>
              <a:rPr lang="cs-CZ" sz="1800" dirty="0"/>
              <a:t> AEE (</a:t>
            </a:r>
            <a:r>
              <a:rPr lang="cs-CZ" sz="1800" dirty="0" err="1"/>
              <a:t>kJ</a:t>
            </a:r>
            <a:r>
              <a:rPr lang="cs-CZ" sz="1800" dirty="0"/>
              <a:t>/den) = 20,19 . </a:t>
            </a:r>
            <a:r>
              <a:rPr lang="cs-CZ" sz="1800" dirty="0" err="1"/>
              <a:t>v</a:t>
            </a:r>
            <a:r>
              <a:rPr lang="cs-CZ" sz="1800" baseline="-25000" dirty="0" err="1"/>
              <a:t>r</a:t>
            </a:r>
            <a:r>
              <a:rPr lang="cs-CZ" sz="1800" dirty="0"/>
              <a:t> . 86400</a:t>
            </a:r>
          </a:p>
        </p:txBody>
      </p:sp>
      <mc:AlternateContent xmlns:mc="http://schemas.openxmlformats.org/markup-compatibility/2006" xmlns:a14="http://schemas.microsoft.com/office/drawing/2010/main">
        <mc:Choice Requires="a14">
          <p:sp>
            <p:nvSpPr>
              <p:cNvPr id="6" name="TextovéPole 5"/>
              <p:cNvSpPr txBox="1"/>
              <p:nvPr/>
            </p:nvSpPr>
            <p:spPr>
              <a:xfrm>
                <a:off x="6182831" y="3471531"/>
                <a:ext cx="3207032" cy="7030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000" i="1" smtClean="0">
                              <a:latin typeface="Cambria Math" panose="02040503050406030204" pitchFamily="18" charset="0"/>
                            </a:rPr>
                          </m:ctrlPr>
                        </m:sSubPr>
                        <m:e>
                          <m:r>
                            <a:rPr lang="cs-CZ" sz="2000" b="0" i="1" smtClean="0">
                              <a:latin typeface="Cambria Math"/>
                            </a:rPr>
                            <m:t>𝑣</m:t>
                          </m:r>
                        </m:e>
                        <m:sub>
                          <m:r>
                            <a:rPr lang="cs-CZ" sz="2000" b="0" i="1" smtClean="0">
                              <a:latin typeface="Cambria Math"/>
                            </a:rPr>
                            <m:t>𝑟</m:t>
                          </m:r>
                        </m:sub>
                      </m:sSub>
                      <m:r>
                        <a:rPr lang="cs-CZ" sz="2000" b="0" i="1" smtClean="0">
                          <a:latin typeface="Cambria Math"/>
                        </a:rPr>
                        <m:t>=</m:t>
                      </m:r>
                      <m:sSub>
                        <m:sSubPr>
                          <m:ctrlPr>
                            <a:rPr lang="cs-CZ" sz="2000" b="0" i="1" smtClean="0">
                              <a:latin typeface="Cambria Math" panose="02040503050406030204" pitchFamily="18" charset="0"/>
                            </a:rPr>
                          </m:ctrlPr>
                        </m:sSubPr>
                        <m:e>
                          <m:r>
                            <a:rPr lang="cs-CZ" sz="2000" b="0" i="1" smtClean="0">
                              <a:latin typeface="Cambria Math"/>
                            </a:rPr>
                            <m:t>𝑣</m:t>
                          </m:r>
                        </m:e>
                        <m:sub>
                          <m:r>
                            <a:rPr lang="cs-CZ" sz="2000" b="0" i="1" smtClean="0">
                              <a:latin typeface="Cambria Math"/>
                            </a:rPr>
                            <m:t>𝑛</m:t>
                          </m:r>
                        </m:sub>
                      </m:sSub>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273</m:t>
                          </m:r>
                        </m:num>
                        <m:den>
                          <m:r>
                            <a:rPr lang="cs-CZ" sz="2000" b="0" i="1" smtClean="0">
                              <a:latin typeface="Cambria Math"/>
                              <a:ea typeface="Cambria Math"/>
                            </a:rPr>
                            <m:t>273−</m:t>
                          </m:r>
                          <m:r>
                            <a:rPr lang="cs-CZ" sz="2000" b="0" i="1" smtClean="0">
                              <a:latin typeface="Cambria Math"/>
                              <a:ea typeface="Cambria Math"/>
                            </a:rPr>
                            <m:t>𝑡</m:t>
                          </m:r>
                        </m:den>
                      </m:f>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𝐵</m:t>
                          </m:r>
                          <m:r>
                            <a:rPr lang="cs-CZ" sz="2000" b="0" i="1" smtClean="0">
                              <a:latin typeface="Cambria Math"/>
                              <a:ea typeface="Cambria Math"/>
                            </a:rPr>
                            <m:t>−</m:t>
                          </m:r>
                          <m:r>
                            <a:rPr lang="cs-CZ" sz="2000" b="0" i="1" smtClean="0">
                              <a:latin typeface="Cambria Math"/>
                              <a:ea typeface="Cambria Math"/>
                            </a:rPr>
                            <m:t>𝑒</m:t>
                          </m:r>
                        </m:num>
                        <m:den>
                          <m:r>
                            <a:rPr lang="cs-CZ" sz="2000" b="0" i="1" smtClean="0">
                              <a:latin typeface="Cambria Math"/>
                              <a:ea typeface="Cambria Math"/>
                            </a:rPr>
                            <m:t>101,325</m:t>
                          </m:r>
                        </m:den>
                      </m:f>
                    </m:oMath>
                  </m:oMathPara>
                </a14:m>
                <a:endParaRPr lang="cs-CZ" sz="20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6182831" y="3471531"/>
                <a:ext cx="3207032" cy="703078"/>
              </a:xfrm>
              <a:prstGeom prst="rect">
                <a:avLst/>
              </a:prstGeom>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46466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40000" y="318427"/>
            <a:ext cx="10753200" cy="451576"/>
          </a:xfrm>
        </p:spPr>
        <p:txBody>
          <a:bodyPr/>
          <a:lstStyle/>
          <a:p>
            <a:pPr algn="ctr"/>
            <a:r>
              <a:rPr lang="cs-CZ" dirty="0"/>
              <a:t>Výpočet energetického výdeje rovnicí</a:t>
            </a:r>
          </a:p>
        </p:txBody>
      </p:sp>
      <p:sp>
        <p:nvSpPr>
          <p:cNvPr id="5" name="Zástupný symbol pro obsah 4"/>
          <p:cNvSpPr>
            <a:spLocks noGrp="1"/>
          </p:cNvSpPr>
          <p:nvPr>
            <p:ph idx="1"/>
          </p:nvPr>
        </p:nvSpPr>
        <p:spPr>
          <a:xfrm>
            <a:off x="354553" y="877019"/>
            <a:ext cx="11482893" cy="3543980"/>
          </a:xfrm>
        </p:spPr>
        <p:txBody>
          <a:bodyPr/>
          <a:lstStyle/>
          <a:p>
            <a:pPr marL="72000" indent="0">
              <a:lnSpc>
                <a:spcPct val="100000"/>
              </a:lnSpc>
              <a:buNone/>
            </a:pPr>
            <a:r>
              <a:rPr lang="cs-CZ" sz="2400" dirty="0"/>
              <a:t>Bazální energetický výdej (BEE) – </a:t>
            </a:r>
            <a:r>
              <a:rPr lang="cs-CZ" sz="2400" b="1" i="1" dirty="0" err="1"/>
              <a:t>Harris-Benedictova</a:t>
            </a:r>
            <a:r>
              <a:rPr lang="cs-CZ" sz="2400" b="1" i="1" dirty="0"/>
              <a:t> rovnice</a:t>
            </a:r>
          </a:p>
          <a:p>
            <a:pPr lvl="1">
              <a:buFont typeface="Wingdings" panose="05000000000000000000" pitchFamily="2" charset="2"/>
              <a:buChar char="Ø"/>
            </a:pPr>
            <a:endParaRPr lang="cs-CZ" sz="2400" dirty="0"/>
          </a:p>
          <a:p>
            <a:pPr lvl="1">
              <a:buFont typeface="Wingdings" panose="05000000000000000000" pitchFamily="2" charset="2"/>
              <a:buChar char="Ø"/>
            </a:pPr>
            <a:r>
              <a:rPr lang="cs-CZ" sz="2400" dirty="0"/>
              <a:t> muži (kcal/den)</a:t>
            </a:r>
          </a:p>
          <a:p>
            <a:pPr lvl="1">
              <a:buFont typeface="Wingdings" panose="05000000000000000000" pitchFamily="2" charset="2"/>
              <a:buChar char="Ø"/>
            </a:pPr>
            <a:r>
              <a:rPr lang="cs-CZ" sz="2400" dirty="0"/>
              <a:t> ženy (kcal/den)</a:t>
            </a:r>
          </a:p>
          <a:p>
            <a:pPr marL="324000" lvl="1" indent="0">
              <a:buNone/>
            </a:pPr>
            <a:endParaRPr lang="cs-CZ" sz="1200" dirty="0"/>
          </a:p>
          <a:p>
            <a:pPr marL="324000" lvl="1" indent="0">
              <a:buNone/>
            </a:pPr>
            <a:r>
              <a:rPr lang="cs-CZ" sz="1600" dirty="0"/>
              <a:t>m: hmotnost v kg, h: výška v cm, r věk v letech</a:t>
            </a:r>
          </a:p>
          <a:p>
            <a:pPr>
              <a:lnSpc>
                <a:spcPct val="100000"/>
              </a:lnSpc>
            </a:pPr>
            <a:endParaRPr lang="cs-CZ" sz="1200" dirty="0"/>
          </a:p>
          <a:p>
            <a:pPr marL="72000" indent="0">
              <a:lnSpc>
                <a:spcPct val="100000"/>
              </a:lnSpc>
              <a:buNone/>
            </a:pPr>
            <a:r>
              <a:rPr lang="cs-CZ" sz="2400" dirty="0"/>
              <a:t>BEE (</a:t>
            </a:r>
            <a:r>
              <a:rPr lang="cs-CZ" sz="2400" dirty="0" err="1"/>
              <a:t>kJ</a:t>
            </a:r>
            <a:r>
              <a:rPr lang="cs-CZ" sz="2400" dirty="0"/>
              <a:t>/den) = BEE (kcal/den) . 4,184</a:t>
            </a:r>
          </a:p>
          <a:p>
            <a:pPr marL="72000" indent="0">
              <a:lnSpc>
                <a:spcPct val="100000"/>
              </a:lnSpc>
              <a:buNone/>
            </a:pPr>
            <a:r>
              <a:rPr lang="cs-CZ" sz="2400" dirty="0">
                <a:latin typeface="Arial" panose="020B0604020202020204" pitchFamily="34" charset="0"/>
                <a:cs typeface="Arial" panose="020B0604020202020204" pitchFamily="34" charset="0"/>
              </a:rPr>
              <a:t>AEE (</a:t>
            </a:r>
            <a:r>
              <a:rPr lang="cs-CZ" sz="2400" dirty="0" err="1">
                <a:latin typeface="Arial" panose="020B0604020202020204" pitchFamily="34" charset="0"/>
                <a:cs typeface="Arial" panose="020B0604020202020204" pitchFamily="34" charset="0"/>
              </a:rPr>
              <a:t>kJ</a:t>
            </a:r>
            <a:r>
              <a:rPr lang="cs-CZ" sz="2400" dirty="0">
                <a:latin typeface="Arial" panose="020B0604020202020204" pitchFamily="34" charset="0"/>
                <a:cs typeface="Arial" panose="020B0604020202020204" pitchFamily="34" charset="0"/>
              </a:rPr>
              <a:t>/den) = BEE. AF . TF . IF</a:t>
            </a:r>
          </a:p>
          <a:p>
            <a:pPr lvl="1">
              <a:buFont typeface="Wingdings" panose="05000000000000000000" pitchFamily="2" charset="2"/>
              <a:buChar char="Ø"/>
            </a:pPr>
            <a:r>
              <a:rPr lang="cs-CZ" dirty="0">
                <a:latin typeface="Arial" panose="020B0604020202020204" pitchFamily="34" charset="0"/>
                <a:cs typeface="Arial" panose="020B0604020202020204" pitchFamily="34" charset="0"/>
              </a:rPr>
              <a:t> bazální energetický výdej (</a:t>
            </a:r>
            <a:r>
              <a:rPr lang="cs-CZ" dirty="0" err="1">
                <a:latin typeface="Arial" panose="020B0604020202020204" pitchFamily="34" charset="0"/>
                <a:cs typeface="Arial" panose="020B0604020202020204" pitchFamily="34" charset="0"/>
              </a:rPr>
              <a:t>kJ</a:t>
            </a:r>
            <a:r>
              <a:rPr lang="cs-CZ" dirty="0">
                <a:latin typeface="Arial" panose="020B0604020202020204" pitchFamily="34" charset="0"/>
                <a:cs typeface="Arial" panose="020B0604020202020204" pitchFamily="34" charset="0"/>
              </a:rPr>
              <a:t>/den)</a:t>
            </a:r>
          </a:p>
          <a:p>
            <a:pPr lvl="1">
              <a:buFont typeface="Wingdings" panose="05000000000000000000" pitchFamily="2" charset="2"/>
              <a:buChar char="Ø"/>
            </a:pPr>
            <a:r>
              <a:rPr lang="cs-CZ" dirty="0">
                <a:latin typeface="Arial" panose="020B0604020202020204" pitchFamily="34" charset="0"/>
                <a:cs typeface="Arial" panose="020B0604020202020204" pitchFamily="34" charset="0"/>
              </a:rPr>
              <a:t> aktivita (</a:t>
            </a:r>
            <a:r>
              <a:rPr lang="cs-CZ" dirty="0" err="1">
                <a:latin typeface="Arial" panose="020B0604020202020204" pitchFamily="34" charset="0"/>
                <a:cs typeface="Arial" panose="020B0604020202020204" pitchFamily="34" charset="0"/>
              </a:rPr>
              <a:t>activity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AF)  - v praktiku: zdravý lehce pracující (AF = ženy 1,55; muži 1,6)</a:t>
            </a:r>
          </a:p>
          <a:p>
            <a:pPr lvl="1">
              <a:buFont typeface="Wingdings" panose="05000000000000000000" pitchFamily="2" charset="2"/>
              <a:buChar char="Ø"/>
            </a:pPr>
            <a:r>
              <a:rPr lang="cs-CZ" dirty="0">
                <a:latin typeface="Arial" panose="020B0604020202020204" pitchFamily="34" charset="0"/>
                <a:cs typeface="Arial" panose="020B0604020202020204" pitchFamily="34" charset="0"/>
              </a:rPr>
              <a:t> tělesná teplota (</a:t>
            </a:r>
            <a:r>
              <a:rPr lang="cs-CZ" dirty="0" err="1">
                <a:latin typeface="Arial" panose="020B0604020202020204" pitchFamily="34" charset="0"/>
                <a:cs typeface="Arial" panose="020B0604020202020204" pitchFamily="34" charset="0"/>
              </a:rPr>
              <a:t>temperature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TF) – v praktiku: normální (TF = 1)</a:t>
            </a:r>
          </a:p>
          <a:p>
            <a:pPr lvl="1">
              <a:buFont typeface="Wingdings" panose="05000000000000000000" pitchFamily="2" charset="2"/>
              <a:buChar char="Ø"/>
            </a:pPr>
            <a:r>
              <a:rPr lang="cs-CZ" dirty="0">
                <a:latin typeface="Arial" panose="020B0604020202020204" pitchFamily="34" charset="0"/>
                <a:cs typeface="Arial" panose="020B0604020202020204" pitchFamily="34" charset="0"/>
              </a:rPr>
              <a:t> poškození (</a:t>
            </a:r>
            <a:r>
              <a:rPr lang="cs-CZ" dirty="0" err="1">
                <a:latin typeface="Arial" panose="020B0604020202020204" pitchFamily="34" charset="0"/>
                <a:cs typeface="Arial" panose="020B0604020202020204" pitchFamily="34" charset="0"/>
              </a:rPr>
              <a:t>injury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IF) – v praktiku: žádné (IF = 1)</a:t>
            </a:r>
          </a:p>
          <a:p>
            <a:pPr marL="324000" lvl="1" indent="0">
              <a:buNone/>
            </a:pPr>
            <a:endParaRPr lang="cs-CZ" dirty="0">
              <a:latin typeface="Arial" panose="020B0604020202020204" pitchFamily="34" charset="0"/>
              <a:cs typeface="Arial" panose="020B0604020202020204" pitchFamily="34" charset="0"/>
            </a:endParaRPr>
          </a:p>
          <a:p>
            <a:pPr marL="324000" lvl="1" indent="0">
              <a:buNone/>
            </a:pPr>
            <a:r>
              <a:rPr lang="cs-CZ" b="1" dirty="0">
                <a:latin typeface="Arial" panose="020B0604020202020204" pitchFamily="34" charset="0"/>
                <a:cs typeface="Arial" panose="020B0604020202020204" pitchFamily="34" charset="0"/>
              </a:rPr>
              <a:t>Zvýšení teploty a poškození zvyšuje AEE!</a:t>
            </a:r>
          </a:p>
          <a:p>
            <a:pPr marL="72000" indent="0">
              <a:lnSpc>
                <a:spcPct val="100000"/>
              </a:lnSpc>
              <a:buNone/>
            </a:pPr>
            <a:endParaRPr lang="cs-CZ" sz="1400" dirty="0">
              <a:latin typeface="Arial" panose="020B0604020202020204" pitchFamily="34" charset="0"/>
              <a:cs typeface="Arial" panose="020B0604020202020204" pitchFamily="34" charset="0"/>
            </a:endParaRPr>
          </a:p>
          <a:p>
            <a:pPr marL="72000" indent="0">
              <a:lnSpc>
                <a:spcPct val="100000"/>
              </a:lnSpc>
              <a:buNone/>
            </a:pPr>
            <a:r>
              <a:rPr lang="cs-CZ" sz="1400" dirty="0">
                <a:latin typeface="Arial" panose="020B0604020202020204" pitchFamily="34" charset="0"/>
                <a:cs typeface="Arial" panose="020B0604020202020204" pitchFamily="34" charset="0"/>
              </a:rPr>
              <a:t>BEE a AEE představuje jen odhad vaší reálné hodnoty. Rovnice byla zjištěna na základě vyhodnocení mnoha lidí, ale dva lidé se stejnými parametry nikdy nebudou mít stejný výdej, pouze podobný. Rovnice například nepočítá se složením tělesné hmoty, podílem svalů a tuků, nastavením metabolismu</a:t>
            </a:r>
          </a:p>
        </p:txBody>
      </p:sp>
      <mc:AlternateContent xmlns:mc="http://schemas.openxmlformats.org/markup-compatibility/2006" xmlns:a14="http://schemas.microsoft.com/office/drawing/2010/main">
        <mc:Choice Requires="a14">
          <p:sp>
            <p:nvSpPr>
              <p:cNvPr id="6" name="TextovéPole 5"/>
              <p:cNvSpPr txBox="1"/>
              <p:nvPr/>
            </p:nvSpPr>
            <p:spPr>
              <a:xfrm>
                <a:off x="3269579" y="1871299"/>
                <a:ext cx="50915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𝐵𝐸𝐸</m:t>
                      </m:r>
                      <m:r>
                        <a:rPr lang="cs-CZ" b="0" i="1" smtClean="0">
                          <a:latin typeface="Cambria Math"/>
                        </a:rPr>
                        <m:t>=66+13,7∙</m:t>
                      </m:r>
                      <m:r>
                        <a:rPr lang="cs-CZ" i="1">
                          <a:latin typeface="Cambria Math"/>
                          <a:ea typeface="Cambria Math"/>
                        </a:rPr>
                        <m:t>𝑚</m:t>
                      </m:r>
                      <m:r>
                        <a:rPr lang="cs-CZ" i="1">
                          <a:latin typeface="Cambria Math"/>
                          <a:ea typeface="Cambria Math"/>
                        </a:rPr>
                        <m:t>+5∙</m:t>
                      </m:r>
                      <m:r>
                        <a:rPr lang="cs-CZ" i="1">
                          <a:latin typeface="Cambria Math"/>
                          <a:ea typeface="Cambria Math"/>
                        </a:rPr>
                        <m:t>h</m:t>
                      </m:r>
                      <m:r>
                        <a:rPr lang="cs-CZ" b="0" i="1" smtClean="0">
                          <a:latin typeface="Cambria Math"/>
                        </a:rPr>
                        <m:t>−6,8</m:t>
                      </m:r>
                      <m:r>
                        <a:rPr lang="cs-CZ" b="0" i="1" smtClean="0">
                          <a:latin typeface="Cambria Math"/>
                          <a:ea typeface="Cambria Math"/>
                        </a:rPr>
                        <m:t>∙</m:t>
                      </m:r>
                      <m:r>
                        <a:rPr lang="cs-CZ" b="0" i="1" smtClean="0">
                          <a:latin typeface="Cambria Math"/>
                          <a:ea typeface="Cambria Math"/>
                        </a:rPr>
                        <m:t>𝑟</m:t>
                      </m:r>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269579" y="1871299"/>
                <a:ext cx="5091586" cy="461665"/>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3119698" y="2203103"/>
                <a:ext cx="539134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𝐵𝐸𝐸</m:t>
                      </m:r>
                      <m:r>
                        <a:rPr lang="cs-CZ" b="0" i="1" smtClean="0">
                          <a:latin typeface="Cambria Math"/>
                        </a:rPr>
                        <m:t>=655+9,6∙</m:t>
                      </m:r>
                      <m:r>
                        <a:rPr lang="cs-CZ" i="1">
                          <a:latin typeface="Cambria Math"/>
                          <a:ea typeface="Cambria Math"/>
                        </a:rPr>
                        <m:t>𝑚</m:t>
                      </m:r>
                      <m:r>
                        <a:rPr lang="cs-CZ" i="1" smtClean="0">
                          <a:latin typeface="Cambria Math"/>
                          <a:ea typeface="Cambria Math"/>
                        </a:rPr>
                        <m:t>+</m:t>
                      </m:r>
                      <m:r>
                        <a:rPr lang="cs-CZ" b="0" i="1" smtClean="0">
                          <a:latin typeface="Cambria Math"/>
                          <a:ea typeface="Cambria Math"/>
                        </a:rPr>
                        <m:t>1,7</m:t>
                      </m:r>
                      <m:r>
                        <a:rPr lang="cs-CZ" i="1">
                          <a:latin typeface="Cambria Math"/>
                          <a:ea typeface="Cambria Math"/>
                        </a:rPr>
                        <m:t>∙</m:t>
                      </m:r>
                      <m:r>
                        <a:rPr lang="cs-CZ" i="1">
                          <a:latin typeface="Cambria Math"/>
                          <a:ea typeface="Cambria Math"/>
                        </a:rPr>
                        <m:t>h</m:t>
                      </m:r>
                      <m:r>
                        <a:rPr lang="cs-CZ" b="0" i="1" smtClean="0">
                          <a:latin typeface="Cambria Math"/>
                        </a:rPr>
                        <m:t> −4,7</m:t>
                      </m:r>
                      <m:r>
                        <a:rPr lang="cs-CZ" b="0" i="1" smtClean="0">
                          <a:latin typeface="Cambria Math"/>
                          <a:ea typeface="Cambria Math"/>
                        </a:rPr>
                        <m:t>∙</m:t>
                      </m:r>
                      <m:r>
                        <a:rPr lang="cs-CZ" b="0" i="1" smtClean="0">
                          <a:latin typeface="Cambria Math"/>
                          <a:ea typeface="Cambria Math"/>
                        </a:rPr>
                        <m:t>𝑟</m:t>
                      </m:r>
                    </m:oMath>
                  </m:oMathPara>
                </a14:m>
                <a:endParaRPr lang="cs-CZ"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3119698" y="2203103"/>
                <a:ext cx="5391348" cy="461665"/>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4128732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1050242" cy="451576"/>
          </a:xfrm>
        </p:spPr>
        <p:txBody>
          <a:bodyPr/>
          <a:lstStyle/>
          <a:p>
            <a:r>
              <a:rPr lang="cs-CZ" sz="3600" dirty="0"/>
              <a:t>Závěry </a:t>
            </a:r>
            <a:endParaRPr lang="cs-CZ" sz="3200"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Porovnejte spočítaný BEE a naměřený AEE v leže a po zátěži</a:t>
            </a:r>
          </a:p>
          <a:p>
            <a:pPr marL="72000" indent="0">
              <a:lnSpc>
                <a:spcPct val="100000"/>
              </a:lnSpc>
              <a:buNone/>
            </a:pPr>
            <a:endParaRPr lang="cs-CZ" sz="2400" dirty="0"/>
          </a:p>
          <a:p>
            <a:pPr marL="72000" indent="0">
              <a:lnSpc>
                <a:spcPct val="100000"/>
              </a:lnSpc>
              <a:buNone/>
            </a:pPr>
            <a:r>
              <a:rPr lang="cs-CZ" sz="2400" dirty="0"/>
              <a:t>Očekáváme: </a:t>
            </a:r>
          </a:p>
          <a:p>
            <a:pPr marL="72000" indent="0">
              <a:lnSpc>
                <a:spcPct val="100000"/>
              </a:lnSpc>
              <a:buNone/>
            </a:pPr>
            <a:r>
              <a:rPr lang="cs-CZ" sz="2400" dirty="0"/>
              <a:t>             BEE &lt; AEE klid &lt; AEE po zátěži</a:t>
            </a:r>
          </a:p>
          <a:p>
            <a:pPr marL="72000" indent="0">
              <a:lnSpc>
                <a:spcPct val="100000"/>
              </a:lnSpc>
              <a:buNone/>
            </a:pPr>
            <a:r>
              <a:rPr lang="cs-CZ" sz="2400" dirty="0"/>
              <a:t>Vysvětlete pozorované rozdíly</a:t>
            </a:r>
          </a:p>
          <a:p>
            <a:pPr marL="72000" indent="0">
              <a:lnSpc>
                <a:spcPct val="100000"/>
              </a:lnSpc>
              <a:buNone/>
            </a:pPr>
            <a:endParaRPr lang="cs-CZ" sz="2400" dirty="0"/>
          </a:p>
        </p:txBody>
      </p:sp>
      <p:pic>
        <p:nvPicPr>
          <p:cNvPr id="6" name="Obrázek 5">
            <a:extLst>
              <a:ext uri="{FF2B5EF4-FFF2-40B4-BE49-F238E27FC236}">
                <a16:creationId xmlns:a16="http://schemas.microsoft.com/office/drawing/2014/main" id="{FB621EF6-1DB9-47D5-A6FD-1C0A6AC4C8C3}"/>
              </a:ext>
            </a:extLst>
          </p:cNvPr>
          <p:cNvPicPr>
            <a:picLocks noChangeAspect="1"/>
          </p:cNvPicPr>
          <p:nvPr/>
        </p:nvPicPr>
        <p:blipFill>
          <a:blip r:embed="rId2"/>
          <a:stretch>
            <a:fillRect/>
          </a:stretch>
        </p:blipFill>
        <p:spPr>
          <a:xfrm>
            <a:off x="6096000" y="1850892"/>
            <a:ext cx="5578766" cy="3716316"/>
          </a:xfrm>
          <a:prstGeom prst="rect">
            <a:avLst/>
          </a:prstGeom>
        </p:spPr>
      </p:pic>
    </p:spTree>
    <p:extLst>
      <p:ext uri="{BB962C8B-B14F-4D97-AF65-F5344CB8AC3E}">
        <p14:creationId xmlns:p14="http://schemas.microsoft.com/office/powerpoint/2010/main" val="66265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Metabolismus</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sz="2000" dirty="0"/>
              <a:t>Všechny chemické a energetické děje probíhající v těle při zpracování potravy, tj. energetické a chemické přeměny, které probíhají v organismu po přijetí potravy (zahrnuje zpracování, trávení, vstřebávání a distribuci k buňkám) </a:t>
            </a:r>
          </a:p>
          <a:p>
            <a:pPr marL="72000" indent="0">
              <a:lnSpc>
                <a:spcPct val="100000"/>
              </a:lnSpc>
              <a:buNone/>
            </a:pPr>
            <a:endParaRPr lang="cs-CZ" sz="2000" dirty="0"/>
          </a:p>
          <a:p>
            <a:pPr marL="72000" indent="0">
              <a:lnSpc>
                <a:spcPct val="100000"/>
              </a:lnSpc>
              <a:buNone/>
            </a:pPr>
            <a:r>
              <a:rPr lang="cs-CZ" sz="2000" dirty="0"/>
              <a:t>Živý aerobní organismus oxiduje živiny za vzniku H</a:t>
            </a:r>
            <a:r>
              <a:rPr lang="cs-CZ" sz="2000" baseline="-25000" dirty="0"/>
              <a:t>2</a:t>
            </a:r>
            <a:r>
              <a:rPr lang="cs-CZ" sz="2000" dirty="0"/>
              <a:t>O, CO</a:t>
            </a:r>
            <a:r>
              <a:rPr lang="cs-CZ" sz="2000" baseline="-25000" dirty="0"/>
              <a:t>2</a:t>
            </a:r>
            <a:r>
              <a:rPr lang="cs-CZ" sz="2000" dirty="0"/>
              <a:t> a energie potřebné pro životní procesy.</a:t>
            </a:r>
          </a:p>
          <a:p>
            <a:pPr marL="72000" indent="0">
              <a:lnSpc>
                <a:spcPct val="100000"/>
              </a:lnSpc>
              <a:buNone/>
            </a:pPr>
            <a:r>
              <a:rPr lang="cs-CZ" sz="2000" dirty="0"/>
              <a:t>Rozlišujeme následující druhy:</a:t>
            </a:r>
          </a:p>
          <a:p>
            <a:pPr marL="72000" indent="0">
              <a:lnSpc>
                <a:spcPct val="100000"/>
              </a:lnSpc>
              <a:buNone/>
            </a:pPr>
            <a:endParaRPr lang="cs-CZ" sz="2000" dirty="0"/>
          </a:p>
          <a:p>
            <a:pPr lvl="1">
              <a:buFont typeface="Wingdings" panose="05000000000000000000" pitchFamily="2" charset="2"/>
              <a:buChar char="Ø"/>
            </a:pPr>
            <a:r>
              <a:rPr lang="cs-CZ" dirty="0"/>
              <a:t> </a:t>
            </a:r>
            <a:r>
              <a:rPr lang="cs-CZ" b="1" dirty="0"/>
              <a:t>katabolismus: </a:t>
            </a:r>
            <a:r>
              <a:rPr lang="cs-CZ" dirty="0"/>
              <a:t>komplexní, postupný proces rozkladu látek na jednodušší sloučeniny, při němž se uvolňuje energie. Energie se uvolňuje jako teplo nebo jako chemická energie (uložená do makroergních sloučenin, např. ATP; glykolýza; lipolýza, …)</a:t>
            </a:r>
          </a:p>
          <a:p>
            <a:pPr lvl="1">
              <a:buFont typeface="Wingdings" panose="05000000000000000000" pitchFamily="2" charset="2"/>
              <a:buChar char="Ø"/>
            </a:pPr>
            <a:endParaRPr lang="cs-CZ" dirty="0"/>
          </a:p>
          <a:p>
            <a:pPr lvl="1">
              <a:buFont typeface="Wingdings" panose="05000000000000000000" pitchFamily="2" charset="2"/>
              <a:buChar char="Ø"/>
            </a:pPr>
            <a:r>
              <a:rPr lang="cs-CZ" dirty="0"/>
              <a:t> </a:t>
            </a:r>
            <a:r>
              <a:rPr lang="cs-CZ" b="1" dirty="0"/>
              <a:t>anabolismus: </a:t>
            </a:r>
            <a:r>
              <a:rPr lang="cs-CZ" dirty="0"/>
              <a:t>proces tvorby složitějších látek z jednodušších, energie se spotřebovává (např. glukoneogeneze, syntéza glykogenu, </a:t>
            </a:r>
            <a:r>
              <a:rPr lang="cs-CZ" dirty="0" err="1"/>
              <a:t>lipogeneze</a:t>
            </a:r>
            <a:r>
              <a:rPr lang="cs-CZ" dirty="0"/>
              <a:t>, …)</a:t>
            </a:r>
          </a:p>
        </p:txBody>
      </p:sp>
    </p:spTree>
    <p:extLst>
      <p:ext uri="{BB962C8B-B14F-4D97-AF65-F5344CB8AC3E}">
        <p14:creationId xmlns:p14="http://schemas.microsoft.com/office/powerpoint/2010/main" val="164646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0955582-979B-69F1-A55B-943804D4C35E}"/>
              </a:ext>
            </a:extLst>
          </p:cNvPr>
          <p:cNvSpPr>
            <a:spLocks noGrp="1"/>
          </p:cNvSpPr>
          <p:nvPr>
            <p:ph type="ftr" sz="quarter" idx="10"/>
          </p:nvPr>
        </p:nvSpPr>
        <p:spPr/>
        <p:txBody>
          <a:bodyPr/>
          <a:lstStyle/>
          <a:p>
            <a:endParaRPr lang="cs-CZ" altLang="cs-CZ" dirty="0"/>
          </a:p>
        </p:txBody>
      </p:sp>
      <p:sp>
        <p:nvSpPr>
          <p:cNvPr id="3" name="Zástupný symbol pro číslo snímku 2">
            <a:extLst>
              <a:ext uri="{FF2B5EF4-FFF2-40B4-BE49-F238E27FC236}">
                <a16:creationId xmlns:a16="http://schemas.microsoft.com/office/drawing/2014/main" id="{A65A6FAD-11D3-7CD9-772F-05A8266A4E78}"/>
              </a:ext>
            </a:extLst>
          </p:cNvPr>
          <p:cNvSpPr>
            <a:spLocks noGrp="1"/>
          </p:cNvSpPr>
          <p:nvPr>
            <p:ph type="sldNum" sz="quarter" idx="11"/>
          </p:nvPr>
        </p:nvSpPr>
        <p:spPr/>
        <p:txBody>
          <a:bodyPr/>
          <a:lstStyle/>
          <a:p>
            <a:endParaRPr lang="cs-CZ" altLang="cs-CZ" dirty="0"/>
          </a:p>
        </p:txBody>
      </p:sp>
      <p:sp>
        <p:nvSpPr>
          <p:cNvPr id="4" name="TextovéPole 3">
            <a:extLst>
              <a:ext uri="{FF2B5EF4-FFF2-40B4-BE49-F238E27FC236}">
                <a16:creationId xmlns:a16="http://schemas.microsoft.com/office/drawing/2014/main" id="{672B0A51-2D96-917E-4B32-62C45CC4ED28}"/>
              </a:ext>
            </a:extLst>
          </p:cNvPr>
          <p:cNvSpPr txBox="1"/>
          <p:nvPr/>
        </p:nvSpPr>
        <p:spPr>
          <a:xfrm>
            <a:off x="289249" y="116390"/>
            <a:ext cx="5486400" cy="523220"/>
          </a:xfrm>
          <a:prstGeom prst="rect">
            <a:avLst/>
          </a:prstGeom>
          <a:noFill/>
        </p:spPr>
        <p:txBody>
          <a:bodyPr wrap="square" rtlCol="0">
            <a:spAutoFit/>
          </a:bodyPr>
          <a:lstStyle/>
          <a:p>
            <a:r>
              <a:rPr lang="cs-CZ" sz="2800" b="1" dirty="0">
                <a:solidFill>
                  <a:schemeClr val="accent1">
                    <a:lumMod val="60000"/>
                    <a:lumOff val="40000"/>
                  </a:schemeClr>
                </a:solidFill>
              </a:rPr>
              <a:t>Evoluční okénko</a:t>
            </a:r>
          </a:p>
        </p:txBody>
      </p:sp>
      <p:sp>
        <p:nvSpPr>
          <p:cNvPr id="5" name="TextovéPole 4">
            <a:extLst>
              <a:ext uri="{FF2B5EF4-FFF2-40B4-BE49-F238E27FC236}">
                <a16:creationId xmlns:a16="http://schemas.microsoft.com/office/drawing/2014/main" id="{7993BD3E-9AD2-BE95-156C-DC0A37F9B16E}"/>
              </a:ext>
            </a:extLst>
          </p:cNvPr>
          <p:cNvSpPr txBox="1"/>
          <p:nvPr/>
        </p:nvSpPr>
        <p:spPr>
          <a:xfrm>
            <a:off x="289249" y="882017"/>
            <a:ext cx="4459383" cy="2031325"/>
          </a:xfrm>
          <a:prstGeom prst="rect">
            <a:avLst/>
          </a:prstGeom>
          <a:noFill/>
        </p:spPr>
        <p:txBody>
          <a:bodyPr wrap="square" rtlCol="0">
            <a:spAutoFit/>
          </a:bodyPr>
          <a:lstStyle/>
          <a:p>
            <a:r>
              <a:rPr lang="cs-CZ" sz="1800" dirty="0">
                <a:latin typeface="+mn-lt"/>
              </a:rPr>
              <a:t>V Archaiku v období před </a:t>
            </a:r>
            <a:r>
              <a:rPr lang="cs-CZ" sz="1800" dirty="0">
                <a:latin typeface="+mn-lt"/>
                <a:cs typeface="Times New Roman" panose="02020603050405020304" pitchFamily="18" charset="0"/>
              </a:rPr>
              <a:t>3,8 až 2,5 miliardami let vznikl život. Jeho první doklady jsou fosilní prokaryotické bakterie, </a:t>
            </a:r>
            <a:r>
              <a:rPr lang="cs-CZ" sz="1800" dirty="0" err="1">
                <a:latin typeface="+mn-lt"/>
                <a:cs typeface="Times New Roman" panose="02020603050405020304" pitchFamily="18" charset="0"/>
              </a:rPr>
              <a:t>Archea</a:t>
            </a:r>
            <a:r>
              <a:rPr lang="cs-CZ" sz="1800" dirty="0">
                <a:latin typeface="+mn-lt"/>
                <a:cs typeface="Times New Roman" panose="02020603050405020304" pitchFamily="18" charset="0"/>
              </a:rPr>
              <a:t> a sinice, které jsou nalézány v nejstarších známých horninách po celém světě</a:t>
            </a:r>
            <a:r>
              <a:rPr lang="cs-CZ" sz="1800" dirty="0">
                <a:latin typeface="+mn-lt"/>
              </a:rPr>
              <a:t>.</a:t>
            </a:r>
            <a:endParaRPr lang="cs-CZ" sz="1800" dirty="0">
              <a:latin typeface="+mn-lt"/>
              <a:cs typeface="Times New Roman" panose="02020603050405020304" pitchFamily="18" charset="0"/>
            </a:endParaRPr>
          </a:p>
          <a:p>
            <a:endParaRPr lang="cs-CZ" sz="1800" dirty="0"/>
          </a:p>
        </p:txBody>
      </p:sp>
      <p:pic>
        <p:nvPicPr>
          <p:cNvPr id="6" name="Obrázek 5">
            <a:extLst>
              <a:ext uri="{FF2B5EF4-FFF2-40B4-BE49-F238E27FC236}">
                <a16:creationId xmlns:a16="http://schemas.microsoft.com/office/drawing/2014/main" id="{98672955-6491-CEC2-3202-A6AC2FFEBBD9}"/>
              </a:ext>
            </a:extLst>
          </p:cNvPr>
          <p:cNvPicPr>
            <a:picLocks noChangeAspect="1"/>
          </p:cNvPicPr>
          <p:nvPr/>
        </p:nvPicPr>
        <p:blipFill>
          <a:blip r:embed="rId2"/>
          <a:stretch>
            <a:fillRect/>
          </a:stretch>
        </p:blipFill>
        <p:spPr>
          <a:xfrm>
            <a:off x="268357" y="2932045"/>
            <a:ext cx="3926541" cy="3624499"/>
          </a:xfrm>
          <a:prstGeom prst="rect">
            <a:avLst/>
          </a:prstGeom>
        </p:spPr>
      </p:pic>
      <p:pic>
        <p:nvPicPr>
          <p:cNvPr id="7" name="Obrázek 6">
            <a:extLst>
              <a:ext uri="{FF2B5EF4-FFF2-40B4-BE49-F238E27FC236}">
                <a16:creationId xmlns:a16="http://schemas.microsoft.com/office/drawing/2014/main" id="{A3813BEE-69F2-85A9-8CE5-E4442BC14C6A}"/>
              </a:ext>
            </a:extLst>
          </p:cNvPr>
          <p:cNvPicPr>
            <a:picLocks noChangeAspect="1"/>
          </p:cNvPicPr>
          <p:nvPr/>
        </p:nvPicPr>
        <p:blipFill>
          <a:blip r:embed="rId3"/>
          <a:stretch>
            <a:fillRect/>
          </a:stretch>
        </p:blipFill>
        <p:spPr>
          <a:xfrm>
            <a:off x="4416103" y="404987"/>
            <a:ext cx="4000500" cy="2638425"/>
          </a:xfrm>
          <a:prstGeom prst="rect">
            <a:avLst/>
          </a:prstGeom>
        </p:spPr>
      </p:pic>
      <p:pic>
        <p:nvPicPr>
          <p:cNvPr id="8" name="Obrázek 7">
            <a:extLst>
              <a:ext uri="{FF2B5EF4-FFF2-40B4-BE49-F238E27FC236}">
                <a16:creationId xmlns:a16="http://schemas.microsoft.com/office/drawing/2014/main" id="{41A4B27D-2811-42F8-5FC4-6263D868E41F}"/>
              </a:ext>
            </a:extLst>
          </p:cNvPr>
          <p:cNvPicPr>
            <a:picLocks noChangeAspect="1"/>
          </p:cNvPicPr>
          <p:nvPr/>
        </p:nvPicPr>
        <p:blipFill>
          <a:blip r:embed="rId4"/>
          <a:stretch>
            <a:fillRect/>
          </a:stretch>
        </p:blipFill>
        <p:spPr>
          <a:xfrm>
            <a:off x="6667732" y="3270629"/>
            <a:ext cx="4232181" cy="2816324"/>
          </a:xfrm>
          <a:prstGeom prst="rect">
            <a:avLst/>
          </a:prstGeom>
        </p:spPr>
      </p:pic>
    </p:spTree>
    <p:extLst>
      <p:ext uri="{BB962C8B-B14F-4D97-AF65-F5344CB8AC3E}">
        <p14:creationId xmlns:p14="http://schemas.microsoft.com/office/powerpoint/2010/main" val="237719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164FD41-2566-C6CB-8E2D-E53956B87A62}"/>
              </a:ext>
            </a:extLst>
          </p:cNvPr>
          <p:cNvPicPr>
            <a:picLocks noChangeAspect="1"/>
          </p:cNvPicPr>
          <p:nvPr/>
        </p:nvPicPr>
        <p:blipFill rotWithShape="1">
          <a:blip r:embed="rId2"/>
          <a:srcRect t="1175" r="2" b="2"/>
          <a:stretch/>
        </p:blipFill>
        <p:spPr>
          <a:xfrm>
            <a:off x="6272212" y="692150"/>
            <a:ext cx="5200987" cy="5139850"/>
          </a:xfrm>
          <a:prstGeom prst="rect">
            <a:avLst/>
          </a:prstGeom>
          <a:noFill/>
        </p:spPr>
      </p:pic>
      <p:sp>
        <p:nvSpPr>
          <p:cNvPr id="3" name="TextovéPole 2"/>
          <p:cNvSpPr txBox="1"/>
          <p:nvPr/>
        </p:nvSpPr>
        <p:spPr>
          <a:xfrm>
            <a:off x="719137" y="692150"/>
            <a:ext cx="5218413" cy="4899635"/>
          </a:xfrm>
          <a:prstGeom prst="rect">
            <a:avLst/>
          </a:prstGeom>
        </p:spPr>
        <p:txBody>
          <a:bodyPr vert="horz" lIns="0" tIns="0" rIns="0" bIns="0" rtlCol="0">
            <a:normAutofit/>
          </a:bodyPr>
          <a:lstStyle/>
          <a:p>
            <a:pPr>
              <a:lnSpc>
                <a:spcPct val="90000"/>
              </a:lnSpc>
              <a:spcBef>
                <a:spcPts val="0"/>
              </a:spcBef>
              <a:spcAft>
                <a:spcPts val="600"/>
              </a:spcAft>
              <a:buClr>
                <a:schemeClr val="tx2"/>
              </a:buClr>
              <a:buSzPct val="100000"/>
            </a:pPr>
            <a:r>
              <a:rPr lang="cs-CZ" sz="2200" b="0">
                <a:latin typeface="+mn-lt"/>
                <a:ea typeface="+mn-ea"/>
                <a:cs typeface="+mn-cs"/>
              </a:rPr>
              <a:t>V Proterozoiku (jinak také starohory- 2,5 miliardami až 542 miliónů let). V tomto období vznikly první eukaryota a první mnohobuněčné organismy, řasy. Na konci proterozoika se už rozvíjely i mnohobuněčné organismy (láčkovci, kroužkovci, členovci) – úplně první výskyt je z období před 2 miliardami let ze západního Texasu. Dvě velké ledové periody přinesly útlum ve vývoji a začátkem kambria začíná populační exploze. Ze starohor je známý i první organismus se sexuálním mechanismem rozmnožování (tj. rozdílné orgány samčích a samičích rostlin) – červená řasa </a:t>
            </a:r>
            <a:r>
              <a:rPr lang="cs-CZ" sz="2200" b="0" i="1">
                <a:latin typeface="+mn-lt"/>
                <a:ea typeface="+mn-ea"/>
                <a:cs typeface="+mn-cs"/>
              </a:rPr>
              <a:t>Bangiomorpha pubescens</a:t>
            </a:r>
            <a:r>
              <a:rPr lang="cs-CZ" sz="2200" b="0">
                <a:latin typeface="+mn-lt"/>
                <a:ea typeface="+mn-ea"/>
                <a:cs typeface="+mn-cs"/>
              </a:rPr>
              <a:t>.</a:t>
            </a:r>
          </a:p>
        </p:txBody>
      </p:sp>
    </p:spTree>
    <p:extLst>
      <p:ext uri="{BB962C8B-B14F-4D97-AF65-F5344CB8AC3E}">
        <p14:creationId xmlns:p14="http://schemas.microsoft.com/office/powerpoint/2010/main" val="160707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ouvisející obráze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 name="Obrázek 2"/>
          <p:cNvPicPr>
            <a:picLocks noChangeAspect="1"/>
          </p:cNvPicPr>
          <p:nvPr/>
        </p:nvPicPr>
        <p:blipFill>
          <a:blip r:embed="rId2"/>
          <a:stretch>
            <a:fillRect/>
          </a:stretch>
        </p:blipFill>
        <p:spPr>
          <a:xfrm>
            <a:off x="268710" y="302046"/>
            <a:ext cx="2261961" cy="1694287"/>
          </a:xfrm>
          <a:prstGeom prst="rect">
            <a:avLst/>
          </a:prstGeom>
        </p:spPr>
      </p:pic>
      <p:sp>
        <p:nvSpPr>
          <p:cNvPr id="4" name="TextovéPole 3"/>
          <p:cNvSpPr txBox="1"/>
          <p:nvPr/>
        </p:nvSpPr>
        <p:spPr>
          <a:xfrm>
            <a:off x="113038" y="2162599"/>
            <a:ext cx="2818079" cy="369332"/>
          </a:xfrm>
          <a:prstGeom prst="rect">
            <a:avLst/>
          </a:prstGeom>
          <a:noFill/>
        </p:spPr>
        <p:txBody>
          <a:bodyPr wrap="none" rtlCol="0">
            <a:spAutoFit/>
          </a:bodyPr>
          <a:lstStyle/>
          <a:p>
            <a:r>
              <a:rPr lang="cs-CZ" dirty="0">
                <a:solidFill>
                  <a:srgbClr val="C00000"/>
                </a:solidFill>
                <a:latin typeface="Times New Roman" panose="02020603050405020304" pitchFamily="18" charset="0"/>
                <a:cs typeface="Times New Roman" panose="02020603050405020304" pitchFamily="18" charset="0"/>
              </a:rPr>
              <a:t>Bakterie rodu </a:t>
            </a:r>
            <a:r>
              <a:rPr lang="cs-CZ" i="1" dirty="0" err="1">
                <a:solidFill>
                  <a:srgbClr val="C00000"/>
                </a:solidFill>
                <a:latin typeface="Times New Roman" panose="02020603050405020304" pitchFamily="18" charset="0"/>
                <a:cs typeface="Times New Roman" panose="02020603050405020304" pitchFamily="18" charset="0"/>
              </a:rPr>
              <a:t>Schyzomectes</a:t>
            </a:r>
            <a:endParaRPr lang="cs-CZ" i="1" dirty="0">
              <a:solidFill>
                <a:srgbClr val="C00000"/>
              </a:solidFill>
              <a:latin typeface="Times New Roman" panose="02020603050405020304" pitchFamily="18" charset="0"/>
              <a:cs typeface="Times New Roman" panose="02020603050405020304" pitchFamily="18" charset="0"/>
            </a:endParaRPr>
          </a:p>
        </p:txBody>
      </p:sp>
      <p:sp>
        <p:nvSpPr>
          <p:cNvPr id="5" name="AutoShape 4" descr="Výsledek obrázku pro Cyanophyta"/>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p:cNvPicPr>
            <a:picLocks noChangeAspect="1"/>
          </p:cNvPicPr>
          <p:nvPr/>
        </p:nvPicPr>
        <p:blipFill>
          <a:blip r:embed="rId3"/>
          <a:stretch>
            <a:fillRect/>
          </a:stretch>
        </p:blipFill>
        <p:spPr>
          <a:xfrm>
            <a:off x="3469487" y="353111"/>
            <a:ext cx="2862444" cy="1838325"/>
          </a:xfrm>
          <a:prstGeom prst="rect">
            <a:avLst/>
          </a:prstGeom>
        </p:spPr>
      </p:pic>
      <p:sp>
        <p:nvSpPr>
          <p:cNvPr id="7" name="TextovéPole 6"/>
          <p:cNvSpPr txBox="1"/>
          <p:nvPr/>
        </p:nvSpPr>
        <p:spPr>
          <a:xfrm>
            <a:off x="4011677" y="-63146"/>
            <a:ext cx="1326004" cy="369332"/>
          </a:xfrm>
          <a:prstGeom prst="rect">
            <a:avLst/>
          </a:prstGeom>
          <a:noFill/>
        </p:spPr>
        <p:txBody>
          <a:bodyPr wrap="none" rtlCol="0">
            <a:spAutoFit/>
          </a:bodyPr>
          <a:lstStyle/>
          <a:p>
            <a:r>
              <a:rPr lang="cs-CZ" b="1" i="1" dirty="0" err="1">
                <a:solidFill>
                  <a:srgbClr val="C00000"/>
                </a:solidFill>
                <a:latin typeface="Times New Roman" panose="02020603050405020304" pitchFamily="18" charset="0"/>
                <a:cs typeface="Times New Roman" panose="02020603050405020304" pitchFamily="18" charset="0"/>
              </a:rPr>
              <a:t>Cyanophyta</a:t>
            </a:r>
            <a:endParaRPr lang="cs-CZ" b="1" i="1" dirty="0">
              <a:solidFill>
                <a:srgbClr val="C00000"/>
              </a:solidFill>
              <a:latin typeface="Times New Roman" panose="02020603050405020304" pitchFamily="18" charset="0"/>
              <a:cs typeface="Times New Roman" panose="02020603050405020304" pitchFamily="18" charset="0"/>
            </a:endParaRPr>
          </a:p>
        </p:txBody>
      </p:sp>
      <p:sp>
        <p:nvSpPr>
          <p:cNvPr id="8" name="AutoShape 6" descr="Výsledek obrázku pro Proterozoikum"/>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Obrázek 8"/>
          <p:cNvPicPr>
            <a:picLocks noChangeAspect="1"/>
          </p:cNvPicPr>
          <p:nvPr/>
        </p:nvPicPr>
        <p:blipFill>
          <a:blip r:embed="rId4"/>
          <a:stretch>
            <a:fillRect/>
          </a:stretch>
        </p:blipFill>
        <p:spPr>
          <a:xfrm>
            <a:off x="204575" y="3765111"/>
            <a:ext cx="4182504" cy="2766887"/>
          </a:xfrm>
          <a:prstGeom prst="rect">
            <a:avLst/>
          </a:prstGeom>
        </p:spPr>
      </p:pic>
      <p:sp>
        <p:nvSpPr>
          <p:cNvPr id="10" name="AutoShape 8" descr="Výsledek obrázku pro život v Proterozoiku"/>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1" name="Obrázek 10"/>
          <p:cNvPicPr>
            <a:picLocks noChangeAspect="1"/>
          </p:cNvPicPr>
          <p:nvPr/>
        </p:nvPicPr>
        <p:blipFill>
          <a:blip r:embed="rId5"/>
          <a:stretch>
            <a:fillRect/>
          </a:stretch>
        </p:blipFill>
        <p:spPr>
          <a:xfrm>
            <a:off x="7732385" y="3813793"/>
            <a:ext cx="4095925" cy="2718205"/>
          </a:xfrm>
          <a:prstGeom prst="rect">
            <a:avLst/>
          </a:prstGeom>
        </p:spPr>
      </p:pic>
      <p:sp>
        <p:nvSpPr>
          <p:cNvPr id="12" name="TextovéPole 11"/>
          <p:cNvSpPr txBox="1"/>
          <p:nvPr/>
        </p:nvSpPr>
        <p:spPr>
          <a:xfrm>
            <a:off x="9354391" y="3364468"/>
            <a:ext cx="1351652" cy="369332"/>
          </a:xfrm>
          <a:prstGeom prst="rect">
            <a:avLst/>
          </a:prstGeom>
          <a:noFill/>
        </p:spPr>
        <p:txBody>
          <a:bodyPr wrap="none" rtlCol="0">
            <a:spAutoFit/>
          </a:bodyPr>
          <a:lstStyle/>
          <a:p>
            <a:r>
              <a:rPr lang="cs-CZ" b="1" i="1" dirty="0" err="1">
                <a:solidFill>
                  <a:srgbClr val="C00000"/>
                </a:solidFill>
                <a:latin typeface="Times New Roman" panose="02020603050405020304" pitchFamily="18" charset="0"/>
                <a:cs typeface="Times New Roman" panose="02020603050405020304" pitchFamily="18" charset="0"/>
              </a:rPr>
              <a:t>Dickinsonia</a:t>
            </a:r>
            <a:endParaRPr lang="cs-CZ" b="1" i="1" dirty="0">
              <a:solidFill>
                <a:srgbClr val="C00000"/>
              </a:solidFill>
              <a:latin typeface="Times New Roman" panose="02020603050405020304" pitchFamily="18" charset="0"/>
              <a:cs typeface="Times New Roman" panose="02020603050405020304" pitchFamily="18" charset="0"/>
            </a:endParaRPr>
          </a:p>
        </p:txBody>
      </p:sp>
      <p:sp>
        <p:nvSpPr>
          <p:cNvPr id="13" name="AutoShape 10" descr="Výsledek obrázku pro život v Proterozoiku"/>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4" name="Obrázek 13"/>
          <p:cNvPicPr>
            <a:picLocks noChangeAspect="1"/>
          </p:cNvPicPr>
          <p:nvPr/>
        </p:nvPicPr>
        <p:blipFill>
          <a:blip r:embed="rId6"/>
          <a:stretch>
            <a:fillRect/>
          </a:stretch>
        </p:blipFill>
        <p:spPr>
          <a:xfrm>
            <a:off x="4704028" y="4666129"/>
            <a:ext cx="2477615" cy="1855219"/>
          </a:xfrm>
          <a:prstGeom prst="rect">
            <a:avLst/>
          </a:prstGeom>
        </p:spPr>
      </p:pic>
      <p:sp>
        <p:nvSpPr>
          <p:cNvPr id="15" name="TextovéPole 14"/>
          <p:cNvSpPr txBox="1"/>
          <p:nvPr/>
        </p:nvSpPr>
        <p:spPr>
          <a:xfrm>
            <a:off x="5228684" y="4100462"/>
            <a:ext cx="1172116" cy="369332"/>
          </a:xfrm>
          <a:prstGeom prst="rect">
            <a:avLst/>
          </a:prstGeom>
          <a:noFill/>
        </p:spPr>
        <p:txBody>
          <a:bodyPr wrap="none" rtlCol="0">
            <a:spAutoFit/>
          </a:bodyPr>
          <a:lstStyle/>
          <a:p>
            <a:r>
              <a:rPr lang="cs-CZ" b="1" i="1" dirty="0" err="1">
                <a:solidFill>
                  <a:srgbClr val="C00000"/>
                </a:solidFill>
                <a:latin typeface="Times New Roman" panose="02020603050405020304" pitchFamily="18" charset="0"/>
                <a:cs typeface="Times New Roman" panose="02020603050405020304" pitchFamily="18" charset="0"/>
              </a:rPr>
              <a:t>Kimberela</a:t>
            </a:r>
            <a:endParaRPr lang="cs-CZ" b="1" i="1" dirty="0">
              <a:solidFill>
                <a:srgbClr val="C00000"/>
              </a:solidFill>
              <a:latin typeface="Times New Roman" panose="02020603050405020304" pitchFamily="18" charset="0"/>
              <a:cs typeface="Times New Roman" panose="02020603050405020304" pitchFamily="18" charset="0"/>
            </a:endParaRPr>
          </a:p>
        </p:txBody>
      </p:sp>
      <p:pic>
        <p:nvPicPr>
          <p:cNvPr id="16" name="Obrázek 15"/>
          <p:cNvPicPr>
            <a:picLocks noChangeAspect="1"/>
          </p:cNvPicPr>
          <p:nvPr/>
        </p:nvPicPr>
        <p:blipFill>
          <a:blip r:embed="rId7"/>
          <a:stretch>
            <a:fillRect/>
          </a:stretch>
        </p:blipFill>
        <p:spPr>
          <a:xfrm>
            <a:off x="7658340" y="546823"/>
            <a:ext cx="3637356" cy="2287807"/>
          </a:xfrm>
          <a:prstGeom prst="rect">
            <a:avLst/>
          </a:prstGeom>
        </p:spPr>
      </p:pic>
      <p:sp>
        <p:nvSpPr>
          <p:cNvPr id="17" name="TextovéPole 16"/>
          <p:cNvSpPr txBox="1"/>
          <p:nvPr/>
        </p:nvSpPr>
        <p:spPr>
          <a:xfrm>
            <a:off x="9009529" y="69119"/>
            <a:ext cx="1146468" cy="369332"/>
          </a:xfrm>
          <a:prstGeom prst="rect">
            <a:avLst/>
          </a:prstGeom>
          <a:noFill/>
        </p:spPr>
        <p:txBody>
          <a:bodyPr wrap="none" rtlCol="0">
            <a:spAutoFit/>
          </a:bodyPr>
          <a:lstStyle/>
          <a:p>
            <a:r>
              <a:rPr lang="cs-CZ" b="1" i="1" dirty="0" err="1">
                <a:solidFill>
                  <a:srgbClr val="C00000"/>
                </a:solidFill>
                <a:latin typeface="Times New Roman" panose="02020603050405020304" pitchFamily="18" charset="0"/>
                <a:cs typeface="Times New Roman" panose="02020603050405020304" pitchFamily="18" charset="0"/>
              </a:rPr>
              <a:t>Spriggina</a:t>
            </a:r>
            <a:endParaRPr lang="cs-CZ" b="1" i="1" dirty="0">
              <a:solidFill>
                <a:srgbClr val="C00000"/>
              </a:solidFill>
              <a:latin typeface="Times New Roman" panose="02020603050405020304" pitchFamily="18" charset="0"/>
              <a:cs typeface="Times New Roman" panose="02020603050405020304" pitchFamily="18" charset="0"/>
            </a:endParaRPr>
          </a:p>
        </p:txBody>
      </p:sp>
      <p:sp>
        <p:nvSpPr>
          <p:cNvPr id="18" name="TextovéPole 17"/>
          <p:cNvSpPr txBox="1"/>
          <p:nvPr/>
        </p:nvSpPr>
        <p:spPr>
          <a:xfrm>
            <a:off x="3594322" y="2482931"/>
            <a:ext cx="3825669" cy="461665"/>
          </a:xfrm>
          <a:prstGeom prst="rect">
            <a:avLst/>
          </a:prstGeom>
          <a:noFill/>
        </p:spPr>
        <p:txBody>
          <a:bodyPr wrap="square" rtlCol="0">
            <a:spAutoFit/>
          </a:bodyPr>
          <a:lstStyle/>
          <a:p>
            <a:r>
              <a:rPr lang="cs-CZ" sz="2400" b="1" dirty="0" err="1">
                <a:solidFill>
                  <a:srgbClr val="C00000"/>
                </a:solidFill>
                <a:latin typeface="Times New Roman" panose="02020603050405020304" pitchFamily="18" charset="0"/>
                <a:cs typeface="Times New Roman" panose="02020603050405020304" pitchFamily="18" charset="0"/>
              </a:rPr>
              <a:t>Ediakarská</a:t>
            </a:r>
            <a:r>
              <a:rPr lang="cs-CZ" sz="2400" b="1" dirty="0">
                <a:solidFill>
                  <a:srgbClr val="C00000"/>
                </a:solidFill>
                <a:latin typeface="Times New Roman" panose="02020603050405020304" pitchFamily="18" charset="0"/>
                <a:cs typeface="Times New Roman" panose="02020603050405020304" pitchFamily="18" charset="0"/>
              </a:rPr>
              <a:t> fauna</a:t>
            </a:r>
          </a:p>
        </p:txBody>
      </p:sp>
      <p:cxnSp>
        <p:nvCxnSpPr>
          <p:cNvPr id="20" name="Přímá spojnice se šipkou 19"/>
          <p:cNvCxnSpPr/>
          <p:nvPr/>
        </p:nvCxnSpPr>
        <p:spPr>
          <a:xfrm flipV="1">
            <a:off x="5964360" y="1872960"/>
            <a:ext cx="1574219" cy="6955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cxnSpLocks/>
          </p:cNvCxnSpPr>
          <p:nvPr/>
        </p:nvCxnSpPr>
        <p:spPr>
          <a:xfrm>
            <a:off x="5814742" y="2920254"/>
            <a:ext cx="1691198" cy="100812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a:cxnSpLocks/>
          </p:cNvCxnSpPr>
          <p:nvPr/>
        </p:nvCxnSpPr>
        <p:spPr>
          <a:xfrm flipH="1">
            <a:off x="5210190" y="3021109"/>
            <a:ext cx="97482" cy="14074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a:cxnSpLocks/>
          </p:cNvCxnSpPr>
          <p:nvPr/>
        </p:nvCxnSpPr>
        <p:spPr>
          <a:xfrm flipH="1">
            <a:off x="3249402" y="2900021"/>
            <a:ext cx="1486662" cy="6813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0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40000" y="447981"/>
            <a:ext cx="10753200" cy="451576"/>
          </a:xfrm>
        </p:spPr>
        <p:txBody>
          <a:bodyPr/>
          <a:lstStyle/>
          <a:p>
            <a:r>
              <a:rPr lang="cs-CZ" dirty="0"/>
              <a:t>Kalorimetrie</a:t>
            </a:r>
          </a:p>
        </p:txBody>
      </p:sp>
      <p:sp>
        <p:nvSpPr>
          <p:cNvPr id="5" name="Zástupný symbol pro obsah 4"/>
          <p:cNvSpPr>
            <a:spLocks noGrp="1"/>
          </p:cNvSpPr>
          <p:nvPr>
            <p:ph idx="1"/>
          </p:nvPr>
        </p:nvSpPr>
        <p:spPr>
          <a:xfrm>
            <a:off x="436963" y="1135063"/>
            <a:ext cx="11482893" cy="4621925"/>
          </a:xfrm>
        </p:spPr>
        <p:txBody>
          <a:bodyPr/>
          <a:lstStyle/>
          <a:p>
            <a:pPr marL="72000" indent="0">
              <a:lnSpc>
                <a:spcPct val="100000"/>
              </a:lnSpc>
              <a:buNone/>
            </a:pPr>
            <a:r>
              <a:rPr lang="cs-CZ" b="1" dirty="0"/>
              <a:t>Kalorimetrie</a:t>
            </a:r>
            <a:r>
              <a:rPr lang="cs-CZ" dirty="0"/>
              <a:t> – </a:t>
            </a:r>
            <a:r>
              <a:rPr lang="cs-CZ" sz="2000" dirty="0"/>
              <a:t>měření tepla, které se uvolní ve studovaném systému při určitém ději (chemickém, fyzikálním, biologickém)- teplo = energie ( jednotka joul-J)</a:t>
            </a:r>
          </a:p>
          <a:p>
            <a:pPr marL="72000" indent="0">
              <a:lnSpc>
                <a:spcPct val="100000"/>
              </a:lnSpc>
              <a:buNone/>
            </a:pPr>
            <a:endParaRPr lang="cs-CZ" dirty="0"/>
          </a:p>
          <a:p>
            <a:pPr marL="72000" indent="0">
              <a:lnSpc>
                <a:spcPct val="100000"/>
              </a:lnSpc>
              <a:buNone/>
            </a:pPr>
            <a:r>
              <a:rPr lang="cs-CZ" b="1" dirty="0"/>
              <a:t>Hodnocení metabolismu živočicha: </a:t>
            </a:r>
          </a:p>
          <a:p>
            <a:pPr marL="72000" indent="0">
              <a:lnSpc>
                <a:spcPct val="100000"/>
              </a:lnSpc>
              <a:buNone/>
            </a:pPr>
            <a:endParaRPr lang="cs-CZ" sz="2000" b="1" dirty="0"/>
          </a:p>
          <a:p>
            <a:pPr>
              <a:lnSpc>
                <a:spcPct val="100000"/>
              </a:lnSpc>
              <a:buFont typeface="Wingdings" panose="05000000000000000000" pitchFamily="2" charset="2"/>
              <a:buChar char="Ø"/>
            </a:pPr>
            <a:r>
              <a:rPr lang="cs-CZ" sz="2000" b="1" dirty="0"/>
              <a:t> </a:t>
            </a:r>
            <a:r>
              <a:rPr lang="cs-CZ" sz="2000" dirty="0"/>
              <a:t>vychází z předpokladu, že všechny metabolické děje jsou provázeny tvorbou tepla, tj. metabolizování potravy je téměř ekvivalentní přímému spálení (shoření) potravy</a:t>
            </a:r>
          </a:p>
          <a:p>
            <a:pPr>
              <a:lnSpc>
                <a:spcPct val="100000"/>
              </a:lnSpc>
              <a:buFont typeface="Wingdings" panose="05000000000000000000" pitchFamily="2" charset="2"/>
              <a:buChar char="Ø"/>
            </a:pPr>
            <a:endParaRPr lang="cs-CZ" dirty="0"/>
          </a:p>
          <a:p>
            <a:pPr marL="72000" indent="0">
              <a:lnSpc>
                <a:spcPct val="100000"/>
              </a:lnSpc>
              <a:buNone/>
            </a:pPr>
            <a:r>
              <a:rPr lang="cs-CZ" b="1" dirty="0"/>
              <a:t>Přímá kalorimetrie </a:t>
            </a:r>
          </a:p>
          <a:p>
            <a:pPr marL="72000" indent="0">
              <a:lnSpc>
                <a:spcPct val="100000"/>
              </a:lnSpc>
              <a:buNone/>
            </a:pPr>
            <a:endParaRPr lang="cs-CZ" sz="1200" b="1" dirty="0"/>
          </a:p>
          <a:p>
            <a:pPr>
              <a:lnSpc>
                <a:spcPct val="100000"/>
              </a:lnSpc>
              <a:buFont typeface="Wingdings" panose="05000000000000000000" pitchFamily="2" charset="2"/>
              <a:buChar char="Ø"/>
            </a:pPr>
            <a:r>
              <a:rPr lang="cs-CZ" sz="2000" dirty="0"/>
              <a:t> přímé měření tepla kalorimetrem</a:t>
            </a:r>
          </a:p>
          <a:p>
            <a:pPr>
              <a:lnSpc>
                <a:spcPct val="100000"/>
              </a:lnSpc>
              <a:buFont typeface="Wingdings" panose="05000000000000000000" pitchFamily="2" charset="2"/>
              <a:buChar char="Ø"/>
            </a:pPr>
            <a:r>
              <a:rPr lang="cs-CZ" sz="2000" dirty="0"/>
              <a:t> vzniklého spálením potravy za dostatečného přísunu kyslíku vydávaného metabolizujícím živočichem za dostatečného přísunu kyslíku</a:t>
            </a:r>
          </a:p>
          <a:p>
            <a:pPr marL="324000" lvl="1" indent="0">
              <a:buNone/>
            </a:pPr>
            <a:endParaRPr lang="cs-CZ" dirty="0"/>
          </a:p>
        </p:txBody>
      </p:sp>
    </p:spTree>
    <p:extLst>
      <p:ext uri="{BB962C8B-B14F-4D97-AF65-F5344CB8AC3E}">
        <p14:creationId xmlns:p14="http://schemas.microsoft.com/office/powerpoint/2010/main" val="104619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0753200" cy="451576"/>
          </a:xfrm>
        </p:spPr>
        <p:txBody>
          <a:bodyPr/>
          <a:lstStyle/>
          <a:p>
            <a:r>
              <a:rPr lang="cs-CZ" dirty="0"/>
              <a:t>Přímá kalorimetrie</a:t>
            </a:r>
          </a:p>
        </p:txBody>
      </p:sp>
      <p:sp>
        <p:nvSpPr>
          <p:cNvPr id="5" name="Zástupný symbol pro obsah 4"/>
          <p:cNvSpPr>
            <a:spLocks noGrp="1"/>
          </p:cNvSpPr>
          <p:nvPr>
            <p:ph idx="1"/>
          </p:nvPr>
        </p:nvSpPr>
        <p:spPr>
          <a:xfrm>
            <a:off x="436963" y="1135063"/>
            <a:ext cx="5134497" cy="4430850"/>
          </a:xfrm>
        </p:spPr>
        <p:txBody>
          <a:bodyPr/>
          <a:lstStyle/>
          <a:p>
            <a:pPr>
              <a:lnSpc>
                <a:spcPct val="100000"/>
              </a:lnSpc>
              <a:buFont typeface="Wingdings" panose="05000000000000000000" pitchFamily="2" charset="2"/>
              <a:buChar char="Ø"/>
            </a:pPr>
            <a:r>
              <a:rPr lang="cs-CZ" dirty="0"/>
              <a:t> technicky je náročnější</a:t>
            </a:r>
          </a:p>
          <a:p>
            <a:pPr>
              <a:lnSpc>
                <a:spcPct val="100000"/>
              </a:lnSpc>
              <a:buFont typeface="Wingdings" panose="05000000000000000000" pitchFamily="2" charset="2"/>
              <a:buChar char="Ø"/>
            </a:pPr>
            <a:r>
              <a:rPr lang="cs-CZ" dirty="0"/>
              <a:t> pokud se používá u živočichů, tak jen u malých</a:t>
            </a:r>
          </a:p>
          <a:p>
            <a:pPr>
              <a:lnSpc>
                <a:spcPct val="100000"/>
              </a:lnSpc>
              <a:buFont typeface="Wingdings" panose="05000000000000000000" pitchFamily="2" charset="2"/>
              <a:buChar char="Ø"/>
            </a:pPr>
            <a:r>
              <a:rPr lang="cs-CZ" dirty="0"/>
              <a:t> izotermní kalorimetr</a:t>
            </a:r>
          </a:p>
          <a:p>
            <a:pPr>
              <a:lnSpc>
                <a:spcPct val="100000"/>
              </a:lnSpc>
              <a:buFont typeface="Wingdings" panose="05000000000000000000" pitchFamily="2" charset="2"/>
              <a:buChar char="Ø"/>
            </a:pPr>
            <a:endParaRPr lang="cs-CZ" i="1" dirty="0"/>
          </a:p>
          <a:p>
            <a:pPr marL="72000" indent="0">
              <a:lnSpc>
                <a:spcPct val="100000"/>
              </a:lnSpc>
              <a:buNone/>
            </a:pPr>
            <a:r>
              <a:rPr lang="cs-CZ" i="1" u="sng" dirty="0"/>
              <a:t>Teplota se po celou dobu experimentu nemění.</a:t>
            </a:r>
            <a:r>
              <a:rPr lang="cs-CZ" u="sng" dirty="0"/>
              <a:t> </a:t>
            </a:r>
            <a:r>
              <a:rPr lang="cs-CZ" dirty="0"/>
              <a:t>Vzniklé teplo je odváděno a v další fázi např. působí fázovou přeměnu čisté látky (např. led ve vodu)</a:t>
            </a:r>
          </a:p>
          <a:p>
            <a:pPr lvl="1"/>
            <a:endParaRPr lang="cs-CZ" dirty="0"/>
          </a:p>
        </p:txBody>
      </p:sp>
      <p:grpSp>
        <p:nvGrpSpPr>
          <p:cNvPr id="6" name="Skupina 5"/>
          <p:cNvGrpSpPr/>
          <p:nvPr/>
        </p:nvGrpSpPr>
        <p:grpSpPr>
          <a:xfrm>
            <a:off x="5855852" y="1674932"/>
            <a:ext cx="6212108" cy="3564090"/>
            <a:chOff x="4127767" y="3787035"/>
            <a:chExt cx="4985459" cy="2758045"/>
          </a:xfrm>
        </p:grpSpPr>
        <p:sp>
          <p:nvSpPr>
            <p:cNvPr id="7" name="Obdélník 6"/>
            <p:cNvSpPr/>
            <p:nvPr/>
          </p:nvSpPr>
          <p:spPr>
            <a:xfrm>
              <a:off x="4705080" y="3787035"/>
              <a:ext cx="3533797" cy="270232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5113691" y="4136152"/>
              <a:ext cx="2748232" cy="1968723"/>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 name="Skupina 8"/>
            <p:cNvGrpSpPr/>
            <p:nvPr/>
          </p:nvGrpSpPr>
          <p:grpSpPr>
            <a:xfrm rot="3775261">
              <a:off x="7221505" y="2878571"/>
              <a:ext cx="112021" cy="1941365"/>
              <a:chOff x="1907704" y="976960"/>
              <a:chExt cx="216024" cy="5300056"/>
            </a:xfrm>
          </p:grpSpPr>
          <p:sp>
            <p:nvSpPr>
              <p:cNvPr id="23" name="Zaoblený obdélník 22"/>
              <p:cNvSpPr/>
              <p:nvPr/>
            </p:nvSpPr>
            <p:spPr>
              <a:xfrm>
                <a:off x="1907704" y="976960"/>
                <a:ext cx="216024" cy="50405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4" name="Přímá spojnice 23"/>
              <p:cNvCxnSpPr/>
              <p:nvPr/>
            </p:nvCxnSpPr>
            <p:spPr>
              <a:xfrm flipH="1" flipV="1">
                <a:off x="2015716" y="1124744"/>
                <a:ext cx="0" cy="489600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flipV="1">
                <a:off x="2015716" y="4509288"/>
                <a:ext cx="0" cy="151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Zaoblený obdélník 25"/>
              <p:cNvSpPr/>
              <p:nvPr/>
            </p:nvSpPr>
            <p:spPr>
              <a:xfrm>
                <a:off x="1977331" y="5989016"/>
                <a:ext cx="75153" cy="28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7" name="Skupina 26"/>
              <p:cNvGrpSpPr/>
              <p:nvPr/>
            </p:nvGrpSpPr>
            <p:grpSpPr>
              <a:xfrm>
                <a:off x="1944930" y="1203635"/>
                <a:ext cx="117994" cy="4716394"/>
                <a:chOff x="1475656" y="1203634"/>
                <a:chExt cx="117994" cy="2915479"/>
              </a:xfrm>
            </p:grpSpPr>
            <p:grpSp>
              <p:nvGrpSpPr>
                <p:cNvPr id="28" name="Skupina 27"/>
                <p:cNvGrpSpPr/>
                <p:nvPr/>
              </p:nvGrpSpPr>
              <p:grpSpPr>
                <a:xfrm>
                  <a:off x="1475656" y="3737908"/>
                  <a:ext cx="117994" cy="381205"/>
                  <a:chOff x="1475656" y="5136027"/>
                  <a:chExt cx="117994" cy="381205"/>
                </a:xfrm>
              </p:grpSpPr>
              <p:cxnSp>
                <p:nvCxnSpPr>
                  <p:cNvPr id="95" name="Přímá spojnice 9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Přímá spojnice 9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Přímá spojnice 9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Přímá spojnice 9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Přímá spojnice 10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Skupina 28"/>
                <p:cNvGrpSpPr/>
                <p:nvPr/>
              </p:nvGrpSpPr>
              <p:grpSpPr>
                <a:xfrm>
                  <a:off x="1475656" y="3315529"/>
                  <a:ext cx="117994" cy="381205"/>
                  <a:chOff x="1475656" y="5136027"/>
                  <a:chExt cx="117994" cy="381205"/>
                </a:xfrm>
              </p:grpSpPr>
              <p:cxnSp>
                <p:nvCxnSpPr>
                  <p:cNvPr id="85" name="Přímá spojnice 8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nice 8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Přímá spojnice 8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Přímá spojnice 9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Skupina 29"/>
                <p:cNvGrpSpPr/>
                <p:nvPr/>
              </p:nvGrpSpPr>
              <p:grpSpPr>
                <a:xfrm>
                  <a:off x="1475656" y="2893150"/>
                  <a:ext cx="117994" cy="381205"/>
                  <a:chOff x="1475656" y="5136027"/>
                  <a:chExt cx="117994" cy="381205"/>
                </a:xfrm>
              </p:grpSpPr>
              <p:cxnSp>
                <p:nvCxnSpPr>
                  <p:cNvPr id="75" name="Přímá spojnice 7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Přímá spojnice 7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Přímá spojnice 7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Přímá spojnice 7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Přímá spojnice 8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Skupina 30"/>
                <p:cNvGrpSpPr/>
                <p:nvPr/>
              </p:nvGrpSpPr>
              <p:grpSpPr>
                <a:xfrm>
                  <a:off x="1475656" y="2470771"/>
                  <a:ext cx="117994" cy="381205"/>
                  <a:chOff x="1475656" y="5136027"/>
                  <a:chExt cx="117994" cy="381205"/>
                </a:xfrm>
              </p:grpSpPr>
              <p:cxnSp>
                <p:nvCxnSpPr>
                  <p:cNvPr id="65" name="Přímá spojnice 6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Přímá spojnice 6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Přímá spojnice 6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nice 6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Přímá spojnice 6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Přímá spojnice 7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nice 7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Skupina 31"/>
                <p:cNvGrpSpPr/>
                <p:nvPr/>
              </p:nvGrpSpPr>
              <p:grpSpPr>
                <a:xfrm>
                  <a:off x="1475656" y="2048392"/>
                  <a:ext cx="117994" cy="381205"/>
                  <a:chOff x="1475656" y="5136027"/>
                  <a:chExt cx="117994" cy="381205"/>
                </a:xfrm>
              </p:grpSpPr>
              <p:cxnSp>
                <p:nvCxnSpPr>
                  <p:cNvPr id="55" name="Přímá spojnice 5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Přímá spojnice 6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Skupina 32"/>
                <p:cNvGrpSpPr/>
                <p:nvPr/>
              </p:nvGrpSpPr>
              <p:grpSpPr>
                <a:xfrm>
                  <a:off x="1475656" y="1626013"/>
                  <a:ext cx="117994" cy="381205"/>
                  <a:chOff x="1475656" y="5136027"/>
                  <a:chExt cx="117994" cy="381205"/>
                </a:xfrm>
              </p:grpSpPr>
              <p:cxnSp>
                <p:nvCxnSpPr>
                  <p:cNvPr id="45" name="Přímá spojnice 4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Skupina 33"/>
                <p:cNvGrpSpPr/>
                <p:nvPr/>
              </p:nvGrpSpPr>
              <p:grpSpPr>
                <a:xfrm>
                  <a:off x="1475656" y="1203634"/>
                  <a:ext cx="117994" cy="381205"/>
                  <a:chOff x="1475656" y="5136027"/>
                  <a:chExt cx="117994" cy="381205"/>
                </a:xfrm>
              </p:grpSpPr>
              <p:cxnSp>
                <p:nvCxnSpPr>
                  <p:cNvPr id="35" name="Přímá spojnice 3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 name="TextovéPole 9"/>
            <p:cNvSpPr txBox="1"/>
            <p:nvPr/>
          </p:nvSpPr>
          <p:spPr>
            <a:xfrm>
              <a:off x="5744544" y="5777029"/>
              <a:ext cx="1385623" cy="266545"/>
            </a:xfrm>
            <a:prstGeom prst="rect">
              <a:avLst/>
            </a:prstGeom>
            <a:noFill/>
          </p:spPr>
          <p:txBody>
            <a:bodyPr wrap="square" rtlCol="0">
              <a:spAutoFit/>
            </a:bodyPr>
            <a:lstStyle/>
            <a:p>
              <a:pPr algn="ctr"/>
              <a:r>
                <a:rPr lang="cs-CZ" dirty="0"/>
                <a:t>voda</a:t>
              </a:r>
            </a:p>
          </p:txBody>
        </p:sp>
        <p:sp>
          <p:nvSpPr>
            <p:cNvPr id="11" name="TextovéPole 10"/>
            <p:cNvSpPr txBox="1"/>
            <p:nvPr/>
          </p:nvSpPr>
          <p:spPr>
            <a:xfrm>
              <a:off x="5257669" y="6175748"/>
              <a:ext cx="2349051" cy="369332"/>
            </a:xfrm>
            <a:prstGeom prst="rect">
              <a:avLst/>
            </a:prstGeom>
            <a:noFill/>
          </p:spPr>
          <p:txBody>
            <a:bodyPr wrap="square" rtlCol="0">
              <a:spAutoFit/>
            </a:bodyPr>
            <a:lstStyle/>
            <a:p>
              <a:pPr algn="ctr"/>
              <a:r>
                <a:rPr lang="cs-CZ" dirty="0">
                  <a:solidFill>
                    <a:schemeClr val="bg1"/>
                  </a:solidFill>
                </a:rPr>
                <a:t>tepelná izolace</a:t>
              </a:r>
            </a:p>
          </p:txBody>
        </p:sp>
        <p:pic>
          <p:nvPicPr>
            <p:cNvPr id="12" name="Obrázek 11"/>
            <p:cNvPicPr>
              <a:picLocks noChangeAspect="1"/>
            </p:cNvPicPr>
            <p:nvPr/>
          </p:nvPicPr>
          <p:blipFill rotWithShape="1">
            <a:blip r:embed="rId2" cstate="print">
              <a:extLst>
                <a:ext uri="{28A0092B-C50C-407E-A947-70E740481C1C}">
                  <a14:useLocalDpi xmlns:a14="http://schemas.microsoft.com/office/drawing/2010/main" val="0"/>
                </a:ext>
              </a:extLst>
            </a:blip>
            <a:srcRect l="20434" t="11940" r="11489"/>
            <a:stretch/>
          </p:blipFill>
          <p:spPr>
            <a:xfrm>
              <a:off x="5760318" y="4472736"/>
              <a:ext cx="1527331" cy="1308085"/>
            </a:xfrm>
            <a:prstGeom prst="rect">
              <a:avLst/>
            </a:prstGeom>
            <a:ln w="38100">
              <a:solidFill>
                <a:schemeClr val="tx1"/>
              </a:solidFill>
            </a:ln>
          </p:spPr>
        </p:pic>
        <p:grpSp>
          <p:nvGrpSpPr>
            <p:cNvPr id="13" name="Skupina 12"/>
            <p:cNvGrpSpPr/>
            <p:nvPr/>
          </p:nvGrpSpPr>
          <p:grpSpPr>
            <a:xfrm>
              <a:off x="4422973" y="4652804"/>
              <a:ext cx="1431453" cy="259839"/>
              <a:chOff x="2616408" y="2060848"/>
              <a:chExt cx="1739568" cy="216024"/>
            </a:xfrm>
          </p:grpSpPr>
          <p:sp>
            <p:nvSpPr>
              <p:cNvPr id="20" name="Obdélník 19"/>
              <p:cNvSpPr/>
              <p:nvPr/>
            </p:nvSpPr>
            <p:spPr>
              <a:xfrm>
                <a:off x="2627784" y="206084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nice 20"/>
              <p:cNvCxnSpPr/>
              <p:nvPr/>
            </p:nvCxnSpPr>
            <p:spPr>
              <a:xfrm flipH="1">
                <a:off x="2627784" y="2065434"/>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H="1">
                <a:off x="2616408" y="2276872"/>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Skupina 13"/>
            <p:cNvGrpSpPr/>
            <p:nvPr/>
          </p:nvGrpSpPr>
          <p:grpSpPr>
            <a:xfrm>
              <a:off x="7198989" y="4655723"/>
              <a:ext cx="1247759" cy="300317"/>
              <a:chOff x="2627041" y="2060848"/>
              <a:chExt cx="1728935" cy="216024"/>
            </a:xfrm>
          </p:grpSpPr>
          <p:sp>
            <p:nvSpPr>
              <p:cNvPr id="17" name="Obdélník 16"/>
              <p:cNvSpPr/>
              <p:nvPr/>
            </p:nvSpPr>
            <p:spPr>
              <a:xfrm>
                <a:off x="2627784" y="206084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p:cNvCxnSpPr/>
              <p:nvPr/>
            </p:nvCxnSpPr>
            <p:spPr>
              <a:xfrm flipH="1">
                <a:off x="2627784" y="2065434"/>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2627041" y="2276872"/>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ovéPole 14"/>
            <p:cNvSpPr txBox="1"/>
            <p:nvPr/>
          </p:nvSpPr>
          <p:spPr>
            <a:xfrm>
              <a:off x="4127767" y="4586708"/>
              <a:ext cx="1974116" cy="369332"/>
            </a:xfrm>
            <a:prstGeom prst="rect">
              <a:avLst/>
            </a:prstGeom>
            <a:noFill/>
          </p:spPr>
          <p:txBody>
            <a:bodyPr wrap="square" rtlCol="0">
              <a:spAutoFit/>
            </a:bodyPr>
            <a:lstStyle/>
            <a:p>
              <a:r>
                <a:rPr lang="cs-CZ" dirty="0"/>
                <a:t>přívod vzduchu</a:t>
              </a:r>
            </a:p>
          </p:txBody>
        </p:sp>
        <p:sp>
          <p:nvSpPr>
            <p:cNvPr id="16" name="TextovéPole 15"/>
            <p:cNvSpPr txBox="1"/>
            <p:nvPr/>
          </p:nvSpPr>
          <p:spPr>
            <a:xfrm>
              <a:off x="7164713" y="4621446"/>
              <a:ext cx="1948513" cy="369332"/>
            </a:xfrm>
            <a:prstGeom prst="rect">
              <a:avLst/>
            </a:prstGeom>
            <a:noFill/>
          </p:spPr>
          <p:txBody>
            <a:bodyPr wrap="square" rtlCol="0">
              <a:spAutoFit/>
            </a:bodyPr>
            <a:lstStyle/>
            <a:p>
              <a:r>
                <a:rPr lang="cs-CZ" dirty="0"/>
                <a:t>odvod vzduchu</a:t>
              </a:r>
            </a:p>
          </p:txBody>
        </p:sp>
      </p:grpSp>
    </p:spTree>
    <p:extLst>
      <p:ext uri="{BB962C8B-B14F-4D97-AF65-F5344CB8AC3E}">
        <p14:creationId xmlns:p14="http://schemas.microsoft.com/office/powerpoint/2010/main" val="393448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40000" y="272911"/>
            <a:ext cx="10753200" cy="451576"/>
          </a:xfrm>
        </p:spPr>
        <p:txBody>
          <a:bodyPr/>
          <a:lstStyle/>
          <a:p>
            <a:pPr algn="ctr"/>
            <a:r>
              <a:rPr lang="cs-CZ" dirty="0"/>
              <a:t>Spalné teplo</a:t>
            </a:r>
          </a:p>
        </p:txBody>
      </p:sp>
      <p:sp>
        <p:nvSpPr>
          <p:cNvPr id="5" name="Zástupný symbol pro obsah 4"/>
          <p:cNvSpPr>
            <a:spLocks noGrp="1"/>
          </p:cNvSpPr>
          <p:nvPr>
            <p:ph idx="1"/>
          </p:nvPr>
        </p:nvSpPr>
        <p:spPr>
          <a:xfrm>
            <a:off x="288165" y="910844"/>
            <a:ext cx="11482893" cy="4519117"/>
          </a:xfrm>
        </p:spPr>
        <p:txBody>
          <a:bodyPr/>
          <a:lstStyle/>
          <a:p>
            <a:pPr marL="72000" indent="0">
              <a:lnSpc>
                <a:spcPct val="100000"/>
              </a:lnSpc>
              <a:buNone/>
            </a:pPr>
            <a:r>
              <a:rPr lang="cs-CZ" dirty="0"/>
              <a:t>Teplo/energie vzniklé oxidací 1g substrátu za dostatečného přísunu kyslíku</a:t>
            </a:r>
            <a:r>
              <a:rPr lang="cs-CZ" sz="2000" dirty="0"/>
              <a:t> – energie vztažená na 1g substrátu</a:t>
            </a:r>
          </a:p>
          <a:p>
            <a:pPr marL="72000" indent="0">
              <a:lnSpc>
                <a:spcPct val="100000"/>
              </a:lnSpc>
              <a:buNone/>
            </a:pPr>
            <a:endParaRPr lang="cs-CZ" sz="2000" dirty="0"/>
          </a:p>
          <a:p>
            <a:pPr lvl="1">
              <a:buFont typeface="Wingdings" panose="05000000000000000000" pitchFamily="2" charset="2"/>
              <a:buChar char="Ø"/>
            </a:pPr>
            <a:r>
              <a:rPr lang="cs-CZ" dirty="0"/>
              <a:t> </a:t>
            </a:r>
            <a:r>
              <a:rPr lang="cs-CZ" b="1" i="1" dirty="0"/>
              <a:t>fyzikální spalné teplo </a:t>
            </a:r>
            <a:r>
              <a:rPr lang="cs-CZ" dirty="0"/>
              <a:t>– energie vzniklá hořením substrátu</a:t>
            </a:r>
          </a:p>
          <a:p>
            <a:pPr lvl="1">
              <a:buFont typeface="Wingdings" panose="05000000000000000000" pitchFamily="2" charset="2"/>
              <a:buChar char="Ø"/>
            </a:pPr>
            <a:r>
              <a:rPr lang="cs-CZ" dirty="0"/>
              <a:t> </a:t>
            </a:r>
            <a:r>
              <a:rPr lang="cs-CZ" b="1" i="1" dirty="0"/>
              <a:t>fyziologické spalné teplo </a:t>
            </a:r>
            <a:r>
              <a:rPr lang="cs-CZ" dirty="0"/>
              <a:t>– energie vzniklá oxidací substrátu živým organismem</a:t>
            </a:r>
          </a:p>
          <a:p>
            <a:pPr>
              <a:lnSpc>
                <a:spcPct val="100000"/>
              </a:lnSpc>
            </a:pPr>
            <a:endParaRPr lang="cs-CZ" sz="2000" dirty="0"/>
          </a:p>
          <a:p>
            <a:pPr marL="72000" indent="0">
              <a:lnSpc>
                <a:spcPct val="100000"/>
              </a:lnSpc>
              <a:buNone/>
            </a:pPr>
            <a:r>
              <a:rPr lang="cs-CZ" sz="2400" b="1" i="1" dirty="0"/>
              <a:t>Cukry a tuky: </a:t>
            </a:r>
            <a:r>
              <a:rPr lang="cs-CZ" sz="2400" dirty="0"/>
              <a:t>fyziologické = fyzikální spalné teplo</a:t>
            </a:r>
          </a:p>
          <a:p>
            <a:pPr marL="72000" indent="0">
              <a:lnSpc>
                <a:spcPct val="100000"/>
              </a:lnSpc>
              <a:buNone/>
            </a:pPr>
            <a:r>
              <a:rPr lang="cs-CZ" sz="2400" b="1" i="1" dirty="0"/>
              <a:t>Bílkoviny:</a:t>
            </a:r>
            <a:r>
              <a:rPr lang="cs-CZ" sz="2400" dirty="0"/>
              <a:t> fyzikální &gt; fyziologické spalné teplo  (hořením bílkovin vznikají oxidy dusíku, metabolizováním bílkovin vzniká močovina, která v sobě část chemické energie uchovává).</a:t>
            </a:r>
          </a:p>
          <a:p>
            <a:pPr marL="72000" indent="0">
              <a:lnSpc>
                <a:spcPct val="100000"/>
              </a:lnSpc>
              <a:buNone/>
            </a:pPr>
            <a:endParaRPr lang="cs-CZ" sz="2400" dirty="0"/>
          </a:p>
          <a:p>
            <a:pPr marL="72000" indent="0">
              <a:lnSpc>
                <a:spcPct val="100000"/>
              </a:lnSpc>
              <a:buNone/>
            </a:pPr>
            <a:r>
              <a:rPr lang="cs-CZ" sz="2400" b="1" dirty="0"/>
              <a:t>S</a:t>
            </a:r>
            <a:r>
              <a:rPr lang="cs-CZ" b="1" dirty="0"/>
              <a:t>palné teplo živin</a:t>
            </a:r>
          </a:p>
          <a:p>
            <a:pPr>
              <a:lnSpc>
                <a:spcPct val="100000"/>
              </a:lnSpc>
              <a:buFont typeface="Wingdings" panose="05000000000000000000" pitchFamily="2" charset="2"/>
              <a:buChar char="Ø"/>
            </a:pPr>
            <a:r>
              <a:rPr lang="cs-CZ" sz="2000" dirty="0"/>
              <a:t> cukry 17,1 </a:t>
            </a:r>
            <a:r>
              <a:rPr lang="cs-CZ" sz="2000" dirty="0" err="1"/>
              <a:t>kJ</a:t>
            </a:r>
            <a:r>
              <a:rPr lang="cs-CZ" sz="2000" dirty="0"/>
              <a:t>/g</a:t>
            </a:r>
          </a:p>
          <a:p>
            <a:pPr>
              <a:lnSpc>
                <a:spcPct val="100000"/>
              </a:lnSpc>
              <a:buFont typeface="Wingdings" panose="05000000000000000000" pitchFamily="2" charset="2"/>
              <a:buChar char="Ø"/>
            </a:pPr>
            <a:r>
              <a:rPr lang="cs-CZ" sz="2000" dirty="0"/>
              <a:t> tuky 38,9 </a:t>
            </a:r>
            <a:r>
              <a:rPr lang="cs-CZ" sz="2000" dirty="0" err="1"/>
              <a:t>kJ</a:t>
            </a:r>
            <a:r>
              <a:rPr lang="cs-CZ" sz="2000" dirty="0"/>
              <a:t>/g</a:t>
            </a:r>
          </a:p>
          <a:p>
            <a:pPr>
              <a:lnSpc>
                <a:spcPct val="100000"/>
              </a:lnSpc>
              <a:buFont typeface="Wingdings" panose="05000000000000000000" pitchFamily="2" charset="2"/>
              <a:buChar char="Ø"/>
            </a:pPr>
            <a:r>
              <a:rPr lang="cs-CZ" sz="2000" dirty="0"/>
              <a:t> fyzikální spalné teplo bílkovin: 23 </a:t>
            </a:r>
            <a:r>
              <a:rPr lang="cs-CZ" sz="2000" dirty="0" err="1"/>
              <a:t>kJ</a:t>
            </a:r>
            <a:r>
              <a:rPr lang="cs-CZ" sz="2000" dirty="0"/>
              <a:t>/g</a:t>
            </a:r>
            <a:br>
              <a:rPr lang="cs-CZ" sz="2000" dirty="0"/>
            </a:br>
            <a:r>
              <a:rPr lang="cs-CZ" sz="2000" dirty="0"/>
              <a:t> fyziologické spalné teplo bílkovin: 17,1 </a:t>
            </a:r>
            <a:r>
              <a:rPr lang="cs-CZ" sz="2000" dirty="0" err="1"/>
              <a:t>kJ</a:t>
            </a:r>
            <a:r>
              <a:rPr lang="cs-CZ" sz="2000" dirty="0"/>
              <a:t>/g</a:t>
            </a:r>
          </a:p>
        </p:txBody>
      </p:sp>
    </p:spTree>
    <p:extLst>
      <p:ext uri="{BB962C8B-B14F-4D97-AF65-F5344CB8AC3E}">
        <p14:creationId xmlns:p14="http://schemas.microsoft.com/office/powerpoint/2010/main" val="111056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66000" y="223044"/>
            <a:ext cx="10753200" cy="451576"/>
          </a:xfrm>
        </p:spPr>
        <p:txBody>
          <a:bodyPr anchor="t">
            <a:normAutofit/>
          </a:bodyPr>
          <a:lstStyle/>
          <a:p>
            <a:pPr algn="ctr"/>
            <a:r>
              <a:rPr lang="cs-CZ" sz="2400" dirty="0"/>
              <a:t>Nepřímá kalorimetrie</a:t>
            </a:r>
          </a:p>
        </p:txBody>
      </p:sp>
      <p:graphicFrame>
        <p:nvGraphicFramePr>
          <p:cNvPr id="8" name="Zástupný symbol pro obsah 4">
            <a:extLst>
              <a:ext uri="{FF2B5EF4-FFF2-40B4-BE49-F238E27FC236}">
                <a16:creationId xmlns:a16="http://schemas.microsoft.com/office/drawing/2014/main" id="{B137C32F-9EBA-08C3-749E-693AA0743B2F}"/>
              </a:ext>
            </a:extLst>
          </p:cNvPr>
          <p:cNvGraphicFramePr>
            <a:graphicFrameLocks noGrp="1"/>
          </p:cNvGraphicFramePr>
          <p:nvPr>
            <p:ph idx="1"/>
            <p:extLst>
              <p:ext uri="{D42A27DB-BD31-4B8C-83A1-F6EECF244321}">
                <p14:modId xmlns:p14="http://schemas.microsoft.com/office/powerpoint/2010/main" val="2776191788"/>
              </p:ext>
            </p:extLst>
          </p:nvPr>
        </p:nvGraphicFramePr>
        <p:xfrm>
          <a:off x="79224" y="689919"/>
          <a:ext cx="11801682" cy="491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629005"/>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6431</TotalTime>
  <Words>1591</Words>
  <Application>Microsoft Office PowerPoint</Application>
  <PresentationFormat>Širokoúhlá obrazovka</PresentationFormat>
  <Paragraphs>176</Paragraphs>
  <Slides>18</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Arial</vt:lpstr>
      <vt:lpstr>Cambria Math</vt:lpstr>
      <vt:lpstr>Tahoma</vt:lpstr>
      <vt:lpstr>Times New Roman</vt:lpstr>
      <vt:lpstr>Wingdings</vt:lpstr>
      <vt:lpstr>Prezentace_MU_CZ</vt:lpstr>
      <vt:lpstr>Stanovení energetického výdeje nepřímou kalorimetrií a výpočtem</vt:lpstr>
      <vt:lpstr>Metabolismus</vt:lpstr>
      <vt:lpstr>Prezentace aplikace PowerPoint</vt:lpstr>
      <vt:lpstr>Prezentace aplikace PowerPoint</vt:lpstr>
      <vt:lpstr>Prezentace aplikace PowerPoint</vt:lpstr>
      <vt:lpstr>Kalorimetrie</vt:lpstr>
      <vt:lpstr>Přímá kalorimetrie</vt:lpstr>
      <vt:lpstr>Spalné teplo</vt:lpstr>
      <vt:lpstr>Nepřímá kalorimetrie</vt:lpstr>
      <vt:lpstr>Respirační kvocient (RQ)</vt:lpstr>
      <vt:lpstr>Dusíková bilance</vt:lpstr>
      <vt:lpstr>Prezentace aplikace PowerPoint</vt:lpstr>
      <vt:lpstr>Prezentace aplikace PowerPoint</vt:lpstr>
      <vt:lpstr>Bazální metabolismus</vt:lpstr>
      <vt:lpstr>Měření spotřeby O2 v praktiku</vt:lpstr>
      <vt:lpstr>Aktuální energetický výdej (AEE)</vt:lpstr>
      <vt:lpstr>Výpočet energetického výdeje rovnicí</vt:lpstr>
      <vt:lpstr>Závěry </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Miriam Nývltová Fišáková</cp:lastModifiedBy>
  <cp:revision>333</cp:revision>
  <cp:lastPrinted>1601-01-01T00:00:00Z</cp:lastPrinted>
  <dcterms:created xsi:type="dcterms:W3CDTF">2018-10-05T10:13:37Z</dcterms:created>
  <dcterms:modified xsi:type="dcterms:W3CDTF">2025-03-05T12:44:14Z</dcterms:modified>
</cp:coreProperties>
</file>