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5"/>
  </p:notesMasterIdLst>
  <p:sldIdLst>
    <p:sldId id="308" r:id="rId2"/>
    <p:sldId id="715" r:id="rId3"/>
    <p:sldId id="358" r:id="rId4"/>
    <p:sldId id="357" r:id="rId5"/>
    <p:sldId id="402" r:id="rId6"/>
    <p:sldId id="403" r:id="rId7"/>
    <p:sldId id="1008" r:id="rId8"/>
    <p:sldId id="362" r:id="rId9"/>
    <p:sldId id="310" r:id="rId10"/>
    <p:sldId id="384" r:id="rId11"/>
    <p:sldId id="383" r:id="rId12"/>
    <p:sldId id="364" r:id="rId13"/>
    <p:sldId id="1013" r:id="rId14"/>
    <p:sldId id="315" r:id="rId15"/>
    <p:sldId id="365" r:id="rId16"/>
    <p:sldId id="366" r:id="rId17"/>
    <p:sldId id="317" r:id="rId18"/>
    <p:sldId id="318" r:id="rId19"/>
    <p:sldId id="319" r:id="rId20"/>
    <p:sldId id="320" r:id="rId21"/>
    <p:sldId id="321" r:id="rId22"/>
    <p:sldId id="324" r:id="rId23"/>
    <p:sldId id="325" r:id="rId24"/>
    <p:sldId id="288" r:id="rId25"/>
    <p:sldId id="289" r:id="rId26"/>
    <p:sldId id="290" r:id="rId27"/>
    <p:sldId id="291" r:id="rId28"/>
    <p:sldId id="292" r:id="rId29"/>
    <p:sldId id="293" r:id="rId30"/>
    <p:sldId id="294" r:id="rId31"/>
    <p:sldId id="297" r:id="rId32"/>
    <p:sldId id="564" r:id="rId33"/>
    <p:sldId id="565" r:id="rId34"/>
    <p:sldId id="718" r:id="rId35"/>
    <p:sldId id="411" r:id="rId36"/>
    <p:sldId id="643" r:id="rId37"/>
    <p:sldId id="646" r:id="rId38"/>
    <p:sldId id="647" r:id="rId39"/>
    <p:sldId id="648" r:id="rId40"/>
    <p:sldId id="650" r:id="rId41"/>
    <p:sldId id="404" r:id="rId42"/>
    <p:sldId id="407" r:id="rId43"/>
    <p:sldId id="405" r:id="rId44"/>
    <p:sldId id="406" r:id="rId45"/>
    <p:sldId id="412" r:id="rId46"/>
    <p:sldId id="571" r:id="rId47"/>
    <p:sldId id="567" r:id="rId48"/>
    <p:sldId id="566" r:id="rId49"/>
    <p:sldId id="568" r:id="rId50"/>
    <p:sldId id="569" r:id="rId51"/>
    <p:sldId id="979" r:id="rId52"/>
    <p:sldId id="980" r:id="rId53"/>
    <p:sldId id="570" r:id="rId54"/>
    <p:sldId id="705" r:id="rId55"/>
    <p:sldId id="709" r:id="rId56"/>
    <p:sldId id="707" r:id="rId57"/>
    <p:sldId id="711" r:id="rId58"/>
    <p:sldId id="712" r:id="rId59"/>
    <p:sldId id="713" r:id="rId60"/>
    <p:sldId id="714" r:id="rId61"/>
    <p:sldId id="667" r:id="rId62"/>
    <p:sldId id="670" r:id="rId63"/>
    <p:sldId id="666" r:id="rId64"/>
    <p:sldId id="668" r:id="rId65"/>
    <p:sldId id="669" r:id="rId66"/>
    <p:sldId id="672" r:id="rId67"/>
    <p:sldId id="298" r:id="rId68"/>
    <p:sldId id="299" r:id="rId69"/>
    <p:sldId id="673" r:id="rId70"/>
    <p:sldId id="674" r:id="rId71"/>
    <p:sldId id="300" r:id="rId72"/>
    <p:sldId id="433" r:id="rId73"/>
    <p:sldId id="301" r:id="rId74"/>
    <p:sldId id="435" r:id="rId75"/>
    <p:sldId id="436" r:id="rId76"/>
    <p:sldId id="437" r:id="rId77"/>
    <p:sldId id="427" r:id="rId78"/>
    <p:sldId id="428" r:id="rId79"/>
    <p:sldId id="429" r:id="rId80"/>
    <p:sldId id="430" r:id="rId81"/>
    <p:sldId id="432" r:id="rId82"/>
    <p:sldId id="440" r:id="rId83"/>
    <p:sldId id="441" r:id="rId84"/>
    <p:sldId id="438" r:id="rId85"/>
    <p:sldId id="439" r:id="rId86"/>
    <p:sldId id="302" r:id="rId87"/>
    <p:sldId id="420" r:id="rId88"/>
    <p:sldId id="665" r:id="rId89"/>
    <p:sldId id="417" r:id="rId90"/>
    <p:sldId id="416" r:id="rId91"/>
    <p:sldId id="418" r:id="rId92"/>
    <p:sldId id="419" r:id="rId93"/>
    <p:sldId id="421" r:id="rId94"/>
    <p:sldId id="597" r:id="rId95"/>
    <p:sldId id="422" r:id="rId96"/>
    <p:sldId id="498" r:id="rId97"/>
    <p:sldId id="496" r:id="rId98"/>
    <p:sldId id="497" r:id="rId99"/>
    <p:sldId id="339" r:id="rId100"/>
    <p:sldId id="500" r:id="rId101"/>
    <p:sldId id="604" r:id="rId102"/>
    <p:sldId id="347" r:id="rId103"/>
    <p:sldId id="615" r:id="rId104"/>
    <p:sldId id="614" r:id="rId105"/>
    <p:sldId id="519" r:id="rId106"/>
    <p:sldId id="501" r:id="rId107"/>
    <p:sldId id="525" r:id="rId108"/>
    <p:sldId id="520" r:id="rId109"/>
    <p:sldId id="521" r:id="rId110"/>
    <p:sldId id="522" r:id="rId111"/>
    <p:sldId id="523" r:id="rId112"/>
    <p:sldId id="524" r:id="rId113"/>
    <p:sldId id="503" r:id="rId114"/>
    <p:sldId id="504" r:id="rId115"/>
    <p:sldId id="507" r:id="rId116"/>
    <p:sldId id="509" r:id="rId117"/>
    <p:sldId id="510" r:id="rId118"/>
    <p:sldId id="511" r:id="rId119"/>
    <p:sldId id="512" r:id="rId120"/>
    <p:sldId id="513" r:id="rId121"/>
    <p:sldId id="514" r:id="rId122"/>
    <p:sldId id="516" r:id="rId123"/>
    <p:sldId id="517" r:id="rId124"/>
    <p:sldId id="307" r:id="rId125"/>
    <p:sldId id="484" r:id="rId126"/>
    <p:sldId id="1017" r:id="rId127"/>
    <p:sldId id="492" r:id="rId128"/>
    <p:sldId id="924" r:id="rId129"/>
    <p:sldId id="1036" r:id="rId130"/>
    <p:sldId id="1037" r:id="rId131"/>
    <p:sldId id="1034" r:id="rId132"/>
    <p:sldId id="1035" r:id="rId133"/>
    <p:sldId id="1014" r:id="rId134"/>
    <p:sldId id="1016" r:id="rId135"/>
    <p:sldId id="1015" r:id="rId136"/>
    <p:sldId id="1038" r:id="rId137"/>
    <p:sldId id="929" r:id="rId138"/>
    <p:sldId id="1029" r:id="rId139"/>
    <p:sldId id="1030" r:id="rId140"/>
    <p:sldId id="1018" r:id="rId141"/>
    <p:sldId id="1019" r:id="rId142"/>
    <p:sldId id="925" r:id="rId143"/>
    <p:sldId id="1021" r:id="rId144"/>
    <p:sldId id="1022" r:id="rId145"/>
    <p:sldId id="1023" r:id="rId146"/>
    <p:sldId id="1024" r:id="rId147"/>
    <p:sldId id="1025" r:id="rId148"/>
    <p:sldId id="1026" r:id="rId149"/>
    <p:sldId id="1027" r:id="rId150"/>
    <p:sldId id="1028" r:id="rId151"/>
    <p:sldId id="725" r:id="rId152"/>
    <p:sldId id="695" r:id="rId153"/>
    <p:sldId id="600" r:id="rId154"/>
    <p:sldId id="1031" r:id="rId155"/>
    <p:sldId id="1032" r:id="rId156"/>
    <p:sldId id="952" r:id="rId157"/>
    <p:sldId id="884" r:id="rId158"/>
    <p:sldId id="956" r:id="rId159"/>
    <p:sldId id="957" r:id="rId160"/>
    <p:sldId id="954" r:id="rId161"/>
    <p:sldId id="434" r:id="rId162"/>
    <p:sldId id="322" r:id="rId163"/>
    <p:sldId id="323" r:id="rId16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showGuides="1">
      <p:cViewPr varScale="1">
        <p:scale>
          <a:sx n="120" d="100"/>
          <a:sy n="120" d="100"/>
        </p:scale>
        <p:origin x="120" y="25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349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8A023-4C04-4393-A8EE-582250C709FD}" type="datetimeFigureOut">
              <a:rPr lang="cs-CZ" smtClean="0"/>
              <a:t>08.05.2025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ACDF9-224C-45DB-8FC4-2B6597548A24}" type="slidenum">
              <a:rPr lang="cs-CZ" smtClean="0"/>
              <a:t>‹#›</a:t>
            </a:fld>
            <a:endParaRPr lang="cs-CZ"/>
          </a:p>
        </p:txBody>
      </p:sp>
    </p:spTree>
    <p:extLst>
      <p:ext uri="{BB962C8B-B14F-4D97-AF65-F5344CB8AC3E}">
        <p14:creationId xmlns:p14="http://schemas.microsoft.com/office/powerpoint/2010/main" val="132833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extLst>
      <p:ext uri="{BB962C8B-B14F-4D97-AF65-F5344CB8AC3E}">
        <p14:creationId xmlns:p14="http://schemas.microsoft.com/office/powerpoint/2010/main" val="135310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C5E87C5F-1536-404C-97A6-10FCD98370F3}" type="datetimeFigureOut">
              <a:rPr lang="cs-CZ" smtClean="0"/>
              <a:t>08.05.2025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2699886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E87C5F-1536-404C-97A6-10FCD98370F3}" type="datetimeFigureOut">
              <a:rPr lang="cs-CZ" smtClean="0"/>
              <a:t>08.05.2025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222590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E87C5F-1536-404C-97A6-10FCD98370F3}" type="datetimeFigureOut">
              <a:rPr lang="cs-CZ" smtClean="0"/>
              <a:t>08.05.2025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1200238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E87C5F-1536-404C-97A6-10FCD98370F3}" type="datetimeFigureOut">
              <a:rPr lang="cs-CZ" smtClean="0"/>
              <a:t>08.05.2025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1813300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C5E87C5F-1536-404C-97A6-10FCD98370F3}" type="datetimeFigureOut">
              <a:rPr lang="cs-CZ" smtClean="0"/>
              <a:t>08.05.2025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217406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E87C5F-1536-404C-97A6-10FCD98370F3}" type="datetimeFigureOut">
              <a:rPr lang="cs-CZ" smtClean="0"/>
              <a:t>08.05.2025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112773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E87C5F-1536-404C-97A6-10FCD98370F3}" type="datetimeFigureOut">
              <a:rPr lang="cs-CZ" smtClean="0"/>
              <a:t>08.05.2025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2654426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E87C5F-1536-404C-97A6-10FCD98370F3}" type="datetimeFigureOut">
              <a:rPr lang="cs-CZ" smtClean="0"/>
              <a:t>08.05.2025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417765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E87C5F-1536-404C-97A6-10FCD98370F3}" type="datetimeFigureOut">
              <a:rPr lang="cs-CZ" smtClean="0"/>
              <a:t>08.05.2025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189281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C5E87C5F-1536-404C-97A6-10FCD98370F3}" type="datetimeFigureOut">
              <a:rPr lang="cs-CZ" smtClean="0"/>
              <a:t>08.05.2025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395347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C5E87C5F-1536-404C-97A6-10FCD98370F3}" type="datetimeFigureOut">
              <a:rPr lang="cs-CZ" smtClean="0"/>
              <a:t>08.05.2025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7FFC4F-EC55-45DF-86C2-114F20C52BE5}" type="slidenum">
              <a:rPr lang="cs-CZ" smtClean="0"/>
              <a:t>‹#›</a:t>
            </a:fld>
            <a:endParaRPr lang="cs-CZ"/>
          </a:p>
        </p:txBody>
      </p:sp>
    </p:spTree>
    <p:extLst>
      <p:ext uri="{BB962C8B-B14F-4D97-AF65-F5344CB8AC3E}">
        <p14:creationId xmlns:p14="http://schemas.microsoft.com/office/powerpoint/2010/main" val="19546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E87C5F-1536-404C-97A6-10FCD98370F3}" type="datetimeFigureOut">
              <a:rPr lang="cs-CZ" smtClean="0"/>
              <a:t>08.05.2025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FFC4F-EC55-45DF-86C2-114F20C52BE5}" type="slidenum">
              <a:rPr lang="cs-CZ" smtClean="0"/>
              <a:t>‹#›</a:t>
            </a:fld>
            <a:endParaRPr lang="cs-CZ"/>
          </a:p>
        </p:txBody>
      </p:sp>
    </p:spTree>
    <p:extLst>
      <p:ext uri="{BB962C8B-B14F-4D97-AF65-F5344CB8AC3E}">
        <p14:creationId xmlns:p14="http://schemas.microsoft.com/office/powerpoint/2010/main" val="820972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36.png"/><Relationship Id="rId7" Type="http://schemas.openxmlformats.org/officeDocument/2006/relationships/image" Target="../media/image240.jpeg"/><Relationship Id="rId12" Type="http://schemas.openxmlformats.org/officeDocument/2006/relationships/image" Target="../media/image245.png"/><Relationship Id="rId2" Type="http://schemas.openxmlformats.org/officeDocument/2006/relationships/image" Target="../media/image235.jpeg"/><Relationship Id="rId1" Type="http://schemas.openxmlformats.org/officeDocument/2006/relationships/slideLayout" Target="../slideLayouts/slideLayout2.xml"/><Relationship Id="rId6" Type="http://schemas.openxmlformats.org/officeDocument/2006/relationships/image" Target="../media/image239.png"/><Relationship Id="rId11" Type="http://schemas.openxmlformats.org/officeDocument/2006/relationships/image" Target="../media/image244.jpeg"/><Relationship Id="rId5" Type="http://schemas.openxmlformats.org/officeDocument/2006/relationships/image" Target="../media/image238.png"/><Relationship Id="rId10" Type="http://schemas.openxmlformats.org/officeDocument/2006/relationships/image" Target="../media/image243.png"/><Relationship Id="rId4" Type="http://schemas.openxmlformats.org/officeDocument/2006/relationships/image" Target="../media/image237.jpeg"/><Relationship Id="rId9" Type="http://schemas.openxmlformats.org/officeDocument/2006/relationships/image" Target="../media/image242.png"/></Relationships>
</file>

<file path=ppt/slides/_rels/slide10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2.xml"/><Relationship Id="rId6" Type="http://schemas.openxmlformats.org/officeDocument/2006/relationships/image" Target="../media/image251.jpeg"/><Relationship Id="rId5" Type="http://schemas.openxmlformats.org/officeDocument/2006/relationships/image" Target="../media/image250.png"/><Relationship Id="rId4" Type="http://schemas.openxmlformats.org/officeDocument/2006/relationships/image" Target="../media/image249.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 Id="rId9" Type="http://schemas.openxmlformats.org/officeDocument/2006/relationships/image" Target="../media/image261.png"/></Relationships>
</file>

<file path=ppt/slides/_rels/slide112.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13.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74.png"/></Relationships>
</file>

<file path=ppt/slides/_rels/slide11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79.png"/><Relationship Id="rId7" Type="http://schemas.openxmlformats.org/officeDocument/2006/relationships/image" Target="../media/image283.png"/><Relationship Id="rId2" Type="http://schemas.openxmlformats.org/officeDocument/2006/relationships/image" Target="../media/image278.jpeg"/><Relationship Id="rId1" Type="http://schemas.openxmlformats.org/officeDocument/2006/relationships/slideLayout" Target="../slideLayouts/slideLayout2.xml"/><Relationship Id="rId6" Type="http://schemas.openxmlformats.org/officeDocument/2006/relationships/image" Target="../media/image282.jpeg"/><Relationship Id="rId5" Type="http://schemas.openxmlformats.org/officeDocument/2006/relationships/image" Target="../media/image281.png"/><Relationship Id="rId4" Type="http://schemas.openxmlformats.org/officeDocument/2006/relationships/image" Target="../media/image280.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90.jpeg"/><Relationship Id="rId3" Type="http://schemas.openxmlformats.org/officeDocument/2006/relationships/image" Target="../media/image285.png"/><Relationship Id="rId7" Type="http://schemas.openxmlformats.org/officeDocument/2006/relationships/image" Target="../media/image289.jpe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88.png"/><Relationship Id="rId5" Type="http://schemas.openxmlformats.org/officeDocument/2006/relationships/image" Target="../media/image287.jpeg"/><Relationship Id="rId4" Type="http://schemas.openxmlformats.org/officeDocument/2006/relationships/image" Target="../media/image286.png"/></Relationships>
</file>

<file path=ppt/slides/_rels/slide121.xml.rels><?xml version="1.0" encoding="UTF-8" standalone="yes"?>
<Relationships xmlns="http://schemas.openxmlformats.org/package/2006/relationships"><Relationship Id="rId3" Type="http://schemas.openxmlformats.org/officeDocument/2006/relationships/image" Target="../media/image292.png"/><Relationship Id="rId7" Type="http://schemas.openxmlformats.org/officeDocument/2006/relationships/image" Target="../media/image296.jpe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png"/></Relationships>
</file>

<file path=ppt/slides/_rels/slide122.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300.jpeg"/><Relationship Id="rId4" Type="http://schemas.openxmlformats.org/officeDocument/2006/relationships/image" Target="../media/image299.jpeg"/></Relationships>
</file>

<file path=ppt/slides/_rels/slide12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2.xml"/><Relationship Id="rId6" Type="http://schemas.openxmlformats.org/officeDocument/2006/relationships/image" Target="../media/image313.jpeg"/><Relationship Id="rId5" Type="http://schemas.openxmlformats.org/officeDocument/2006/relationships/image" Target="../media/image312.jpeg"/><Relationship Id="rId4" Type="http://schemas.openxmlformats.org/officeDocument/2006/relationships/image" Target="../media/image31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15.jpeg"/><Relationship Id="rId7" Type="http://schemas.openxmlformats.org/officeDocument/2006/relationships/image" Target="../media/image319.png"/><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image" Target="../media/image318.jpeg"/><Relationship Id="rId11" Type="http://schemas.openxmlformats.org/officeDocument/2006/relationships/image" Target="../media/image323.jpeg"/><Relationship Id="rId5" Type="http://schemas.openxmlformats.org/officeDocument/2006/relationships/image" Target="../media/image317.png"/><Relationship Id="rId10" Type="http://schemas.openxmlformats.org/officeDocument/2006/relationships/image" Target="../media/image322.jpeg"/><Relationship Id="rId4" Type="http://schemas.openxmlformats.org/officeDocument/2006/relationships/image" Target="../media/image316.jpeg"/><Relationship Id="rId9" Type="http://schemas.openxmlformats.org/officeDocument/2006/relationships/image" Target="../media/image3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 Id="rId5" Type="http://schemas.openxmlformats.org/officeDocument/2006/relationships/image" Target="../media/image328.png"/><Relationship Id="rId4" Type="http://schemas.openxmlformats.org/officeDocument/2006/relationships/image" Target="../media/image327.jpeg"/></Relationships>
</file>

<file path=ppt/slides/_rels/slide14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50.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38.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63.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image" Target="../media/image340.jpeg"/><Relationship Id="rId1" Type="http://schemas.openxmlformats.org/officeDocument/2006/relationships/slideLayout" Target="../slideLayouts/slideLayout2.xml"/><Relationship Id="rId6" Type="http://schemas.openxmlformats.org/officeDocument/2006/relationships/image" Target="../media/image343.png"/><Relationship Id="rId5" Type="http://schemas.openxmlformats.org/officeDocument/2006/relationships/image" Target="../media/image342.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www.google.cz/url?sa=i&amp;url=https%3A%2F%2Fwww.prestags.com%2F2014%2F12%2Fcan-dragons-fly.html&amp;psig=AOvVaw0pPwzzI8e2rfNafUpSsIG2&amp;ust=1609928026054000&amp;source=images&amp;cd=vfe&amp;ved=0CAIQjRxqFwoTCJC-_rPHhO4CFQAAAAAdAAAAABBX"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g"/><Relationship Id="rId4" Type="http://schemas.openxmlformats.org/officeDocument/2006/relationships/image" Target="../media/image86.jpg"/></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63.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6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 Id="rId9" Type="http://schemas.openxmlformats.org/officeDocument/2006/relationships/image" Target="../media/image164.jpeg"/></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emf"/><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8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77.wmf"/><Relationship Id="rId7" Type="http://schemas.openxmlformats.org/officeDocument/2006/relationships/image" Target="../media/image181.wmf"/><Relationship Id="rId12" Type="http://schemas.openxmlformats.org/officeDocument/2006/relationships/image" Target="../media/image18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0.wmf"/><Relationship Id="rId11" Type="http://schemas.openxmlformats.org/officeDocument/2006/relationships/image" Target="../media/image185.wmf"/><Relationship Id="rId5" Type="http://schemas.openxmlformats.org/officeDocument/2006/relationships/image" Target="../media/image179.wmf"/><Relationship Id="rId10" Type="http://schemas.openxmlformats.org/officeDocument/2006/relationships/image" Target="../media/image184.wmf"/><Relationship Id="rId4" Type="http://schemas.openxmlformats.org/officeDocument/2006/relationships/image" Target="../media/image178.wmf"/><Relationship Id="rId9" Type="http://schemas.openxmlformats.org/officeDocument/2006/relationships/image" Target="../media/image183.wmf"/></Relationships>
</file>

<file path=ppt/slides/_rels/slide8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01.jpeg"/><Relationship Id="rId18" Type="http://schemas.openxmlformats.org/officeDocument/2006/relationships/image" Target="../media/image206.jpeg"/><Relationship Id="rId3" Type="http://schemas.openxmlformats.org/officeDocument/2006/relationships/image" Target="../media/image191.jpeg"/><Relationship Id="rId7" Type="http://schemas.openxmlformats.org/officeDocument/2006/relationships/image" Target="../media/image195.jpeg"/><Relationship Id="rId12" Type="http://schemas.openxmlformats.org/officeDocument/2006/relationships/image" Target="../media/image200.jpeg"/><Relationship Id="rId17" Type="http://schemas.openxmlformats.org/officeDocument/2006/relationships/image" Target="../media/image205.jpeg"/><Relationship Id="rId2" Type="http://schemas.openxmlformats.org/officeDocument/2006/relationships/image" Target="../media/image190.jpeg"/><Relationship Id="rId16" Type="http://schemas.openxmlformats.org/officeDocument/2006/relationships/image" Target="../media/image204.jpeg"/><Relationship Id="rId1" Type="http://schemas.openxmlformats.org/officeDocument/2006/relationships/slideLayout" Target="../slideLayouts/slideLayout2.xml"/><Relationship Id="rId6" Type="http://schemas.openxmlformats.org/officeDocument/2006/relationships/image" Target="../media/image194.jpeg"/><Relationship Id="rId11" Type="http://schemas.openxmlformats.org/officeDocument/2006/relationships/image" Target="../media/image199.jpeg"/><Relationship Id="rId5" Type="http://schemas.openxmlformats.org/officeDocument/2006/relationships/image" Target="../media/image193.jpeg"/><Relationship Id="rId15" Type="http://schemas.openxmlformats.org/officeDocument/2006/relationships/image" Target="../media/image203.jpeg"/><Relationship Id="rId10" Type="http://schemas.openxmlformats.org/officeDocument/2006/relationships/image" Target="../media/image198.jpeg"/><Relationship Id="rId19" Type="http://schemas.openxmlformats.org/officeDocument/2006/relationships/image" Target="../media/image207.jpeg"/><Relationship Id="rId4" Type="http://schemas.openxmlformats.org/officeDocument/2006/relationships/image" Target="../media/image192.jpeg"/><Relationship Id="rId9" Type="http://schemas.openxmlformats.org/officeDocument/2006/relationships/image" Target="../media/image197.jpeg"/><Relationship Id="rId14" Type="http://schemas.openxmlformats.org/officeDocument/2006/relationships/image" Target="../media/image202.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image" Target="../media/image212.jpeg"/></Relationships>
</file>

<file path=ppt/slides/_rels/slide93.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jpeg"/><Relationship Id="rId11" Type="http://schemas.openxmlformats.org/officeDocument/2006/relationships/image" Target="../media/image224.jpeg"/><Relationship Id="rId5" Type="http://schemas.openxmlformats.org/officeDocument/2006/relationships/image" Target="../media/image218.jpeg"/><Relationship Id="rId10" Type="http://schemas.openxmlformats.org/officeDocument/2006/relationships/image" Target="../media/image223.jpeg"/><Relationship Id="rId4" Type="http://schemas.openxmlformats.org/officeDocument/2006/relationships/image" Target="../media/image217.jpeg"/><Relationship Id="rId9" Type="http://schemas.openxmlformats.org/officeDocument/2006/relationships/image" Target="../media/image222.jpeg"/></Relationships>
</file>

<file path=ppt/slides/_rels/slide95.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6.jpeg"/><Relationship Id="rId7" Type="http://schemas.openxmlformats.org/officeDocument/2006/relationships/image" Target="../media/image225.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8.png"/><Relationship Id="rId4" Type="http://schemas.openxmlformats.org/officeDocument/2006/relationships/image" Target="../media/image22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00659"/>
            <a:ext cx="10515600" cy="1325563"/>
          </a:xfrm>
        </p:spPr>
        <p:txBody>
          <a:bodyPr/>
          <a:lstStyle/>
          <a:p>
            <a:pPr algn="ctr"/>
            <a:r>
              <a:rPr lang="cs-CZ" sz="5000" b="1" dirty="0"/>
              <a:t>ORGANISMUS HOSTITELE</a:t>
            </a:r>
            <a:r>
              <a:rPr lang="cs-CZ" sz="3800" b="1" dirty="0"/>
              <a:t/>
            </a:r>
            <a:br>
              <a:rPr lang="cs-CZ" sz="3800" b="1" dirty="0"/>
            </a:br>
            <a:r>
              <a:rPr lang="cs-CZ" sz="3800" b="1" dirty="0"/>
              <a:t>Co vše může být hostitel ?</a:t>
            </a:r>
          </a:p>
        </p:txBody>
      </p:sp>
    </p:spTree>
    <p:extLst>
      <p:ext uri="{BB962C8B-B14F-4D97-AF65-F5344CB8AC3E}">
        <p14:creationId xmlns:p14="http://schemas.microsoft.com/office/powerpoint/2010/main" val="426489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73835" y="297225"/>
            <a:ext cx="7114429" cy="637580"/>
          </a:xfrm>
        </p:spPr>
        <p:txBody>
          <a:bodyPr>
            <a:normAutofit fontScale="90000"/>
          </a:bodyPr>
          <a:lstStyle/>
          <a:p>
            <a:pPr algn="ctr"/>
            <a:r>
              <a:rPr lang="cs-CZ" sz="3000" b="1" dirty="0"/>
              <a:t/>
            </a:r>
            <a:br>
              <a:rPr lang="cs-CZ" sz="3000" b="1" dirty="0"/>
            </a:br>
            <a:r>
              <a:rPr lang="cs-CZ" dirty="0"/>
              <a:t>Co je to prostředí parazitů ?</a:t>
            </a:r>
            <a:r>
              <a:rPr lang="cs-CZ" sz="3000" dirty="0"/>
              <a:t/>
            </a:r>
            <a:br>
              <a:rPr lang="cs-CZ" sz="3000" dirty="0"/>
            </a:br>
            <a:r>
              <a:rPr lang="cs-CZ" sz="3100" dirty="0"/>
              <a:t>Komplexní studium interakcí mezi parazitem, hostitelem a prostředím</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678" y="1749287"/>
            <a:ext cx="6980742" cy="481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adpis 1"/>
          <p:cNvSpPr txBox="1">
            <a:spLocks noChangeArrowheads="1"/>
          </p:cNvSpPr>
          <p:nvPr/>
        </p:nvSpPr>
        <p:spPr>
          <a:xfrm>
            <a:off x="8953167" y="2119619"/>
            <a:ext cx="3046675" cy="734902"/>
          </a:xfrm>
          <a:prstGeom prst="rect">
            <a:avLst/>
          </a:prstGeom>
          <a:solidFill>
            <a:schemeClr val="bg1"/>
          </a:solidFill>
          <a:ln w="19050">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altLang="cs-CZ" sz="2200" b="1" dirty="0"/>
              <a:t>Lokalita: pro parazita </a:t>
            </a:r>
          </a:p>
          <a:p>
            <a:pPr algn="ctr"/>
            <a:r>
              <a:rPr lang="cs-CZ" altLang="cs-CZ" sz="2200" b="1" dirty="0"/>
              <a:t>prostředí 2. řádu</a:t>
            </a:r>
          </a:p>
        </p:txBody>
      </p:sp>
      <p:sp>
        <p:nvSpPr>
          <p:cNvPr id="5" name="TextovéPole 4"/>
          <p:cNvSpPr txBox="1"/>
          <p:nvPr/>
        </p:nvSpPr>
        <p:spPr>
          <a:xfrm>
            <a:off x="355143" y="2123000"/>
            <a:ext cx="2543581" cy="738664"/>
          </a:xfrm>
          <a:prstGeom prst="rect">
            <a:avLst/>
          </a:prstGeom>
          <a:solidFill>
            <a:schemeClr val="bg1"/>
          </a:solidFill>
          <a:ln>
            <a:solidFill>
              <a:schemeClr val="tx1"/>
            </a:solidFill>
          </a:ln>
        </p:spPr>
        <p:txBody>
          <a:bodyPr wrap="none" rtlCol="0">
            <a:spAutoFit/>
          </a:bodyPr>
          <a:lstStyle/>
          <a:p>
            <a:pPr algn="ctr"/>
            <a:r>
              <a:rPr lang="cs-CZ" sz="2100" b="1" dirty="0">
                <a:latin typeface="+mj-lt"/>
              </a:rPr>
              <a:t>Organismus hostitele: </a:t>
            </a:r>
          </a:p>
          <a:p>
            <a:pPr algn="ctr"/>
            <a:r>
              <a:rPr lang="cs-CZ" sz="2100" b="1" dirty="0">
                <a:latin typeface="+mj-lt"/>
              </a:rPr>
              <a:t>prostředí 1. řádu</a:t>
            </a:r>
          </a:p>
        </p:txBody>
      </p:sp>
    </p:spTree>
    <p:extLst>
      <p:ext uri="{BB962C8B-B14F-4D97-AF65-F5344CB8AC3E}">
        <p14:creationId xmlns:p14="http://schemas.microsoft.com/office/powerpoint/2010/main" val="12032547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68213" y="349224"/>
            <a:ext cx="7168763" cy="883229"/>
          </a:xfrm>
        </p:spPr>
        <p:txBody>
          <a:bodyPr>
            <a:normAutofit/>
          </a:bodyPr>
          <a:lstStyle/>
          <a:p>
            <a:r>
              <a:rPr lang="cs-CZ" sz="3600" b="1" dirty="0"/>
              <a:t>Pravděpodobnost vzniku onemocnění</a:t>
            </a:r>
          </a:p>
        </p:txBody>
      </p:sp>
      <p:pic>
        <p:nvPicPr>
          <p:cNvPr id="4" name="Zástupný symbol pro obsah 3"/>
          <p:cNvPicPr>
            <a:picLocks noGrp="1" noChangeAspect="1"/>
          </p:cNvPicPr>
          <p:nvPr>
            <p:ph idx="1"/>
          </p:nvPr>
        </p:nvPicPr>
        <p:blipFill>
          <a:blip r:embed="rId2"/>
          <a:stretch>
            <a:fillRect/>
          </a:stretch>
        </p:blipFill>
        <p:spPr>
          <a:xfrm>
            <a:off x="1195980" y="1709531"/>
            <a:ext cx="9529062" cy="3904090"/>
          </a:xfrm>
          <a:prstGeom prst="rect">
            <a:avLst/>
          </a:prstGeom>
        </p:spPr>
      </p:pic>
    </p:spTree>
    <p:extLst>
      <p:ext uri="{BB962C8B-B14F-4D97-AF65-F5344CB8AC3E}">
        <p14:creationId xmlns:p14="http://schemas.microsoft.com/office/powerpoint/2010/main" val="3292935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Nadpis 1"/>
          <p:cNvSpPr>
            <a:spLocks noGrp="1"/>
          </p:cNvSpPr>
          <p:nvPr>
            <p:ph type="title"/>
          </p:nvPr>
        </p:nvSpPr>
        <p:spPr/>
        <p:txBody>
          <a:bodyPr/>
          <a:lstStyle/>
          <a:p>
            <a:endParaRPr lang="cs-CZ" altLang="cs-CZ"/>
          </a:p>
        </p:txBody>
      </p:sp>
      <p:pic>
        <p:nvPicPr>
          <p:cNvPr id="171011" name="Picture 2" descr="PARAZITOLOGIE - literatura: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7776" y="206734"/>
            <a:ext cx="8684345" cy="651211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664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dpis 1"/>
          <p:cNvSpPr>
            <a:spLocks noGrp="1"/>
          </p:cNvSpPr>
          <p:nvPr>
            <p:ph type="title"/>
          </p:nvPr>
        </p:nvSpPr>
        <p:spPr/>
        <p:txBody>
          <a:bodyPr/>
          <a:lstStyle/>
          <a:p>
            <a:endParaRPr lang="cs-CZ" altLang="cs-CZ"/>
          </a:p>
        </p:txBody>
      </p:sp>
      <p:pic>
        <p:nvPicPr>
          <p:cNvPr id="124931" name="Picture 2" descr="ZÁKLADY PARAZITOLOGIE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6646" y="188641"/>
            <a:ext cx="8670523" cy="640871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6298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5"/>
          <p:cNvSpPr>
            <a:spLocks noGrp="1"/>
          </p:cNvSpPr>
          <p:nvPr>
            <p:ph type="title"/>
          </p:nvPr>
        </p:nvSpPr>
        <p:spPr>
          <a:xfrm>
            <a:off x="1776455" y="275376"/>
            <a:ext cx="8626079" cy="646331"/>
          </a:xfrm>
          <a:prstGeom prst="rect">
            <a:avLst/>
          </a:prstGeom>
        </p:spPr>
        <p:txBody>
          <a:bodyPr wrap="none">
            <a:spAutoFit/>
          </a:bodyPr>
          <a:lstStyle/>
          <a:p>
            <a:pPr algn="ctr" fontAlgn="base"/>
            <a:r>
              <a:rPr lang="cs-CZ" sz="4000" dirty="0">
                <a:solidFill>
                  <a:srgbClr val="2E2A25"/>
                </a:solidFill>
                <a:latin typeface="var(--primary-font)"/>
              </a:rPr>
              <a:t>Paraziti způsobují devastující nemoci</a:t>
            </a:r>
            <a:endParaRPr lang="cs-CZ" sz="4000" i="0" dirty="0">
              <a:solidFill>
                <a:srgbClr val="2E2A25"/>
              </a:solidFill>
              <a:effectLst/>
              <a:latin typeface="var(--primary-font)"/>
            </a:endParaRPr>
          </a:p>
        </p:txBody>
      </p:sp>
      <p:sp>
        <p:nvSpPr>
          <p:cNvPr id="7" name="Obdélník 6"/>
          <p:cNvSpPr/>
          <p:nvPr/>
        </p:nvSpPr>
        <p:spPr>
          <a:xfrm>
            <a:off x="174929" y="1224358"/>
            <a:ext cx="11847444" cy="5632311"/>
          </a:xfrm>
          <a:prstGeom prst="rect">
            <a:avLst/>
          </a:prstGeom>
        </p:spPr>
        <p:txBody>
          <a:bodyPr wrap="square">
            <a:spAutoFit/>
          </a:bodyPr>
          <a:lstStyle/>
          <a:p>
            <a:pPr marL="285750" indent="-285750" fontAlgn="base">
              <a:buFont typeface="Arial" panose="020B0604020202020204" pitchFamily="34" charset="0"/>
              <a:buChar char="•"/>
            </a:pPr>
            <a:r>
              <a:rPr lang="cs-CZ" sz="2000" b="1" dirty="0">
                <a:solidFill>
                  <a:srgbClr val="2E2A25"/>
                </a:solidFill>
                <a:latin typeface="Alfred Serif Regular"/>
              </a:rPr>
              <a:t>Žijeme v biologicky složitém světě</a:t>
            </a:r>
            <a:r>
              <a:rPr lang="cs-CZ" sz="2000" dirty="0">
                <a:solidFill>
                  <a:srgbClr val="2E2A25"/>
                </a:solidFill>
                <a:latin typeface="Alfred Serif Regular"/>
              </a:rPr>
              <a:t>, který obývají nejen lidé a další velká zvířata, ale také nepřeberné množství dalších organismů, z nichž některé jsou pro nás škodlivé nebo smrtelné.    Různí paraziti způsobují onemocnění. </a:t>
            </a:r>
          </a:p>
          <a:p>
            <a:pPr marL="285750" indent="-285750" fontAlgn="base">
              <a:buFont typeface="Arial" panose="020B0604020202020204" pitchFamily="34" charset="0"/>
              <a:buChar char="•"/>
            </a:pPr>
            <a:endParaRPr lang="cs-CZ" sz="2000" dirty="0">
              <a:solidFill>
                <a:srgbClr val="2E2A25"/>
              </a:solidFill>
              <a:latin typeface="Alfred Serif Regular"/>
            </a:endParaRPr>
          </a:p>
          <a:p>
            <a:pPr marL="285750" indent="-285750" fontAlgn="base">
              <a:buFont typeface="Arial" panose="020B0604020202020204" pitchFamily="34" charset="0"/>
              <a:buChar char="•"/>
            </a:pPr>
            <a:r>
              <a:rPr lang="cs-CZ" sz="2000" b="1" dirty="0">
                <a:solidFill>
                  <a:srgbClr val="2E2A25"/>
                </a:solidFill>
                <a:latin typeface="Alfred Serif Regular"/>
              </a:rPr>
              <a:t>Lékařsky významnou skupinou </a:t>
            </a:r>
            <a:r>
              <a:rPr lang="cs-CZ" sz="2000" dirty="0">
                <a:solidFill>
                  <a:srgbClr val="2E2A25"/>
                </a:solidFill>
                <a:latin typeface="Alfred Serif Regular"/>
              </a:rPr>
              <a:t>jsou parazitičtí červi (</a:t>
            </a:r>
            <a:r>
              <a:rPr lang="cs-CZ" sz="2000" b="1" dirty="0">
                <a:solidFill>
                  <a:srgbClr val="2E2A25"/>
                </a:solidFill>
                <a:latin typeface="Alfred Serif Regular"/>
              </a:rPr>
              <a:t>helminti</a:t>
            </a:r>
            <a:r>
              <a:rPr lang="cs-CZ" sz="2000" dirty="0">
                <a:solidFill>
                  <a:srgbClr val="2E2A25"/>
                </a:solidFill>
                <a:latin typeface="Alfred Serif Regular"/>
              </a:rPr>
              <a:t>), kteří podle odhadů postihují třetinu světové populace a vyskytují se zejména v subsaharské Africe, jižní Asii a Střední a Jižní Americe. </a:t>
            </a:r>
          </a:p>
          <a:p>
            <a:pPr marL="285750" indent="-285750" fontAlgn="base">
              <a:buFont typeface="Arial" panose="020B0604020202020204" pitchFamily="34" charset="0"/>
              <a:buChar char="•"/>
            </a:pPr>
            <a:endParaRPr lang="cs-CZ" sz="2000" dirty="0">
              <a:solidFill>
                <a:srgbClr val="2E2A25"/>
              </a:solidFill>
              <a:latin typeface="Alfred Serif Regular"/>
            </a:endParaRPr>
          </a:p>
          <a:p>
            <a:pPr marL="285750" indent="-285750" fontAlgn="base">
              <a:buFont typeface="Arial" panose="020B0604020202020204" pitchFamily="34" charset="0"/>
              <a:buChar char="•"/>
            </a:pPr>
            <a:r>
              <a:rPr lang="cs-CZ" sz="2000" b="1" dirty="0">
                <a:solidFill>
                  <a:srgbClr val="2E2A25"/>
                </a:solidFill>
                <a:latin typeface="Alfred Serif Regular"/>
              </a:rPr>
              <a:t>Říční slepota a lymfatická filarióza </a:t>
            </a:r>
            <a:r>
              <a:rPr lang="cs-CZ" sz="2000" dirty="0">
                <a:solidFill>
                  <a:srgbClr val="2E2A25"/>
                </a:solidFill>
                <a:latin typeface="Alfred Serif Regular"/>
              </a:rPr>
              <a:t>jsou dvě onemocnění způsobená parazitickými červy. Jak název napovídá, říční slepota (</a:t>
            </a:r>
            <a:r>
              <a:rPr lang="cs-CZ" sz="2000" dirty="0" err="1">
                <a:solidFill>
                  <a:srgbClr val="2E2A25"/>
                </a:solidFill>
                <a:latin typeface="Alfred Serif Regular"/>
              </a:rPr>
              <a:t>onchocerciáza</a:t>
            </a:r>
            <a:r>
              <a:rPr lang="cs-CZ" sz="2000" dirty="0">
                <a:solidFill>
                  <a:srgbClr val="2E2A25"/>
                </a:solidFill>
                <a:latin typeface="Alfred Serif Regular"/>
              </a:rPr>
              <a:t>) nakonec vede ke slepotě kvůli chronickému zánětu rohovky. Lymfatická </a:t>
            </a:r>
            <a:r>
              <a:rPr lang="cs-CZ" sz="2000" dirty="0" err="1">
                <a:solidFill>
                  <a:srgbClr val="2E2A25"/>
                </a:solidFill>
                <a:latin typeface="Alfred Serif Regular"/>
              </a:rPr>
              <a:t>filariáza</a:t>
            </a:r>
            <a:r>
              <a:rPr lang="cs-CZ" sz="2000" dirty="0">
                <a:solidFill>
                  <a:srgbClr val="2E2A25"/>
                </a:solidFill>
                <a:latin typeface="Alfred Serif Regular"/>
              </a:rPr>
              <a:t>, která postihuje více než 100 milionů lidí, způsobuje chronické otoky a vede k celoživotní stigmatizaci a </a:t>
            </a:r>
            <a:r>
              <a:rPr lang="cs-CZ" sz="2000" dirty="0" err="1">
                <a:solidFill>
                  <a:srgbClr val="2E2A25"/>
                </a:solidFill>
                <a:latin typeface="Alfred Serif Regular"/>
              </a:rPr>
              <a:t>invalidizujícím</a:t>
            </a:r>
            <a:r>
              <a:rPr lang="cs-CZ" sz="2000" dirty="0">
                <a:solidFill>
                  <a:srgbClr val="2E2A25"/>
                </a:solidFill>
                <a:latin typeface="Alfred Serif Regular"/>
              </a:rPr>
              <a:t> klinickým příznakům, včetně elefantiázy (lymfedému) a hydrokély šourku (obrázek 1).</a:t>
            </a:r>
          </a:p>
          <a:p>
            <a:pPr marL="285750" indent="-285750" fontAlgn="base">
              <a:buFont typeface="Arial" panose="020B0604020202020204" pitchFamily="34" charset="0"/>
              <a:buChar char="•"/>
            </a:pPr>
            <a:endParaRPr lang="cs-CZ" sz="2000" dirty="0">
              <a:solidFill>
                <a:srgbClr val="2E2A25"/>
              </a:solidFill>
              <a:latin typeface="Alfred Serif Regular"/>
            </a:endParaRPr>
          </a:p>
          <a:p>
            <a:pPr marL="285750" indent="-285750" fontAlgn="base">
              <a:buFont typeface="Arial" panose="020B0604020202020204" pitchFamily="34" charset="0"/>
              <a:buChar char="•"/>
            </a:pPr>
            <a:r>
              <a:rPr lang="cs-CZ" sz="2000" b="1" dirty="0">
                <a:solidFill>
                  <a:srgbClr val="2E2A25"/>
                </a:solidFill>
                <a:latin typeface="Alfred Serif Regular"/>
              </a:rPr>
              <a:t>Malárie provází lidstvo </a:t>
            </a:r>
            <a:r>
              <a:rPr lang="cs-CZ" sz="2000" dirty="0">
                <a:solidFill>
                  <a:srgbClr val="2E2A25"/>
                </a:solidFill>
                <a:latin typeface="Alfred Serif Regular"/>
              </a:rPr>
              <a:t>tak dlouho, jak víme. Jedná se o onemocnění přenášené komáry způsobené jednobuněčnými parazity, kteří napadají červené krvinky, způsobují horečku a v závažných případech poškození mozku a smrt. Více než 3,4 miliardy nejzranitelnějších obyvatel světa je ohroženo nákazou malárií a malárie si každoročně vyžádá více než 450 000 životů, převážně mezi dětmi (obr. 1).</a:t>
            </a:r>
            <a:endParaRPr lang="cs-CZ" sz="2000" b="0" i="0" dirty="0">
              <a:solidFill>
                <a:srgbClr val="2E2A25"/>
              </a:solidFill>
              <a:effectLst/>
              <a:latin typeface="Alfred Serif Regular"/>
            </a:endParaRPr>
          </a:p>
        </p:txBody>
      </p:sp>
    </p:spTree>
    <p:extLst>
      <p:ext uri="{BB962C8B-B14F-4D97-AF65-F5344CB8AC3E}">
        <p14:creationId xmlns:p14="http://schemas.microsoft.com/office/powerpoint/2010/main" val="19778252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a:xfrm>
            <a:off x="1981200" y="274638"/>
            <a:ext cx="8229600" cy="1066800"/>
          </a:xfrm>
        </p:spPr>
        <p:txBody>
          <a:bodyPr>
            <a:noAutofit/>
          </a:bodyPr>
          <a:lstStyle/>
          <a:p>
            <a:pPr algn="ctr"/>
            <a:r>
              <a:rPr lang="cs-CZ" altLang="cs-CZ" sz="3800" b="1" dirty="0"/>
              <a:t>Paraziti měli a mají zásadní vliv na životy lidí v průběhu jejich evoluce </a:t>
            </a:r>
          </a:p>
        </p:txBody>
      </p:sp>
      <p:sp>
        <p:nvSpPr>
          <p:cNvPr id="31747" name="Zástupný symbol pro obsah 2"/>
          <p:cNvSpPr>
            <a:spLocks noGrp="1"/>
          </p:cNvSpPr>
          <p:nvPr>
            <p:ph idx="1"/>
          </p:nvPr>
        </p:nvSpPr>
        <p:spPr>
          <a:xfrm>
            <a:off x="978010" y="1807961"/>
            <a:ext cx="10288988" cy="4525963"/>
          </a:xfrm>
        </p:spPr>
        <p:txBody>
          <a:bodyPr/>
          <a:lstStyle/>
          <a:p>
            <a:r>
              <a:rPr lang="cs-CZ" altLang="cs-CZ" b="1" dirty="0"/>
              <a:t>Mohou působit letálně a tím snižovat velikost lidských populací – smrtící epidemie</a:t>
            </a:r>
          </a:p>
          <a:p>
            <a:pPr marL="0" indent="0">
              <a:buNone/>
            </a:pPr>
            <a:endParaRPr lang="cs-CZ" altLang="cs-CZ" dirty="0"/>
          </a:p>
          <a:p>
            <a:r>
              <a:rPr lang="cs-CZ" altLang="cs-CZ" b="1" dirty="0"/>
              <a:t>Mohou působit anémii a podvýživu a tím snižovat fyzickou kondici a produktivitu lidské společnosti</a:t>
            </a:r>
          </a:p>
          <a:p>
            <a:pPr marL="0" indent="0">
              <a:buNone/>
            </a:pPr>
            <a:endParaRPr lang="cs-CZ" altLang="cs-CZ" dirty="0"/>
          </a:p>
          <a:p>
            <a:r>
              <a:rPr lang="cs-CZ" altLang="cs-CZ" b="1" dirty="0"/>
              <a:t>Mohou působit na psychickou pohodu člověka a nebo mohou být zcela vlivu</a:t>
            </a:r>
          </a:p>
          <a:p>
            <a:endParaRPr lang="cs-CZ" altLang="cs-CZ" dirty="0"/>
          </a:p>
          <a:p>
            <a:endParaRPr lang="cs-CZ" altLang="cs-CZ" dirty="0"/>
          </a:p>
          <a:p>
            <a:endParaRPr lang="cs-CZ" altLang="cs-CZ" dirty="0"/>
          </a:p>
          <a:p>
            <a:endParaRPr lang="cs-CZ" altLang="cs-CZ" dirty="0"/>
          </a:p>
        </p:txBody>
      </p:sp>
    </p:spTree>
    <p:extLst>
      <p:ext uri="{BB962C8B-B14F-4D97-AF65-F5344CB8AC3E}">
        <p14:creationId xmlns:p14="http://schemas.microsoft.com/office/powerpoint/2010/main" val="393006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fected With Parasit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5331" y="1086077"/>
            <a:ext cx="5261338" cy="526133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4"/>
          <p:cNvSpPr txBox="1">
            <a:spLocks noGrp="1"/>
          </p:cNvSpPr>
          <p:nvPr>
            <p:ph type="title"/>
          </p:nvPr>
        </p:nvSpPr>
        <p:spPr>
          <a:xfrm>
            <a:off x="4016361" y="336318"/>
            <a:ext cx="4157612" cy="646331"/>
          </a:xfrm>
          <a:prstGeom prst="rect">
            <a:avLst/>
          </a:prstGeom>
          <a:noFill/>
        </p:spPr>
        <p:txBody>
          <a:bodyPr wrap="none" rtlCol="0">
            <a:spAutoFit/>
          </a:bodyPr>
          <a:lstStyle/>
          <a:p>
            <a:pPr algn="ctr"/>
            <a:r>
              <a:rPr lang="cs-CZ" sz="4000" b="1" dirty="0"/>
              <a:t>Patogenita parazitů</a:t>
            </a:r>
          </a:p>
        </p:txBody>
      </p:sp>
      <p:sp>
        <p:nvSpPr>
          <p:cNvPr id="2" name="Obdélník 1"/>
          <p:cNvSpPr/>
          <p:nvPr/>
        </p:nvSpPr>
        <p:spPr>
          <a:xfrm>
            <a:off x="3609892" y="1192409"/>
            <a:ext cx="4913906" cy="1078181"/>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100" dirty="0">
                <a:solidFill>
                  <a:schemeClr val="tx1"/>
                </a:solidFill>
              </a:rPr>
              <a:t>Možné příznaky a symptomy parazitárních infekcí u člověka</a:t>
            </a:r>
          </a:p>
        </p:txBody>
      </p:sp>
      <p:sp>
        <p:nvSpPr>
          <p:cNvPr id="7" name="Šipka doleva 6"/>
          <p:cNvSpPr/>
          <p:nvPr/>
        </p:nvSpPr>
        <p:spPr>
          <a:xfrm>
            <a:off x="6056241" y="2451489"/>
            <a:ext cx="2151959" cy="446262"/>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Podrážděná střeva</a:t>
            </a:r>
          </a:p>
        </p:txBody>
      </p:sp>
      <p:sp>
        <p:nvSpPr>
          <p:cNvPr id="8" name="Obdélník 7"/>
          <p:cNvSpPr/>
          <p:nvPr/>
        </p:nvSpPr>
        <p:spPr>
          <a:xfrm>
            <a:off x="6455801" y="3034911"/>
            <a:ext cx="1520687" cy="2193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1" name="Šipka doleva 10"/>
          <p:cNvSpPr/>
          <p:nvPr/>
        </p:nvSpPr>
        <p:spPr>
          <a:xfrm>
            <a:off x="6748008" y="3225742"/>
            <a:ext cx="1449122"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Zvracení</a:t>
            </a:r>
          </a:p>
        </p:txBody>
      </p:sp>
      <p:sp>
        <p:nvSpPr>
          <p:cNvPr id="12" name="Šipka doleva 11"/>
          <p:cNvSpPr/>
          <p:nvPr/>
        </p:nvSpPr>
        <p:spPr>
          <a:xfrm>
            <a:off x="6938838" y="3471244"/>
            <a:ext cx="1258292"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Průjem</a:t>
            </a:r>
          </a:p>
        </p:txBody>
      </p:sp>
      <p:sp>
        <p:nvSpPr>
          <p:cNvPr id="14" name="Šipka doleva 13"/>
          <p:cNvSpPr/>
          <p:nvPr/>
        </p:nvSpPr>
        <p:spPr>
          <a:xfrm>
            <a:off x="7019349" y="3982629"/>
            <a:ext cx="1186398"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Únava</a:t>
            </a:r>
          </a:p>
        </p:txBody>
      </p:sp>
      <p:sp>
        <p:nvSpPr>
          <p:cNvPr id="15" name="Šipka doleva 14"/>
          <p:cNvSpPr/>
          <p:nvPr/>
        </p:nvSpPr>
        <p:spPr>
          <a:xfrm>
            <a:off x="6801680" y="4242523"/>
            <a:ext cx="1398540"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Podrážděnost</a:t>
            </a:r>
          </a:p>
        </p:txBody>
      </p:sp>
      <p:sp>
        <p:nvSpPr>
          <p:cNvPr id="16" name="Šipka doleva 15"/>
          <p:cNvSpPr/>
          <p:nvPr/>
        </p:nvSpPr>
        <p:spPr>
          <a:xfrm>
            <a:off x="6482051" y="4485528"/>
            <a:ext cx="1718169"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Svědění konečníku</a:t>
            </a:r>
          </a:p>
        </p:txBody>
      </p:sp>
      <p:sp>
        <p:nvSpPr>
          <p:cNvPr id="17" name="Šipka doleva 16"/>
          <p:cNvSpPr/>
          <p:nvPr/>
        </p:nvSpPr>
        <p:spPr>
          <a:xfrm>
            <a:off x="6389966" y="4737482"/>
            <a:ext cx="1818235"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Hubnutí</a:t>
            </a:r>
          </a:p>
        </p:txBody>
      </p:sp>
      <p:sp>
        <p:nvSpPr>
          <p:cNvPr id="18" name="Šipka doleva 17"/>
          <p:cNvSpPr/>
          <p:nvPr/>
        </p:nvSpPr>
        <p:spPr>
          <a:xfrm>
            <a:off x="6095999" y="5002862"/>
            <a:ext cx="2112202"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Noční výtoky</a:t>
            </a:r>
          </a:p>
        </p:txBody>
      </p:sp>
      <p:sp>
        <p:nvSpPr>
          <p:cNvPr id="19" name="Šipka doleva 18"/>
          <p:cNvSpPr/>
          <p:nvPr/>
        </p:nvSpPr>
        <p:spPr>
          <a:xfrm>
            <a:off x="5871378" y="5266251"/>
            <a:ext cx="2336823"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err="1">
                <a:solidFill>
                  <a:schemeClr val="tx1"/>
                </a:solidFill>
              </a:rPr>
              <a:t>Vyražky</a:t>
            </a:r>
            <a:r>
              <a:rPr lang="cs-CZ" sz="1125" dirty="0">
                <a:solidFill>
                  <a:schemeClr val="tx1"/>
                </a:solidFill>
              </a:rPr>
              <a:t> na </a:t>
            </a:r>
            <a:r>
              <a:rPr lang="cs-CZ" sz="1125" dirty="0" err="1">
                <a:solidFill>
                  <a:schemeClr val="tx1"/>
                </a:solidFill>
              </a:rPr>
              <a:t>kůžiž</a:t>
            </a:r>
            <a:endParaRPr lang="cs-CZ" sz="1125" dirty="0">
              <a:solidFill>
                <a:schemeClr val="tx1"/>
              </a:solidFill>
            </a:endParaRPr>
          </a:p>
        </p:txBody>
      </p:sp>
      <p:sp>
        <p:nvSpPr>
          <p:cNvPr id="20" name="Šipka doleva 19"/>
          <p:cNvSpPr/>
          <p:nvPr/>
        </p:nvSpPr>
        <p:spPr>
          <a:xfrm>
            <a:off x="7059104" y="3732648"/>
            <a:ext cx="1141116"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Tloustnutí</a:t>
            </a:r>
          </a:p>
        </p:txBody>
      </p:sp>
      <p:sp>
        <p:nvSpPr>
          <p:cNvPr id="10" name="Šipka doleva 9"/>
          <p:cNvSpPr/>
          <p:nvPr/>
        </p:nvSpPr>
        <p:spPr>
          <a:xfrm>
            <a:off x="6547238" y="2986214"/>
            <a:ext cx="1649892" cy="406515"/>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Bolesti břicha</a:t>
            </a:r>
          </a:p>
        </p:txBody>
      </p:sp>
      <p:sp>
        <p:nvSpPr>
          <p:cNvPr id="9" name="Šipka doleva 8"/>
          <p:cNvSpPr/>
          <p:nvPr/>
        </p:nvSpPr>
        <p:spPr>
          <a:xfrm>
            <a:off x="6301742" y="2753637"/>
            <a:ext cx="1906459" cy="393590"/>
          </a:xfrm>
          <a:prstGeom prst="lef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25" dirty="0">
                <a:solidFill>
                  <a:schemeClr val="tx1"/>
                </a:solidFill>
              </a:rPr>
              <a:t>Častý pocit hladu</a:t>
            </a:r>
          </a:p>
        </p:txBody>
      </p:sp>
    </p:spTree>
    <p:extLst>
      <p:ext uri="{BB962C8B-B14F-4D97-AF65-F5344CB8AC3E}">
        <p14:creationId xmlns:p14="http://schemas.microsoft.com/office/powerpoint/2010/main" val="28785986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71912"/>
          </a:xfrm>
        </p:spPr>
        <p:txBody>
          <a:bodyPr>
            <a:normAutofit/>
          </a:bodyPr>
          <a:lstStyle/>
          <a:p>
            <a:pPr algn="ctr"/>
            <a:r>
              <a:rPr lang="cs-CZ" sz="3400" b="1" dirty="0"/>
              <a:t>Faktory patogenity</a:t>
            </a:r>
          </a:p>
        </p:txBody>
      </p:sp>
      <p:sp>
        <p:nvSpPr>
          <p:cNvPr id="3" name="Zástupný symbol pro obsah 2"/>
          <p:cNvSpPr>
            <a:spLocks noGrp="1"/>
          </p:cNvSpPr>
          <p:nvPr>
            <p:ph idx="1"/>
          </p:nvPr>
        </p:nvSpPr>
        <p:spPr>
          <a:xfrm>
            <a:off x="862053" y="1483719"/>
            <a:ext cx="10515600" cy="4351338"/>
          </a:xfrm>
        </p:spPr>
        <p:txBody>
          <a:bodyPr>
            <a:normAutofit fontScale="92500" lnSpcReduction="20000"/>
          </a:bodyPr>
          <a:lstStyle/>
          <a:p>
            <a:pPr marL="0" indent="0">
              <a:buNone/>
            </a:pPr>
            <a:r>
              <a:rPr lang="cs-CZ" sz="3500" dirty="0"/>
              <a:t>Přenosnost </a:t>
            </a:r>
            <a:r>
              <a:rPr lang="cs-CZ" sz="3500" dirty="0" err="1"/>
              <a:t>patogena</a:t>
            </a:r>
            <a:r>
              <a:rPr lang="cs-CZ" sz="3500" dirty="0"/>
              <a:t>/parazita</a:t>
            </a:r>
            <a:r>
              <a:rPr lang="cs-CZ" sz="3500" b="1" dirty="0"/>
              <a:t>:</a:t>
            </a:r>
          </a:p>
          <a:p>
            <a:pPr marL="0" indent="0">
              <a:buNone/>
            </a:pPr>
            <a:endParaRPr lang="cs-CZ" sz="3500" b="1" dirty="0"/>
          </a:p>
          <a:p>
            <a:pPr marL="0" indent="0">
              <a:buNone/>
            </a:pPr>
            <a:r>
              <a:rPr lang="cs-CZ" dirty="0"/>
              <a:t>Přenosnost </a:t>
            </a:r>
            <a:r>
              <a:rPr lang="cs-CZ" dirty="0" err="1"/>
              <a:t>patogena</a:t>
            </a:r>
            <a:r>
              <a:rPr lang="cs-CZ" dirty="0"/>
              <a:t> závisí především na:</a:t>
            </a:r>
          </a:p>
          <a:p>
            <a:pPr marL="0" indent="0">
              <a:buNone/>
            </a:pPr>
            <a:r>
              <a:rPr lang="cs-CZ" dirty="0"/>
              <a:t>	- </a:t>
            </a:r>
            <a:r>
              <a:rPr lang="cs-CZ" b="1" dirty="0"/>
              <a:t>Počtu patogenů </a:t>
            </a:r>
            <a:r>
              <a:rPr lang="cs-CZ" dirty="0"/>
              <a:t>vylučovaných z organismu</a:t>
            </a:r>
          </a:p>
          <a:p>
            <a:pPr marL="0" indent="0">
              <a:buNone/>
            </a:pPr>
            <a:r>
              <a:rPr lang="cs-CZ" dirty="0"/>
              <a:t>	- </a:t>
            </a:r>
            <a:r>
              <a:rPr lang="cs-CZ" b="1" dirty="0"/>
              <a:t>Rezistenci patogenů</a:t>
            </a:r>
            <a:r>
              <a:rPr lang="cs-CZ" dirty="0"/>
              <a:t>;</a:t>
            </a:r>
          </a:p>
          <a:p>
            <a:pPr marL="0" indent="0">
              <a:buNone/>
            </a:pPr>
            <a:r>
              <a:rPr lang="cs-CZ" dirty="0"/>
              <a:t>	- </a:t>
            </a:r>
            <a:r>
              <a:rPr lang="cs-CZ" b="1" dirty="0"/>
              <a:t>Infekční dávce </a:t>
            </a:r>
            <a:r>
              <a:rPr lang="cs-CZ" dirty="0"/>
              <a:t>(nízká u </a:t>
            </a:r>
            <a:r>
              <a:rPr lang="cs-CZ" i="1" dirty="0" err="1"/>
              <a:t>Mycobacterium</a:t>
            </a:r>
            <a:r>
              <a:rPr lang="cs-CZ" dirty="0"/>
              <a:t>, </a:t>
            </a:r>
            <a:r>
              <a:rPr lang="cs-CZ" i="1" dirty="0" err="1"/>
              <a:t>Shigella</a:t>
            </a:r>
            <a:r>
              <a:rPr lang="cs-CZ" dirty="0"/>
              <a:t>);</a:t>
            </a:r>
          </a:p>
          <a:p>
            <a:pPr marL="0" indent="0">
              <a:buNone/>
            </a:pPr>
            <a:r>
              <a:rPr lang="cs-CZ" dirty="0"/>
              <a:t>	- </a:t>
            </a:r>
            <a:r>
              <a:rPr lang="cs-CZ" b="1" dirty="0"/>
              <a:t>Chování hostitele </a:t>
            </a:r>
            <a:r>
              <a:rPr lang="cs-CZ" dirty="0"/>
              <a:t>(kašel, kýchání, průjem, změna chování, ….).</a:t>
            </a:r>
          </a:p>
          <a:p>
            <a:pPr marL="0" indent="0">
              <a:buNone/>
            </a:pPr>
            <a:r>
              <a:rPr lang="cs-CZ" dirty="0"/>
              <a:t>	- </a:t>
            </a:r>
            <a:r>
              <a:rPr lang="cs-CZ" b="1" dirty="0"/>
              <a:t>Přenos bývá zprostředkován </a:t>
            </a:r>
            <a:r>
              <a:rPr lang="cs-CZ" dirty="0"/>
              <a:t>například, </a:t>
            </a:r>
            <a:r>
              <a:rPr lang="cs-CZ" b="1" dirty="0"/>
              <a:t>kontaminovanou vodou </a:t>
            </a:r>
            <a:r>
              <a:rPr lang="cs-CZ" dirty="0"/>
              <a:t>a 			</a:t>
            </a:r>
            <a:r>
              <a:rPr lang="cs-CZ" b="1" dirty="0"/>
              <a:t>půdou</a:t>
            </a:r>
            <a:r>
              <a:rPr lang="cs-CZ" dirty="0"/>
              <a:t>, </a:t>
            </a:r>
            <a:r>
              <a:rPr lang="cs-CZ" b="1" dirty="0"/>
              <a:t>fekálně-orální cestou</a:t>
            </a:r>
            <a:r>
              <a:rPr lang="cs-CZ" dirty="0"/>
              <a:t>, </a:t>
            </a:r>
            <a:r>
              <a:rPr lang="cs-CZ" b="1" dirty="0"/>
              <a:t>troficky</a:t>
            </a:r>
            <a:r>
              <a:rPr lang="cs-CZ" dirty="0"/>
              <a:t> (predace), </a:t>
            </a:r>
            <a:r>
              <a:rPr lang="cs-CZ" b="1" dirty="0"/>
              <a:t>pohlavně</a:t>
            </a:r>
            <a:r>
              <a:rPr lang="cs-CZ" dirty="0"/>
              <a:t>, 			případně prostřednictvím </a:t>
            </a:r>
            <a:r>
              <a:rPr lang="cs-CZ" b="1" dirty="0"/>
              <a:t>zvířecího vektoru </a:t>
            </a:r>
            <a:r>
              <a:rPr lang="cs-CZ" dirty="0"/>
              <a:t>(blechy, Komára, 			kočky 	atd.).</a:t>
            </a:r>
          </a:p>
          <a:p>
            <a:endParaRPr lang="cs-CZ" dirty="0"/>
          </a:p>
        </p:txBody>
      </p:sp>
    </p:spTree>
    <p:extLst>
      <p:ext uri="{BB962C8B-B14F-4D97-AF65-F5344CB8AC3E}">
        <p14:creationId xmlns:p14="http://schemas.microsoft.com/office/powerpoint/2010/main" val="27692489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24" name="Picture 24" descr="ADW: Hirudo medicinalis: IN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30579" y="3949617"/>
            <a:ext cx="2296550" cy="274214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rot="16200000">
            <a:off x="-154233" y="4351321"/>
            <a:ext cx="2747919" cy="1932972"/>
          </a:xfrm>
          <a:prstGeom prst="rect">
            <a:avLst/>
          </a:prstGeom>
        </p:spPr>
      </p:pic>
      <p:sp>
        <p:nvSpPr>
          <p:cNvPr id="2" name="Nadpis 1"/>
          <p:cNvSpPr>
            <a:spLocks noGrp="1"/>
          </p:cNvSpPr>
          <p:nvPr>
            <p:ph type="title"/>
          </p:nvPr>
        </p:nvSpPr>
        <p:spPr>
          <a:xfrm>
            <a:off x="464488" y="261762"/>
            <a:ext cx="7200569" cy="807753"/>
          </a:xfrm>
        </p:spPr>
        <p:txBody>
          <a:bodyPr>
            <a:noAutofit/>
          </a:bodyPr>
          <a:lstStyle/>
          <a:p>
            <a:r>
              <a:rPr lang="cs-CZ" sz="3400" b="1" dirty="0"/>
              <a:t>Inokulace patogenního agens vektorem</a:t>
            </a:r>
          </a:p>
        </p:txBody>
      </p:sp>
      <p:pic>
        <p:nvPicPr>
          <p:cNvPr id="25604" name="Picture 4" descr="Piscicola geometra – Moj dom i zaviča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031" y="4463580"/>
            <a:ext cx="6485145" cy="222818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5"/>
          <a:stretch>
            <a:fillRect/>
          </a:stretch>
        </p:blipFill>
        <p:spPr>
          <a:xfrm>
            <a:off x="9117397" y="286247"/>
            <a:ext cx="2801081" cy="4166955"/>
          </a:xfrm>
          <a:prstGeom prst="rect">
            <a:avLst/>
          </a:prstGeom>
        </p:spPr>
      </p:pic>
      <p:pic>
        <p:nvPicPr>
          <p:cNvPr id="8" name="Obrázek 7"/>
          <p:cNvPicPr>
            <a:picLocks noChangeAspect="1"/>
          </p:cNvPicPr>
          <p:nvPr/>
        </p:nvPicPr>
        <p:blipFill>
          <a:blip r:embed="rId6"/>
          <a:stretch>
            <a:fillRect/>
          </a:stretch>
        </p:blipFill>
        <p:spPr>
          <a:xfrm rot="16200000" flipH="1">
            <a:off x="7125670" y="635951"/>
            <a:ext cx="2680620" cy="1875761"/>
          </a:xfrm>
          <a:prstGeom prst="rect">
            <a:avLst/>
          </a:prstGeom>
        </p:spPr>
      </p:pic>
      <p:pic>
        <p:nvPicPr>
          <p:cNvPr id="25618" name="Picture 18" descr="Veš muňka – Wikiped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6536" y="1362904"/>
            <a:ext cx="2247168" cy="1311176"/>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Členovci - Vzdušnicovci - Vzdušnicovci - Hmyz - Vši - Veš šatn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008" y="1350619"/>
            <a:ext cx="1717098" cy="2488547"/>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Simulium - Wikiped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4701" y="2715489"/>
            <a:ext cx="1996874" cy="1619087"/>
          </a:xfrm>
          <a:prstGeom prst="rect">
            <a:avLst/>
          </a:prstGeom>
          <a:noFill/>
          <a:extLst>
            <a:ext uri="{909E8E84-426E-40DD-AFC4-6F175D3DCCD1}">
              <a14:hiddenFill xmlns:a14="http://schemas.microsoft.com/office/drawing/2010/main">
                <a:solidFill>
                  <a:srgbClr val="FFFFFF"/>
                </a:solidFill>
              </a14:hiddenFill>
            </a:ext>
          </a:extLst>
        </p:spPr>
      </p:pic>
      <p:pic>
        <p:nvPicPr>
          <p:cNvPr id="25614" name="Picture 14" descr="File:Glossina morsitans.png - Wikimedia Comm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0973" y="2715489"/>
            <a:ext cx="2005180" cy="1581586"/>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Hubení a likvidace blech? Čtěte návod, jak se zbavit blec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80485" y="1212935"/>
            <a:ext cx="1415063" cy="967328"/>
          </a:xfrm>
          <a:prstGeom prst="rect">
            <a:avLst/>
          </a:prstGeom>
          <a:noFill/>
          <a:extLst>
            <a:ext uri="{909E8E84-426E-40DD-AFC4-6F175D3DCCD1}">
              <a14:hiddenFill xmlns:a14="http://schemas.microsoft.com/office/drawing/2010/main">
                <a:solidFill>
                  <a:srgbClr val="FFFFFF"/>
                </a:solidFill>
              </a14:hiddenFill>
            </a:ext>
          </a:extLst>
        </p:spPr>
      </p:pic>
      <p:pic>
        <p:nvPicPr>
          <p:cNvPr id="25622" name="Picture 22" descr="Irene Behrens - Chinche picud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8593" y="1337603"/>
            <a:ext cx="1873908" cy="2961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939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5" y="550019"/>
            <a:ext cx="8136903" cy="427992"/>
          </a:xfrm>
        </p:spPr>
        <p:txBody>
          <a:bodyPr>
            <a:noAutofit/>
          </a:bodyPr>
          <a:lstStyle/>
          <a:p>
            <a:pPr algn="ctr"/>
            <a:r>
              <a:rPr lang="cs-CZ" sz="3800" b="1" dirty="0"/>
              <a:t>Rozlišujeme několik typů patologie</a:t>
            </a:r>
          </a:p>
        </p:txBody>
      </p:sp>
      <p:sp>
        <p:nvSpPr>
          <p:cNvPr id="3" name="Zástupný symbol pro obsah 2"/>
          <p:cNvSpPr>
            <a:spLocks noGrp="1"/>
          </p:cNvSpPr>
          <p:nvPr>
            <p:ph idx="1"/>
          </p:nvPr>
        </p:nvSpPr>
        <p:spPr>
          <a:xfrm>
            <a:off x="922351" y="1470992"/>
            <a:ext cx="8313917" cy="3865919"/>
          </a:xfrm>
        </p:spPr>
        <p:txBody>
          <a:bodyPr>
            <a:normAutofit fontScale="92500" lnSpcReduction="10000"/>
          </a:bodyPr>
          <a:lstStyle/>
          <a:p>
            <a:r>
              <a:rPr lang="cs-CZ" dirty="0"/>
              <a:t>Parazit může vyvolat </a:t>
            </a:r>
            <a:r>
              <a:rPr lang="cs-CZ" b="1" dirty="0"/>
              <a:t>trauma na úrovni buněk, tkání a orgánů</a:t>
            </a:r>
          </a:p>
          <a:p>
            <a:r>
              <a:rPr lang="cs-CZ" b="1" dirty="0"/>
              <a:t>Změny na úrovni buněčného růstu</a:t>
            </a:r>
          </a:p>
          <a:p>
            <a:r>
              <a:rPr lang="cs-CZ" b="1" dirty="0"/>
              <a:t>Interference s přijímáním potravy </a:t>
            </a:r>
            <a:r>
              <a:rPr lang="cs-CZ" dirty="0"/>
              <a:t>hostitelem</a:t>
            </a:r>
          </a:p>
          <a:p>
            <a:r>
              <a:rPr lang="cs-CZ" b="1" dirty="0"/>
              <a:t>Uvolňování toxinů </a:t>
            </a:r>
            <a:r>
              <a:rPr lang="cs-CZ" dirty="0"/>
              <a:t>parazitem</a:t>
            </a:r>
          </a:p>
          <a:p>
            <a:r>
              <a:rPr lang="cs-CZ" b="1" dirty="0"/>
              <a:t>Modulace imunitní reakce </a:t>
            </a:r>
            <a:r>
              <a:rPr lang="cs-CZ" dirty="0"/>
              <a:t>hostitele vůči infekci</a:t>
            </a:r>
          </a:p>
          <a:p>
            <a:r>
              <a:rPr lang="cs-CZ" b="1" dirty="0"/>
              <a:t>Inokulace patogenních agens </a:t>
            </a:r>
            <a:r>
              <a:rPr lang="cs-CZ" dirty="0"/>
              <a:t>při sáni </a:t>
            </a:r>
          </a:p>
          <a:p>
            <a:pPr marL="0" indent="0">
              <a:buNone/>
            </a:pPr>
            <a:r>
              <a:rPr lang="cs-CZ" dirty="0"/>
              <a:t>     krve</a:t>
            </a:r>
          </a:p>
          <a:p>
            <a:r>
              <a:rPr lang="cs-CZ" b="1" dirty="0"/>
              <a:t>Manipulace fenotypem </a:t>
            </a:r>
            <a:r>
              <a:rPr lang="cs-CZ" dirty="0"/>
              <a:t>hostitele</a:t>
            </a:r>
          </a:p>
        </p:txBody>
      </p:sp>
      <p:pic>
        <p:nvPicPr>
          <p:cNvPr id="4" name="Obrázek 3"/>
          <p:cNvPicPr>
            <a:picLocks noChangeAspect="1"/>
          </p:cNvPicPr>
          <p:nvPr/>
        </p:nvPicPr>
        <p:blipFill>
          <a:blip r:embed="rId2"/>
          <a:stretch>
            <a:fillRect/>
          </a:stretch>
        </p:blipFill>
        <p:spPr>
          <a:xfrm>
            <a:off x="7348250" y="3741569"/>
            <a:ext cx="4642318" cy="3116431"/>
          </a:xfrm>
          <a:prstGeom prst="rect">
            <a:avLst/>
          </a:prstGeom>
        </p:spPr>
      </p:pic>
      <p:sp>
        <p:nvSpPr>
          <p:cNvPr id="5" name="TextovéPole 4"/>
          <p:cNvSpPr txBox="1"/>
          <p:nvPr/>
        </p:nvSpPr>
        <p:spPr>
          <a:xfrm>
            <a:off x="3330323" y="5415704"/>
            <a:ext cx="4446795" cy="923330"/>
          </a:xfrm>
          <a:prstGeom prst="rect">
            <a:avLst/>
          </a:prstGeom>
          <a:solidFill>
            <a:schemeClr val="bg1"/>
          </a:solidFill>
          <a:ln>
            <a:solidFill>
              <a:schemeClr val="tx1"/>
            </a:solidFill>
          </a:ln>
        </p:spPr>
        <p:txBody>
          <a:bodyPr wrap="none" rtlCol="0">
            <a:spAutoFit/>
          </a:bodyPr>
          <a:lstStyle/>
          <a:p>
            <a:pPr algn="ctr"/>
            <a:r>
              <a:rPr lang="cs-CZ" dirty="0" err="1"/>
              <a:t>Hydatidové</a:t>
            </a:r>
            <a:r>
              <a:rPr lang="cs-CZ" dirty="0"/>
              <a:t> cysty v játrech ovce (bílé oblasti). </a:t>
            </a:r>
          </a:p>
          <a:p>
            <a:pPr algn="ctr"/>
            <a:r>
              <a:rPr lang="cs-CZ" dirty="0"/>
              <a:t>Cysty rostou a poškozují jaterní tkáň,</a:t>
            </a:r>
          </a:p>
          <a:p>
            <a:pPr algn="ctr"/>
            <a:r>
              <a:rPr lang="cs-CZ" dirty="0"/>
              <a:t>což ovlivňuje činnost tohoto orgánu. </a:t>
            </a:r>
          </a:p>
        </p:txBody>
      </p:sp>
    </p:spTree>
    <p:extLst>
      <p:ext uri="{BB962C8B-B14F-4D97-AF65-F5344CB8AC3E}">
        <p14:creationId xmlns:p14="http://schemas.microsoft.com/office/powerpoint/2010/main" val="13556964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4061" y="299512"/>
            <a:ext cx="8229600" cy="922114"/>
          </a:xfrm>
        </p:spPr>
        <p:txBody>
          <a:bodyPr>
            <a:normAutofit fontScale="90000"/>
          </a:bodyPr>
          <a:lstStyle/>
          <a:p>
            <a:pPr algn="ctr"/>
            <a:r>
              <a:rPr lang="cs-CZ" sz="4200" b="1" dirty="0"/>
              <a:t>Patogenita parazitů</a:t>
            </a:r>
            <a:r>
              <a:rPr lang="cs-CZ" sz="3600" dirty="0"/>
              <a:t/>
            </a:r>
            <a:br>
              <a:rPr lang="cs-CZ" sz="3600" dirty="0"/>
            </a:br>
            <a:r>
              <a:rPr lang="cs-CZ" sz="2900" dirty="0"/>
              <a:t>Životní cyklus motolice </a:t>
            </a:r>
            <a:r>
              <a:rPr lang="cs-CZ" sz="2900" i="1" dirty="0" err="1"/>
              <a:t>Diplostomum</a:t>
            </a:r>
            <a:r>
              <a:rPr lang="cs-CZ" sz="2900" i="1" dirty="0"/>
              <a:t> </a:t>
            </a:r>
            <a:r>
              <a:rPr lang="cs-CZ" sz="2900" i="1" dirty="0" err="1"/>
              <a:t>spathaceum</a:t>
            </a:r>
            <a:endParaRPr lang="cs-CZ" sz="2900" i="1" dirty="0"/>
          </a:p>
        </p:txBody>
      </p:sp>
      <p:pic>
        <p:nvPicPr>
          <p:cNvPr id="26626" name="Picture 2" descr="Diplostomum spathaceum: Trends in Parasit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493" y="1399430"/>
            <a:ext cx="8734324" cy="5672808"/>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a:stretch>
            <a:fillRect/>
          </a:stretch>
        </p:blipFill>
        <p:spPr>
          <a:xfrm>
            <a:off x="9334831" y="92724"/>
            <a:ext cx="2923928" cy="2161554"/>
          </a:xfrm>
          <a:prstGeom prst="rect">
            <a:avLst/>
          </a:prstGeom>
        </p:spPr>
      </p:pic>
      <p:pic>
        <p:nvPicPr>
          <p:cNvPr id="4" name="Obrázek 3"/>
          <p:cNvPicPr>
            <a:picLocks noChangeAspect="1"/>
          </p:cNvPicPr>
          <p:nvPr/>
        </p:nvPicPr>
        <p:blipFill>
          <a:blip r:embed="rId4"/>
          <a:stretch>
            <a:fillRect/>
          </a:stretch>
        </p:blipFill>
        <p:spPr>
          <a:xfrm>
            <a:off x="9334831" y="2230478"/>
            <a:ext cx="2850791" cy="2113955"/>
          </a:xfrm>
          <a:prstGeom prst="rect">
            <a:avLst/>
          </a:prstGeom>
        </p:spPr>
      </p:pic>
      <p:pic>
        <p:nvPicPr>
          <p:cNvPr id="5" name="Obrázek 4"/>
          <p:cNvPicPr>
            <a:picLocks noChangeAspect="1"/>
          </p:cNvPicPr>
          <p:nvPr/>
        </p:nvPicPr>
        <p:blipFill>
          <a:blip r:embed="rId5"/>
          <a:stretch>
            <a:fillRect/>
          </a:stretch>
        </p:blipFill>
        <p:spPr>
          <a:xfrm>
            <a:off x="9334831" y="4344433"/>
            <a:ext cx="2850791" cy="2589104"/>
          </a:xfrm>
          <a:prstGeom prst="rect">
            <a:avLst/>
          </a:prstGeom>
        </p:spPr>
      </p:pic>
      <p:pic>
        <p:nvPicPr>
          <p:cNvPr id="8" name="Picture 2" descr="Natural occurrence of Diplostomum spp. in farm-raised African catfish  (Clarias gariepinus) from Oyo state, Nigeria - ScienceDirec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5434" y="1463857"/>
            <a:ext cx="2218362" cy="100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261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89031"/>
          </a:xfrm>
        </p:spPr>
        <p:txBody>
          <a:bodyPr>
            <a:normAutofit fontScale="90000"/>
          </a:bodyPr>
          <a:lstStyle/>
          <a:p>
            <a:pPr algn="ctr"/>
            <a:r>
              <a:rPr lang="cs-CZ" sz="3800" b="1" dirty="0"/>
              <a:t>Dvojí prostředí parazitů !</a:t>
            </a:r>
          </a:p>
        </p:txBody>
      </p:sp>
      <p:pic>
        <p:nvPicPr>
          <p:cNvPr id="4" name="Zástupný symbol pro obsah 3"/>
          <p:cNvPicPr>
            <a:picLocks noGrp="1" noChangeAspect="1"/>
          </p:cNvPicPr>
          <p:nvPr>
            <p:ph idx="1"/>
          </p:nvPr>
        </p:nvPicPr>
        <p:blipFill>
          <a:blip r:embed="rId2"/>
          <a:stretch>
            <a:fillRect/>
          </a:stretch>
        </p:blipFill>
        <p:spPr>
          <a:xfrm>
            <a:off x="4146777" y="1316742"/>
            <a:ext cx="4127562" cy="5298744"/>
          </a:xfrm>
          <a:prstGeom prst="rect">
            <a:avLst/>
          </a:prstGeom>
        </p:spPr>
      </p:pic>
      <p:sp>
        <p:nvSpPr>
          <p:cNvPr id="5" name="TextovéPole 4"/>
          <p:cNvSpPr txBox="1"/>
          <p:nvPr/>
        </p:nvSpPr>
        <p:spPr>
          <a:xfrm>
            <a:off x="95419" y="1351722"/>
            <a:ext cx="4317785" cy="369332"/>
          </a:xfrm>
          <a:prstGeom prst="rect">
            <a:avLst/>
          </a:prstGeom>
          <a:noFill/>
        </p:spPr>
        <p:txBody>
          <a:bodyPr wrap="none" rtlCol="0">
            <a:spAutoFit/>
          </a:bodyPr>
          <a:lstStyle/>
          <a:p>
            <a:r>
              <a:rPr lang="cs-CZ" b="1" dirty="0"/>
              <a:t>Prostředí 1. řádu: </a:t>
            </a:r>
            <a:r>
              <a:rPr lang="cs-CZ" b="1" cap="all" dirty="0"/>
              <a:t>organismus hostitele</a:t>
            </a:r>
          </a:p>
        </p:txBody>
      </p:sp>
      <p:sp>
        <p:nvSpPr>
          <p:cNvPr id="6" name="TextovéPole 5"/>
          <p:cNvSpPr txBox="1"/>
          <p:nvPr/>
        </p:nvSpPr>
        <p:spPr>
          <a:xfrm>
            <a:off x="8167315" y="6180970"/>
            <a:ext cx="3668120" cy="369332"/>
          </a:xfrm>
          <a:prstGeom prst="rect">
            <a:avLst/>
          </a:prstGeom>
          <a:noFill/>
        </p:spPr>
        <p:txBody>
          <a:bodyPr wrap="none" rtlCol="0">
            <a:spAutoFit/>
          </a:bodyPr>
          <a:lstStyle/>
          <a:p>
            <a:r>
              <a:rPr lang="cs-CZ" b="1" dirty="0"/>
              <a:t>Prostředí 2. řádu: </a:t>
            </a:r>
            <a:r>
              <a:rPr lang="cs-CZ" b="1" cap="all" dirty="0"/>
              <a:t>vnější prostředí</a:t>
            </a:r>
          </a:p>
        </p:txBody>
      </p:sp>
      <p:pic>
        <p:nvPicPr>
          <p:cNvPr id="8" name="Picture 2" descr="What Is An Aquatic Ecosystem?-Features, Classification, And Productiv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3266" y="3665364"/>
            <a:ext cx="3783242" cy="23663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errestrial Ecosystem - Environment N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7315" y="1448474"/>
            <a:ext cx="3668120" cy="21517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rbal Oil 6 - imu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494" y="1916365"/>
            <a:ext cx="3097696" cy="4592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8163266" y="1051562"/>
            <a:ext cx="3095781" cy="461665"/>
          </a:xfrm>
          <a:prstGeom prst="rect">
            <a:avLst/>
          </a:prstGeom>
          <a:noFill/>
        </p:spPr>
        <p:txBody>
          <a:bodyPr wrap="square" rtlCol="0">
            <a:spAutoFit/>
          </a:bodyPr>
          <a:lstStyle/>
          <a:p>
            <a:r>
              <a:rPr lang="cs-CZ" sz="2400" b="1" dirty="0"/>
              <a:t>Terestrický ekosystém</a:t>
            </a:r>
          </a:p>
        </p:txBody>
      </p:sp>
      <p:sp>
        <p:nvSpPr>
          <p:cNvPr id="7" name="Obdélník 6"/>
          <p:cNvSpPr/>
          <p:nvPr/>
        </p:nvSpPr>
        <p:spPr>
          <a:xfrm>
            <a:off x="119270" y="1351721"/>
            <a:ext cx="4206240" cy="365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8167313" y="6180970"/>
            <a:ext cx="3668122"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6392848" y="4691270"/>
            <a:ext cx="1224502" cy="373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4835718" y="1630017"/>
            <a:ext cx="1223176" cy="3670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196946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5273" y="5481412"/>
            <a:ext cx="11338560" cy="1143000"/>
          </a:xfrm>
        </p:spPr>
        <p:txBody>
          <a:bodyPr>
            <a:normAutofit fontScale="90000"/>
          </a:bodyPr>
          <a:lstStyle/>
          <a:p>
            <a:r>
              <a:rPr lang="cs-CZ" sz="3300" dirty="0"/>
              <a:t>Motolice </a:t>
            </a:r>
            <a:r>
              <a:rPr lang="cs-CZ" sz="3300" i="1" dirty="0" err="1"/>
              <a:t>Ribeiroia</a:t>
            </a:r>
            <a:r>
              <a:rPr lang="cs-CZ" sz="3300" i="1" dirty="0"/>
              <a:t> </a:t>
            </a:r>
            <a:r>
              <a:rPr lang="cs-CZ" sz="3300" i="1" dirty="0" err="1"/>
              <a:t>ondatrae</a:t>
            </a:r>
            <a:r>
              <a:rPr lang="cs-CZ" sz="3300" i="1" dirty="0"/>
              <a:t> </a:t>
            </a:r>
            <a:r>
              <a:rPr lang="cs-CZ" sz="3300" dirty="0"/>
              <a:t>může působit malformace končetin skokanů (</a:t>
            </a:r>
            <a:r>
              <a:rPr lang="cs-CZ" sz="3300" i="1" dirty="0" err="1"/>
              <a:t>Pseudacris</a:t>
            </a:r>
            <a:r>
              <a:rPr lang="cs-CZ" sz="3300" i="1" dirty="0"/>
              <a:t> </a:t>
            </a:r>
            <a:r>
              <a:rPr lang="cs-CZ" sz="3300" i="1" dirty="0" err="1"/>
              <a:t>regilla</a:t>
            </a:r>
            <a:r>
              <a:rPr lang="cs-CZ" sz="3300" dirty="0"/>
              <a:t>). </a:t>
            </a:r>
            <a:r>
              <a:rPr lang="cs-CZ" sz="3300" i="1" dirty="0"/>
              <a:t/>
            </a:r>
            <a:br>
              <a:rPr lang="cs-CZ" sz="3300" i="1" dirty="0"/>
            </a:br>
            <a:r>
              <a:rPr lang="cs-CZ" sz="2200" dirty="0"/>
              <a:t>(</a:t>
            </a:r>
            <a:r>
              <a:rPr lang="cs-CZ" sz="2200" dirty="0" err="1"/>
              <a:t>Pieter</a:t>
            </a:r>
            <a:r>
              <a:rPr lang="cs-CZ" sz="2200" dirty="0"/>
              <a:t> Johnson/University of Colorado </a:t>
            </a:r>
            <a:r>
              <a:rPr lang="cs-CZ" sz="2200" dirty="0" err="1"/>
              <a:t>Boulder</a:t>
            </a:r>
            <a:r>
              <a:rPr lang="cs-CZ" sz="2200" dirty="0"/>
              <a:t>)</a:t>
            </a:r>
          </a:p>
        </p:txBody>
      </p:sp>
      <p:pic>
        <p:nvPicPr>
          <p:cNvPr id="44034" name="Picture 2" descr="https://fish.uw.edu/wp-content/uploads/sites/29/2020/08/Ribeiroia-ondatrae-825x62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6591" y="1111449"/>
            <a:ext cx="5710391" cy="4298367"/>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s://fish.uw.edu/wp-content/uploads/sites/29/2020/08/Malformed-frog-750x563-1-528x3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149" y="1111448"/>
            <a:ext cx="5397061" cy="429836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007769" y="204991"/>
            <a:ext cx="4017767" cy="677108"/>
          </a:xfrm>
          <a:prstGeom prst="rect">
            <a:avLst/>
          </a:prstGeom>
          <a:noFill/>
        </p:spPr>
        <p:txBody>
          <a:bodyPr wrap="none" rtlCol="0">
            <a:spAutoFit/>
          </a:bodyPr>
          <a:lstStyle/>
          <a:p>
            <a:r>
              <a:rPr lang="cs-CZ" sz="3800" dirty="0"/>
              <a:t>Patogenita parazitů</a:t>
            </a:r>
          </a:p>
        </p:txBody>
      </p:sp>
    </p:spTree>
    <p:extLst>
      <p:ext uri="{BB962C8B-B14F-4D97-AF65-F5344CB8AC3E}">
        <p14:creationId xmlns:p14="http://schemas.microsoft.com/office/powerpoint/2010/main" val="27140368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610" y="373753"/>
            <a:ext cx="6883181" cy="590861"/>
          </a:xfrm>
        </p:spPr>
        <p:txBody>
          <a:bodyPr>
            <a:normAutofit fontScale="90000"/>
          </a:bodyPr>
          <a:lstStyle/>
          <a:p>
            <a:pPr algn="ctr"/>
            <a:r>
              <a:rPr lang="cs-CZ" sz="4000" b="1" dirty="0"/>
              <a:t>Mechanická destrukce buněk a tkání</a:t>
            </a:r>
            <a:br>
              <a:rPr lang="cs-CZ" sz="4000" b="1" dirty="0"/>
            </a:br>
            <a:r>
              <a:rPr lang="cs-CZ" sz="3300" b="1" dirty="0"/>
              <a:t>(</a:t>
            </a:r>
            <a:r>
              <a:rPr lang="cs-CZ" sz="3300" b="1" i="1" dirty="0" err="1"/>
              <a:t>Onchocerca</a:t>
            </a:r>
            <a:r>
              <a:rPr lang="cs-CZ" sz="3300" b="1" i="1" dirty="0"/>
              <a:t> </a:t>
            </a:r>
            <a:r>
              <a:rPr lang="cs-CZ" sz="3300" b="1" i="1" dirty="0" err="1"/>
              <a:t>volvulus</a:t>
            </a:r>
            <a:r>
              <a:rPr lang="cs-CZ" sz="3300" b="1" dirty="0"/>
              <a:t>)</a:t>
            </a:r>
          </a:p>
        </p:txBody>
      </p:sp>
      <p:pic>
        <p:nvPicPr>
          <p:cNvPr id="4" name="Zástupný symbol pro obsah 3"/>
          <p:cNvPicPr>
            <a:picLocks noGrp="1" noChangeAspect="1"/>
          </p:cNvPicPr>
          <p:nvPr>
            <p:ph idx="1"/>
          </p:nvPr>
        </p:nvPicPr>
        <p:blipFill>
          <a:blip r:embed="rId2"/>
          <a:stretch>
            <a:fillRect/>
          </a:stretch>
        </p:blipFill>
        <p:spPr>
          <a:xfrm>
            <a:off x="4625010" y="1888932"/>
            <a:ext cx="2254550" cy="2238893"/>
          </a:xfrm>
          <a:prstGeom prst="rect">
            <a:avLst/>
          </a:prstGeom>
        </p:spPr>
      </p:pic>
      <p:pic>
        <p:nvPicPr>
          <p:cNvPr id="5" name="Obrázek 4"/>
          <p:cNvPicPr>
            <a:picLocks noChangeAspect="1"/>
          </p:cNvPicPr>
          <p:nvPr/>
        </p:nvPicPr>
        <p:blipFill>
          <a:blip r:embed="rId3"/>
          <a:stretch>
            <a:fillRect/>
          </a:stretch>
        </p:blipFill>
        <p:spPr>
          <a:xfrm>
            <a:off x="540689" y="1377007"/>
            <a:ext cx="3801179" cy="5480993"/>
          </a:xfrm>
          <a:prstGeom prst="rect">
            <a:avLst/>
          </a:prstGeom>
        </p:spPr>
      </p:pic>
      <p:pic>
        <p:nvPicPr>
          <p:cNvPr id="6" name="Obrázek 5"/>
          <p:cNvPicPr>
            <a:picLocks noChangeAspect="1"/>
          </p:cNvPicPr>
          <p:nvPr/>
        </p:nvPicPr>
        <p:blipFill>
          <a:blip r:embed="rId4"/>
          <a:stretch>
            <a:fillRect/>
          </a:stretch>
        </p:blipFill>
        <p:spPr>
          <a:xfrm>
            <a:off x="8845223" y="2001410"/>
            <a:ext cx="3113437" cy="2215297"/>
          </a:xfrm>
          <a:prstGeom prst="rect">
            <a:avLst/>
          </a:prstGeom>
        </p:spPr>
      </p:pic>
      <p:pic>
        <p:nvPicPr>
          <p:cNvPr id="7" name="Obrázek 6"/>
          <p:cNvPicPr>
            <a:picLocks noChangeAspect="1"/>
          </p:cNvPicPr>
          <p:nvPr/>
        </p:nvPicPr>
        <p:blipFill>
          <a:blip r:embed="rId5"/>
          <a:stretch>
            <a:fillRect/>
          </a:stretch>
        </p:blipFill>
        <p:spPr>
          <a:xfrm>
            <a:off x="8811783" y="4127825"/>
            <a:ext cx="3180318" cy="2345610"/>
          </a:xfrm>
          <a:prstGeom prst="rect">
            <a:avLst/>
          </a:prstGeom>
        </p:spPr>
      </p:pic>
      <p:pic>
        <p:nvPicPr>
          <p:cNvPr id="8" name="Obrázek 7"/>
          <p:cNvPicPr>
            <a:picLocks noChangeAspect="1"/>
          </p:cNvPicPr>
          <p:nvPr/>
        </p:nvPicPr>
        <p:blipFill>
          <a:blip r:embed="rId6"/>
          <a:stretch>
            <a:fillRect/>
          </a:stretch>
        </p:blipFill>
        <p:spPr>
          <a:xfrm>
            <a:off x="4625010" y="4127825"/>
            <a:ext cx="4279451" cy="2345610"/>
          </a:xfrm>
          <a:prstGeom prst="rect">
            <a:avLst/>
          </a:prstGeom>
        </p:spPr>
      </p:pic>
      <p:pic>
        <p:nvPicPr>
          <p:cNvPr id="9" name="Obrázek 8"/>
          <p:cNvPicPr>
            <a:picLocks noChangeAspect="1"/>
          </p:cNvPicPr>
          <p:nvPr/>
        </p:nvPicPr>
        <p:blipFill>
          <a:blip r:embed="rId7"/>
          <a:stretch>
            <a:fillRect/>
          </a:stretch>
        </p:blipFill>
        <p:spPr>
          <a:xfrm>
            <a:off x="6888162" y="2001410"/>
            <a:ext cx="2001396" cy="2126415"/>
          </a:xfrm>
          <a:prstGeom prst="rect">
            <a:avLst/>
          </a:prstGeom>
        </p:spPr>
      </p:pic>
      <p:pic>
        <p:nvPicPr>
          <p:cNvPr id="10" name="Obrázek 9"/>
          <p:cNvPicPr>
            <a:picLocks noChangeAspect="1"/>
          </p:cNvPicPr>
          <p:nvPr/>
        </p:nvPicPr>
        <p:blipFill>
          <a:blip r:embed="rId8"/>
          <a:stretch>
            <a:fillRect/>
          </a:stretch>
        </p:blipFill>
        <p:spPr>
          <a:xfrm>
            <a:off x="6879560" y="322110"/>
            <a:ext cx="2440137" cy="1694052"/>
          </a:xfrm>
          <a:prstGeom prst="rect">
            <a:avLst/>
          </a:prstGeom>
        </p:spPr>
      </p:pic>
      <p:pic>
        <p:nvPicPr>
          <p:cNvPr id="11" name="Obrázek 10"/>
          <p:cNvPicPr>
            <a:picLocks noChangeAspect="1"/>
          </p:cNvPicPr>
          <p:nvPr/>
        </p:nvPicPr>
        <p:blipFill>
          <a:blip r:embed="rId9"/>
          <a:stretch>
            <a:fillRect/>
          </a:stretch>
        </p:blipFill>
        <p:spPr>
          <a:xfrm>
            <a:off x="9328299" y="314313"/>
            <a:ext cx="2594828" cy="1687097"/>
          </a:xfrm>
          <a:prstGeom prst="rect">
            <a:avLst/>
          </a:prstGeom>
        </p:spPr>
      </p:pic>
    </p:spTree>
    <p:extLst>
      <p:ext uri="{BB962C8B-B14F-4D97-AF65-F5344CB8AC3E}">
        <p14:creationId xmlns:p14="http://schemas.microsoft.com/office/powerpoint/2010/main" val="2847965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686" y="173632"/>
            <a:ext cx="4680048" cy="745559"/>
          </a:xfrm>
        </p:spPr>
        <p:txBody>
          <a:bodyPr>
            <a:noAutofit/>
          </a:bodyPr>
          <a:lstStyle/>
          <a:p>
            <a:pPr algn="ctr"/>
            <a:r>
              <a:rPr lang="cs-CZ" sz="3600" b="1" dirty="0" err="1"/>
              <a:t>Ancylostoma</a:t>
            </a:r>
            <a:r>
              <a:rPr lang="cs-CZ" sz="3600" b="1" dirty="0"/>
              <a:t> </a:t>
            </a:r>
            <a:r>
              <a:rPr lang="cs-CZ" sz="3600" b="1" dirty="0" err="1"/>
              <a:t>duodenale</a:t>
            </a:r>
            <a:r>
              <a:rPr lang="cs-CZ" sz="3600" b="1" dirty="0"/>
              <a:t/>
            </a:r>
            <a:br>
              <a:rPr lang="cs-CZ" sz="3600" b="1" dirty="0"/>
            </a:br>
            <a:r>
              <a:rPr lang="cs-CZ" sz="3000" dirty="0"/>
              <a:t>(Měchovec  lidský)</a:t>
            </a:r>
          </a:p>
        </p:txBody>
      </p:sp>
      <p:pic>
        <p:nvPicPr>
          <p:cNvPr id="4" name="Zástupný symbol pro obsah 3"/>
          <p:cNvPicPr>
            <a:picLocks noGrp="1" noChangeAspect="1"/>
          </p:cNvPicPr>
          <p:nvPr>
            <p:ph idx="1"/>
          </p:nvPr>
        </p:nvPicPr>
        <p:blipFill>
          <a:blip r:embed="rId2"/>
          <a:stretch>
            <a:fillRect/>
          </a:stretch>
        </p:blipFill>
        <p:spPr>
          <a:xfrm>
            <a:off x="540688" y="1289215"/>
            <a:ext cx="3912042" cy="5221727"/>
          </a:xfrm>
          <a:prstGeom prst="rect">
            <a:avLst/>
          </a:prstGeom>
        </p:spPr>
      </p:pic>
      <p:pic>
        <p:nvPicPr>
          <p:cNvPr id="5" name="Obrázek 4"/>
          <p:cNvPicPr>
            <a:picLocks noChangeAspect="1"/>
          </p:cNvPicPr>
          <p:nvPr/>
        </p:nvPicPr>
        <p:blipFill>
          <a:blip r:embed="rId3"/>
          <a:stretch>
            <a:fillRect/>
          </a:stretch>
        </p:blipFill>
        <p:spPr>
          <a:xfrm>
            <a:off x="8921363" y="168779"/>
            <a:ext cx="3096559" cy="6147690"/>
          </a:xfrm>
          <a:prstGeom prst="rect">
            <a:avLst/>
          </a:prstGeom>
        </p:spPr>
      </p:pic>
      <p:pic>
        <p:nvPicPr>
          <p:cNvPr id="6" name="Obrázek 5"/>
          <p:cNvPicPr>
            <a:picLocks noChangeAspect="1"/>
          </p:cNvPicPr>
          <p:nvPr/>
        </p:nvPicPr>
        <p:blipFill>
          <a:blip r:embed="rId4"/>
          <a:stretch>
            <a:fillRect/>
          </a:stretch>
        </p:blipFill>
        <p:spPr>
          <a:xfrm>
            <a:off x="5289108" y="168779"/>
            <a:ext cx="3594900" cy="2357281"/>
          </a:xfrm>
          <a:prstGeom prst="rect">
            <a:avLst/>
          </a:prstGeom>
        </p:spPr>
      </p:pic>
      <p:pic>
        <p:nvPicPr>
          <p:cNvPr id="7" name="Obrázek 6"/>
          <p:cNvPicPr>
            <a:picLocks noChangeAspect="1"/>
          </p:cNvPicPr>
          <p:nvPr/>
        </p:nvPicPr>
        <p:blipFill>
          <a:blip r:embed="rId5"/>
          <a:stretch>
            <a:fillRect/>
          </a:stretch>
        </p:blipFill>
        <p:spPr>
          <a:xfrm>
            <a:off x="4629528" y="4778734"/>
            <a:ext cx="2762882" cy="1482076"/>
          </a:xfrm>
          <a:prstGeom prst="rect">
            <a:avLst/>
          </a:prstGeom>
        </p:spPr>
      </p:pic>
      <p:pic>
        <p:nvPicPr>
          <p:cNvPr id="8" name="Obrázek 7"/>
          <p:cNvPicPr>
            <a:picLocks noChangeAspect="1"/>
          </p:cNvPicPr>
          <p:nvPr/>
        </p:nvPicPr>
        <p:blipFill>
          <a:blip r:embed="rId6"/>
          <a:stretch>
            <a:fillRect/>
          </a:stretch>
        </p:blipFill>
        <p:spPr>
          <a:xfrm>
            <a:off x="7372816" y="4723075"/>
            <a:ext cx="1529870" cy="1593394"/>
          </a:xfrm>
          <a:prstGeom prst="rect">
            <a:avLst/>
          </a:prstGeom>
        </p:spPr>
      </p:pic>
      <p:pic>
        <p:nvPicPr>
          <p:cNvPr id="9" name="Obrázek 8"/>
          <p:cNvPicPr>
            <a:picLocks noChangeAspect="1"/>
          </p:cNvPicPr>
          <p:nvPr/>
        </p:nvPicPr>
        <p:blipFill>
          <a:blip r:embed="rId6"/>
          <a:stretch>
            <a:fillRect/>
          </a:stretch>
        </p:blipFill>
        <p:spPr>
          <a:xfrm>
            <a:off x="6615734" y="2538864"/>
            <a:ext cx="2305629" cy="2184211"/>
          </a:xfrm>
          <a:prstGeom prst="rect">
            <a:avLst/>
          </a:prstGeom>
        </p:spPr>
      </p:pic>
      <p:sp>
        <p:nvSpPr>
          <p:cNvPr id="10" name="TextovéPole 9"/>
          <p:cNvSpPr txBox="1"/>
          <p:nvPr/>
        </p:nvSpPr>
        <p:spPr>
          <a:xfrm>
            <a:off x="4646875" y="6341665"/>
            <a:ext cx="7455567" cy="338554"/>
          </a:xfrm>
          <a:prstGeom prst="rect">
            <a:avLst/>
          </a:prstGeom>
          <a:noFill/>
        </p:spPr>
        <p:txBody>
          <a:bodyPr wrap="none" rtlCol="0">
            <a:spAutoFit/>
          </a:bodyPr>
          <a:lstStyle/>
          <a:p>
            <a:r>
              <a:rPr lang="cs-CZ" sz="1600" dirty="0"/>
              <a:t>Anémie, slabost, bolesti v břiše, horečka, krev ve stolici, problémy se srdcem a oběhem.</a:t>
            </a:r>
          </a:p>
        </p:txBody>
      </p:sp>
      <p:pic>
        <p:nvPicPr>
          <p:cNvPr id="3" name="Obrázek 2"/>
          <p:cNvPicPr>
            <a:picLocks noChangeAspect="1"/>
          </p:cNvPicPr>
          <p:nvPr/>
        </p:nvPicPr>
        <p:blipFill>
          <a:blip r:embed="rId7"/>
          <a:stretch>
            <a:fillRect/>
          </a:stretch>
        </p:blipFill>
        <p:spPr>
          <a:xfrm>
            <a:off x="4646875" y="2545731"/>
            <a:ext cx="1950181" cy="2152147"/>
          </a:xfrm>
          <a:prstGeom prst="rect">
            <a:avLst/>
          </a:prstGeom>
        </p:spPr>
      </p:pic>
    </p:spTree>
    <p:extLst>
      <p:ext uri="{BB962C8B-B14F-4D97-AF65-F5344CB8AC3E}">
        <p14:creationId xmlns:p14="http://schemas.microsoft.com/office/powerpoint/2010/main" val="8875815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209217" y="1558959"/>
            <a:ext cx="6411410" cy="4929782"/>
          </a:xfrm>
          <a:prstGeom prst="rect">
            <a:avLst/>
          </a:prstGeom>
        </p:spPr>
      </p:pic>
      <p:sp>
        <p:nvSpPr>
          <p:cNvPr id="2" name="Nadpis 1"/>
          <p:cNvSpPr>
            <a:spLocks noGrp="1"/>
          </p:cNvSpPr>
          <p:nvPr>
            <p:ph type="title"/>
          </p:nvPr>
        </p:nvSpPr>
        <p:spPr>
          <a:xfrm>
            <a:off x="2814762" y="412832"/>
            <a:ext cx="7466271" cy="477710"/>
          </a:xfrm>
        </p:spPr>
        <p:txBody>
          <a:bodyPr>
            <a:normAutofit fontScale="90000"/>
          </a:bodyPr>
          <a:lstStyle/>
          <a:p>
            <a:r>
              <a:rPr lang="cs-CZ" sz="3600" b="1" dirty="0"/>
              <a:t> </a:t>
            </a:r>
            <a:r>
              <a:rPr lang="cs-CZ" sz="3600" b="1" dirty="0" err="1"/>
              <a:t>Invazivnost</a:t>
            </a:r>
            <a:r>
              <a:rPr lang="cs-CZ" sz="3600" b="1" dirty="0"/>
              <a:t> </a:t>
            </a:r>
            <a:r>
              <a:rPr lang="cs-CZ" sz="3600" b="1" i="1" dirty="0" err="1"/>
              <a:t>Entamoeba</a:t>
            </a:r>
            <a:r>
              <a:rPr lang="cs-CZ" sz="3600" b="1" i="1" dirty="0"/>
              <a:t> </a:t>
            </a:r>
            <a:r>
              <a:rPr lang="cs-CZ" sz="3600" b="1" i="1" dirty="0" err="1"/>
              <a:t>histolytica</a:t>
            </a:r>
            <a:r>
              <a:rPr lang="cs-CZ" sz="3600" b="1" i="1" dirty="0"/>
              <a:t> </a:t>
            </a:r>
            <a:br>
              <a:rPr lang="cs-CZ" sz="3600" b="1" i="1" dirty="0"/>
            </a:br>
            <a:r>
              <a:rPr lang="cs-CZ" sz="2900" b="1" i="1" dirty="0"/>
              <a:t>(</a:t>
            </a:r>
            <a:r>
              <a:rPr lang="cs-CZ" sz="2900" i="1" dirty="0"/>
              <a:t>traumatická změna buněk, tkání a orgánů</a:t>
            </a:r>
            <a:r>
              <a:rPr lang="cs-CZ" sz="2900" b="1" i="1" dirty="0"/>
              <a:t>)</a:t>
            </a:r>
          </a:p>
        </p:txBody>
      </p:sp>
      <p:sp>
        <p:nvSpPr>
          <p:cNvPr id="3" name="TextovéPole 2"/>
          <p:cNvSpPr txBox="1"/>
          <p:nvPr/>
        </p:nvSpPr>
        <p:spPr>
          <a:xfrm>
            <a:off x="6132513" y="1725433"/>
            <a:ext cx="5478872" cy="1200329"/>
          </a:xfrm>
          <a:prstGeom prst="rect">
            <a:avLst/>
          </a:prstGeom>
          <a:noFill/>
        </p:spPr>
        <p:txBody>
          <a:bodyPr wrap="none" rtlCol="0">
            <a:spAutoFit/>
          </a:bodyPr>
          <a:lstStyle/>
          <a:p>
            <a:pPr marL="342900" indent="-342900">
              <a:buAutoNum type="alphaUcParenBoth"/>
            </a:pPr>
            <a:r>
              <a:rPr lang="cs-CZ" dirty="0" err="1"/>
              <a:t>Trofozoiti</a:t>
            </a:r>
            <a:r>
              <a:rPr lang="cs-CZ" dirty="0"/>
              <a:t> améby </a:t>
            </a:r>
            <a:r>
              <a:rPr lang="cs-CZ" b="1" dirty="0"/>
              <a:t>přilnou k povrchu tlustého střeva </a:t>
            </a:r>
          </a:p>
          <a:p>
            <a:r>
              <a:rPr lang="cs-CZ" dirty="0"/>
              <a:t>díky adhesním molekulách, které mají na svém povrchu. </a:t>
            </a:r>
          </a:p>
          <a:p>
            <a:r>
              <a:rPr lang="cs-CZ" b="1" dirty="0"/>
              <a:t>Mukózní vrstva zůstává neporušená a infekce </a:t>
            </a:r>
            <a:r>
              <a:rPr lang="cs-CZ" b="1" dirty="0" err="1"/>
              <a:t>perzistuje</a:t>
            </a:r>
            <a:r>
              <a:rPr lang="cs-CZ" b="1" dirty="0"/>
              <a:t> </a:t>
            </a:r>
          </a:p>
          <a:p>
            <a:r>
              <a:rPr lang="cs-CZ" b="1" dirty="0"/>
              <a:t>jako neinvazivní a asymptomatická</a:t>
            </a:r>
            <a:r>
              <a:rPr lang="cs-CZ" dirty="0"/>
              <a:t>.</a:t>
            </a:r>
          </a:p>
        </p:txBody>
      </p:sp>
      <p:sp>
        <p:nvSpPr>
          <p:cNvPr id="6" name="TextovéPole 5"/>
          <p:cNvSpPr txBox="1"/>
          <p:nvPr/>
        </p:nvSpPr>
        <p:spPr>
          <a:xfrm>
            <a:off x="6178164" y="3951799"/>
            <a:ext cx="5614614" cy="923330"/>
          </a:xfrm>
          <a:prstGeom prst="rect">
            <a:avLst/>
          </a:prstGeom>
          <a:noFill/>
        </p:spPr>
        <p:txBody>
          <a:bodyPr wrap="none" rtlCol="0">
            <a:spAutoFit/>
          </a:bodyPr>
          <a:lstStyle/>
          <a:p>
            <a:r>
              <a:rPr lang="cs-CZ" dirty="0"/>
              <a:t>(B) </a:t>
            </a:r>
            <a:r>
              <a:rPr lang="cs-CZ" b="1" dirty="0"/>
              <a:t>Vrstva slizu je porušena </a:t>
            </a:r>
            <a:r>
              <a:rPr lang="cs-CZ" dirty="0"/>
              <a:t>a </a:t>
            </a:r>
            <a:r>
              <a:rPr lang="cs-CZ" dirty="0" err="1"/>
              <a:t>trofozoiti</a:t>
            </a:r>
            <a:r>
              <a:rPr lang="cs-CZ" dirty="0"/>
              <a:t> parazita přicházejí </a:t>
            </a:r>
          </a:p>
          <a:p>
            <a:r>
              <a:rPr lang="cs-CZ" b="1" dirty="0"/>
              <a:t>do kontaktu s epitelem střevní sliznice</a:t>
            </a:r>
            <a:r>
              <a:rPr lang="cs-CZ" dirty="0"/>
              <a:t>, což vede ke </a:t>
            </a:r>
          </a:p>
          <a:p>
            <a:r>
              <a:rPr lang="cs-CZ" dirty="0"/>
              <a:t>smrti slizničních buněk a </a:t>
            </a:r>
            <a:r>
              <a:rPr lang="cs-CZ" b="1" dirty="0"/>
              <a:t>směřují k </a:t>
            </a:r>
            <a:r>
              <a:rPr lang="cs-CZ" b="1" dirty="0" err="1"/>
              <a:t>apoptóze</a:t>
            </a:r>
            <a:r>
              <a:rPr lang="cs-CZ" dirty="0"/>
              <a:t>.</a:t>
            </a:r>
          </a:p>
        </p:txBody>
      </p:sp>
    </p:spTree>
    <p:extLst>
      <p:ext uri="{BB962C8B-B14F-4D97-AF65-F5344CB8AC3E}">
        <p14:creationId xmlns:p14="http://schemas.microsoft.com/office/powerpoint/2010/main" val="6637199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2053" y="277664"/>
            <a:ext cx="10515600" cy="819619"/>
          </a:xfrm>
        </p:spPr>
        <p:txBody>
          <a:bodyPr>
            <a:normAutofit/>
          </a:bodyPr>
          <a:lstStyle/>
          <a:p>
            <a:pPr algn="ctr"/>
            <a:r>
              <a:rPr lang="cs-CZ" sz="3400" b="1" dirty="0" err="1"/>
              <a:t>Invazivnost</a:t>
            </a:r>
            <a:r>
              <a:rPr lang="cs-CZ" sz="3400" b="1" dirty="0"/>
              <a:t> </a:t>
            </a:r>
            <a:r>
              <a:rPr lang="cs-CZ" sz="3400" b="1" i="1" dirty="0" err="1"/>
              <a:t>Entamoeba</a:t>
            </a:r>
            <a:r>
              <a:rPr lang="cs-CZ" sz="3400" b="1" i="1" dirty="0"/>
              <a:t> </a:t>
            </a:r>
            <a:r>
              <a:rPr lang="cs-CZ" sz="3400" b="1" i="1" dirty="0" err="1"/>
              <a:t>histolytika</a:t>
            </a:r>
            <a:endParaRPr lang="cs-CZ" sz="3400" b="1" i="1" dirty="0"/>
          </a:p>
        </p:txBody>
      </p:sp>
      <p:pic>
        <p:nvPicPr>
          <p:cNvPr id="4" name="Zástupný symbol pro obsah 3"/>
          <p:cNvPicPr>
            <a:picLocks noGrp="1" noChangeAspect="1"/>
          </p:cNvPicPr>
          <p:nvPr>
            <p:ph idx="1"/>
          </p:nvPr>
        </p:nvPicPr>
        <p:blipFill>
          <a:blip r:embed="rId2"/>
          <a:stretch>
            <a:fillRect/>
          </a:stretch>
        </p:blipFill>
        <p:spPr>
          <a:xfrm>
            <a:off x="780667" y="1184744"/>
            <a:ext cx="5101635" cy="5358955"/>
          </a:xfrm>
          <a:prstGeom prst="rect">
            <a:avLst/>
          </a:prstGeom>
        </p:spPr>
      </p:pic>
      <p:sp>
        <p:nvSpPr>
          <p:cNvPr id="5" name="TextovéPole 4"/>
          <p:cNvSpPr txBox="1"/>
          <p:nvPr/>
        </p:nvSpPr>
        <p:spPr>
          <a:xfrm>
            <a:off x="6297433" y="1470991"/>
            <a:ext cx="5351080" cy="923330"/>
          </a:xfrm>
          <a:prstGeom prst="rect">
            <a:avLst/>
          </a:prstGeom>
          <a:noFill/>
        </p:spPr>
        <p:txBody>
          <a:bodyPr wrap="none" rtlCol="0">
            <a:spAutoFit/>
          </a:bodyPr>
          <a:lstStyle/>
          <a:p>
            <a:r>
              <a:rPr lang="cs-CZ" dirty="0"/>
              <a:t>(C) </a:t>
            </a:r>
            <a:r>
              <a:rPr lang="cs-CZ" dirty="0" err="1"/>
              <a:t>Trofozoiti</a:t>
            </a:r>
            <a:r>
              <a:rPr lang="cs-CZ" dirty="0"/>
              <a:t> </a:t>
            </a:r>
            <a:r>
              <a:rPr lang="cs-CZ" b="1" dirty="0"/>
              <a:t>pronikají do </a:t>
            </a:r>
            <a:r>
              <a:rPr lang="cs-CZ" b="1" dirty="0" err="1"/>
              <a:t>submukózní</a:t>
            </a:r>
            <a:r>
              <a:rPr lang="cs-CZ" b="1" dirty="0"/>
              <a:t> vrstvy </a:t>
            </a:r>
            <a:r>
              <a:rPr lang="cs-CZ" dirty="0"/>
              <a:t>a vznikají </a:t>
            </a:r>
          </a:p>
          <a:p>
            <a:r>
              <a:rPr lang="cs-CZ" dirty="0"/>
              <a:t>typické </a:t>
            </a:r>
            <a:r>
              <a:rPr lang="cs-CZ" b="1" dirty="0"/>
              <a:t>léze střevního epitelu</a:t>
            </a:r>
            <a:r>
              <a:rPr lang="cs-CZ" dirty="0"/>
              <a:t>. Paraziti se rychle množí</a:t>
            </a:r>
          </a:p>
          <a:p>
            <a:r>
              <a:rPr lang="cs-CZ" dirty="0"/>
              <a:t>a živí se </a:t>
            </a:r>
            <a:r>
              <a:rPr lang="cs-CZ" dirty="0" err="1"/>
              <a:t>epiteliáními</a:t>
            </a:r>
            <a:r>
              <a:rPr lang="cs-CZ" dirty="0"/>
              <a:t> buňkami.</a:t>
            </a:r>
          </a:p>
        </p:txBody>
      </p:sp>
      <p:sp>
        <p:nvSpPr>
          <p:cNvPr id="6" name="TextovéPole 5"/>
          <p:cNvSpPr txBox="1"/>
          <p:nvPr/>
        </p:nvSpPr>
        <p:spPr>
          <a:xfrm>
            <a:off x="6408751" y="3689405"/>
            <a:ext cx="5732723" cy="1754326"/>
          </a:xfrm>
          <a:prstGeom prst="rect">
            <a:avLst/>
          </a:prstGeom>
          <a:noFill/>
        </p:spPr>
        <p:txBody>
          <a:bodyPr wrap="none" rtlCol="0">
            <a:spAutoFit/>
          </a:bodyPr>
          <a:lstStyle/>
          <a:p>
            <a:r>
              <a:rPr lang="cs-CZ" dirty="0"/>
              <a:t>(D) </a:t>
            </a:r>
            <a:r>
              <a:rPr lang="cs-CZ" dirty="0" err="1"/>
              <a:t>Trofozoiti</a:t>
            </a:r>
            <a:r>
              <a:rPr lang="cs-CZ" dirty="0"/>
              <a:t> parazitujících améb </a:t>
            </a:r>
            <a:r>
              <a:rPr lang="cs-CZ" b="1" dirty="0"/>
              <a:t>perforují střevo</a:t>
            </a:r>
            <a:r>
              <a:rPr lang="cs-CZ" dirty="0"/>
              <a:t> a </a:t>
            </a:r>
          </a:p>
          <a:p>
            <a:r>
              <a:rPr lang="cs-CZ" dirty="0"/>
              <a:t>dochází k těžkým hemoragiím, </a:t>
            </a:r>
            <a:r>
              <a:rPr lang="cs-CZ" dirty="0" err="1"/>
              <a:t>peritonitídě</a:t>
            </a:r>
            <a:r>
              <a:rPr lang="cs-CZ" dirty="0"/>
              <a:t> a </a:t>
            </a:r>
          </a:p>
          <a:p>
            <a:r>
              <a:rPr lang="cs-CZ" dirty="0"/>
              <a:t>sekundárním bakteriálním Infekcím. V tomto stádium </a:t>
            </a:r>
          </a:p>
          <a:p>
            <a:r>
              <a:rPr lang="cs-CZ" dirty="0" err="1"/>
              <a:t>trofozoiti</a:t>
            </a:r>
            <a:r>
              <a:rPr lang="cs-CZ" dirty="0"/>
              <a:t>  </a:t>
            </a:r>
            <a:r>
              <a:rPr lang="cs-CZ" b="1" dirty="0"/>
              <a:t>vnikají do krevního řečiště </a:t>
            </a:r>
            <a:r>
              <a:rPr lang="cs-CZ" dirty="0"/>
              <a:t>a jsou krví roznášeni </a:t>
            </a:r>
          </a:p>
          <a:p>
            <a:r>
              <a:rPr lang="cs-CZ" dirty="0"/>
              <a:t>do těla. Tato </a:t>
            </a:r>
            <a:r>
              <a:rPr lang="cs-CZ" b="1" dirty="0"/>
              <a:t>diseminace je nejčastější do jater </a:t>
            </a:r>
            <a:r>
              <a:rPr lang="cs-CZ" dirty="0"/>
              <a:t>a vyvolávají </a:t>
            </a:r>
          </a:p>
          <a:p>
            <a:r>
              <a:rPr lang="cs-CZ" dirty="0"/>
              <a:t>zde nekrózy jaterní tkáně a další léze.</a:t>
            </a:r>
          </a:p>
        </p:txBody>
      </p:sp>
    </p:spTree>
    <p:extLst>
      <p:ext uri="{BB962C8B-B14F-4D97-AF65-F5344CB8AC3E}">
        <p14:creationId xmlns:p14="http://schemas.microsoft.com/office/powerpoint/2010/main" val="15479252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9959"/>
            <a:ext cx="10515600" cy="596979"/>
          </a:xfrm>
        </p:spPr>
        <p:txBody>
          <a:bodyPr>
            <a:normAutofit/>
          </a:bodyPr>
          <a:lstStyle/>
          <a:p>
            <a:pPr algn="ctr"/>
            <a:r>
              <a:rPr lang="cs-CZ" sz="3400" b="1" dirty="0"/>
              <a:t>Paraziti mění charakter tkání hostitele !</a:t>
            </a:r>
          </a:p>
        </p:txBody>
      </p:sp>
      <p:pic>
        <p:nvPicPr>
          <p:cNvPr id="4" name="Zástupný symbol pro obsah 3"/>
          <p:cNvPicPr>
            <a:picLocks noGrp="1" noChangeAspect="1"/>
          </p:cNvPicPr>
          <p:nvPr>
            <p:ph idx="1"/>
          </p:nvPr>
        </p:nvPicPr>
        <p:blipFill>
          <a:blip r:embed="rId2"/>
          <a:stretch>
            <a:fillRect/>
          </a:stretch>
        </p:blipFill>
        <p:spPr>
          <a:xfrm>
            <a:off x="269632" y="1475768"/>
            <a:ext cx="3623671" cy="4988642"/>
          </a:xfrm>
          <a:prstGeom prst="rect">
            <a:avLst/>
          </a:prstGeom>
        </p:spPr>
      </p:pic>
      <p:sp>
        <p:nvSpPr>
          <p:cNvPr id="5" name="TextovéPole 4"/>
          <p:cNvSpPr txBox="1"/>
          <p:nvPr/>
        </p:nvSpPr>
        <p:spPr>
          <a:xfrm>
            <a:off x="4214190" y="1144986"/>
            <a:ext cx="8009308" cy="5632311"/>
          </a:xfrm>
          <a:prstGeom prst="rect">
            <a:avLst/>
          </a:prstGeom>
          <a:noFill/>
        </p:spPr>
        <p:txBody>
          <a:bodyPr wrap="none" rtlCol="0">
            <a:spAutoFit/>
          </a:bodyPr>
          <a:lstStyle/>
          <a:p>
            <a:r>
              <a:rPr lang="cs-CZ" u="sng" dirty="0"/>
              <a:t>Základní typy změny tkání:</a:t>
            </a:r>
          </a:p>
          <a:p>
            <a:endParaRPr lang="cs-CZ" dirty="0"/>
          </a:p>
          <a:p>
            <a:pPr marL="342900" indent="-342900">
              <a:buAutoNum type="arabicParenR"/>
            </a:pPr>
            <a:r>
              <a:rPr lang="cs-CZ" b="1" dirty="0"/>
              <a:t>Hypertrofie</a:t>
            </a:r>
            <a:r>
              <a:rPr lang="cs-CZ" dirty="0"/>
              <a:t> – buňky rostou do větších rozměrů než je jejich </a:t>
            </a:r>
          </a:p>
          <a:p>
            <a:r>
              <a:rPr lang="cs-CZ" dirty="0"/>
              <a:t>       obvyklá velikost, př. monocyty infikované </a:t>
            </a:r>
            <a:r>
              <a:rPr lang="cs-CZ" b="1" i="1" dirty="0" err="1"/>
              <a:t>leishmaniemi</a:t>
            </a:r>
            <a:r>
              <a:rPr lang="cs-CZ" b="1" i="1" dirty="0"/>
              <a:t> </a:t>
            </a:r>
            <a:r>
              <a:rPr lang="cs-CZ" dirty="0"/>
              <a:t>jsou </a:t>
            </a:r>
          </a:p>
          <a:p>
            <a:r>
              <a:rPr lang="cs-CZ" dirty="0"/>
              <a:t>       hypertrofované, u </a:t>
            </a:r>
            <a:r>
              <a:rPr lang="cs-CZ" dirty="0" err="1"/>
              <a:t>Chagasově</a:t>
            </a:r>
            <a:r>
              <a:rPr lang="cs-CZ" dirty="0"/>
              <a:t> nemoci (</a:t>
            </a:r>
            <a:r>
              <a:rPr lang="cs-CZ" b="1" i="1" dirty="0" err="1"/>
              <a:t>Trypamosoma</a:t>
            </a:r>
            <a:r>
              <a:rPr lang="cs-CZ" b="1" i="1" dirty="0"/>
              <a:t> </a:t>
            </a:r>
            <a:r>
              <a:rPr lang="cs-CZ" b="1" i="1" dirty="0" err="1"/>
              <a:t>cruzi</a:t>
            </a:r>
            <a:r>
              <a:rPr lang="cs-CZ" dirty="0"/>
              <a:t>) hypertrofují </a:t>
            </a:r>
          </a:p>
          <a:p>
            <a:r>
              <a:rPr lang="cs-CZ" dirty="0"/>
              <a:t>       buňky myokardu. </a:t>
            </a:r>
          </a:p>
          <a:p>
            <a:pPr marL="342900" indent="-342900">
              <a:buAutoNum type="arabicParenR" startAt="2"/>
            </a:pPr>
            <a:r>
              <a:rPr lang="cs-CZ" b="1" dirty="0" err="1"/>
              <a:t>Hylerplazie</a:t>
            </a:r>
            <a:r>
              <a:rPr lang="cs-CZ" b="1" dirty="0"/>
              <a:t> </a:t>
            </a:r>
            <a:r>
              <a:rPr lang="cs-CZ" dirty="0"/>
              <a:t>–  buňky zůstávají v původním velikosti ale roste 1jejich počet. </a:t>
            </a:r>
          </a:p>
          <a:p>
            <a:r>
              <a:rPr lang="cs-CZ" dirty="0"/>
              <a:t>       Buněčná proliferace žlučovodu vzniká jako důsledek napadení motolicí </a:t>
            </a:r>
          </a:p>
          <a:p>
            <a:r>
              <a:rPr lang="cs-CZ" dirty="0"/>
              <a:t>       </a:t>
            </a:r>
            <a:r>
              <a:rPr lang="cs-CZ" b="1" i="1" dirty="0" err="1"/>
              <a:t>Fasciola</a:t>
            </a:r>
            <a:r>
              <a:rPr lang="cs-CZ" b="1" i="1" dirty="0"/>
              <a:t> </a:t>
            </a:r>
            <a:r>
              <a:rPr lang="cs-CZ" b="1" i="1" dirty="0" err="1"/>
              <a:t>hepatica</a:t>
            </a:r>
            <a:r>
              <a:rPr lang="cs-CZ" dirty="0"/>
              <a:t>. Stejná reakce napadené žaberní tkáně vzniká jaké následek </a:t>
            </a:r>
          </a:p>
          <a:p>
            <a:r>
              <a:rPr lang="cs-CZ" dirty="0"/>
              <a:t>       infekce </a:t>
            </a:r>
            <a:r>
              <a:rPr lang="cs-CZ" b="1" i="1" dirty="0" err="1"/>
              <a:t>glochidiemi</a:t>
            </a:r>
            <a:r>
              <a:rPr lang="cs-CZ" dirty="0"/>
              <a:t>.</a:t>
            </a:r>
          </a:p>
          <a:p>
            <a:pPr marL="342900" indent="-342900">
              <a:buAutoNum type="arabicParenR" startAt="3"/>
            </a:pPr>
            <a:r>
              <a:rPr lang="cs-CZ" b="1" dirty="0"/>
              <a:t>Metaplazie</a:t>
            </a:r>
            <a:r>
              <a:rPr lang="cs-CZ" dirty="0"/>
              <a:t> – původní buňky jsou nahrazeny jiným typem buněk. Jako příklad </a:t>
            </a:r>
          </a:p>
          <a:p>
            <a:r>
              <a:rPr lang="cs-CZ" dirty="0"/>
              <a:t>       lze uvést osifikaci žaber ryb napadenými monogenetickými </a:t>
            </a:r>
            <a:r>
              <a:rPr lang="cs-CZ" b="1" dirty="0" err="1"/>
              <a:t>Dactylogyry</a:t>
            </a:r>
            <a:r>
              <a:rPr lang="cs-CZ" i="1" dirty="0"/>
              <a:t>,</a:t>
            </a:r>
            <a:r>
              <a:rPr lang="cs-CZ" dirty="0"/>
              <a:t> nebo </a:t>
            </a:r>
          </a:p>
          <a:p>
            <a:r>
              <a:rPr lang="cs-CZ" dirty="0"/>
              <a:t>       změny v důsledku napadení </a:t>
            </a:r>
            <a:r>
              <a:rPr lang="cs-CZ" b="1" dirty="0" err="1"/>
              <a:t>Schistosoma</a:t>
            </a:r>
            <a:r>
              <a:rPr lang="cs-CZ" b="1" dirty="0"/>
              <a:t> </a:t>
            </a:r>
            <a:r>
              <a:rPr lang="cs-CZ" b="1" dirty="0" err="1"/>
              <a:t>hematobium</a:t>
            </a:r>
            <a:r>
              <a:rPr lang="cs-CZ" dirty="0"/>
              <a:t>. Často zde dochází ke </a:t>
            </a:r>
          </a:p>
          <a:p>
            <a:r>
              <a:rPr lang="cs-CZ" dirty="0"/>
              <a:t>       vzniku rakoviny močového měchýře.</a:t>
            </a:r>
          </a:p>
          <a:p>
            <a:r>
              <a:rPr lang="cs-CZ" b="1" dirty="0"/>
              <a:t>4)   </a:t>
            </a:r>
            <a:r>
              <a:rPr lang="cs-CZ" b="1" dirty="0" err="1"/>
              <a:t>Neoplazie</a:t>
            </a:r>
            <a:r>
              <a:rPr lang="cs-CZ" b="1" dirty="0"/>
              <a:t> </a:t>
            </a:r>
            <a:r>
              <a:rPr lang="cs-CZ" dirty="0"/>
              <a:t>– pokud ustane působení parazita vedoucí ke vzniku hyperplazii a</a:t>
            </a:r>
          </a:p>
          <a:p>
            <a:r>
              <a:rPr lang="cs-CZ" dirty="0"/>
              <a:t>       metaplazii vrací se tkáň do původního stavu. Naproti tomu </a:t>
            </a:r>
            <a:r>
              <a:rPr lang="cs-CZ" dirty="0" err="1"/>
              <a:t>Neoplazie</a:t>
            </a:r>
            <a:r>
              <a:rPr lang="cs-CZ" dirty="0"/>
              <a:t> je změna, </a:t>
            </a:r>
          </a:p>
          <a:p>
            <a:r>
              <a:rPr lang="cs-CZ" dirty="0"/>
              <a:t>       kdy po utlumení původce změny tkáně dochází ke vzniku maligního nádoru </a:t>
            </a:r>
          </a:p>
          <a:p>
            <a:r>
              <a:rPr lang="cs-CZ" dirty="0"/>
              <a:t>       (</a:t>
            </a:r>
            <a:r>
              <a:rPr lang="cs-CZ" b="1" i="1" dirty="0" err="1"/>
              <a:t>Opisthorchis</a:t>
            </a:r>
            <a:r>
              <a:rPr lang="cs-CZ" b="1" i="1" dirty="0"/>
              <a:t> </a:t>
            </a:r>
            <a:r>
              <a:rPr lang="cs-CZ" b="1" i="1" dirty="0" err="1"/>
              <a:t>viverrini</a:t>
            </a:r>
            <a:r>
              <a:rPr lang="cs-CZ" dirty="0"/>
              <a:t>). U psů pak </a:t>
            </a:r>
            <a:r>
              <a:rPr lang="cs-CZ" b="1" i="1" dirty="0" err="1"/>
              <a:t>Spirocerca</a:t>
            </a:r>
            <a:r>
              <a:rPr lang="cs-CZ" b="1" i="1" dirty="0"/>
              <a:t> </a:t>
            </a:r>
            <a:r>
              <a:rPr lang="cs-CZ" b="1" i="1" dirty="0" err="1"/>
              <a:t>lupi</a:t>
            </a:r>
            <a:r>
              <a:rPr lang="cs-CZ" b="1" i="1" dirty="0"/>
              <a:t> </a:t>
            </a:r>
            <a:r>
              <a:rPr lang="cs-CZ" dirty="0"/>
              <a:t>původce tzv. </a:t>
            </a:r>
            <a:r>
              <a:rPr lang="cs-CZ" dirty="0" err="1"/>
              <a:t>spondylozy</a:t>
            </a:r>
            <a:r>
              <a:rPr lang="cs-CZ" dirty="0"/>
              <a:t> </a:t>
            </a:r>
          </a:p>
          <a:p>
            <a:r>
              <a:rPr lang="cs-CZ" dirty="0"/>
              <a:t>       vedoucí často k sarkomu jícnu.</a:t>
            </a:r>
          </a:p>
          <a:p>
            <a:pPr marL="342900" indent="-342900">
              <a:buAutoNum type="arabicParenR"/>
            </a:pPr>
            <a:endParaRPr lang="cs-CZ" dirty="0"/>
          </a:p>
        </p:txBody>
      </p:sp>
    </p:spTree>
    <p:extLst>
      <p:ext uri="{BB962C8B-B14F-4D97-AF65-F5344CB8AC3E}">
        <p14:creationId xmlns:p14="http://schemas.microsoft.com/office/powerpoint/2010/main" val="36114383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517470"/>
          </a:xfrm>
        </p:spPr>
        <p:txBody>
          <a:bodyPr>
            <a:noAutofit/>
          </a:bodyPr>
          <a:lstStyle/>
          <a:p>
            <a:pPr algn="ctr"/>
            <a:r>
              <a:rPr lang="cs-CZ" sz="3800" b="1" dirty="0"/>
              <a:t>Typy poškození buněk, smrt a adaptace</a:t>
            </a:r>
          </a:p>
        </p:txBody>
      </p:sp>
      <p:pic>
        <p:nvPicPr>
          <p:cNvPr id="11266" name="Picture 2" descr="Poškození buňky, smrt a adaptace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8914" y="1106535"/>
            <a:ext cx="8627197" cy="575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2413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8486" y="158392"/>
            <a:ext cx="4341827" cy="1325563"/>
          </a:xfrm>
        </p:spPr>
        <p:txBody>
          <a:bodyPr>
            <a:normAutofit/>
          </a:bodyPr>
          <a:lstStyle/>
          <a:p>
            <a:pPr algn="ctr"/>
            <a:r>
              <a:rPr lang="cs-CZ" sz="2800" b="1" dirty="0"/>
              <a:t>Původce </a:t>
            </a:r>
            <a:r>
              <a:rPr lang="cs-CZ" sz="2800" b="1" dirty="0" err="1"/>
              <a:t>Chagasovy</a:t>
            </a:r>
            <a:r>
              <a:rPr lang="cs-CZ" sz="2800" b="1" dirty="0"/>
              <a:t> nemoci</a:t>
            </a:r>
            <a:r>
              <a:rPr lang="cs-CZ" sz="2800" dirty="0"/>
              <a:t/>
            </a:r>
            <a:br>
              <a:rPr lang="cs-CZ" sz="2800" dirty="0"/>
            </a:br>
            <a:r>
              <a:rPr lang="cs-CZ" sz="2800" dirty="0"/>
              <a:t>(</a:t>
            </a:r>
            <a:r>
              <a:rPr lang="cs-CZ" sz="2800" i="1" dirty="0"/>
              <a:t>Trypanosoma </a:t>
            </a:r>
            <a:r>
              <a:rPr lang="cs-CZ" sz="2800" i="1" dirty="0" err="1"/>
              <a:t>cruzi</a:t>
            </a:r>
            <a:r>
              <a:rPr lang="cs-CZ" sz="2800" i="1" dirty="0"/>
              <a:t>)</a:t>
            </a:r>
          </a:p>
        </p:txBody>
      </p:sp>
      <p:pic>
        <p:nvPicPr>
          <p:cNvPr id="4" name="Zástupný symbol pro obsah 3"/>
          <p:cNvPicPr>
            <a:picLocks noGrp="1" noChangeAspect="1"/>
          </p:cNvPicPr>
          <p:nvPr>
            <p:ph idx="1"/>
          </p:nvPr>
        </p:nvPicPr>
        <p:blipFill>
          <a:blip r:embed="rId2"/>
          <a:stretch>
            <a:fillRect/>
          </a:stretch>
        </p:blipFill>
        <p:spPr>
          <a:xfrm>
            <a:off x="6480313" y="191987"/>
            <a:ext cx="5455217" cy="3338392"/>
          </a:xfrm>
          <a:prstGeom prst="rect">
            <a:avLst/>
          </a:prstGeom>
        </p:spPr>
      </p:pic>
      <p:pic>
        <p:nvPicPr>
          <p:cNvPr id="5" name="Obrázek 4"/>
          <p:cNvPicPr>
            <a:picLocks noChangeAspect="1"/>
          </p:cNvPicPr>
          <p:nvPr/>
        </p:nvPicPr>
        <p:blipFill>
          <a:blip r:embed="rId3"/>
          <a:stretch>
            <a:fillRect/>
          </a:stretch>
        </p:blipFill>
        <p:spPr>
          <a:xfrm>
            <a:off x="210544" y="1270287"/>
            <a:ext cx="5909476" cy="5358501"/>
          </a:xfrm>
          <a:prstGeom prst="rect">
            <a:avLst/>
          </a:prstGeom>
        </p:spPr>
      </p:pic>
      <p:pic>
        <p:nvPicPr>
          <p:cNvPr id="6" name="Obrázek 5"/>
          <p:cNvPicPr>
            <a:picLocks noChangeAspect="1"/>
          </p:cNvPicPr>
          <p:nvPr/>
        </p:nvPicPr>
        <p:blipFill>
          <a:blip r:embed="rId4"/>
          <a:stretch>
            <a:fillRect/>
          </a:stretch>
        </p:blipFill>
        <p:spPr>
          <a:xfrm>
            <a:off x="7262316" y="3703517"/>
            <a:ext cx="4561896" cy="2740674"/>
          </a:xfrm>
          <a:prstGeom prst="rect">
            <a:avLst/>
          </a:prstGeom>
        </p:spPr>
      </p:pic>
      <p:pic>
        <p:nvPicPr>
          <p:cNvPr id="7" name="Obrázek 6"/>
          <p:cNvPicPr>
            <a:picLocks noChangeAspect="1"/>
          </p:cNvPicPr>
          <p:nvPr/>
        </p:nvPicPr>
        <p:blipFill>
          <a:blip r:embed="rId5"/>
          <a:stretch>
            <a:fillRect/>
          </a:stretch>
        </p:blipFill>
        <p:spPr>
          <a:xfrm>
            <a:off x="117613" y="191987"/>
            <a:ext cx="2020873" cy="1498701"/>
          </a:xfrm>
          <a:prstGeom prst="rect">
            <a:avLst/>
          </a:prstGeom>
        </p:spPr>
      </p:pic>
    </p:spTree>
    <p:extLst>
      <p:ext uri="{BB962C8B-B14F-4D97-AF65-F5344CB8AC3E}">
        <p14:creationId xmlns:p14="http://schemas.microsoft.com/office/powerpoint/2010/main" val="40629689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3230"/>
          </a:xfrm>
        </p:spPr>
        <p:txBody>
          <a:bodyPr>
            <a:normAutofit fontScale="90000"/>
          </a:bodyPr>
          <a:lstStyle/>
          <a:p>
            <a:pPr algn="ctr"/>
            <a:r>
              <a:rPr lang="cs-CZ" sz="3400" b="1" dirty="0"/>
              <a:t>Chronická </a:t>
            </a:r>
            <a:r>
              <a:rPr lang="cs-CZ" sz="3400" b="1" dirty="0" err="1"/>
              <a:t>cardiomyopaie</a:t>
            </a:r>
            <a:r>
              <a:rPr lang="cs-CZ" sz="3400" b="1" dirty="0"/>
              <a:t> u </a:t>
            </a:r>
            <a:r>
              <a:rPr lang="cs-CZ" sz="3400" b="1" dirty="0" err="1"/>
              <a:t>Chagasovy</a:t>
            </a:r>
            <a:r>
              <a:rPr lang="cs-CZ" sz="3400" b="1" dirty="0"/>
              <a:t> nemoci </a:t>
            </a:r>
            <a:br>
              <a:rPr lang="cs-CZ" sz="3400" b="1" dirty="0"/>
            </a:br>
            <a:r>
              <a:rPr lang="cs-CZ" sz="3400" b="1" dirty="0"/>
              <a:t>(</a:t>
            </a:r>
            <a:r>
              <a:rPr lang="cs-CZ" sz="2900" b="1" dirty="0"/>
              <a:t>příklad hypertrofie</a:t>
            </a:r>
            <a:r>
              <a:rPr lang="cs-CZ" sz="3400" b="1" dirty="0"/>
              <a:t>)</a:t>
            </a:r>
          </a:p>
        </p:txBody>
      </p:sp>
      <p:pic>
        <p:nvPicPr>
          <p:cNvPr id="4" name="Zástupný symbol pro obsah 3"/>
          <p:cNvPicPr>
            <a:picLocks noGrp="1" noChangeAspect="1"/>
          </p:cNvPicPr>
          <p:nvPr>
            <p:ph idx="1"/>
          </p:nvPr>
        </p:nvPicPr>
        <p:blipFill>
          <a:blip r:embed="rId2"/>
          <a:stretch>
            <a:fillRect/>
          </a:stretch>
        </p:blipFill>
        <p:spPr>
          <a:xfrm>
            <a:off x="2871332" y="1319916"/>
            <a:ext cx="3116000" cy="3689405"/>
          </a:xfrm>
          <a:prstGeom prst="rect">
            <a:avLst/>
          </a:prstGeom>
        </p:spPr>
      </p:pic>
      <p:pic>
        <p:nvPicPr>
          <p:cNvPr id="5" name="Obrázek 4"/>
          <p:cNvPicPr>
            <a:picLocks noChangeAspect="1"/>
          </p:cNvPicPr>
          <p:nvPr/>
        </p:nvPicPr>
        <p:blipFill>
          <a:blip r:embed="rId3"/>
          <a:stretch>
            <a:fillRect/>
          </a:stretch>
        </p:blipFill>
        <p:spPr>
          <a:xfrm>
            <a:off x="6298840" y="1335818"/>
            <a:ext cx="3218871" cy="3566341"/>
          </a:xfrm>
          <a:prstGeom prst="rect">
            <a:avLst/>
          </a:prstGeom>
        </p:spPr>
      </p:pic>
      <p:sp>
        <p:nvSpPr>
          <p:cNvPr id="6" name="TextovéPole 5"/>
          <p:cNvSpPr txBox="1"/>
          <p:nvPr/>
        </p:nvSpPr>
        <p:spPr>
          <a:xfrm>
            <a:off x="2449002" y="5239910"/>
            <a:ext cx="8923084" cy="646331"/>
          </a:xfrm>
          <a:prstGeom prst="rect">
            <a:avLst/>
          </a:prstGeom>
          <a:noFill/>
        </p:spPr>
        <p:txBody>
          <a:bodyPr wrap="none" rtlCol="0">
            <a:spAutoFit/>
          </a:bodyPr>
          <a:lstStyle/>
          <a:p>
            <a:r>
              <a:rPr lang="cs-CZ" dirty="0"/>
              <a:t>Normální zdravý pacient (A) a pacient nemocný </a:t>
            </a:r>
            <a:r>
              <a:rPr lang="cs-CZ" dirty="0" err="1"/>
              <a:t>Chagasovou</a:t>
            </a:r>
            <a:r>
              <a:rPr lang="cs-CZ" dirty="0"/>
              <a:t> nemocí a trpící </a:t>
            </a:r>
            <a:r>
              <a:rPr lang="cs-CZ" dirty="0" err="1"/>
              <a:t>cardimyopatií</a:t>
            </a:r>
            <a:r>
              <a:rPr lang="cs-CZ" dirty="0"/>
              <a:t>. </a:t>
            </a:r>
          </a:p>
          <a:p>
            <a:r>
              <a:rPr lang="cs-CZ" dirty="0"/>
              <a:t>V důsledku výraznému zeslabení srdeční stěny dochází v zasaženém ke zvětšení jeho velikosti.</a:t>
            </a:r>
          </a:p>
        </p:txBody>
      </p:sp>
    </p:spTree>
    <p:extLst>
      <p:ext uri="{BB962C8B-B14F-4D97-AF65-F5344CB8AC3E}">
        <p14:creationId xmlns:p14="http://schemas.microsoft.com/office/powerpoint/2010/main" val="13787992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del trávicí soustavy - 3 čás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287" y="3081171"/>
            <a:ext cx="3485231" cy="348523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973372" y="317420"/>
            <a:ext cx="5294313" cy="787813"/>
          </a:xfrm>
        </p:spPr>
        <p:txBody>
          <a:bodyPr>
            <a:normAutofit/>
          </a:bodyPr>
          <a:lstStyle/>
          <a:p>
            <a:r>
              <a:rPr lang="cs-CZ" sz="3400" b="1" dirty="0"/>
              <a:t>Patogenita </a:t>
            </a:r>
            <a:r>
              <a:rPr lang="cs-CZ" sz="3400" b="1" i="1" dirty="0" err="1"/>
              <a:t>Fasciola</a:t>
            </a:r>
            <a:r>
              <a:rPr lang="cs-CZ" sz="3400" b="1" i="1" dirty="0"/>
              <a:t> </a:t>
            </a:r>
            <a:r>
              <a:rPr lang="cs-CZ" sz="3400" b="1" i="1" dirty="0" err="1"/>
              <a:t>hepatica</a:t>
            </a:r>
            <a:endParaRPr lang="cs-CZ" sz="3400" b="1" i="1" dirty="0"/>
          </a:p>
        </p:txBody>
      </p:sp>
      <p:pic>
        <p:nvPicPr>
          <p:cNvPr id="4" name="Zástupný symbol pro obsah 3"/>
          <p:cNvPicPr>
            <a:picLocks noGrp="1" noChangeAspect="1"/>
          </p:cNvPicPr>
          <p:nvPr>
            <p:ph idx="1"/>
          </p:nvPr>
        </p:nvPicPr>
        <p:blipFill>
          <a:blip r:embed="rId3"/>
          <a:stretch>
            <a:fillRect/>
          </a:stretch>
        </p:blipFill>
        <p:spPr>
          <a:xfrm>
            <a:off x="6806315" y="366570"/>
            <a:ext cx="2403685" cy="2124789"/>
          </a:xfrm>
          <a:prstGeom prst="rect">
            <a:avLst/>
          </a:prstGeom>
        </p:spPr>
      </p:pic>
      <p:pic>
        <p:nvPicPr>
          <p:cNvPr id="5" name="Obrázek 4"/>
          <p:cNvPicPr>
            <a:picLocks noChangeAspect="1"/>
          </p:cNvPicPr>
          <p:nvPr/>
        </p:nvPicPr>
        <p:blipFill>
          <a:blip r:embed="rId4"/>
          <a:stretch>
            <a:fillRect/>
          </a:stretch>
        </p:blipFill>
        <p:spPr>
          <a:xfrm>
            <a:off x="214065" y="1559891"/>
            <a:ext cx="3990975" cy="4752975"/>
          </a:xfrm>
          <a:prstGeom prst="rect">
            <a:avLst/>
          </a:prstGeom>
        </p:spPr>
      </p:pic>
      <p:pic>
        <p:nvPicPr>
          <p:cNvPr id="6" name="Obrázek 5"/>
          <p:cNvPicPr>
            <a:picLocks noChangeAspect="1"/>
          </p:cNvPicPr>
          <p:nvPr/>
        </p:nvPicPr>
        <p:blipFill>
          <a:blip r:embed="rId5"/>
          <a:stretch>
            <a:fillRect/>
          </a:stretch>
        </p:blipFill>
        <p:spPr>
          <a:xfrm>
            <a:off x="6621717" y="2539065"/>
            <a:ext cx="5254447" cy="4075043"/>
          </a:xfrm>
          <a:prstGeom prst="rect">
            <a:avLst/>
          </a:prstGeom>
        </p:spPr>
      </p:pic>
      <p:sp>
        <p:nvSpPr>
          <p:cNvPr id="8" name="TextovéPole 7"/>
          <p:cNvSpPr txBox="1"/>
          <p:nvPr/>
        </p:nvSpPr>
        <p:spPr>
          <a:xfrm>
            <a:off x="4197842" y="1240407"/>
            <a:ext cx="1793055" cy="1785104"/>
          </a:xfrm>
          <a:prstGeom prst="rect">
            <a:avLst/>
          </a:prstGeom>
          <a:noFill/>
        </p:spPr>
        <p:txBody>
          <a:bodyPr wrap="none" rtlCol="0">
            <a:spAutoFit/>
          </a:bodyPr>
          <a:lstStyle/>
          <a:p>
            <a:r>
              <a:rPr lang="cs-CZ" sz="2200" dirty="0"/>
              <a:t>Motolice ve </a:t>
            </a:r>
          </a:p>
          <a:p>
            <a:r>
              <a:rPr lang="cs-CZ" sz="2200" dirty="0" err="1"/>
              <a:t>dvanásterníku</a:t>
            </a:r>
            <a:endParaRPr lang="cs-CZ" sz="2200" dirty="0"/>
          </a:p>
          <a:p>
            <a:r>
              <a:rPr lang="cs-CZ" sz="2200" dirty="0"/>
              <a:t>(příklad </a:t>
            </a:r>
          </a:p>
          <a:p>
            <a:r>
              <a:rPr lang="cs-CZ" sz="2200" b="1" dirty="0"/>
              <a:t>hyperplazie</a:t>
            </a:r>
            <a:r>
              <a:rPr lang="cs-CZ" sz="2200" dirty="0"/>
              <a:t> </a:t>
            </a:r>
          </a:p>
          <a:p>
            <a:r>
              <a:rPr lang="cs-CZ" sz="2200" dirty="0"/>
              <a:t>tkáně)</a:t>
            </a:r>
          </a:p>
        </p:txBody>
      </p:sp>
      <p:sp>
        <p:nvSpPr>
          <p:cNvPr id="9" name="Šipka doprava 8"/>
          <p:cNvSpPr/>
          <p:nvPr/>
        </p:nvSpPr>
        <p:spPr>
          <a:xfrm>
            <a:off x="5643309" y="1946103"/>
            <a:ext cx="978408" cy="3737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26" name="Picture 2" descr="Trávení, trávicí ústrojí, dvanácterní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0977" y="363161"/>
            <a:ext cx="2514144" cy="209977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7"/>
          <a:stretch>
            <a:fillRect/>
          </a:stretch>
        </p:blipFill>
        <p:spPr>
          <a:xfrm rot="5400000">
            <a:off x="1764393" y="3666896"/>
            <a:ext cx="1571553" cy="805545"/>
          </a:xfrm>
          <a:prstGeom prst="rect">
            <a:avLst/>
          </a:prstGeom>
        </p:spPr>
      </p:pic>
    </p:spTree>
    <p:extLst>
      <p:ext uri="{BB962C8B-B14F-4D97-AF65-F5344CB8AC3E}">
        <p14:creationId xmlns:p14="http://schemas.microsoft.com/office/powerpoint/2010/main" val="1425307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2002"/>
            <a:ext cx="10515600" cy="1325563"/>
          </a:xfrm>
        </p:spPr>
        <p:txBody>
          <a:bodyPr>
            <a:normAutofit/>
          </a:bodyPr>
          <a:lstStyle/>
          <a:p>
            <a:pPr algn="ctr"/>
            <a:r>
              <a:rPr lang="es-ES" sz="3800" b="1" dirty="0"/>
              <a:t>Grafické znázornění globální distribuce biomasy podle taxonů</a:t>
            </a:r>
            <a:r>
              <a:rPr lang="cs-CZ" sz="3800" b="1" dirty="0"/>
              <a:t> (</a:t>
            </a:r>
            <a:r>
              <a:rPr lang="cs-CZ" sz="3800" b="1" dirty="0" err="1"/>
              <a:t>Gt</a:t>
            </a:r>
            <a:r>
              <a:rPr lang="cs-CZ" sz="3800" b="1" dirty="0"/>
              <a:t> C)</a:t>
            </a:r>
          </a:p>
        </p:txBody>
      </p:sp>
      <p:pic>
        <p:nvPicPr>
          <p:cNvPr id="6" name="Zástupný symbol pro obsah 5"/>
          <p:cNvPicPr>
            <a:picLocks noGrp="1" noChangeAspect="1"/>
          </p:cNvPicPr>
          <p:nvPr>
            <p:ph idx="1"/>
          </p:nvPr>
        </p:nvPicPr>
        <p:blipFill>
          <a:blip r:embed="rId2"/>
          <a:stretch>
            <a:fillRect/>
          </a:stretch>
        </p:blipFill>
        <p:spPr>
          <a:xfrm>
            <a:off x="420805" y="1724338"/>
            <a:ext cx="11231967" cy="4398165"/>
          </a:xfrm>
          <a:prstGeom prst="rect">
            <a:avLst/>
          </a:prstGeom>
        </p:spPr>
      </p:pic>
      <p:sp>
        <p:nvSpPr>
          <p:cNvPr id="7" name="Obdélník 6"/>
          <p:cNvSpPr/>
          <p:nvPr/>
        </p:nvSpPr>
        <p:spPr>
          <a:xfrm>
            <a:off x="10074938" y="5656425"/>
            <a:ext cx="1262959" cy="554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3872285" y="6313329"/>
            <a:ext cx="4449873" cy="492443"/>
          </a:xfrm>
          <a:prstGeom prst="rect">
            <a:avLst/>
          </a:prstGeom>
          <a:noFill/>
        </p:spPr>
        <p:txBody>
          <a:bodyPr wrap="none" rtlCol="0">
            <a:spAutoFit/>
          </a:bodyPr>
          <a:lstStyle/>
          <a:p>
            <a:r>
              <a:rPr lang="cs-CZ" sz="2600" dirty="0"/>
              <a:t>A kolik z toho asi tvoří paraziti ?</a:t>
            </a:r>
          </a:p>
        </p:txBody>
      </p:sp>
    </p:spTree>
    <p:extLst>
      <p:ext uri="{BB962C8B-B14F-4D97-AF65-F5344CB8AC3E}">
        <p14:creationId xmlns:p14="http://schemas.microsoft.com/office/powerpoint/2010/main" val="13411023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6599" y="377398"/>
            <a:ext cx="3828879" cy="414103"/>
          </a:xfrm>
        </p:spPr>
        <p:txBody>
          <a:bodyPr>
            <a:normAutofit fontScale="90000"/>
          </a:bodyPr>
          <a:lstStyle/>
          <a:p>
            <a:pPr algn="ctr"/>
            <a:r>
              <a:rPr lang="cs-CZ" sz="3800" i="1" dirty="0" err="1"/>
              <a:t>Giardia</a:t>
            </a:r>
            <a:r>
              <a:rPr lang="cs-CZ" sz="3800" i="1" dirty="0"/>
              <a:t> </a:t>
            </a:r>
            <a:r>
              <a:rPr lang="cs-CZ" sz="3800" i="1" dirty="0" err="1"/>
              <a:t>lamblia</a:t>
            </a:r>
            <a:r>
              <a:rPr lang="cs-CZ" sz="2200" i="1" dirty="0"/>
              <a:t/>
            </a:r>
            <a:br>
              <a:rPr lang="cs-CZ" sz="2200" i="1" dirty="0"/>
            </a:br>
            <a:r>
              <a:rPr lang="cs-CZ" sz="2900" dirty="0"/>
              <a:t>(interference s potravou</a:t>
            </a:r>
            <a:r>
              <a:rPr lang="cs-CZ" sz="2900" i="1" dirty="0"/>
              <a:t>)</a:t>
            </a:r>
          </a:p>
        </p:txBody>
      </p:sp>
      <p:pic>
        <p:nvPicPr>
          <p:cNvPr id="4" name="Zástupný symbol pro obsah 3"/>
          <p:cNvPicPr>
            <a:picLocks noGrp="1" noChangeAspect="1"/>
          </p:cNvPicPr>
          <p:nvPr>
            <p:ph idx="1"/>
          </p:nvPr>
        </p:nvPicPr>
        <p:blipFill>
          <a:blip r:embed="rId2"/>
          <a:stretch>
            <a:fillRect/>
          </a:stretch>
        </p:blipFill>
        <p:spPr>
          <a:xfrm>
            <a:off x="165253" y="4746919"/>
            <a:ext cx="2732921" cy="1825099"/>
          </a:xfrm>
          <a:prstGeom prst="rect">
            <a:avLst/>
          </a:prstGeom>
        </p:spPr>
      </p:pic>
      <p:pic>
        <p:nvPicPr>
          <p:cNvPr id="5" name="Obrázek 4"/>
          <p:cNvPicPr>
            <a:picLocks noChangeAspect="1"/>
          </p:cNvPicPr>
          <p:nvPr/>
        </p:nvPicPr>
        <p:blipFill>
          <a:blip r:embed="rId3"/>
          <a:stretch>
            <a:fillRect/>
          </a:stretch>
        </p:blipFill>
        <p:spPr>
          <a:xfrm>
            <a:off x="2851418" y="4746919"/>
            <a:ext cx="2781300" cy="1879336"/>
          </a:xfrm>
          <a:prstGeom prst="rect">
            <a:avLst/>
          </a:prstGeom>
        </p:spPr>
      </p:pic>
      <p:pic>
        <p:nvPicPr>
          <p:cNvPr id="6" name="Obrázek 5"/>
          <p:cNvPicPr>
            <a:picLocks noChangeAspect="1"/>
          </p:cNvPicPr>
          <p:nvPr/>
        </p:nvPicPr>
        <p:blipFill>
          <a:blip r:embed="rId4"/>
          <a:stretch>
            <a:fillRect/>
          </a:stretch>
        </p:blipFill>
        <p:spPr>
          <a:xfrm>
            <a:off x="7486674" y="174929"/>
            <a:ext cx="4595322" cy="4396436"/>
          </a:xfrm>
          <a:prstGeom prst="rect">
            <a:avLst/>
          </a:prstGeom>
        </p:spPr>
      </p:pic>
      <p:pic>
        <p:nvPicPr>
          <p:cNvPr id="23556" name="Picture 4" descr="GUIDELINE for Giardiasis - ABCD cats &amp; ve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3732" y="4692402"/>
            <a:ext cx="2201468" cy="1849214"/>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Giardia: what is it, symptoms, treatment, caus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5961" y="4731442"/>
            <a:ext cx="1864412" cy="1864412"/>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Prípady protozoálnych nákaz giardióz (Giardia sp.) na Slovensku -  SciCell.o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410" y="1022826"/>
            <a:ext cx="4701608" cy="3366881"/>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Giardie u psa a kočky | Giardióza | MetropoleVet Prah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0373" y="4701041"/>
            <a:ext cx="2313359" cy="1840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667079" y="285615"/>
            <a:ext cx="2803693" cy="1200329"/>
          </a:xfrm>
          <a:prstGeom prst="rect">
            <a:avLst/>
          </a:prstGeom>
          <a:noFill/>
        </p:spPr>
        <p:txBody>
          <a:bodyPr wrap="square" rtlCol="0">
            <a:spAutoFit/>
          </a:bodyPr>
          <a:lstStyle/>
          <a:p>
            <a:pPr marL="342900" indent="-342900">
              <a:buAutoNum type="alphaUcParenR"/>
            </a:pPr>
            <a:r>
              <a:rPr lang="cs-CZ" dirty="0"/>
              <a:t>Laktáza štěpí laktózu </a:t>
            </a:r>
          </a:p>
          <a:p>
            <a:r>
              <a:rPr lang="cs-CZ" dirty="0"/>
              <a:t>na monosacharidy, které </a:t>
            </a:r>
          </a:p>
          <a:p>
            <a:r>
              <a:rPr lang="cs-CZ" dirty="0"/>
              <a:t>jsou absorbovány střevním epitelem a tráveny. </a:t>
            </a:r>
          </a:p>
        </p:txBody>
      </p:sp>
      <p:sp>
        <p:nvSpPr>
          <p:cNvPr id="8" name="TextovéPole 7"/>
          <p:cNvSpPr txBox="1"/>
          <p:nvPr/>
        </p:nvSpPr>
        <p:spPr>
          <a:xfrm>
            <a:off x="5216060" y="1637968"/>
            <a:ext cx="2413609" cy="2862322"/>
          </a:xfrm>
          <a:prstGeom prst="rect">
            <a:avLst/>
          </a:prstGeom>
          <a:noFill/>
        </p:spPr>
        <p:txBody>
          <a:bodyPr wrap="none" rtlCol="0">
            <a:spAutoFit/>
          </a:bodyPr>
          <a:lstStyle/>
          <a:p>
            <a:r>
              <a:rPr lang="cs-CZ" dirty="0"/>
              <a:t>B) </a:t>
            </a:r>
            <a:r>
              <a:rPr lang="cs-CZ" dirty="0" err="1"/>
              <a:t>Trofozoiti</a:t>
            </a:r>
            <a:r>
              <a:rPr lang="cs-CZ" dirty="0"/>
              <a:t> </a:t>
            </a:r>
            <a:r>
              <a:rPr lang="cs-CZ" i="1" dirty="0"/>
              <a:t>G. </a:t>
            </a:r>
            <a:r>
              <a:rPr lang="cs-CZ" i="1" dirty="0" err="1"/>
              <a:t>lamblia</a:t>
            </a:r>
            <a:endParaRPr lang="cs-CZ" i="1" dirty="0"/>
          </a:p>
          <a:p>
            <a:r>
              <a:rPr lang="cs-CZ" dirty="0" err="1"/>
              <a:t>adherují</a:t>
            </a:r>
            <a:r>
              <a:rPr lang="cs-CZ" dirty="0"/>
              <a:t> k epitelu a </a:t>
            </a:r>
          </a:p>
          <a:p>
            <a:r>
              <a:rPr lang="cs-CZ" dirty="0"/>
              <a:t>blokují štěpení laktózy </a:t>
            </a:r>
          </a:p>
          <a:p>
            <a:r>
              <a:rPr lang="cs-CZ" dirty="0"/>
              <a:t>a tím brání jejímu </a:t>
            </a:r>
          </a:p>
          <a:p>
            <a:r>
              <a:rPr lang="cs-CZ" dirty="0"/>
              <a:t>trávení. Rostoucí </a:t>
            </a:r>
          </a:p>
          <a:p>
            <a:r>
              <a:rPr lang="cs-CZ" dirty="0"/>
              <a:t>koncentrace laktózy v </a:t>
            </a:r>
          </a:p>
          <a:p>
            <a:r>
              <a:rPr lang="cs-CZ" dirty="0"/>
              <a:t>lumenu střeva mění </a:t>
            </a:r>
          </a:p>
          <a:p>
            <a:r>
              <a:rPr lang="cs-CZ" dirty="0"/>
              <a:t>osmotické poměry a </a:t>
            </a:r>
          </a:p>
          <a:p>
            <a:r>
              <a:rPr lang="cs-CZ" dirty="0"/>
              <a:t>vedou k pronikání vody </a:t>
            </a:r>
          </a:p>
          <a:p>
            <a:r>
              <a:rPr lang="cs-CZ" dirty="0"/>
              <a:t>do střeva.</a:t>
            </a:r>
          </a:p>
        </p:txBody>
      </p:sp>
    </p:spTree>
    <p:extLst>
      <p:ext uri="{BB962C8B-B14F-4D97-AF65-F5344CB8AC3E}">
        <p14:creationId xmlns:p14="http://schemas.microsoft.com/office/powerpoint/2010/main" val="15876976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29368" y="365125"/>
            <a:ext cx="3676650" cy="4191000"/>
          </a:xfrm>
          <a:prstGeom prst="rect">
            <a:avLst/>
          </a:prstGeom>
        </p:spPr>
      </p:pic>
      <p:sp>
        <p:nvSpPr>
          <p:cNvPr id="2" name="Nadpis 1"/>
          <p:cNvSpPr>
            <a:spLocks noGrp="1"/>
          </p:cNvSpPr>
          <p:nvPr>
            <p:ph type="title"/>
          </p:nvPr>
        </p:nvSpPr>
        <p:spPr>
          <a:xfrm>
            <a:off x="3458820" y="159028"/>
            <a:ext cx="3578087" cy="978010"/>
          </a:xfrm>
        </p:spPr>
        <p:txBody>
          <a:bodyPr>
            <a:normAutofit/>
          </a:bodyPr>
          <a:lstStyle/>
          <a:p>
            <a:r>
              <a:rPr lang="cs-CZ" sz="2800" b="1" i="1" dirty="0" err="1"/>
              <a:t>Diphylobothrium</a:t>
            </a:r>
            <a:r>
              <a:rPr lang="cs-CZ" sz="2800" b="1" i="1" dirty="0"/>
              <a:t> </a:t>
            </a:r>
            <a:r>
              <a:rPr lang="cs-CZ" sz="2800" b="1" i="1" dirty="0" err="1"/>
              <a:t>latum</a:t>
            </a:r>
            <a:r>
              <a:rPr lang="cs-CZ" sz="2800" b="1" i="1" dirty="0"/>
              <a:t/>
            </a:r>
            <a:br>
              <a:rPr lang="cs-CZ" sz="2800" b="1" i="1" dirty="0"/>
            </a:br>
            <a:r>
              <a:rPr lang="cs-CZ" sz="2800" b="1" i="1" dirty="0"/>
              <a:t>(</a:t>
            </a:r>
            <a:r>
              <a:rPr lang="cs-CZ" sz="2600" b="1" i="1" dirty="0"/>
              <a:t>interference s potravou</a:t>
            </a:r>
            <a:r>
              <a:rPr lang="cs-CZ" sz="2800" b="1" i="1" dirty="0"/>
              <a:t>) </a:t>
            </a:r>
          </a:p>
        </p:txBody>
      </p:sp>
      <p:pic>
        <p:nvPicPr>
          <p:cNvPr id="5" name="Obrázek 4"/>
          <p:cNvPicPr>
            <a:picLocks noChangeAspect="1"/>
          </p:cNvPicPr>
          <p:nvPr/>
        </p:nvPicPr>
        <p:blipFill>
          <a:blip r:embed="rId3"/>
          <a:stretch>
            <a:fillRect/>
          </a:stretch>
        </p:blipFill>
        <p:spPr>
          <a:xfrm>
            <a:off x="6981250" y="383929"/>
            <a:ext cx="5536804" cy="2394294"/>
          </a:xfrm>
          <a:prstGeom prst="rect">
            <a:avLst/>
          </a:prstGeom>
        </p:spPr>
      </p:pic>
      <p:pic>
        <p:nvPicPr>
          <p:cNvPr id="6" name="Obrázek 5"/>
          <p:cNvPicPr>
            <a:picLocks noChangeAspect="1"/>
          </p:cNvPicPr>
          <p:nvPr/>
        </p:nvPicPr>
        <p:blipFill>
          <a:blip r:embed="rId4"/>
          <a:stretch>
            <a:fillRect/>
          </a:stretch>
        </p:blipFill>
        <p:spPr>
          <a:xfrm>
            <a:off x="4739640" y="2822713"/>
            <a:ext cx="7197783" cy="3873197"/>
          </a:xfrm>
          <a:prstGeom prst="rect">
            <a:avLst/>
          </a:prstGeom>
        </p:spPr>
      </p:pic>
      <p:pic>
        <p:nvPicPr>
          <p:cNvPr id="22530" name="Picture 2" descr="Vitamin B12 (Cyanocobalmin) - Labpedia.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92" y="4555766"/>
            <a:ext cx="4208711" cy="1971649"/>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DC - Diphyllobothr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9726671" y="4035466"/>
            <a:ext cx="3254258" cy="82875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CDC - DPDx - Diphyllobothrias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613" y="1578980"/>
            <a:ext cx="1769368" cy="176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0176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5348036" y="5241339"/>
            <a:ext cx="2331707" cy="1417418"/>
          </a:xfrm>
          <a:prstGeom prst="rect">
            <a:avLst/>
          </a:prstGeom>
        </p:spPr>
      </p:pic>
      <p:sp>
        <p:nvSpPr>
          <p:cNvPr id="2" name="Nadpis 1"/>
          <p:cNvSpPr>
            <a:spLocks noGrp="1"/>
          </p:cNvSpPr>
          <p:nvPr>
            <p:ph type="title"/>
          </p:nvPr>
        </p:nvSpPr>
        <p:spPr>
          <a:xfrm>
            <a:off x="846151" y="182249"/>
            <a:ext cx="10515600" cy="490646"/>
          </a:xfrm>
        </p:spPr>
        <p:txBody>
          <a:bodyPr>
            <a:normAutofit fontScale="90000"/>
          </a:bodyPr>
          <a:lstStyle/>
          <a:p>
            <a:pPr algn="ctr"/>
            <a:r>
              <a:rPr lang="cs-CZ" sz="3400" b="1" dirty="0"/>
              <a:t>Vliv parazitárních toxinů na patologii cizopasníků</a:t>
            </a:r>
          </a:p>
        </p:txBody>
      </p:sp>
      <p:pic>
        <p:nvPicPr>
          <p:cNvPr id="4" name="Zástupný symbol pro obsah 3"/>
          <p:cNvPicPr>
            <a:picLocks noGrp="1" noChangeAspect="1"/>
          </p:cNvPicPr>
          <p:nvPr>
            <p:ph idx="1"/>
          </p:nvPr>
        </p:nvPicPr>
        <p:blipFill>
          <a:blip r:embed="rId3"/>
          <a:stretch>
            <a:fillRect/>
          </a:stretch>
        </p:blipFill>
        <p:spPr>
          <a:xfrm>
            <a:off x="438163" y="938258"/>
            <a:ext cx="4245155" cy="4140193"/>
          </a:xfrm>
          <a:prstGeom prst="rect">
            <a:avLst/>
          </a:prstGeom>
        </p:spPr>
      </p:pic>
      <p:sp>
        <p:nvSpPr>
          <p:cNvPr id="5" name="TextovéPole 4"/>
          <p:cNvSpPr txBox="1"/>
          <p:nvPr/>
        </p:nvSpPr>
        <p:spPr>
          <a:xfrm>
            <a:off x="5724939" y="787183"/>
            <a:ext cx="6106603" cy="4524315"/>
          </a:xfrm>
          <a:prstGeom prst="rect">
            <a:avLst/>
          </a:prstGeom>
          <a:noFill/>
        </p:spPr>
        <p:txBody>
          <a:bodyPr wrap="square" rtlCol="0">
            <a:spAutoFit/>
          </a:bodyPr>
          <a:lstStyle/>
          <a:p>
            <a:r>
              <a:rPr lang="cs-CZ" b="1" dirty="0" err="1"/>
              <a:t>Hemozoin</a:t>
            </a:r>
            <a:r>
              <a:rPr lang="cs-CZ" dirty="0"/>
              <a:t> je produkován jako nerozpustný odpadní produkt a může být považován za </a:t>
            </a:r>
            <a:r>
              <a:rPr lang="cs-CZ" b="1" dirty="0"/>
              <a:t>skutečný toxin</a:t>
            </a:r>
            <a:r>
              <a:rPr lang="cs-CZ" dirty="0"/>
              <a:t>. Paradoxně, přesto, že je považován za </a:t>
            </a:r>
            <a:r>
              <a:rPr lang="cs-CZ" b="1" dirty="0"/>
              <a:t>toxický pro hostitelské buňky</a:t>
            </a:r>
            <a:r>
              <a:rPr lang="cs-CZ" dirty="0"/>
              <a:t>, je produkován parazitickým </a:t>
            </a:r>
            <a:r>
              <a:rPr lang="cs-CZ" dirty="0" err="1"/>
              <a:t>Plasmodiem</a:t>
            </a:r>
            <a:r>
              <a:rPr lang="cs-CZ" dirty="0"/>
              <a:t>, které tak zabraňuje svému usmrcení </a:t>
            </a:r>
          </a:p>
          <a:p>
            <a:r>
              <a:rPr lang="cs-CZ" b="1" dirty="0"/>
              <a:t>hemem</a:t>
            </a:r>
            <a:r>
              <a:rPr lang="cs-CZ" dirty="0"/>
              <a:t>, což je počáteční produkt vznikající  rozpadem </a:t>
            </a:r>
            <a:r>
              <a:rPr lang="cs-CZ" b="1" dirty="0"/>
              <a:t>hemoglobinu</a:t>
            </a:r>
            <a:r>
              <a:rPr lang="cs-CZ" dirty="0"/>
              <a:t>. S postupující infekcí erytrocytů v hostiteli malarická </a:t>
            </a:r>
            <a:r>
              <a:rPr lang="cs-CZ" b="1" dirty="0" err="1"/>
              <a:t>Plasmodia</a:t>
            </a:r>
            <a:r>
              <a:rPr lang="cs-CZ" b="1" dirty="0"/>
              <a:t> pohlcují hemoglobin</a:t>
            </a:r>
            <a:r>
              <a:rPr lang="cs-CZ" dirty="0"/>
              <a:t>, který štěpí za vzniku aminokyselin. Tento proces je na počátku podporován proteázou s názvem </a:t>
            </a:r>
            <a:r>
              <a:rPr lang="cs-CZ" b="1" dirty="0" err="1"/>
              <a:t>plasmepsin</a:t>
            </a:r>
            <a:r>
              <a:rPr lang="cs-CZ" dirty="0"/>
              <a:t>. </a:t>
            </a:r>
            <a:r>
              <a:rPr lang="cs-CZ" b="1" dirty="0"/>
              <a:t>Globin</a:t>
            </a:r>
            <a:r>
              <a:rPr lang="cs-CZ" dirty="0"/>
              <a:t> je pak pomocí různých </a:t>
            </a:r>
            <a:r>
              <a:rPr lang="cs-CZ" dirty="0" err="1"/>
              <a:t>proteás</a:t>
            </a:r>
            <a:r>
              <a:rPr lang="cs-CZ" dirty="0"/>
              <a:t> tráven. </a:t>
            </a:r>
            <a:r>
              <a:rPr lang="cs-CZ" dirty="0" err="1"/>
              <a:t>Plasmodium</a:t>
            </a:r>
            <a:r>
              <a:rPr lang="cs-CZ" dirty="0"/>
              <a:t> následně neutralizuje toxický </a:t>
            </a:r>
            <a:r>
              <a:rPr lang="cs-CZ" b="1" dirty="0"/>
              <a:t>heme</a:t>
            </a:r>
            <a:r>
              <a:rPr lang="cs-CZ" dirty="0"/>
              <a:t> tím, že z něj vytváří </a:t>
            </a:r>
            <a:r>
              <a:rPr lang="cs-CZ" b="1" dirty="0" err="1"/>
              <a:t>hemozoin</a:t>
            </a:r>
            <a:r>
              <a:rPr lang="cs-CZ" dirty="0"/>
              <a:t>. Tento proces může být příkladem </a:t>
            </a:r>
            <a:r>
              <a:rPr lang="cs-CZ" b="1" dirty="0"/>
              <a:t>vlivu toxinu na patogenezi </a:t>
            </a:r>
            <a:r>
              <a:rPr lang="cs-CZ" dirty="0"/>
              <a:t>v orgánech a buňkách  hostitele může být proces  degradace hemoglobinu na </a:t>
            </a:r>
            <a:r>
              <a:rPr lang="cs-CZ" dirty="0" err="1"/>
              <a:t>hemozoin</a:t>
            </a:r>
            <a:r>
              <a:rPr lang="cs-CZ" dirty="0"/>
              <a:t>: (A) – struktura hemoglobinu; (B) – struktura hemu; (C) – mechanismus navržený pro popis formování </a:t>
            </a:r>
            <a:r>
              <a:rPr lang="cs-CZ" dirty="0" err="1"/>
              <a:t>hemozoinu</a:t>
            </a:r>
            <a:r>
              <a:rPr lang="cs-CZ" dirty="0"/>
              <a:t> z Hemu. </a:t>
            </a:r>
          </a:p>
        </p:txBody>
      </p:sp>
      <p:pic>
        <p:nvPicPr>
          <p:cNvPr id="2050" name="Picture 2" descr="LABORATORNI HEMATOLOGIE V PREHLE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930" y="5292353"/>
            <a:ext cx="2476430" cy="12578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BORATORNI HEMATOLOGIE V PREHLED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311" y="5319957"/>
            <a:ext cx="2390696" cy="125577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6"/>
          <a:stretch>
            <a:fillRect/>
          </a:stretch>
        </p:blipFill>
        <p:spPr>
          <a:xfrm>
            <a:off x="7493664" y="5172450"/>
            <a:ext cx="4644859" cy="1559545"/>
          </a:xfrm>
          <a:prstGeom prst="rect">
            <a:avLst/>
          </a:prstGeom>
        </p:spPr>
      </p:pic>
    </p:spTree>
    <p:extLst>
      <p:ext uri="{BB962C8B-B14F-4D97-AF65-F5344CB8AC3E}">
        <p14:creationId xmlns:p14="http://schemas.microsoft.com/office/powerpoint/2010/main" val="27668276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85616"/>
            <a:ext cx="10515600" cy="1066110"/>
          </a:xfrm>
        </p:spPr>
        <p:txBody>
          <a:bodyPr>
            <a:normAutofit/>
          </a:bodyPr>
          <a:lstStyle/>
          <a:p>
            <a:pPr algn="ctr"/>
            <a:r>
              <a:rPr lang="cs-CZ" sz="3400" b="1" dirty="0"/>
              <a:t>Imunopatologie – důležitá součást patologie u malárie </a:t>
            </a:r>
            <a:br>
              <a:rPr lang="cs-CZ" sz="3400" b="1" dirty="0"/>
            </a:br>
            <a:r>
              <a:rPr lang="cs-CZ" sz="3400" b="1" dirty="0"/>
              <a:t>a </a:t>
            </a:r>
            <a:r>
              <a:rPr lang="cs-CZ" sz="3400" b="1" dirty="0" err="1"/>
              <a:t>schistosomiásy</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79373" y="1542553"/>
            <a:ext cx="2773928" cy="5039353"/>
          </a:xfrm>
          <a:prstGeom prst="rect">
            <a:avLst/>
          </a:prstGeom>
        </p:spPr>
      </p:pic>
      <p:pic>
        <p:nvPicPr>
          <p:cNvPr id="5" name="Obrázek 4"/>
          <p:cNvPicPr>
            <a:picLocks noChangeAspect="1"/>
          </p:cNvPicPr>
          <p:nvPr/>
        </p:nvPicPr>
        <p:blipFill>
          <a:blip r:embed="rId3"/>
          <a:stretch>
            <a:fillRect/>
          </a:stretch>
        </p:blipFill>
        <p:spPr>
          <a:xfrm>
            <a:off x="9287124" y="904262"/>
            <a:ext cx="2477700" cy="5677644"/>
          </a:xfrm>
          <a:prstGeom prst="rect">
            <a:avLst/>
          </a:prstGeom>
        </p:spPr>
      </p:pic>
      <p:sp>
        <p:nvSpPr>
          <p:cNvPr id="6" name="TextovéPole 5"/>
          <p:cNvSpPr txBox="1"/>
          <p:nvPr/>
        </p:nvSpPr>
        <p:spPr>
          <a:xfrm>
            <a:off x="421418" y="1200638"/>
            <a:ext cx="2576220" cy="369332"/>
          </a:xfrm>
          <a:prstGeom prst="rect">
            <a:avLst/>
          </a:prstGeom>
          <a:noFill/>
        </p:spPr>
        <p:txBody>
          <a:bodyPr wrap="square" rtlCol="0">
            <a:spAutoFit/>
          </a:bodyPr>
          <a:lstStyle/>
          <a:p>
            <a:r>
              <a:rPr lang="cs-CZ" b="1" dirty="0"/>
              <a:t>Cerebrální forma malárie</a:t>
            </a:r>
          </a:p>
        </p:txBody>
      </p:sp>
      <p:sp>
        <p:nvSpPr>
          <p:cNvPr id="7" name="TextovéPole 6"/>
          <p:cNvSpPr txBox="1"/>
          <p:nvPr/>
        </p:nvSpPr>
        <p:spPr>
          <a:xfrm>
            <a:off x="2967166" y="2123004"/>
            <a:ext cx="6319958" cy="1477328"/>
          </a:xfrm>
          <a:prstGeom prst="rect">
            <a:avLst/>
          </a:prstGeom>
          <a:noFill/>
        </p:spPr>
        <p:txBody>
          <a:bodyPr wrap="square" rtlCol="0">
            <a:spAutoFit/>
          </a:bodyPr>
          <a:lstStyle/>
          <a:p>
            <a:pPr marL="342900" indent="-342900">
              <a:buAutoNum type="alphaUcParenBoth"/>
            </a:pPr>
            <a:r>
              <a:rPr lang="cs-CZ" dirty="0"/>
              <a:t>Řez mozkem člověka (vlevo), který umřel na </a:t>
            </a:r>
            <a:r>
              <a:rPr lang="cs-CZ" b="1" dirty="0"/>
              <a:t>cerebrální </a:t>
            </a:r>
          </a:p>
          <a:p>
            <a:r>
              <a:rPr lang="cs-CZ" b="1" dirty="0"/>
              <a:t>       formu malárie.</a:t>
            </a:r>
            <a:r>
              <a:rPr lang="cs-CZ" dirty="0"/>
              <a:t> Tmavě zbarvené červené krvinky způsobují     </a:t>
            </a:r>
          </a:p>
          <a:p>
            <a:r>
              <a:rPr lang="cs-CZ" dirty="0"/>
              <a:t>       tzv. okluzi. </a:t>
            </a:r>
          </a:p>
          <a:p>
            <a:r>
              <a:rPr lang="cs-CZ" dirty="0"/>
              <a:t>(B) </a:t>
            </a:r>
            <a:r>
              <a:rPr lang="cs-CZ" b="1" dirty="0"/>
              <a:t>Mozek člověka</a:t>
            </a:r>
            <a:r>
              <a:rPr lang="cs-CZ" dirty="0"/>
              <a:t>, na kterém jsou patrné </a:t>
            </a:r>
            <a:r>
              <a:rPr lang="cs-CZ" b="1" dirty="0"/>
              <a:t>nekrotické změny    </a:t>
            </a:r>
            <a:r>
              <a:rPr lang="cs-CZ" dirty="0"/>
              <a:t>	(tmavé části) v důsledku </a:t>
            </a:r>
            <a:r>
              <a:rPr lang="cs-CZ" b="1" dirty="0"/>
              <a:t>cerebrální formy malárie</a:t>
            </a:r>
            <a:r>
              <a:rPr lang="cs-CZ" dirty="0"/>
              <a:t>. </a:t>
            </a:r>
          </a:p>
        </p:txBody>
      </p:sp>
      <p:sp>
        <p:nvSpPr>
          <p:cNvPr id="8" name="TextovéPole 7"/>
          <p:cNvSpPr txBox="1"/>
          <p:nvPr/>
        </p:nvSpPr>
        <p:spPr>
          <a:xfrm>
            <a:off x="3116911" y="3888181"/>
            <a:ext cx="6287106" cy="2862322"/>
          </a:xfrm>
          <a:prstGeom prst="rect">
            <a:avLst/>
          </a:prstGeom>
          <a:noFill/>
        </p:spPr>
        <p:txBody>
          <a:bodyPr wrap="none" rtlCol="0">
            <a:spAutoFit/>
          </a:bodyPr>
          <a:lstStyle/>
          <a:p>
            <a:pPr marL="342900" indent="-342900">
              <a:buAutoNum type="alphaUcParenBoth"/>
            </a:pPr>
            <a:r>
              <a:rPr lang="cs-CZ" b="1" dirty="0"/>
              <a:t>Granulom v  játrech </a:t>
            </a:r>
            <a:r>
              <a:rPr lang="cs-CZ" dirty="0"/>
              <a:t>působený vajíčky </a:t>
            </a:r>
            <a:r>
              <a:rPr lang="cs-CZ" b="1" i="1" dirty="0" err="1"/>
              <a:t>Schistosoma</a:t>
            </a:r>
            <a:r>
              <a:rPr lang="cs-CZ" b="1" i="1" dirty="0"/>
              <a:t> </a:t>
            </a:r>
            <a:r>
              <a:rPr lang="cs-CZ" b="1" i="1" dirty="0" err="1"/>
              <a:t>mansoni</a:t>
            </a:r>
            <a:r>
              <a:rPr lang="cs-CZ" dirty="0"/>
              <a:t>. </a:t>
            </a:r>
          </a:p>
          <a:p>
            <a:r>
              <a:rPr lang="cs-CZ" dirty="0"/>
              <a:t>      Granulom se tvoři </a:t>
            </a:r>
            <a:r>
              <a:rPr lang="cs-CZ" b="1" dirty="0"/>
              <a:t>kolem vajíčka </a:t>
            </a:r>
            <a:r>
              <a:rPr lang="cs-CZ" dirty="0"/>
              <a:t>a je tvořen různými typy </a:t>
            </a:r>
          </a:p>
          <a:p>
            <a:r>
              <a:rPr lang="cs-CZ" dirty="0"/>
              <a:t>      buněk: </a:t>
            </a:r>
            <a:r>
              <a:rPr lang="cs-CZ" b="1" dirty="0"/>
              <a:t>T a B buňky, makrofágy, fibroblasty a eozinofily</a:t>
            </a:r>
            <a:r>
              <a:rPr lang="cs-CZ" dirty="0"/>
              <a:t>.</a:t>
            </a:r>
          </a:p>
          <a:p>
            <a:r>
              <a:rPr lang="cs-CZ" dirty="0"/>
              <a:t>      Všechny tyto buňky hrají důležitou roli při tvorbě granulomu</a:t>
            </a:r>
          </a:p>
          <a:p>
            <a:r>
              <a:rPr lang="cs-CZ" dirty="0"/>
              <a:t>       a vše na </a:t>
            </a:r>
            <a:r>
              <a:rPr lang="cs-CZ" b="1" dirty="0"/>
              <a:t>sebe vzájemně působí </a:t>
            </a:r>
            <a:r>
              <a:rPr lang="cs-CZ" dirty="0"/>
              <a:t>především prostřednictvím </a:t>
            </a:r>
          </a:p>
          <a:p>
            <a:r>
              <a:rPr lang="cs-CZ" dirty="0"/>
              <a:t>       </a:t>
            </a:r>
            <a:r>
              <a:rPr lang="cs-CZ" b="1" dirty="0" err="1"/>
              <a:t>cytokinů</a:t>
            </a:r>
            <a:r>
              <a:rPr lang="cs-CZ" dirty="0"/>
              <a:t>. </a:t>
            </a:r>
          </a:p>
          <a:p>
            <a:pPr marL="342900" indent="-342900">
              <a:buAutoNum type="alphaUcParenBoth" startAt="2"/>
            </a:pPr>
            <a:r>
              <a:rPr lang="cs-CZ" dirty="0"/>
              <a:t>Chronická </a:t>
            </a:r>
            <a:r>
              <a:rPr lang="cs-CZ" b="1" dirty="0"/>
              <a:t>infekce a fibróza v jaterní tkáni </a:t>
            </a:r>
            <a:r>
              <a:rPr lang="cs-CZ" dirty="0"/>
              <a:t>vedou k portální </a:t>
            </a:r>
          </a:p>
          <a:p>
            <a:r>
              <a:rPr lang="cs-CZ" dirty="0"/>
              <a:t>       </a:t>
            </a:r>
            <a:r>
              <a:rPr lang="cs-CZ" b="1" dirty="0"/>
              <a:t>hypertensi </a:t>
            </a:r>
            <a:r>
              <a:rPr lang="cs-CZ" dirty="0"/>
              <a:t>v jejímž důsledku vzniká velké množství</a:t>
            </a:r>
            <a:r>
              <a:rPr lang="cs-CZ" b="1" dirty="0"/>
              <a:t> tekutiny</a:t>
            </a:r>
          </a:p>
          <a:p>
            <a:r>
              <a:rPr lang="cs-CZ" b="1" dirty="0"/>
              <a:t>       v břiše</a:t>
            </a:r>
            <a:r>
              <a:rPr lang="cs-CZ" dirty="0"/>
              <a:t>, což je známo jako </a:t>
            </a:r>
            <a:r>
              <a:rPr lang="cs-CZ" b="1" dirty="0" err="1"/>
              <a:t>ascitus</a:t>
            </a:r>
            <a:r>
              <a:rPr lang="cs-CZ" b="1" dirty="0"/>
              <a:t>.</a:t>
            </a:r>
            <a:r>
              <a:rPr lang="cs-CZ" dirty="0"/>
              <a:t> </a:t>
            </a:r>
          </a:p>
          <a:p>
            <a:r>
              <a:rPr lang="cs-CZ" dirty="0"/>
              <a:t> </a:t>
            </a:r>
          </a:p>
        </p:txBody>
      </p:sp>
      <p:sp>
        <p:nvSpPr>
          <p:cNvPr id="10" name="Šipka doleva 9"/>
          <p:cNvSpPr/>
          <p:nvPr/>
        </p:nvSpPr>
        <p:spPr>
          <a:xfrm>
            <a:off x="3355450" y="1701582"/>
            <a:ext cx="763728" cy="368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leva 10"/>
          <p:cNvSpPr/>
          <p:nvPr/>
        </p:nvSpPr>
        <p:spPr>
          <a:xfrm rot="10800000">
            <a:off x="6815591" y="6076119"/>
            <a:ext cx="763728" cy="368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330565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47434"/>
            <a:ext cx="10515600" cy="1325563"/>
          </a:xfrm>
        </p:spPr>
        <p:txBody>
          <a:bodyPr>
            <a:normAutofit fontScale="90000"/>
          </a:bodyPr>
          <a:lstStyle/>
          <a:p>
            <a:pPr algn="ctr"/>
            <a:r>
              <a:rPr lang="cs-CZ" sz="4000" b="1" dirty="0"/>
              <a:t>Obrané mechanismy hostitele</a:t>
            </a:r>
            <a:br>
              <a:rPr lang="cs-CZ" sz="4000" b="1" dirty="0"/>
            </a:br>
            <a:r>
              <a:rPr lang="cs-CZ" sz="4000" b="1" dirty="0"/>
              <a:t/>
            </a:r>
            <a:br>
              <a:rPr lang="cs-CZ" sz="4000" b="1" dirty="0"/>
            </a:br>
            <a:endParaRPr lang="cs-CZ" b="1" dirty="0"/>
          </a:p>
        </p:txBody>
      </p:sp>
    </p:spTree>
    <p:extLst>
      <p:ext uri="{BB962C8B-B14F-4D97-AF65-F5344CB8AC3E}">
        <p14:creationId xmlns:p14="http://schemas.microsoft.com/office/powerpoint/2010/main" val="17367476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8"/>
            <a:ext cx="10515600" cy="684447"/>
          </a:xfrm>
        </p:spPr>
        <p:txBody>
          <a:bodyPr>
            <a:normAutofit/>
          </a:bodyPr>
          <a:lstStyle/>
          <a:p>
            <a:pPr algn="ctr"/>
            <a:r>
              <a:rPr lang="cs-CZ" sz="3400" b="1" dirty="0"/>
              <a:t>Patogen snažící se překonat imunitu </a:t>
            </a:r>
            <a:r>
              <a:rPr lang="cs-CZ" sz="3400" b="1" dirty="0" smtClean="0"/>
              <a:t>hostitele !</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42585" y="993915"/>
            <a:ext cx="8179855" cy="5847583"/>
          </a:xfrm>
          <a:prstGeom prst="rect">
            <a:avLst/>
          </a:prstGeom>
        </p:spPr>
      </p:pic>
    </p:spTree>
    <p:extLst>
      <p:ext uri="{BB962C8B-B14F-4D97-AF65-F5344CB8AC3E}">
        <p14:creationId xmlns:p14="http://schemas.microsoft.com/office/powerpoint/2010/main" val="39198711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4117" y="377558"/>
            <a:ext cx="9088340" cy="706090"/>
          </a:xfrm>
        </p:spPr>
        <p:txBody>
          <a:bodyPr>
            <a:normAutofit fontScale="90000"/>
          </a:bodyPr>
          <a:lstStyle/>
          <a:p>
            <a:r>
              <a:rPr lang="cs-CZ" sz="3600" b="1" dirty="0"/>
              <a:t>Jak reaguje hostitel ? Jaké jsou obranné mechanismy ?</a:t>
            </a:r>
          </a:p>
        </p:txBody>
      </p:sp>
      <p:sp>
        <p:nvSpPr>
          <p:cNvPr id="3" name="Zástupný symbol pro obsah 2"/>
          <p:cNvSpPr>
            <a:spLocks noGrp="1"/>
          </p:cNvSpPr>
          <p:nvPr>
            <p:ph idx="1"/>
          </p:nvPr>
        </p:nvSpPr>
        <p:spPr>
          <a:xfrm>
            <a:off x="254442" y="1614115"/>
            <a:ext cx="11767930" cy="4905956"/>
          </a:xfrm>
        </p:spPr>
        <p:txBody>
          <a:bodyPr>
            <a:normAutofit fontScale="92500" lnSpcReduction="20000"/>
          </a:bodyPr>
          <a:lstStyle/>
          <a:p>
            <a:r>
              <a:rPr lang="cs-CZ" dirty="0"/>
              <a:t>Rozdílné zájmy (charakteristiky) parazita a hostitele vedou k </a:t>
            </a:r>
            <a:r>
              <a:rPr lang="cs-CZ" b="1" dirty="0"/>
              <a:t>jejich koevoluci</a:t>
            </a:r>
            <a:r>
              <a:rPr lang="cs-CZ" dirty="0"/>
              <a:t>, kde hostitel reaguje na přítomnost cizopasníka !  </a:t>
            </a:r>
          </a:p>
          <a:p>
            <a:pPr marL="0" indent="0">
              <a:buNone/>
            </a:pPr>
            <a:endParaRPr lang="cs-CZ" dirty="0"/>
          </a:p>
          <a:p>
            <a:r>
              <a:rPr lang="cs-CZ" dirty="0"/>
              <a:t>Důsledkem bude </a:t>
            </a:r>
            <a:r>
              <a:rPr lang="cs-CZ" b="1" dirty="0"/>
              <a:t>vývoj obraných mechanismů </a:t>
            </a:r>
            <a:r>
              <a:rPr lang="cs-CZ" dirty="0"/>
              <a:t>na straně hostitele !</a:t>
            </a:r>
          </a:p>
          <a:p>
            <a:pPr marL="0" indent="0">
              <a:buNone/>
            </a:pPr>
            <a:endParaRPr lang="cs-CZ" dirty="0"/>
          </a:p>
          <a:p>
            <a:r>
              <a:rPr lang="cs-CZ" b="1" dirty="0"/>
              <a:t>Parazit </a:t>
            </a:r>
            <a:r>
              <a:rPr lang="cs-CZ" dirty="0"/>
              <a:t>se tedy nejen musí </a:t>
            </a:r>
            <a:r>
              <a:rPr lang="cs-CZ" b="1" dirty="0"/>
              <a:t>přizpůsobovat organismu </a:t>
            </a:r>
            <a:r>
              <a:rPr lang="cs-CZ" dirty="0"/>
              <a:t>z hlediska svého přizpůsobení tomuto prostředí (např. vlivům fyzikálním nebo fyziologickým), ale musí rovněž </a:t>
            </a:r>
            <a:r>
              <a:rPr lang="cs-CZ" b="1" dirty="0"/>
              <a:t>rozvíjet svoje obranné mechanismy</a:t>
            </a:r>
            <a:r>
              <a:rPr lang="cs-CZ" dirty="0"/>
              <a:t>.</a:t>
            </a:r>
          </a:p>
          <a:p>
            <a:pPr marL="0" indent="0">
              <a:buNone/>
            </a:pPr>
            <a:endParaRPr lang="cs-CZ" dirty="0"/>
          </a:p>
          <a:p>
            <a:r>
              <a:rPr lang="cs-CZ" dirty="0"/>
              <a:t>Paraziti tedy jsou pod </a:t>
            </a:r>
            <a:r>
              <a:rPr lang="cs-CZ" b="1" dirty="0"/>
              <a:t>extrémním evolučním tlakem !</a:t>
            </a:r>
          </a:p>
          <a:p>
            <a:pPr marL="0" indent="0">
              <a:buNone/>
            </a:pPr>
            <a:endParaRPr lang="cs-CZ" b="1" dirty="0"/>
          </a:p>
          <a:p>
            <a:r>
              <a:rPr lang="cs-CZ" dirty="0"/>
              <a:t>Typickým </a:t>
            </a:r>
            <a:r>
              <a:rPr lang="cs-CZ" b="1" dirty="0"/>
              <a:t>rysem vzájemného působení </a:t>
            </a:r>
            <a:r>
              <a:rPr lang="cs-CZ" dirty="0"/>
              <a:t>parazita a hostitele je tedy jejich </a:t>
            </a:r>
            <a:r>
              <a:rPr lang="cs-CZ" b="1" dirty="0"/>
              <a:t>antagonismus !</a:t>
            </a:r>
          </a:p>
        </p:txBody>
      </p:sp>
    </p:spTree>
    <p:extLst>
      <p:ext uri="{BB962C8B-B14F-4D97-AF65-F5344CB8AC3E}">
        <p14:creationId xmlns:p14="http://schemas.microsoft.com/office/powerpoint/2010/main" val="10441629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2" y="245861"/>
            <a:ext cx="10515600" cy="604934"/>
          </a:xfrm>
        </p:spPr>
        <p:txBody>
          <a:bodyPr>
            <a:normAutofit/>
          </a:bodyPr>
          <a:lstStyle/>
          <a:p>
            <a:pPr algn="ctr"/>
            <a:r>
              <a:rPr lang="cs-CZ" sz="3400" b="1" dirty="0"/>
              <a:t>Schéma komplexity imunitní </a:t>
            </a:r>
            <a:r>
              <a:rPr lang="cs-CZ" sz="3400" b="1" dirty="0" smtClean="0"/>
              <a:t>odpovědi na úrovni buňky !</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430448" y="939950"/>
            <a:ext cx="7362908" cy="5728033"/>
          </a:xfrm>
          <a:prstGeom prst="rect">
            <a:avLst/>
          </a:prstGeom>
        </p:spPr>
      </p:pic>
      <p:sp>
        <p:nvSpPr>
          <p:cNvPr id="3" name="TextovéPole 2"/>
          <p:cNvSpPr txBox="1"/>
          <p:nvPr/>
        </p:nvSpPr>
        <p:spPr>
          <a:xfrm>
            <a:off x="1637969" y="1494846"/>
            <a:ext cx="2076274" cy="369332"/>
          </a:xfrm>
          <a:prstGeom prst="rect">
            <a:avLst/>
          </a:prstGeom>
          <a:solidFill>
            <a:schemeClr val="bg1"/>
          </a:solidFill>
          <a:ln w="12700">
            <a:solidFill>
              <a:schemeClr val="tx1"/>
            </a:solidFill>
          </a:ln>
        </p:spPr>
        <p:txBody>
          <a:bodyPr wrap="none" rtlCol="0">
            <a:spAutoFit/>
          </a:bodyPr>
          <a:lstStyle/>
          <a:p>
            <a:r>
              <a:rPr lang="cs-CZ" dirty="0" smtClean="0"/>
              <a:t>Buněčná membrána</a:t>
            </a:r>
            <a:endParaRPr lang="cs-CZ" dirty="0"/>
          </a:p>
        </p:txBody>
      </p:sp>
      <p:sp>
        <p:nvSpPr>
          <p:cNvPr id="5" name="TextovéPole 4"/>
          <p:cNvSpPr txBox="1"/>
          <p:nvPr/>
        </p:nvSpPr>
        <p:spPr>
          <a:xfrm>
            <a:off x="2696818" y="2903551"/>
            <a:ext cx="1280030" cy="369332"/>
          </a:xfrm>
          <a:prstGeom prst="rect">
            <a:avLst/>
          </a:prstGeom>
          <a:solidFill>
            <a:schemeClr val="bg1"/>
          </a:solidFill>
          <a:ln w="12700">
            <a:solidFill>
              <a:schemeClr val="tx1"/>
            </a:solidFill>
          </a:ln>
        </p:spPr>
        <p:txBody>
          <a:bodyPr wrap="none" rtlCol="0">
            <a:spAutoFit/>
          </a:bodyPr>
          <a:lstStyle/>
          <a:p>
            <a:r>
              <a:rPr lang="cs-CZ" dirty="0" smtClean="0"/>
              <a:t>Cytoplasma</a:t>
            </a:r>
            <a:endParaRPr lang="cs-CZ" dirty="0"/>
          </a:p>
        </p:txBody>
      </p:sp>
      <p:sp>
        <p:nvSpPr>
          <p:cNvPr id="6" name="TextovéPole 5"/>
          <p:cNvSpPr txBox="1"/>
          <p:nvPr/>
        </p:nvSpPr>
        <p:spPr>
          <a:xfrm>
            <a:off x="2157454" y="5815052"/>
            <a:ext cx="1541897" cy="369332"/>
          </a:xfrm>
          <a:prstGeom prst="rect">
            <a:avLst/>
          </a:prstGeom>
          <a:solidFill>
            <a:schemeClr val="bg1"/>
          </a:solidFill>
          <a:ln w="12700">
            <a:solidFill>
              <a:schemeClr val="tx1"/>
            </a:solidFill>
          </a:ln>
        </p:spPr>
        <p:txBody>
          <a:bodyPr wrap="none" rtlCol="0">
            <a:spAutoFit/>
          </a:bodyPr>
          <a:lstStyle/>
          <a:p>
            <a:r>
              <a:rPr lang="cs-CZ" dirty="0" smtClean="0"/>
              <a:t>Buněčné jádro</a:t>
            </a:r>
            <a:endParaRPr lang="cs-CZ" dirty="0"/>
          </a:p>
        </p:txBody>
      </p:sp>
    </p:spTree>
    <p:extLst>
      <p:ext uri="{BB962C8B-B14F-4D97-AF65-F5344CB8AC3E}">
        <p14:creationId xmlns:p14="http://schemas.microsoft.com/office/powerpoint/2010/main" val="10029840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2493"/>
            <a:ext cx="10515600" cy="1325563"/>
          </a:xfrm>
        </p:spPr>
        <p:txBody>
          <a:bodyPr>
            <a:normAutofit/>
          </a:bodyPr>
          <a:lstStyle/>
          <a:p>
            <a:pPr algn="ctr"/>
            <a:r>
              <a:rPr lang="cs-CZ" sz="3800" b="1" dirty="0"/>
              <a:t>Co je to imunita ?</a:t>
            </a:r>
          </a:p>
        </p:txBody>
      </p:sp>
      <p:sp>
        <p:nvSpPr>
          <p:cNvPr id="3" name="Zástupný symbol pro obsah 2"/>
          <p:cNvSpPr>
            <a:spLocks noGrp="1"/>
          </p:cNvSpPr>
          <p:nvPr>
            <p:ph idx="1"/>
          </p:nvPr>
        </p:nvSpPr>
        <p:spPr>
          <a:xfrm>
            <a:off x="262393" y="1825625"/>
            <a:ext cx="11091407" cy="4351338"/>
          </a:xfrm>
        </p:spPr>
        <p:txBody>
          <a:bodyPr>
            <a:normAutofit fontScale="92500" lnSpcReduction="20000"/>
          </a:bodyPr>
          <a:lstStyle/>
          <a:p>
            <a:r>
              <a:rPr lang="cs-CZ" dirty="0"/>
              <a:t>Pojem</a:t>
            </a:r>
            <a:r>
              <a:rPr lang="cs-CZ" b="1" dirty="0"/>
              <a:t> imunita</a:t>
            </a:r>
            <a:r>
              <a:rPr lang="cs-CZ" dirty="0"/>
              <a:t> v imunologii označuje schopnost organismu bránit se </a:t>
            </a:r>
            <a:r>
              <a:rPr lang="cs-CZ" b="1" dirty="0"/>
              <a:t>proti patogenům</a:t>
            </a:r>
            <a:r>
              <a:rPr lang="cs-CZ" dirty="0"/>
              <a:t> pocházejícím jak </a:t>
            </a:r>
            <a:r>
              <a:rPr lang="cs-CZ" b="1" dirty="0"/>
              <a:t>z vnějšího prostředí, tak z vnitřního prostředí</a:t>
            </a:r>
            <a:r>
              <a:rPr lang="cs-CZ" dirty="0"/>
              <a:t> organismu (</a:t>
            </a:r>
            <a:r>
              <a:rPr lang="cs-CZ" b="1" dirty="0"/>
              <a:t>virus, bakterie, nádorová buňka</a:t>
            </a:r>
            <a:r>
              <a:rPr lang="cs-CZ" dirty="0"/>
              <a:t>). </a:t>
            </a:r>
          </a:p>
          <a:p>
            <a:endParaRPr lang="cs-CZ" dirty="0"/>
          </a:p>
          <a:p>
            <a:r>
              <a:rPr lang="cs-CZ" dirty="0"/>
              <a:t>Imunita spouští </a:t>
            </a:r>
            <a:r>
              <a:rPr lang="cs-CZ" b="1" dirty="0"/>
              <a:t>imunitní odpověď organismu vůči patogenům </a:t>
            </a:r>
            <a:r>
              <a:rPr lang="cs-CZ" dirty="0"/>
              <a:t>a v určité míře jí disponují všechny organismy. Základní imunitou disponují rostliny, živočichové ji mají rozvinutější a řídí ji </a:t>
            </a:r>
            <a:r>
              <a:rPr lang="cs-CZ" b="1" dirty="0"/>
              <a:t>imunitní systém</a:t>
            </a:r>
            <a:r>
              <a:rPr lang="cs-CZ" dirty="0"/>
              <a:t>.</a:t>
            </a:r>
          </a:p>
          <a:p>
            <a:endParaRPr lang="cs-CZ" dirty="0"/>
          </a:p>
          <a:p>
            <a:r>
              <a:rPr lang="cs-CZ" b="1" dirty="0"/>
              <a:t>Imunitní systém </a:t>
            </a:r>
            <a:r>
              <a:rPr lang="cs-CZ" dirty="0"/>
              <a:t>(IS) </a:t>
            </a:r>
            <a:r>
              <a:rPr lang="cs-CZ" b="1" dirty="0"/>
              <a:t>udržuje integritu organismu</a:t>
            </a:r>
            <a:r>
              <a:rPr lang="cs-CZ" dirty="0"/>
              <a:t>; rozpoznává škodlivé od neškodlivého a chrání tak organismus před </a:t>
            </a:r>
            <a:r>
              <a:rPr lang="cs-CZ" dirty="0" err="1"/>
              <a:t>exo</a:t>
            </a:r>
            <a:r>
              <a:rPr lang="cs-CZ" dirty="0"/>
              <a:t>- i endogenními škodlivinami. </a:t>
            </a:r>
            <a:r>
              <a:rPr lang="cs-CZ" b="1" dirty="0"/>
              <a:t>Patří spolu s nervovým systémem a endokrinním systémem mezi regulační systémy.</a:t>
            </a:r>
          </a:p>
        </p:txBody>
      </p:sp>
    </p:spTree>
    <p:extLst>
      <p:ext uri="{BB962C8B-B14F-4D97-AF65-F5344CB8AC3E}">
        <p14:creationId xmlns:p14="http://schemas.microsoft.com/office/powerpoint/2010/main" val="294598088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800" b="1" dirty="0"/>
              <a:t>Imunitní </a:t>
            </a:r>
            <a:r>
              <a:rPr lang="cs-CZ" sz="3800" b="1" dirty="0" smtClean="0"/>
              <a:t>systém – základní pojmy I</a:t>
            </a:r>
            <a:r>
              <a:rPr lang="cs-CZ" dirty="0"/>
              <a:t/>
            </a:r>
            <a:br>
              <a:rPr lang="cs-CZ" dirty="0"/>
            </a:br>
            <a:endParaRPr lang="cs-CZ" dirty="0"/>
          </a:p>
        </p:txBody>
      </p:sp>
      <p:sp>
        <p:nvSpPr>
          <p:cNvPr id="3" name="Zástupný symbol pro obsah 2"/>
          <p:cNvSpPr>
            <a:spLocks noGrp="1"/>
          </p:cNvSpPr>
          <p:nvPr>
            <p:ph idx="1"/>
          </p:nvPr>
        </p:nvSpPr>
        <p:spPr>
          <a:xfrm>
            <a:off x="838200" y="1523476"/>
            <a:ext cx="10515600" cy="4351338"/>
          </a:xfrm>
        </p:spPr>
        <p:txBody>
          <a:bodyPr/>
          <a:lstStyle/>
          <a:p>
            <a:pPr marL="0" indent="0">
              <a:buNone/>
            </a:pPr>
            <a:r>
              <a:rPr lang="cs-CZ" b="1" dirty="0"/>
              <a:t>Základní </a:t>
            </a:r>
            <a:r>
              <a:rPr lang="cs-CZ" b="1" dirty="0" smtClean="0"/>
              <a:t>pojmy IS jsou::</a:t>
            </a:r>
            <a:endParaRPr lang="cs-CZ" dirty="0"/>
          </a:p>
          <a:p>
            <a:r>
              <a:rPr lang="cs-CZ" b="1" dirty="0"/>
              <a:t>Obranyschopnost</a:t>
            </a:r>
            <a:r>
              <a:rPr lang="cs-CZ" dirty="0"/>
              <a:t>: chrání organismus proti patogenním mikroorganismům a jejich toxinům.</a:t>
            </a:r>
          </a:p>
          <a:p>
            <a:r>
              <a:rPr lang="cs-CZ" b="1" dirty="0" err="1"/>
              <a:t>Autotolerance</a:t>
            </a:r>
            <a:r>
              <a:rPr lang="cs-CZ" dirty="0"/>
              <a:t>: rozpoznává vlastní tkáně.</a:t>
            </a:r>
          </a:p>
          <a:p>
            <a:r>
              <a:rPr lang="cs-CZ" b="1" dirty="0"/>
              <a:t>Imunitní dohled</a:t>
            </a:r>
            <a:r>
              <a:rPr lang="cs-CZ" dirty="0"/>
              <a:t>: rozpoznává vnitřní škodliviny; odstraňuje staré, poškozené, mutované buňky.</a:t>
            </a:r>
          </a:p>
          <a:p>
            <a:r>
              <a:rPr lang="cs-CZ" b="1" dirty="0"/>
              <a:t>Antigeny</a:t>
            </a:r>
            <a:r>
              <a:rPr lang="cs-CZ" dirty="0"/>
              <a:t> (</a:t>
            </a:r>
            <a:r>
              <a:rPr lang="cs-CZ" dirty="0" err="1"/>
              <a:t>Ag</a:t>
            </a:r>
            <a:r>
              <a:rPr lang="cs-CZ" dirty="0"/>
              <a:t>): látky, které IS rozpoznává a reaguje na ně.</a:t>
            </a:r>
          </a:p>
          <a:p>
            <a:endParaRPr lang="cs-CZ" dirty="0"/>
          </a:p>
        </p:txBody>
      </p:sp>
    </p:spTree>
    <p:extLst>
      <p:ext uri="{BB962C8B-B14F-4D97-AF65-F5344CB8AC3E}">
        <p14:creationId xmlns:p14="http://schemas.microsoft.com/office/powerpoint/2010/main" val="3072890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7061" y="58614"/>
            <a:ext cx="8229600" cy="706090"/>
          </a:xfrm>
        </p:spPr>
        <p:txBody>
          <a:bodyPr>
            <a:normAutofit/>
          </a:bodyPr>
          <a:lstStyle/>
          <a:p>
            <a:pPr algn="ctr"/>
            <a:r>
              <a:rPr lang="cs-CZ" sz="3400" b="1" dirty="0"/>
              <a:t>Organismus ryby jako habitat</a:t>
            </a:r>
          </a:p>
        </p:txBody>
      </p:sp>
      <p:pic>
        <p:nvPicPr>
          <p:cNvPr id="121858" name="Picture 2" descr="Parasitic Problems by Mary Jane | Tropical Basement .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2599" y="836712"/>
            <a:ext cx="8246803" cy="62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9507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79863"/>
          </a:xfrm>
        </p:spPr>
        <p:txBody>
          <a:bodyPr>
            <a:normAutofit/>
          </a:bodyPr>
          <a:lstStyle/>
          <a:p>
            <a:pPr algn="ctr"/>
            <a:r>
              <a:rPr lang="cs-CZ" sz="3400" b="1" dirty="0" smtClean="0"/>
              <a:t>I</a:t>
            </a:r>
            <a:r>
              <a:rPr lang="cs-CZ" sz="3400" b="1" dirty="0" smtClean="0"/>
              <a:t>munitní systém – základní pojmy II</a:t>
            </a:r>
            <a:endParaRPr lang="cs-CZ" sz="3400" b="1" dirty="0"/>
          </a:p>
        </p:txBody>
      </p:sp>
      <p:sp>
        <p:nvSpPr>
          <p:cNvPr id="3" name="Zástupný symbol pro obsah 2"/>
          <p:cNvSpPr>
            <a:spLocks noGrp="1"/>
          </p:cNvSpPr>
          <p:nvPr>
            <p:ph idx="1"/>
          </p:nvPr>
        </p:nvSpPr>
        <p:spPr>
          <a:xfrm>
            <a:off x="302149" y="1423282"/>
            <a:ext cx="11505537" cy="5049079"/>
          </a:xfrm>
        </p:spPr>
        <p:txBody>
          <a:bodyPr>
            <a:normAutofit lnSpcReduction="10000"/>
          </a:bodyPr>
          <a:lstStyle/>
          <a:p>
            <a:r>
              <a:rPr lang="cs-CZ" sz="2600" b="1" dirty="0"/>
              <a:t>Imunita</a:t>
            </a:r>
            <a:r>
              <a:rPr lang="cs-CZ" sz="2600" dirty="0"/>
              <a:t> neboli obranyschopnost zajišťuje ochranu člověka před cizími i vlastními škodlivými organismy a látkami. Organismus reaguje na </a:t>
            </a:r>
            <a:r>
              <a:rPr lang="cs-CZ" sz="2600" b="1" dirty="0"/>
              <a:t>antigeny</a:t>
            </a:r>
            <a:r>
              <a:rPr lang="cs-CZ" sz="2600" dirty="0"/>
              <a:t> a </a:t>
            </a:r>
            <a:r>
              <a:rPr lang="cs-CZ" sz="2600" b="1" dirty="0"/>
              <a:t>patogeny</a:t>
            </a:r>
            <a:r>
              <a:rPr lang="cs-CZ" sz="2600" dirty="0"/>
              <a:t>. </a:t>
            </a:r>
          </a:p>
          <a:p>
            <a:pPr marL="0" indent="0">
              <a:buNone/>
            </a:pPr>
            <a:endParaRPr lang="cs-CZ" sz="2600" dirty="0"/>
          </a:p>
          <a:p>
            <a:r>
              <a:rPr lang="cs-CZ" sz="2600" b="1" dirty="0"/>
              <a:t>Antigen</a:t>
            </a:r>
            <a:r>
              <a:rPr lang="cs-CZ" sz="2600" dirty="0"/>
              <a:t> je částice schopná vyvolat imunitní reakci, jedná se o </a:t>
            </a:r>
            <a:r>
              <a:rPr lang="cs-CZ" sz="2600" b="1" dirty="0"/>
              <a:t>parazitické organismy</a:t>
            </a:r>
            <a:r>
              <a:rPr lang="cs-CZ" sz="2600" dirty="0"/>
              <a:t>, </a:t>
            </a:r>
            <a:r>
              <a:rPr lang="cs-CZ" sz="2600" b="1" dirty="0"/>
              <a:t>chemické látky</a:t>
            </a:r>
            <a:r>
              <a:rPr lang="cs-CZ" sz="2600" dirty="0"/>
              <a:t> (jedy rostlin, zvířat, chemikálie…), popř. </a:t>
            </a:r>
            <a:r>
              <a:rPr lang="cs-CZ" sz="2600" b="1" dirty="0"/>
              <a:t>buňky vlastní</a:t>
            </a:r>
            <a:r>
              <a:rPr lang="cs-CZ" sz="2600" dirty="0"/>
              <a:t>, které neplní svou funkci nebo dokonce tělu škodí (odumřelé nebo nádorové buňky) a </a:t>
            </a:r>
            <a:r>
              <a:rPr lang="cs-CZ" sz="2600" b="1" dirty="0"/>
              <a:t>transplantované části</a:t>
            </a:r>
            <a:r>
              <a:rPr lang="cs-CZ" sz="2600" dirty="0"/>
              <a:t>. </a:t>
            </a:r>
          </a:p>
          <a:p>
            <a:endParaRPr lang="cs-CZ" sz="2600" dirty="0"/>
          </a:p>
          <a:p>
            <a:r>
              <a:rPr lang="cs-CZ" sz="2600" dirty="0"/>
              <a:t>Tělo bojuje s antigeny </a:t>
            </a:r>
            <a:r>
              <a:rPr lang="cs-CZ" sz="2600" b="1" dirty="0"/>
              <a:t>pomocí protilátek</a:t>
            </a:r>
            <a:r>
              <a:rPr lang="cs-CZ" sz="2600" dirty="0"/>
              <a:t> (bílkoviny patřící do skupiny </a:t>
            </a:r>
            <a:r>
              <a:rPr lang="cs-CZ" sz="2600" b="1" dirty="0"/>
              <a:t>imunoglobulinů</a:t>
            </a:r>
            <a:r>
              <a:rPr lang="cs-CZ" sz="2600" dirty="0"/>
              <a:t>). </a:t>
            </a:r>
          </a:p>
          <a:p>
            <a:pPr marL="0" indent="0">
              <a:buNone/>
            </a:pPr>
            <a:endParaRPr lang="cs-CZ" sz="2600" dirty="0"/>
          </a:p>
          <a:p>
            <a:r>
              <a:rPr lang="cs-CZ" sz="2600" b="1" dirty="0"/>
              <a:t>Patogen</a:t>
            </a:r>
            <a:r>
              <a:rPr lang="cs-CZ" sz="2600" dirty="0"/>
              <a:t> je choroboplodný zárodek vyvolávající onemocnění člověka (viry, bakterie, paraziti, plísně…).</a:t>
            </a:r>
          </a:p>
        </p:txBody>
      </p:sp>
    </p:spTree>
    <p:extLst>
      <p:ext uri="{BB962C8B-B14F-4D97-AF65-F5344CB8AC3E}">
        <p14:creationId xmlns:p14="http://schemas.microsoft.com/office/powerpoint/2010/main" val="20732759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82245"/>
            <a:ext cx="10515600" cy="612885"/>
          </a:xfrm>
        </p:spPr>
        <p:txBody>
          <a:bodyPr>
            <a:normAutofit/>
          </a:bodyPr>
          <a:lstStyle/>
          <a:p>
            <a:pPr algn="ctr"/>
            <a:r>
              <a:rPr lang="cs-CZ" sz="3400" b="1" dirty="0" smtClean="0"/>
              <a:t>Jaké jsou základní s</a:t>
            </a:r>
            <a:r>
              <a:rPr lang="cs-CZ" sz="3400" b="1" dirty="0" smtClean="0"/>
              <a:t>ložky </a:t>
            </a:r>
            <a:r>
              <a:rPr lang="cs-CZ" sz="3400" b="1" dirty="0"/>
              <a:t>imunitního </a:t>
            </a:r>
            <a:r>
              <a:rPr lang="cs-CZ" sz="3400" b="1" dirty="0" smtClean="0"/>
              <a:t>systému ?</a:t>
            </a:r>
            <a:endParaRPr lang="cs-CZ" sz="3400" b="1" dirty="0"/>
          </a:p>
        </p:txBody>
      </p:sp>
      <p:sp>
        <p:nvSpPr>
          <p:cNvPr id="3" name="Zástupný symbol pro obsah 2"/>
          <p:cNvSpPr>
            <a:spLocks noGrp="1"/>
          </p:cNvSpPr>
          <p:nvPr>
            <p:ph idx="1"/>
          </p:nvPr>
        </p:nvSpPr>
        <p:spPr>
          <a:xfrm>
            <a:off x="485029" y="1089329"/>
            <a:ext cx="11433975" cy="4356114"/>
          </a:xfrm>
        </p:spPr>
        <p:txBody>
          <a:bodyPr/>
          <a:lstStyle/>
          <a:p>
            <a:pPr marL="0" indent="0">
              <a:buNone/>
            </a:pPr>
            <a:r>
              <a:rPr lang="cs-CZ" dirty="0"/>
              <a:t>K základním složkám imunitního systému savců patří:</a:t>
            </a:r>
          </a:p>
          <a:p>
            <a:r>
              <a:rPr lang="cs-CZ" b="1" dirty="0"/>
              <a:t>Lymfatické tkáně a orgány</a:t>
            </a:r>
          </a:p>
          <a:p>
            <a:r>
              <a:rPr lang="cs-CZ" b="1" dirty="0"/>
              <a:t>Buňky imunitního systému</a:t>
            </a:r>
            <a:r>
              <a:rPr lang="cs-CZ" dirty="0"/>
              <a:t>, tzv. </a:t>
            </a:r>
            <a:r>
              <a:rPr lang="cs-CZ" dirty="0" err="1"/>
              <a:t>imunocyty</a:t>
            </a:r>
            <a:r>
              <a:rPr lang="cs-CZ" dirty="0"/>
              <a:t> (leukocyty, </a:t>
            </a:r>
            <a:r>
              <a:rPr lang="cs-CZ" dirty="0" err="1"/>
              <a:t>dentritické</a:t>
            </a:r>
            <a:r>
              <a:rPr lang="cs-CZ" dirty="0"/>
              <a:t> buňky atd.)</a:t>
            </a:r>
          </a:p>
          <a:p>
            <a:r>
              <a:rPr lang="cs-CZ" b="1" dirty="0"/>
              <a:t>Molekuly imunitního systému </a:t>
            </a:r>
            <a:r>
              <a:rPr lang="cs-CZ" dirty="0"/>
              <a:t>– velké a složité molekuly, které se mohou nacházet, jak </a:t>
            </a:r>
            <a:r>
              <a:rPr lang="cs-CZ" b="1" dirty="0"/>
              <a:t>suspendované volně v tělních tekutinách </a:t>
            </a:r>
            <a:r>
              <a:rPr lang="cs-CZ" dirty="0"/>
              <a:t>(např. </a:t>
            </a:r>
            <a:r>
              <a:rPr lang="cs-CZ" b="1" dirty="0"/>
              <a:t>protilátky, </a:t>
            </a:r>
            <a:r>
              <a:rPr lang="cs-CZ" b="1" dirty="0" err="1"/>
              <a:t>cytokiny</a:t>
            </a:r>
            <a:r>
              <a:rPr lang="cs-CZ" b="1" dirty="0"/>
              <a:t> </a:t>
            </a:r>
            <a:r>
              <a:rPr lang="cs-CZ" dirty="0"/>
              <a:t>aj.), tak </a:t>
            </a:r>
            <a:r>
              <a:rPr lang="cs-CZ" b="1" dirty="0"/>
              <a:t>vázané na membrány </a:t>
            </a:r>
            <a:r>
              <a:rPr lang="cs-CZ" b="1" dirty="0" err="1"/>
              <a:t>imunocytů</a:t>
            </a:r>
            <a:r>
              <a:rPr lang="cs-CZ" dirty="0"/>
              <a:t>, popř. </a:t>
            </a:r>
            <a:r>
              <a:rPr lang="cs-CZ" b="1" dirty="0"/>
              <a:t>dalších buněk </a:t>
            </a:r>
            <a:r>
              <a:rPr lang="cs-CZ" dirty="0"/>
              <a:t>(</a:t>
            </a:r>
            <a:r>
              <a:rPr lang="cs-CZ" b="1" dirty="0"/>
              <a:t>receptory, </a:t>
            </a:r>
            <a:r>
              <a:rPr lang="cs-CZ" b="1" dirty="0" err="1"/>
              <a:t>adhézní</a:t>
            </a:r>
            <a:r>
              <a:rPr lang="cs-CZ" b="1" dirty="0"/>
              <a:t> molekuly </a:t>
            </a:r>
            <a:r>
              <a:rPr lang="cs-CZ" dirty="0"/>
              <a:t>aj.)</a:t>
            </a:r>
          </a:p>
          <a:p>
            <a:endParaRPr lang="cs-CZ" dirty="0"/>
          </a:p>
        </p:txBody>
      </p:sp>
      <p:sp>
        <p:nvSpPr>
          <p:cNvPr id="4" name="Obdélník 3"/>
          <p:cNvSpPr/>
          <p:nvPr/>
        </p:nvSpPr>
        <p:spPr>
          <a:xfrm>
            <a:off x="296850" y="4662259"/>
            <a:ext cx="10779318" cy="1692771"/>
          </a:xfrm>
          <a:prstGeom prst="rect">
            <a:avLst/>
          </a:prstGeom>
        </p:spPr>
        <p:txBody>
          <a:bodyPr wrap="square">
            <a:spAutoFit/>
          </a:bodyPr>
          <a:lstStyle/>
          <a:p>
            <a:pPr marL="457200" indent="-457200">
              <a:buFont typeface="Arial" panose="020B0604020202020204" pitchFamily="34" charset="0"/>
              <a:buChar char="•"/>
            </a:pPr>
            <a:r>
              <a:rPr lang="cs-CZ" sz="2600" b="1" dirty="0">
                <a:solidFill>
                  <a:srgbClr val="040C28"/>
                </a:solidFill>
              </a:rPr>
              <a:t>Střeva</a:t>
            </a:r>
            <a:r>
              <a:rPr lang="cs-CZ" sz="2600" dirty="0">
                <a:solidFill>
                  <a:srgbClr val="040C28"/>
                </a:solidFill>
              </a:rPr>
              <a:t> jsou domovem </a:t>
            </a:r>
            <a:r>
              <a:rPr lang="cs-CZ" sz="2600" b="1" dirty="0">
                <a:solidFill>
                  <a:srgbClr val="040C28"/>
                </a:solidFill>
              </a:rPr>
              <a:t>80 % všech imunitních buněk</a:t>
            </a:r>
            <a:r>
              <a:rPr lang="cs-CZ" sz="2600" dirty="0">
                <a:solidFill>
                  <a:srgbClr val="1F1F1F"/>
                </a:solidFill>
              </a:rPr>
              <a:t>, a proto jsou považována za </a:t>
            </a:r>
            <a:r>
              <a:rPr lang="cs-CZ" sz="2600" b="1" dirty="0">
                <a:solidFill>
                  <a:srgbClr val="1F1F1F"/>
                </a:solidFill>
              </a:rPr>
              <a:t>centrum imunitního systému</a:t>
            </a:r>
            <a:r>
              <a:rPr lang="cs-CZ" sz="2600" dirty="0">
                <a:solidFill>
                  <a:srgbClr val="1F1F1F"/>
                </a:solidFill>
              </a:rPr>
              <a:t>. Tyto imunitní buňky neustále komunikují se střevními bakteriemi a poskytují imunitnímu systému podněty potřebné pro jeho </a:t>
            </a:r>
            <a:r>
              <a:rPr lang="cs-CZ" sz="2600" dirty="0" smtClean="0">
                <a:solidFill>
                  <a:srgbClr val="1F1F1F"/>
                </a:solidFill>
              </a:rPr>
              <a:t>výcvik – viz. </a:t>
            </a:r>
            <a:r>
              <a:rPr lang="cs-CZ" sz="2600" b="1" dirty="0" err="1">
                <a:solidFill>
                  <a:srgbClr val="1F1F1F"/>
                </a:solidFill>
              </a:rPr>
              <a:t>m</a:t>
            </a:r>
            <a:r>
              <a:rPr lang="cs-CZ" sz="2600" b="1" dirty="0" err="1" smtClean="0">
                <a:solidFill>
                  <a:srgbClr val="1F1F1F"/>
                </a:solidFill>
              </a:rPr>
              <a:t>ikrobiom</a:t>
            </a:r>
            <a:r>
              <a:rPr lang="cs-CZ" sz="2600" dirty="0" smtClean="0">
                <a:solidFill>
                  <a:srgbClr val="1F1F1F"/>
                </a:solidFill>
              </a:rPr>
              <a:t>.</a:t>
            </a:r>
            <a:endParaRPr lang="cs-CZ" sz="2600" dirty="0"/>
          </a:p>
        </p:txBody>
      </p:sp>
    </p:spTree>
    <p:extLst>
      <p:ext uri="{BB962C8B-B14F-4D97-AF65-F5344CB8AC3E}">
        <p14:creationId xmlns:p14="http://schemas.microsoft.com/office/powerpoint/2010/main" val="32816194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53811"/>
            <a:ext cx="10515600" cy="803717"/>
          </a:xfrm>
        </p:spPr>
        <p:txBody>
          <a:bodyPr>
            <a:normAutofit/>
          </a:bodyPr>
          <a:lstStyle/>
          <a:p>
            <a:pPr algn="ctr"/>
            <a:r>
              <a:rPr lang="cs-CZ" sz="3400" b="1" dirty="0"/>
              <a:t>Centrální a periferní lymfatické orgány</a:t>
            </a:r>
          </a:p>
        </p:txBody>
      </p:sp>
      <p:pic>
        <p:nvPicPr>
          <p:cNvPr id="4" name="Zástupný symbol pro obsah 3"/>
          <p:cNvPicPr>
            <a:picLocks noGrp="1" noChangeAspect="1"/>
          </p:cNvPicPr>
          <p:nvPr>
            <p:ph idx="1"/>
          </p:nvPr>
        </p:nvPicPr>
        <p:blipFill>
          <a:blip r:embed="rId2"/>
          <a:stretch>
            <a:fillRect/>
          </a:stretch>
        </p:blipFill>
        <p:spPr>
          <a:xfrm>
            <a:off x="2264203" y="1057528"/>
            <a:ext cx="7736619" cy="5553996"/>
          </a:xfrm>
          <a:prstGeom prst="rect">
            <a:avLst/>
          </a:prstGeom>
        </p:spPr>
      </p:pic>
    </p:spTree>
    <p:extLst>
      <p:ext uri="{BB962C8B-B14F-4D97-AF65-F5344CB8AC3E}">
        <p14:creationId xmlns:p14="http://schemas.microsoft.com/office/powerpoint/2010/main" val="335281607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08301"/>
          </a:xfrm>
        </p:spPr>
        <p:txBody>
          <a:bodyPr>
            <a:normAutofit/>
          </a:bodyPr>
          <a:lstStyle/>
          <a:p>
            <a:pPr algn="ctr"/>
            <a:r>
              <a:rPr lang="cs-CZ" sz="3800" b="1" dirty="0" smtClean="0"/>
              <a:t>Co je imunitní systém ?</a:t>
            </a:r>
            <a:endParaRPr lang="cs-CZ" sz="3800" b="1" dirty="0"/>
          </a:p>
        </p:txBody>
      </p:sp>
      <p:sp>
        <p:nvSpPr>
          <p:cNvPr id="3" name="Zástupný symbol pro obsah 2"/>
          <p:cNvSpPr>
            <a:spLocks noGrp="1"/>
          </p:cNvSpPr>
          <p:nvPr>
            <p:ph idx="1"/>
          </p:nvPr>
        </p:nvSpPr>
        <p:spPr>
          <a:xfrm>
            <a:off x="838200" y="1208598"/>
            <a:ext cx="10515600" cy="5327374"/>
          </a:xfrm>
        </p:spPr>
        <p:txBody>
          <a:bodyPr>
            <a:normAutofit fontScale="77500" lnSpcReduction="20000"/>
          </a:bodyPr>
          <a:lstStyle/>
          <a:p>
            <a:r>
              <a:rPr lang="cs-CZ" sz="3100" b="1" dirty="0"/>
              <a:t>Imunitní systém</a:t>
            </a:r>
            <a:r>
              <a:rPr lang="cs-CZ" sz="3100" dirty="0"/>
              <a:t> zajišťuje integritu funkcí živého organismu (homeostáze) </a:t>
            </a:r>
            <a:r>
              <a:rPr lang="cs-CZ" sz="3100" b="1" dirty="0"/>
              <a:t>společnou činností s nervovým a endokrinním systémem</a:t>
            </a:r>
            <a:r>
              <a:rPr lang="cs-CZ" sz="3100" dirty="0" smtClean="0"/>
              <a:t>.</a:t>
            </a:r>
          </a:p>
          <a:p>
            <a:pPr marL="0" indent="0">
              <a:buNone/>
            </a:pPr>
            <a:endParaRPr lang="cs-CZ" sz="3100" dirty="0" smtClean="0"/>
          </a:p>
          <a:p>
            <a:r>
              <a:rPr lang="cs-CZ" dirty="0" smtClean="0"/>
              <a:t>Základním </a:t>
            </a:r>
            <a:r>
              <a:rPr lang="cs-CZ" dirty="0"/>
              <a:t>úkolem imunitního systému je rozpoznávání „</a:t>
            </a:r>
            <a:r>
              <a:rPr lang="cs-CZ" b="1" dirty="0"/>
              <a:t>normálních</a:t>
            </a:r>
            <a:r>
              <a:rPr lang="cs-CZ" dirty="0"/>
              <a:t>“ složek organismu od složek </a:t>
            </a:r>
            <a:r>
              <a:rPr lang="cs-CZ" b="1" dirty="0"/>
              <a:t>abnormálních, nefunkčních </a:t>
            </a:r>
            <a:r>
              <a:rPr lang="cs-CZ" dirty="0"/>
              <a:t>(např. staré, mrtvé či poškozené buňky, infikované nebo nádorově transformované buňky aj.) či tělu cizích (</a:t>
            </a:r>
            <a:r>
              <a:rPr lang="cs-CZ" b="1" dirty="0"/>
              <a:t>bakterie, viry, paraziti</a:t>
            </a:r>
            <a:r>
              <a:rPr lang="cs-CZ" dirty="0"/>
              <a:t> aj.) a </a:t>
            </a:r>
            <a:r>
              <a:rPr lang="cs-CZ" b="1" dirty="0"/>
              <a:t>jejich neškodné odstraňování</a:t>
            </a:r>
            <a:r>
              <a:rPr lang="cs-CZ" dirty="0"/>
              <a:t>. </a:t>
            </a:r>
            <a:endParaRPr lang="cs-CZ" dirty="0" smtClean="0"/>
          </a:p>
          <a:p>
            <a:r>
              <a:rPr lang="cs-CZ" dirty="0" smtClean="0"/>
              <a:t>Na </a:t>
            </a:r>
            <a:r>
              <a:rPr lang="cs-CZ" dirty="0"/>
              <a:t>funkci imunitního systému se podílejí obranné mechanismy, které jsou vzájemně provázány a do značné míry se navzájem podmiňují. Morfologickým </a:t>
            </a:r>
            <a:r>
              <a:rPr lang="cs-CZ" b="1" dirty="0"/>
              <a:t>podkladem imunitního systému je lymfatická </a:t>
            </a:r>
            <a:r>
              <a:rPr lang="cs-CZ" dirty="0"/>
              <a:t>tkáň, uspořádaná do lymfatických orgánů souhrnně tvořících </a:t>
            </a:r>
            <a:r>
              <a:rPr lang="cs-CZ" b="1" dirty="0"/>
              <a:t>lymfatický </a:t>
            </a:r>
            <a:r>
              <a:rPr lang="cs-CZ" b="1" dirty="0" smtClean="0"/>
              <a:t>systém</a:t>
            </a:r>
            <a:r>
              <a:rPr lang="cs-CZ" dirty="0" smtClean="0"/>
              <a:t>. </a:t>
            </a:r>
          </a:p>
          <a:p>
            <a:r>
              <a:rPr lang="cs-CZ" b="1" dirty="0" smtClean="0"/>
              <a:t>Imunita</a:t>
            </a:r>
            <a:r>
              <a:rPr lang="cs-CZ" dirty="0" smtClean="0"/>
              <a:t> </a:t>
            </a:r>
            <a:r>
              <a:rPr lang="cs-CZ" dirty="0"/>
              <a:t>(obranyschopnost, odolnost </a:t>
            </a:r>
            <a:r>
              <a:rPr lang="cs-CZ" dirty="0" smtClean="0"/>
              <a:t>hostitelského organismu </a:t>
            </a:r>
            <a:r>
              <a:rPr lang="cs-CZ" b="1" dirty="0"/>
              <a:t>proti patogenním agens</a:t>
            </a:r>
            <a:r>
              <a:rPr lang="cs-CZ" dirty="0"/>
              <a:t> nebo jejich </a:t>
            </a:r>
            <a:r>
              <a:rPr lang="cs-CZ" b="1" dirty="0"/>
              <a:t>toxinům</a:t>
            </a:r>
            <a:r>
              <a:rPr lang="cs-CZ" dirty="0"/>
              <a:t>) </a:t>
            </a:r>
            <a:r>
              <a:rPr lang="cs-CZ" dirty="0" smtClean="0"/>
              <a:t>může být: </a:t>
            </a:r>
          </a:p>
          <a:p>
            <a:pPr marL="0" indent="0">
              <a:buNone/>
            </a:pPr>
            <a:r>
              <a:rPr lang="cs-CZ" b="1" dirty="0" smtClean="0"/>
              <a:t>	(1) aktivní</a:t>
            </a:r>
            <a:r>
              <a:rPr lang="cs-CZ" dirty="0" smtClean="0"/>
              <a:t> </a:t>
            </a:r>
            <a:r>
              <a:rPr lang="cs-CZ" dirty="0"/>
              <a:t>nebo </a:t>
            </a:r>
            <a:r>
              <a:rPr lang="cs-CZ" b="1" dirty="0"/>
              <a:t>pasivní</a:t>
            </a:r>
            <a:r>
              <a:rPr lang="cs-CZ" dirty="0"/>
              <a:t>, </a:t>
            </a:r>
            <a:endParaRPr lang="cs-CZ" dirty="0" smtClean="0"/>
          </a:p>
          <a:p>
            <a:pPr marL="0" indent="0">
              <a:buNone/>
            </a:pPr>
            <a:r>
              <a:rPr lang="cs-CZ" b="1" dirty="0" smtClean="0"/>
              <a:t>	(2) specifická</a:t>
            </a:r>
            <a:r>
              <a:rPr lang="cs-CZ" dirty="0" smtClean="0"/>
              <a:t> </a:t>
            </a:r>
            <a:r>
              <a:rPr lang="cs-CZ" dirty="0"/>
              <a:t>nebo </a:t>
            </a:r>
            <a:r>
              <a:rPr lang="cs-CZ" b="1" dirty="0"/>
              <a:t>nespecifická</a:t>
            </a:r>
            <a:r>
              <a:rPr lang="cs-CZ" dirty="0" smtClean="0"/>
              <a:t>.</a:t>
            </a:r>
          </a:p>
          <a:p>
            <a:pPr marL="0" indent="0">
              <a:buNone/>
            </a:pPr>
            <a:r>
              <a:rPr lang="cs-CZ" b="1" dirty="0" smtClean="0"/>
              <a:t>	(3) Vrozená </a:t>
            </a:r>
            <a:r>
              <a:rPr lang="cs-CZ" dirty="0" smtClean="0"/>
              <a:t>nebo </a:t>
            </a:r>
            <a:r>
              <a:rPr lang="cs-CZ" b="1" dirty="0" smtClean="0"/>
              <a:t>získaná</a:t>
            </a:r>
          </a:p>
          <a:p>
            <a:pPr marL="0" indent="0">
              <a:buNone/>
            </a:pPr>
            <a:r>
              <a:rPr lang="cs-CZ" b="1" dirty="0" smtClean="0"/>
              <a:t>	(4) Humorální</a:t>
            </a:r>
            <a:r>
              <a:rPr lang="cs-CZ" dirty="0" smtClean="0"/>
              <a:t> </a:t>
            </a:r>
            <a:r>
              <a:rPr lang="cs-CZ" dirty="0"/>
              <a:t>nebo </a:t>
            </a:r>
            <a:r>
              <a:rPr lang="cs-CZ" b="1" dirty="0"/>
              <a:t>buněčná</a:t>
            </a:r>
            <a:r>
              <a:rPr lang="cs-CZ" dirty="0"/>
              <a:t>,</a:t>
            </a:r>
            <a:endParaRPr lang="cs-CZ" b="1" dirty="0"/>
          </a:p>
        </p:txBody>
      </p:sp>
    </p:spTree>
    <p:extLst>
      <p:ext uri="{BB962C8B-B14F-4D97-AF65-F5344CB8AC3E}">
        <p14:creationId xmlns:p14="http://schemas.microsoft.com/office/powerpoint/2010/main" val="35645572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800" b="1" dirty="0"/>
              <a:t>Struktura imunitního systému</a:t>
            </a:r>
            <a:br>
              <a:rPr lang="cs-CZ" sz="3800" b="1" dirty="0"/>
            </a:br>
            <a:endParaRPr lang="cs-CZ" sz="3800" b="1" dirty="0"/>
          </a:p>
        </p:txBody>
      </p:sp>
      <p:pic>
        <p:nvPicPr>
          <p:cNvPr id="4" name="Zástupný symbol pro obsah 3"/>
          <p:cNvPicPr>
            <a:picLocks noGrp="1" noChangeAspect="1"/>
          </p:cNvPicPr>
          <p:nvPr>
            <p:ph idx="1"/>
          </p:nvPr>
        </p:nvPicPr>
        <p:blipFill>
          <a:blip r:embed="rId2"/>
          <a:stretch>
            <a:fillRect/>
          </a:stretch>
        </p:blipFill>
        <p:spPr>
          <a:xfrm>
            <a:off x="402652" y="1455087"/>
            <a:ext cx="11376547" cy="4007459"/>
          </a:xfrm>
          <a:prstGeom prst="rect">
            <a:avLst/>
          </a:prstGeom>
        </p:spPr>
      </p:pic>
      <p:sp>
        <p:nvSpPr>
          <p:cNvPr id="3" name="Obdélník 2"/>
          <p:cNvSpPr/>
          <p:nvPr/>
        </p:nvSpPr>
        <p:spPr>
          <a:xfrm>
            <a:off x="747423" y="4174434"/>
            <a:ext cx="2377439" cy="4214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764653" y="2315154"/>
            <a:ext cx="2264793" cy="38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465661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62753" cy="700350"/>
          </a:xfrm>
        </p:spPr>
        <p:txBody>
          <a:bodyPr>
            <a:normAutofit/>
          </a:bodyPr>
          <a:lstStyle/>
          <a:p>
            <a:pPr algn="ctr"/>
            <a:r>
              <a:rPr lang="cs-CZ" sz="3600" b="1" dirty="0"/>
              <a:t>Lidé mají tři typy imunity – vrozenou, adaptivní a pasivní:</a:t>
            </a:r>
          </a:p>
        </p:txBody>
      </p:sp>
      <p:sp>
        <p:nvSpPr>
          <p:cNvPr id="3" name="Zástupný symbol pro obsah 2"/>
          <p:cNvSpPr>
            <a:spLocks noGrp="1"/>
          </p:cNvSpPr>
          <p:nvPr>
            <p:ph idx="1"/>
          </p:nvPr>
        </p:nvSpPr>
        <p:spPr>
          <a:xfrm>
            <a:off x="838200" y="1232452"/>
            <a:ext cx="10515600" cy="4944511"/>
          </a:xfrm>
        </p:spPr>
        <p:txBody>
          <a:bodyPr>
            <a:normAutofit fontScale="92500"/>
          </a:bodyPr>
          <a:lstStyle/>
          <a:p>
            <a:pPr fontAlgn="base"/>
            <a:r>
              <a:rPr lang="cs-CZ" b="1" dirty="0"/>
              <a:t>Vrozená imunita:</a:t>
            </a:r>
            <a:r>
              <a:rPr lang="cs-CZ" dirty="0"/>
              <a:t> Každý se </a:t>
            </a:r>
            <a:r>
              <a:rPr lang="cs-CZ" b="1" dirty="0"/>
              <a:t>rodí s vrozenou </a:t>
            </a:r>
            <a:r>
              <a:rPr lang="cs-CZ" dirty="0"/>
              <a:t>(nebo přirozenou) imunitou, což je druh </a:t>
            </a:r>
            <a:r>
              <a:rPr lang="cs-CZ" b="1" dirty="0"/>
              <a:t>obecné ochrany</a:t>
            </a:r>
            <a:r>
              <a:rPr lang="cs-CZ" dirty="0"/>
              <a:t>. </a:t>
            </a:r>
            <a:r>
              <a:rPr lang="cs-CZ" b="1" dirty="0"/>
              <a:t>Kůže </a:t>
            </a:r>
            <a:r>
              <a:rPr lang="cs-CZ" dirty="0"/>
              <a:t>například působí jako bariéra, která blokuje vstup choroboplodných zárodků do těla. A imunitní systém rozpozná, kdy jsou určití vetřelci cizí a mohli by být nebezpeční.</a:t>
            </a:r>
          </a:p>
          <a:p>
            <a:pPr marL="0" indent="0" fontAlgn="base">
              <a:buNone/>
            </a:pPr>
            <a:endParaRPr lang="cs-CZ" dirty="0"/>
          </a:p>
          <a:p>
            <a:pPr fontAlgn="base"/>
            <a:r>
              <a:rPr lang="cs-CZ" b="1" dirty="0"/>
              <a:t>Adaptivní imunita:</a:t>
            </a:r>
            <a:r>
              <a:rPr lang="cs-CZ" dirty="0"/>
              <a:t> Adaptivní (neboli aktivní) imunita </a:t>
            </a:r>
            <a:r>
              <a:rPr lang="cs-CZ" b="1" dirty="0"/>
              <a:t>se vyvíjí po celý život</a:t>
            </a:r>
            <a:r>
              <a:rPr lang="cs-CZ" dirty="0"/>
              <a:t>. Adaptivní imunitu si vyvineme, </a:t>
            </a:r>
            <a:r>
              <a:rPr lang="cs-CZ" b="1" dirty="0"/>
              <a:t>když jsme vystaveni nemocem </a:t>
            </a:r>
            <a:r>
              <a:rPr lang="cs-CZ" dirty="0"/>
              <a:t>nebo když jsme proti nim </a:t>
            </a:r>
            <a:r>
              <a:rPr lang="cs-CZ" b="1" dirty="0"/>
              <a:t>imunizováni vakcínami</a:t>
            </a:r>
            <a:r>
              <a:rPr lang="cs-CZ" dirty="0"/>
              <a:t>.</a:t>
            </a:r>
          </a:p>
          <a:p>
            <a:pPr marL="0" indent="0" fontAlgn="base">
              <a:buNone/>
            </a:pPr>
            <a:endParaRPr lang="cs-CZ" dirty="0"/>
          </a:p>
          <a:p>
            <a:pPr fontAlgn="base"/>
            <a:r>
              <a:rPr lang="cs-CZ" b="1" dirty="0"/>
              <a:t>Pasivní imunita:</a:t>
            </a:r>
            <a:r>
              <a:rPr lang="cs-CZ" dirty="0"/>
              <a:t> Pasivní imunita je "</a:t>
            </a:r>
            <a:r>
              <a:rPr lang="cs-CZ" b="1" dirty="0"/>
              <a:t>vypůjčená</a:t>
            </a:r>
            <a:r>
              <a:rPr lang="cs-CZ" dirty="0"/>
              <a:t>" z jiného zdroje </a:t>
            </a:r>
            <a:r>
              <a:rPr lang="cs-CZ" b="1" dirty="0"/>
              <a:t>a trvá krátkou dobu</a:t>
            </a:r>
            <a:r>
              <a:rPr lang="cs-CZ" dirty="0"/>
              <a:t>. Například </a:t>
            </a:r>
            <a:r>
              <a:rPr lang="cs-CZ" b="1" dirty="0"/>
              <a:t>protilátky v mateřském mléce </a:t>
            </a:r>
            <a:r>
              <a:rPr lang="cs-CZ" dirty="0"/>
              <a:t>poskytují dítěti dočasnou imunitu vůči nemocem, kterým byla matka vystavena.</a:t>
            </a:r>
          </a:p>
          <a:p>
            <a:endParaRPr lang="cs-CZ" dirty="0"/>
          </a:p>
        </p:txBody>
      </p:sp>
    </p:spTree>
    <p:extLst>
      <p:ext uri="{BB962C8B-B14F-4D97-AF65-F5344CB8AC3E}">
        <p14:creationId xmlns:p14="http://schemas.microsoft.com/office/powerpoint/2010/main" val="16989808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8"/>
            <a:ext cx="10515600" cy="1042256"/>
          </a:xfrm>
        </p:spPr>
        <p:txBody>
          <a:bodyPr>
            <a:normAutofit/>
          </a:bodyPr>
          <a:lstStyle/>
          <a:p>
            <a:pPr algn="ctr"/>
            <a:r>
              <a:rPr lang="cs-CZ" sz="3400" b="1" dirty="0"/>
              <a:t>Časová posloupnost vrozených (nespecifických) a adaptivních (specifických) obranných reakcí organismu</a:t>
            </a:r>
          </a:p>
        </p:txBody>
      </p:sp>
      <p:pic>
        <p:nvPicPr>
          <p:cNvPr id="5" name="Zástupný symbol pro obsah 4"/>
          <p:cNvPicPr>
            <a:picLocks noGrp="1" noChangeAspect="1"/>
          </p:cNvPicPr>
          <p:nvPr>
            <p:ph idx="1"/>
          </p:nvPr>
        </p:nvPicPr>
        <p:blipFill>
          <a:blip r:embed="rId2"/>
          <a:stretch>
            <a:fillRect/>
          </a:stretch>
        </p:blipFill>
        <p:spPr>
          <a:xfrm>
            <a:off x="1111525" y="1447138"/>
            <a:ext cx="10041975" cy="4977516"/>
          </a:xfrm>
          <a:prstGeom prst="rect">
            <a:avLst/>
          </a:prstGeom>
        </p:spPr>
      </p:pic>
    </p:spTree>
    <p:extLst>
      <p:ext uri="{BB962C8B-B14F-4D97-AF65-F5344CB8AC3E}">
        <p14:creationId xmlns:p14="http://schemas.microsoft.com/office/powerpoint/2010/main" val="1305869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Photo: Cité de Carcassonne, 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8202" y="155849"/>
            <a:ext cx="5389782" cy="38754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7 slovenských hradů, které musíš navštívit - BlaBla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66" y="3429000"/>
            <a:ext cx="4825349" cy="331544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1028" name="Picture 4" descr="Hrad Zvíkov | TuristickaMap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66" y="155851"/>
            <a:ext cx="5811836" cy="349864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133139" y="5172281"/>
            <a:ext cx="2030428" cy="1569660"/>
          </a:xfrm>
          <a:prstGeom prst="rect">
            <a:avLst/>
          </a:prstGeom>
          <a:noFill/>
        </p:spPr>
        <p:txBody>
          <a:bodyPr wrap="none" rtlCol="0">
            <a:spAutoFit/>
          </a:bodyPr>
          <a:lstStyle/>
          <a:p>
            <a:pPr algn="ctr"/>
            <a:r>
              <a:rPr lang="cs-CZ" sz="2400" dirty="0" smtClean="0"/>
              <a:t>Základní </a:t>
            </a:r>
          </a:p>
          <a:p>
            <a:pPr algn="ctr"/>
            <a:r>
              <a:rPr lang="cs-CZ" sz="2400" dirty="0" smtClean="0"/>
              <a:t>obranné </a:t>
            </a:r>
          </a:p>
          <a:p>
            <a:pPr algn="ctr"/>
            <a:r>
              <a:rPr lang="cs-CZ" sz="2400" dirty="0"/>
              <a:t> </a:t>
            </a:r>
            <a:r>
              <a:rPr lang="cs-CZ" sz="2400" dirty="0" smtClean="0"/>
              <a:t> mechanismy </a:t>
            </a:r>
            <a:r>
              <a:rPr lang="cs-CZ" sz="2400" dirty="0" smtClean="0"/>
              <a:t> </a:t>
            </a:r>
            <a:endParaRPr lang="cs-CZ" sz="2400" dirty="0"/>
          </a:p>
          <a:p>
            <a:pPr algn="ctr"/>
            <a:r>
              <a:rPr lang="cs-CZ" sz="2400" dirty="0"/>
              <a:t>„habitatu“</a:t>
            </a:r>
          </a:p>
        </p:txBody>
      </p:sp>
      <p:pic>
        <p:nvPicPr>
          <p:cNvPr id="17" name="Picture 16" descr="Pevnost Boyard (1990) [TV pořad] - Fotogalerie - FDb.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4982" y="3654490"/>
            <a:ext cx="4623001" cy="30899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enčiansky hrad | Papírové modely a vystřihovánk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0309" y="2943317"/>
            <a:ext cx="3088149" cy="231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5475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17419"/>
            <a:ext cx="10515600" cy="636739"/>
          </a:xfrm>
        </p:spPr>
        <p:txBody>
          <a:bodyPr>
            <a:normAutofit/>
          </a:bodyPr>
          <a:lstStyle/>
          <a:p>
            <a:pPr algn="ctr"/>
            <a:r>
              <a:rPr lang="cs-CZ" sz="3800" b="1" dirty="0"/>
              <a:t>Obranné linie</a:t>
            </a:r>
          </a:p>
        </p:txBody>
      </p:sp>
      <p:sp>
        <p:nvSpPr>
          <p:cNvPr id="3" name="Zástupný symbol pro obsah 2"/>
          <p:cNvSpPr>
            <a:spLocks noGrp="1"/>
          </p:cNvSpPr>
          <p:nvPr>
            <p:ph idx="1"/>
          </p:nvPr>
        </p:nvSpPr>
        <p:spPr>
          <a:xfrm>
            <a:off x="838200" y="1232451"/>
            <a:ext cx="10515600" cy="4929809"/>
          </a:xfrm>
        </p:spPr>
        <p:txBody>
          <a:bodyPr>
            <a:normAutofit fontScale="85000" lnSpcReduction="20000"/>
          </a:bodyPr>
          <a:lstStyle/>
          <a:p>
            <a:pPr marL="0" indent="0">
              <a:buNone/>
            </a:pPr>
            <a:r>
              <a:rPr lang="cs-CZ" b="1" dirty="0"/>
              <a:t>Imunita má 3 obranné linie</a:t>
            </a:r>
            <a:r>
              <a:rPr lang="cs-CZ" dirty="0"/>
              <a:t>, z toho </a:t>
            </a:r>
            <a:r>
              <a:rPr lang="cs-CZ" b="1" dirty="0"/>
              <a:t>první dvě </a:t>
            </a:r>
            <a:r>
              <a:rPr lang="cs-CZ" dirty="0"/>
              <a:t>spadají pod </a:t>
            </a:r>
            <a:r>
              <a:rPr lang="cs-CZ" b="1" dirty="0"/>
              <a:t>nespecifické obranné </a:t>
            </a:r>
            <a:r>
              <a:rPr lang="cs-CZ" dirty="0"/>
              <a:t>mechanismy a </a:t>
            </a:r>
            <a:r>
              <a:rPr lang="cs-CZ" b="1" dirty="0"/>
              <a:t>třetí</a:t>
            </a:r>
            <a:r>
              <a:rPr lang="cs-CZ" dirty="0"/>
              <a:t> obranná linie spadá pod </a:t>
            </a:r>
            <a:r>
              <a:rPr lang="cs-CZ" b="1" dirty="0"/>
              <a:t>specifické obranné mechanismy</a:t>
            </a:r>
            <a:r>
              <a:rPr lang="cs-CZ" dirty="0"/>
              <a:t>.</a:t>
            </a:r>
          </a:p>
          <a:p>
            <a:r>
              <a:rPr lang="cs-CZ" b="1" i="1" dirty="0"/>
              <a:t>První obranná linie</a:t>
            </a:r>
            <a:r>
              <a:rPr lang="cs-CZ" dirty="0"/>
              <a:t> </a:t>
            </a:r>
            <a:r>
              <a:rPr lang="cs-CZ" b="1" dirty="0"/>
              <a:t>je vnější (externí</a:t>
            </a:r>
            <a:r>
              <a:rPr lang="cs-CZ" dirty="0"/>
              <a:t>). Patří sem epiteliální tkáně (</a:t>
            </a:r>
            <a:r>
              <a:rPr lang="cs-CZ" b="1" dirty="0"/>
              <a:t>kůže a slizniční membrány</a:t>
            </a:r>
            <a:r>
              <a:rPr lang="cs-CZ" dirty="0"/>
              <a:t>), které kryjí a vystýlají lidské tělo a brání volnému styku škodlivých bakterií a virů s vnitřním prostředím člověka. Dále sem patří </a:t>
            </a:r>
            <a:r>
              <a:rPr lang="cs-CZ" b="1" dirty="0"/>
              <a:t>výměšky kůže a slizničních membrán.</a:t>
            </a:r>
            <a:r>
              <a:rPr lang="cs-CZ" dirty="0"/>
              <a:t> Je spouštěna chemickými signály.</a:t>
            </a:r>
          </a:p>
          <a:p>
            <a:pPr marL="0" indent="0">
              <a:buNone/>
            </a:pPr>
            <a:endParaRPr lang="cs-CZ" b="1" dirty="0"/>
          </a:p>
          <a:p>
            <a:r>
              <a:rPr lang="cs-CZ" b="1" i="1" dirty="0"/>
              <a:t>Druhá obranná linie</a:t>
            </a:r>
            <a:r>
              <a:rPr lang="cs-CZ" b="1" dirty="0"/>
              <a:t> je vnitřní (interní</a:t>
            </a:r>
            <a:r>
              <a:rPr lang="cs-CZ" dirty="0"/>
              <a:t>)., které lákají leukocyty k místu, kde je tělo napadeno. </a:t>
            </a:r>
            <a:r>
              <a:rPr lang="cs-CZ" b="1" dirty="0"/>
              <a:t>Patří sem fagocytární bílé krevní buňky (leukocyty) a antimikrobiální bílkoviny (proteiny)</a:t>
            </a:r>
            <a:r>
              <a:rPr lang="cs-CZ" dirty="0"/>
              <a:t>, které se bez rozlišení vážou na "útočníky", kteří překonali vnější tělesnou bariéru. Následkem této nespecifické obrany vzniká zánět.</a:t>
            </a:r>
          </a:p>
          <a:p>
            <a:pPr marL="0" indent="0">
              <a:buNone/>
            </a:pPr>
            <a:endParaRPr lang="cs-CZ" dirty="0"/>
          </a:p>
          <a:p>
            <a:r>
              <a:rPr lang="cs-CZ" b="1" i="1" dirty="0"/>
              <a:t>Třetí obranná linie</a:t>
            </a:r>
            <a:r>
              <a:rPr lang="cs-CZ" b="1" dirty="0"/>
              <a:t>, neboli adaptivní obranná linie</a:t>
            </a:r>
            <a:r>
              <a:rPr lang="cs-CZ" dirty="0"/>
              <a:t>, je spouštěna současně s druhou obrannou linií. </a:t>
            </a:r>
            <a:r>
              <a:rPr lang="cs-CZ" b="1" dirty="0"/>
              <a:t>Odpovídá specifickým </a:t>
            </a:r>
            <a:r>
              <a:rPr lang="cs-CZ" dirty="0"/>
              <a:t>způsobem na určité mikroorganismy, nadbytečné buňky těla, toxiny, a další cizí molekuly. </a:t>
            </a:r>
            <a:r>
              <a:rPr lang="cs-CZ" b="1" dirty="0"/>
              <a:t>Patří sem lymfocyty a protilátky.</a:t>
            </a:r>
          </a:p>
          <a:p>
            <a:endParaRPr lang="cs-CZ" dirty="0"/>
          </a:p>
        </p:txBody>
      </p:sp>
    </p:spTree>
    <p:extLst>
      <p:ext uri="{BB962C8B-B14F-4D97-AF65-F5344CB8AC3E}">
        <p14:creationId xmlns:p14="http://schemas.microsoft.com/office/powerpoint/2010/main" val="41429333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2792953" y="5341860"/>
            <a:ext cx="1580341" cy="1406228"/>
          </a:xfrm>
          <a:prstGeom prst="rect">
            <a:avLst/>
          </a:prstGeom>
        </p:spPr>
      </p:pic>
      <p:pic>
        <p:nvPicPr>
          <p:cNvPr id="15" name="Picture 4" descr="100 mm Houfnice vz. 1914 - cobi-smallarmy.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30577" y="5351230"/>
            <a:ext cx="1501155" cy="13904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42909" y="3248162"/>
            <a:ext cx="10515600" cy="600271"/>
          </a:xfrm>
        </p:spPr>
        <p:txBody>
          <a:bodyPr>
            <a:noAutofit/>
          </a:bodyPr>
          <a:lstStyle/>
          <a:p>
            <a:pPr algn="ctr"/>
            <a:r>
              <a:rPr lang="cs-CZ" sz="3800" b="1" dirty="0">
                <a:latin typeface="Bradley Hand ITC" panose="03070402050302030203" pitchFamily="66" charset="0"/>
              </a:rPr>
              <a:t>Ale on (hostitel) spíše </a:t>
            </a:r>
            <a:r>
              <a:rPr lang="cs-CZ" sz="3800" b="1" dirty="0" err="1">
                <a:latin typeface="Bradley Hand ITC" panose="03070402050302030203" pitchFamily="66" charset="0"/>
              </a:rPr>
              <a:t>pšipomíná</a:t>
            </a:r>
            <a:r>
              <a:rPr lang="cs-CZ" sz="3800" b="1" dirty="0">
                <a:latin typeface="Bradley Hand ITC" panose="03070402050302030203" pitchFamily="66" charset="0"/>
              </a:rPr>
              <a:t> pevnost ?</a:t>
            </a:r>
          </a:p>
        </p:txBody>
      </p:sp>
      <p:pic>
        <p:nvPicPr>
          <p:cNvPr id="5126" name="Picture 6" descr="Pevnost Alexandr je součástí námořního opevnění Kronštadtu | CK Mundo"/>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7594" y="1367183"/>
            <a:ext cx="5735821" cy="3913767"/>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5"/>
          <a:stretch>
            <a:fillRect/>
          </a:stretch>
        </p:blipFill>
        <p:spPr>
          <a:xfrm>
            <a:off x="5985924" y="1376412"/>
            <a:ext cx="5910069" cy="4486393"/>
          </a:xfrm>
          <a:prstGeom prst="rect">
            <a:avLst/>
          </a:prstGeom>
        </p:spPr>
      </p:pic>
      <p:pic>
        <p:nvPicPr>
          <p:cNvPr id="9" name="Picture 4" descr="100 mm Houfnice vz. 1914 - cobi-smallarmy.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0281" y="5335328"/>
            <a:ext cx="1508824" cy="13984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ultimodální značení protilátek pro specifické rozpoznávání vybraných  antigenů"/>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1228" y="5278780"/>
            <a:ext cx="2084986" cy="1435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Opsonizace – Wikipedi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6844" y="5277494"/>
            <a:ext cx="2083566" cy="14352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Makrofág – Wikiped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6214" y="5278780"/>
            <a:ext cx="1505681" cy="130387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5985924" y="5319426"/>
            <a:ext cx="241411" cy="628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5675439" y="5287622"/>
            <a:ext cx="577936" cy="258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7" name="Obrázek 16"/>
          <p:cNvPicPr>
            <a:picLocks noChangeAspect="1"/>
          </p:cNvPicPr>
          <p:nvPr/>
        </p:nvPicPr>
        <p:blipFill>
          <a:blip r:embed="rId2"/>
          <a:stretch>
            <a:fillRect/>
          </a:stretch>
        </p:blipFill>
        <p:spPr>
          <a:xfrm>
            <a:off x="4306087" y="5373664"/>
            <a:ext cx="1368249" cy="1383921"/>
          </a:xfrm>
          <a:prstGeom prst="rect">
            <a:avLst/>
          </a:prstGeom>
        </p:spPr>
      </p:pic>
      <p:pic>
        <p:nvPicPr>
          <p:cNvPr id="20" name="Picture 4" descr="Directing traffic in apicomplexan parasites | Nature Reviews Microbiolog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41974" y="5462546"/>
            <a:ext cx="603450" cy="9621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hKH vz. 77 – Seznam.cz"/>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49801" y="205028"/>
            <a:ext cx="1586702" cy="10578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hKH vz. 77 – Seznam.cz"/>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74924" y="174930"/>
            <a:ext cx="1672355" cy="1117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792953" y="421425"/>
            <a:ext cx="6249339" cy="553998"/>
          </a:xfrm>
          <a:prstGeom prst="rect">
            <a:avLst/>
          </a:prstGeom>
          <a:noFill/>
        </p:spPr>
        <p:txBody>
          <a:bodyPr wrap="none" rtlCol="0">
            <a:spAutoFit/>
          </a:bodyPr>
          <a:lstStyle/>
          <a:p>
            <a:r>
              <a:rPr lang="cs-CZ" sz="3000" dirty="0"/>
              <a:t>Přivítání ale přece vypadá úplně jinak ?</a:t>
            </a:r>
          </a:p>
        </p:txBody>
      </p:sp>
    </p:spTree>
    <p:extLst>
      <p:ext uri="{BB962C8B-B14F-4D97-AF65-F5344CB8AC3E}">
        <p14:creationId xmlns:p14="http://schemas.microsoft.com/office/powerpoint/2010/main" val="175358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dpis 1"/>
          <p:cNvSpPr>
            <a:spLocks noGrp="1" noChangeArrowheads="1"/>
          </p:cNvSpPr>
          <p:nvPr>
            <p:ph type="title"/>
          </p:nvPr>
        </p:nvSpPr>
        <p:spPr/>
        <p:txBody>
          <a:bodyPr/>
          <a:lstStyle/>
          <a:p>
            <a:endParaRPr lang="cs-CZ" altLang="cs-CZ"/>
          </a:p>
        </p:txBody>
      </p:sp>
      <p:pic>
        <p:nvPicPr>
          <p:cNvPr id="137219" name="Picture 2" descr="Morfologie živočichů"/>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5450" y="-4763"/>
            <a:ext cx="2808288" cy="4054476"/>
          </a:xfrm>
          <a:noFill/>
          <a:extLst>
            <a:ext uri="{909E8E84-426E-40DD-AFC4-6F175D3DCCD1}">
              <a14:hiddenFill xmlns:a14="http://schemas.microsoft.com/office/drawing/2010/main">
                <a:solidFill>
                  <a:srgbClr val="FFFFFF"/>
                </a:solidFill>
              </a14:hiddenFill>
            </a:ext>
          </a:extLst>
        </p:spPr>
      </p:pic>
      <p:pic>
        <p:nvPicPr>
          <p:cNvPr id="137220" name="Picture 4" descr="Morfologie živočich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663" y="17463"/>
            <a:ext cx="28241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6" descr="Morfologie živočichů"/>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0" y="17463"/>
            <a:ext cx="3149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10" descr="Morfologie živočichů"/>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9214" y="4014788"/>
            <a:ext cx="414813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AutoShape 12" descr="Morfologie živočichů"/>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37224" name="Picture 2" descr="Morfologie a topografie zubů"/>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6" y="4056063"/>
            <a:ext cx="4710113" cy="262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6329237" y="6249725"/>
            <a:ext cx="5638210" cy="461665"/>
          </a:xfrm>
          <a:prstGeom prst="rect">
            <a:avLst/>
          </a:prstGeom>
          <a:solidFill>
            <a:schemeClr val="bg1"/>
          </a:solidFill>
          <a:ln w="12700">
            <a:solidFill>
              <a:schemeClr val="tx1"/>
            </a:solidFill>
          </a:ln>
        </p:spPr>
        <p:txBody>
          <a:bodyPr wrap="none" rtlCol="0">
            <a:spAutoFit/>
          </a:bodyPr>
          <a:lstStyle/>
          <a:p>
            <a:r>
              <a:rPr lang="cs-CZ" sz="2400" dirty="0"/>
              <a:t>Znalost aspoň základní anatomie nezbytná !</a:t>
            </a:r>
          </a:p>
        </p:txBody>
      </p:sp>
    </p:spTree>
    <p:extLst>
      <p:ext uri="{BB962C8B-B14F-4D97-AF65-F5344CB8AC3E}">
        <p14:creationId xmlns:p14="http://schemas.microsoft.com/office/powerpoint/2010/main" val="10620617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ak funguje naše imunita - iDNES.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170" y="818985"/>
            <a:ext cx="9834685" cy="552615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949306" y="302152"/>
            <a:ext cx="10344883" cy="615553"/>
          </a:xfrm>
          <a:prstGeom prst="rect">
            <a:avLst/>
          </a:prstGeom>
          <a:noFill/>
        </p:spPr>
        <p:txBody>
          <a:bodyPr wrap="none" rtlCol="0">
            <a:spAutoFit/>
          </a:bodyPr>
          <a:lstStyle/>
          <a:p>
            <a:pPr algn="ctr"/>
            <a:r>
              <a:rPr lang="cs-CZ" sz="3400" dirty="0"/>
              <a:t>Co jsou první </a:t>
            </a:r>
            <a:r>
              <a:rPr lang="cs-CZ" sz="3400" b="1" dirty="0"/>
              <a:t>obranné vrozené </a:t>
            </a:r>
            <a:r>
              <a:rPr lang="cs-CZ" sz="3400" dirty="0"/>
              <a:t>linie organismu/habitatu !</a:t>
            </a:r>
          </a:p>
        </p:txBody>
      </p:sp>
    </p:spTree>
    <p:extLst>
      <p:ext uri="{BB962C8B-B14F-4D97-AF65-F5344CB8AC3E}">
        <p14:creationId xmlns:p14="http://schemas.microsoft.com/office/powerpoint/2010/main" val="19372892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6151" y="174295"/>
            <a:ext cx="10515600" cy="430004"/>
          </a:xfrm>
        </p:spPr>
        <p:txBody>
          <a:bodyPr>
            <a:normAutofit fontScale="90000"/>
          </a:bodyPr>
          <a:lstStyle/>
          <a:p>
            <a:pPr algn="ctr"/>
            <a:r>
              <a:rPr lang="cs-CZ" sz="3400" b="1" dirty="0"/>
              <a:t>Hlavní komponenty vrozené (nespecifické) imunity</a:t>
            </a:r>
          </a:p>
        </p:txBody>
      </p:sp>
      <p:sp>
        <p:nvSpPr>
          <p:cNvPr id="3" name="Zástupný symbol pro obsah 2"/>
          <p:cNvSpPr>
            <a:spLocks noGrp="1"/>
          </p:cNvSpPr>
          <p:nvPr>
            <p:ph idx="1"/>
          </p:nvPr>
        </p:nvSpPr>
        <p:spPr>
          <a:xfrm>
            <a:off x="798444" y="707674"/>
            <a:ext cx="11056951" cy="5876013"/>
          </a:xfrm>
        </p:spPr>
        <p:txBody>
          <a:bodyPr>
            <a:noAutofit/>
          </a:bodyPr>
          <a:lstStyle/>
          <a:p>
            <a:pPr marL="0" indent="0">
              <a:buNone/>
            </a:pPr>
            <a:r>
              <a:rPr lang="cs-CZ" sz="2000" dirty="0"/>
              <a:t>Jedná se o vrozenou imunitu, fylogeneticky starší, která nerozlišuje původce nemoci. Je to soubor mechanismů, které brání vstupu látek do těla a zajišťují primární obrannou reakci:</a:t>
            </a:r>
          </a:p>
          <a:p>
            <a:r>
              <a:rPr lang="cs-CZ" sz="2000" b="1" dirty="0"/>
              <a:t>Kůže</a:t>
            </a:r>
            <a:r>
              <a:rPr lang="cs-CZ" sz="2000" dirty="0"/>
              <a:t> – představuje přirozenou mechanickou bariéru pro vstup patogenů do těla. Navíc je kůže pokryta vrstvičkou látek (</a:t>
            </a:r>
            <a:r>
              <a:rPr lang="cs-CZ" sz="2000" dirty="0" err="1"/>
              <a:t>kys</a:t>
            </a:r>
            <a:r>
              <a:rPr lang="cs-CZ" sz="2000" dirty="0"/>
              <a:t>. mléčná, močovina v potu,…), které jsou toxické pro některé organismy.</a:t>
            </a:r>
          </a:p>
          <a:p>
            <a:r>
              <a:rPr lang="cs-CZ" sz="2000" b="1" dirty="0"/>
              <a:t>Chlupy, ušní maz</a:t>
            </a:r>
            <a:r>
              <a:rPr lang="cs-CZ" sz="2000" dirty="0"/>
              <a:t> – brání vstupu větších částic do těla (v nose, uších, řasy,…).</a:t>
            </a:r>
          </a:p>
          <a:p>
            <a:r>
              <a:rPr lang="cs-CZ" sz="2000" b="1" dirty="0"/>
              <a:t>Sliznice</a:t>
            </a:r>
            <a:r>
              <a:rPr lang="cs-CZ" sz="2000" dirty="0"/>
              <a:t> – tvoří také mechanickou bariéru, navíc má vyvinut vlastní imunitní systém – obsahuje místa nahromaděné lymfatické tkáně.</a:t>
            </a:r>
          </a:p>
          <a:p>
            <a:r>
              <a:rPr lang="cs-CZ" sz="2000" b="1" dirty="0"/>
              <a:t>Žaludek</a:t>
            </a:r>
            <a:r>
              <a:rPr lang="cs-CZ" sz="2000" dirty="0"/>
              <a:t> – obsahuje kyselé prostředí (pH 2), ve kterém většina organismů není schopna přežít.</a:t>
            </a:r>
          </a:p>
          <a:p>
            <a:r>
              <a:rPr lang="cs-CZ" sz="2000" b="1" dirty="0"/>
              <a:t>Střevní mikroflóra</a:t>
            </a:r>
            <a:r>
              <a:rPr lang="cs-CZ" sz="2000" dirty="0"/>
              <a:t> – ve střevech žijí symbiotické bakterie, které produkují obranné látky a napomáhají trávení.</a:t>
            </a:r>
          </a:p>
          <a:p>
            <a:r>
              <a:rPr lang="cs-CZ" sz="2000" b="1" dirty="0"/>
              <a:t>Teplota</a:t>
            </a:r>
            <a:r>
              <a:rPr lang="cs-CZ" sz="2000" dirty="0"/>
              <a:t> – spousta bakterií není schopná přežívat při vyšších teplotách. Nevýhoda je, že umírají i buňky vlastní.</a:t>
            </a:r>
          </a:p>
          <a:p>
            <a:r>
              <a:rPr lang="cs-CZ" sz="2000" b="1" dirty="0"/>
              <a:t>Fagocyty</a:t>
            </a:r>
            <a:r>
              <a:rPr lang="cs-CZ" sz="2000" dirty="0"/>
              <a:t> – buňky patřící k bílým krvinkám, které fagocytují cizorodé částice.</a:t>
            </a:r>
          </a:p>
          <a:p>
            <a:r>
              <a:rPr lang="cs-CZ" sz="2000" b="1" dirty="0"/>
              <a:t>Interferony</a:t>
            </a:r>
            <a:r>
              <a:rPr lang="cs-CZ" sz="2000" dirty="0"/>
              <a:t> – bílkoviny produkované napadenými buňkami – vysílají signály o tom, že byly napadeny, ostatní buňky tyto bílkoviny přijímají a mohou se stát vůči patogenu rezistentní.</a:t>
            </a:r>
          </a:p>
          <a:p>
            <a:r>
              <a:rPr lang="cs-CZ" sz="2000" b="1" dirty="0"/>
              <a:t>Vazba komplementu</a:t>
            </a:r>
            <a:r>
              <a:rPr lang="cs-CZ" sz="2000" dirty="0"/>
              <a:t> – komplement je soubor asi 30 sérových a membránových proteinů, které se po setkání s antigenem kaskádovitě aktivují. Komplementový systém má 3 funkce.</a:t>
            </a:r>
          </a:p>
          <a:p>
            <a:endParaRPr lang="cs-CZ" sz="2000" dirty="0"/>
          </a:p>
        </p:txBody>
      </p:sp>
    </p:spTree>
    <p:extLst>
      <p:ext uri="{BB962C8B-B14F-4D97-AF65-F5344CB8AC3E}">
        <p14:creationId xmlns:p14="http://schemas.microsoft.com/office/powerpoint/2010/main" val="24016848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330788" y="505084"/>
            <a:ext cx="5591082" cy="677108"/>
          </a:xfrm>
          <a:prstGeom prst="rect">
            <a:avLst/>
          </a:prstGeom>
          <a:noFill/>
        </p:spPr>
        <p:txBody>
          <a:bodyPr wrap="none" rtlCol="0">
            <a:spAutoFit/>
          </a:bodyPr>
          <a:lstStyle/>
          <a:p>
            <a:r>
              <a:rPr lang="cs-CZ" sz="3800" b="1" dirty="0" smtClean="0">
                <a:latin typeface="Calibri Light" panose="020F0302020204030204" pitchFamily="34" charset="0"/>
                <a:cs typeface="Calibri Light" panose="020F0302020204030204" pitchFamily="34" charset="0"/>
              </a:rPr>
              <a:t>Schéma imunitního systému</a:t>
            </a:r>
            <a:endParaRPr lang="cs-CZ" sz="3800" b="1" dirty="0">
              <a:latin typeface="Calibri Light" panose="020F0302020204030204" pitchFamily="34" charset="0"/>
              <a:cs typeface="Calibri Light" panose="020F0302020204030204" pitchFamily="34" charset="0"/>
            </a:endParaRPr>
          </a:p>
        </p:txBody>
      </p:sp>
      <p:sp>
        <p:nvSpPr>
          <p:cNvPr id="4" name="TextovéPole 3"/>
          <p:cNvSpPr txBox="1"/>
          <p:nvPr/>
        </p:nvSpPr>
        <p:spPr>
          <a:xfrm>
            <a:off x="2999657" y="2175248"/>
            <a:ext cx="1202893" cy="461665"/>
          </a:xfrm>
          <a:prstGeom prst="rect">
            <a:avLst/>
          </a:prstGeom>
          <a:noFill/>
        </p:spPr>
        <p:txBody>
          <a:bodyPr wrap="none" rtlCol="0">
            <a:spAutoFit/>
          </a:bodyPr>
          <a:lstStyle/>
          <a:p>
            <a:r>
              <a:rPr lang="cs-CZ" sz="2400" b="1" dirty="0"/>
              <a:t>Vrozený</a:t>
            </a:r>
          </a:p>
        </p:txBody>
      </p:sp>
      <p:sp>
        <p:nvSpPr>
          <p:cNvPr id="6" name="TextovéPole 5"/>
          <p:cNvSpPr txBox="1"/>
          <p:nvPr/>
        </p:nvSpPr>
        <p:spPr>
          <a:xfrm>
            <a:off x="7752184" y="2204865"/>
            <a:ext cx="1132298" cy="461665"/>
          </a:xfrm>
          <a:prstGeom prst="rect">
            <a:avLst/>
          </a:prstGeom>
          <a:noFill/>
        </p:spPr>
        <p:txBody>
          <a:bodyPr wrap="none" rtlCol="0">
            <a:spAutoFit/>
          </a:bodyPr>
          <a:lstStyle/>
          <a:p>
            <a:r>
              <a:rPr lang="cs-CZ" sz="2400" b="1" dirty="0"/>
              <a:t>Získaný</a:t>
            </a:r>
          </a:p>
        </p:txBody>
      </p:sp>
      <p:sp>
        <p:nvSpPr>
          <p:cNvPr id="5" name="TextovéPole 4"/>
          <p:cNvSpPr txBox="1"/>
          <p:nvPr/>
        </p:nvSpPr>
        <p:spPr>
          <a:xfrm>
            <a:off x="1775520" y="3042826"/>
            <a:ext cx="2504788" cy="1754326"/>
          </a:xfrm>
          <a:prstGeom prst="rect">
            <a:avLst/>
          </a:prstGeom>
          <a:noFill/>
        </p:spPr>
        <p:txBody>
          <a:bodyPr wrap="none" rtlCol="0">
            <a:spAutoFit/>
          </a:bodyPr>
          <a:lstStyle/>
          <a:p>
            <a:r>
              <a:rPr lang="cs-CZ" b="1" dirty="0"/>
              <a:t>Mechanická bariéra</a:t>
            </a:r>
          </a:p>
          <a:p>
            <a:pPr marL="285750" indent="-285750">
              <a:buFont typeface="Arial" panose="020B0604020202020204" pitchFamily="34" charset="0"/>
              <a:buChar char="•"/>
            </a:pPr>
            <a:r>
              <a:rPr lang="cs-CZ" dirty="0"/>
              <a:t>Kůže</a:t>
            </a:r>
          </a:p>
          <a:p>
            <a:pPr marL="285750" indent="-285750">
              <a:buFont typeface="Arial" panose="020B0604020202020204" pitchFamily="34" charset="0"/>
              <a:buChar char="•"/>
            </a:pPr>
            <a:r>
              <a:rPr lang="cs-CZ" dirty="0" err="1"/>
              <a:t>Cough</a:t>
            </a:r>
            <a:r>
              <a:rPr lang="cs-CZ" dirty="0"/>
              <a:t> reflex</a:t>
            </a:r>
          </a:p>
          <a:p>
            <a:pPr marL="285750" indent="-285750">
              <a:buFont typeface="Arial" panose="020B0604020202020204" pitchFamily="34" charset="0"/>
              <a:buChar char="•"/>
            </a:pPr>
            <a:r>
              <a:rPr lang="cs-CZ" dirty="0"/>
              <a:t>Slzy (enzymy v slzách)</a:t>
            </a:r>
          </a:p>
          <a:p>
            <a:pPr marL="285750" indent="-285750">
              <a:buFont typeface="Arial" panose="020B0604020202020204" pitchFamily="34" charset="0"/>
              <a:buChar char="•"/>
            </a:pPr>
            <a:r>
              <a:rPr lang="cs-CZ" dirty="0"/>
              <a:t>Vrstva </a:t>
            </a:r>
            <a:r>
              <a:rPr lang="cs-CZ" dirty="0" err="1"/>
              <a:t>mukósy</a:t>
            </a:r>
            <a:endParaRPr lang="cs-CZ" dirty="0"/>
          </a:p>
          <a:p>
            <a:pPr marL="285750" indent="-285750">
              <a:buFont typeface="Arial" panose="020B0604020202020204" pitchFamily="34" charset="0"/>
              <a:buChar char="•"/>
            </a:pPr>
            <a:r>
              <a:rPr lang="cs-CZ" dirty="0"/>
              <a:t>Žaludeční kyseliny</a:t>
            </a:r>
          </a:p>
        </p:txBody>
      </p:sp>
      <p:sp>
        <p:nvSpPr>
          <p:cNvPr id="7" name="TextovéPole 6"/>
          <p:cNvSpPr txBox="1"/>
          <p:nvPr/>
        </p:nvSpPr>
        <p:spPr>
          <a:xfrm>
            <a:off x="4367808" y="3042826"/>
            <a:ext cx="2174570" cy="1754326"/>
          </a:xfrm>
          <a:prstGeom prst="rect">
            <a:avLst/>
          </a:prstGeom>
          <a:noFill/>
        </p:spPr>
        <p:txBody>
          <a:bodyPr wrap="none" rtlCol="0">
            <a:spAutoFit/>
          </a:bodyPr>
          <a:lstStyle/>
          <a:p>
            <a:r>
              <a:rPr lang="cs-CZ" b="1" dirty="0"/>
              <a:t>Fagocyty</a:t>
            </a:r>
          </a:p>
          <a:p>
            <a:pPr marL="285750" indent="-285750">
              <a:buFont typeface="Arial" panose="020B0604020202020204" pitchFamily="34" charset="0"/>
              <a:buChar char="•"/>
            </a:pPr>
            <a:r>
              <a:rPr lang="cs-CZ" dirty="0"/>
              <a:t>Monocyty</a:t>
            </a:r>
          </a:p>
          <a:p>
            <a:pPr marL="285750" indent="-285750">
              <a:buFont typeface="Arial" panose="020B0604020202020204" pitchFamily="34" charset="0"/>
              <a:buChar char="•"/>
            </a:pPr>
            <a:r>
              <a:rPr lang="cs-CZ" dirty="0"/>
              <a:t>Makrofágy</a:t>
            </a:r>
          </a:p>
          <a:p>
            <a:pPr marL="285750" indent="-285750">
              <a:buFont typeface="Arial" panose="020B0604020202020204" pitchFamily="34" charset="0"/>
              <a:buChar char="•"/>
            </a:pPr>
            <a:r>
              <a:rPr lang="cs-CZ" dirty="0" err="1"/>
              <a:t>Neutrofily</a:t>
            </a:r>
            <a:endParaRPr lang="cs-CZ" dirty="0"/>
          </a:p>
          <a:p>
            <a:pPr marL="285750" indent="-285750">
              <a:buFont typeface="Arial" panose="020B0604020202020204" pitchFamily="34" charset="0"/>
              <a:buChar char="•"/>
            </a:pPr>
            <a:r>
              <a:rPr lang="cs-CZ" dirty="0"/>
              <a:t>NK buňky</a:t>
            </a:r>
          </a:p>
          <a:p>
            <a:pPr marL="285750" indent="-285750">
              <a:buFont typeface="Arial" panose="020B0604020202020204" pitchFamily="34" charset="0"/>
              <a:buChar char="•"/>
            </a:pPr>
            <a:r>
              <a:rPr lang="cs-CZ" dirty="0"/>
              <a:t>Dendritické buňky</a:t>
            </a:r>
          </a:p>
        </p:txBody>
      </p:sp>
      <p:sp>
        <p:nvSpPr>
          <p:cNvPr id="8" name="TextovéPole 7"/>
          <p:cNvSpPr txBox="1"/>
          <p:nvPr/>
        </p:nvSpPr>
        <p:spPr>
          <a:xfrm>
            <a:off x="6253968" y="3068961"/>
            <a:ext cx="2362313" cy="1200329"/>
          </a:xfrm>
          <a:prstGeom prst="rect">
            <a:avLst/>
          </a:prstGeom>
          <a:noFill/>
        </p:spPr>
        <p:txBody>
          <a:bodyPr wrap="none" rtlCol="0">
            <a:spAutoFit/>
          </a:bodyPr>
          <a:lstStyle/>
          <a:p>
            <a:r>
              <a:rPr lang="cs-CZ" b="1" dirty="0"/>
              <a:t>T-</a:t>
            </a:r>
            <a:r>
              <a:rPr lang="cs-CZ" b="1" dirty="0" err="1"/>
              <a:t>lymfoyty</a:t>
            </a:r>
            <a:endParaRPr lang="cs-CZ" b="1" dirty="0"/>
          </a:p>
          <a:p>
            <a:pPr marL="285750" indent="-285750">
              <a:buFont typeface="Arial" panose="020B0604020202020204" pitchFamily="34" charset="0"/>
              <a:buChar char="•"/>
            </a:pPr>
            <a:r>
              <a:rPr lang="cs-CZ" dirty="0"/>
              <a:t>Pomocné T-buňky</a:t>
            </a:r>
          </a:p>
          <a:p>
            <a:pPr marL="285750" indent="-285750">
              <a:buFont typeface="Arial" panose="020B0604020202020204" pitchFamily="34" charset="0"/>
              <a:buChar char="•"/>
            </a:pPr>
            <a:r>
              <a:rPr lang="cs-CZ" dirty="0" err="1"/>
              <a:t>Supresorní</a:t>
            </a:r>
            <a:r>
              <a:rPr lang="cs-CZ" dirty="0"/>
              <a:t> T-buňky</a:t>
            </a:r>
          </a:p>
          <a:p>
            <a:pPr marL="285750" indent="-285750">
              <a:buFont typeface="Arial" panose="020B0604020202020204" pitchFamily="34" charset="0"/>
              <a:buChar char="•"/>
            </a:pPr>
            <a:r>
              <a:rPr lang="cs-CZ" dirty="0"/>
              <a:t>Cytotoxické T-buňky</a:t>
            </a:r>
          </a:p>
        </p:txBody>
      </p:sp>
      <p:sp>
        <p:nvSpPr>
          <p:cNvPr id="9" name="TextovéPole 8"/>
          <p:cNvSpPr txBox="1"/>
          <p:nvPr/>
        </p:nvSpPr>
        <p:spPr>
          <a:xfrm>
            <a:off x="8631444" y="3068960"/>
            <a:ext cx="2001061" cy="923330"/>
          </a:xfrm>
          <a:prstGeom prst="rect">
            <a:avLst/>
          </a:prstGeom>
          <a:noFill/>
        </p:spPr>
        <p:txBody>
          <a:bodyPr wrap="none" rtlCol="0">
            <a:spAutoFit/>
          </a:bodyPr>
          <a:lstStyle/>
          <a:p>
            <a:r>
              <a:rPr lang="cs-CZ" b="1" dirty="0"/>
              <a:t>B-lymfocyty</a:t>
            </a:r>
          </a:p>
          <a:p>
            <a:r>
              <a:rPr lang="cs-CZ" dirty="0"/>
              <a:t>Klonální B-buňky</a:t>
            </a:r>
          </a:p>
          <a:p>
            <a:r>
              <a:rPr lang="cs-CZ" dirty="0" err="1"/>
              <a:t>Pameťové</a:t>
            </a:r>
            <a:r>
              <a:rPr lang="cs-CZ" dirty="0"/>
              <a:t> B-buňky </a:t>
            </a:r>
          </a:p>
        </p:txBody>
      </p:sp>
      <p:cxnSp>
        <p:nvCxnSpPr>
          <p:cNvPr id="11" name="Přímá spojnice 10"/>
          <p:cNvCxnSpPr/>
          <p:nvPr/>
        </p:nvCxnSpPr>
        <p:spPr>
          <a:xfrm flipV="1">
            <a:off x="3575720" y="1768624"/>
            <a:ext cx="4608512" cy="8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3575720" y="1772816"/>
            <a:ext cx="0" cy="5177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8184232" y="1768624"/>
            <a:ext cx="0" cy="5177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se šipkou 22"/>
          <p:cNvCxnSpPr/>
          <p:nvPr/>
        </p:nvCxnSpPr>
        <p:spPr>
          <a:xfrm flipH="1">
            <a:off x="2912157" y="2607648"/>
            <a:ext cx="420243" cy="4613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3757654" y="2564904"/>
            <a:ext cx="970194" cy="5833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a:off x="6933265" y="2636912"/>
            <a:ext cx="1135232" cy="432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a:off x="8445432" y="2583178"/>
            <a:ext cx="674904" cy="5650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7882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2439"/>
            <a:ext cx="10515600" cy="1137672"/>
          </a:xfrm>
        </p:spPr>
        <p:txBody>
          <a:bodyPr>
            <a:normAutofit/>
          </a:bodyPr>
          <a:lstStyle/>
          <a:p>
            <a:pPr algn="ctr"/>
            <a:r>
              <a:rPr lang="cs-CZ" sz="3800" b="1" dirty="0"/>
              <a:t>Imunitní systém člověka</a:t>
            </a:r>
          </a:p>
        </p:txBody>
      </p:sp>
      <p:sp>
        <p:nvSpPr>
          <p:cNvPr id="3" name="Zástupný symbol pro obsah 2"/>
          <p:cNvSpPr>
            <a:spLocks noGrp="1"/>
          </p:cNvSpPr>
          <p:nvPr>
            <p:ph idx="1"/>
          </p:nvPr>
        </p:nvSpPr>
        <p:spPr>
          <a:xfrm>
            <a:off x="548640" y="1245183"/>
            <a:ext cx="11227242" cy="4351338"/>
          </a:xfrm>
        </p:spPr>
        <p:txBody>
          <a:bodyPr/>
          <a:lstStyle/>
          <a:p>
            <a:pPr marL="0" indent="0">
              <a:buNone/>
            </a:pPr>
            <a:r>
              <a:rPr lang="cs-CZ" dirty="0"/>
              <a:t>Hlavním úkolem imunitního systému je obrana organismu proti </a:t>
            </a:r>
            <a:r>
              <a:rPr lang="cs-CZ" b="1" dirty="0"/>
              <a:t>antigenům</a:t>
            </a:r>
            <a:r>
              <a:rPr lang="cs-CZ" dirty="0"/>
              <a:t> a </a:t>
            </a:r>
            <a:r>
              <a:rPr lang="cs-CZ" b="1" dirty="0"/>
              <a:t>patogenům</a:t>
            </a:r>
            <a:r>
              <a:rPr lang="cs-CZ" dirty="0"/>
              <a:t> – nebezpečným cizorodým látkám (např. </a:t>
            </a:r>
            <a:r>
              <a:rPr lang="cs-CZ" b="1" dirty="0"/>
              <a:t>toxinům</a:t>
            </a:r>
            <a:r>
              <a:rPr lang="cs-CZ" dirty="0"/>
              <a:t>) či pozměněným buňkám vlastního těla (</a:t>
            </a:r>
            <a:r>
              <a:rPr lang="cs-CZ" b="1" dirty="0"/>
              <a:t>nádorové buňky</a:t>
            </a:r>
            <a:r>
              <a:rPr lang="cs-CZ" dirty="0"/>
              <a:t>).</a:t>
            </a:r>
          </a:p>
        </p:txBody>
      </p:sp>
      <p:sp>
        <p:nvSpPr>
          <p:cNvPr id="4" name="Obdélník 3"/>
          <p:cNvSpPr/>
          <p:nvPr/>
        </p:nvSpPr>
        <p:spPr>
          <a:xfrm>
            <a:off x="565834" y="2830863"/>
            <a:ext cx="8705973" cy="3200876"/>
          </a:xfrm>
          <a:prstGeom prst="rect">
            <a:avLst/>
          </a:prstGeom>
        </p:spPr>
        <p:txBody>
          <a:bodyPr wrap="none">
            <a:spAutoFit/>
          </a:bodyPr>
          <a:lstStyle/>
          <a:p>
            <a:pPr marL="285750" indent="-285750">
              <a:buFont typeface="Arial" panose="020B0604020202020204" pitchFamily="34" charset="0"/>
              <a:buChar char="•"/>
            </a:pPr>
            <a:r>
              <a:rPr lang="cs-CZ" sz="2600" b="1" dirty="0">
                <a:solidFill>
                  <a:srgbClr val="101418"/>
                </a:solidFill>
                <a:latin typeface="Arial" panose="020B0604020202020204" pitchFamily="34" charset="0"/>
              </a:rPr>
              <a:t>Nespecifická (vrozená) imunita:</a:t>
            </a:r>
          </a:p>
          <a:p>
            <a:r>
              <a:rPr lang="cs-CZ" b="1" dirty="0">
                <a:solidFill>
                  <a:srgbClr val="101418"/>
                </a:solidFill>
                <a:latin typeface="Arial" panose="020B0604020202020204" pitchFamily="34" charset="0"/>
              </a:rPr>
              <a:t>     </a:t>
            </a:r>
            <a:r>
              <a:rPr lang="cs-CZ" sz="2200" dirty="0">
                <a:solidFill>
                  <a:srgbClr val="101418"/>
                </a:solidFill>
                <a:latin typeface="Arial" panose="020B0604020202020204" pitchFamily="34" charset="0"/>
              </a:rPr>
              <a:t>(kůže, sliznice, žaludek, fagocyty, interferony, komplement, zánět)</a:t>
            </a:r>
          </a:p>
          <a:p>
            <a:pPr marL="285750" indent="-285750">
              <a:buFont typeface="Arial" panose="020B0604020202020204" pitchFamily="34" charset="0"/>
              <a:buChar char="•"/>
            </a:pPr>
            <a:endParaRPr lang="cs-CZ" sz="2200" dirty="0">
              <a:solidFill>
                <a:srgbClr val="101418"/>
              </a:solidFill>
              <a:latin typeface="Arial" panose="020B0604020202020204" pitchFamily="34" charset="0"/>
            </a:endParaRPr>
          </a:p>
          <a:p>
            <a:endParaRPr lang="cs-CZ" dirty="0">
              <a:solidFill>
                <a:srgbClr val="101418"/>
              </a:solidFill>
              <a:latin typeface="Arial" panose="020B0604020202020204" pitchFamily="34" charset="0"/>
            </a:endParaRPr>
          </a:p>
          <a:p>
            <a:pPr marL="285750" indent="-285750">
              <a:buFont typeface="Arial" panose="020B0604020202020204" pitchFamily="34" charset="0"/>
              <a:buChar char="•"/>
            </a:pPr>
            <a:r>
              <a:rPr lang="cs-CZ" sz="2600" b="1" dirty="0">
                <a:solidFill>
                  <a:srgbClr val="101418"/>
                </a:solidFill>
                <a:latin typeface="Arial" panose="020B0604020202020204" pitchFamily="34" charset="0"/>
              </a:rPr>
              <a:t>Specifická imunita:</a:t>
            </a:r>
            <a:endParaRPr lang="cs-CZ" sz="2600" dirty="0"/>
          </a:p>
          <a:p>
            <a:r>
              <a:rPr lang="cs-CZ" b="1" dirty="0">
                <a:solidFill>
                  <a:srgbClr val="101418"/>
                </a:solidFill>
                <a:latin typeface="Arial" panose="020B0604020202020204" pitchFamily="34" charset="0"/>
              </a:rPr>
              <a:t>     </a:t>
            </a:r>
            <a:r>
              <a:rPr lang="cs-CZ" sz="2200" dirty="0">
                <a:solidFill>
                  <a:srgbClr val="101418"/>
                </a:solidFill>
                <a:latin typeface="Arial" panose="020B0604020202020204" pitchFamily="34" charset="0"/>
              </a:rPr>
              <a:t>(B – lymfocyty) </a:t>
            </a:r>
          </a:p>
          <a:p>
            <a:r>
              <a:rPr lang="cs-CZ" sz="2200" dirty="0">
                <a:solidFill>
                  <a:srgbClr val="101418"/>
                </a:solidFill>
                <a:latin typeface="Arial" panose="020B0604020202020204" pitchFamily="34" charset="0"/>
              </a:rPr>
              <a:t>    (T – lymfocyty:     1) Cytotoxické T- lymfocyty</a:t>
            </a:r>
          </a:p>
          <a:p>
            <a:r>
              <a:rPr lang="cs-CZ" sz="2200" dirty="0">
                <a:solidFill>
                  <a:srgbClr val="101418"/>
                </a:solidFill>
                <a:latin typeface="Arial" panose="020B0604020202020204" pitchFamily="34" charset="0"/>
              </a:rPr>
              <a:t>		          2) Pomocné T – lymfocyty</a:t>
            </a:r>
          </a:p>
          <a:p>
            <a:r>
              <a:rPr lang="cs-CZ" sz="2200" dirty="0">
                <a:solidFill>
                  <a:srgbClr val="101418"/>
                </a:solidFill>
                <a:latin typeface="Arial" panose="020B0604020202020204" pitchFamily="34" charset="0"/>
              </a:rPr>
              <a:t>		          3) Regulační T – lymfocyty)</a:t>
            </a:r>
          </a:p>
        </p:txBody>
      </p:sp>
    </p:spTree>
    <p:extLst>
      <p:ext uri="{BB962C8B-B14F-4D97-AF65-F5344CB8AC3E}">
        <p14:creationId xmlns:p14="http://schemas.microsoft.com/office/powerpoint/2010/main" val="5705407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3800" b="1" dirty="0"/>
              <a:t>Nespecifická imunita</a:t>
            </a:r>
            <a:r>
              <a:rPr lang="cs-CZ" b="1" dirty="0"/>
              <a:t/>
            </a:r>
            <a:br>
              <a:rPr lang="cs-CZ" b="1" dirty="0"/>
            </a:br>
            <a:endParaRPr lang="cs-CZ" b="1" dirty="0"/>
          </a:p>
        </p:txBody>
      </p:sp>
      <p:sp>
        <p:nvSpPr>
          <p:cNvPr id="3" name="Zástupný symbol pro obsah 2"/>
          <p:cNvSpPr>
            <a:spLocks noGrp="1"/>
          </p:cNvSpPr>
          <p:nvPr>
            <p:ph idx="1"/>
          </p:nvPr>
        </p:nvSpPr>
        <p:spPr>
          <a:xfrm>
            <a:off x="838200" y="1372401"/>
            <a:ext cx="10515600" cy="4351338"/>
          </a:xfrm>
        </p:spPr>
        <p:txBody>
          <a:bodyPr>
            <a:normAutofit fontScale="92500" lnSpcReduction="20000"/>
          </a:bodyPr>
          <a:lstStyle/>
          <a:p>
            <a:r>
              <a:rPr lang="cs-CZ" b="1" dirty="0"/>
              <a:t>Nespecifická imunita</a:t>
            </a:r>
            <a:r>
              <a:rPr lang="cs-CZ" baseline="30000" dirty="0"/>
              <a:t> </a:t>
            </a:r>
            <a:r>
              <a:rPr lang="cs-CZ" dirty="0"/>
              <a:t>(často nazývaná také </a:t>
            </a:r>
            <a:r>
              <a:rPr lang="cs-CZ" i="1" dirty="0"/>
              <a:t>vrozená nebo přirozená</a:t>
            </a:r>
            <a:r>
              <a:rPr lang="cs-CZ" dirty="0"/>
              <a:t>) </a:t>
            </a:r>
            <a:r>
              <a:rPr lang="cs-CZ" b="1" dirty="0"/>
              <a:t>bojuje proti infekci v první linii</a:t>
            </a:r>
            <a:r>
              <a:rPr lang="cs-CZ" dirty="0"/>
              <a:t> a slouží jako „ostražitý“ strážce v případě napadení těla. Je to velmi rychlá odpověď organismu, když se do těla snaží dostat škodlivá látka. </a:t>
            </a:r>
          </a:p>
          <a:p>
            <a:pPr marL="0" indent="0">
              <a:buNone/>
            </a:pPr>
            <a:endParaRPr lang="cs-CZ" dirty="0"/>
          </a:p>
          <a:p>
            <a:r>
              <a:rPr lang="cs-CZ" dirty="0"/>
              <a:t>Za každé situace bude reakce přirozené imunity stejná, tato imunita nemá schopnost paměti. Takže není schopná svou reakci přizpůsobovat podle toho, s jakým škůdcem se tělo setkává.</a:t>
            </a:r>
          </a:p>
          <a:p>
            <a:pPr marL="0" indent="0">
              <a:buNone/>
            </a:pPr>
            <a:endParaRPr lang="cs-CZ" dirty="0"/>
          </a:p>
          <a:p>
            <a:r>
              <a:rPr lang="cs-CZ" dirty="0"/>
              <a:t>Součástí naší přirozené imunity je </a:t>
            </a:r>
            <a:r>
              <a:rPr lang="cs-CZ" b="1" dirty="0"/>
              <a:t>sliznice a kůže</a:t>
            </a:r>
            <a:r>
              <a:rPr lang="cs-CZ" dirty="0"/>
              <a:t> - </a:t>
            </a:r>
            <a:r>
              <a:rPr lang="cs-CZ" b="1" dirty="0"/>
              <a:t>ty tvoří složku bariérovou</a:t>
            </a:r>
            <a:r>
              <a:rPr lang="cs-CZ" dirty="0"/>
              <a:t>, dále je to </a:t>
            </a:r>
            <a:r>
              <a:rPr lang="cs-CZ" b="1" dirty="0"/>
              <a:t>složka buněčná</a:t>
            </a:r>
            <a:r>
              <a:rPr lang="cs-CZ" dirty="0"/>
              <a:t>, tu tvoří rozsáhlá </a:t>
            </a:r>
            <a:r>
              <a:rPr lang="cs-CZ" b="1" dirty="0"/>
              <a:t>skupina buněk (např. bílé krvinky)</a:t>
            </a:r>
            <a:r>
              <a:rPr lang="cs-CZ" dirty="0"/>
              <a:t>. Poslední, třetí, je právě </a:t>
            </a:r>
            <a:r>
              <a:rPr lang="cs-CZ" b="1" dirty="0"/>
              <a:t>humorální, neboli látková</a:t>
            </a:r>
            <a:r>
              <a:rPr lang="cs-CZ" dirty="0"/>
              <a:t>, kterou si podrobněji rozebereme.</a:t>
            </a:r>
          </a:p>
          <a:p>
            <a:endParaRPr lang="cs-CZ" dirty="0"/>
          </a:p>
        </p:txBody>
      </p:sp>
    </p:spTree>
    <p:extLst>
      <p:ext uri="{BB962C8B-B14F-4D97-AF65-F5344CB8AC3E}">
        <p14:creationId xmlns:p14="http://schemas.microsoft.com/office/powerpoint/2010/main" val="32244300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47076"/>
            <a:ext cx="10515600" cy="1325563"/>
          </a:xfrm>
        </p:spPr>
        <p:txBody>
          <a:bodyPr>
            <a:normAutofit/>
          </a:bodyPr>
          <a:lstStyle/>
          <a:p>
            <a:pPr algn="ctr"/>
            <a:r>
              <a:rPr lang="cs-CZ" sz="3800" b="1" dirty="0"/>
              <a:t>Specifická imunita</a:t>
            </a:r>
          </a:p>
        </p:txBody>
      </p:sp>
      <p:sp>
        <p:nvSpPr>
          <p:cNvPr id="3" name="Zástupný symbol pro obsah 2"/>
          <p:cNvSpPr>
            <a:spLocks noGrp="1"/>
          </p:cNvSpPr>
          <p:nvPr>
            <p:ph idx="1"/>
          </p:nvPr>
        </p:nvSpPr>
        <p:spPr>
          <a:xfrm>
            <a:off x="453224" y="1579135"/>
            <a:ext cx="11505538" cy="4351338"/>
          </a:xfrm>
        </p:spPr>
        <p:txBody>
          <a:bodyPr>
            <a:normAutofit fontScale="92500" lnSpcReduction="10000"/>
          </a:bodyPr>
          <a:lstStyle/>
          <a:p>
            <a:r>
              <a:rPr lang="cs-CZ" dirty="0"/>
              <a:t>Tato část imunity má </a:t>
            </a:r>
            <a:r>
              <a:rPr lang="cs-CZ" b="1" dirty="0"/>
              <a:t>oproti nespecifické pomalejší nástup</a:t>
            </a:r>
            <a:r>
              <a:rPr lang="cs-CZ" dirty="0"/>
              <a:t>, ale zase </a:t>
            </a:r>
            <a:r>
              <a:rPr lang="cs-CZ" b="1" dirty="0"/>
              <a:t>čeká na antigen</a:t>
            </a:r>
            <a:r>
              <a:rPr lang="cs-CZ" dirty="0"/>
              <a:t> (struktura na povrchu cizorodých látek, které vnikly do těla), který už zná a na který </a:t>
            </a:r>
            <a:r>
              <a:rPr lang="cs-CZ" b="1" dirty="0"/>
              <a:t>je připravena a dokáže ho proto zničit efektivněji. </a:t>
            </a:r>
          </a:p>
          <a:p>
            <a:endParaRPr lang="cs-CZ" b="1" dirty="0"/>
          </a:p>
          <a:p>
            <a:r>
              <a:rPr lang="cs-CZ" b="1" dirty="0"/>
              <a:t>Během života se vyvíjí, zlepšuje a síla její odpovědi se zesiluje</a:t>
            </a:r>
            <a:r>
              <a:rPr lang="cs-CZ" dirty="0"/>
              <a:t>. Můžeme si to představit tak, že když se setkáme s nějakou infekcí poprvé, naše tělo na ní začne reagovat až po několik dnech. </a:t>
            </a:r>
          </a:p>
          <a:p>
            <a:endParaRPr lang="cs-CZ" dirty="0"/>
          </a:p>
          <a:p>
            <a:r>
              <a:rPr lang="cs-CZ" dirty="0"/>
              <a:t>Pokud pak </a:t>
            </a:r>
            <a:r>
              <a:rPr lang="cs-CZ" b="1" dirty="0"/>
              <a:t>onemocníme znova tou samou, naše tělo zareaguje rychleji </a:t>
            </a:r>
            <a:r>
              <a:rPr lang="cs-CZ" dirty="0"/>
              <a:t>a specifická odpověď se může spustit už po několika hodinách. </a:t>
            </a:r>
            <a:r>
              <a:rPr lang="cs-CZ" b="1" dirty="0"/>
              <a:t>Tomu se říká imunitní paměť.</a:t>
            </a:r>
            <a:r>
              <a:rPr lang="cs-CZ" dirty="0"/>
              <a:t> Na ní je například založeno očkování.</a:t>
            </a:r>
          </a:p>
          <a:p>
            <a:endParaRPr lang="cs-CZ" dirty="0"/>
          </a:p>
        </p:txBody>
      </p:sp>
    </p:spTree>
    <p:extLst>
      <p:ext uri="{BB962C8B-B14F-4D97-AF65-F5344CB8AC3E}">
        <p14:creationId xmlns:p14="http://schemas.microsoft.com/office/powerpoint/2010/main" val="12720038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A cartoon that depicts the engulfment of a single bacterium, its passage through a cell where it is digested and released as deb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6396" y="3668926"/>
            <a:ext cx="3431055" cy="241131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24731" y="150443"/>
            <a:ext cx="5443330" cy="875278"/>
          </a:xfrm>
        </p:spPr>
        <p:txBody>
          <a:bodyPr>
            <a:normAutofit/>
          </a:bodyPr>
          <a:lstStyle/>
          <a:p>
            <a:pPr algn="ctr"/>
            <a:r>
              <a:rPr lang="cs-CZ" sz="3800" b="1" dirty="0"/>
              <a:t>Buněčná imunita</a:t>
            </a:r>
          </a:p>
        </p:txBody>
      </p:sp>
      <p:sp>
        <p:nvSpPr>
          <p:cNvPr id="3" name="Zástupný symbol pro obsah 2"/>
          <p:cNvSpPr>
            <a:spLocks noGrp="1"/>
          </p:cNvSpPr>
          <p:nvPr>
            <p:ph idx="1"/>
          </p:nvPr>
        </p:nvSpPr>
        <p:spPr>
          <a:xfrm>
            <a:off x="246490" y="1160890"/>
            <a:ext cx="5849510" cy="5016073"/>
          </a:xfrm>
        </p:spPr>
        <p:txBody>
          <a:bodyPr>
            <a:normAutofit/>
          </a:bodyPr>
          <a:lstStyle/>
          <a:p>
            <a:pPr marL="0" indent="0">
              <a:buNone/>
            </a:pPr>
            <a:r>
              <a:rPr lang="cs-CZ" sz="2100" b="1" dirty="0">
                <a:solidFill>
                  <a:srgbClr val="202122"/>
                </a:solidFill>
                <a:latin typeface="Arial" panose="020B0604020202020204" pitchFamily="34" charset="0"/>
              </a:rPr>
              <a:t>Buněčná imunita</a:t>
            </a:r>
            <a:r>
              <a:rPr lang="cs-CZ" sz="2100" dirty="0">
                <a:solidFill>
                  <a:srgbClr val="202122"/>
                </a:solidFill>
                <a:latin typeface="Arial" panose="020B0604020202020204" pitchFamily="34" charset="0"/>
              </a:rPr>
              <a:t>, známá také jako </a:t>
            </a:r>
            <a:r>
              <a:rPr lang="cs-CZ" sz="2100" b="1" dirty="0">
                <a:solidFill>
                  <a:srgbClr val="202122"/>
                </a:solidFill>
                <a:latin typeface="Arial" panose="020B0604020202020204" pitchFamily="34" charset="0"/>
              </a:rPr>
              <a:t>imunita zprostředkovaná buňkami</a:t>
            </a:r>
            <a:r>
              <a:rPr lang="cs-CZ" sz="2100" dirty="0">
                <a:solidFill>
                  <a:srgbClr val="202122"/>
                </a:solidFill>
                <a:latin typeface="Arial" panose="020B0604020202020204" pitchFamily="34" charset="0"/>
              </a:rPr>
              <a:t>, je </a:t>
            </a:r>
            <a:r>
              <a:rPr lang="cs-CZ" sz="2100" dirty="0">
                <a:solidFill>
                  <a:srgbClr val="3366CC"/>
                </a:solidFill>
                <a:latin typeface="Arial" panose="020B0604020202020204" pitchFamily="34" charset="0"/>
              </a:rPr>
              <a:t>imunitní reakce</a:t>
            </a:r>
            <a:r>
              <a:rPr lang="cs-CZ" sz="2100" dirty="0">
                <a:solidFill>
                  <a:srgbClr val="202122"/>
                </a:solidFill>
                <a:latin typeface="Arial" panose="020B0604020202020204" pitchFamily="34" charset="0"/>
              </a:rPr>
              <a:t>, která se nespoléhá na tvorbu </a:t>
            </a:r>
            <a:r>
              <a:rPr lang="cs-CZ" sz="2100" dirty="0">
                <a:solidFill>
                  <a:srgbClr val="3366CC"/>
                </a:solidFill>
                <a:latin typeface="Arial" panose="020B0604020202020204" pitchFamily="34" charset="0"/>
              </a:rPr>
              <a:t>protilátek</a:t>
            </a:r>
            <a:r>
              <a:rPr lang="cs-CZ" sz="2100" dirty="0">
                <a:solidFill>
                  <a:srgbClr val="202122"/>
                </a:solidFill>
                <a:latin typeface="Arial" panose="020B0604020202020204" pitchFamily="34" charset="0"/>
              </a:rPr>
              <a:t>. </a:t>
            </a:r>
          </a:p>
          <a:p>
            <a:pPr marL="0" indent="0">
              <a:buNone/>
            </a:pPr>
            <a:r>
              <a:rPr lang="cs-CZ" sz="2100" dirty="0">
                <a:solidFill>
                  <a:srgbClr val="202122"/>
                </a:solidFill>
                <a:latin typeface="Arial" panose="020B0604020202020204" pitchFamily="34" charset="0"/>
              </a:rPr>
              <a:t>Buňkami zprostředkovaná imunita je spíše aktivace </a:t>
            </a:r>
            <a:r>
              <a:rPr lang="cs-CZ" sz="2100" dirty="0">
                <a:solidFill>
                  <a:srgbClr val="3366CC"/>
                </a:solidFill>
                <a:latin typeface="Arial" panose="020B0604020202020204" pitchFamily="34" charset="0"/>
              </a:rPr>
              <a:t>fagocytů</a:t>
            </a:r>
            <a:r>
              <a:rPr lang="cs-CZ" sz="2100" dirty="0">
                <a:solidFill>
                  <a:srgbClr val="202122"/>
                </a:solidFill>
                <a:latin typeface="Arial" panose="020B0604020202020204" pitchFamily="34" charset="0"/>
              </a:rPr>
              <a:t>, antigenně specifických </a:t>
            </a:r>
            <a:r>
              <a:rPr lang="cs-CZ" sz="2100" dirty="0">
                <a:solidFill>
                  <a:srgbClr val="3366CC"/>
                </a:solidFill>
                <a:latin typeface="Arial" panose="020B0604020202020204" pitchFamily="34" charset="0"/>
              </a:rPr>
              <a:t>cytotoxických T-lymfocytů</a:t>
            </a:r>
            <a:r>
              <a:rPr lang="cs-CZ" sz="2100" dirty="0">
                <a:solidFill>
                  <a:srgbClr val="202122"/>
                </a:solidFill>
                <a:latin typeface="Arial" panose="020B0604020202020204" pitchFamily="34" charset="0"/>
              </a:rPr>
              <a:t> a uvolňování různých </a:t>
            </a:r>
            <a:r>
              <a:rPr lang="cs-CZ" sz="2100" dirty="0" err="1">
                <a:solidFill>
                  <a:srgbClr val="3366CC"/>
                </a:solidFill>
                <a:latin typeface="Arial" panose="020B0604020202020204" pitchFamily="34" charset="0"/>
              </a:rPr>
              <a:t>cytokinů</a:t>
            </a:r>
            <a:r>
              <a:rPr lang="cs-CZ" sz="2100" dirty="0">
                <a:solidFill>
                  <a:srgbClr val="202122"/>
                </a:solidFill>
                <a:latin typeface="Arial" panose="020B0604020202020204" pitchFamily="34" charset="0"/>
              </a:rPr>
              <a:t> v reakci na </a:t>
            </a:r>
            <a:r>
              <a:rPr lang="cs-CZ" sz="2100" dirty="0">
                <a:solidFill>
                  <a:srgbClr val="3366CC"/>
                </a:solidFill>
                <a:latin typeface="Arial" panose="020B0604020202020204" pitchFamily="34" charset="0"/>
              </a:rPr>
              <a:t>antigen</a:t>
            </a:r>
            <a:r>
              <a:rPr lang="cs-CZ" sz="2100" dirty="0">
                <a:solidFill>
                  <a:srgbClr val="202122"/>
                </a:solidFill>
                <a:latin typeface="Arial" panose="020B0604020202020204" pitchFamily="34" charset="0"/>
              </a:rPr>
              <a:t>.</a:t>
            </a:r>
            <a:endParaRPr lang="cs-CZ" sz="2100" dirty="0"/>
          </a:p>
        </p:txBody>
      </p:sp>
      <p:pic>
        <p:nvPicPr>
          <p:cNvPr id="2050" name="Picture 2" descr="nedefinovan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703" y="150443"/>
            <a:ext cx="5560613" cy="371015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6448509" y="3853254"/>
            <a:ext cx="5629522" cy="646331"/>
          </a:xfrm>
          <a:prstGeom prst="rect">
            <a:avLst/>
          </a:prstGeom>
        </p:spPr>
        <p:txBody>
          <a:bodyPr wrap="square">
            <a:spAutoFit/>
          </a:bodyPr>
          <a:lstStyle/>
          <a:p>
            <a:r>
              <a:rPr lang="cs-CZ" dirty="0">
                <a:solidFill>
                  <a:srgbClr val="202122"/>
                </a:solidFill>
                <a:latin typeface="Arial" panose="020B0604020202020204" pitchFamily="34" charset="0"/>
              </a:rPr>
              <a:t>Imunofluorescenční mikrosnímek tří </a:t>
            </a:r>
            <a:r>
              <a:rPr lang="cs-CZ" dirty="0">
                <a:solidFill>
                  <a:srgbClr val="3366CC"/>
                </a:solidFill>
                <a:latin typeface="Arial" panose="020B0604020202020204" pitchFamily="34" charset="0"/>
              </a:rPr>
              <a:t>cytotoxických T buněk</a:t>
            </a:r>
            <a:r>
              <a:rPr lang="cs-CZ" dirty="0">
                <a:solidFill>
                  <a:srgbClr val="202122"/>
                </a:solidFill>
                <a:latin typeface="Arial" panose="020B0604020202020204" pitchFamily="34" charset="0"/>
              </a:rPr>
              <a:t> (vnější tři) obklopujících rakovinnou buňku</a:t>
            </a:r>
            <a:endParaRPr lang="cs-CZ" dirty="0"/>
          </a:p>
        </p:txBody>
      </p:sp>
      <p:pic>
        <p:nvPicPr>
          <p:cNvPr id="2052" name="Picture 4" descr="Long rod-shaped bacteria, one of which has been partially engulfed by a larger blob-shaped white blood cell. The shape of the cell is distorted by undigested bacterium inside 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643" y="3765653"/>
            <a:ext cx="2272186" cy="236981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9442" y="6105404"/>
            <a:ext cx="3204595" cy="646331"/>
          </a:xfrm>
          <a:prstGeom prst="rect">
            <a:avLst/>
          </a:prstGeom>
          <a:noFill/>
        </p:spPr>
        <p:txBody>
          <a:bodyPr wrap="none" rtlCol="0">
            <a:spAutoFit/>
          </a:bodyPr>
          <a:lstStyle/>
          <a:p>
            <a:pPr algn="ctr"/>
            <a:r>
              <a:rPr lang="cs-CZ" dirty="0"/>
              <a:t>SEM </a:t>
            </a:r>
            <a:r>
              <a:rPr lang="cs-CZ" dirty="0" err="1"/>
              <a:t>mikrofoto</a:t>
            </a:r>
            <a:r>
              <a:rPr lang="cs-CZ" dirty="0"/>
              <a:t> neutrofilní  </a:t>
            </a:r>
          </a:p>
          <a:p>
            <a:pPr algn="ctr"/>
            <a:r>
              <a:rPr lang="cs-CZ" dirty="0"/>
              <a:t>buňky fagocytující bacil Antraxu </a:t>
            </a:r>
          </a:p>
        </p:txBody>
      </p:sp>
      <p:pic>
        <p:nvPicPr>
          <p:cNvPr id="9" name="Picture 2" descr="A cartoon: The macrophage is depicted as a distorted solid circle. On the surface of the circle is a small y-shaped figure that is connected to a solid rectangle that depicts a bacteri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8169" y="4577013"/>
            <a:ext cx="3427384" cy="20913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919988" y="6089496"/>
            <a:ext cx="2403543" cy="646331"/>
          </a:xfrm>
          <a:prstGeom prst="rect">
            <a:avLst/>
          </a:prstGeom>
          <a:noFill/>
        </p:spPr>
        <p:txBody>
          <a:bodyPr wrap="none" rtlCol="0">
            <a:spAutoFit/>
          </a:bodyPr>
          <a:lstStyle/>
          <a:p>
            <a:pPr algn="ctr"/>
            <a:r>
              <a:rPr lang="cs-CZ" dirty="0"/>
              <a:t>Fagocytóza a destrukce </a:t>
            </a:r>
          </a:p>
          <a:p>
            <a:pPr algn="ctr"/>
            <a:r>
              <a:rPr lang="cs-CZ" dirty="0"/>
              <a:t>bakteriální buňky</a:t>
            </a:r>
          </a:p>
        </p:txBody>
      </p:sp>
    </p:spTree>
    <p:extLst>
      <p:ext uri="{BB962C8B-B14F-4D97-AF65-F5344CB8AC3E}">
        <p14:creationId xmlns:p14="http://schemas.microsoft.com/office/powerpoint/2010/main" val="33950650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p:cNvSpPr>
            <a:spLocks noGrp="1"/>
          </p:cNvSpPr>
          <p:nvPr>
            <p:ph type="title"/>
          </p:nvPr>
        </p:nvSpPr>
        <p:spPr>
          <a:xfrm>
            <a:off x="838200" y="254442"/>
            <a:ext cx="10515600" cy="839898"/>
          </a:xfrm>
        </p:spPr>
        <p:txBody>
          <a:bodyPr>
            <a:noAutofit/>
          </a:bodyPr>
          <a:lstStyle/>
          <a:p>
            <a:pPr algn="ctr"/>
            <a:r>
              <a:rPr lang="cs-CZ" sz="3600" b="1" dirty="0"/>
              <a:t>Buněčná imunita – fagocyty se odvozují od kmenových buněk a vznikají v kostní dřeni</a:t>
            </a:r>
          </a:p>
        </p:txBody>
      </p:sp>
      <p:pic>
        <p:nvPicPr>
          <p:cNvPr id="3078" name="Picture 6" descr="A cartoon showing the relationships between a stem cell and mature white blood cells. Eight different types of white blood cell can derive from the same stem ce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3099" y="1232451"/>
            <a:ext cx="7080447" cy="549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5569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59376"/>
          </a:xfrm>
        </p:spPr>
        <p:txBody>
          <a:bodyPr>
            <a:normAutofit/>
          </a:bodyPr>
          <a:lstStyle/>
          <a:p>
            <a:pPr algn="ctr"/>
            <a:r>
              <a:rPr lang="cs-CZ" sz="3800" b="1" dirty="0"/>
              <a:t>Humorální (látková) imunita</a:t>
            </a:r>
          </a:p>
        </p:txBody>
      </p:sp>
      <p:sp>
        <p:nvSpPr>
          <p:cNvPr id="3" name="Zástupný symbol pro obsah 2"/>
          <p:cNvSpPr>
            <a:spLocks noGrp="1"/>
          </p:cNvSpPr>
          <p:nvPr>
            <p:ph idx="1"/>
          </p:nvPr>
        </p:nvSpPr>
        <p:spPr/>
        <p:txBody>
          <a:bodyPr/>
          <a:lstStyle/>
          <a:p>
            <a:r>
              <a:rPr lang="cs-CZ" b="1" dirty="0"/>
              <a:t>Látková či také humorální imunita </a:t>
            </a:r>
            <a:r>
              <a:rPr lang="cs-CZ" dirty="0"/>
              <a:t>je druhou klíčovou složkou imunitní obrany. Stejně jako v případě buněčné imunity, i humorální imunita může </a:t>
            </a:r>
            <a:r>
              <a:rPr lang="cs-CZ" b="1" dirty="0"/>
              <a:t>být součástí jak přirozené, tak adaptivní složky imunitního systému</a:t>
            </a:r>
            <a:r>
              <a:rPr lang="cs-CZ" dirty="0"/>
              <a:t>. V některých případech se však význam látkové imunity omezuje pouze na </a:t>
            </a:r>
            <a:r>
              <a:rPr lang="cs-CZ" b="1" dirty="0"/>
              <a:t>protilátky čili imunoglobuliny</a:t>
            </a:r>
            <a:r>
              <a:rPr lang="cs-CZ" dirty="0"/>
              <a:t>.</a:t>
            </a:r>
          </a:p>
          <a:p>
            <a:pPr marL="0" indent="0">
              <a:buNone/>
            </a:pPr>
            <a:endParaRPr lang="cs-CZ" dirty="0"/>
          </a:p>
          <a:p>
            <a:r>
              <a:rPr lang="cs-CZ" b="1" dirty="0"/>
              <a:t>Humorální imunita</a:t>
            </a:r>
            <a:r>
              <a:rPr lang="cs-CZ" dirty="0"/>
              <a:t> je aspekt imunity, který je </a:t>
            </a:r>
            <a:r>
              <a:rPr lang="cs-CZ" b="1" dirty="0"/>
              <a:t>zprostředkován makromolekulami</a:t>
            </a:r>
            <a:r>
              <a:rPr lang="cs-CZ" dirty="0"/>
              <a:t> – včetně vylučovaných protilátek, proteinů komplementu a určitých antimikrobiálních peptidů – umístěných v extracelulárních tekutinách. </a:t>
            </a:r>
          </a:p>
          <a:p>
            <a:endParaRPr lang="cs-CZ" dirty="0"/>
          </a:p>
        </p:txBody>
      </p:sp>
    </p:spTree>
    <p:extLst>
      <p:ext uri="{BB962C8B-B14F-4D97-AF65-F5344CB8AC3E}">
        <p14:creationId xmlns:p14="http://schemas.microsoft.com/office/powerpoint/2010/main" val="16435230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296698"/>
          </a:xfrm>
        </p:spPr>
        <p:txBody>
          <a:bodyPr/>
          <a:lstStyle/>
          <a:p>
            <a:pPr algn="ctr"/>
            <a:r>
              <a:rPr lang="cs-CZ" sz="3800" b="1" dirty="0"/>
              <a:t>Humorální imunita</a:t>
            </a:r>
            <a:r>
              <a:rPr lang="cs-CZ" dirty="0"/>
              <a:t/>
            </a:r>
            <a:br>
              <a:rPr lang="cs-CZ" dirty="0"/>
            </a:br>
            <a:endParaRPr lang="cs-CZ" dirty="0"/>
          </a:p>
        </p:txBody>
      </p:sp>
      <p:sp>
        <p:nvSpPr>
          <p:cNvPr id="3" name="Zástupný symbol pro obsah 2"/>
          <p:cNvSpPr>
            <a:spLocks noGrp="1"/>
          </p:cNvSpPr>
          <p:nvPr>
            <p:ph idx="1"/>
          </p:nvPr>
        </p:nvSpPr>
        <p:spPr>
          <a:xfrm>
            <a:off x="838200" y="1404205"/>
            <a:ext cx="10515600" cy="4351338"/>
          </a:xfrm>
        </p:spPr>
        <p:txBody>
          <a:bodyPr/>
          <a:lstStyle/>
          <a:p>
            <a:r>
              <a:rPr lang="cs-CZ" b="1" dirty="0"/>
              <a:t>Humorální</a:t>
            </a:r>
            <a:r>
              <a:rPr lang="cs-CZ" dirty="0"/>
              <a:t> (protilátkový) typ zajišťuje ochranu proti extracelulárním bakteriím pomocí protilátek, vazbou komplementu. Angažované buňky jsou B lymfocyty. Protilátky dělíme dle řetězců na Imunoglobuliny G, M, A, E, D. Vzájemný titr těchto protilátek vypovídá při vyšetření o charakteru postižení daného organismu.</a:t>
            </a:r>
          </a:p>
          <a:p>
            <a:r>
              <a:rPr lang="cs-CZ" dirty="0"/>
              <a:t>Humorální imunita je tak pojmenována, protože zahrnuje látky nacházející se v humorech nebo tělesných tekutinách. </a:t>
            </a:r>
          </a:p>
          <a:p>
            <a:r>
              <a:rPr lang="cs-CZ" dirty="0"/>
              <a:t>To je v kontrastu s imunitou zprostředkovanou buňkami. Humorální imunita se také označuje jako </a:t>
            </a:r>
            <a:r>
              <a:rPr lang="cs-CZ" b="1" dirty="0"/>
              <a:t>imunita zprostředkovaná protilátkami</a:t>
            </a:r>
            <a:r>
              <a:rPr lang="cs-CZ" dirty="0"/>
              <a:t>.</a:t>
            </a:r>
          </a:p>
        </p:txBody>
      </p:sp>
    </p:spTree>
    <p:extLst>
      <p:ext uri="{BB962C8B-B14F-4D97-AF65-F5344CB8AC3E}">
        <p14:creationId xmlns:p14="http://schemas.microsoft.com/office/powerpoint/2010/main" val="4266401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039260" y="476448"/>
            <a:ext cx="3848433" cy="422053"/>
          </a:xfrm>
        </p:spPr>
        <p:txBody>
          <a:bodyPr>
            <a:normAutofit fontScale="90000"/>
          </a:bodyPr>
          <a:lstStyle/>
          <a:p>
            <a:pPr algn="ctr"/>
            <a:r>
              <a:rPr lang="cs-CZ" sz="3400" b="1" dirty="0"/>
              <a:t>Co a nebo kdo všechno může být hostitel ?</a:t>
            </a:r>
          </a:p>
        </p:txBody>
      </p:sp>
      <p:pic>
        <p:nvPicPr>
          <p:cNvPr id="3074" name="Picture 2" descr="Ryby - A4 - 00285 - LaDort - Lanškrounské dortík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389" y="158393"/>
            <a:ext cx="3988750" cy="29915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ototapeta Różne żaby kreskówka wektor ilustracja - Grafinia.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5474" y="248944"/>
            <a:ext cx="3988545" cy="33211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di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139" y="1297424"/>
            <a:ext cx="3703447" cy="515739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5"/>
          <a:stretch>
            <a:fillRect/>
          </a:stretch>
        </p:blipFill>
        <p:spPr>
          <a:xfrm>
            <a:off x="105389" y="3054541"/>
            <a:ext cx="3953018" cy="3489964"/>
          </a:xfrm>
          <a:prstGeom prst="rect">
            <a:avLst/>
          </a:prstGeom>
        </p:spPr>
      </p:pic>
      <p:pic>
        <p:nvPicPr>
          <p:cNvPr id="3082" name="Picture 10" descr="Ptáci, savci a ostatní zvířata afriky izolován fototapeta • fototapety  zubr, zoborožec, makak | myloview.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318" y="3641697"/>
            <a:ext cx="4289177" cy="281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7757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70004" y="277664"/>
            <a:ext cx="10515600" cy="501567"/>
          </a:xfrm>
        </p:spPr>
        <p:txBody>
          <a:bodyPr>
            <a:noAutofit/>
          </a:bodyPr>
          <a:lstStyle/>
          <a:p>
            <a:pPr algn="ctr"/>
            <a:r>
              <a:rPr lang="cs-CZ" sz="3800" b="1" dirty="0"/>
              <a:t>Imunoglobuliny – komponenty protilátkové imunity</a:t>
            </a:r>
          </a:p>
        </p:txBody>
      </p:sp>
      <p:sp>
        <p:nvSpPr>
          <p:cNvPr id="3" name="Zástupný symbol pro obsah 2"/>
          <p:cNvSpPr>
            <a:spLocks noGrp="1"/>
          </p:cNvSpPr>
          <p:nvPr>
            <p:ph idx="1"/>
          </p:nvPr>
        </p:nvSpPr>
        <p:spPr>
          <a:xfrm>
            <a:off x="508883" y="1284934"/>
            <a:ext cx="6122506" cy="4351338"/>
          </a:xfrm>
        </p:spPr>
        <p:txBody>
          <a:bodyPr/>
          <a:lstStyle/>
          <a:p>
            <a:pPr marL="0" indent="0">
              <a:buNone/>
            </a:pPr>
            <a:r>
              <a:rPr lang="cs-CZ" b="1" dirty="0"/>
              <a:t>Protilátka</a:t>
            </a:r>
            <a:r>
              <a:rPr lang="cs-CZ" dirty="0"/>
              <a:t> (</a:t>
            </a:r>
            <a:r>
              <a:rPr lang="cs-CZ" b="1" dirty="0"/>
              <a:t>imunoglobulin</a:t>
            </a:r>
            <a:r>
              <a:rPr lang="cs-CZ" dirty="0"/>
              <a:t>) je protein, který </a:t>
            </a:r>
            <a:r>
              <a:rPr lang="cs-CZ" b="1" dirty="0"/>
              <a:t>je schopen </a:t>
            </a:r>
            <a:r>
              <a:rPr lang="cs-CZ" dirty="0"/>
              <a:t>jako součást imunitního systému </a:t>
            </a:r>
            <a:r>
              <a:rPr lang="cs-CZ" b="1" dirty="0"/>
              <a:t>identifikovat a zneškodnit </a:t>
            </a:r>
            <a:r>
              <a:rPr lang="cs-CZ" dirty="0"/>
              <a:t>cizí objekty (bakterie a viry) v těle. Protilátky jsou </a:t>
            </a:r>
            <a:r>
              <a:rPr lang="cs-CZ" b="1" dirty="0"/>
              <a:t>nositeli humorální imunity</a:t>
            </a:r>
            <a:r>
              <a:rPr lang="cs-CZ" dirty="0"/>
              <a:t> a jsou to </a:t>
            </a:r>
            <a:r>
              <a:rPr lang="cs-CZ" b="1" dirty="0"/>
              <a:t>krevní bílkoviny </a:t>
            </a:r>
            <a:r>
              <a:rPr lang="cs-CZ" dirty="0"/>
              <a:t>vznikající </a:t>
            </a:r>
            <a:r>
              <a:rPr lang="cs-CZ" b="1" dirty="0"/>
              <a:t>v mízní tkáni </a:t>
            </a:r>
            <a:r>
              <a:rPr lang="cs-CZ" dirty="0"/>
              <a:t>jako T</a:t>
            </a:r>
            <a:r>
              <a:rPr lang="cs-CZ" baseline="-25000" dirty="0"/>
              <a:t>h</a:t>
            </a:r>
            <a:r>
              <a:rPr lang="cs-CZ" dirty="0"/>
              <a:t>1 </a:t>
            </a:r>
            <a:r>
              <a:rPr lang="cs-CZ" dirty="0" err="1"/>
              <a:t>odpověďpři</a:t>
            </a:r>
            <a:r>
              <a:rPr lang="cs-CZ" dirty="0"/>
              <a:t> imunitní reakci organismu.</a:t>
            </a:r>
          </a:p>
        </p:txBody>
      </p:sp>
      <p:pic>
        <p:nvPicPr>
          <p:cNvPr id="614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3540" y="993914"/>
            <a:ext cx="4027485" cy="568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6322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5614" y="341273"/>
            <a:ext cx="10717696" cy="859376"/>
          </a:xfrm>
        </p:spPr>
        <p:txBody>
          <a:bodyPr>
            <a:normAutofit/>
          </a:bodyPr>
          <a:lstStyle/>
          <a:p>
            <a:pPr algn="ctr"/>
            <a:r>
              <a:rPr lang="cs-CZ" sz="3400" b="1" dirty="0"/>
              <a:t>Komponenty buněčné, humorální, vrozené a získané imunity</a:t>
            </a:r>
          </a:p>
        </p:txBody>
      </p:sp>
      <p:pic>
        <p:nvPicPr>
          <p:cNvPr id="4" name="Zástupný symbol pro obsah 3"/>
          <p:cNvPicPr>
            <a:picLocks noGrp="1" noChangeAspect="1"/>
          </p:cNvPicPr>
          <p:nvPr>
            <p:ph idx="1"/>
          </p:nvPr>
        </p:nvPicPr>
        <p:blipFill>
          <a:blip r:embed="rId2"/>
          <a:stretch>
            <a:fillRect/>
          </a:stretch>
        </p:blipFill>
        <p:spPr>
          <a:xfrm>
            <a:off x="976827" y="1139359"/>
            <a:ext cx="10311372" cy="5587443"/>
          </a:xfrm>
          <a:prstGeom prst="rect">
            <a:avLst/>
          </a:prstGeom>
        </p:spPr>
      </p:pic>
    </p:spTree>
    <p:extLst>
      <p:ext uri="{BB962C8B-B14F-4D97-AF65-F5344CB8AC3E}">
        <p14:creationId xmlns:p14="http://schemas.microsoft.com/office/powerpoint/2010/main" val="22426680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9713"/>
            <a:ext cx="10515600" cy="732155"/>
          </a:xfrm>
        </p:spPr>
        <p:txBody>
          <a:bodyPr>
            <a:normAutofit/>
          </a:bodyPr>
          <a:lstStyle/>
          <a:p>
            <a:pPr algn="ctr"/>
            <a:r>
              <a:rPr lang="cs-CZ" sz="3800" b="1" dirty="0"/>
              <a:t>Strategie úniku před </a:t>
            </a:r>
            <a:r>
              <a:rPr lang="cs-CZ" sz="3800" b="1" dirty="0" smtClean="0"/>
              <a:t>imunitním systémem hostitele</a:t>
            </a:r>
            <a:endParaRPr lang="cs-CZ" sz="3800" b="1" dirty="0"/>
          </a:p>
        </p:txBody>
      </p:sp>
      <p:sp>
        <p:nvSpPr>
          <p:cNvPr id="4" name="TextovéPole 3"/>
          <p:cNvSpPr txBox="1"/>
          <p:nvPr/>
        </p:nvSpPr>
        <p:spPr>
          <a:xfrm>
            <a:off x="763326" y="1393468"/>
            <a:ext cx="3991554" cy="461665"/>
          </a:xfrm>
          <a:prstGeom prst="rect">
            <a:avLst/>
          </a:prstGeom>
          <a:noFill/>
        </p:spPr>
        <p:txBody>
          <a:bodyPr wrap="square" rtlCol="0">
            <a:spAutoFit/>
          </a:bodyPr>
          <a:lstStyle/>
          <a:p>
            <a:r>
              <a:rPr lang="cs-CZ" sz="2400" b="1" dirty="0"/>
              <a:t>Strategie úniku před imunitou</a:t>
            </a:r>
          </a:p>
        </p:txBody>
      </p:sp>
      <p:sp>
        <p:nvSpPr>
          <p:cNvPr id="6" name="TextovéPole 5"/>
          <p:cNvSpPr txBox="1"/>
          <p:nvPr/>
        </p:nvSpPr>
        <p:spPr>
          <a:xfrm>
            <a:off x="5750114" y="1386843"/>
            <a:ext cx="3991554" cy="461665"/>
          </a:xfrm>
          <a:prstGeom prst="rect">
            <a:avLst/>
          </a:prstGeom>
          <a:noFill/>
        </p:spPr>
        <p:txBody>
          <a:bodyPr wrap="square" rtlCol="0">
            <a:spAutoFit/>
          </a:bodyPr>
          <a:lstStyle/>
          <a:p>
            <a:pPr algn="ctr"/>
            <a:r>
              <a:rPr lang="cs-CZ" sz="2400" b="1" dirty="0"/>
              <a:t>Příklad druhu cizopasníka</a:t>
            </a:r>
          </a:p>
        </p:txBody>
      </p:sp>
      <p:sp>
        <p:nvSpPr>
          <p:cNvPr id="5" name="TextovéPole 4"/>
          <p:cNvSpPr txBox="1"/>
          <p:nvPr/>
        </p:nvSpPr>
        <p:spPr>
          <a:xfrm>
            <a:off x="818985" y="1940122"/>
            <a:ext cx="4926798" cy="4493538"/>
          </a:xfrm>
          <a:prstGeom prst="rect">
            <a:avLst/>
          </a:prstGeom>
          <a:noFill/>
        </p:spPr>
        <p:txBody>
          <a:bodyPr wrap="none" rtlCol="0">
            <a:spAutoFit/>
          </a:bodyPr>
          <a:lstStyle/>
          <a:p>
            <a:pPr marL="285750" indent="-285750">
              <a:buFont typeface="Arial" panose="020B0604020202020204" pitchFamily="34" charset="0"/>
              <a:buChar char="•"/>
            </a:pPr>
            <a:r>
              <a:rPr lang="cs-CZ" sz="2200" dirty="0"/>
              <a:t>Variace antigenu</a:t>
            </a:r>
          </a:p>
          <a:p>
            <a:pPr marL="285750" indent="-285750">
              <a:buFont typeface="Arial" panose="020B0604020202020204" pitchFamily="34" charset="0"/>
              <a:buChar char="•"/>
            </a:pPr>
            <a:r>
              <a:rPr lang="cs-CZ" sz="2200" dirty="0"/>
              <a:t>Vyhnutí se rozpoznáním IS</a:t>
            </a:r>
          </a:p>
          <a:p>
            <a:pPr marL="285750" indent="-285750">
              <a:buFont typeface="Arial" panose="020B0604020202020204" pitchFamily="34" charset="0"/>
              <a:buChar char="•"/>
            </a:pPr>
            <a:r>
              <a:rPr lang="cs-CZ" sz="2200" dirty="0" err="1"/>
              <a:t>Kviescence</a:t>
            </a:r>
            <a:endParaRPr lang="cs-CZ" sz="2200" dirty="0"/>
          </a:p>
          <a:p>
            <a:pPr marL="285750" indent="-285750">
              <a:buFont typeface="Arial" panose="020B0604020202020204" pitchFamily="34" charset="0"/>
              <a:buChar char="•"/>
            </a:pPr>
            <a:r>
              <a:rPr lang="cs-CZ" sz="2200" dirty="0"/>
              <a:t>Únik před fagocytózou</a:t>
            </a:r>
          </a:p>
          <a:p>
            <a:pPr marL="285750" indent="-285750">
              <a:buFont typeface="Arial" panose="020B0604020202020204" pitchFamily="34" charset="0"/>
              <a:buChar char="•"/>
            </a:pPr>
            <a:r>
              <a:rPr lang="cs-CZ" sz="2200" dirty="0"/>
              <a:t>Únik do cytoplasmy</a:t>
            </a:r>
          </a:p>
          <a:p>
            <a:pPr marL="285750" indent="-285750">
              <a:buFont typeface="Arial" panose="020B0604020202020204" pitchFamily="34" charset="0"/>
              <a:buChar char="•"/>
            </a:pPr>
            <a:r>
              <a:rPr lang="cs-CZ" sz="2200" dirty="0"/>
              <a:t>Potlačeni imunitní reakce hostitele</a:t>
            </a:r>
          </a:p>
          <a:p>
            <a:pPr marL="285750" indent="-285750">
              <a:buFont typeface="Arial" panose="020B0604020202020204" pitchFamily="34" charset="0"/>
              <a:buChar char="•"/>
            </a:pPr>
            <a:r>
              <a:rPr lang="cs-CZ" sz="2200" dirty="0"/>
              <a:t>Prevence toxické lýze</a:t>
            </a:r>
          </a:p>
          <a:p>
            <a:pPr marL="285750" indent="-285750">
              <a:buFont typeface="Arial" panose="020B0604020202020204" pitchFamily="34" charset="0"/>
              <a:buChar char="•"/>
            </a:pPr>
            <a:r>
              <a:rPr lang="cs-CZ" sz="2200" dirty="0"/>
              <a:t>Rezistence vůči lýzi</a:t>
            </a:r>
          </a:p>
          <a:p>
            <a:pPr marL="285750" indent="-285750">
              <a:buFont typeface="Arial" panose="020B0604020202020204" pitchFamily="34" charset="0"/>
              <a:buChar char="•"/>
            </a:pPr>
            <a:r>
              <a:rPr lang="cs-CZ" sz="2200" dirty="0"/>
              <a:t>Blokace NK buněk</a:t>
            </a:r>
          </a:p>
          <a:p>
            <a:pPr marL="285750" indent="-285750">
              <a:buFont typeface="Arial" panose="020B0604020202020204" pitchFamily="34" charset="0"/>
              <a:buChar char="•"/>
            </a:pPr>
            <a:r>
              <a:rPr lang="cs-CZ" sz="2200" dirty="0"/>
              <a:t>Interference s tvorbou antigenu</a:t>
            </a:r>
          </a:p>
          <a:p>
            <a:pPr marL="285750" indent="-285750">
              <a:buFont typeface="Arial" panose="020B0604020202020204" pitchFamily="34" charset="0"/>
              <a:buChar char="•"/>
            </a:pPr>
            <a:r>
              <a:rPr lang="cs-CZ" sz="2200" dirty="0"/>
              <a:t>Imunosuprese</a:t>
            </a:r>
          </a:p>
          <a:p>
            <a:pPr marL="285750" indent="-285750">
              <a:buFont typeface="Arial" panose="020B0604020202020204" pitchFamily="34" charset="0"/>
              <a:buChar char="•"/>
            </a:pPr>
            <a:r>
              <a:rPr lang="cs-CZ" sz="2200" dirty="0"/>
              <a:t>Modifikace identity antigenní struktury</a:t>
            </a:r>
          </a:p>
          <a:p>
            <a:pPr marL="285750" indent="-285750">
              <a:buFont typeface="Arial" panose="020B0604020202020204" pitchFamily="34" charset="0"/>
              <a:buChar char="•"/>
            </a:pPr>
            <a:r>
              <a:rPr lang="cs-CZ" sz="2200" dirty="0"/>
              <a:t>Sekrece povrchových antioxidantů</a:t>
            </a:r>
          </a:p>
        </p:txBody>
      </p:sp>
      <p:sp>
        <p:nvSpPr>
          <p:cNvPr id="7" name="TextovéPole 6"/>
          <p:cNvSpPr txBox="1"/>
          <p:nvPr/>
        </p:nvSpPr>
        <p:spPr>
          <a:xfrm>
            <a:off x="6111902" y="1884460"/>
            <a:ext cx="5577809" cy="4493538"/>
          </a:xfrm>
          <a:prstGeom prst="rect">
            <a:avLst/>
          </a:prstGeom>
          <a:noFill/>
        </p:spPr>
        <p:txBody>
          <a:bodyPr wrap="none" rtlCol="0">
            <a:spAutoFit/>
          </a:bodyPr>
          <a:lstStyle/>
          <a:p>
            <a:r>
              <a:rPr lang="cs-CZ" sz="2200" i="1" dirty="0"/>
              <a:t>Trypanosoma </a:t>
            </a:r>
            <a:r>
              <a:rPr lang="cs-CZ" sz="2200" i="1" dirty="0" err="1"/>
              <a:t>brucei</a:t>
            </a:r>
            <a:r>
              <a:rPr lang="cs-CZ" sz="2200" i="1" dirty="0"/>
              <a:t>, </a:t>
            </a:r>
            <a:r>
              <a:rPr lang="cs-CZ" sz="2200" i="1" dirty="0" err="1"/>
              <a:t>Plasmodium</a:t>
            </a:r>
            <a:r>
              <a:rPr lang="cs-CZ" sz="2200" i="1" dirty="0"/>
              <a:t> (</a:t>
            </a:r>
            <a:r>
              <a:rPr lang="cs-CZ" sz="2200" i="1" dirty="0" err="1"/>
              <a:t>merorozoiti</a:t>
            </a:r>
            <a:r>
              <a:rPr lang="cs-CZ" sz="2200" i="1" dirty="0"/>
              <a:t>)</a:t>
            </a:r>
          </a:p>
          <a:p>
            <a:r>
              <a:rPr lang="cs-CZ" sz="2200" i="1" dirty="0" err="1"/>
              <a:t>Plasmodium</a:t>
            </a:r>
            <a:r>
              <a:rPr lang="cs-CZ" sz="2200" i="1" dirty="0"/>
              <a:t> </a:t>
            </a:r>
            <a:r>
              <a:rPr lang="cs-CZ" sz="2200" i="1" dirty="0" err="1"/>
              <a:t>spp</a:t>
            </a:r>
            <a:endParaRPr lang="cs-CZ" sz="2200" i="1" dirty="0"/>
          </a:p>
          <a:p>
            <a:r>
              <a:rPr lang="cs-CZ" sz="2200" i="1" dirty="0" err="1"/>
              <a:t>Plasmodium</a:t>
            </a:r>
            <a:r>
              <a:rPr lang="cs-CZ" sz="2200" i="1" dirty="0"/>
              <a:t> </a:t>
            </a:r>
            <a:r>
              <a:rPr lang="cs-CZ" sz="2200" i="1" dirty="0" err="1"/>
              <a:t>spp</a:t>
            </a:r>
            <a:endParaRPr lang="cs-CZ" sz="2200" i="1" dirty="0"/>
          </a:p>
          <a:p>
            <a:r>
              <a:rPr lang="cs-CZ" sz="2200" i="1" dirty="0" err="1"/>
              <a:t>Toxoplasma</a:t>
            </a:r>
            <a:r>
              <a:rPr lang="cs-CZ" sz="2200" i="1" dirty="0"/>
              <a:t> </a:t>
            </a:r>
            <a:r>
              <a:rPr lang="cs-CZ" sz="2200" i="1" dirty="0" err="1"/>
              <a:t>gondii</a:t>
            </a:r>
            <a:endParaRPr lang="cs-CZ" sz="2200" i="1" dirty="0"/>
          </a:p>
          <a:p>
            <a:r>
              <a:rPr lang="cs-CZ" sz="2200" i="1" dirty="0"/>
              <a:t>Trypanosoma </a:t>
            </a:r>
            <a:r>
              <a:rPr lang="cs-CZ" sz="2200" i="1" dirty="0" err="1"/>
              <a:t>cruzi</a:t>
            </a:r>
            <a:endParaRPr lang="cs-CZ" sz="2200" i="1" dirty="0"/>
          </a:p>
          <a:p>
            <a:r>
              <a:rPr lang="cs-CZ" sz="2200" i="1" dirty="0" err="1"/>
              <a:t>Trichinella</a:t>
            </a:r>
            <a:r>
              <a:rPr lang="cs-CZ" sz="2200" i="1" dirty="0"/>
              <a:t> </a:t>
            </a:r>
            <a:r>
              <a:rPr lang="cs-CZ" sz="2200" i="1" dirty="0" err="1"/>
              <a:t>spiralis</a:t>
            </a:r>
            <a:endParaRPr lang="cs-CZ" sz="2200" i="1" dirty="0"/>
          </a:p>
          <a:p>
            <a:r>
              <a:rPr lang="cs-CZ" sz="2200" i="1" dirty="0" err="1"/>
              <a:t>Leishmania</a:t>
            </a:r>
            <a:r>
              <a:rPr lang="cs-CZ" sz="2200" i="1" dirty="0"/>
              <a:t> (</a:t>
            </a:r>
            <a:r>
              <a:rPr lang="cs-CZ" sz="2200" i="1" dirty="0" err="1"/>
              <a:t>amastigoti</a:t>
            </a:r>
            <a:r>
              <a:rPr lang="cs-CZ" sz="2200" i="1" dirty="0"/>
              <a:t>)</a:t>
            </a:r>
          </a:p>
          <a:p>
            <a:r>
              <a:rPr lang="cs-CZ" sz="2200" i="1" dirty="0" err="1"/>
              <a:t>Leishmania</a:t>
            </a:r>
            <a:r>
              <a:rPr lang="cs-CZ" sz="2200" i="1" dirty="0"/>
              <a:t>, T. </a:t>
            </a:r>
            <a:r>
              <a:rPr lang="cs-CZ" sz="2200" i="1" dirty="0" err="1"/>
              <a:t>brucei</a:t>
            </a:r>
            <a:r>
              <a:rPr lang="cs-CZ" sz="2200" i="1" dirty="0"/>
              <a:t>, T. </a:t>
            </a:r>
            <a:r>
              <a:rPr lang="cs-CZ" sz="2200" i="1" dirty="0" err="1"/>
              <a:t>cruci</a:t>
            </a:r>
            <a:r>
              <a:rPr lang="cs-CZ" sz="2200" i="1" dirty="0"/>
              <a:t>, </a:t>
            </a:r>
            <a:r>
              <a:rPr lang="cs-CZ" sz="2200" i="1" dirty="0" err="1"/>
              <a:t>Taenia</a:t>
            </a:r>
            <a:r>
              <a:rPr lang="cs-CZ" sz="2200" i="1" dirty="0"/>
              <a:t> </a:t>
            </a:r>
            <a:r>
              <a:rPr lang="cs-CZ" sz="2200" i="1" dirty="0" err="1"/>
              <a:t>solium</a:t>
            </a:r>
            <a:endParaRPr lang="cs-CZ" sz="2200" i="1" dirty="0"/>
          </a:p>
          <a:p>
            <a:r>
              <a:rPr lang="cs-CZ" sz="2200" i="1" dirty="0" err="1"/>
              <a:t>Plasmodium</a:t>
            </a:r>
            <a:r>
              <a:rPr lang="cs-CZ" sz="2200" i="1" dirty="0"/>
              <a:t> </a:t>
            </a:r>
            <a:r>
              <a:rPr lang="cs-CZ" sz="2200" i="1" dirty="0" err="1"/>
              <a:t>falciparum</a:t>
            </a:r>
            <a:endParaRPr lang="cs-CZ" sz="2200" i="1" dirty="0"/>
          </a:p>
          <a:p>
            <a:r>
              <a:rPr lang="cs-CZ" sz="2200" i="1" dirty="0" err="1"/>
              <a:t>Plasmodium</a:t>
            </a:r>
            <a:r>
              <a:rPr lang="cs-CZ" sz="2200" i="1" dirty="0"/>
              <a:t> </a:t>
            </a:r>
            <a:r>
              <a:rPr lang="cs-CZ" sz="2200" i="1" dirty="0" err="1"/>
              <a:t>spp</a:t>
            </a:r>
            <a:endParaRPr lang="cs-CZ" sz="2200" i="1" dirty="0"/>
          </a:p>
          <a:p>
            <a:r>
              <a:rPr lang="cs-CZ" sz="2200" i="1" dirty="0" err="1"/>
              <a:t>Filárie</a:t>
            </a:r>
            <a:endParaRPr lang="cs-CZ" sz="2200" i="1" dirty="0"/>
          </a:p>
          <a:p>
            <a:r>
              <a:rPr lang="cs-CZ" sz="2200" i="1" dirty="0" err="1"/>
              <a:t>Giardia</a:t>
            </a:r>
            <a:r>
              <a:rPr lang="cs-CZ" sz="2200" i="1" dirty="0"/>
              <a:t> </a:t>
            </a:r>
            <a:r>
              <a:rPr lang="cs-CZ" sz="2200" i="1" dirty="0" err="1"/>
              <a:t>lamblia</a:t>
            </a:r>
            <a:endParaRPr lang="cs-CZ" sz="2200" i="1" dirty="0"/>
          </a:p>
          <a:p>
            <a:r>
              <a:rPr lang="cs-CZ" sz="2200" i="1" dirty="0"/>
              <a:t>Parazitičtí </a:t>
            </a:r>
            <a:r>
              <a:rPr lang="cs-CZ" sz="2200" i="1" dirty="0" err="1"/>
              <a:t>nematodi</a:t>
            </a:r>
            <a:r>
              <a:rPr lang="cs-CZ" sz="2200" i="1" dirty="0"/>
              <a:t>, </a:t>
            </a:r>
            <a:r>
              <a:rPr lang="cs-CZ" sz="2200" i="1" dirty="0" err="1"/>
              <a:t>Schistosomy</a:t>
            </a:r>
            <a:endParaRPr lang="cs-CZ" sz="2200" i="1" dirty="0"/>
          </a:p>
        </p:txBody>
      </p:sp>
    </p:spTree>
    <p:extLst>
      <p:ext uri="{BB962C8B-B14F-4D97-AF65-F5344CB8AC3E}">
        <p14:creationId xmlns:p14="http://schemas.microsoft.com/office/powerpoint/2010/main" val="41183056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66350"/>
            <a:ext cx="10515600" cy="1325563"/>
          </a:xfrm>
        </p:spPr>
        <p:txBody>
          <a:bodyPr>
            <a:normAutofit/>
          </a:bodyPr>
          <a:lstStyle/>
          <a:p>
            <a:pPr algn="ctr"/>
            <a:r>
              <a:rPr lang="cs-CZ" sz="3800" b="1" dirty="0"/>
              <a:t>Únik před </a:t>
            </a:r>
            <a:r>
              <a:rPr lang="cs-CZ" sz="3800" b="1" dirty="0" err="1"/>
              <a:t>imuno-endokriními</a:t>
            </a:r>
            <a:r>
              <a:rPr lang="cs-CZ" sz="3800" b="1" dirty="0"/>
              <a:t> mechanismy u parazitárních infekcí</a:t>
            </a:r>
          </a:p>
        </p:txBody>
      </p:sp>
      <p:pic>
        <p:nvPicPr>
          <p:cNvPr id="153602" name="Picture 2" descr="Frontiers | Evasion and Immuno-Endocrine Regulation in Parasite Infection:  Two Sides of the Same Coin in Chagas Disea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5186" y="1415915"/>
            <a:ext cx="7881628" cy="514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3345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unta-kolo"/>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02" y="572495"/>
            <a:ext cx="6279734" cy="627973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10685"/>
            <a:ext cx="10515600" cy="922986"/>
          </a:xfrm>
        </p:spPr>
        <p:txBody>
          <a:bodyPr>
            <a:normAutofit/>
          </a:bodyPr>
          <a:lstStyle/>
          <a:p>
            <a:pPr algn="ctr"/>
            <a:r>
              <a:rPr lang="cs-CZ" sz="3800" b="1" dirty="0"/>
              <a:t>Co ovlivňuje imunitní systém a jak ?</a:t>
            </a:r>
          </a:p>
        </p:txBody>
      </p:sp>
      <p:pic>
        <p:nvPicPr>
          <p:cNvPr id="44036" name="Picture 4" descr="imunitni-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755" y="1377172"/>
            <a:ext cx="4467037" cy="446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7144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8296" y="206099"/>
            <a:ext cx="11075504" cy="1325563"/>
          </a:xfrm>
        </p:spPr>
        <p:txBody>
          <a:bodyPr>
            <a:normAutofit/>
          </a:bodyPr>
          <a:lstStyle/>
          <a:p>
            <a:pPr algn="ctr"/>
            <a:r>
              <a:rPr lang="cs-CZ" sz="3800" b="1" dirty="0"/>
              <a:t>Imunitní systém negativně ovlivňuje několik věcí:</a:t>
            </a:r>
          </a:p>
        </p:txBody>
      </p:sp>
      <p:sp>
        <p:nvSpPr>
          <p:cNvPr id="3" name="Zástupný symbol pro obsah 2"/>
          <p:cNvSpPr>
            <a:spLocks noGrp="1"/>
          </p:cNvSpPr>
          <p:nvPr>
            <p:ph idx="1"/>
          </p:nvPr>
        </p:nvSpPr>
        <p:spPr>
          <a:xfrm>
            <a:off x="838200" y="1531662"/>
            <a:ext cx="10515600" cy="4908895"/>
          </a:xfrm>
        </p:spPr>
        <p:txBody>
          <a:bodyPr>
            <a:normAutofit fontScale="77500" lnSpcReduction="20000"/>
          </a:bodyPr>
          <a:lstStyle/>
          <a:p>
            <a:r>
              <a:rPr lang="cs-CZ" b="1" dirty="0"/>
              <a:t>Fyzická a psychická únava spolu s nedostatkem spánku: </a:t>
            </a:r>
            <a:r>
              <a:rPr lang="cs-CZ" dirty="0"/>
              <a:t>Vzpomeňte si, co předcházelo vašemu poslednímu nachlazení. Vsadím se, že polovina z vás si vybaví těžký trénink a chatrný spánek. Přesně takové momenty často předchází nemocem. K zajištění správného chodu imunitního systému potřebujeme 8 h spánku kvalitního spánku. </a:t>
            </a:r>
          </a:p>
          <a:p>
            <a:r>
              <a:rPr lang="cs-CZ" b="1" dirty="0"/>
              <a:t>Nedostatek vitamínů a minerálů plynoucí především z nezdravého stravování.</a:t>
            </a:r>
            <a:endParaRPr lang="cs-CZ" dirty="0"/>
          </a:p>
          <a:p>
            <a:r>
              <a:rPr lang="cs-CZ" b="1" dirty="0"/>
              <a:t>Stres a úzkost: </a:t>
            </a:r>
            <a:r>
              <a:rPr lang="cs-CZ" dirty="0"/>
              <a:t>Zde hraje svojí roli starý dobrý kortizol, který potlačuje činnost IS snížením počtu lymfocytů. Krvinek, které bojují s patogeny. Stres negativně působí také na trávicí systém a srdce.</a:t>
            </a:r>
          </a:p>
          <a:p>
            <a:r>
              <a:rPr lang="cs-CZ" b="1" dirty="0"/>
              <a:t>Kouření a alkohol: </a:t>
            </a:r>
            <a:r>
              <a:rPr lang="cs-CZ" dirty="0"/>
              <a:t>Alkohol nepůsobí špatně jen na játra, ale také na střevo, které je hlavním orgánem imunity. Kouření má negativní vliv na cévy, potažmo tedy i na bílé krvinky.</a:t>
            </a:r>
          </a:p>
          <a:p>
            <a:r>
              <a:rPr lang="cs-CZ" b="1" dirty="0"/>
              <a:t>Nadměrné užívání léků:</a:t>
            </a:r>
            <a:r>
              <a:rPr lang="cs-CZ" dirty="0"/>
              <a:t> Mohou snížit funkci lymfocytů (bílých krvinek) a také mohou negativně působit na střevo, jeden z hlavních orgánu imunity.</a:t>
            </a:r>
          </a:p>
          <a:p>
            <a:r>
              <a:rPr lang="cs-CZ" b="1" dirty="0"/>
              <a:t>Dehydratace:</a:t>
            </a:r>
            <a:r>
              <a:rPr lang="cs-CZ" dirty="0"/>
              <a:t> Voda se v našem těle účastní téměř každého procesu a její dostatek pomáhá udržovat zdravé všechny buňky v těle. Zároveň dostatečný přísun tekutin zajišťuje, že se z těla dostanou odpadní látky.</a:t>
            </a:r>
          </a:p>
          <a:p>
            <a:endParaRPr lang="cs-CZ" dirty="0"/>
          </a:p>
        </p:txBody>
      </p:sp>
    </p:spTree>
    <p:extLst>
      <p:ext uri="{BB962C8B-B14F-4D97-AF65-F5344CB8AC3E}">
        <p14:creationId xmlns:p14="http://schemas.microsoft.com/office/powerpoint/2010/main" val="12829704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Milan_E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63" y="-2998"/>
            <a:ext cx="10149260" cy="855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880238" y="365758"/>
            <a:ext cx="4091505" cy="646331"/>
          </a:xfrm>
          <a:prstGeom prst="rect">
            <a:avLst/>
          </a:prstGeom>
          <a:noFill/>
        </p:spPr>
        <p:txBody>
          <a:bodyPr wrap="none" rtlCol="0">
            <a:spAutoFit/>
          </a:bodyPr>
          <a:lstStyle/>
          <a:p>
            <a:r>
              <a:rPr lang="cs-CZ" sz="3600" dirty="0">
                <a:solidFill>
                  <a:schemeClr val="bg1"/>
                </a:solidFill>
              </a:rPr>
              <a:t>Děkuji za pozornost !</a:t>
            </a:r>
          </a:p>
        </p:txBody>
      </p:sp>
    </p:spTree>
    <p:extLst>
      <p:ext uri="{BB962C8B-B14F-4D97-AF65-F5344CB8AC3E}">
        <p14:creationId xmlns:p14="http://schemas.microsoft.com/office/powerpoint/2010/main" val="883377772"/>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endParaRPr lang="cs-CZ" altLang="cs-CZ"/>
          </a:p>
        </p:txBody>
      </p:sp>
      <p:sp>
        <p:nvSpPr>
          <p:cNvPr id="167939" name="Rectangle 3"/>
          <p:cNvSpPr>
            <a:spLocks noGrp="1" noChangeArrowheads="1"/>
          </p:cNvSpPr>
          <p:nvPr>
            <p:ph type="body" idx="1"/>
          </p:nvPr>
        </p:nvSpPr>
        <p:spPr/>
        <p:txBody>
          <a:bodyPr/>
          <a:lstStyle/>
          <a:p>
            <a:pPr eaLnBrk="1" hangingPunct="1"/>
            <a:endParaRPr lang="cs-CZ" altLang="cs-CZ"/>
          </a:p>
        </p:txBody>
      </p:sp>
      <p:pic>
        <p:nvPicPr>
          <p:cNvPr id="167940" name="Picture 4" descr="sejmout0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71438"/>
            <a:ext cx="15157451" cy="702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912042" y="214684"/>
            <a:ext cx="4312463" cy="677108"/>
          </a:xfrm>
          <a:prstGeom prst="rect">
            <a:avLst/>
          </a:prstGeom>
          <a:noFill/>
        </p:spPr>
        <p:txBody>
          <a:bodyPr wrap="none" rtlCol="0">
            <a:spAutoFit/>
          </a:bodyPr>
          <a:lstStyle/>
          <a:p>
            <a:r>
              <a:rPr lang="cs-CZ" sz="3800" dirty="0"/>
              <a:t>Děkuji za pozornost !</a:t>
            </a:r>
          </a:p>
        </p:txBody>
      </p:sp>
    </p:spTree>
    <p:extLst>
      <p:ext uri="{BB962C8B-B14F-4D97-AF65-F5344CB8AC3E}">
        <p14:creationId xmlns:p14="http://schemas.microsoft.com/office/powerpoint/2010/main" val="5930364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7888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967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Komáři se ženili - text a video | Pisnicky-pro-det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178" y="1096564"/>
            <a:ext cx="2584927" cy="2584927"/>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a:spLocks noGrp="1"/>
          </p:cNvSpPr>
          <p:nvPr>
            <p:ph type="title"/>
          </p:nvPr>
        </p:nvSpPr>
        <p:spPr>
          <a:xfrm>
            <a:off x="4184439" y="94780"/>
            <a:ext cx="4055167" cy="1325563"/>
          </a:xfrm>
        </p:spPr>
        <p:txBody>
          <a:bodyPr>
            <a:normAutofit fontScale="90000"/>
          </a:bodyPr>
          <a:lstStyle/>
          <a:p>
            <a:pPr algn="ctr"/>
            <a:r>
              <a:rPr lang="cs-CZ" sz="3400" b="1" dirty="0"/>
              <a:t>Co a nebo kdo všechno může být hostitel ?</a:t>
            </a:r>
          </a:p>
        </p:txBody>
      </p:sp>
      <p:pic>
        <p:nvPicPr>
          <p:cNvPr id="4098" name="Picture 2" descr="Živa – Odkud a kdy k nám přišly nepůvodní druhy měkkýšů (Michal Horsá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221" y="127250"/>
            <a:ext cx="4212346" cy="25861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rouci - CoJeCo.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2076" y="94780"/>
            <a:ext cx="4165728" cy="312918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romatické, kořeninové a léčivé rostliny | Blog vše o zahrad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1" y="2904266"/>
            <a:ext cx="4836060" cy="383843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6"/>
          <a:stretch>
            <a:fillRect/>
          </a:stretch>
        </p:blipFill>
        <p:spPr>
          <a:xfrm>
            <a:off x="7584571" y="3191371"/>
            <a:ext cx="4486205" cy="3551334"/>
          </a:xfrm>
          <a:prstGeom prst="rect">
            <a:avLst/>
          </a:prstGeom>
        </p:spPr>
      </p:pic>
      <p:pic>
        <p:nvPicPr>
          <p:cNvPr id="4110" name="Picture 14" descr="BAKALÁŘSKÁ PRÁ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1217" y="5052463"/>
            <a:ext cx="2231114" cy="1511928"/>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Mapování a ochrana motýlů České republiky: Určovací klíč"/>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1961" y="3606432"/>
            <a:ext cx="2861103" cy="126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5846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0801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4624"/>
            <a:ext cx="8229600" cy="706090"/>
          </a:xfrm>
        </p:spPr>
        <p:txBody>
          <a:bodyPr>
            <a:normAutofit/>
          </a:bodyPr>
          <a:lstStyle/>
          <a:p>
            <a:pPr algn="ctr"/>
            <a:r>
              <a:rPr lang="cs-CZ" sz="3400" b="1" dirty="0"/>
              <a:t>Tělo člověka jako habitat</a:t>
            </a:r>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3071664" y="764704"/>
            <a:ext cx="5976664" cy="6077112"/>
          </a:xfrm>
          <a:prstGeom prst="rect">
            <a:avLst/>
          </a:prstGeom>
        </p:spPr>
      </p:pic>
    </p:spTree>
    <p:extLst>
      <p:ext uri="{BB962C8B-B14F-4D97-AF65-F5344CB8AC3E}">
        <p14:creationId xmlns:p14="http://schemas.microsoft.com/office/powerpoint/2010/main" val="33880794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pic>
        <p:nvPicPr>
          <p:cNvPr id="13314" name="Picture 2" descr="Going Up: Private Jets Service More Than Just Rock Sta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32514" y="0"/>
            <a:ext cx="6059487" cy="420624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iami Beach Yacht Charters | 92' Mangusta | LUXURY LINERS – LUXURY LINERS -  You Want It. We Yacht 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0"/>
            <a:ext cx="6132513" cy="42062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2018 Rolls-Royce Phantom Specs, Price, MPG &amp; Reviews | Car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73" y="2631882"/>
            <a:ext cx="7596204" cy="5018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4333460" y="230592"/>
            <a:ext cx="3839513" cy="615553"/>
          </a:xfrm>
          <a:prstGeom prst="rect">
            <a:avLst/>
          </a:prstGeom>
          <a:noFill/>
        </p:spPr>
        <p:txBody>
          <a:bodyPr wrap="none" rtlCol="0">
            <a:spAutoFit/>
          </a:bodyPr>
          <a:lstStyle/>
          <a:p>
            <a:r>
              <a:rPr lang="cs-CZ" sz="3400" b="1" dirty="0">
                <a:solidFill>
                  <a:schemeClr val="bg1"/>
                </a:solidFill>
                <a:latin typeface="Brush Script MT" panose="03060802040406070304" pitchFamily="66" charset="0"/>
              </a:rPr>
              <a:t>Jak jen se n</a:t>
            </a:r>
            <a:r>
              <a:rPr lang="cs-CZ" sz="3400" b="1" dirty="0">
                <a:latin typeface="Brush Script MT" panose="03060802040406070304" pitchFamily="66" charset="0"/>
              </a:rPr>
              <a:t>a </a:t>
            </a:r>
            <a:r>
              <a:rPr lang="cs-CZ" sz="3400" b="1" dirty="0" err="1">
                <a:latin typeface="Brush Script MT" panose="03060802040406070304" pitchFamily="66" charset="0"/>
              </a:rPr>
              <a:t>nej</a:t>
            </a:r>
            <a:r>
              <a:rPr lang="cs-CZ" sz="3400" b="1" dirty="0">
                <a:latin typeface="Brush Script MT" panose="03060802040406070304" pitchFamily="66" charset="0"/>
              </a:rPr>
              <a:t> dostat ?</a:t>
            </a:r>
          </a:p>
        </p:txBody>
      </p:sp>
    </p:spTree>
    <p:extLst>
      <p:ext uri="{BB962C8B-B14F-4D97-AF65-F5344CB8AC3E}">
        <p14:creationId xmlns:p14="http://schemas.microsoft.com/office/powerpoint/2010/main" val="13381177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6386" name="Picture 2" descr="Coastal Holiday Cottages | kate &amp; tom'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816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lobal demand for luxury food items plummets - Licensed &amp; Catering News  (LCN) - News Coverage from the Local Tra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608" y="3816626"/>
            <a:ext cx="4240696" cy="3059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ERTIGO | Sailing Yacht Charter | EYOS Expe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951304" y="3816626"/>
            <a:ext cx="4240696" cy="3041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oing Up: Private Jets Service More Than Just Rock Sta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 y="3816626"/>
            <a:ext cx="3710609" cy="261200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6"/>
          <a:stretch>
            <a:fillRect/>
          </a:stretch>
        </p:blipFill>
        <p:spPr>
          <a:xfrm>
            <a:off x="-2" y="5990365"/>
            <a:ext cx="3710609" cy="885506"/>
          </a:xfrm>
          <a:prstGeom prst="rect">
            <a:avLst/>
          </a:prstGeom>
        </p:spPr>
      </p:pic>
      <p:sp>
        <p:nvSpPr>
          <p:cNvPr id="3" name="TextovéPole 2"/>
          <p:cNvSpPr txBox="1"/>
          <p:nvPr/>
        </p:nvSpPr>
        <p:spPr>
          <a:xfrm>
            <a:off x="3919993" y="63610"/>
            <a:ext cx="4669868" cy="553998"/>
          </a:xfrm>
          <a:prstGeom prst="rect">
            <a:avLst/>
          </a:prstGeom>
          <a:noFill/>
        </p:spPr>
        <p:txBody>
          <a:bodyPr wrap="none" rtlCol="0">
            <a:spAutoFit/>
          </a:bodyPr>
          <a:lstStyle/>
          <a:p>
            <a:r>
              <a:rPr lang="cs-CZ" sz="3000" b="1" dirty="0">
                <a:solidFill>
                  <a:schemeClr val="bg1"/>
                </a:solidFill>
                <a:latin typeface="Brush Script MT" panose="03060802040406070304" pitchFamily="66" charset="0"/>
              </a:rPr>
              <a:t>Plán „B“ a nebo je libo více vody ?</a:t>
            </a:r>
          </a:p>
        </p:txBody>
      </p:sp>
    </p:spTree>
    <p:extLst>
      <p:ext uri="{BB962C8B-B14F-4D97-AF65-F5344CB8AC3E}">
        <p14:creationId xmlns:p14="http://schemas.microsoft.com/office/powerpoint/2010/main" val="4224470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2" y="214056"/>
            <a:ext cx="10515600" cy="819619"/>
          </a:xfrm>
        </p:spPr>
        <p:txBody>
          <a:bodyPr>
            <a:normAutofit fontScale="90000"/>
          </a:bodyPr>
          <a:lstStyle/>
          <a:p>
            <a:pPr algn="ctr"/>
            <a:r>
              <a:rPr lang="cs-CZ" sz="3400" b="1" dirty="0"/>
              <a:t>Typy hostitelů </a:t>
            </a:r>
            <a:br>
              <a:rPr lang="cs-CZ" sz="3400" b="1" dirty="0"/>
            </a:br>
            <a:r>
              <a:rPr lang="cs-CZ" sz="2200" b="1" dirty="0"/>
              <a:t>(dle úlohy, kterou v životním cyklu parazita hrají)</a:t>
            </a:r>
          </a:p>
        </p:txBody>
      </p:sp>
      <p:sp>
        <p:nvSpPr>
          <p:cNvPr id="3" name="TextovéPole 2"/>
          <p:cNvSpPr txBox="1"/>
          <p:nvPr/>
        </p:nvSpPr>
        <p:spPr>
          <a:xfrm>
            <a:off x="524785" y="1367633"/>
            <a:ext cx="3218189" cy="2862322"/>
          </a:xfrm>
          <a:prstGeom prst="rect">
            <a:avLst/>
          </a:prstGeom>
          <a:noFill/>
        </p:spPr>
        <p:txBody>
          <a:bodyPr wrap="none" rtlCol="0">
            <a:spAutoFit/>
          </a:bodyPr>
          <a:lstStyle/>
          <a:p>
            <a:pPr marL="342900" indent="-342900">
              <a:buAutoNum type="arabicParenR"/>
            </a:pPr>
            <a:r>
              <a:rPr lang="cs-CZ" sz="2400" b="1" dirty="0"/>
              <a:t>Definitivní hostitel</a:t>
            </a:r>
          </a:p>
          <a:p>
            <a:pPr marL="342900" indent="-342900">
              <a:buAutoNum type="arabicParenR"/>
            </a:pPr>
            <a:r>
              <a:rPr lang="cs-CZ" sz="2400" b="1" dirty="0"/>
              <a:t>Mezihostitel</a:t>
            </a:r>
          </a:p>
          <a:p>
            <a:pPr marL="342900" indent="-342900">
              <a:buAutoNum type="arabicParenR"/>
            </a:pPr>
            <a:r>
              <a:rPr lang="cs-CZ" sz="2400" dirty="0" err="1"/>
              <a:t>Paratenický</a:t>
            </a:r>
            <a:r>
              <a:rPr lang="cs-CZ" sz="2400" dirty="0"/>
              <a:t> hostitel</a:t>
            </a:r>
          </a:p>
          <a:p>
            <a:pPr marL="342900" indent="-342900">
              <a:buAutoNum type="arabicParenR"/>
            </a:pPr>
            <a:r>
              <a:rPr lang="cs-CZ" sz="2400" dirty="0"/>
              <a:t>Rezervoárový hostitel</a:t>
            </a:r>
          </a:p>
          <a:p>
            <a:pPr marL="342900" indent="-342900">
              <a:buAutoNum type="arabicParenR"/>
            </a:pPr>
            <a:r>
              <a:rPr lang="cs-CZ" sz="2400" dirty="0"/>
              <a:t>Náhodný hostitel</a:t>
            </a:r>
          </a:p>
          <a:p>
            <a:pPr marL="342900" indent="-342900">
              <a:buAutoNum type="arabicParenR"/>
            </a:pPr>
            <a:r>
              <a:rPr lang="cs-CZ" sz="2400" dirty="0"/>
              <a:t>vektor</a:t>
            </a:r>
          </a:p>
          <a:p>
            <a:pPr marL="342900" indent="-342900">
              <a:buAutoNum type="arabicParenR"/>
            </a:pPr>
            <a:endParaRPr lang="cs-CZ" dirty="0"/>
          </a:p>
          <a:p>
            <a:pPr marL="342900" indent="-342900">
              <a:buAutoNum type="arabicParenR"/>
            </a:pPr>
            <a:endParaRPr lang="cs-CZ" dirty="0"/>
          </a:p>
        </p:txBody>
      </p:sp>
      <p:pic>
        <p:nvPicPr>
          <p:cNvPr id="19458" name="Picture 2" descr="Simple versus Complex Life Cycles | Parasite Ec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053" y="1333508"/>
            <a:ext cx="6950247" cy="5061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333467" y="1288118"/>
            <a:ext cx="2727289" cy="1015663"/>
          </a:xfrm>
          <a:prstGeom prst="rect">
            <a:avLst/>
          </a:prstGeom>
          <a:solidFill>
            <a:schemeClr val="bg1"/>
          </a:solidFill>
          <a:ln>
            <a:solidFill>
              <a:schemeClr val="bg1"/>
            </a:solidFill>
          </a:ln>
        </p:spPr>
        <p:txBody>
          <a:bodyPr wrap="square" rtlCol="0">
            <a:spAutoFit/>
          </a:bodyPr>
          <a:lstStyle/>
          <a:p>
            <a:pPr algn="ctr"/>
            <a:r>
              <a:rPr lang="cs-CZ" sz="1500" dirty="0"/>
              <a:t>Definitivní hostitel pozře </a:t>
            </a:r>
          </a:p>
          <a:p>
            <a:pPr algn="ctr"/>
            <a:r>
              <a:rPr lang="cs-CZ" sz="1500" dirty="0"/>
              <a:t>ryby infikovanou rybu; motolice zde dosahuje pohlavní zralosti a produkuje vajíčka</a:t>
            </a:r>
          </a:p>
        </p:txBody>
      </p:sp>
      <p:sp>
        <p:nvSpPr>
          <p:cNvPr id="5" name="Obdélník 4"/>
          <p:cNvSpPr/>
          <p:nvPr/>
        </p:nvSpPr>
        <p:spPr>
          <a:xfrm>
            <a:off x="6997152" y="1653871"/>
            <a:ext cx="326002" cy="477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4079020" y="4731024"/>
            <a:ext cx="1948070" cy="723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500" dirty="0">
                <a:solidFill>
                  <a:schemeClr val="tx1"/>
                </a:solidFill>
              </a:rPr>
              <a:t>Motolice se </a:t>
            </a:r>
          </a:p>
          <a:p>
            <a:pPr algn="ctr"/>
            <a:r>
              <a:rPr lang="cs-CZ" sz="1500" dirty="0" err="1">
                <a:solidFill>
                  <a:schemeClr val="tx1"/>
                </a:solidFill>
              </a:rPr>
              <a:t>encystuje</a:t>
            </a:r>
            <a:r>
              <a:rPr lang="cs-CZ" sz="1500" dirty="0">
                <a:solidFill>
                  <a:schemeClr val="tx1"/>
                </a:solidFill>
              </a:rPr>
              <a:t> v mozku ryby v </a:t>
            </a:r>
            <a:r>
              <a:rPr lang="cs-CZ" sz="1500" dirty="0" err="1">
                <a:solidFill>
                  <a:schemeClr val="tx1"/>
                </a:solidFill>
              </a:rPr>
              <a:t>dormantní</a:t>
            </a:r>
            <a:r>
              <a:rPr lang="cs-CZ" sz="1500" dirty="0">
                <a:solidFill>
                  <a:schemeClr val="tx1"/>
                </a:solidFill>
              </a:rPr>
              <a:t> </a:t>
            </a:r>
            <a:r>
              <a:rPr lang="cs-CZ" sz="1500" dirty="0" err="1">
                <a:solidFill>
                  <a:schemeClr val="tx1"/>
                </a:solidFill>
              </a:rPr>
              <a:t>metacerkarii</a:t>
            </a:r>
            <a:r>
              <a:rPr lang="cs-CZ" sz="1500" dirty="0" err="1"/>
              <a:t>e</a:t>
            </a:r>
            <a:endParaRPr lang="cs-CZ" sz="1500" dirty="0"/>
          </a:p>
        </p:txBody>
      </p:sp>
      <p:sp>
        <p:nvSpPr>
          <p:cNvPr id="8" name="Obdélník 7"/>
          <p:cNvSpPr/>
          <p:nvPr/>
        </p:nvSpPr>
        <p:spPr>
          <a:xfrm>
            <a:off x="6012514" y="4748255"/>
            <a:ext cx="326002" cy="602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6970512" y="5697136"/>
            <a:ext cx="1969257" cy="784830"/>
          </a:xfrm>
          <a:prstGeom prst="rect">
            <a:avLst/>
          </a:prstGeom>
          <a:solidFill>
            <a:schemeClr val="bg1"/>
          </a:solidFill>
          <a:ln>
            <a:solidFill>
              <a:schemeClr val="bg1"/>
            </a:solidFill>
          </a:ln>
        </p:spPr>
        <p:txBody>
          <a:bodyPr wrap="none" rtlCol="0">
            <a:spAutoFit/>
          </a:bodyPr>
          <a:lstStyle/>
          <a:p>
            <a:pPr algn="ctr"/>
            <a:r>
              <a:rPr lang="cs-CZ" sz="1500" dirty="0"/>
              <a:t>Infekční cerkárie plave </a:t>
            </a:r>
          </a:p>
          <a:p>
            <a:pPr algn="ctr"/>
            <a:r>
              <a:rPr lang="cs-CZ" sz="1500" dirty="0"/>
              <a:t>ve vodě a napadá </a:t>
            </a:r>
          </a:p>
          <a:p>
            <a:pPr algn="ctr"/>
            <a:r>
              <a:rPr lang="cs-CZ" sz="1500" dirty="0"/>
              <a:t>2. mezihostitele</a:t>
            </a:r>
          </a:p>
        </p:txBody>
      </p:sp>
      <p:sp>
        <p:nvSpPr>
          <p:cNvPr id="9" name="Obdélník 8"/>
          <p:cNvSpPr/>
          <p:nvPr/>
        </p:nvSpPr>
        <p:spPr>
          <a:xfrm>
            <a:off x="9536116" y="2729391"/>
            <a:ext cx="187400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500" dirty="0">
                <a:solidFill>
                  <a:schemeClr val="tx1"/>
                </a:solidFill>
              </a:rPr>
              <a:t>Vajíčka motolice jsou vylučována</a:t>
            </a:r>
          </a:p>
          <a:p>
            <a:pPr algn="ctr"/>
            <a:r>
              <a:rPr lang="cs-CZ" sz="1500" dirty="0">
                <a:solidFill>
                  <a:schemeClr val="tx1"/>
                </a:solidFill>
              </a:rPr>
              <a:t>s výkaly</a:t>
            </a:r>
          </a:p>
        </p:txBody>
      </p:sp>
      <p:sp>
        <p:nvSpPr>
          <p:cNvPr id="11" name="TextovéPole 10"/>
          <p:cNvSpPr txBox="1"/>
          <p:nvPr/>
        </p:nvSpPr>
        <p:spPr>
          <a:xfrm>
            <a:off x="10002744" y="4017398"/>
            <a:ext cx="1868558" cy="1246495"/>
          </a:xfrm>
          <a:prstGeom prst="rect">
            <a:avLst/>
          </a:prstGeom>
          <a:solidFill>
            <a:schemeClr val="bg1"/>
          </a:solidFill>
          <a:ln>
            <a:solidFill>
              <a:schemeClr val="bg1"/>
            </a:solidFill>
          </a:ln>
        </p:spPr>
        <p:txBody>
          <a:bodyPr wrap="square" rtlCol="0">
            <a:spAutoFit/>
          </a:bodyPr>
          <a:lstStyle/>
          <a:p>
            <a:pPr algn="ctr"/>
            <a:r>
              <a:rPr lang="cs-CZ" sz="1500" dirty="0"/>
              <a:t>Vajíčka motolice </a:t>
            </a:r>
          </a:p>
          <a:p>
            <a:pPr algn="ctr"/>
            <a:r>
              <a:rPr lang="cs-CZ" sz="1500" dirty="0"/>
              <a:t>jsou pohlcena </a:t>
            </a:r>
          </a:p>
          <a:p>
            <a:pPr algn="ctr"/>
            <a:r>
              <a:rPr lang="cs-CZ" sz="1500" dirty="0"/>
              <a:t>plžem a vyvíjejí se </a:t>
            </a:r>
          </a:p>
          <a:p>
            <a:pPr algn="ctr"/>
            <a:r>
              <a:rPr lang="cs-CZ" sz="1500" dirty="0"/>
              <a:t>v něm v infekční </a:t>
            </a:r>
          </a:p>
          <a:p>
            <a:pPr algn="ctr"/>
            <a:r>
              <a:rPr lang="cs-CZ" sz="1500" dirty="0"/>
              <a:t>cerkarie</a:t>
            </a:r>
          </a:p>
        </p:txBody>
      </p:sp>
    </p:spTree>
    <p:extLst>
      <p:ext uri="{BB962C8B-B14F-4D97-AF65-F5344CB8AC3E}">
        <p14:creationId xmlns:p14="http://schemas.microsoft.com/office/powerpoint/2010/main" val="312743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08883" y="1343768"/>
            <a:ext cx="5430741" cy="4093428"/>
          </a:xfrm>
          <a:prstGeom prst="rect">
            <a:avLst/>
          </a:prstGeom>
          <a:noFill/>
        </p:spPr>
        <p:txBody>
          <a:bodyPr wrap="square" rtlCol="0">
            <a:spAutoFit/>
          </a:bodyPr>
          <a:lstStyle/>
          <a:p>
            <a:pPr marL="285750" indent="-285750">
              <a:buFont typeface="Arial" panose="020B0604020202020204" pitchFamily="34" charset="0"/>
              <a:buChar char="•"/>
            </a:pPr>
            <a:r>
              <a:rPr lang="cs-CZ" sz="2600" dirty="0"/>
              <a:t>Vektor je organismus, který </a:t>
            </a:r>
          </a:p>
          <a:p>
            <a:r>
              <a:rPr lang="cs-CZ" sz="2600" dirty="0"/>
              <a:t>     funguje jako zprostředkující </a:t>
            </a:r>
          </a:p>
          <a:p>
            <a:r>
              <a:rPr lang="cs-CZ" sz="2600" dirty="0"/>
              <a:t>     hostitel parazita. </a:t>
            </a:r>
          </a:p>
          <a:p>
            <a:endParaRPr lang="cs-CZ" sz="2600" dirty="0"/>
          </a:p>
          <a:p>
            <a:pPr marL="285750" indent="-285750">
              <a:buFont typeface="Arial" panose="020B0604020202020204" pitchFamily="34" charset="0"/>
              <a:buChar char="•"/>
            </a:pPr>
            <a:r>
              <a:rPr lang="cs-CZ" sz="2600" dirty="0"/>
              <a:t>Nejdůležitější je, že vektor </a:t>
            </a:r>
          </a:p>
          <a:p>
            <a:r>
              <a:rPr lang="cs-CZ" sz="2600" dirty="0"/>
              <a:t>    přenáší parazita na dalšího hostitele.</a:t>
            </a:r>
          </a:p>
          <a:p>
            <a:r>
              <a:rPr lang="cs-CZ" sz="2600" dirty="0"/>
              <a:t> </a:t>
            </a:r>
          </a:p>
          <a:p>
            <a:pPr marL="285750" indent="-285750">
              <a:buFont typeface="Arial" panose="020B0604020202020204" pitchFamily="34" charset="0"/>
              <a:buChar char="•"/>
            </a:pPr>
            <a:r>
              <a:rPr lang="cs-CZ" sz="2600" dirty="0"/>
              <a:t>Dobrými příklady vektorů jsou </a:t>
            </a:r>
          </a:p>
          <a:p>
            <a:r>
              <a:rPr lang="cs-CZ" sz="2600" dirty="0"/>
              <a:t>    komáři při přenosu malárie a </a:t>
            </a:r>
          </a:p>
          <a:p>
            <a:r>
              <a:rPr lang="cs-CZ" sz="2600" dirty="0"/>
              <a:t>    klíšťata při přenosu boreliózy. </a:t>
            </a:r>
          </a:p>
        </p:txBody>
      </p:sp>
      <p:sp>
        <p:nvSpPr>
          <p:cNvPr id="5" name="TextovéPole 4"/>
          <p:cNvSpPr txBox="1"/>
          <p:nvPr/>
        </p:nvSpPr>
        <p:spPr>
          <a:xfrm>
            <a:off x="3200873" y="287583"/>
            <a:ext cx="5807103" cy="677108"/>
          </a:xfrm>
          <a:prstGeom prst="rect">
            <a:avLst/>
          </a:prstGeom>
          <a:noFill/>
        </p:spPr>
        <p:txBody>
          <a:bodyPr wrap="none" rtlCol="0">
            <a:spAutoFit/>
          </a:bodyPr>
          <a:lstStyle/>
          <a:p>
            <a:r>
              <a:rPr lang="cs-CZ" sz="3800" dirty="0"/>
              <a:t>Parazitární vektor – definice </a:t>
            </a:r>
          </a:p>
        </p:txBody>
      </p:sp>
      <p:pic>
        <p:nvPicPr>
          <p:cNvPr id="6146" name="Picture 2" descr="Insect parasites vector. Stock Vector Image by ©adekvat #101906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624" y="901081"/>
            <a:ext cx="5972489" cy="560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86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pidemiology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7" y="1196752"/>
            <a:ext cx="7404271" cy="538043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950442" y="262390"/>
            <a:ext cx="8174289" cy="646331"/>
          </a:xfrm>
          <a:prstGeom prst="rect">
            <a:avLst/>
          </a:prstGeom>
          <a:noFill/>
        </p:spPr>
        <p:txBody>
          <a:bodyPr wrap="none" rtlCol="0">
            <a:spAutoFit/>
          </a:bodyPr>
          <a:lstStyle/>
          <a:p>
            <a:r>
              <a:rPr lang="cs-CZ" sz="3600" dirty="0"/>
              <a:t>Vzájemné vztahy: Parazit - Hostitel - Vektor</a:t>
            </a:r>
          </a:p>
        </p:txBody>
      </p:sp>
    </p:spTree>
    <p:extLst>
      <p:ext uri="{BB962C8B-B14F-4D97-AF65-F5344CB8AC3E}">
        <p14:creationId xmlns:p14="http://schemas.microsoft.com/office/powerpoint/2010/main" val="152936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800" b="1" dirty="0"/>
              <a:t>Osnova přednášky</a:t>
            </a:r>
          </a:p>
        </p:txBody>
      </p:sp>
      <p:sp>
        <p:nvSpPr>
          <p:cNvPr id="3" name="Zástupný symbol pro obsah 2"/>
          <p:cNvSpPr>
            <a:spLocks noGrp="1"/>
          </p:cNvSpPr>
          <p:nvPr>
            <p:ph sz="half" idx="1"/>
          </p:nvPr>
        </p:nvSpPr>
        <p:spPr/>
        <p:txBody>
          <a:bodyPr>
            <a:normAutofit lnSpcReduction="10000"/>
          </a:bodyPr>
          <a:lstStyle/>
          <a:p>
            <a:r>
              <a:rPr lang="cs-CZ" b="1" dirty="0"/>
              <a:t>Organismus hostitele jako habitat</a:t>
            </a:r>
          </a:p>
          <a:p>
            <a:r>
              <a:rPr lang="cs-CZ" b="1" dirty="0"/>
              <a:t>Parazitologická pitva</a:t>
            </a:r>
          </a:p>
          <a:p>
            <a:r>
              <a:rPr lang="cs-CZ" b="1" dirty="0"/>
              <a:t>Základní typy hostitelů</a:t>
            </a:r>
          </a:p>
          <a:p>
            <a:r>
              <a:rPr lang="cs-CZ" b="1" dirty="0"/>
              <a:t>Hostitel jako ostrov</a:t>
            </a:r>
          </a:p>
          <a:p>
            <a:r>
              <a:rPr lang="cs-CZ" b="1" dirty="0"/>
              <a:t>Na velikosti záleží</a:t>
            </a:r>
          </a:p>
          <a:p>
            <a:r>
              <a:rPr lang="cs-CZ" b="1" dirty="0"/>
              <a:t>Hostitel jako nika</a:t>
            </a:r>
          </a:p>
          <a:p>
            <a:r>
              <a:rPr lang="cs-CZ" b="1" dirty="0"/>
              <a:t>PH </a:t>
            </a:r>
            <a:r>
              <a:rPr lang="cs-CZ" b="1" dirty="0" err="1"/>
              <a:t>ko</a:t>
            </a:r>
            <a:r>
              <a:rPr lang="cs-CZ" b="1" dirty="0"/>
              <a:t>-evoluce</a:t>
            </a:r>
          </a:p>
          <a:p>
            <a:r>
              <a:rPr lang="cs-CZ" b="1" dirty="0"/>
              <a:t>Význam - patogenita</a:t>
            </a:r>
          </a:p>
          <a:p>
            <a:endParaRPr lang="cs-CZ" dirty="0"/>
          </a:p>
        </p:txBody>
      </p:sp>
      <p:sp>
        <p:nvSpPr>
          <p:cNvPr id="4" name="Zástupný symbol pro obsah 3"/>
          <p:cNvSpPr>
            <a:spLocks noGrp="1"/>
          </p:cNvSpPr>
          <p:nvPr>
            <p:ph sz="half" idx="2"/>
          </p:nvPr>
        </p:nvSpPr>
        <p:spPr/>
        <p:txBody>
          <a:bodyPr>
            <a:normAutofit lnSpcReduction="10000"/>
          </a:bodyPr>
          <a:lstStyle/>
          <a:p>
            <a:r>
              <a:rPr lang="cs-CZ" dirty="0"/>
              <a:t>Imunita – obranné mechanismy</a:t>
            </a:r>
          </a:p>
          <a:p>
            <a:r>
              <a:rPr lang="cs-CZ" dirty="0"/>
              <a:t>Za co vděčíme parazitům ? </a:t>
            </a:r>
          </a:p>
          <a:p>
            <a:r>
              <a:rPr lang="cs-CZ" dirty="0"/>
              <a:t>Manipulace hostitelem</a:t>
            </a:r>
          </a:p>
          <a:p>
            <a:r>
              <a:rPr lang="cs-CZ" dirty="0"/>
              <a:t>Hostitel jako ekosystém</a:t>
            </a:r>
          </a:p>
          <a:p>
            <a:r>
              <a:rPr lang="cs-CZ" dirty="0"/>
              <a:t>Paraziti a </a:t>
            </a:r>
            <a:r>
              <a:rPr lang="cs-CZ" dirty="0" err="1"/>
              <a:t>mikrobiom</a:t>
            </a:r>
            <a:endParaRPr lang="cs-CZ" dirty="0"/>
          </a:p>
          <a:p>
            <a:r>
              <a:rPr lang="cs-CZ" dirty="0"/>
              <a:t>Proč jsou paraziti důležití ?</a:t>
            </a:r>
          </a:p>
          <a:p>
            <a:r>
              <a:rPr lang="cs-CZ" dirty="0"/>
              <a:t>Člověk jako hostitel</a:t>
            </a:r>
          </a:p>
          <a:p>
            <a:r>
              <a:rPr lang="cs-CZ" dirty="0"/>
              <a:t>Člověk jako všeobecný specialita</a:t>
            </a:r>
          </a:p>
          <a:p>
            <a:pPr marL="0" indent="0">
              <a:buNone/>
            </a:pPr>
            <a:endParaRPr lang="cs-CZ" dirty="0"/>
          </a:p>
        </p:txBody>
      </p:sp>
    </p:spTree>
    <p:extLst>
      <p:ext uri="{BB962C8B-B14F-4D97-AF65-F5344CB8AC3E}">
        <p14:creationId xmlns:p14="http://schemas.microsoft.com/office/powerpoint/2010/main" val="211430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7665"/>
            <a:ext cx="10515600" cy="787814"/>
          </a:xfrm>
        </p:spPr>
        <p:txBody>
          <a:bodyPr>
            <a:normAutofit/>
          </a:bodyPr>
          <a:lstStyle/>
          <a:p>
            <a:pPr algn="ctr"/>
            <a:r>
              <a:rPr lang="cs-CZ" sz="3400" b="1" dirty="0"/>
              <a:t>Co poskytuje parazitovi definitivní hostitel ?</a:t>
            </a:r>
          </a:p>
        </p:txBody>
      </p:sp>
      <p:sp>
        <p:nvSpPr>
          <p:cNvPr id="3" name="Zástupný symbol pro obsah 2"/>
          <p:cNvSpPr>
            <a:spLocks noGrp="1"/>
          </p:cNvSpPr>
          <p:nvPr>
            <p:ph idx="1"/>
          </p:nvPr>
        </p:nvSpPr>
        <p:spPr>
          <a:xfrm>
            <a:off x="838200" y="1197470"/>
            <a:ext cx="10515600" cy="4351338"/>
          </a:xfrm>
        </p:spPr>
        <p:txBody>
          <a:bodyPr/>
          <a:lstStyle/>
          <a:p>
            <a:r>
              <a:rPr lang="cs-CZ" dirty="0"/>
              <a:t>Parazit v něm dosahuje pohlavní zralosti a pohlavně se rozmnožuje</a:t>
            </a:r>
          </a:p>
          <a:p>
            <a:r>
              <a:rPr lang="cs-CZ" dirty="0"/>
              <a:t>Definitivní hostitel parazitovi poskytuje:</a:t>
            </a:r>
          </a:p>
          <a:p>
            <a:pPr lvl="1"/>
            <a:r>
              <a:rPr lang="cs-CZ" b="1" dirty="0"/>
              <a:t>Habitat</a:t>
            </a:r>
            <a:r>
              <a:rPr lang="cs-CZ" dirty="0"/>
              <a:t> – „ubytování“</a:t>
            </a:r>
          </a:p>
          <a:p>
            <a:pPr lvl="1"/>
            <a:r>
              <a:rPr lang="cs-CZ" b="1" dirty="0"/>
              <a:t>Výživu</a:t>
            </a:r>
            <a:r>
              <a:rPr lang="cs-CZ" dirty="0"/>
              <a:t> –   „stravu“</a:t>
            </a:r>
          </a:p>
          <a:p>
            <a:pPr lvl="1"/>
            <a:r>
              <a:rPr lang="cs-CZ" b="1" dirty="0"/>
              <a:t>Rozšiřování </a:t>
            </a:r>
            <a:r>
              <a:rPr lang="cs-CZ" dirty="0"/>
              <a:t>– „cestování“</a:t>
            </a:r>
          </a:p>
          <a:p>
            <a:pPr lvl="1"/>
            <a:endParaRPr lang="cs-CZ" dirty="0"/>
          </a:p>
          <a:p>
            <a:pPr marL="457200" lvl="1" indent="0">
              <a:buNone/>
            </a:pPr>
            <a:endParaRPr lang="cs-CZ" dirty="0"/>
          </a:p>
          <a:p>
            <a:pPr marL="457200" lvl="1" indent="0">
              <a:buNone/>
            </a:pPr>
            <a:r>
              <a:rPr lang="cs-CZ" sz="4000" dirty="0">
                <a:latin typeface="Brush Script MT" panose="03060802040406070304" pitchFamily="66" charset="0"/>
              </a:rPr>
              <a:t>„Host do </a:t>
            </a:r>
            <a:r>
              <a:rPr lang="cs-CZ" sz="4000" dirty="0" err="1">
                <a:latin typeface="Brush Script MT" panose="03060802040406070304" pitchFamily="66" charset="0"/>
              </a:rPr>
              <a:t>domu,Búh</a:t>
            </a:r>
            <a:r>
              <a:rPr lang="cs-CZ" sz="4000" dirty="0">
                <a:latin typeface="Brush Script MT" panose="03060802040406070304" pitchFamily="66" charset="0"/>
              </a:rPr>
              <a:t> do domu ?“</a:t>
            </a:r>
          </a:p>
        </p:txBody>
      </p:sp>
      <p:pic>
        <p:nvPicPr>
          <p:cNvPr id="4" name="Picture 2" descr="Hostinec u kamenného stolu | KNIHCENTRUM.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7455" y="1820849"/>
            <a:ext cx="3272289" cy="471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31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uxury Cottages UK | The largest UK selection - LuxuryCottages.co.u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9308" y="0"/>
            <a:ext cx="3772691" cy="2512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he everyday foods that could become luxuries - BBC Futur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419308" y="2493251"/>
            <a:ext cx="3772692" cy="22025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ook culinary tours 2023/2024 | Abercrombie &amp; K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1" y="1634561"/>
            <a:ext cx="8419307" cy="4121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RTIGO | Sailing Yacht Charter | EYOS Expedi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9308" y="4695762"/>
            <a:ext cx="3772691" cy="2162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2018 Rolls-Royce Phantom Specs, Price, MPG &amp; Reviews | Cars.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353" y="3234156"/>
            <a:ext cx="7057613" cy="466306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552367" y="2003094"/>
            <a:ext cx="5685184" cy="930937"/>
          </a:xfrm>
        </p:spPr>
        <p:txBody>
          <a:bodyPr>
            <a:normAutofit/>
          </a:bodyPr>
          <a:lstStyle/>
          <a:p>
            <a:pPr algn="ctr"/>
            <a:r>
              <a:rPr lang="cs-CZ" sz="5000" i="1" dirty="0">
                <a:latin typeface="Brush Script MT" panose="03060802040406070304" pitchFamily="66" charset="0"/>
              </a:rPr>
              <a:t>Parasite </a:t>
            </a:r>
            <a:r>
              <a:rPr lang="cs-CZ" sz="5000" i="1" dirty="0" err="1">
                <a:latin typeface="Brush Script MT" panose="03060802040406070304" pitchFamily="66" charset="0"/>
              </a:rPr>
              <a:t>life</a:t>
            </a:r>
            <a:r>
              <a:rPr lang="cs-CZ" sz="5000" i="1" dirty="0">
                <a:latin typeface="Brush Script MT" panose="03060802040406070304" pitchFamily="66" charset="0"/>
              </a:rPr>
              <a:t> style</a:t>
            </a:r>
          </a:p>
        </p:txBody>
      </p:sp>
      <p:pic>
        <p:nvPicPr>
          <p:cNvPr id="3" name="Obrázek 2"/>
          <p:cNvPicPr>
            <a:picLocks noChangeAspect="1"/>
          </p:cNvPicPr>
          <p:nvPr/>
        </p:nvPicPr>
        <p:blipFill>
          <a:blip r:embed="rId7"/>
          <a:stretch>
            <a:fillRect/>
          </a:stretch>
        </p:blipFill>
        <p:spPr>
          <a:xfrm>
            <a:off x="556591" y="79305"/>
            <a:ext cx="5192046" cy="1473225"/>
          </a:xfrm>
          <a:prstGeom prst="rect">
            <a:avLst/>
          </a:prstGeom>
        </p:spPr>
      </p:pic>
    </p:spTree>
    <p:extLst>
      <p:ext uri="{BB962C8B-B14F-4D97-AF65-F5344CB8AC3E}">
        <p14:creationId xmlns:p14="http://schemas.microsoft.com/office/powerpoint/2010/main" val="246796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8639"/>
            <a:ext cx="10515600" cy="1034303"/>
          </a:xfrm>
        </p:spPr>
        <p:txBody>
          <a:bodyPr>
            <a:normAutofit fontScale="90000"/>
          </a:bodyPr>
          <a:lstStyle/>
          <a:p>
            <a:pPr algn="ctr"/>
            <a:r>
              <a:rPr lang="cs-CZ" dirty="0"/>
              <a:t/>
            </a:r>
            <a:br>
              <a:rPr lang="cs-CZ" dirty="0"/>
            </a:br>
            <a:r>
              <a:rPr lang="cs-CZ" dirty="0"/>
              <a:t> </a:t>
            </a:r>
            <a:r>
              <a:rPr lang="cs-CZ" sz="4200" b="1" dirty="0"/>
              <a:t>O parazitech a lidech</a:t>
            </a:r>
            <a:r>
              <a:rPr lang="cs-CZ" dirty="0"/>
              <a:t/>
            </a:r>
            <a:br>
              <a:rPr lang="cs-CZ" dirty="0"/>
            </a:br>
            <a:endParaRPr lang="cs-CZ" dirty="0"/>
          </a:p>
        </p:txBody>
      </p:sp>
      <p:sp>
        <p:nvSpPr>
          <p:cNvPr id="3" name="Zástupný symbol pro obsah 2"/>
          <p:cNvSpPr>
            <a:spLocks noGrp="1"/>
          </p:cNvSpPr>
          <p:nvPr>
            <p:ph idx="1"/>
          </p:nvPr>
        </p:nvSpPr>
        <p:spPr>
          <a:xfrm>
            <a:off x="445273" y="1113179"/>
            <a:ext cx="11195437" cy="5832282"/>
          </a:xfrm>
        </p:spPr>
        <p:txBody>
          <a:bodyPr>
            <a:normAutofit fontScale="92500" lnSpcReduction="20000"/>
          </a:bodyPr>
          <a:lstStyle/>
          <a:p>
            <a:r>
              <a:rPr lang="cs-CZ" dirty="0"/>
              <a:t>Živý svět se vyvíjel a vyvíjí </a:t>
            </a:r>
            <a:r>
              <a:rPr lang="cs-CZ" b="1" dirty="0"/>
              <a:t>prostřednictvím mezidruhových vztahů </a:t>
            </a:r>
            <a:r>
              <a:rPr lang="cs-CZ" dirty="0"/>
              <a:t>mezi organismy. </a:t>
            </a:r>
            <a:r>
              <a:rPr lang="cs-CZ" b="1" dirty="0"/>
              <a:t>Rozmanitost</a:t>
            </a:r>
            <a:r>
              <a:rPr lang="cs-CZ" dirty="0"/>
              <a:t> těchto interakcí je </a:t>
            </a:r>
            <a:r>
              <a:rPr lang="cs-CZ" b="1" dirty="0"/>
              <a:t>obrovská, od mutualismu k parazitismu</a:t>
            </a:r>
            <a:r>
              <a:rPr lang="cs-CZ" dirty="0"/>
              <a:t>. </a:t>
            </a:r>
          </a:p>
          <a:p>
            <a:r>
              <a:rPr lang="cs-CZ" dirty="0"/>
              <a:t>Lidé žijí s množstvím </a:t>
            </a:r>
            <a:r>
              <a:rPr lang="cs-CZ" b="1" dirty="0"/>
              <a:t>mikroorganismů</a:t>
            </a:r>
            <a:r>
              <a:rPr lang="cs-CZ" dirty="0"/>
              <a:t>, které jsou </a:t>
            </a:r>
            <a:r>
              <a:rPr lang="cs-CZ" b="1" dirty="0"/>
              <a:t>nezbytné pro jejich biologii</a:t>
            </a:r>
            <a:r>
              <a:rPr lang="cs-CZ" dirty="0"/>
              <a:t>. </a:t>
            </a:r>
            <a:r>
              <a:rPr lang="cs-CZ" b="1" dirty="0"/>
              <a:t>Interakce však nejsou vždy výhodné</a:t>
            </a:r>
            <a:r>
              <a:rPr lang="cs-CZ" dirty="0"/>
              <a:t> ! Mnoho organismů se skutečně může stát </a:t>
            </a:r>
            <a:r>
              <a:rPr lang="cs-CZ" b="1" dirty="0"/>
              <a:t>patogeny</a:t>
            </a:r>
            <a:r>
              <a:rPr lang="cs-CZ" dirty="0"/>
              <a:t>, jako například druh </a:t>
            </a:r>
            <a:r>
              <a:rPr lang="cs-CZ" b="1" i="1" dirty="0" err="1"/>
              <a:t>Plasmodium</a:t>
            </a:r>
            <a:r>
              <a:rPr lang="cs-CZ" b="1" dirty="0"/>
              <a:t>, původce malárie</a:t>
            </a:r>
            <a:r>
              <a:rPr lang="cs-CZ" dirty="0"/>
              <a:t>. </a:t>
            </a:r>
          </a:p>
          <a:p>
            <a:r>
              <a:rPr lang="cs-CZ" b="1" dirty="0"/>
              <a:t>Mikroorganismy</a:t>
            </a:r>
            <a:r>
              <a:rPr lang="cs-CZ" dirty="0"/>
              <a:t> jsou často «</a:t>
            </a:r>
            <a:r>
              <a:rPr lang="cs-CZ" b="1" dirty="0" err="1"/>
              <a:t>machiavellistické</a:t>
            </a:r>
            <a:r>
              <a:rPr lang="cs-CZ" dirty="0"/>
              <a:t>» ve své schopnosti vypracovat řadu reprodukčních strategií, což jim dává </a:t>
            </a:r>
            <a:r>
              <a:rPr lang="cs-CZ" b="1" dirty="0"/>
              <a:t>obrovskou výhodu, pokud jde o jejich adaptace</a:t>
            </a:r>
            <a:r>
              <a:rPr lang="cs-CZ" dirty="0"/>
              <a:t>. </a:t>
            </a:r>
          </a:p>
          <a:p>
            <a:r>
              <a:rPr lang="cs-CZ" dirty="0"/>
              <a:t>Velký význam studia</a:t>
            </a:r>
            <a:r>
              <a:rPr lang="cs-CZ" b="1" dirty="0"/>
              <a:t> role parazitů v ekologii a evoluci živých organismů a zejména člověka</a:t>
            </a:r>
            <a:r>
              <a:rPr lang="cs-CZ" dirty="0"/>
              <a:t>. Při studiu infekčních nemocí </a:t>
            </a:r>
            <a:r>
              <a:rPr lang="cs-CZ" b="1" dirty="0"/>
              <a:t>jsou lidé oprávněně ústředním bodem</a:t>
            </a:r>
            <a:r>
              <a:rPr lang="cs-CZ" dirty="0"/>
              <a:t>, i když představují pouze </a:t>
            </a:r>
            <a:r>
              <a:rPr lang="cs-CZ" b="1" dirty="0"/>
              <a:t>jeden ekosystém z mnoha dalších</a:t>
            </a:r>
            <a:r>
              <a:rPr lang="cs-CZ" dirty="0"/>
              <a:t>, a </a:t>
            </a:r>
            <a:r>
              <a:rPr lang="cs-CZ" b="1" dirty="0"/>
              <a:t>toto nezohlednění </a:t>
            </a:r>
            <a:r>
              <a:rPr lang="cs-CZ" dirty="0"/>
              <a:t>této skutečnosti </a:t>
            </a:r>
            <a:r>
              <a:rPr lang="cs-CZ" b="1" dirty="0"/>
              <a:t>jistě zkresluje náš globální pohled na systém</a:t>
            </a:r>
            <a:r>
              <a:rPr lang="cs-CZ" dirty="0"/>
              <a:t>. </a:t>
            </a:r>
          </a:p>
          <a:p>
            <a:r>
              <a:rPr lang="cs-CZ" dirty="0"/>
              <a:t>Ve skutečnosti </a:t>
            </a:r>
            <a:r>
              <a:rPr lang="cs-CZ" b="1" dirty="0"/>
              <a:t>známe jen minimální zlomek mikroorganismů</a:t>
            </a:r>
            <a:r>
              <a:rPr lang="cs-CZ" dirty="0"/>
              <a:t>, se kterými žijeme. </a:t>
            </a:r>
            <a:r>
              <a:rPr lang="cs-CZ" b="1" dirty="0"/>
              <a:t>Paraziti však formovali a stále formují lidský genom</a:t>
            </a:r>
            <a:r>
              <a:rPr lang="cs-CZ" dirty="0"/>
              <a:t>. Existuje několik genetických důkazů o selekčním tlaků parazitů, se kterými se lidstvo během své evoluce muselo vyrovnat..</a:t>
            </a:r>
          </a:p>
        </p:txBody>
      </p:sp>
    </p:spTree>
    <p:extLst>
      <p:ext uri="{BB962C8B-B14F-4D97-AF65-F5344CB8AC3E}">
        <p14:creationId xmlns:p14="http://schemas.microsoft.com/office/powerpoint/2010/main" val="479263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4" name="Picture 8" descr="Malomocenství – nemoc, kterou trpěl i jeruzalémský král | Florence plus |  Odborné články | FLORENCE - Odborný časopis pro ošetřovatelství a ostatní  zdravotnické prof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88" y="4280687"/>
            <a:ext cx="6427184" cy="220041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7880833" y="1445166"/>
            <a:ext cx="8909393" cy="850839"/>
          </a:xfrm>
        </p:spPr>
        <p:txBody>
          <a:bodyPr/>
          <a:lstStyle/>
          <a:p>
            <a:endParaRPr lang="cs-CZ" dirty="0"/>
          </a:p>
        </p:txBody>
      </p:sp>
      <p:pic>
        <p:nvPicPr>
          <p:cNvPr id="19458" name="Picture 2" descr="Řecký ostrov, na němž izolovali malomocné? Spinalong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60912" y="2506662"/>
            <a:ext cx="653108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ansenova nemoc neboli lepra - jak souvisí tato nemoc s pásovci? | Herbal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6096000" cy="3981079"/>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Lepra neboli malomocenství stále nebylo vymýceno – Světoběžník.in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083" y="1"/>
            <a:ext cx="6162917" cy="2506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43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Island Biogeography Theory &amp; Factors | What is Island Biogeography? - Video  &amp; Lesson Transcript | Study.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14" y="-2375"/>
            <a:ext cx="12201914" cy="686037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609893" y="831944"/>
            <a:ext cx="4472699" cy="707886"/>
          </a:xfrm>
          <a:prstGeom prst="rect">
            <a:avLst/>
          </a:prstGeom>
          <a:noFill/>
        </p:spPr>
        <p:txBody>
          <a:bodyPr wrap="none" rtlCol="0">
            <a:spAutoFit/>
          </a:bodyPr>
          <a:lstStyle/>
          <a:p>
            <a:r>
              <a:rPr lang="cs-CZ" sz="4000" dirty="0"/>
              <a:t>Hostitel j</a:t>
            </a:r>
            <a:r>
              <a:rPr lang="cs-CZ" sz="4000" dirty="0">
                <a:solidFill>
                  <a:schemeClr val="bg1"/>
                </a:solidFill>
              </a:rPr>
              <a:t>ako</a:t>
            </a:r>
            <a:r>
              <a:rPr lang="cs-CZ" sz="4000" dirty="0"/>
              <a:t> ostrov !</a:t>
            </a:r>
          </a:p>
        </p:txBody>
      </p:sp>
    </p:spTree>
    <p:extLst>
      <p:ext uri="{BB962C8B-B14F-4D97-AF65-F5344CB8AC3E}">
        <p14:creationId xmlns:p14="http://schemas.microsoft.com/office/powerpoint/2010/main" val="266349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40106"/>
          </a:xfrm>
        </p:spPr>
        <p:txBody>
          <a:bodyPr>
            <a:normAutofit/>
          </a:bodyPr>
          <a:lstStyle/>
          <a:p>
            <a:pPr algn="ctr"/>
            <a:r>
              <a:rPr lang="cs-CZ" sz="3400" b="1" dirty="0"/>
              <a:t>Hostitel jako ostrov</a:t>
            </a:r>
          </a:p>
        </p:txBody>
      </p:sp>
      <p:sp>
        <p:nvSpPr>
          <p:cNvPr id="3" name="Zástupný symbol pro obsah 2"/>
          <p:cNvSpPr>
            <a:spLocks noGrp="1"/>
          </p:cNvSpPr>
          <p:nvPr>
            <p:ph idx="1"/>
          </p:nvPr>
        </p:nvSpPr>
        <p:spPr>
          <a:xfrm>
            <a:off x="838200" y="1296063"/>
            <a:ext cx="10515600" cy="4880900"/>
          </a:xfrm>
        </p:spPr>
        <p:txBody>
          <a:bodyPr>
            <a:normAutofit fontScale="77500" lnSpcReduction="20000"/>
          </a:bodyPr>
          <a:lstStyle/>
          <a:p>
            <a:r>
              <a:rPr lang="cs-CZ" dirty="0"/>
              <a:t>Roku 1968 přinesl </a:t>
            </a:r>
            <a:r>
              <a:rPr lang="cs-CZ" dirty="0" err="1"/>
              <a:t>Janzen</a:t>
            </a:r>
            <a:r>
              <a:rPr lang="cs-CZ" dirty="0"/>
              <a:t> teorii, že by bylo užitečné </a:t>
            </a:r>
            <a:r>
              <a:rPr lang="cs-CZ" b="1" dirty="0"/>
              <a:t>představit si hostitele jako ostrovy, které jsou kolonizovány parazity</a:t>
            </a:r>
            <a:r>
              <a:rPr lang="cs-CZ" dirty="0"/>
              <a:t>. </a:t>
            </a:r>
          </a:p>
          <a:p>
            <a:r>
              <a:rPr lang="cs-CZ" dirty="0"/>
              <a:t>Čím víc je jednotlivá rostlina </a:t>
            </a:r>
            <a:r>
              <a:rPr lang="cs-CZ" b="1" dirty="0"/>
              <a:t>izolována od jiných rostlin stejného druhu, tím menší je nebezpečí, že bude parazitem osídlena</a:t>
            </a:r>
            <a:r>
              <a:rPr lang="cs-CZ" dirty="0"/>
              <a:t>. Pokud je od ostatních jedinců svého druhu oddělena směsí jiných druhů, přenosná stadia parazitů mohou ztroskotat na </a:t>
            </a:r>
            <a:r>
              <a:rPr lang="cs-CZ" dirty="0" err="1"/>
              <a:t>nehostitelích</a:t>
            </a:r>
            <a:r>
              <a:rPr lang="cs-CZ" dirty="0"/>
              <a:t>. </a:t>
            </a:r>
          </a:p>
          <a:p>
            <a:r>
              <a:rPr lang="cs-CZ" dirty="0"/>
              <a:t>Toto tvrzení dobře podporuje fakt, že </a:t>
            </a:r>
            <a:r>
              <a:rPr lang="cs-CZ" b="1" dirty="0"/>
              <a:t>velké epidemie chorob se objevily na plodinách, které jsou osázeny na velkých plochách</a:t>
            </a:r>
            <a:r>
              <a:rPr lang="cs-CZ" dirty="0"/>
              <a:t>. </a:t>
            </a:r>
            <a:r>
              <a:rPr lang="cs-CZ" b="1" dirty="0"/>
              <a:t>Rychlost přenosu je přímo úměrná počtu setkání nakažených a nenakažených hostitelů</a:t>
            </a:r>
            <a:r>
              <a:rPr lang="cs-CZ" dirty="0"/>
              <a:t>, často však kolísá vlivem klimatických faktorů. </a:t>
            </a:r>
          </a:p>
          <a:p>
            <a:r>
              <a:rPr lang="cs-CZ" b="1" dirty="0"/>
              <a:t>Model hostitel = ostrov platí spíše pro rostliny a houby </a:t>
            </a:r>
            <a:r>
              <a:rPr lang="cs-CZ" dirty="0"/>
              <a:t>než pro živočichy. Příkladem může být </a:t>
            </a:r>
            <a:r>
              <a:rPr lang="cs-CZ" b="1" dirty="0"/>
              <a:t>václavka obecná, která se šíří půdou jako </a:t>
            </a:r>
            <a:r>
              <a:rPr lang="cs-CZ" b="1" dirty="0" err="1"/>
              <a:t>rhizomorfa</a:t>
            </a:r>
            <a:r>
              <a:rPr lang="cs-CZ" b="1" dirty="0"/>
              <a:t> </a:t>
            </a:r>
            <a:r>
              <a:rPr lang="cs-CZ" dirty="0"/>
              <a:t>a může infikovat dalšího hostitele tam, kde se střetávají kořeny hostitelů. Takovýmto přechodům se dá zabránit často fyzickou překážkou.</a:t>
            </a:r>
          </a:p>
          <a:p>
            <a:r>
              <a:rPr lang="cs-CZ" b="1" dirty="0"/>
              <a:t>Podobnost mezi živočišným hostitelem a ostrovem není tak zřetelná</a:t>
            </a:r>
            <a:r>
              <a:rPr lang="cs-CZ" dirty="0"/>
              <a:t>. Jako příklad může sloužit člověk kolonizovaný malarickým parazitem. Parazit způsobující malárii (</a:t>
            </a:r>
            <a:r>
              <a:rPr lang="cs-CZ" i="1" dirty="0" err="1"/>
              <a:t>Plasmodium</a:t>
            </a:r>
            <a:r>
              <a:rPr lang="cs-CZ" dirty="0"/>
              <a:t>) může </a:t>
            </a:r>
            <a:r>
              <a:rPr lang="cs-CZ" dirty="0" err="1"/>
              <a:t>přecházek</a:t>
            </a:r>
            <a:r>
              <a:rPr lang="cs-CZ" dirty="0"/>
              <a:t> z ostrova na ostrov jen prostřednictvím komára. Omezené letové dráhy komára pak představují vzdálenost mezi ostrovy. </a:t>
            </a:r>
          </a:p>
          <a:p>
            <a:endParaRPr lang="cs-CZ" dirty="0"/>
          </a:p>
        </p:txBody>
      </p:sp>
    </p:spTree>
    <p:extLst>
      <p:ext uri="{BB962C8B-B14F-4D97-AF65-F5344CB8AC3E}">
        <p14:creationId xmlns:p14="http://schemas.microsoft.com/office/powerpoint/2010/main" val="87369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yBestPlace - Huacachina, the enchanting oasis in the desert of Pe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0051" y="3240485"/>
            <a:ext cx="6535973" cy="310465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82253"/>
            <a:ext cx="10515600" cy="883230"/>
          </a:xfrm>
        </p:spPr>
        <p:txBody>
          <a:bodyPr>
            <a:normAutofit/>
          </a:bodyPr>
          <a:lstStyle/>
          <a:p>
            <a:pPr algn="ctr"/>
            <a:r>
              <a:rPr lang="cs-CZ" sz="3400" b="1" dirty="0"/>
              <a:t>Hostitel jako ostrov, jak se na něj dostat ?</a:t>
            </a:r>
          </a:p>
        </p:txBody>
      </p:sp>
      <p:sp>
        <p:nvSpPr>
          <p:cNvPr id="4" name="TextovéPole 3"/>
          <p:cNvSpPr txBox="1"/>
          <p:nvPr/>
        </p:nvSpPr>
        <p:spPr>
          <a:xfrm>
            <a:off x="628152" y="1160895"/>
            <a:ext cx="10841494" cy="2031325"/>
          </a:xfrm>
          <a:prstGeom prst="rect">
            <a:avLst/>
          </a:prstGeom>
          <a:noFill/>
        </p:spPr>
        <p:txBody>
          <a:bodyPr wrap="none" rtlCol="0">
            <a:spAutoFit/>
          </a:bodyPr>
          <a:lstStyle/>
          <a:p>
            <a:r>
              <a:rPr lang="cs-CZ" b="1" dirty="0"/>
              <a:t>Organismus hostitele je ostrov</a:t>
            </a:r>
            <a:r>
              <a:rPr lang="cs-CZ" dirty="0"/>
              <a:t>, který je kolonizován cizopasníky. Hostitel pro parazita představuje stabilní </a:t>
            </a:r>
          </a:p>
          <a:p>
            <a:r>
              <a:rPr lang="cs-CZ" dirty="0"/>
              <a:t>prostředí, což je výhoda. Nevýhodou je ale to, že </a:t>
            </a:r>
            <a:r>
              <a:rPr lang="cs-CZ" b="1" dirty="0"/>
              <a:t>není snadné organismu hostitele dosáhnout </a:t>
            </a:r>
            <a:r>
              <a:rPr lang="cs-CZ" dirty="0"/>
              <a:t>a také to, může </a:t>
            </a:r>
          </a:p>
          <a:p>
            <a:r>
              <a:rPr lang="cs-CZ" dirty="0"/>
              <a:t>narazit na </a:t>
            </a:r>
            <a:r>
              <a:rPr lang="cs-CZ" b="1" dirty="0"/>
              <a:t>aktivní obranu</a:t>
            </a:r>
            <a:r>
              <a:rPr lang="cs-CZ" dirty="0"/>
              <a:t>.</a:t>
            </a:r>
          </a:p>
          <a:p>
            <a:endParaRPr lang="cs-CZ" dirty="0"/>
          </a:p>
          <a:p>
            <a:r>
              <a:rPr lang="cs-CZ" b="1" dirty="0"/>
              <a:t>V hostiteli dochází k četným interakcím mezi hostitelem, parazitem a dalšími v něm přítomnými parazity</a:t>
            </a:r>
            <a:r>
              <a:rPr lang="cs-CZ" dirty="0"/>
              <a:t>. Např. </a:t>
            </a:r>
          </a:p>
          <a:p>
            <a:r>
              <a:rPr lang="cs-CZ" dirty="0"/>
              <a:t>vrtejši dokážou ze střev svého hostitele „vystrnadit“ tasemnici. </a:t>
            </a:r>
            <a:r>
              <a:rPr lang="cs-CZ" dirty="0" err="1"/>
              <a:t>Echinostomní</a:t>
            </a:r>
            <a:r>
              <a:rPr lang="cs-CZ" dirty="0"/>
              <a:t> </a:t>
            </a:r>
            <a:r>
              <a:rPr lang="cs-CZ" dirty="0" err="1"/>
              <a:t>rédie</a:t>
            </a:r>
            <a:r>
              <a:rPr lang="cs-CZ" dirty="0"/>
              <a:t> vstupují v prvním mezihostiteli </a:t>
            </a:r>
          </a:p>
          <a:p>
            <a:r>
              <a:rPr lang="cs-CZ" dirty="0"/>
              <a:t>(vodní předožábrý plž) do </a:t>
            </a:r>
            <a:r>
              <a:rPr lang="cs-CZ" dirty="0" err="1"/>
              <a:t>kompetice</a:t>
            </a:r>
            <a:r>
              <a:rPr lang="cs-CZ" dirty="0"/>
              <a:t> se sporocystami </a:t>
            </a:r>
            <a:r>
              <a:rPr lang="cs-CZ" dirty="0" err="1"/>
              <a:t>schistosom</a:t>
            </a:r>
            <a:r>
              <a:rPr lang="cs-CZ" dirty="0"/>
              <a:t>.</a:t>
            </a:r>
          </a:p>
        </p:txBody>
      </p:sp>
      <p:pic>
        <p:nvPicPr>
          <p:cNvPr id="1026" name="Picture 2" descr="Vybetre si nejkrásnější ostrov | Ostrovy Malediv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908" y="3240485"/>
            <a:ext cx="4656985" cy="31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571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4C3881-D1A7-4280-B64F-0493586CE98E}" type="slidenum">
              <a:rPr lang="cs-CZ" altLang="cs-CZ" sz="1400"/>
              <a:pPr>
                <a:spcBef>
                  <a:spcPct val="0"/>
                </a:spcBef>
                <a:buFontTx/>
                <a:buNone/>
              </a:pPr>
              <a:t>27</a:t>
            </a:fld>
            <a:endParaRPr lang="cs-CZ" altLang="cs-CZ" sz="1400"/>
          </a:p>
        </p:txBody>
      </p:sp>
      <p:sp>
        <p:nvSpPr>
          <p:cNvPr id="32771" name="Rectangle 2"/>
          <p:cNvSpPr>
            <a:spLocks noGrp="1" noChangeArrowheads="1"/>
          </p:cNvSpPr>
          <p:nvPr>
            <p:ph type="title"/>
          </p:nvPr>
        </p:nvSpPr>
        <p:spPr>
          <a:xfrm>
            <a:off x="838200" y="365126"/>
            <a:ext cx="10515600" cy="787813"/>
          </a:xfrm>
        </p:spPr>
        <p:txBody>
          <a:bodyPr>
            <a:normAutofit/>
          </a:bodyPr>
          <a:lstStyle/>
          <a:p>
            <a:pPr algn="ctr" eaLnBrk="1" hangingPunct="1"/>
            <a:r>
              <a:rPr lang="cs-CZ" altLang="cs-CZ" sz="3400" b="1" dirty="0"/>
              <a:t>Organismus hostitele jako ostrov</a:t>
            </a:r>
          </a:p>
        </p:txBody>
      </p:sp>
      <p:sp>
        <p:nvSpPr>
          <p:cNvPr id="32772" name="Rectangle 3"/>
          <p:cNvSpPr>
            <a:spLocks noGrp="1" noChangeArrowheads="1"/>
          </p:cNvSpPr>
          <p:nvPr>
            <p:ph type="body" idx="1"/>
          </p:nvPr>
        </p:nvSpPr>
        <p:spPr/>
        <p:txBody>
          <a:bodyPr/>
          <a:lstStyle/>
          <a:p>
            <a:pPr eaLnBrk="1" hangingPunct="1">
              <a:lnSpc>
                <a:spcPct val="80000"/>
              </a:lnSpc>
              <a:buFontTx/>
              <a:buNone/>
            </a:pPr>
            <a:r>
              <a:rPr lang="cs-CZ" altLang="cs-CZ" sz="2000" dirty="0"/>
              <a:t>Epidemiologie – studium „chování“ nemoci populacích hostitelů </a:t>
            </a:r>
          </a:p>
          <a:p>
            <a:pPr eaLnBrk="1" hangingPunct="1"/>
            <a:r>
              <a:rPr lang="cs-CZ" altLang="cs-CZ" sz="2000" dirty="0"/>
              <a:t>Klíčový prvek – přenos/šíření</a:t>
            </a:r>
          </a:p>
          <a:p>
            <a:pPr eaLnBrk="1" hangingPunct="1"/>
            <a:r>
              <a:rPr lang="cs-CZ" altLang="cs-CZ" sz="2000" dirty="0"/>
              <a:t>Modelová představa inspirovaná tzv. ostrovní geografií: hostitel je ostrov, kolonizovaný parazity</a:t>
            </a:r>
          </a:p>
          <a:p>
            <a:pPr eaLnBrk="1" hangingPunct="1">
              <a:buFontTx/>
              <a:buNone/>
            </a:pPr>
            <a:endParaRPr lang="cs-CZ" altLang="cs-CZ" sz="2000" dirty="0"/>
          </a:p>
          <a:p>
            <a:pPr lvl="1" eaLnBrk="1" hangingPunct="1"/>
            <a:r>
              <a:rPr lang="cs-CZ" altLang="cs-CZ" sz="2000" dirty="0"/>
              <a:t>U rostlin snadno představitelné: čím vzdálenější jsou rostliny (jejich části, jejich stanoviště), tím obtížnější přenos. Proto většina rostlinných epidemií v monokulturách.</a:t>
            </a:r>
          </a:p>
          <a:p>
            <a:pPr lvl="1" eaLnBrk="1" hangingPunct="1"/>
            <a:r>
              <a:rPr lang="cs-CZ" altLang="cs-CZ" sz="2000" dirty="0"/>
              <a:t>U živočichů trochu problém: pohybují se  </a:t>
            </a:r>
          </a:p>
        </p:txBody>
      </p:sp>
      <p:sp>
        <p:nvSpPr>
          <p:cNvPr id="2" name="TextovéPole 1"/>
          <p:cNvSpPr txBox="1"/>
          <p:nvPr/>
        </p:nvSpPr>
        <p:spPr>
          <a:xfrm>
            <a:off x="2727295" y="5168346"/>
            <a:ext cx="6740628" cy="461665"/>
          </a:xfrm>
          <a:prstGeom prst="rect">
            <a:avLst/>
          </a:prstGeom>
          <a:noFill/>
        </p:spPr>
        <p:txBody>
          <a:bodyPr wrap="none" rtlCol="0">
            <a:spAutoFit/>
          </a:bodyPr>
          <a:lstStyle/>
          <a:p>
            <a:r>
              <a:rPr lang="cs-CZ" sz="2400" b="1" dirty="0"/>
              <a:t>Aplikace teorie ostrovní biogeografie v parazitologii</a:t>
            </a:r>
          </a:p>
        </p:txBody>
      </p:sp>
      <p:sp>
        <p:nvSpPr>
          <p:cNvPr id="3" name="Obdélník 2"/>
          <p:cNvSpPr/>
          <p:nvPr/>
        </p:nvSpPr>
        <p:spPr>
          <a:xfrm>
            <a:off x="11012557" y="6368995"/>
            <a:ext cx="524786" cy="429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8096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12717" y="242836"/>
            <a:ext cx="6757287" cy="687470"/>
          </a:xfrm>
        </p:spPr>
        <p:txBody>
          <a:bodyPr>
            <a:noAutofit/>
          </a:bodyPr>
          <a:lstStyle/>
          <a:p>
            <a:pPr algn="ctr"/>
            <a:r>
              <a:rPr lang="cs-CZ" sz="3400" b="1" dirty="0"/>
              <a:t>Teorie ostrovní  biogeografie - model</a:t>
            </a:r>
          </a:p>
        </p:txBody>
      </p:sp>
      <p:pic>
        <p:nvPicPr>
          <p:cNvPr id="6146" name="Picture 2" descr="AP Enviro – 2.3 Island Biogeography | Fiveab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08" y="914845"/>
            <a:ext cx="5986715" cy="5329945"/>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nahoru 4"/>
          <p:cNvSpPr/>
          <p:nvPr/>
        </p:nvSpPr>
        <p:spPr>
          <a:xfrm rot="20116609">
            <a:off x="715617" y="5653377"/>
            <a:ext cx="294198" cy="51683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1311969" y="1510742"/>
            <a:ext cx="1355564" cy="369332"/>
          </a:xfrm>
          <a:prstGeom prst="rect">
            <a:avLst/>
          </a:prstGeom>
          <a:noFill/>
        </p:spPr>
        <p:txBody>
          <a:bodyPr wrap="none" rtlCol="0">
            <a:spAutoFit/>
          </a:bodyPr>
          <a:lstStyle/>
          <a:p>
            <a:r>
              <a:rPr lang="cs-CZ" dirty="0"/>
              <a:t>Blízký ostrov</a:t>
            </a:r>
          </a:p>
        </p:txBody>
      </p:sp>
      <p:sp>
        <p:nvSpPr>
          <p:cNvPr id="7" name="TextovéPole 6"/>
          <p:cNvSpPr txBox="1"/>
          <p:nvPr/>
        </p:nvSpPr>
        <p:spPr>
          <a:xfrm>
            <a:off x="3522432" y="1264257"/>
            <a:ext cx="1655838" cy="369332"/>
          </a:xfrm>
          <a:prstGeom prst="rect">
            <a:avLst/>
          </a:prstGeom>
          <a:noFill/>
        </p:spPr>
        <p:txBody>
          <a:bodyPr wrap="none" rtlCol="0">
            <a:spAutoFit/>
          </a:bodyPr>
          <a:lstStyle/>
          <a:p>
            <a:r>
              <a:rPr lang="cs-CZ" dirty="0"/>
              <a:t>Vzdálený ostrov</a:t>
            </a:r>
          </a:p>
        </p:txBody>
      </p:sp>
      <p:sp>
        <p:nvSpPr>
          <p:cNvPr id="8" name="TextovéPole 7"/>
          <p:cNvSpPr txBox="1"/>
          <p:nvPr/>
        </p:nvSpPr>
        <p:spPr>
          <a:xfrm>
            <a:off x="1868557" y="3492356"/>
            <a:ext cx="1321644" cy="369332"/>
          </a:xfrm>
          <a:prstGeom prst="rect">
            <a:avLst/>
          </a:prstGeom>
          <a:noFill/>
        </p:spPr>
        <p:txBody>
          <a:bodyPr wrap="none" rtlCol="0">
            <a:spAutoFit/>
          </a:bodyPr>
          <a:lstStyle/>
          <a:p>
            <a:r>
              <a:rPr lang="cs-CZ" dirty="0"/>
              <a:t>Velký ostrov</a:t>
            </a:r>
          </a:p>
        </p:txBody>
      </p:sp>
      <p:sp>
        <p:nvSpPr>
          <p:cNvPr id="10" name="TextovéPole 9"/>
          <p:cNvSpPr txBox="1"/>
          <p:nvPr/>
        </p:nvSpPr>
        <p:spPr>
          <a:xfrm>
            <a:off x="4231199" y="3238425"/>
            <a:ext cx="1614801" cy="523220"/>
          </a:xfrm>
          <a:prstGeom prst="rect">
            <a:avLst/>
          </a:prstGeom>
          <a:solidFill>
            <a:schemeClr val="bg1"/>
          </a:solidFill>
          <a:ln>
            <a:solidFill>
              <a:schemeClr val="bg1"/>
            </a:solidFill>
          </a:ln>
        </p:spPr>
        <p:txBody>
          <a:bodyPr wrap="none" rtlCol="0">
            <a:spAutoFit/>
          </a:bodyPr>
          <a:lstStyle/>
          <a:p>
            <a:pPr algn="ctr"/>
            <a:r>
              <a:rPr lang="cs-CZ" sz="1400" dirty="0"/>
              <a:t>Počet druhů </a:t>
            </a:r>
            <a:r>
              <a:rPr lang="cs-CZ" sz="1400" i="1" dirty="0"/>
              <a:t>versus</a:t>
            </a:r>
            <a:r>
              <a:rPr lang="cs-CZ" sz="1400" dirty="0"/>
              <a:t> </a:t>
            </a:r>
          </a:p>
          <a:p>
            <a:pPr algn="ctr"/>
            <a:r>
              <a:rPr lang="cs-CZ" sz="1400" dirty="0"/>
              <a:t>vzdálenost od MP</a:t>
            </a:r>
          </a:p>
        </p:txBody>
      </p:sp>
      <p:sp>
        <p:nvSpPr>
          <p:cNvPr id="11" name="TextovéPole 10"/>
          <p:cNvSpPr txBox="1"/>
          <p:nvPr/>
        </p:nvSpPr>
        <p:spPr>
          <a:xfrm>
            <a:off x="3322273" y="5651192"/>
            <a:ext cx="2202975" cy="800219"/>
          </a:xfrm>
          <a:prstGeom prst="rect">
            <a:avLst/>
          </a:prstGeom>
          <a:solidFill>
            <a:schemeClr val="bg1"/>
          </a:solidFill>
          <a:ln>
            <a:solidFill>
              <a:schemeClr val="bg1"/>
            </a:solidFill>
          </a:ln>
        </p:spPr>
        <p:txBody>
          <a:bodyPr wrap="none" rtlCol="0">
            <a:spAutoFit/>
          </a:bodyPr>
          <a:lstStyle/>
          <a:p>
            <a:pPr algn="ctr"/>
            <a:r>
              <a:rPr lang="cs-CZ" sz="1400" dirty="0"/>
              <a:t>Počet druhů </a:t>
            </a:r>
            <a:r>
              <a:rPr lang="cs-CZ" sz="1400" i="1" dirty="0"/>
              <a:t>versus </a:t>
            </a:r>
          </a:p>
          <a:p>
            <a:pPr algn="ctr"/>
            <a:r>
              <a:rPr lang="cs-CZ" sz="1400" dirty="0"/>
              <a:t>velikost ostrova</a:t>
            </a:r>
          </a:p>
          <a:p>
            <a:endParaRPr lang="cs-CZ" dirty="0"/>
          </a:p>
        </p:txBody>
      </p:sp>
      <p:sp>
        <p:nvSpPr>
          <p:cNvPr id="9" name="TextovéPole 8"/>
          <p:cNvSpPr txBox="1"/>
          <p:nvPr/>
        </p:nvSpPr>
        <p:spPr>
          <a:xfrm>
            <a:off x="2154804" y="5840236"/>
            <a:ext cx="1289840" cy="369332"/>
          </a:xfrm>
          <a:prstGeom prst="rect">
            <a:avLst/>
          </a:prstGeom>
          <a:noFill/>
        </p:spPr>
        <p:txBody>
          <a:bodyPr wrap="none" rtlCol="0">
            <a:spAutoFit/>
          </a:bodyPr>
          <a:lstStyle/>
          <a:p>
            <a:r>
              <a:rPr lang="cs-CZ" dirty="0"/>
              <a:t>Malý ostrov</a:t>
            </a:r>
          </a:p>
        </p:txBody>
      </p:sp>
      <p:pic>
        <p:nvPicPr>
          <p:cNvPr id="6148" name="Picture 4" descr="Patterns of Diversity, the Island Biogeography Theory &amp; Metapopulation  Theory Flashcards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000" y="1033670"/>
            <a:ext cx="6346000" cy="517437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98782" y="6281531"/>
            <a:ext cx="3820405" cy="369332"/>
          </a:xfrm>
          <a:prstGeom prst="rect">
            <a:avLst/>
          </a:prstGeom>
          <a:noFill/>
        </p:spPr>
        <p:txBody>
          <a:bodyPr wrap="none" rtlCol="0">
            <a:spAutoFit/>
          </a:bodyPr>
          <a:lstStyle/>
          <a:p>
            <a:r>
              <a:rPr lang="cs-CZ" dirty="0"/>
              <a:t>Mateřská pevnina (MP) – zdroj infekce </a:t>
            </a:r>
          </a:p>
        </p:txBody>
      </p:sp>
    </p:spTree>
    <p:extLst>
      <p:ext uri="{BB962C8B-B14F-4D97-AF65-F5344CB8AC3E}">
        <p14:creationId xmlns:p14="http://schemas.microsoft.com/office/powerpoint/2010/main" val="3836389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text 3"/>
          <p:cNvSpPr>
            <a:spLocks noGrp="1"/>
          </p:cNvSpPr>
          <p:nvPr>
            <p:ph type="body" sz="half" idx="2"/>
          </p:nvPr>
        </p:nvSpPr>
        <p:spPr>
          <a:xfrm>
            <a:off x="792814" y="1893515"/>
            <a:ext cx="3932237" cy="3811588"/>
          </a:xfrm>
        </p:spPr>
        <p:txBody>
          <a:bodyPr/>
          <a:lstStyle/>
          <a:p>
            <a:endParaRPr lang="cs-CZ" dirty="0"/>
          </a:p>
        </p:txBody>
      </p:sp>
      <p:pic>
        <p:nvPicPr>
          <p:cNvPr id="5" name="Picture 4" descr="Is the Equilibrium theory of island biogeography still useful in  conservation today? | 3Rs of Ec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819" y="2302708"/>
            <a:ext cx="7242587" cy="4555292"/>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stretch>
            <a:fillRect/>
          </a:stretch>
        </p:blipFill>
        <p:spPr>
          <a:xfrm>
            <a:off x="4772025" y="190489"/>
            <a:ext cx="6771319" cy="1989565"/>
          </a:xfrm>
          <a:prstGeom prst="rect">
            <a:avLst/>
          </a:prstGeom>
        </p:spPr>
      </p:pic>
      <p:pic>
        <p:nvPicPr>
          <p:cNvPr id="7" name="Picture 6" descr="Amazon.com: The Theory of Island Biogeography (Princeton Landmarks in  Biology): 9780691088365: MacArthur, Robert H., Wilson, Edward O.: 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276" y="438144"/>
            <a:ext cx="2095317" cy="3238511"/>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a:blip r:embed="rId5"/>
          <a:stretch>
            <a:fillRect/>
          </a:stretch>
        </p:blipFill>
        <p:spPr>
          <a:xfrm>
            <a:off x="274868" y="438144"/>
            <a:ext cx="2168154" cy="3238511"/>
          </a:xfrm>
          <a:prstGeom prst="rect">
            <a:avLst/>
          </a:prstGeom>
        </p:spPr>
      </p:pic>
      <p:pic>
        <p:nvPicPr>
          <p:cNvPr id="9" name="Picture 16" descr="Hypotéza biofilie, původ a definice – Biofil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868" y="3730672"/>
            <a:ext cx="4433719" cy="294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19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6700" y="821140"/>
            <a:ext cx="4148677" cy="264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5377" y="821140"/>
            <a:ext cx="4244250" cy="26529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definovan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414" y="3432793"/>
            <a:ext cx="2790741" cy="34252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definovaný"/>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9627" y="821140"/>
            <a:ext cx="3386790" cy="33750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9627" y="4232308"/>
            <a:ext cx="3405756" cy="24602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69158" y="3942210"/>
            <a:ext cx="4395084" cy="259644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351585" y="138698"/>
            <a:ext cx="8111259" cy="646331"/>
          </a:xfrm>
          <a:prstGeom prst="rect">
            <a:avLst/>
          </a:prstGeom>
          <a:noFill/>
        </p:spPr>
        <p:txBody>
          <a:bodyPr wrap="none" rtlCol="0">
            <a:spAutoFit/>
          </a:bodyPr>
          <a:lstStyle/>
          <a:p>
            <a:r>
              <a:rPr lang="cs-CZ" sz="3600" dirty="0"/>
              <a:t>Příklady habitatů volně žijících organismů  </a:t>
            </a:r>
          </a:p>
        </p:txBody>
      </p:sp>
      <p:sp>
        <p:nvSpPr>
          <p:cNvPr id="3" name="TextovéPole 2"/>
          <p:cNvSpPr txBox="1"/>
          <p:nvPr/>
        </p:nvSpPr>
        <p:spPr>
          <a:xfrm>
            <a:off x="4898002" y="3522429"/>
            <a:ext cx="2372316" cy="400110"/>
          </a:xfrm>
          <a:prstGeom prst="rect">
            <a:avLst/>
          </a:prstGeom>
          <a:noFill/>
        </p:spPr>
        <p:txBody>
          <a:bodyPr wrap="none" rtlCol="0">
            <a:spAutoFit/>
          </a:bodyPr>
          <a:lstStyle/>
          <a:p>
            <a:r>
              <a:rPr lang="cs-CZ" sz="2000" dirty="0"/>
              <a:t>Biodiversity </a:t>
            </a:r>
            <a:r>
              <a:rPr lang="cs-CZ" sz="2000" dirty="0" err="1"/>
              <a:t>hotspots</a:t>
            </a:r>
            <a:endParaRPr lang="cs-CZ" sz="2000" dirty="0"/>
          </a:p>
        </p:txBody>
      </p:sp>
    </p:spTree>
    <p:extLst>
      <p:ext uri="{BB962C8B-B14F-4D97-AF65-F5344CB8AC3E}">
        <p14:creationId xmlns:p14="http://schemas.microsoft.com/office/powerpoint/2010/main" val="1265667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text 3"/>
          <p:cNvSpPr>
            <a:spLocks noGrp="1"/>
          </p:cNvSpPr>
          <p:nvPr>
            <p:ph type="body" sz="half" idx="2"/>
          </p:nvPr>
        </p:nvSpPr>
        <p:spPr/>
        <p:txBody>
          <a:bodyPr/>
          <a:lstStyle/>
          <a:p>
            <a:endParaRPr lang="cs-CZ" dirty="0"/>
          </a:p>
        </p:txBody>
      </p:sp>
      <p:pic>
        <p:nvPicPr>
          <p:cNvPr id="5" name="Picture 8" descr="Theory of island biogeography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54" y="255767"/>
            <a:ext cx="11619502" cy="653597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52008" y="1733384"/>
            <a:ext cx="5772645" cy="1569660"/>
          </a:xfrm>
          <a:prstGeom prst="rect">
            <a:avLst/>
          </a:prstGeom>
          <a:solidFill>
            <a:schemeClr val="bg1"/>
          </a:solidFill>
          <a:ln>
            <a:solidFill>
              <a:schemeClr val="bg1"/>
            </a:solidFill>
          </a:ln>
        </p:spPr>
        <p:txBody>
          <a:bodyPr wrap="square" rtlCol="0">
            <a:spAutoFit/>
          </a:bodyPr>
          <a:lstStyle/>
          <a:p>
            <a:r>
              <a:rPr lang="cs-CZ" sz="2400" dirty="0"/>
              <a:t>Popisuje teoretický vztah mezi </a:t>
            </a:r>
          </a:p>
          <a:p>
            <a:r>
              <a:rPr lang="cs-CZ" sz="2400" dirty="0"/>
              <a:t>imigrací a emigrací druhů na ostrov </a:t>
            </a:r>
          </a:p>
          <a:p>
            <a:r>
              <a:rPr lang="cs-CZ" sz="2400" dirty="0"/>
              <a:t>v závislosti na jeho velikosti a </a:t>
            </a:r>
          </a:p>
          <a:p>
            <a:r>
              <a:rPr lang="cs-CZ" sz="2400" dirty="0"/>
              <a:t>vzdálenosti od mateřské pevniny</a:t>
            </a:r>
            <a:r>
              <a:rPr lang="cs-CZ" dirty="0"/>
              <a:t>.</a:t>
            </a:r>
          </a:p>
        </p:txBody>
      </p:sp>
      <p:sp>
        <p:nvSpPr>
          <p:cNvPr id="7" name="TextovéPole 6"/>
          <p:cNvSpPr txBox="1"/>
          <p:nvPr/>
        </p:nvSpPr>
        <p:spPr>
          <a:xfrm>
            <a:off x="653334" y="3523753"/>
            <a:ext cx="5772645" cy="830997"/>
          </a:xfrm>
          <a:prstGeom prst="rect">
            <a:avLst/>
          </a:prstGeom>
          <a:solidFill>
            <a:schemeClr val="bg1"/>
          </a:solidFill>
          <a:ln>
            <a:solidFill>
              <a:schemeClr val="bg1"/>
            </a:solidFill>
          </a:ln>
        </p:spPr>
        <p:txBody>
          <a:bodyPr wrap="square" rtlCol="0">
            <a:spAutoFit/>
          </a:bodyPr>
          <a:lstStyle/>
          <a:p>
            <a:r>
              <a:rPr lang="cs-CZ" sz="2400" dirty="0"/>
              <a:t>Jsou zde dvě hlavní proměnné </a:t>
            </a:r>
          </a:p>
          <a:p>
            <a:r>
              <a:rPr lang="cs-CZ" sz="2400" dirty="0"/>
              <a:t>ovlivňující míru extinkce a imigrace:</a:t>
            </a:r>
            <a:endParaRPr lang="cs-CZ" dirty="0"/>
          </a:p>
        </p:txBody>
      </p:sp>
      <p:sp>
        <p:nvSpPr>
          <p:cNvPr id="8" name="TextovéPole 7"/>
          <p:cNvSpPr txBox="1"/>
          <p:nvPr/>
        </p:nvSpPr>
        <p:spPr>
          <a:xfrm>
            <a:off x="588395" y="4484534"/>
            <a:ext cx="5163978" cy="830997"/>
          </a:xfrm>
          <a:prstGeom prst="rect">
            <a:avLst/>
          </a:prstGeom>
          <a:solidFill>
            <a:schemeClr val="bg1"/>
          </a:solidFill>
          <a:ln>
            <a:solidFill>
              <a:schemeClr val="bg1"/>
            </a:solidFill>
          </a:ln>
        </p:spPr>
        <p:txBody>
          <a:bodyPr wrap="none" rtlCol="0">
            <a:spAutoFit/>
          </a:bodyPr>
          <a:lstStyle/>
          <a:p>
            <a:pPr marL="342900" indent="-342900">
              <a:buAutoNum type="arabicParenR"/>
            </a:pPr>
            <a:r>
              <a:rPr lang="cs-CZ" sz="2400" dirty="0"/>
              <a:t>Velikost ostrova</a:t>
            </a:r>
          </a:p>
          <a:p>
            <a:pPr marL="342900" indent="-342900">
              <a:buAutoNum type="arabicParenR"/>
            </a:pPr>
            <a:r>
              <a:rPr lang="cs-CZ" sz="2400" dirty="0"/>
              <a:t>Jeho vzdálenost od mateřské pevniny</a:t>
            </a:r>
          </a:p>
        </p:txBody>
      </p:sp>
      <p:sp>
        <p:nvSpPr>
          <p:cNvPr id="9" name="Nadpis 1"/>
          <p:cNvSpPr txBox="1">
            <a:spLocks/>
          </p:cNvSpPr>
          <p:nvPr/>
        </p:nvSpPr>
        <p:spPr>
          <a:xfrm>
            <a:off x="3013544" y="94781"/>
            <a:ext cx="6400137" cy="835522"/>
          </a:xfrm>
          <a:prstGeom prst="rect">
            <a:avLst/>
          </a:prstGeom>
          <a:solidFill>
            <a:schemeClr val="bg1"/>
          </a:solidFill>
          <a:ln>
            <a:solidFill>
              <a:schemeClr val="bg1"/>
            </a:solidFill>
          </a:ln>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cs-CZ" sz="3800" b="1" dirty="0"/>
              <a:t>Teorie ostrovní biogeografie</a:t>
            </a:r>
          </a:p>
        </p:txBody>
      </p:sp>
    </p:spTree>
    <p:extLst>
      <p:ext uri="{BB962C8B-B14F-4D97-AF65-F5344CB8AC3E}">
        <p14:creationId xmlns:p14="http://schemas.microsoft.com/office/powerpoint/2010/main" val="299228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b="1" dirty="0"/>
              <a:t>Co určuje druhovou bohatost parazitů napříč hostitelskými druhy      „velikost ostrova“</a:t>
            </a:r>
            <a:br>
              <a:rPr lang="cs-CZ" b="1" dirty="0"/>
            </a:br>
            <a:endParaRPr lang="cs-CZ" dirty="0"/>
          </a:p>
        </p:txBody>
      </p:sp>
      <p:pic>
        <p:nvPicPr>
          <p:cNvPr id="26626" name="Picture 2" descr="Podrobnosti jsou v popisku za obrázke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6312" y="1804945"/>
            <a:ext cx="8977733" cy="337930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03988" y="5518205"/>
            <a:ext cx="9972475" cy="800219"/>
          </a:xfrm>
          <a:prstGeom prst="rect">
            <a:avLst/>
          </a:prstGeom>
          <a:noFill/>
        </p:spPr>
        <p:txBody>
          <a:bodyPr wrap="none" rtlCol="0">
            <a:spAutoFit/>
          </a:bodyPr>
          <a:lstStyle/>
          <a:p>
            <a:pPr algn="ctr"/>
            <a:r>
              <a:rPr lang="cs-CZ" sz="2400" b="1" dirty="0"/>
              <a:t>Paraziti preferují větší a tudíž </a:t>
            </a:r>
            <a:r>
              <a:rPr lang="cs-CZ" sz="2400" b="1" dirty="0" err="1"/>
              <a:t>predikovatelnější</a:t>
            </a:r>
            <a:r>
              <a:rPr lang="cs-CZ" sz="2400" b="1" dirty="0"/>
              <a:t> (rozuměj stabilnější) habitat !</a:t>
            </a:r>
            <a:endParaRPr lang="cs-CZ" b="1" dirty="0"/>
          </a:p>
          <a:p>
            <a:pPr algn="ctr"/>
            <a:r>
              <a:rPr lang="cs-CZ" sz="2200" dirty="0"/>
              <a:t>(Aplikace koncepce teorie ostrovů Mac Arthura a Wilsona)</a:t>
            </a:r>
          </a:p>
        </p:txBody>
      </p:sp>
      <p:cxnSp>
        <p:nvCxnSpPr>
          <p:cNvPr id="5" name="Přímá spojnice se šipkou 4"/>
          <p:cNvCxnSpPr/>
          <p:nvPr/>
        </p:nvCxnSpPr>
        <p:spPr>
          <a:xfrm flipV="1">
            <a:off x="6130456" y="1033668"/>
            <a:ext cx="453225" cy="79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727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Hejno ryb - Puzzle Facto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3686823" cy="2462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liter.cz/obrazky/124632/velry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364" y="2144064"/>
            <a:ext cx="4145272" cy="25313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kátní Video: Smrtící tlak a mráz. Takto to vypadá na dně Mariánského  příkopu - National Ge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237" y="0"/>
            <a:ext cx="3739763" cy="2462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rvenik - Baćinská jez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62799"/>
            <a:ext cx="3686823" cy="2086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uacachina pouštní oáza Stock fotografie 544383520 | Shutter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2236" y="2462799"/>
            <a:ext cx="3739763" cy="2212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tolová hora Roraima: nejstarší geologický útvar světa a místo, kde žijí  Bohové | Moře zprá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48941"/>
            <a:ext cx="3686823" cy="23090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NESCO výlet: busem na nádherná Plitvická jezera | Slevomat.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8455" y="4548940"/>
            <a:ext cx="4793782" cy="23090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rasové jeskyně v České republice | Viphotels.c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6822" y="0"/>
            <a:ext cx="4765413" cy="24627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vě nové rezervace v CHKO Beskyd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52235" y="4548940"/>
            <a:ext cx="3749746" cy="2313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99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778098"/>
          </a:xfrm>
        </p:spPr>
        <p:txBody>
          <a:bodyPr>
            <a:normAutofit/>
          </a:bodyPr>
          <a:lstStyle/>
          <a:p>
            <a:pPr algn="ctr"/>
            <a:r>
              <a:rPr lang="cs-CZ" sz="3400" b="1" dirty="0"/>
              <a:t>Jak chápeme pojem ostrov v parazitologii</a:t>
            </a:r>
          </a:p>
        </p:txBody>
      </p:sp>
      <p:sp>
        <p:nvSpPr>
          <p:cNvPr id="3" name="Zástupný symbol pro obsah 2"/>
          <p:cNvSpPr>
            <a:spLocks noGrp="1"/>
          </p:cNvSpPr>
          <p:nvPr>
            <p:ph idx="1"/>
          </p:nvPr>
        </p:nvSpPr>
        <p:spPr>
          <a:xfrm>
            <a:off x="494305" y="1627461"/>
            <a:ext cx="8229600" cy="4525963"/>
          </a:xfrm>
        </p:spPr>
        <p:txBody>
          <a:bodyPr>
            <a:normAutofit fontScale="85000" lnSpcReduction="20000"/>
          </a:bodyPr>
          <a:lstStyle/>
          <a:p>
            <a:pPr marL="0" indent="0">
              <a:buNone/>
            </a:pPr>
            <a:r>
              <a:rPr lang="cs-CZ" dirty="0"/>
              <a:t>Co vše může být chápáno jako ostrov:</a:t>
            </a:r>
          </a:p>
          <a:p>
            <a:r>
              <a:rPr lang="cs-CZ" dirty="0"/>
              <a:t>Organismus hostitele jako jedinec (velikost, stáří)</a:t>
            </a:r>
          </a:p>
          <a:p>
            <a:r>
              <a:rPr lang="cs-CZ" dirty="0"/>
              <a:t>Populace hostitele, jako ostrov biomasy (abundance, hustota)</a:t>
            </a:r>
          </a:p>
          <a:p>
            <a:r>
              <a:rPr lang="cs-CZ" dirty="0"/>
              <a:t>Ostrov pevniny v moři vody</a:t>
            </a:r>
          </a:p>
          <a:p>
            <a:r>
              <a:rPr lang="cs-CZ" dirty="0"/>
              <a:t>Jezero v „moři“ souše</a:t>
            </a:r>
          </a:p>
          <a:p>
            <a:r>
              <a:rPr lang="cs-CZ" dirty="0"/>
              <a:t>Oáza v poušti ( v moři písku)</a:t>
            </a:r>
          </a:p>
          <a:p>
            <a:r>
              <a:rPr lang="cs-CZ" dirty="0"/>
              <a:t>Vrchol hory</a:t>
            </a:r>
          </a:p>
          <a:p>
            <a:r>
              <a:rPr lang="cs-CZ" dirty="0"/>
              <a:t>Hluboká propast</a:t>
            </a:r>
          </a:p>
          <a:p>
            <a:r>
              <a:rPr lang="cs-CZ" dirty="0"/>
              <a:t>Podzemní jeskyně</a:t>
            </a:r>
          </a:p>
          <a:p>
            <a:r>
              <a:rPr lang="cs-CZ" dirty="0"/>
              <a:t>Tepelný ostrov – město</a:t>
            </a:r>
          </a:p>
          <a:p>
            <a:r>
              <a:rPr lang="cs-CZ" dirty="0"/>
              <a:t>Národní parky/rezervace</a:t>
            </a:r>
          </a:p>
        </p:txBody>
      </p:sp>
      <p:pic>
        <p:nvPicPr>
          <p:cNvPr id="8" name="Picture 2" descr="Obraz Wyspa skarbów grafika wektorowa na wymiar • złoto, pusty, charakter •  REDRO.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323" y="3013543"/>
            <a:ext cx="3274077" cy="33666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tojící látkový sněhulák 33cm | Mountfield.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546" y="3112935"/>
            <a:ext cx="4223834" cy="316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76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375100" y="1531426"/>
            <a:ext cx="5573395" cy="5092009"/>
          </a:xfrm>
          <a:prstGeom prst="rect">
            <a:avLst/>
          </a:prstGeom>
        </p:spPr>
      </p:pic>
      <p:sp>
        <p:nvSpPr>
          <p:cNvPr id="4" name="AutoShape 2" descr="A) Number of parasite species per type of host species. (B) number of... |  Download Scientific Diagram"/>
          <p:cNvSpPr>
            <a:spLocks noGrp="1" noChangeAspect="1" noChangeArrowheads="1"/>
          </p:cNvSpPr>
          <p:nvPr>
            <p:ph type="title"/>
          </p:nvPr>
        </p:nvSpPr>
        <p:spPr bwMode="auto">
          <a:xfrm>
            <a:off x="822298" y="86837"/>
            <a:ext cx="10515600" cy="10899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algn="ctr"/>
            <a:r>
              <a:rPr lang="cs-CZ" sz="3600" b="1" dirty="0"/>
              <a:t>(A) Počet druhů parazitů per typ hostitele; </a:t>
            </a:r>
            <a:br>
              <a:rPr lang="cs-CZ" sz="3600" b="1" dirty="0"/>
            </a:br>
            <a:r>
              <a:rPr lang="cs-CZ" sz="3600" b="1" dirty="0"/>
              <a:t>(B) Počet druhů cizopasníků per anatomický </a:t>
            </a:r>
            <a:r>
              <a:rPr lang="cs-CZ" sz="3600" b="1" dirty="0" err="1"/>
              <a:t>mikrohabitat</a:t>
            </a:r>
            <a:endParaRPr lang="cs-CZ" sz="3600" b="1" dirty="0"/>
          </a:p>
        </p:txBody>
      </p:sp>
      <p:pic>
        <p:nvPicPr>
          <p:cNvPr id="7174" name="Picture 6" descr="life11e_ch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120" y="1531426"/>
            <a:ext cx="4399082" cy="492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86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9517" y="269710"/>
            <a:ext cx="10515600" cy="1026353"/>
          </a:xfrm>
        </p:spPr>
        <p:txBody>
          <a:bodyPr>
            <a:normAutofit fontScale="90000"/>
          </a:bodyPr>
          <a:lstStyle/>
          <a:p>
            <a:pPr algn="ctr"/>
            <a:r>
              <a:rPr lang="cs-CZ" sz="3800" b="1" dirty="0"/>
              <a:t/>
            </a:r>
            <a:br>
              <a:rPr lang="cs-CZ" sz="3800" b="1" dirty="0"/>
            </a:br>
            <a:r>
              <a:rPr lang="cs-CZ" sz="4200" b="1" dirty="0"/>
              <a:t>Kolik druhů parazitů na hostitelský druh?</a:t>
            </a:r>
            <a:br>
              <a:rPr lang="cs-CZ" sz="4200" b="1" dirty="0"/>
            </a:br>
            <a:endParaRPr lang="cs-CZ" sz="4200" b="1" dirty="0"/>
          </a:p>
        </p:txBody>
      </p:sp>
      <p:sp>
        <p:nvSpPr>
          <p:cNvPr id="3" name="Zástupný symbol pro obsah 2"/>
          <p:cNvSpPr>
            <a:spLocks noGrp="1"/>
          </p:cNvSpPr>
          <p:nvPr>
            <p:ph idx="1"/>
          </p:nvPr>
        </p:nvSpPr>
        <p:spPr>
          <a:xfrm>
            <a:off x="838200" y="1296063"/>
            <a:ext cx="10515600" cy="5343276"/>
          </a:xfrm>
        </p:spPr>
        <p:txBody>
          <a:bodyPr>
            <a:normAutofit/>
          </a:bodyPr>
          <a:lstStyle/>
          <a:p>
            <a:r>
              <a:rPr lang="cs-CZ" dirty="0"/>
              <a:t>U nejlépe prozkoumaných taxonů se zdá, že průměrný hostitelský </a:t>
            </a:r>
            <a:r>
              <a:rPr lang="cs-CZ" b="1" dirty="0"/>
              <a:t>druh savce </a:t>
            </a:r>
            <a:r>
              <a:rPr lang="cs-CZ" dirty="0"/>
              <a:t>obsahuje </a:t>
            </a:r>
            <a:r>
              <a:rPr lang="cs-CZ" b="1" dirty="0"/>
              <a:t>dvě tasemnice, dvě motolice a čtyři hlístice a vrtejše </a:t>
            </a:r>
            <a:r>
              <a:rPr lang="cs-CZ" dirty="0"/>
              <a:t>vyskytujícího se u každého čtvrtého zkoumaného savčího druhu.</a:t>
            </a:r>
          </a:p>
          <a:p>
            <a:r>
              <a:rPr lang="cs-CZ" dirty="0"/>
              <a:t>Každý </a:t>
            </a:r>
            <a:r>
              <a:rPr lang="cs-CZ" b="1" dirty="0"/>
              <a:t>ptačí druh </a:t>
            </a:r>
            <a:r>
              <a:rPr lang="cs-CZ" dirty="0"/>
              <a:t>poskytuje v průměru útočiště </a:t>
            </a:r>
            <a:r>
              <a:rPr lang="cs-CZ" b="1" dirty="0"/>
              <a:t>třem tasemnicím, dvěma motolicím, třem hlísticím a jednomu </a:t>
            </a:r>
            <a:r>
              <a:rPr lang="cs-CZ" b="1"/>
              <a:t>vrtejši</a:t>
            </a:r>
            <a:r>
              <a:rPr lang="cs-CZ"/>
              <a:t>.</a:t>
            </a:r>
            <a:endParaRPr lang="cs-CZ" dirty="0"/>
          </a:p>
          <a:p>
            <a:r>
              <a:rPr lang="cs-CZ" dirty="0"/>
              <a:t>Obecně se zdá, že </a:t>
            </a:r>
            <a:r>
              <a:rPr lang="cs-CZ" b="1" dirty="0"/>
              <a:t>helminti, kteří parazitují na ptačích druzích, jsou méně hostitelsky specifičtí než ti, kteří parazitují na savcích</a:t>
            </a:r>
            <a:r>
              <a:rPr lang="cs-CZ" dirty="0"/>
              <a:t>. </a:t>
            </a:r>
          </a:p>
          <a:p>
            <a:r>
              <a:rPr lang="cs-CZ" dirty="0"/>
              <a:t>V konečném důsledku </a:t>
            </a:r>
            <a:r>
              <a:rPr lang="cs-CZ" b="1" dirty="0"/>
              <a:t>parazitická fauna jakéhokoli hostitelského druhu odráží jeho interakci s potravní nikou hostitele, zeměpisnou šířkou a sociálním systémem</a:t>
            </a:r>
            <a:r>
              <a:rPr lang="cs-CZ" dirty="0"/>
              <a:t>.</a:t>
            </a:r>
          </a:p>
        </p:txBody>
      </p:sp>
    </p:spTree>
    <p:extLst>
      <p:ext uri="{BB962C8B-B14F-4D97-AF65-F5344CB8AC3E}">
        <p14:creationId xmlns:p14="http://schemas.microsoft.com/office/powerpoint/2010/main" val="4173410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908" y="0"/>
            <a:ext cx="9090184" cy="6741368"/>
          </a:xfrm>
        </p:spPr>
      </p:pic>
      <p:sp>
        <p:nvSpPr>
          <p:cNvPr id="6" name="Obdélník 5"/>
          <p:cNvSpPr/>
          <p:nvPr/>
        </p:nvSpPr>
        <p:spPr>
          <a:xfrm>
            <a:off x="2409245" y="5963477"/>
            <a:ext cx="296850" cy="6626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97060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934" y="-1"/>
            <a:ext cx="12159066" cy="6858001"/>
          </a:xfrm>
        </p:spPr>
      </p:pic>
      <p:sp>
        <p:nvSpPr>
          <p:cNvPr id="2" name="Nadpis 1"/>
          <p:cNvSpPr>
            <a:spLocks noGrp="1"/>
          </p:cNvSpPr>
          <p:nvPr>
            <p:ph type="title"/>
          </p:nvPr>
        </p:nvSpPr>
        <p:spPr>
          <a:xfrm>
            <a:off x="1981200" y="274638"/>
            <a:ext cx="8229600" cy="706090"/>
          </a:xfrm>
        </p:spPr>
        <p:txBody>
          <a:bodyPr>
            <a:normAutofit/>
          </a:bodyPr>
          <a:lstStyle/>
          <a:p>
            <a:pPr algn="ctr"/>
            <a:r>
              <a:rPr lang="cs-CZ" sz="3800" b="1" dirty="0"/>
              <a:t>Srovnání velikosti žijících organismů</a:t>
            </a:r>
          </a:p>
        </p:txBody>
      </p:sp>
      <p:sp>
        <p:nvSpPr>
          <p:cNvPr id="5" name="Obdélník 4"/>
          <p:cNvSpPr/>
          <p:nvPr/>
        </p:nvSpPr>
        <p:spPr>
          <a:xfrm>
            <a:off x="11195432" y="2798859"/>
            <a:ext cx="333959" cy="8521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11365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membering PRESTAGS - Can dragons fly?">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8703" y="833833"/>
            <a:ext cx="10654594" cy="596055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981200" y="250785"/>
            <a:ext cx="8229600" cy="850106"/>
          </a:xfrm>
        </p:spPr>
        <p:txBody>
          <a:bodyPr>
            <a:normAutofit/>
          </a:bodyPr>
          <a:lstStyle/>
          <a:p>
            <a:r>
              <a:rPr lang="cs-CZ" sz="3800" b="1" dirty="0"/>
              <a:t>Srovnání velikosti vyhynulých živočichů</a:t>
            </a:r>
          </a:p>
        </p:txBody>
      </p:sp>
      <p:sp>
        <p:nvSpPr>
          <p:cNvPr id="4" name="Obdélník 3"/>
          <p:cNvSpPr/>
          <p:nvPr/>
        </p:nvSpPr>
        <p:spPr>
          <a:xfrm>
            <a:off x="8213694" y="5637475"/>
            <a:ext cx="349861" cy="6440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88066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62244" y="1"/>
            <a:ext cx="4712602" cy="3435923"/>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4788024" cy="342900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6247" y="4149081"/>
            <a:ext cx="3617914" cy="2722764"/>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3102" y="3383101"/>
            <a:ext cx="3474899" cy="3474899"/>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0521" y="3429000"/>
            <a:ext cx="2355726" cy="3428999"/>
          </a:xfrm>
          <a:prstGeom prst="rect">
            <a:avLst/>
          </a:prstGeom>
        </p:spPr>
      </p:pic>
      <p:sp>
        <p:nvSpPr>
          <p:cNvPr id="9" name="TextovéPole 8"/>
          <p:cNvSpPr txBox="1"/>
          <p:nvPr/>
        </p:nvSpPr>
        <p:spPr>
          <a:xfrm>
            <a:off x="4262368" y="3573017"/>
            <a:ext cx="2553712" cy="461665"/>
          </a:xfrm>
          <a:prstGeom prst="rect">
            <a:avLst/>
          </a:prstGeom>
          <a:noFill/>
        </p:spPr>
        <p:txBody>
          <a:bodyPr wrap="none" rtlCol="0">
            <a:spAutoFit/>
          </a:bodyPr>
          <a:lstStyle/>
          <a:p>
            <a:r>
              <a:rPr lang="cs-CZ" sz="2400" b="1" dirty="0"/>
              <a:t>Gigantické sekvoje</a:t>
            </a:r>
          </a:p>
        </p:txBody>
      </p:sp>
      <p:sp>
        <p:nvSpPr>
          <p:cNvPr id="10" name="Obdélník 9"/>
          <p:cNvSpPr/>
          <p:nvPr/>
        </p:nvSpPr>
        <p:spPr>
          <a:xfrm>
            <a:off x="2679588" y="6154310"/>
            <a:ext cx="326005" cy="4770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9248689" y="6115881"/>
            <a:ext cx="326005" cy="5632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25436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10750" y="267069"/>
            <a:ext cx="9252467" cy="793619"/>
          </a:xfrm>
        </p:spPr>
        <p:txBody>
          <a:bodyPr>
            <a:noAutofit/>
          </a:bodyPr>
          <a:lstStyle/>
          <a:p>
            <a:pPr algn="ctr"/>
            <a:r>
              <a:rPr lang="cs-CZ" sz="3800" b="1" dirty="0"/>
              <a:t>Organismus hostitele jako habitat/biotop ?</a:t>
            </a:r>
          </a:p>
        </p:txBody>
      </p:sp>
      <p:sp>
        <p:nvSpPr>
          <p:cNvPr id="3" name="Zástupný symbol pro obsah 2"/>
          <p:cNvSpPr>
            <a:spLocks noGrp="1"/>
          </p:cNvSpPr>
          <p:nvPr>
            <p:ph idx="1"/>
          </p:nvPr>
        </p:nvSpPr>
        <p:spPr>
          <a:xfrm>
            <a:off x="349857" y="1293953"/>
            <a:ext cx="11529392" cy="5040560"/>
          </a:xfrm>
        </p:spPr>
        <p:txBody>
          <a:bodyPr>
            <a:normAutofit fontScale="92500" lnSpcReduction="10000"/>
          </a:bodyPr>
          <a:lstStyle/>
          <a:p>
            <a:r>
              <a:rPr lang="cs-CZ" dirty="0"/>
              <a:t>V ekologii se</a:t>
            </a:r>
            <a:r>
              <a:rPr lang="cs-CZ" b="1" dirty="0"/>
              <a:t> habitatem/biotopem</a:t>
            </a:r>
            <a:r>
              <a:rPr lang="cs-CZ" dirty="0"/>
              <a:t> rozumí řada zdrojů, fyzikálních a biotických faktorů, které jsou přítomny v oblasti, jako je podpora přežití a reprodukce konkrétního druhu. Na stanoviště druhu lze pohlížet jako na fyzický projev jeho ekologické niky. "</a:t>
            </a:r>
            <a:r>
              <a:rPr lang="cs-CZ" b="1" dirty="0"/>
              <a:t>Stanoviště-habitat-biotop" je tedy druhově specifický termín</a:t>
            </a:r>
            <a:r>
              <a:rPr lang="cs-CZ" dirty="0"/>
              <a:t>, který se zásadně liší od pojmů, jako je prostředí nebo vegetační společenstva, pro které je vhodnější termín "</a:t>
            </a:r>
            <a:r>
              <a:rPr lang="cs-CZ" b="1" dirty="0"/>
              <a:t>typ stanoviště</a:t>
            </a:r>
            <a:r>
              <a:rPr lang="cs-CZ" dirty="0"/>
              <a:t>„</a:t>
            </a:r>
          </a:p>
          <a:p>
            <a:pPr marL="0" indent="0">
              <a:buNone/>
            </a:pPr>
            <a:endParaRPr lang="cs-CZ" dirty="0"/>
          </a:p>
          <a:p>
            <a:r>
              <a:rPr lang="cs-CZ" b="1" dirty="0"/>
              <a:t>Biotop/habitat se vždy vztahuje k určitému druhu organismu </a:t>
            </a:r>
            <a:r>
              <a:rPr lang="cs-CZ" dirty="0"/>
              <a:t>– např. biotopem mlže </a:t>
            </a:r>
            <a:r>
              <a:rPr lang="cs-CZ" dirty="0" err="1"/>
              <a:t>velevruba</a:t>
            </a:r>
            <a:r>
              <a:rPr lang="cs-CZ" dirty="0"/>
              <a:t> malířského jsou vodní nádrže a pomalu tekoucí vodní toky.</a:t>
            </a:r>
          </a:p>
          <a:p>
            <a:pPr marL="0" indent="0">
              <a:buNone/>
            </a:pPr>
            <a:endParaRPr lang="cs-CZ" dirty="0"/>
          </a:p>
          <a:p>
            <a:r>
              <a:rPr lang="cs-CZ" b="1" dirty="0"/>
              <a:t>Synonymem pojmu habitat/biotop je stanoviště</a:t>
            </a:r>
            <a:r>
              <a:rPr lang="cs-CZ" dirty="0"/>
              <a:t>. Podle některých autorů je však pojem stanoviště užší než biotop. Například v biotopu pomalu tekoucí vody je více stanovišť: dno, břeh apod.</a:t>
            </a:r>
          </a:p>
          <a:p>
            <a:pPr marL="0" indent="0">
              <a:buNone/>
            </a:pPr>
            <a:endParaRPr lang="cs-CZ" dirty="0"/>
          </a:p>
        </p:txBody>
      </p:sp>
    </p:spTree>
    <p:extLst>
      <p:ext uri="{BB962C8B-B14F-4D97-AF65-F5344CB8AC3E}">
        <p14:creationId xmlns:p14="http://schemas.microsoft.com/office/powerpoint/2010/main" val="3259246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8392" y="-27384"/>
            <a:ext cx="4691624" cy="3103314"/>
          </a:xfr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1072" y="-27384"/>
            <a:ext cx="4603440" cy="3068960"/>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3001364"/>
            <a:ext cx="4914557" cy="3856636"/>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996952"/>
            <a:ext cx="4573672" cy="3861048"/>
          </a:xfrm>
          <a:prstGeom prst="rect">
            <a:avLst/>
          </a:prstGeom>
        </p:spPr>
      </p:pic>
    </p:spTree>
    <p:extLst>
      <p:ext uri="{BB962C8B-B14F-4D97-AF65-F5344CB8AC3E}">
        <p14:creationId xmlns:p14="http://schemas.microsoft.com/office/powerpoint/2010/main" val="1169293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1075" y="158391"/>
            <a:ext cx="11807687" cy="1325563"/>
          </a:xfrm>
        </p:spPr>
        <p:txBody>
          <a:bodyPr>
            <a:noAutofit/>
          </a:bodyPr>
          <a:lstStyle/>
          <a:p>
            <a:pPr algn="ctr"/>
            <a:r>
              <a:rPr lang="cs-CZ" sz="3600" b="1" dirty="0"/>
              <a:t>Mapa 814 </a:t>
            </a:r>
            <a:r>
              <a:rPr lang="cs-CZ" sz="3600" b="1" dirty="0" err="1"/>
              <a:t>ekoregionů</a:t>
            </a:r>
            <a:r>
              <a:rPr lang="cs-CZ" sz="3600" b="1" dirty="0"/>
              <a:t> světa kódovaných podle počtu druhů parazitů nalezených v oblasti hostitelích skupin: kopytníci, masožravci a primáti (n1/4 ze 1806 druhů)</a:t>
            </a:r>
          </a:p>
        </p:txBody>
      </p:sp>
      <p:pic>
        <p:nvPicPr>
          <p:cNvPr id="4" name="Zástupný symbol pro obsah 3"/>
          <p:cNvPicPr>
            <a:picLocks noGrp="1" noChangeAspect="1"/>
          </p:cNvPicPr>
          <p:nvPr>
            <p:ph idx="1"/>
          </p:nvPr>
        </p:nvPicPr>
        <p:blipFill>
          <a:blip r:embed="rId2"/>
          <a:stretch>
            <a:fillRect/>
          </a:stretch>
        </p:blipFill>
        <p:spPr>
          <a:xfrm>
            <a:off x="425917" y="1537192"/>
            <a:ext cx="11532845" cy="5320808"/>
          </a:xfrm>
          <a:prstGeom prst="rect">
            <a:avLst/>
          </a:prstGeom>
        </p:spPr>
      </p:pic>
    </p:spTree>
    <p:extLst>
      <p:ext uri="{BB962C8B-B14F-4D97-AF65-F5344CB8AC3E}">
        <p14:creationId xmlns:p14="http://schemas.microsoft.com/office/powerpoint/2010/main" val="1577530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7713" y="134539"/>
            <a:ext cx="10515600" cy="716252"/>
          </a:xfrm>
        </p:spPr>
        <p:txBody>
          <a:bodyPr>
            <a:normAutofit/>
          </a:bodyPr>
          <a:lstStyle/>
          <a:p>
            <a:pPr algn="ctr"/>
            <a:r>
              <a:rPr lang="cs-CZ" sz="3400" b="1" dirty="0"/>
              <a:t>Odhady průměrného počtu druhů parazitů na hostitele</a:t>
            </a:r>
          </a:p>
        </p:txBody>
      </p:sp>
      <p:pic>
        <p:nvPicPr>
          <p:cNvPr id="4" name="Zástupný symbol pro obsah 3"/>
          <p:cNvPicPr>
            <a:picLocks noGrp="1" noChangeAspect="1"/>
          </p:cNvPicPr>
          <p:nvPr>
            <p:ph idx="1"/>
          </p:nvPr>
        </p:nvPicPr>
        <p:blipFill>
          <a:blip r:embed="rId2"/>
          <a:stretch>
            <a:fillRect/>
          </a:stretch>
        </p:blipFill>
        <p:spPr>
          <a:xfrm>
            <a:off x="1574217" y="954156"/>
            <a:ext cx="9259466" cy="5733134"/>
          </a:xfrm>
          <a:prstGeom prst="rect">
            <a:avLst/>
          </a:prstGeom>
        </p:spPr>
      </p:pic>
      <p:sp>
        <p:nvSpPr>
          <p:cNvPr id="5" name="Obdélník 4"/>
          <p:cNvSpPr/>
          <p:nvPr/>
        </p:nvSpPr>
        <p:spPr>
          <a:xfrm>
            <a:off x="1630017" y="2186613"/>
            <a:ext cx="7895646" cy="1113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57731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1421" y="198152"/>
            <a:ext cx="11561196" cy="1066110"/>
          </a:xfrm>
        </p:spPr>
        <p:txBody>
          <a:bodyPr>
            <a:normAutofit/>
          </a:bodyPr>
          <a:lstStyle/>
          <a:p>
            <a:pPr algn="ctr"/>
            <a:r>
              <a:rPr lang="cs-CZ" sz="3800" b="1" dirty="0"/>
              <a:t>Odhady celkového počtu druhů živočichů na Zemi </a:t>
            </a:r>
          </a:p>
        </p:txBody>
      </p:sp>
      <p:pic>
        <p:nvPicPr>
          <p:cNvPr id="4" name="Zástupný symbol pro obsah 3"/>
          <p:cNvPicPr>
            <a:picLocks noGrp="1" noChangeAspect="1"/>
          </p:cNvPicPr>
          <p:nvPr>
            <p:ph idx="1"/>
          </p:nvPr>
        </p:nvPicPr>
        <p:blipFill>
          <a:blip r:embed="rId2"/>
          <a:stretch>
            <a:fillRect/>
          </a:stretch>
        </p:blipFill>
        <p:spPr>
          <a:xfrm>
            <a:off x="2371736" y="1264262"/>
            <a:ext cx="7705815" cy="5438689"/>
          </a:xfrm>
          <a:prstGeom prst="rect">
            <a:avLst/>
          </a:prstGeom>
        </p:spPr>
      </p:pic>
    </p:spTree>
    <p:extLst>
      <p:ext uri="{BB962C8B-B14F-4D97-AF65-F5344CB8AC3E}">
        <p14:creationId xmlns:p14="http://schemas.microsoft.com/office/powerpoint/2010/main" val="2952241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617" y="126588"/>
            <a:ext cx="10515600" cy="1325563"/>
          </a:xfrm>
        </p:spPr>
        <p:txBody>
          <a:bodyPr>
            <a:normAutofit/>
          </a:bodyPr>
          <a:lstStyle/>
          <a:p>
            <a:pPr algn="ctr"/>
            <a:r>
              <a:rPr lang="cs-CZ" sz="3600" b="1" dirty="0">
                <a:solidFill>
                  <a:srgbClr val="1B1B1B"/>
                </a:solidFill>
              </a:rPr>
              <a:t>Relativní početnost různých taxonů a podíl parazitických druhů v těchto taxonech</a:t>
            </a:r>
            <a:endParaRPr lang="cs-CZ" sz="3600" b="1" dirty="0"/>
          </a:p>
        </p:txBody>
      </p:sp>
      <p:pic>
        <p:nvPicPr>
          <p:cNvPr id="1026" name="Picture 2" descr="Obr.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3242" y="1452151"/>
            <a:ext cx="5299466" cy="377794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8783" y="5228662"/>
            <a:ext cx="11783833" cy="1477328"/>
          </a:xfrm>
          <a:prstGeom prst="rect">
            <a:avLst/>
          </a:prstGeom>
        </p:spPr>
        <p:txBody>
          <a:bodyPr wrap="square">
            <a:spAutoFit/>
          </a:bodyPr>
          <a:lstStyle/>
          <a:p>
            <a:r>
              <a:rPr lang="cs-CZ" sz="1500" dirty="0">
                <a:solidFill>
                  <a:srgbClr val="1B1B1B"/>
                </a:solidFill>
                <a:latin typeface="Cambria" panose="02040503050406030204" pitchFamily="18" charset="0"/>
              </a:rPr>
              <a:t>Relativní početnost různých taxonů a podíl parazitických druhů v těchto taxonech (data z </a:t>
            </a:r>
            <a:r>
              <a:rPr lang="cs-CZ" sz="1500" dirty="0" err="1">
                <a:solidFill>
                  <a:srgbClr val="1B1B1B"/>
                </a:solidFill>
                <a:latin typeface="Cambria" panose="02040503050406030204" pitchFamily="18" charset="0"/>
              </a:rPr>
              <a:t>Rohde</a:t>
            </a:r>
            <a:r>
              <a:rPr lang="cs-CZ" sz="1500" dirty="0">
                <a:solidFill>
                  <a:srgbClr val="1B1B1B"/>
                </a:solidFill>
                <a:latin typeface="Cambria" panose="02040503050406030204" pitchFamily="18" charset="0"/>
              </a:rPr>
              <a:t>, 1982). Taxony jsou číslovány podél </a:t>
            </a:r>
            <a:r>
              <a:rPr lang="cs-CZ" sz="1500" i="1" dirty="0">
                <a:solidFill>
                  <a:srgbClr val="1B1B1B"/>
                </a:solidFill>
                <a:latin typeface="Cambria" panose="02040503050406030204" pitchFamily="18" charset="0"/>
              </a:rPr>
              <a:t>osy x</a:t>
            </a:r>
            <a:r>
              <a:rPr lang="cs-CZ" sz="1500" dirty="0">
                <a:solidFill>
                  <a:srgbClr val="1B1B1B"/>
                </a:solidFill>
                <a:latin typeface="Cambria" panose="02040503050406030204" pitchFamily="18" charset="0"/>
              </a:rPr>
              <a:t> takto: 1, </a:t>
            </a:r>
            <a:r>
              <a:rPr lang="cs-CZ" sz="1500" dirty="0" err="1">
                <a:solidFill>
                  <a:srgbClr val="1B1B1B"/>
                </a:solidFill>
                <a:latin typeface="Cambria" panose="02040503050406030204" pitchFamily="18" charset="0"/>
              </a:rPr>
              <a:t>Mastigophora</a:t>
            </a:r>
            <a:r>
              <a:rPr lang="cs-CZ" sz="1500" dirty="0">
                <a:solidFill>
                  <a:srgbClr val="1B1B1B"/>
                </a:solidFill>
                <a:latin typeface="Cambria" panose="02040503050406030204" pitchFamily="18" charset="0"/>
              </a:rPr>
              <a:t>; 2, </a:t>
            </a:r>
            <a:r>
              <a:rPr lang="cs-CZ" sz="1500" dirty="0" err="1">
                <a:solidFill>
                  <a:srgbClr val="1B1B1B"/>
                </a:solidFill>
                <a:latin typeface="Cambria" panose="02040503050406030204" pitchFamily="18" charset="0"/>
              </a:rPr>
              <a:t>Opalinata</a:t>
            </a:r>
            <a:r>
              <a:rPr lang="cs-CZ" sz="1500" dirty="0">
                <a:solidFill>
                  <a:srgbClr val="1B1B1B"/>
                </a:solidFill>
                <a:latin typeface="Cambria" panose="02040503050406030204" pitchFamily="18" charset="0"/>
              </a:rPr>
              <a:t>; 3, </a:t>
            </a:r>
            <a:r>
              <a:rPr lang="cs-CZ" sz="1500" dirty="0" err="1">
                <a:solidFill>
                  <a:srgbClr val="1B1B1B"/>
                </a:solidFill>
                <a:latin typeface="Cambria" panose="02040503050406030204" pitchFamily="18" charset="0"/>
              </a:rPr>
              <a:t>Sarcodina</a:t>
            </a:r>
            <a:r>
              <a:rPr lang="cs-CZ" sz="1500" dirty="0">
                <a:solidFill>
                  <a:srgbClr val="1B1B1B"/>
                </a:solidFill>
                <a:latin typeface="Cambria" panose="02040503050406030204" pitchFamily="18" charset="0"/>
              </a:rPr>
              <a:t>; 4, </a:t>
            </a:r>
            <a:r>
              <a:rPr lang="cs-CZ" sz="1500" dirty="0" err="1">
                <a:solidFill>
                  <a:srgbClr val="1B1B1B"/>
                </a:solidFill>
                <a:latin typeface="Cambria" panose="02040503050406030204" pitchFamily="18" charset="0"/>
              </a:rPr>
              <a:t>Apicomplexa</a:t>
            </a:r>
            <a:r>
              <a:rPr lang="cs-CZ" sz="1500" dirty="0">
                <a:solidFill>
                  <a:srgbClr val="1B1B1B"/>
                </a:solidFill>
                <a:latin typeface="Cambria" panose="02040503050406030204" pitchFamily="18" charset="0"/>
              </a:rPr>
              <a:t>/</a:t>
            </a:r>
            <a:r>
              <a:rPr lang="cs-CZ" sz="1500" dirty="0" err="1">
                <a:solidFill>
                  <a:srgbClr val="1B1B1B"/>
                </a:solidFill>
                <a:latin typeface="Cambria" panose="02040503050406030204" pitchFamily="18" charset="0"/>
              </a:rPr>
              <a:t>Microspora</a:t>
            </a:r>
            <a:r>
              <a:rPr lang="cs-CZ" sz="1500" dirty="0">
                <a:solidFill>
                  <a:srgbClr val="1B1B1B"/>
                </a:solidFill>
                <a:latin typeface="Cambria" panose="02040503050406030204" pitchFamily="18" charset="0"/>
              </a:rPr>
              <a:t>; 5, </a:t>
            </a:r>
            <a:r>
              <a:rPr lang="cs-CZ" sz="1500" dirty="0" err="1">
                <a:solidFill>
                  <a:srgbClr val="1B1B1B"/>
                </a:solidFill>
                <a:latin typeface="Cambria" panose="02040503050406030204" pitchFamily="18" charset="0"/>
              </a:rPr>
              <a:t>Ciliophora</a:t>
            </a:r>
            <a:r>
              <a:rPr lang="cs-CZ" sz="1500" dirty="0">
                <a:solidFill>
                  <a:srgbClr val="1B1B1B"/>
                </a:solidFill>
                <a:latin typeface="Cambria" panose="02040503050406030204" pitchFamily="18" charset="0"/>
              </a:rPr>
              <a:t>; 6, </a:t>
            </a:r>
            <a:r>
              <a:rPr lang="cs-CZ" sz="1500" dirty="0" err="1">
                <a:solidFill>
                  <a:srgbClr val="1B1B1B"/>
                </a:solidFill>
                <a:latin typeface="Cambria" panose="02040503050406030204" pitchFamily="18" charset="0"/>
              </a:rPr>
              <a:t>Mezozoa</a:t>
            </a:r>
            <a:r>
              <a:rPr lang="cs-CZ" sz="1500" dirty="0">
                <a:solidFill>
                  <a:srgbClr val="1B1B1B"/>
                </a:solidFill>
                <a:latin typeface="Cambria" panose="02040503050406030204" pitchFamily="18" charset="0"/>
              </a:rPr>
              <a:t>; 7, </a:t>
            </a:r>
            <a:r>
              <a:rPr lang="cs-CZ" sz="1500" dirty="0" err="1">
                <a:solidFill>
                  <a:srgbClr val="1B1B1B"/>
                </a:solidFill>
                <a:latin typeface="Cambria" panose="02040503050406030204" pitchFamily="18" charset="0"/>
              </a:rPr>
              <a:t>Porifera</a:t>
            </a:r>
            <a:r>
              <a:rPr lang="cs-CZ" sz="1500" dirty="0">
                <a:solidFill>
                  <a:srgbClr val="1B1B1B"/>
                </a:solidFill>
                <a:latin typeface="Cambria" panose="02040503050406030204" pitchFamily="18" charset="0"/>
              </a:rPr>
              <a:t>; 8, Žahavci; 9, </a:t>
            </a:r>
            <a:r>
              <a:rPr lang="cs-CZ" sz="1500" dirty="0" err="1">
                <a:solidFill>
                  <a:srgbClr val="1B1B1B"/>
                </a:solidFill>
                <a:latin typeface="Cambria" panose="02040503050406030204" pitchFamily="18" charset="0"/>
              </a:rPr>
              <a:t>Ctenophora</a:t>
            </a:r>
            <a:r>
              <a:rPr lang="cs-CZ" sz="1500" dirty="0">
                <a:solidFill>
                  <a:srgbClr val="1B1B1B"/>
                </a:solidFill>
                <a:latin typeface="Cambria" panose="02040503050406030204" pitchFamily="18" charset="0"/>
              </a:rPr>
              <a:t>; 10, </a:t>
            </a:r>
            <a:r>
              <a:rPr lang="cs-CZ" sz="1500" dirty="0" err="1">
                <a:solidFill>
                  <a:srgbClr val="1B1B1B"/>
                </a:solidFill>
                <a:latin typeface="Cambria" panose="02040503050406030204" pitchFamily="18" charset="0"/>
              </a:rPr>
              <a:t>Platyhelminthes</a:t>
            </a:r>
            <a:r>
              <a:rPr lang="cs-CZ" sz="1500" dirty="0">
                <a:solidFill>
                  <a:srgbClr val="1B1B1B"/>
                </a:solidFill>
                <a:latin typeface="Cambria" panose="02040503050406030204" pitchFamily="18" charset="0"/>
              </a:rPr>
              <a:t>; 11, </a:t>
            </a:r>
            <a:r>
              <a:rPr lang="cs-CZ" sz="1500" dirty="0" err="1">
                <a:solidFill>
                  <a:srgbClr val="1B1B1B"/>
                </a:solidFill>
                <a:latin typeface="Cambria" panose="02040503050406030204" pitchFamily="18" charset="0"/>
              </a:rPr>
              <a:t>Priapulida</a:t>
            </a:r>
            <a:r>
              <a:rPr lang="cs-CZ" sz="1500" dirty="0">
                <a:solidFill>
                  <a:srgbClr val="1B1B1B"/>
                </a:solidFill>
                <a:latin typeface="Cambria" panose="02040503050406030204" pitchFamily="18" charset="0"/>
              </a:rPr>
              <a:t>; 12, </a:t>
            </a:r>
            <a:r>
              <a:rPr lang="cs-CZ" sz="1500" dirty="0" err="1">
                <a:solidFill>
                  <a:srgbClr val="1B1B1B"/>
                </a:solidFill>
                <a:latin typeface="Cambria" panose="02040503050406030204" pitchFamily="18" charset="0"/>
              </a:rPr>
              <a:t>Entoprocta</a:t>
            </a:r>
            <a:r>
              <a:rPr lang="cs-CZ" sz="1500" dirty="0">
                <a:solidFill>
                  <a:srgbClr val="1B1B1B"/>
                </a:solidFill>
                <a:latin typeface="Cambria" panose="02040503050406030204" pitchFamily="18" charset="0"/>
              </a:rPr>
              <a:t>; 13, </a:t>
            </a:r>
            <a:r>
              <a:rPr lang="cs-CZ" sz="1500" dirty="0" err="1">
                <a:solidFill>
                  <a:srgbClr val="1B1B1B"/>
                </a:solidFill>
                <a:latin typeface="Cambria" panose="02040503050406030204" pitchFamily="18" charset="0"/>
              </a:rPr>
              <a:t>Nemertina</a:t>
            </a:r>
            <a:r>
              <a:rPr lang="cs-CZ" sz="1500" dirty="0">
                <a:solidFill>
                  <a:srgbClr val="1B1B1B"/>
                </a:solidFill>
                <a:latin typeface="Cambria" panose="02040503050406030204" pitchFamily="18" charset="0"/>
              </a:rPr>
              <a:t>; 14, </a:t>
            </a:r>
            <a:r>
              <a:rPr lang="cs-CZ" sz="1500" dirty="0" err="1">
                <a:solidFill>
                  <a:srgbClr val="1B1B1B"/>
                </a:solidFill>
                <a:latin typeface="Cambria" panose="02040503050406030204" pitchFamily="18" charset="0"/>
              </a:rPr>
              <a:t>Nemathelminthes</a:t>
            </a:r>
            <a:r>
              <a:rPr lang="cs-CZ" sz="1500" dirty="0">
                <a:solidFill>
                  <a:srgbClr val="1B1B1B"/>
                </a:solidFill>
                <a:latin typeface="Cambria" panose="02040503050406030204" pitchFamily="18" charset="0"/>
              </a:rPr>
              <a:t>; 15, </a:t>
            </a:r>
            <a:r>
              <a:rPr lang="cs-CZ" sz="1500" dirty="0" err="1">
                <a:solidFill>
                  <a:srgbClr val="1B1B1B"/>
                </a:solidFill>
                <a:latin typeface="Cambria" panose="02040503050406030204" pitchFamily="18" charset="0"/>
              </a:rPr>
              <a:t>Annelida</a:t>
            </a:r>
            <a:r>
              <a:rPr lang="cs-CZ" sz="1500" dirty="0">
                <a:solidFill>
                  <a:srgbClr val="1B1B1B"/>
                </a:solidFill>
                <a:latin typeface="Cambria" panose="02040503050406030204" pitchFamily="18" charset="0"/>
              </a:rPr>
              <a:t>; 16, </a:t>
            </a:r>
            <a:r>
              <a:rPr lang="cs-CZ" sz="1500" dirty="0" err="1">
                <a:solidFill>
                  <a:srgbClr val="1B1B1B"/>
                </a:solidFill>
                <a:latin typeface="Cambria" panose="02040503050406030204" pitchFamily="18" charset="0"/>
              </a:rPr>
              <a:t>Pentastomida</a:t>
            </a:r>
            <a:r>
              <a:rPr lang="cs-CZ" sz="1500" dirty="0">
                <a:solidFill>
                  <a:srgbClr val="1B1B1B"/>
                </a:solidFill>
                <a:latin typeface="Cambria" panose="02040503050406030204" pitchFamily="18" charset="0"/>
              </a:rPr>
              <a:t>; 17, </a:t>
            </a:r>
            <a:r>
              <a:rPr lang="cs-CZ" sz="1500" dirty="0" err="1">
                <a:solidFill>
                  <a:srgbClr val="1B1B1B"/>
                </a:solidFill>
                <a:latin typeface="Cambria" panose="02040503050406030204" pitchFamily="18" charset="0"/>
              </a:rPr>
              <a:t>Arthropoda</a:t>
            </a:r>
            <a:r>
              <a:rPr lang="cs-CZ" sz="1500" dirty="0">
                <a:solidFill>
                  <a:srgbClr val="1B1B1B"/>
                </a:solidFill>
                <a:latin typeface="Cambria" panose="02040503050406030204" pitchFamily="18" charset="0"/>
              </a:rPr>
              <a:t>; 18, </a:t>
            </a:r>
            <a:r>
              <a:rPr lang="cs-CZ" sz="1500" dirty="0" err="1">
                <a:solidFill>
                  <a:srgbClr val="1B1B1B"/>
                </a:solidFill>
                <a:latin typeface="Cambria" panose="02040503050406030204" pitchFamily="18" charset="0"/>
              </a:rPr>
              <a:t>Tentaculata</a:t>
            </a:r>
            <a:r>
              <a:rPr lang="cs-CZ" sz="1500" dirty="0">
                <a:solidFill>
                  <a:srgbClr val="1B1B1B"/>
                </a:solidFill>
                <a:latin typeface="Cambria" panose="02040503050406030204" pitchFamily="18" charset="0"/>
              </a:rPr>
              <a:t>; 19, měkkýši; 20, </a:t>
            </a:r>
            <a:r>
              <a:rPr lang="cs-CZ" sz="1500" dirty="0" err="1">
                <a:solidFill>
                  <a:srgbClr val="1B1B1B"/>
                </a:solidFill>
                <a:latin typeface="Cambria" panose="02040503050406030204" pitchFamily="18" charset="0"/>
              </a:rPr>
              <a:t>Echiurida</a:t>
            </a:r>
            <a:r>
              <a:rPr lang="cs-CZ" sz="1500" dirty="0">
                <a:solidFill>
                  <a:srgbClr val="1B1B1B"/>
                </a:solidFill>
                <a:latin typeface="Cambria" panose="02040503050406030204" pitchFamily="18" charset="0"/>
              </a:rPr>
              <a:t>; 21, </a:t>
            </a:r>
            <a:r>
              <a:rPr lang="cs-CZ" sz="1500" dirty="0" err="1">
                <a:solidFill>
                  <a:srgbClr val="1B1B1B"/>
                </a:solidFill>
                <a:latin typeface="Cambria" panose="02040503050406030204" pitchFamily="18" charset="0"/>
              </a:rPr>
              <a:t>Sipunculida</a:t>
            </a:r>
            <a:r>
              <a:rPr lang="cs-CZ" sz="1500" dirty="0">
                <a:solidFill>
                  <a:srgbClr val="1B1B1B"/>
                </a:solidFill>
                <a:latin typeface="Cambria" panose="02040503050406030204" pitchFamily="18" charset="0"/>
              </a:rPr>
              <a:t>; 22, </a:t>
            </a:r>
            <a:r>
              <a:rPr lang="cs-CZ" sz="1500" dirty="0" err="1">
                <a:solidFill>
                  <a:srgbClr val="1B1B1B"/>
                </a:solidFill>
                <a:latin typeface="Cambria" panose="02040503050406030204" pitchFamily="18" charset="0"/>
              </a:rPr>
              <a:t>Hemichordata</a:t>
            </a:r>
            <a:r>
              <a:rPr lang="cs-CZ" sz="1500" dirty="0">
                <a:solidFill>
                  <a:srgbClr val="1B1B1B"/>
                </a:solidFill>
                <a:latin typeface="Cambria" panose="02040503050406030204" pitchFamily="18" charset="0"/>
              </a:rPr>
              <a:t>; 23, Ostnokožci; 24, </a:t>
            </a:r>
            <a:r>
              <a:rPr lang="cs-CZ" sz="1500" dirty="0" err="1">
                <a:solidFill>
                  <a:srgbClr val="1B1B1B"/>
                </a:solidFill>
                <a:latin typeface="Cambria" panose="02040503050406030204" pitchFamily="18" charset="0"/>
              </a:rPr>
              <a:t>Pogonophora</a:t>
            </a:r>
            <a:r>
              <a:rPr lang="cs-CZ" sz="1500" dirty="0">
                <a:solidFill>
                  <a:srgbClr val="1B1B1B"/>
                </a:solidFill>
                <a:latin typeface="Cambria" panose="02040503050406030204" pitchFamily="18" charset="0"/>
              </a:rPr>
              <a:t>; 25, </a:t>
            </a:r>
            <a:r>
              <a:rPr lang="cs-CZ" sz="1500" dirty="0" err="1">
                <a:solidFill>
                  <a:srgbClr val="1B1B1B"/>
                </a:solidFill>
                <a:latin typeface="Cambria" panose="02040503050406030204" pitchFamily="18" charset="0"/>
              </a:rPr>
              <a:t>Chaetognatha</a:t>
            </a:r>
            <a:r>
              <a:rPr lang="cs-CZ" sz="1500" dirty="0">
                <a:solidFill>
                  <a:srgbClr val="1B1B1B"/>
                </a:solidFill>
                <a:latin typeface="Cambria" panose="02040503050406030204" pitchFamily="18" charset="0"/>
              </a:rPr>
              <a:t>; 26, </a:t>
            </a:r>
            <a:r>
              <a:rPr lang="cs-CZ" sz="1500" dirty="0" err="1">
                <a:solidFill>
                  <a:srgbClr val="1B1B1B"/>
                </a:solidFill>
                <a:latin typeface="Cambria" panose="02040503050406030204" pitchFamily="18" charset="0"/>
              </a:rPr>
              <a:t>Chordata</a:t>
            </a:r>
            <a:r>
              <a:rPr lang="cs-CZ" sz="1500" dirty="0">
                <a:solidFill>
                  <a:srgbClr val="1B1B1B"/>
                </a:solidFill>
                <a:latin typeface="Cambria" panose="02040503050406030204" pitchFamily="18" charset="0"/>
              </a:rPr>
              <a:t>. Obsah (velikost) kruhu odpovídá přirozenému logaritmu celkového počtu druhů v taxonu a střed kruhu odpovídá podílu parazitických druhů v daném taxonu (podél osy y).</a:t>
            </a:r>
            <a:endParaRPr lang="cs-CZ" sz="1500" dirty="0"/>
          </a:p>
        </p:txBody>
      </p:sp>
      <p:sp>
        <p:nvSpPr>
          <p:cNvPr id="5" name="TextovéPole 4"/>
          <p:cNvSpPr txBox="1"/>
          <p:nvPr/>
        </p:nvSpPr>
        <p:spPr>
          <a:xfrm>
            <a:off x="7720718" y="1582310"/>
            <a:ext cx="3967048" cy="2862322"/>
          </a:xfrm>
          <a:prstGeom prst="rect">
            <a:avLst/>
          </a:prstGeom>
          <a:noFill/>
        </p:spPr>
        <p:txBody>
          <a:bodyPr wrap="none" rtlCol="0">
            <a:spAutoFit/>
          </a:bodyPr>
          <a:lstStyle/>
          <a:p>
            <a:r>
              <a:rPr lang="cs-CZ" b="1" dirty="0" err="1"/>
              <a:t>Pentastomida</a:t>
            </a:r>
            <a:r>
              <a:rPr lang="cs-CZ" dirty="0"/>
              <a:t> = 100% parazitů v taxonu</a:t>
            </a:r>
          </a:p>
          <a:p>
            <a:endParaRPr lang="cs-CZ" dirty="0"/>
          </a:p>
          <a:p>
            <a:r>
              <a:rPr lang="cs-CZ" b="1" dirty="0" err="1"/>
              <a:t>Platyhelminthes</a:t>
            </a:r>
            <a:r>
              <a:rPr lang="cs-CZ" b="1" dirty="0"/>
              <a:t> </a:t>
            </a:r>
            <a:r>
              <a:rPr lang="cs-CZ" dirty="0"/>
              <a:t>= cca 80 % parazitů </a:t>
            </a:r>
          </a:p>
          <a:p>
            <a:r>
              <a:rPr lang="cs-CZ" dirty="0"/>
              <a:t>(ploštěnky volně žijící)</a:t>
            </a:r>
          </a:p>
          <a:p>
            <a:endParaRPr lang="cs-CZ" dirty="0"/>
          </a:p>
          <a:p>
            <a:r>
              <a:rPr lang="cs-CZ" b="1" dirty="0" err="1"/>
              <a:t>Arthropoda</a:t>
            </a:r>
            <a:r>
              <a:rPr lang="cs-CZ" dirty="0"/>
              <a:t> = cca 50% parazitů v  taxonu</a:t>
            </a:r>
          </a:p>
          <a:p>
            <a:endParaRPr lang="cs-CZ" dirty="0"/>
          </a:p>
          <a:p>
            <a:r>
              <a:rPr lang="cs-CZ" b="1" dirty="0" err="1"/>
              <a:t>Chordata</a:t>
            </a:r>
            <a:r>
              <a:rPr lang="cs-CZ" dirty="0"/>
              <a:t> = cca 0% parazitů v taxonu</a:t>
            </a:r>
          </a:p>
          <a:p>
            <a:r>
              <a:rPr lang="cs-CZ" dirty="0"/>
              <a:t>(minule, krev sající netopýři)</a:t>
            </a:r>
          </a:p>
          <a:p>
            <a:endParaRPr lang="cs-CZ" dirty="0"/>
          </a:p>
        </p:txBody>
      </p:sp>
      <p:sp>
        <p:nvSpPr>
          <p:cNvPr id="6" name="Šipka doleva 5"/>
          <p:cNvSpPr/>
          <p:nvPr/>
        </p:nvSpPr>
        <p:spPr>
          <a:xfrm>
            <a:off x="7490714" y="4412972"/>
            <a:ext cx="1215966" cy="4846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a:t>Chordata</a:t>
            </a:r>
            <a:endParaRPr lang="cs-CZ" sz="1600" dirty="0"/>
          </a:p>
        </p:txBody>
      </p:sp>
      <p:sp>
        <p:nvSpPr>
          <p:cNvPr id="7" name="Šipka doprava 6"/>
          <p:cNvSpPr/>
          <p:nvPr/>
        </p:nvSpPr>
        <p:spPr>
          <a:xfrm>
            <a:off x="302150" y="1343764"/>
            <a:ext cx="1709531"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a:t>Pentastomida</a:t>
            </a:r>
            <a:endParaRPr lang="cs-CZ" sz="1600" dirty="0"/>
          </a:p>
        </p:txBody>
      </p:sp>
      <p:sp>
        <p:nvSpPr>
          <p:cNvPr id="9" name="Šipka doprava 8"/>
          <p:cNvSpPr/>
          <p:nvPr/>
        </p:nvSpPr>
        <p:spPr>
          <a:xfrm>
            <a:off x="303477" y="1981194"/>
            <a:ext cx="1708204"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a:t>Platyhelminthes</a:t>
            </a:r>
            <a:endParaRPr lang="cs-CZ" sz="1600" dirty="0"/>
          </a:p>
        </p:txBody>
      </p:sp>
      <p:sp>
        <p:nvSpPr>
          <p:cNvPr id="10" name="Šipka doprava 9"/>
          <p:cNvSpPr/>
          <p:nvPr/>
        </p:nvSpPr>
        <p:spPr>
          <a:xfrm>
            <a:off x="302150" y="2967498"/>
            <a:ext cx="1709531"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00" dirty="0" err="1"/>
              <a:t>Arthropoda</a:t>
            </a:r>
            <a:endParaRPr lang="cs-CZ" sz="1600" dirty="0"/>
          </a:p>
        </p:txBody>
      </p:sp>
    </p:spTree>
    <p:extLst>
      <p:ext uri="{BB962C8B-B14F-4D97-AF65-F5344CB8AC3E}">
        <p14:creationId xmlns:p14="http://schemas.microsoft.com/office/powerpoint/2010/main" val="3289357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613" y="150442"/>
            <a:ext cx="10515600" cy="1325563"/>
          </a:xfrm>
        </p:spPr>
        <p:txBody>
          <a:bodyPr>
            <a:normAutofit/>
          </a:bodyPr>
          <a:lstStyle/>
          <a:p>
            <a:pPr algn="ctr"/>
            <a:r>
              <a:rPr lang="cs-CZ" sz="3800" b="1" dirty="0"/>
              <a:t>Regulace hostitelských populací a relativní početnost ve společenstvech</a:t>
            </a:r>
          </a:p>
        </p:txBody>
      </p:sp>
      <p:sp>
        <p:nvSpPr>
          <p:cNvPr id="3" name="Zástupný symbol pro obsah 2"/>
          <p:cNvSpPr>
            <a:spLocks noGrp="1"/>
          </p:cNvSpPr>
          <p:nvPr>
            <p:ph idx="1"/>
          </p:nvPr>
        </p:nvSpPr>
        <p:spPr/>
        <p:txBody>
          <a:bodyPr/>
          <a:lstStyle/>
          <a:p>
            <a:r>
              <a:rPr lang="cs-CZ" dirty="0"/>
              <a:t>Paraziti vytvářejí v potravních sítích rozmanitost vzájemných vztahů, které se na první pohled mohou zdát atypické, </a:t>
            </a:r>
            <a:r>
              <a:rPr lang="cs-CZ" b="1" dirty="0"/>
              <a:t>ale ve své podstatě nejsou neobvyklé</a:t>
            </a:r>
            <a:r>
              <a:rPr lang="cs-CZ" dirty="0"/>
              <a:t> – </a:t>
            </a:r>
            <a:r>
              <a:rPr lang="cs-CZ" b="1" dirty="0"/>
              <a:t>více než 75 % potravních vazeb v přirozených potravních sítích</a:t>
            </a:r>
            <a:r>
              <a:rPr lang="cs-CZ" dirty="0"/>
              <a:t> pravděpodobně </a:t>
            </a:r>
            <a:r>
              <a:rPr lang="cs-CZ" b="1" dirty="0"/>
              <a:t>zahrnuje parazity !</a:t>
            </a:r>
          </a:p>
          <a:p>
            <a:endParaRPr lang="cs-CZ" b="1" dirty="0"/>
          </a:p>
          <a:p>
            <a:r>
              <a:rPr lang="cs-CZ" dirty="0"/>
              <a:t>Mnoho parazitů využívá </a:t>
            </a:r>
            <a:r>
              <a:rPr lang="cs-CZ" b="1" dirty="0"/>
              <a:t>více konkurenčních hostitelů na stejné trofické úrovni,</a:t>
            </a:r>
            <a:r>
              <a:rPr lang="cs-CZ" dirty="0"/>
              <a:t> jejich populační dynamika může být modelována </a:t>
            </a:r>
            <a:r>
              <a:rPr lang="cs-CZ" b="1" dirty="0"/>
              <a:t>sadami sdružených diferenciálních rovnic</a:t>
            </a:r>
            <a:r>
              <a:rPr lang="cs-CZ" dirty="0"/>
              <a:t>, které mají obecnou formu:</a:t>
            </a:r>
            <a:endParaRPr lang="cs-CZ" b="1" dirty="0"/>
          </a:p>
        </p:txBody>
      </p:sp>
    </p:spTree>
    <p:extLst>
      <p:ext uri="{BB962C8B-B14F-4D97-AF65-F5344CB8AC3E}">
        <p14:creationId xmlns:p14="http://schemas.microsoft.com/office/powerpoint/2010/main" val="1073166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4"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93" y="779228"/>
            <a:ext cx="9860839" cy="62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Rot="1" noChangeArrowheads="1"/>
          </p:cNvSpPr>
          <p:nvPr>
            <p:ph type="title"/>
          </p:nvPr>
        </p:nvSpPr>
        <p:spPr>
          <a:xfrm>
            <a:off x="166977" y="421012"/>
            <a:ext cx="12539207" cy="894998"/>
          </a:xfrm>
        </p:spPr>
        <p:txBody>
          <a:bodyPr>
            <a:noAutofit/>
          </a:bodyPr>
          <a:lstStyle/>
          <a:p>
            <a:pPr algn="ctr" eaLnBrk="1" hangingPunct="1"/>
            <a:r>
              <a:rPr lang="cs-CZ" altLang="cs-CZ" sz="3800" b="1" dirty="0"/>
              <a:t>Na velikosti záleží !!!</a:t>
            </a:r>
            <a:br>
              <a:rPr lang="cs-CZ" altLang="cs-CZ" sz="3800" b="1" dirty="0"/>
            </a:br>
            <a:r>
              <a:rPr lang="cs-CZ" altLang="cs-CZ" sz="3200" dirty="0"/>
              <a:t>(f</a:t>
            </a:r>
            <a:r>
              <a:rPr lang="en-US" altLang="cs-CZ" sz="3200" dirty="0"/>
              <a:t>re</a:t>
            </a:r>
            <a:r>
              <a:rPr lang="cs-CZ" altLang="cs-CZ" sz="3200" dirty="0" err="1"/>
              <a:t>kvence</a:t>
            </a:r>
            <a:r>
              <a:rPr lang="cs-CZ" altLang="cs-CZ" sz="3200" dirty="0"/>
              <a:t> poměru relativní velikosti těla </a:t>
            </a:r>
            <a:br>
              <a:rPr lang="cs-CZ" altLang="cs-CZ" sz="3200" dirty="0"/>
            </a:br>
            <a:r>
              <a:rPr lang="cs-CZ" altLang="cs-CZ" sz="3200" b="1" cap="all" dirty="0"/>
              <a:t>parazita</a:t>
            </a:r>
            <a:r>
              <a:rPr lang="cs-CZ" altLang="cs-CZ" sz="3200" b="1" dirty="0"/>
              <a:t> </a:t>
            </a:r>
            <a:r>
              <a:rPr lang="cs-CZ" altLang="cs-CZ" sz="3200" dirty="0"/>
              <a:t>(konzumenta) a </a:t>
            </a:r>
            <a:r>
              <a:rPr lang="cs-CZ" altLang="cs-CZ" sz="3200" b="1" cap="all" dirty="0"/>
              <a:t>hostitele </a:t>
            </a:r>
            <a:r>
              <a:rPr lang="cs-CZ" altLang="cs-CZ" sz="3200" dirty="0"/>
              <a:t>(kořisti)</a:t>
            </a:r>
          </a:p>
        </p:txBody>
      </p:sp>
    </p:spTree>
    <p:extLst>
      <p:ext uri="{BB962C8B-B14F-4D97-AF65-F5344CB8AC3E}">
        <p14:creationId xmlns:p14="http://schemas.microsoft.com/office/powerpoint/2010/main" val="7812574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Zástupný symbol pro obsah 5">
            <a:extLst>
              <a:ext uri="{FF2B5EF4-FFF2-40B4-BE49-F238E27FC236}">
                <a16:creationId xmlns:a16="http://schemas.microsoft.com/office/drawing/2014/main" id="{51681250-CE04-104C-5106-1204F10FF4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6538" y="184150"/>
            <a:ext cx="4679951" cy="6489700"/>
          </a:xfrm>
        </p:spPr>
      </p:pic>
      <p:pic>
        <p:nvPicPr>
          <p:cNvPr id="8196" name="Picture 8" descr="Ochrání vás čistička vzduchu před koronavirem? 6 tipů pro správný výběr |  VAX-Brno.cz">
            <a:extLst>
              <a:ext uri="{FF2B5EF4-FFF2-40B4-BE49-F238E27FC236}">
                <a16:creationId xmlns:a16="http://schemas.microsoft.com/office/drawing/2014/main" id="{A8DD9EB5-4F8A-DF56-69A0-3F6FCD44D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1487489"/>
            <a:ext cx="43291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0" descr="ZŠ Kunratice | Viry, baktérie a sinice">
            <a:extLst>
              <a:ext uri="{FF2B5EF4-FFF2-40B4-BE49-F238E27FC236}">
                <a16:creationId xmlns:a16="http://schemas.microsoft.com/office/drawing/2014/main" id="{14681EED-BE2F-6B19-6527-105C557C5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575" y="3962401"/>
            <a:ext cx="48514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Nadpis 1">
            <a:extLst>
              <a:ext uri="{FF2B5EF4-FFF2-40B4-BE49-F238E27FC236}">
                <a16:creationId xmlns:a16="http://schemas.microsoft.com/office/drawing/2014/main" id="{E5BCBD14-5507-2A80-8043-6C600CDAD1F9}"/>
              </a:ext>
            </a:extLst>
          </p:cNvPr>
          <p:cNvSpPr>
            <a:spLocks noGrp="1"/>
          </p:cNvSpPr>
          <p:nvPr>
            <p:ph type="title"/>
          </p:nvPr>
        </p:nvSpPr>
        <p:spPr>
          <a:xfrm>
            <a:off x="5343278" y="173011"/>
            <a:ext cx="5844208" cy="1143000"/>
          </a:xfrm>
        </p:spPr>
        <p:txBody>
          <a:bodyPr/>
          <a:lstStyle/>
          <a:p>
            <a:pPr algn="r"/>
            <a:r>
              <a:rPr lang="cs-CZ" altLang="cs-CZ" sz="3600" b="1" dirty="0"/>
              <a:t>Velikost různých typů parazitů !</a:t>
            </a:r>
          </a:p>
        </p:txBody>
      </p:sp>
      <p:sp>
        <p:nvSpPr>
          <p:cNvPr id="2" name="TextovéPole 1"/>
          <p:cNvSpPr txBox="1"/>
          <p:nvPr/>
        </p:nvSpPr>
        <p:spPr>
          <a:xfrm>
            <a:off x="818985" y="826936"/>
            <a:ext cx="655564" cy="430887"/>
          </a:xfrm>
          <a:prstGeom prst="rect">
            <a:avLst/>
          </a:prstGeom>
          <a:noFill/>
        </p:spPr>
        <p:txBody>
          <a:bodyPr wrap="none" rtlCol="0">
            <a:spAutoFit/>
          </a:bodyPr>
          <a:lstStyle/>
          <a:p>
            <a:r>
              <a:rPr lang="cs-CZ" sz="2200" dirty="0"/>
              <a:t>Viry</a:t>
            </a:r>
          </a:p>
        </p:txBody>
      </p:sp>
      <p:sp>
        <p:nvSpPr>
          <p:cNvPr id="7" name="TextovéPole 6"/>
          <p:cNvSpPr txBox="1"/>
          <p:nvPr/>
        </p:nvSpPr>
        <p:spPr>
          <a:xfrm>
            <a:off x="518159" y="2116371"/>
            <a:ext cx="1135696" cy="430887"/>
          </a:xfrm>
          <a:prstGeom prst="rect">
            <a:avLst/>
          </a:prstGeom>
          <a:noFill/>
        </p:spPr>
        <p:txBody>
          <a:bodyPr wrap="none" rtlCol="0">
            <a:spAutoFit/>
          </a:bodyPr>
          <a:lstStyle/>
          <a:p>
            <a:r>
              <a:rPr lang="cs-CZ" sz="2200" dirty="0"/>
              <a:t>Bakterie</a:t>
            </a:r>
          </a:p>
        </p:txBody>
      </p:sp>
      <p:sp>
        <p:nvSpPr>
          <p:cNvPr id="8" name="TextovéPole 7"/>
          <p:cNvSpPr txBox="1"/>
          <p:nvPr/>
        </p:nvSpPr>
        <p:spPr>
          <a:xfrm>
            <a:off x="575144" y="3628446"/>
            <a:ext cx="1199752" cy="769441"/>
          </a:xfrm>
          <a:prstGeom prst="rect">
            <a:avLst/>
          </a:prstGeom>
          <a:noFill/>
        </p:spPr>
        <p:txBody>
          <a:bodyPr wrap="none" rtlCol="0">
            <a:spAutoFit/>
          </a:bodyPr>
          <a:lstStyle/>
          <a:p>
            <a:pPr algn="ctr"/>
            <a:r>
              <a:rPr lang="cs-CZ" sz="2200" dirty="0"/>
              <a:t>Protozoa</a:t>
            </a:r>
          </a:p>
          <a:p>
            <a:pPr algn="ctr"/>
            <a:r>
              <a:rPr lang="cs-CZ" sz="2200" dirty="0"/>
              <a:t>Houby</a:t>
            </a:r>
          </a:p>
        </p:txBody>
      </p:sp>
      <p:sp>
        <p:nvSpPr>
          <p:cNvPr id="9" name="TextovéPole 8"/>
          <p:cNvSpPr txBox="1"/>
          <p:nvPr/>
        </p:nvSpPr>
        <p:spPr>
          <a:xfrm>
            <a:off x="481052" y="5164372"/>
            <a:ext cx="1362232" cy="769441"/>
          </a:xfrm>
          <a:prstGeom prst="rect">
            <a:avLst/>
          </a:prstGeom>
          <a:noFill/>
        </p:spPr>
        <p:txBody>
          <a:bodyPr wrap="none" rtlCol="0">
            <a:spAutoFit/>
          </a:bodyPr>
          <a:lstStyle/>
          <a:p>
            <a:pPr algn="ctr"/>
            <a:r>
              <a:rPr lang="cs-CZ" sz="2200" dirty="0"/>
              <a:t>Parazitičtí </a:t>
            </a:r>
          </a:p>
          <a:p>
            <a:pPr algn="ctr"/>
            <a:r>
              <a:rPr lang="cs-CZ" sz="2200" dirty="0"/>
              <a:t>červi</a:t>
            </a:r>
          </a:p>
        </p:txBody>
      </p:sp>
      <p:sp>
        <p:nvSpPr>
          <p:cNvPr id="3" name="TextovéPole 2"/>
          <p:cNvSpPr txBox="1"/>
          <p:nvPr/>
        </p:nvSpPr>
        <p:spPr>
          <a:xfrm>
            <a:off x="4723079" y="1137634"/>
            <a:ext cx="787395" cy="369332"/>
          </a:xfrm>
          <a:prstGeom prst="rect">
            <a:avLst/>
          </a:prstGeom>
          <a:noFill/>
        </p:spPr>
        <p:txBody>
          <a:bodyPr wrap="none" rtlCol="0">
            <a:spAutoFit/>
          </a:bodyPr>
          <a:lstStyle/>
          <a:p>
            <a:r>
              <a:rPr lang="cs-CZ" dirty="0"/>
              <a:t>0,1</a:t>
            </a:r>
            <a:r>
              <a:rPr lang="el-GR" dirty="0"/>
              <a:t>μ</a:t>
            </a:r>
            <a:r>
              <a:rPr lang="cs-CZ" dirty="0"/>
              <a:t>m</a:t>
            </a:r>
          </a:p>
        </p:txBody>
      </p:sp>
      <p:sp>
        <p:nvSpPr>
          <p:cNvPr id="11" name="TextovéPole 10"/>
          <p:cNvSpPr txBox="1"/>
          <p:nvPr/>
        </p:nvSpPr>
        <p:spPr>
          <a:xfrm>
            <a:off x="4819817" y="2180579"/>
            <a:ext cx="665567" cy="369332"/>
          </a:xfrm>
          <a:prstGeom prst="rect">
            <a:avLst/>
          </a:prstGeom>
          <a:noFill/>
        </p:spPr>
        <p:txBody>
          <a:bodyPr wrap="none" rtlCol="0">
            <a:spAutoFit/>
          </a:bodyPr>
          <a:lstStyle/>
          <a:p>
            <a:r>
              <a:rPr lang="cs-CZ" dirty="0"/>
              <a:t>1 </a:t>
            </a:r>
            <a:r>
              <a:rPr lang="el-GR" dirty="0"/>
              <a:t>μ</a:t>
            </a:r>
            <a:r>
              <a:rPr lang="cs-CZ" dirty="0"/>
              <a:t>m</a:t>
            </a:r>
          </a:p>
        </p:txBody>
      </p:sp>
      <p:sp>
        <p:nvSpPr>
          <p:cNvPr id="12" name="TextovéPole 11"/>
          <p:cNvSpPr txBox="1"/>
          <p:nvPr/>
        </p:nvSpPr>
        <p:spPr>
          <a:xfrm>
            <a:off x="4693920" y="3970949"/>
            <a:ext cx="782587" cy="369332"/>
          </a:xfrm>
          <a:prstGeom prst="rect">
            <a:avLst/>
          </a:prstGeom>
          <a:noFill/>
        </p:spPr>
        <p:txBody>
          <a:bodyPr wrap="none" rtlCol="0">
            <a:spAutoFit/>
          </a:bodyPr>
          <a:lstStyle/>
          <a:p>
            <a:r>
              <a:rPr lang="cs-CZ" dirty="0"/>
              <a:t>10 </a:t>
            </a:r>
            <a:r>
              <a:rPr lang="el-GR" dirty="0"/>
              <a:t>μ</a:t>
            </a:r>
            <a:r>
              <a:rPr lang="cs-CZ" dirty="0"/>
              <a:t>m</a:t>
            </a:r>
          </a:p>
        </p:txBody>
      </p:sp>
      <p:sp>
        <p:nvSpPr>
          <p:cNvPr id="13" name="TextovéPole 12"/>
          <p:cNvSpPr txBox="1"/>
          <p:nvPr/>
        </p:nvSpPr>
        <p:spPr>
          <a:xfrm>
            <a:off x="4719097" y="5602293"/>
            <a:ext cx="753732" cy="369332"/>
          </a:xfrm>
          <a:prstGeom prst="rect">
            <a:avLst/>
          </a:prstGeom>
          <a:noFill/>
        </p:spPr>
        <p:txBody>
          <a:bodyPr wrap="none" rtlCol="0">
            <a:spAutoFit/>
          </a:bodyPr>
          <a:lstStyle/>
          <a:p>
            <a:r>
              <a:rPr lang="cs-CZ" dirty="0"/>
              <a:t>10 cm</a:t>
            </a:r>
          </a:p>
        </p:txBody>
      </p:sp>
    </p:spTree>
    <p:extLst>
      <p:ext uri="{BB962C8B-B14F-4D97-AF65-F5344CB8AC3E}">
        <p14:creationId xmlns:p14="http://schemas.microsoft.com/office/powerpoint/2010/main" val="1359138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8783"/>
            <a:ext cx="10515600" cy="898497"/>
          </a:xfrm>
        </p:spPr>
        <p:txBody>
          <a:bodyPr>
            <a:normAutofit fontScale="90000"/>
          </a:bodyPr>
          <a:lstStyle/>
          <a:p>
            <a:pPr algn="ctr"/>
            <a:r>
              <a:rPr lang="cs-CZ" sz="3800" b="1" dirty="0"/>
              <a:t>Rozsah velikosti </a:t>
            </a:r>
            <a:r>
              <a:rPr lang="cs-CZ" sz="3800" b="1" dirty="0" err="1"/>
              <a:t>prokaryot</a:t>
            </a:r>
            <a:r>
              <a:rPr lang="cs-CZ" sz="3800" b="1" dirty="0"/>
              <a:t> (baktérie) v relaci k velikosti   jiných typů organismu a biomolekul</a:t>
            </a:r>
          </a:p>
        </p:txBody>
      </p:sp>
      <p:pic>
        <p:nvPicPr>
          <p:cNvPr id="6656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822" y="1254362"/>
            <a:ext cx="6605177" cy="5377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692121" y="1683144"/>
            <a:ext cx="1849802" cy="584775"/>
          </a:xfrm>
          <a:prstGeom prst="rect">
            <a:avLst/>
          </a:prstGeom>
          <a:solidFill>
            <a:schemeClr val="bg1"/>
          </a:solidFill>
          <a:ln w="12700">
            <a:solidFill>
              <a:schemeClr val="bg1">
                <a:lumMod val="65000"/>
              </a:schemeClr>
            </a:solidFill>
          </a:ln>
        </p:spPr>
        <p:txBody>
          <a:bodyPr wrap="none" rtlCol="0">
            <a:spAutoFit/>
          </a:bodyPr>
          <a:lstStyle/>
          <a:p>
            <a:r>
              <a:rPr lang="cs-CZ" sz="3200" dirty="0" err="1"/>
              <a:t>Eukaryota</a:t>
            </a:r>
            <a:endParaRPr lang="cs-CZ" sz="3200" dirty="0"/>
          </a:p>
        </p:txBody>
      </p:sp>
      <p:sp>
        <p:nvSpPr>
          <p:cNvPr id="4" name="TextovéPole 3"/>
          <p:cNvSpPr txBox="1"/>
          <p:nvPr/>
        </p:nvSpPr>
        <p:spPr>
          <a:xfrm>
            <a:off x="6700217" y="2856487"/>
            <a:ext cx="2095832" cy="584775"/>
          </a:xfrm>
          <a:prstGeom prst="rect">
            <a:avLst/>
          </a:prstGeom>
          <a:solidFill>
            <a:schemeClr val="bg1"/>
          </a:solidFill>
          <a:ln>
            <a:solidFill>
              <a:schemeClr val="tx1"/>
            </a:solidFill>
          </a:ln>
        </p:spPr>
        <p:txBody>
          <a:bodyPr wrap="square" rtlCol="0">
            <a:spAutoFit/>
          </a:bodyPr>
          <a:lstStyle/>
          <a:p>
            <a:pPr algn="ctr"/>
            <a:r>
              <a:rPr lang="cs-CZ" sz="3200" dirty="0" err="1"/>
              <a:t>Prokaryota</a:t>
            </a:r>
            <a:endParaRPr lang="cs-CZ" sz="3200" dirty="0"/>
          </a:p>
        </p:txBody>
      </p:sp>
      <p:sp>
        <p:nvSpPr>
          <p:cNvPr id="5" name="TextovéPole 4"/>
          <p:cNvSpPr txBox="1"/>
          <p:nvPr/>
        </p:nvSpPr>
        <p:spPr>
          <a:xfrm>
            <a:off x="6684028" y="4046018"/>
            <a:ext cx="1594131" cy="584775"/>
          </a:xfrm>
          <a:prstGeom prst="rect">
            <a:avLst/>
          </a:prstGeom>
          <a:solidFill>
            <a:schemeClr val="bg1"/>
          </a:solidFill>
          <a:ln w="9525">
            <a:solidFill>
              <a:schemeClr val="tx1"/>
            </a:solidFill>
          </a:ln>
        </p:spPr>
        <p:txBody>
          <a:bodyPr wrap="square" rtlCol="0">
            <a:spAutoFit/>
          </a:bodyPr>
          <a:lstStyle/>
          <a:p>
            <a:pPr algn="ctr"/>
            <a:r>
              <a:rPr lang="cs-CZ" sz="3200" dirty="0"/>
              <a:t>Viry</a:t>
            </a:r>
          </a:p>
        </p:txBody>
      </p:sp>
      <p:sp>
        <p:nvSpPr>
          <p:cNvPr id="6" name="TextovéPole 5"/>
          <p:cNvSpPr txBox="1"/>
          <p:nvPr/>
        </p:nvSpPr>
        <p:spPr>
          <a:xfrm>
            <a:off x="6716405" y="4822851"/>
            <a:ext cx="1575047" cy="584775"/>
          </a:xfrm>
          <a:prstGeom prst="rect">
            <a:avLst/>
          </a:prstGeom>
          <a:solidFill>
            <a:schemeClr val="bg1"/>
          </a:solidFill>
          <a:ln w="12700">
            <a:solidFill>
              <a:schemeClr val="tx1"/>
            </a:solidFill>
          </a:ln>
        </p:spPr>
        <p:txBody>
          <a:bodyPr wrap="none" rtlCol="0">
            <a:spAutoFit/>
          </a:bodyPr>
          <a:lstStyle/>
          <a:p>
            <a:r>
              <a:rPr lang="cs-CZ" sz="3200" dirty="0"/>
              <a:t>Proteiny</a:t>
            </a:r>
          </a:p>
        </p:txBody>
      </p:sp>
      <p:sp>
        <p:nvSpPr>
          <p:cNvPr id="7" name="TextovéPole 6"/>
          <p:cNvSpPr txBox="1"/>
          <p:nvPr/>
        </p:nvSpPr>
        <p:spPr>
          <a:xfrm>
            <a:off x="6716403" y="5512821"/>
            <a:ext cx="2644891" cy="584775"/>
          </a:xfrm>
          <a:prstGeom prst="rect">
            <a:avLst/>
          </a:prstGeom>
          <a:solidFill>
            <a:schemeClr val="bg1"/>
          </a:solidFill>
          <a:ln w="12700">
            <a:solidFill>
              <a:schemeClr val="tx1"/>
            </a:solidFill>
          </a:ln>
        </p:spPr>
        <p:txBody>
          <a:bodyPr wrap="none" rtlCol="0">
            <a:spAutoFit/>
          </a:bodyPr>
          <a:lstStyle/>
          <a:p>
            <a:r>
              <a:rPr lang="cs-CZ" sz="3200" dirty="0"/>
              <a:t>Malé molekuly</a:t>
            </a:r>
          </a:p>
        </p:txBody>
      </p:sp>
      <p:sp>
        <p:nvSpPr>
          <p:cNvPr id="8" name="TextovéPole 7"/>
          <p:cNvSpPr txBox="1"/>
          <p:nvPr/>
        </p:nvSpPr>
        <p:spPr>
          <a:xfrm>
            <a:off x="6716409" y="6166125"/>
            <a:ext cx="1268617" cy="584775"/>
          </a:xfrm>
          <a:prstGeom prst="rect">
            <a:avLst/>
          </a:prstGeom>
          <a:solidFill>
            <a:schemeClr val="bg1"/>
          </a:solidFill>
          <a:ln w="9525">
            <a:solidFill>
              <a:schemeClr val="tx1"/>
            </a:solidFill>
          </a:ln>
        </p:spPr>
        <p:txBody>
          <a:bodyPr wrap="none" rtlCol="0">
            <a:spAutoFit/>
          </a:bodyPr>
          <a:lstStyle/>
          <a:p>
            <a:r>
              <a:rPr lang="cs-CZ" sz="3200" dirty="0"/>
              <a:t>Atomy</a:t>
            </a:r>
          </a:p>
        </p:txBody>
      </p:sp>
    </p:spTree>
    <p:extLst>
      <p:ext uri="{BB962C8B-B14F-4D97-AF65-F5344CB8AC3E}">
        <p14:creationId xmlns:p14="http://schemas.microsoft.com/office/powerpoint/2010/main" val="4270349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6"/>
            <a:ext cx="10515600" cy="795765"/>
          </a:xfrm>
        </p:spPr>
        <p:txBody>
          <a:bodyPr>
            <a:normAutofit/>
          </a:bodyPr>
          <a:lstStyle/>
          <a:p>
            <a:pPr algn="ctr"/>
            <a:r>
              <a:rPr lang="cs-CZ" sz="4000" b="1" dirty="0" err="1"/>
              <a:t>Placentonema</a:t>
            </a:r>
            <a:r>
              <a:rPr lang="cs-CZ" sz="4000" b="1" dirty="0"/>
              <a:t> </a:t>
            </a:r>
            <a:r>
              <a:rPr lang="cs-CZ" sz="4000" b="1" dirty="0" err="1"/>
              <a:t>gigantisima</a:t>
            </a:r>
            <a:r>
              <a:rPr lang="cs-CZ" sz="4000" b="1" dirty="0"/>
              <a:t> </a:t>
            </a:r>
          </a:p>
        </p:txBody>
      </p:sp>
      <p:sp>
        <p:nvSpPr>
          <p:cNvPr id="3" name="Zástupný symbol pro obsah 2"/>
          <p:cNvSpPr>
            <a:spLocks noGrp="1"/>
          </p:cNvSpPr>
          <p:nvPr>
            <p:ph idx="1"/>
          </p:nvPr>
        </p:nvSpPr>
        <p:spPr>
          <a:xfrm>
            <a:off x="302150" y="919176"/>
            <a:ext cx="11537342" cy="1998952"/>
          </a:xfrm>
        </p:spPr>
        <p:txBody>
          <a:bodyPr>
            <a:normAutofit lnSpcReduction="10000"/>
          </a:bodyPr>
          <a:lstStyle/>
          <a:p>
            <a:pPr marL="0" indent="0">
              <a:buNone/>
            </a:pPr>
            <a:r>
              <a:rPr lang="cs-CZ" b="1" i="1" dirty="0" err="1"/>
              <a:t>Placentonema</a:t>
            </a:r>
            <a:r>
              <a:rPr lang="cs-CZ" b="1" i="1" dirty="0"/>
              <a:t> </a:t>
            </a:r>
            <a:r>
              <a:rPr lang="cs-CZ" b="1" i="1" dirty="0" err="1"/>
              <a:t>gigantissima</a:t>
            </a:r>
            <a:r>
              <a:rPr lang="cs-CZ" dirty="0"/>
              <a:t> je obří hlístice, která parazituje na placentě vorvaně. S délkou 8,4 metru (28 stop) a průměrem 2,5 centimetru (0,98 palce) je potenciálně největším </a:t>
            </a:r>
            <a:r>
              <a:rPr lang="cs-CZ" dirty="0" err="1"/>
              <a:t>hlísticovým</a:t>
            </a:r>
            <a:r>
              <a:rPr lang="cs-CZ" dirty="0"/>
              <a:t> červem, jaký byl kdy popsán, obývajícím největší savce světa.                          </a:t>
            </a:r>
          </a:p>
          <a:p>
            <a:pPr marL="0" indent="0">
              <a:buNone/>
            </a:pPr>
            <a:r>
              <a:rPr lang="cs-CZ" dirty="0"/>
              <a:t>Byla objevena v 50. letech 20. století v okolí Kurilských ostrovů.</a:t>
            </a:r>
          </a:p>
        </p:txBody>
      </p:sp>
      <p:pic>
        <p:nvPicPr>
          <p:cNvPr id="1026" name="Picture 2" descr="Sperm whale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14" y="2869666"/>
            <a:ext cx="5324892" cy="37140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centonema gigantissima ~ Detailed Information, Photos🔥 Explore os  benefícios de utilizar a fortuna de Zezé Di Camargo. -  renaissancelawcolleg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57628" y="2830455"/>
            <a:ext cx="1234934" cy="369811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stretch>
            <a:fillRect/>
          </a:stretch>
        </p:blipFill>
        <p:spPr>
          <a:xfrm>
            <a:off x="7219784" y="2830455"/>
            <a:ext cx="4619708" cy="3737322"/>
          </a:xfrm>
          <a:prstGeom prst="rect">
            <a:avLst/>
          </a:prstGeom>
        </p:spPr>
      </p:pic>
    </p:spTree>
    <p:extLst>
      <p:ext uri="{BB962C8B-B14F-4D97-AF65-F5344CB8AC3E}">
        <p14:creationId xmlns:p14="http://schemas.microsoft.com/office/powerpoint/2010/main" val="340312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5665" y="333955"/>
            <a:ext cx="10515600" cy="919412"/>
          </a:xfrm>
        </p:spPr>
        <p:txBody>
          <a:bodyPr>
            <a:normAutofit/>
          </a:bodyPr>
          <a:lstStyle/>
          <a:p>
            <a:pPr algn="ctr"/>
            <a:r>
              <a:rPr lang="cs-CZ" sz="3800" b="1" dirty="0"/>
              <a:t>Parazit – Hostitel - obecná charakteristika</a:t>
            </a:r>
          </a:p>
        </p:txBody>
      </p:sp>
      <p:sp>
        <p:nvSpPr>
          <p:cNvPr id="3" name="Zástupný symbol pro obsah 2"/>
          <p:cNvSpPr>
            <a:spLocks noGrp="1"/>
          </p:cNvSpPr>
          <p:nvPr>
            <p:ph idx="1"/>
          </p:nvPr>
        </p:nvSpPr>
        <p:spPr>
          <a:xfrm>
            <a:off x="862053" y="1555281"/>
            <a:ext cx="10515600" cy="5036349"/>
          </a:xfrm>
        </p:spPr>
        <p:txBody>
          <a:bodyPr>
            <a:normAutofit fontScale="92500" lnSpcReduction="10000"/>
          </a:bodyPr>
          <a:lstStyle/>
          <a:p>
            <a:r>
              <a:rPr lang="cs-CZ" dirty="0"/>
              <a:t>V biologii/parazitologii je </a:t>
            </a:r>
            <a:r>
              <a:rPr lang="cs-CZ" b="1" dirty="0"/>
              <a:t>hostitel</a:t>
            </a:r>
            <a:r>
              <a:rPr lang="cs-CZ" dirty="0"/>
              <a:t> označení pro organizmus (rostlina, živočich), který se stal domovem jinému, v něm </a:t>
            </a:r>
            <a:r>
              <a:rPr lang="cs-CZ" dirty="0" err="1"/>
              <a:t>cizopasícímu</a:t>
            </a:r>
            <a:r>
              <a:rPr lang="cs-CZ" dirty="0"/>
              <a:t> organismu.</a:t>
            </a:r>
          </a:p>
          <a:p>
            <a:pPr marL="0" indent="0">
              <a:buNone/>
            </a:pPr>
            <a:endParaRPr lang="cs-CZ" dirty="0"/>
          </a:p>
          <a:p>
            <a:r>
              <a:rPr lang="cs-CZ" b="1" dirty="0"/>
              <a:t>Parazit </a:t>
            </a:r>
            <a:r>
              <a:rPr lang="cs-CZ" dirty="0"/>
              <a:t>je na svém hostiteli </a:t>
            </a:r>
            <a:r>
              <a:rPr lang="cs-CZ" b="1" dirty="0"/>
              <a:t>metabolicky závislý</a:t>
            </a:r>
            <a:r>
              <a:rPr lang="cs-CZ" dirty="0"/>
              <a:t>. Hostitel je parazitem v </a:t>
            </a:r>
            <a:r>
              <a:rPr lang="cs-CZ" b="1" dirty="0"/>
              <a:t>různé míře poškozován</a:t>
            </a:r>
            <a:r>
              <a:rPr lang="cs-CZ" dirty="0"/>
              <a:t>, většinou ale parazit </a:t>
            </a:r>
            <a:r>
              <a:rPr lang="cs-CZ" b="1" dirty="0"/>
              <a:t>nezpůsobuje okamžité úmrtí </a:t>
            </a:r>
            <a:r>
              <a:rPr lang="cs-CZ" dirty="0"/>
              <a:t>hostitele. V určitých případech může mít parazit na svého hostitele také </a:t>
            </a:r>
            <a:r>
              <a:rPr lang="cs-CZ" b="1" dirty="0"/>
              <a:t>pozitivní vliv </a:t>
            </a:r>
            <a:r>
              <a:rPr lang="cs-CZ" dirty="0"/>
              <a:t>(např. stimuluje jeho reprodukci). </a:t>
            </a:r>
          </a:p>
          <a:p>
            <a:endParaRPr lang="cs-CZ" b="1" dirty="0">
              <a:solidFill>
                <a:srgbClr val="000000"/>
              </a:solidFill>
              <a:latin typeface="Arial" panose="020B0604020202020204" pitchFamily="34" charset="0"/>
            </a:endParaRPr>
          </a:p>
          <a:p>
            <a:r>
              <a:rPr lang="cs-CZ" b="1" dirty="0">
                <a:solidFill>
                  <a:srgbClr val="000000"/>
                </a:solidFill>
                <a:latin typeface="Arial" panose="020B0604020202020204" pitchFamily="34" charset="0"/>
              </a:rPr>
              <a:t>Definitivní hostitel -</a:t>
            </a:r>
            <a:r>
              <a:rPr lang="cs-CZ" dirty="0">
                <a:solidFill>
                  <a:srgbClr val="202122"/>
                </a:solidFill>
                <a:latin typeface="Arial" panose="020B0604020202020204" pitchFamily="34" charset="0"/>
              </a:rPr>
              <a:t> je organismus, ve </a:t>
            </a:r>
            <a:r>
              <a:rPr lang="cs-CZ" dirty="0">
                <a:latin typeface="Arial" panose="020B0604020202020204" pitchFamily="34" charset="0"/>
              </a:rPr>
              <a:t>kterém parazit pohlavně dospívá a pohlavně se rozmnožuje. Pouze v tomto hostiteli existují předpoklady k dalšímu rozmnožování parazita. V něm vývojový cyklus parazita začíná i končí. </a:t>
            </a:r>
            <a:r>
              <a:rPr lang="cs-CZ" b="1" dirty="0">
                <a:latin typeface="Arial" panose="020B0604020202020204" pitchFamily="34" charset="0"/>
              </a:rPr>
              <a:t>U parazitů s přímým vývojem je definitivní hostitel jediným hostitelem.</a:t>
            </a:r>
          </a:p>
          <a:p>
            <a:endParaRPr lang="cs-CZ" b="1" dirty="0">
              <a:latin typeface="Arial" panose="020B0604020202020204" pitchFamily="34" charset="0"/>
            </a:endParaRPr>
          </a:p>
          <a:p>
            <a:pPr marL="0" indent="0">
              <a:buNone/>
            </a:pPr>
            <a:endParaRPr lang="cs-CZ" dirty="0"/>
          </a:p>
          <a:p>
            <a:endParaRPr lang="cs-CZ" dirty="0"/>
          </a:p>
          <a:p>
            <a:pPr marL="0" indent="0">
              <a:buNone/>
            </a:pPr>
            <a:endParaRPr lang="cs-CZ" dirty="0"/>
          </a:p>
          <a:p>
            <a:endParaRPr lang="cs-CZ" dirty="0"/>
          </a:p>
        </p:txBody>
      </p:sp>
    </p:spTree>
    <p:extLst>
      <p:ext uri="{BB962C8B-B14F-4D97-AF65-F5344CB8AC3E}">
        <p14:creationId xmlns:p14="http://schemas.microsoft.com/office/powerpoint/2010/main" val="4243946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9955"/>
            <a:ext cx="10515600" cy="1097914"/>
          </a:xfrm>
        </p:spPr>
        <p:txBody>
          <a:bodyPr>
            <a:normAutofit fontScale="90000"/>
          </a:bodyPr>
          <a:lstStyle/>
          <a:p>
            <a:pPr algn="ctr"/>
            <a:r>
              <a:rPr lang="cs-CZ" sz="3800" b="1" dirty="0"/>
              <a:t>Délka </a:t>
            </a:r>
            <a:r>
              <a:rPr lang="cs-CZ" sz="3800" b="1" i="1" dirty="0" err="1"/>
              <a:t>Diphyllobothrium</a:t>
            </a:r>
            <a:r>
              <a:rPr lang="cs-CZ" sz="3800" b="1" i="1" dirty="0"/>
              <a:t> </a:t>
            </a:r>
            <a:r>
              <a:rPr lang="cs-CZ" sz="3800" b="1" i="1" dirty="0" err="1"/>
              <a:t>latum</a:t>
            </a:r>
            <a:r>
              <a:rPr lang="cs-CZ" sz="3800" b="1" dirty="0"/>
              <a:t>, ve srovnání výškou ženy střední postavy</a:t>
            </a:r>
          </a:p>
        </p:txBody>
      </p:sp>
      <p:pic>
        <p:nvPicPr>
          <p:cNvPr id="4" name="Zástupný symbol pro obsah 3"/>
          <p:cNvPicPr>
            <a:picLocks noGrp="1" noChangeAspect="1"/>
          </p:cNvPicPr>
          <p:nvPr>
            <p:ph idx="1"/>
          </p:nvPr>
        </p:nvPicPr>
        <p:blipFill>
          <a:blip r:embed="rId2"/>
          <a:stretch>
            <a:fillRect/>
          </a:stretch>
        </p:blipFill>
        <p:spPr>
          <a:xfrm>
            <a:off x="159255" y="1092616"/>
            <a:ext cx="3458197" cy="5587629"/>
          </a:xfrm>
          <a:prstGeom prst="rect">
            <a:avLst/>
          </a:prstGeom>
        </p:spPr>
      </p:pic>
      <p:pic>
        <p:nvPicPr>
          <p:cNvPr id="4098" name="Picture 2" descr="Diphyllobothrium species - Learn About Parasites - Western College of  Veterinary Medicine | University of Saskatchew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5648" y="1636936"/>
            <a:ext cx="5399328" cy="48823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phyllobothrium latum - My Life is a Zo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827078" y="2474964"/>
            <a:ext cx="5396784" cy="282293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219538" y="6416900"/>
            <a:ext cx="3786614" cy="400110"/>
          </a:xfrm>
          <a:prstGeom prst="rect">
            <a:avLst/>
          </a:prstGeom>
        </p:spPr>
        <p:txBody>
          <a:bodyPr wrap="none">
            <a:spAutoFit/>
          </a:bodyPr>
          <a:lstStyle/>
          <a:p>
            <a:r>
              <a:rPr lang="cs-CZ" sz="2000" dirty="0">
                <a:solidFill>
                  <a:srgbClr val="202122"/>
                </a:solidFill>
                <a:latin typeface="Arial" panose="020B0604020202020204" pitchFamily="34" charset="0"/>
              </a:rPr>
              <a:t>Délka tasemnice: 2 až 15 metrů</a:t>
            </a:r>
            <a:endParaRPr lang="cs-CZ" sz="2000" dirty="0"/>
          </a:p>
        </p:txBody>
      </p:sp>
    </p:spTree>
    <p:extLst>
      <p:ext uri="{BB962C8B-B14F-4D97-AF65-F5344CB8AC3E}">
        <p14:creationId xmlns:p14="http://schemas.microsoft.com/office/powerpoint/2010/main" val="1459220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5194873" y="779228"/>
            <a:ext cx="3706363" cy="1137153"/>
          </a:xfrm>
          <a:prstGeom prst="rect">
            <a:avLst/>
          </a:prstGeom>
        </p:spPr>
      </p:pic>
      <p:sp>
        <p:nvSpPr>
          <p:cNvPr id="2" name="Nadpis 1"/>
          <p:cNvSpPr>
            <a:spLocks noGrp="1"/>
          </p:cNvSpPr>
          <p:nvPr>
            <p:ph type="title"/>
          </p:nvPr>
        </p:nvSpPr>
        <p:spPr>
          <a:xfrm>
            <a:off x="838200" y="39121"/>
            <a:ext cx="10515600" cy="740107"/>
          </a:xfrm>
        </p:spPr>
        <p:txBody>
          <a:bodyPr>
            <a:normAutofit/>
          </a:bodyPr>
          <a:lstStyle/>
          <a:p>
            <a:pPr algn="ctr"/>
            <a:r>
              <a:rPr lang="cs-CZ" sz="3800" b="1" dirty="0" err="1"/>
              <a:t>Meguro</a:t>
            </a:r>
            <a:r>
              <a:rPr lang="cs-CZ" sz="3800" b="1" dirty="0"/>
              <a:t>, </a:t>
            </a:r>
            <a:r>
              <a:rPr lang="cs-CZ" sz="3800" b="1" dirty="0" err="1"/>
              <a:t>Parasitological</a:t>
            </a:r>
            <a:r>
              <a:rPr lang="cs-CZ" sz="3800" b="1" dirty="0"/>
              <a:t> Museum, </a:t>
            </a:r>
            <a:r>
              <a:rPr lang="cs-CZ" sz="3800" b="1" dirty="0" err="1"/>
              <a:t>Tokyo</a:t>
            </a:r>
            <a:r>
              <a:rPr lang="cs-CZ" sz="3800" b="1" dirty="0"/>
              <a:t>, Japan</a:t>
            </a:r>
          </a:p>
        </p:txBody>
      </p:sp>
      <p:pic>
        <p:nvPicPr>
          <p:cNvPr id="36866" name="Picture 2" descr="The exterior of the Meguro Parasitological Museum, Meguro, Tokyo, Japan  Stock Photo - Alam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416" y="944291"/>
            <a:ext cx="3684195" cy="591343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Meguro Parasitological Museum attracts praise from Bill Gates - The Japan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736" y="888908"/>
            <a:ext cx="3432043" cy="5641365"/>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eguro Parasitological Museum - Tokyo - Japan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489" y="3901007"/>
            <a:ext cx="1928997" cy="2571354"/>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Meguro Parasitological Museum - CulturalHeritageOnlin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364" y="3901007"/>
            <a:ext cx="3142615" cy="2571354"/>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arasite Museum • Reformatt Travel Sh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8363" y="2026061"/>
            <a:ext cx="3142615" cy="1765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Kazuo Ogawa - ISFP9 2015 - Valencia.jpg - Wikimedia Comm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490" y="2026061"/>
            <a:ext cx="1928996" cy="1765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32972" y="936199"/>
            <a:ext cx="2961901" cy="892552"/>
          </a:xfrm>
          <a:prstGeom prst="rect">
            <a:avLst/>
          </a:prstGeom>
          <a:noFill/>
        </p:spPr>
        <p:txBody>
          <a:bodyPr wrap="none" rtlCol="0">
            <a:spAutoFit/>
          </a:bodyPr>
          <a:lstStyle/>
          <a:p>
            <a:pPr algn="r"/>
            <a:r>
              <a:rPr lang="cs-CZ" sz="2800" dirty="0"/>
              <a:t>Prof. </a:t>
            </a:r>
            <a:r>
              <a:rPr lang="cs-CZ" sz="2800" dirty="0" err="1"/>
              <a:t>Kazuo</a:t>
            </a:r>
            <a:r>
              <a:rPr lang="cs-CZ" sz="2800" dirty="0"/>
              <a:t> </a:t>
            </a:r>
            <a:r>
              <a:rPr lang="cs-CZ" sz="2800" dirty="0" err="1"/>
              <a:t>Ogawa</a:t>
            </a:r>
            <a:r>
              <a:rPr lang="cs-CZ" sz="2800" dirty="0"/>
              <a:t> </a:t>
            </a:r>
          </a:p>
          <a:p>
            <a:pPr algn="r"/>
            <a:r>
              <a:rPr lang="cs-CZ" sz="2400" dirty="0" err="1"/>
              <a:t>Director</a:t>
            </a:r>
            <a:endParaRPr lang="cs-CZ" sz="2400" dirty="0"/>
          </a:p>
        </p:txBody>
      </p:sp>
      <p:sp>
        <p:nvSpPr>
          <p:cNvPr id="6" name="Obdélník 5"/>
          <p:cNvSpPr/>
          <p:nvPr/>
        </p:nvSpPr>
        <p:spPr>
          <a:xfrm>
            <a:off x="24283" y="6465518"/>
            <a:ext cx="3762797" cy="443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4641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eaLnBrk="1" hangingPunct="1"/>
            <a:endParaRPr lang="cs-CZ" altLang="cs-CZ"/>
          </a:p>
        </p:txBody>
      </p:sp>
      <p:pic>
        <p:nvPicPr>
          <p:cNvPr id="2048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43025" y="-9525"/>
            <a:ext cx="9563100" cy="6867525"/>
          </a:xfrm>
          <a:noFill/>
        </p:spPr>
      </p:pic>
      <p:sp>
        <p:nvSpPr>
          <p:cNvPr id="20484" name="TextovéPole 3"/>
          <p:cNvSpPr txBox="1">
            <a:spLocks noChangeArrowheads="1"/>
          </p:cNvSpPr>
          <p:nvPr/>
        </p:nvSpPr>
        <p:spPr bwMode="auto">
          <a:xfrm>
            <a:off x="1524001" y="333376"/>
            <a:ext cx="9180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chemeClr val="bg1"/>
                </a:solidFill>
              </a:rPr>
              <a:t>1</a:t>
            </a:r>
            <a:r>
              <a:rPr lang="cs-CZ" altLang="cs-CZ" sz="2400" b="1" baseline="30000" dirty="0">
                <a:solidFill>
                  <a:schemeClr val="bg1"/>
                </a:solidFill>
              </a:rPr>
              <a:t>st</a:t>
            </a:r>
            <a:r>
              <a:rPr lang="cs-CZ" altLang="cs-CZ" sz="2400" b="1" dirty="0">
                <a:solidFill>
                  <a:schemeClr val="bg1"/>
                </a:solidFill>
              </a:rPr>
              <a:t> ISFP, České Budějovice, 1988 – </a:t>
            </a:r>
            <a:r>
              <a:rPr lang="cs-CZ" altLang="cs-CZ" sz="2400" b="1" dirty="0" err="1">
                <a:solidFill>
                  <a:schemeClr val="bg1"/>
                </a:solidFill>
              </a:rPr>
              <a:t>Monogenean</a:t>
            </a:r>
            <a:r>
              <a:rPr lang="cs-CZ" altLang="cs-CZ" sz="2400" b="1" dirty="0">
                <a:solidFill>
                  <a:schemeClr val="bg1"/>
                </a:solidFill>
              </a:rPr>
              <a:t> </a:t>
            </a:r>
            <a:r>
              <a:rPr lang="cs-CZ" altLang="cs-CZ" sz="2400" b="1" dirty="0" err="1">
                <a:solidFill>
                  <a:schemeClr val="bg1"/>
                </a:solidFill>
              </a:rPr>
              <a:t>people</a:t>
            </a:r>
            <a:r>
              <a:rPr lang="cs-CZ" altLang="cs-CZ" sz="2400" b="1" dirty="0">
                <a:solidFill>
                  <a:schemeClr val="bg1"/>
                </a:solidFill>
              </a:rPr>
              <a:t> </a:t>
            </a:r>
            <a:r>
              <a:rPr lang="cs-CZ" altLang="cs-CZ" sz="2400" b="1" dirty="0" err="1">
                <a:solidFill>
                  <a:schemeClr val="bg1"/>
                </a:solidFill>
              </a:rPr>
              <a:t>group</a:t>
            </a:r>
            <a:endParaRPr lang="cs-CZ" altLang="cs-CZ" sz="2400" b="1" dirty="0">
              <a:solidFill>
                <a:schemeClr val="bg1"/>
              </a:solidFill>
            </a:endParaRPr>
          </a:p>
        </p:txBody>
      </p:sp>
      <p:pic>
        <p:nvPicPr>
          <p:cNvPr id="5" name="Picture 2" descr="File:Kazuo Ogawa - ISFP9 2015 - Valencia.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5262" y="1311965"/>
            <a:ext cx="1290864" cy="118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14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5661" y="86833"/>
            <a:ext cx="9848353" cy="764020"/>
          </a:xfrm>
        </p:spPr>
        <p:txBody>
          <a:bodyPr>
            <a:normAutofit/>
          </a:bodyPr>
          <a:lstStyle/>
          <a:p>
            <a:pPr algn="ctr"/>
            <a:r>
              <a:rPr lang="cs-CZ" sz="4000" b="1" dirty="0" err="1"/>
              <a:t>Oculotrema</a:t>
            </a:r>
            <a:r>
              <a:rPr lang="cs-CZ" sz="4000" b="1" dirty="0"/>
              <a:t> </a:t>
            </a:r>
            <a:r>
              <a:rPr lang="cs-CZ" sz="4000" b="1" dirty="0" err="1"/>
              <a:t>hippopotami</a:t>
            </a:r>
            <a:endParaRPr lang="cs-CZ" sz="4000" b="1" dirty="0"/>
          </a:p>
        </p:txBody>
      </p:sp>
      <p:pic>
        <p:nvPicPr>
          <p:cNvPr id="2052" name="Picture 4" descr="Ophthalmology of Whippomorpha: Hippopotamuses, Whales, and Dolphins |  SpringerL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1425" y="816889"/>
            <a:ext cx="5317670" cy="23780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gure 3 from Morphological Studies of Developmental Stages of Oculotrema  hippopotami (Monogenea: Polystomatidae) Infecting the Eye of Hippopotamus  amphibius (Mammalia: Hippopotamidae) Using SEM and EDXA with Notes on  Histopathology | Semantic Schol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12" y="190830"/>
            <a:ext cx="2906252" cy="30135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DF] Morphological Studies of Developmental Stages of Oculotrema  hippopotami (Monogenea: Polystomatidae) Infecting the Eye of Hippopotamus  amphibius (Mammalia: Hippopotamidae) Using SEM and EDXA with Notes on  Histopathology | Semantic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10" y="3268617"/>
            <a:ext cx="2906253" cy="346613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77153" y="3305182"/>
            <a:ext cx="4842345" cy="3416320"/>
          </a:xfrm>
          <a:prstGeom prst="rect">
            <a:avLst/>
          </a:prstGeom>
        </p:spPr>
        <p:txBody>
          <a:bodyPr wrap="square">
            <a:spAutoFit/>
          </a:bodyPr>
          <a:lstStyle/>
          <a:p>
            <a:pPr algn="ctr"/>
            <a:r>
              <a:rPr lang="cs-CZ" b="1" i="1" dirty="0" err="1">
                <a:solidFill>
                  <a:srgbClr val="222222"/>
                </a:solidFill>
                <a:latin typeface="Harding"/>
              </a:rPr>
              <a:t>Oculotrema</a:t>
            </a:r>
            <a:r>
              <a:rPr lang="cs-CZ" dirty="0">
                <a:solidFill>
                  <a:srgbClr val="222222"/>
                </a:solidFill>
                <a:latin typeface="Harding"/>
              </a:rPr>
              <a:t> byla popsána </a:t>
            </a:r>
            <a:r>
              <a:rPr lang="cs-CZ" dirty="0" err="1">
                <a:solidFill>
                  <a:srgbClr val="222222"/>
                </a:solidFill>
                <a:latin typeface="Harding"/>
              </a:rPr>
              <a:t>Stunkardem</a:t>
            </a:r>
            <a:r>
              <a:rPr lang="cs-CZ" dirty="0">
                <a:solidFill>
                  <a:srgbClr val="222222"/>
                </a:solidFill>
                <a:latin typeface="Harding"/>
              </a:rPr>
              <a:t> z materiálu označeného jako "z oka hrocha" a pravděpodobně sebraného A. </a:t>
            </a:r>
            <a:r>
              <a:rPr lang="cs-CZ" dirty="0" err="1">
                <a:solidFill>
                  <a:srgbClr val="222222"/>
                </a:solidFill>
                <a:latin typeface="Harding"/>
              </a:rPr>
              <a:t>Loossem</a:t>
            </a:r>
            <a:r>
              <a:rPr lang="cs-CZ" dirty="0">
                <a:solidFill>
                  <a:srgbClr val="222222"/>
                </a:solidFill>
                <a:latin typeface="Harding"/>
              </a:rPr>
              <a:t> z hrocha nilského v zoologické zahradě v Káhiře. Tento hroch musel být do Káhiry přivezen ze Súdánu, nebo možná z Ugandy, protože </a:t>
            </a:r>
            <a:r>
              <a:rPr lang="cs-CZ" i="1" dirty="0">
                <a:solidFill>
                  <a:srgbClr val="222222"/>
                </a:solidFill>
                <a:latin typeface="Harding"/>
              </a:rPr>
              <a:t>hroch obojživelný</a:t>
            </a:r>
            <a:r>
              <a:rPr lang="cs-CZ" dirty="0">
                <a:solidFill>
                  <a:srgbClr val="222222"/>
                </a:solidFill>
                <a:latin typeface="Harding"/>
              </a:rPr>
              <a:t> se v řece Nil severně od </a:t>
            </a:r>
            <a:r>
              <a:rPr lang="cs-CZ" dirty="0" err="1">
                <a:solidFill>
                  <a:srgbClr val="222222"/>
                </a:solidFill>
                <a:latin typeface="Harding"/>
              </a:rPr>
              <a:t>Dongoly</a:t>
            </a:r>
            <a:r>
              <a:rPr lang="cs-CZ" dirty="0">
                <a:solidFill>
                  <a:srgbClr val="222222"/>
                </a:solidFill>
                <a:latin typeface="Harding"/>
              </a:rPr>
              <a:t> v Súdánu nevyskytoval nejméně posledních 70 let. Súdán nebo Uganda, a ne Egypt, by proto měl být uveden jako lokalita typového exempláře </a:t>
            </a:r>
            <a:r>
              <a:rPr lang="cs-CZ" i="1" dirty="0">
                <a:solidFill>
                  <a:srgbClr val="222222"/>
                </a:solidFill>
                <a:latin typeface="Harding"/>
              </a:rPr>
              <a:t>O. </a:t>
            </a:r>
            <a:r>
              <a:rPr lang="cs-CZ" i="1" dirty="0" err="1">
                <a:solidFill>
                  <a:srgbClr val="222222"/>
                </a:solidFill>
                <a:latin typeface="Harding"/>
              </a:rPr>
              <a:t>hippopotami</a:t>
            </a:r>
            <a:r>
              <a:rPr lang="cs-CZ" dirty="0">
                <a:solidFill>
                  <a:srgbClr val="222222"/>
                </a:solidFill>
                <a:latin typeface="Harding"/>
              </a:rPr>
              <a:t>.</a:t>
            </a:r>
            <a:endParaRPr lang="cs-CZ" dirty="0"/>
          </a:p>
        </p:txBody>
      </p:sp>
      <p:sp>
        <p:nvSpPr>
          <p:cNvPr id="5" name="Obdélník 4"/>
          <p:cNvSpPr/>
          <p:nvPr/>
        </p:nvSpPr>
        <p:spPr>
          <a:xfrm>
            <a:off x="8549097" y="2768551"/>
            <a:ext cx="3642903" cy="646331"/>
          </a:xfrm>
          <a:prstGeom prst="rect">
            <a:avLst/>
          </a:prstGeom>
        </p:spPr>
        <p:txBody>
          <a:bodyPr wrap="square">
            <a:spAutoFit/>
          </a:bodyPr>
          <a:lstStyle/>
          <a:p>
            <a:pPr algn="ctr"/>
            <a:r>
              <a:rPr lang="cs-CZ" sz="1200" b="1" dirty="0">
                <a:solidFill>
                  <a:srgbClr val="474747"/>
                </a:solidFill>
                <a:latin typeface="Arial" panose="020B0604020202020204" pitchFamily="34" charset="0"/>
              </a:rPr>
              <a:t>Louis </a:t>
            </a:r>
            <a:r>
              <a:rPr lang="cs-CZ" sz="1200" b="1" dirty="0" err="1">
                <a:solidFill>
                  <a:srgbClr val="474747"/>
                </a:solidFill>
                <a:latin typeface="Arial" panose="020B0604020202020204" pitchFamily="34" charset="0"/>
              </a:rPr>
              <a:t>Heyns</a:t>
            </a:r>
            <a:r>
              <a:rPr lang="cs-CZ" sz="1200" b="1" dirty="0">
                <a:solidFill>
                  <a:srgbClr val="474747"/>
                </a:solidFill>
                <a:latin typeface="Arial" panose="020B0604020202020204" pitchFamily="34" charset="0"/>
              </a:rPr>
              <a:t> Du Preez </a:t>
            </a:r>
            <a:r>
              <a:rPr lang="cs-CZ" sz="1200" dirty="0">
                <a:solidFill>
                  <a:srgbClr val="474747"/>
                </a:solidFill>
                <a:latin typeface="Arial" panose="020B0604020202020204" pitchFamily="34" charset="0"/>
              </a:rPr>
              <a:t>je jihoafrický profesor zoologie, který se specializuje na parazitologii a herpetologii na </a:t>
            </a:r>
            <a:r>
              <a:rPr lang="cs-CZ" sz="1200" dirty="0" err="1">
                <a:solidFill>
                  <a:srgbClr val="474747"/>
                </a:solidFill>
                <a:latin typeface="Arial" panose="020B0604020202020204" pitchFamily="34" charset="0"/>
              </a:rPr>
              <a:t>North-West</a:t>
            </a:r>
            <a:r>
              <a:rPr lang="cs-CZ" sz="1200" dirty="0">
                <a:solidFill>
                  <a:srgbClr val="474747"/>
                </a:solidFill>
                <a:latin typeface="Arial" panose="020B0604020202020204" pitchFamily="34" charset="0"/>
              </a:rPr>
              <a:t> University.</a:t>
            </a:r>
            <a:endParaRPr lang="cs-CZ" sz="1200" dirty="0"/>
          </a:p>
        </p:txBody>
      </p:sp>
      <p:pic>
        <p:nvPicPr>
          <p:cNvPr id="2058" name="Picture 10" descr="https://news.nwu.ac.za/sites/news.nwu.ac.za/files/files/experts/Louis%20du%20Pree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9955" y="190830"/>
            <a:ext cx="1941185" cy="25882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edefinovaný"/>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919498" y="3449431"/>
            <a:ext cx="4077436" cy="3192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293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definovaný"/>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393" y="1382895"/>
            <a:ext cx="2453363" cy="31923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412" y="1164691"/>
            <a:ext cx="3892240" cy="356633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896924" y="1675895"/>
            <a:ext cx="4720426" cy="1477328"/>
          </a:xfrm>
          <a:prstGeom prst="rect">
            <a:avLst/>
          </a:prstGeom>
          <a:solidFill>
            <a:schemeClr val="bg1"/>
          </a:solidFill>
          <a:ln>
            <a:solidFill>
              <a:schemeClr val="tx1"/>
            </a:solidFill>
          </a:ln>
        </p:spPr>
        <p:txBody>
          <a:bodyPr wrap="square">
            <a:spAutoFit/>
          </a:bodyPr>
          <a:lstStyle/>
          <a:p>
            <a:pPr algn="ctr"/>
            <a:r>
              <a:rPr lang="cs-CZ" b="1" dirty="0">
                <a:solidFill>
                  <a:srgbClr val="202122"/>
                </a:solidFill>
                <a:latin typeface="Arial" panose="020B0604020202020204" pitchFamily="34" charset="0"/>
              </a:rPr>
              <a:t>Harrisonovo pravidlo</a:t>
            </a:r>
            <a:r>
              <a:rPr lang="cs-CZ" dirty="0">
                <a:solidFill>
                  <a:srgbClr val="202122"/>
                </a:solidFill>
                <a:latin typeface="Arial" panose="020B0604020202020204" pitchFamily="34" charset="0"/>
              </a:rPr>
              <a:t> je </a:t>
            </a:r>
            <a:r>
              <a:rPr lang="cs-CZ" dirty="0">
                <a:latin typeface="Arial" panose="020B0604020202020204" pitchFamily="34" charset="0"/>
              </a:rPr>
              <a:t>pozorování v evoluční biologii od </a:t>
            </a:r>
            <a:r>
              <a:rPr lang="cs-CZ" dirty="0" err="1">
                <a:latin typeface="Arial" panose="020B0604020202020204" pitchFamily="34" charset="0"/>
              </a:rPr>
              <a:t>Launcelota</a:t>
            </a:r>
            <a:r>
              <a:rPr lang="cs-CZ" dirty="0">
                <a:latin typeface="Arial" panose="020B0604020202020204" pitchFamily="34" charset="0"/>
              </a:rPr>
              <a:t> Harrisona, které říká, že při srovnání mezi blízce příbuznými druhy mají velikosti těla hostitele a parazita tendenci </a:t>
            </a:r>
            <a:r>
              <a:rPr lang="cs-CZ" dirty="0">
                <a:solidFill>
                  <a:srgbClr val="202122"/>
                </a:solidFill>
                <a:latin typeface="Arial" panose="020B0604020202020204" pitchFamily="34" charset="0"/>
              </a:rPr>
              <a:t>se pozitivně lišit.</a:t>
            </a:r>
            <a:endParaRPr lang="cs-CZ" dirty="0"/>
          </a:p>
        </p:txBody>
      </p:sp>
      <p:sp>
        <p:nvSpPr>
          <p:cNvPr id="5" name="Obdélník 4"/>
          <p:cNvSpPr/>
          <p:nvPr/>
        </p:nvSpPr>
        <p:spPr>
          <a:xfrm>
            <a:off x="579675" y="4508602"/>
            <a:ext cx="1962397" cy="584775"/>
          </a:xfrm>
          <a:prstGeom prst="rect">
            <a:avLst/>
          </a:prstGeom>
        </p:spPr>
        <p:txBody>
          <a:bodyPr wrap="none">
            <a:spAutoFit/>
          </a:bodyPr>
          <a:lstStyle/>
          <a:p>
            <a:pPr algn="ctr"/>
            <a:r>
              <a:rPr lang="cs-CZ" sz="1600" dirty="0" err="1">
                <a:solidFill>
                  <a:srgbClr val="202122"/>
                </a:solidFill>
                <a:latin typeface="Arial" panose="020B0604020202020204" pitchFamily="34" charset="0"/>
              </a:rPr>
              <a:t>Launcelot</a:t>
            </a:r>
            <a:r>
              <a:rPr lang="cs-CZ" sz="1600" dirty="0">
                <a:solidFill>
                  <a:srgbClr val="202122"/>
                </a:solidFill>
                <a:latin typeface="Arial" panose="020B0604020202020204" pitchFamily="34" charset="0"/>
              </a:rPr>
              <a:t> Harrison </a:t>
            </a:r>
          </a:p>
          <a:p>
            <a:pPr algn="ctr"/>
            <a:r>
              <a:rPr lang="cs-CZ" sz="1600" dirty="0">
                <a:solidFill>
                  <a:srgbClr val="202122"/>
                </a:solidFill>
                <a:latin typeface="Arial" panose="020B0604020202020204" pitchFamily="34" charset="0"/>
              </a:rPr>
              <a:t>1880-1928</a:t>
            </a:r>
            <a:endParaRPr lang="cs-CZ" sz="1600" dirty="0"/>
          </a:p>
        </p:txBody>
      </p:sp>
      <p:sp>
        <p:nvSpPr>
          <p:cNvPr id="6" name="Obdélník 5"/>
          <p:cNvSpPr/>
          <p:nvPr/>
        </p:nvSpPr>
        <p:spPr>
          <a:xfrm>
            <a:off x="5367124" y="3651144"/>
            <a:ext cx="3578085" cy="1477328"/>
          </a:xfrm>
          <a:prstGeom prst="rect">
            <a:avLst/>
          </a:prstGeom>
          <a:solidFill>
            <a:schemeClr val="bg1"/>
          </a:solidFill>
          <a:ln w="12700">
            <a:solidFill>
              <a:schemeClr val="tx1"/>
            </a:solidFill>
          </a:ln>
        </p:spPr>
        <p:txBody>
          <a:bodyPr wrap="square">
            <a:spAutoFit/>
          </a:bodyPr>
          <a:lstStyle/>
          <a:p>
            <a:pPr algn="ctr"/>
            <a:r>
              <a:rPr lang="cs-CZ" dirty="0">
                <a:solidFill>
                  <a:srgbClr val="202122"/>
                </a:solidFill>
                <a:latin typeface="Arial" panose="020B0604020202020204" pitchFamily="34" charset="0"/>
              </a:rPr>
              <a:t>Schematický diagram Harrisonova pravidla: </a:t>
            </a:r>
            <a:r>
              <a:rPr lang="cs-CZ" b="1" dirty="0">
                <a:solidFill>
                  <a:srgbClr val="202122"/>
                </a:solidFill>
                <a:latin typeface="Arial" panose="020B0604020202020204" pitchFamily="34" charset="0"/>
              </a:rPr>
              <a:t>malé hostitelské druhy hostí malé, velké hostitelské druhy hostí velké druhy parazitů !</a:t>
            </a:r>
            <a:endParaRPr lang="cs-CZ" b="1" dirty="0"/>
          </a:p>
        </p:txBody>
      </p:sp>
      <p:sp>
        <p:nvSpPr>
          <p:cNvPr id="7" name="Obdélník 6"/>
          <p:cNvSpPr/>
          <p:nvPr/>
        </p:nvSpPr>
        <p:spPr>
          <a:xfrm>
            <a:off x="262393" y="275175"/>
            <a:ext cx="11551091" cy="1015663"/>
          </a:xfrm>
          <a:prstGeom prst="rect">
            <a:avLst/>
          </a:prstGeom>
        </p:spPr>
        <p:txBody>
          <a:bodyPr wrap="square">
            <a:spAutoFit/>
          </a:bodyPr>
          <a:lstStyle/>
          <a:p>
            <a:pPr algn="ctr"/>
            <a:r>
              <a:rPr lang="cs-CZ" sz="3000" b="1" dirty="0">
                <a:solidFill>
                  <a:srgbClr val="101418"/>
                </a:solidFill>
                <a:latin typeface="Linux Libertine"/>
              </a:rPr>
              <a:t>Velikost těla parazitických druhů se zvyšuje s velikostí těla hostitelského druhu</a:t>
            </a:r>
            <a:endParaRPr lang="cs-CZ" sz="3000" b="1" dirty="0"/>
          </a:p>
        </p:txBody>
      </p:sp>
      <p:sp>
        <p:nvSpPr>
          <p:cNvPr id="8" name="Nadpis 7"/>
          <p:cNvSpPr>
            <a:spLocks noGrp="1"/>
          </p:cNvSpPr>
          <p:nvPr>
            <p:ph type="title"/>
          </p:nvPr>
        </p:nvSpPr>
        <p:spPr/>
        <p:txBody>
          <a:bodyPr/>
          <a:lstStyle/>
          <a:p>
            <a:endParaRPr lang="cs-CZ" dirty="0"/>
          </a:p>
        </p:txBody>
      </p:sp>
      <p:sp>
        <p:nvSpPr>
          <p:cNvPr id="9" name="Obdélník 8"/>
          <p:cNvSpPr/>
          <p:nvPr/>
        </p:nvSpPr>
        <p:spPr>
          <a:xfrm>
            <a:off x="262393" y="5474590"/>
            <a:ext cx="11551091" cy="1200329"/>
          </a:xfrm>
          <a:prstGeom prst="rect">
            <a:avLst/>
          </a:prstGeom>
        </p:spPr>
        <p:txBody>
          <a:bodyPr wrap="square">
            <a:spAutoFit/>
          </a:bodyPr>
          <a:lstStyle/>
          <a:p>
            <a:r>
              <a:rPr lang="cs-CZ" dirty="0">
                <a:solidFill>
                  <a:srgbClr val="202122"/>
                </a:solidFill>
                <a:latin typeface="Arial" panose="020B0604020202020204" pitchFamily="34" charset="0"/>
              </a:rPr>
              <a:t>Harrison sám toto pravidlo původně navrhl k interpretaci proměnlivosti </a:t>
            </a:r>
            <a:r>
              <a:rPr lang="cs-CZ" dirty="0" err="1">
                <a:solidFill>
                  <a:srgbClr val="202122"/>
                </a:solidFill>
                <a:latin typeface="Arial" panose="020B0604020202020204" pitchFamily="34" charset="0"/>
              </a:rPr>
              <a:t>kongenerických</a:t>
            </a:r>
            <a:r>
              <a:rPr lang="cs-CZ" dirty="0">
                <a:solidFill>
                  <a:srgbClr val="202122"/>
                </a:solidFill>
                <a:latin typeface="Arial" panose="020B0604020202020204" pitchFamily="34" charset="0"/>
              </a:rPr>
              <a:t> druhů </a:t>
            </a:r>
            <a:r>
              <a:rPr lang="cs-CZ" dirty="0">
                <a:solidFill>
                  <a:srgbClr val="3366CC"/>
                </a:solidFill>
                <a:latin typeface="Arial" panose="020B0604020202020204" pitchFamily="34" charset="0"/>
              </a:rPr>
              <a:t>vší</a:t>
            </a:r>
            <a:r>
              <a:rPr lang="cs-CZ" dirty="0">
                <a:solidFill>
                  <a:srgbClr val="202122"/>
                </a:solidFill>
                <a:latin typeface="Arial" panose="020B0604020202020204" pitchFamily="34" charset="0"/>
              </a:rPr>
              <a:t>. Pozdější autoři jej však ověřili pro širokou škálu parazitických organismů včetně </a:t>
            </a:r>
            <a:r>
              <a:rPr lang="cs-CZ" b="1" dirty="0" err="1">
                <a:latin typeface="Arial" panose="020B0604020202020204" pitchFamily="34" charset="0"/>
              </a:rPr>
              <a:t>monogeneí</a:t>
            </a:r>
            <a:r>
              <a:rPr lang="cs-CZ" dirty="0">
                <a:latin typeface="Arial" panose="020B0604020202020204" pitchFamily="34" charset="0"/>
              </a:rPr>
              <a:t> ,</a:t>
            </a:r>
            <a:r>
              <a:rPr lang="cs-CZ" b="1" dirty="0">
                <a:latin typeface="Arial" panose="020B0604020202020204" pitchFamily="34" charset="0"/>
              </a:rPr>
              <a:t>hlístic</a:t>
            </a:r>
            <a:r>
              <a:rPr lang="cs-CZ" dirty="0">
                <a:latin typeface="Arial" panose="020B0604020202020204" pitchFamily="34" charset="0"/>
              </a:rPr>
              <a:t>, </a:t>
            </a:r>
            <a:r>
              <a:rPr lang="cs-CZ" b="1" dirty="0" err="1">
                <a:latin typeface="Arial" panose="020B0604020202020204" pitchFamily="34" charset="0"/>
              </a:rPr>
              <a:t>rhizocefalních</a:t>
            </a:r>
            <a:r>
              <a:rPr lang="cs-CZ" b="1" dirty="0">
                <a:latin typeface="Arial" panose="020B0604020202020204" pitchFamily="34" charset="0"/>
              </a:rPr>
              <a:t> vilejšů</a:t>
            </a:r>
            <a:r>
              <a:rPr lang="cs-CZ" dirty="0">
                <a:latin typeface="Arial" panose="020B0604020202020204" pitchFamily="34" charset="0"/>
              </a:rPr>
              <a:t>, </a:t>
            </a:r>
            <a:r>
              <a:rPr lang="cs-CZ" b="1" dirty="0">
                <a:latin typeface="Arial" panose="020B0604020202020204" pitchFamily="34" charset="0"/>
              </a:rPr>
              <a:t>blech</a:t>
            </a:r>
            <a:r>
              <a:rPr lang="cs-CZ" dirty="0">
                <a:latin typeface="Arial" panose="020B0604020202020204" pitchFamily="34" charset="0"/>
              </a:rPr>
              <a:t>, </a:t>
            </a:r>
            <a:r>
              <a:rPr lang="cs-CZ" b="1" dirty="0">
                <a:latin typeface="Arial" panose="020B0604020202020204" pitchFamily="34" charset="0"/>
              </a:rPr>
              <a:t>vší,</a:t>
            </a:r>
            <a:r>
              <a:rPr lang="cs-CZ" dirty="0">
                <a:latin typeface="Arial" panose="020B0604020202020204" pitchFamily="34" charset="0"/>
              </a:rPr>
              <a:t> </a:t>
            </a:r>
            <a:r>
              <a:rPr lang="cs-CZ" b="1" dirty="0">
                <a:latin typeface="Arial" panose="020B0604020202020204" pitchFamily="34" charset="0"/>
              </a:rPr>
              <a:t>klíšťat</a:t>
            </a:r>
            <a:r>
              <a:rPr lang="cs-CZ" dirty="0">
                <a:latin typeface="Arial" panose="020B0604020202020204" pitchFamily="34" charset="0"/>
              </a:rPr>
              <a:t>, </a:t>
            </a:r>
            <a:r>
              <a:rPr lang="cs-CZ" b="1" dirty="0">
                <a:latin typeface="Arial" panose="020B0604020202020204" pitchFamily="34" charset="0"/>
              </a:rPr>
              <a:t>parazitických much</a:t>
            </a:r>
            <a:r>
              <a:rPr lang="cs-CZ" dirty="0">
                <a:latin typeface="Arial" panose="020B0604020202020204" pitchFamily="34" charset="0"/>
              </a:rPr>
              <a:t> a </a:t>
            </a:r>
            <a:r>
              <a:rPr lang="cs-CZ" b="1" dirty="0">
                <a:latin typeface="Arial" panose="020B0604020202020204" pitchFamily="34" charset="0"/>
              </a:rPr>
              <a:t>roztočů</a:t>
            </a:r>
            <a:r>
              <a:rPr lang="cs-CZ" dirty="0">
                <a:latin typeface="Arial" panose="020B0604020202020204" pitchFamily="34" charset="0"/>
              </a:rPr>
              <a:t>, stejně jako pro </a:t>
            </a:r>
            <a:r>
              <a:rPr lang="cs-CZ" b="1" dirty="0">
                <a:latin typeface="Arial" panose="020B0604020202020204" pitchFamily="34" charset="0"/>
              </a:rPr>
              <a:t>býložravý hmyz </a:t>
            </a:r>
            <a:r>
              <a:rPr lang="cs-CZ" dirty="0">
                <a:latin typeface="Arial" panose="020B0604020202020204" pitchFamily="34" charset="0"/>
              </a:rPr>
              <a:t>spojený s konkrétními hostitelskými rostlinami. </a:t>
            </a:r>
            <a:endParaRPr lang="cs-CZ" dirty="0"/>
          </a:p>
        </p:txBody>
      </p:sp>
      <p:pic>
        <p:nvPicPr>
          <p:cNvPr id="12" name="Picture 2" descr="Sacculina carcini on host (Kentrogoni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3217" y="3253896"/>
            <a:ext cx="2476445" cy="16367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3387255" y="4997961"/>
            <a:ext cx="1056700" cy="369332"/>
          </a:xfrm>
          <a:prstGeom prst="rect">
            <a:avLst/>
          </a:prstGeom>
          <a:solidFill>
            <a:schemeClr val="bg1"/>
          </a:solidFill>
          <a:ln>
            <a:solidFill>
              <a:schemeClr val="tx1"/>
            </a:solidFill>
          </a:ln>
        </p:spPr>
        <p:txBody>
          <a:bodyPr wrap="none" rtlCol="0">
            <a:spAutoFit/>
          </a:bodyPr>
          <a:lstStyle/>
          <a:p>
            <a:r>
              <a:rPr lang="cs-CZ" dirty="0" err="1"/>
              <a:t>Sacculina</a:t>
            </a:r>
            <a:endParaRPr lang="cs-CZ" dirty="0"/>
          </a:p>
        </p:txBody>
      </p:sp>
    </p:spTree>
    <p:extLst>
      <p:ext uri="{BB962C8B-B14F-4D97-AF65-F5344CB8AC3E}">
        <p14:creationId xmlns:p14="http://schemas.microsoft.com/office/powerpoint/2010/main" val="3538978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6245" y="158392"/>
            <a:ext cx="11577099" cy="708301"/>
          </a:xfrm>
        </p:spPr>
        <p:txBody>
          <a:bodyPr>
            <a:normAutofit fontScale="90000"/>
          </a:bodyPr>
          <a:lstStyle/>
          <a:p>
            <a:pPr algn="ctr"/>
            <a:r>
              <a:rPr lang="cs-CZ" sz="3300" b="1" dirty="0"/>
              <a:t/>
            </a:r>
            <a:br>
              <a:rPr lang="cs-CZ" sz="3300" b="1" dirty="0"/>
            </a:br>
            <a:r>
              <a:rPr lang="cs-CZ" sz="3600" b="1" dirty="0"/>
              <a:t>Harrisonovo pravidlo potvrdilo velikost těla </a:t>
            </a:r>
            <a:r>
              <a:rPr lang="cs-CZ" sz="3600" b="1" dirty="0" err="1"/>
              <a:t>kleptoparazitických</a:t>
            </a:r>
            <a:r>
              <a:rPr lang="cs-CZ" sz="3600" b="1" dirty="0"/>
              <a:t> kukaččích včel (</a:t>
            </a:r>
            <a:r>
              <a:rPr lang="cs-CZ" sz="3600" b="1" dirty="0" err="1"/>
              <a:t>Hymenoptera</a:t>
            </a:r>
            <a:r>
              <a:rPr lang="cs-CZ" sz="3600" b="1" dirty="0"/>
              <a:t>: </a:t>
            </a:r>
            <a:r>
              <a:rPr lang="cs-CZ" sz="3600" b="1" dirty="0" err="1"/>
              <a:t>Apidae</a:t>
            </a:r>
            <a:r>
              <a:rPr lang="cs-CZ" sz="3600" b="1" dirty="0"/>
              <a:t>: </a:t>
            </a:r>
            <a:r>
              <a:rPr lang="cs-CZ" sz="3600" b="1" dirty="0" err="1"/>
              <a:t>Nomadinae</a:t>
            </a:r>
            <a:r>
              <a:rPr lang="cs-CZ" sz="3600" b="1" dirty="0"/>
              <a:t>) a jejich hostitelů</a:t>
            </a:r>
            <a:br>
              <a:rPr lang="cs-CZ" sz="3600" b="1" dirty="0"/>
            </a:br>
            <a:endParaRPr lang="cs-CZ" sz="3600" dirty="0"/>
          </a:p>
        </p:txBody>
      </p:sp>
      <p:pic>
        <p:nvPicPr>
          <p:cNvPr id="8194" name="Picture 2" descr="Obrázek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6126" y="1208598"/>
            <a:ext cx="5946921" cy="417064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22637" y="5472557"/>
            <a:ext cx="11839492" cy="1200329"/>
          </a:xfrm>
          <a:prstGeom prst="rect">
            <a:avLst/>
          </a:prstGeom>
        </p:spPr>
        <p:txBody>
          <a:bodyPr wrap="square">
            <a:spAutoFit/>
          </a:bodyPr>
          <a:lstStyle/>
          <a:p>
            <a:r>
              <a:rPr lang="cs-CZ" dirty="0">
                <a:solidFill>
                  <a:srgbClr val="222222"/>
                </a:solidFill>
                <a:latin typeface="-apple-system"/>
              </a:rPr>
              <a:t>Velikostní korelace mezi kukaččími včelami a hostiteli. </a:t>
            </a:r>
            <a:r>
              <a:rPr lang="cs-CZ" b="1" dirty="0">
                <a:solidFill>
                  <a:srgbClr val="222222"/>
                </a:solidFill>
                <a:latin typeface="-apple-system"/>
              </a:rPr>
              <a:t>(A</a:t>
            </a:r>
            <a:r>
              <a:rPr lang="cs-CZ" dirty="0">
                <a:solidFill>
                  <a:srgbClr val="222222"/>
                </a:solidFill>
                <a:latin typeface="-apple-system"/>
              </a:rPr>
              <a:t>) Lineární regresní analýza ITD (R</a:t>
            </a:r>
            <a:r>
              <a:rPr lang="cs-CZ" baseline="30000" dirty="0">
                <a:solidFill>
                  <a:srgbClr val="222222"/>
                </a:solidFill>
                <a:latin typeface="-apple-system"/>
              </a:rPr>
              <a:t>2</a:t>
            </a:r>
            <a:r>
              <a:rPr lang="cs-CZ" dirty="0">
                <a:solidFill>
                  <a:srgbClr val="222222"/>
                </a:solidFill>
                <a:latin typeface="-apple-system"/>
              </a:rPr>
              <a:t> = 0,7620, P &lt; 0,05). (</a:t>
            </a:r>
            <a:r>
              <a:rPr lang="cs-CZ" b="1" dirty="0">
                <a:solidFill>
                  <a:srgbClr val="222222"/>
                </a:solidFill>
                <a:latin typeface="-apple-system"/>
              </a:rPr>
              <a:t>B</a:t>
            </a:r>
            <a:r>
              <a:rPr lang="cs-CZ" dirty="0">
                <a:solidFill>
                  <a:srgbClr val="222222"/>
                </a:solidFill>
                <a:latin typeface="-apple-system"/>
              </a:rPr>
              <a:t>) Odhad původního charakteru šířky těla (ITD) kukaččích včel (vlevo) v souladu s velikostí hostitelů (vpravo). (</a:t>
            </a:r>
            <a:r>
              <a:rPr lang="cs-CZ" b="1" dirty="0">
                <a:solidFill>
                  <a:srgbClr val="222222"/>
                </a:solidFill>
                <a:latin typeface="-apple-system"/>
              </a:rPr>
              <a:t>C</a:t>
            </a:r>
            <a:r>
              <a:rPr lang="cs-CZ" dirty="0">
                <a:solidFill>
                  <a:srgbClr val="222222"/>
                </a:solidFill>
                <a:latin typeface="-apple-system"/>
              </a:rPr>
              <a:t>) Lineární regresní analýza celé délky těla (R</a:t>
            </a:r>
            <a:r>
              <a:rPr lang="cs-CZ" baseline="30000" dirty="0">
                <a:solidFill>
                  <a:srgbClr val="222222"/>
                </a:solidFill>
                <a:latin typeface="-apple-system"/>
              </a:rPr>
              <a:t>2</a:t>
            </a:r>
            <a:r>
              <a:rPr lang="cs-CZ" dirty="0">
                <a:solidFill>
                  <a:srgbClr val="222222"/>
                </a:solidFill>
                <a:latin typeface="-apple-system"/>
              </a:rPr>
              <a:t> = 0,6879, P &lt; 0,05). (</a:t>
            </a:r>
            <a:r>
              <a:rPr lang="cs-CZ" b="1" dirty="0">
                <a:solidFill>
                  <a:srgbClr val="222222"/>
                </a:solidFill>
                <a:latin typeface="-apple-system"/>
              </a:rPr>
              <a:t>D</a:t>
            </a:r>
            <a:r>
              <a:rPr lang="cs-CZ" dirty="0">
                <a:solidFill>
                  <a:srgbClr val="222222"/>
                </a:solidFill>
                <a:latin typeface="-apple-system"/>
              </a:rPr>
              <a:t>) Odhad původního charakteru délky těla kukaččích včel (vlevo) v souladu s velikostí hostitelů (vpravo). </a:t>
            </a:r>
            <a:endParaRPr lang="cs-CZ" dirty="0"/>
          </a:p>
        </p:txBody>
      </p:sp>
      <p:sp>
        <p:nvSpPr>
          <p:cNvPr id="5" name="Obdélník 4"/>
          <p:cNvSpPr/>
          <p:nvPr/>
        </p:nvSpPr>
        <p:spPr>
          <a:xfrm>
            <a:off x="7569641" y="1750787"/>
            <a:ext cx="3943847" cy="2492990"/>
          </a:xfrm>
          <a:prstGeom prst="rect">
            <a:avLst/>
          </a:prstGeom>
          <a:solidFill>
            <a:schemeClr val="bg1"/>
          </a:solidFill>
          <a:ln w="12700">
            <a:solidFill>
              <a:schemeClr val="tx1"/>
            </a:solidFill>
          </a:ln>
        </p:spPr>
        <p:txBody>
          <a:bodyPr wrap="square">
            <a:spAutoFit/>
          </a:bodyPr>
          <a:lstStyle/>
          <a:p>
            <a:r>
              <a:rPr lang="cs-CZ" sz="2400" b="1" dirty="0"/>
              <a:t>Další potvrzení HR</a:t>
            </a:r>
            <a:endParaRPr lang="cs-CZ" sz="2400" dirty="0"/>
          </a:p>
          <a:p>
            <a:r>
              <a:rPr lang="cs-CZ" sz="2200" dirty="0"/>
              <a:t>HR byla také zdokumentována u mnoha parazitických organismů: parazitických </a:t>
            </a:r>
            <a:r>
              <a:rPr lang="cs-CZ" sz="2200" b="1" dirty="0"/>
              <a:t>hlístic a jejich hostitelů, parazitických vilejšů a desetinožců, ptačí vši a ptáci, blechy a hlodavci</a:t>
            </a:r>
            <a:r>
              <a:rPr lang="cs-CZ" sz="2200" dirty="0"/>
              <a:t>. </a:t>
            </a:r>
          </a:p>
        </p:txBody>
      </p:sp>
    </p:spTree>
    <p:extLst>
      <p:ext uri="{BB962C8B-B14F-4D97-AF65-F5344CB8AC3E}">
        <p14:creationId xmlns:p14="http://schemas.microsoft.com/office/powerpoint/2010/main" val="590726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42488"/>
            <a:ext cx="10515600" cy="1325563"/>
          </a:xfrm>
        </p:spPr>
        <p:txBody>
          <a:bodyPr>
            <a:normAutofit/>
          </a:bodyPr>
          <a:lstStyle/>
          <a:p>
            <a:pPr algn="ctr"/>
            <a:r>
              <a:rPr lang="cs-CZ" sz="3800" b="1" dirty="0"/>
              <a:t>Variabilita velikosti těla parazitů se zvyšuje s velikostí těla hostitelského druhu</a:t>
            </a:r>
          </a:p>
        </p:txBody>
      </p:sp>
      <p:pic>
        <p:nvPicPr>
          <p:cNvPr id="6148" name="Picture 4" descr="nedefinovaný"/>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6761" y="989788"/>
            <a:ext cx="2538316" cy="317289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75670" y="4230297"/>
            <a:ext cx="2540247" cy="338554"/>
          </a:xfrm>
          <a:prstGeom prst="rect">
            <a:avLst/>
          </a:prstGeom>
        </p:spPr>
        <p:txBody>
          <a:bodyPr wrap="none">
            <a:spAutoFit/>
          </a:bodyPr>
          <a:lstStyle/>
          <a:p>
            <a:r>
              <a:rPr lang="cs-CZ" sz="1600" dirty="0">
                <a:solidFill>
                  <a:srgbClr val="000000"/>
                </a:solidFill>
                <a:latin typeface="Arial" panose="020B0604020202020204" pitchFamily="34" charset="0"/>
              </a:rPr>
              <a:t>Robert </a:t>
            </a:r>
            <a:r>
              <a:rPr lang="cs-CZ" sz="1600" dirty="0" err="1">
                <a:solidFill>
                  <a:srgbClr val="000000"/>
                </a:solidFill>
                <a:latin typeface="Arial" panose="020B0604020202020204" pitchFamily="34" charset="0"/>
              </a:rPr>
              <a:t>Poulin</a:t>
            </a:r>
            <a:r>
              <a:rPr lang="cs-CZ" sz="1600" dirty="0">
                <a:solidFill>
                  <a:srgbClr val="000000"/>
                </a:solidFill>
                <a:latin typeface="Arial" panose="020B0604020202020204" pitchFamily="34" charset="0"/>
              </a:rPr>
              <a:t> v roce 2011</a:t>
            </a:r>
            <a:endParaRPr lang="cs-CZ" sz="1600" dirty="0"/>
          </a:p>
        </p:txBody>
      </p:sp>
      <p:sp>
        <p:nvSpPr>
          <p:cNvPr id="6" name="Obdélník 5"/>
          <p:cNvSpPr/>
          <p:nvPr/>
        </p:nvSpPr>
        <p:spPr>
          <a:xfrm>
            <a:off x="3437616" y="1445303"/>
            <a:ext cx="4990768" cy="1477328"/>
          </a:xfrm>
          <a:prstGeom prst="rect">
            <a:avLst/>
          </a:prstGeom>
        </p:spPr>
        <p:txBody>
          <a:bodyPr wrap="square">
            <a:spAutoFit/>
          </a:bodyPr>
          <a:lstStyle/>
          <a:p>
            <a:r>
              <a:rPr lang="cs-CZ" b="1" dirty="0">
                <a:solidFill>
                  <a:srgbClr val="202122"/>
                </a:solidFill>
                <a:latin typeface="Arial" panose="020B0604020202020204" pitchFamily="34" charset="0"/>
              </a:rPr>
              <a:t>Robert </a:t>
            </a:r>
            <a:r>
              <a:rPr lang="cs-CZ" b="1" dirty="0" err="1">
                <a:solidFill>
                  <a:srgbClr val="202122"/>
                </a:solidFill>
                <a:latin typeface="Arial" panose="020B0604020202020204" pitchFamily="34" charset="0"/>
              </a:rPr>
              <a:t>Poulin</a:t>
            </a:r>
            <a:r>
              <a:rPr lang="cs-CZ" dirty="0">
                <a:solidFill>
                  <a:srgbClr val="202122"/>
                </a:solidFill>
                <a:latin typeface="Arial" panose="020B0604020202020204" pitchFamily="34" charset="0"/>
              </a:rPr>
              <a:t> je </a:t>
            </a:r>
            <a:r>
              <a:rPr lang="cs-CZ" dirty="0">
                <a:latin typeface="Arial" panose="020B0604020202020204" pitchFamily="34" charset="0"/>
              </a:rPr>
              <a:t>evoluční ekolog </a:t>
            </a:r>
          </a:p>
          <a:p>
            <a:r>
              <a:rPr lang="cs-CZ" dirty="0">
                <a:latin typeface="Arial" panose="020B0604020202020204" pitchFamily="34" charset="0"/>
              </a:rPr>
              <a:t>specializující se na ekologii parazitismu. </a:t>
            </a:r>
          </a:p>
          <a:p>
            <a:r>
              <a:rPr lang="cs-CZ" dirty="0">
                <a:latin typeface="Arial" panose="020B0604020202020204" pitchFamily="34" charset="0"/>
              </a:rPr>
              <a:t>Je profesorem zoologie na University of </a:t>
            </a:r>
            <a:r>
              <a:rPr lang="cs-CZ" dirty="0" err="1">
                <a:latin typeface="Arial" panose="020B0604020202020204" pitchFamily="34" charset="0"/>
              </a:rPr>
              <a:t>Otago</a:t>
            </a:r>
            <a:r>
              <a:rPr lang="cs-CZ" dirty="0">
                <a:latin typeface="Arial" panose="020B0604020202020204" pitchFamily="34" charset="0"/>
              </a:rPr>
              <a:t> a členem Královské společnosti </a:t>
            </a:r>
          </a:p>
          <a:p>
            <a:r>
              <a:rPr lang="cs-CZ" dirty="0">
                <a:latin typeface="Arial" panose="020B0604020202020204" pitchFamily="34" charset="0"/>
              </a:rPr>
              <a:t>Nového Zélandu.</a:t>
            </a:r>
            <a:endParaRPr lang="cs-CZ" dirty="0"/>
          </a:p>
        </p:txBody>
      </p:sp>
      <p:pic>
        <p:nvPicPr>
          <p:cNvPr id="6150" name="Picture 6" descr="nedefinovan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5929" y="1189972"/>
            <a:ext cx="4210082" cy="290314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498575" y="3118406"/>
            <a:ext cx="4216589" cy="1200329"/>
          </a:xfrm>
          <a:prstGeom prst="rect">
            <a:avLst/>
          </a:prstGeom>
          <a:solidFill>
            <a:schemeClr val="bg1">
              <a:lumMod val="95000"/>
            </a:schemeClr>
          </a:solidFill>
          <a:ln w="12700">
            <a:solidFill>
              <a:schemeClr val="tx1"/>
            </a:solidFill>
          </a:ln>
        </p:spPr>
        <p:txBody>
          <a:bodyPr wrap="square">
            <a:spAutoFit/>
          </a:bodyPr>
          <a:lstStyle/>
          <a:p>
            <a:r>
              <a:rPr lang="cs-CZ" dirty="0">
                <a:solidFill>
                  <a:srgbClr val="202122"/>
                </a:solidFill>
                <a:latin typeface="Arial" panose="020B0604020202020204" pitchFamily="34" charset="0"/>
              </a:rPr>
              <a:t>Příklad vzorků ze dvou populací se stejným průměrem, ale různým rozptylem. Modrá populace je mnohem více rozptýlená než červená populace</a:t>
            </a:r>
            <a:endParaRPr lang="cs-CZ" dirty="0"/>
          </a:p>
        </p:txBody>
      </p:sp>
      <p:pic>
        <p:nvPicPr>
          <p:cNvPr id="11"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6635" y="4061767"/>
            <a:ext cx="3815267" cy="2620622"/>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246490" y="4720517"/>
            <a:ext cx="7657106" cy="1754326"/>
          </a:xfrm>
          <a:prstGeom prst="rect">
            <a:avLst/>
          </a:prstGeom>
        </p:spPr>
        <p:txBody>
          <a:bodyPr wrap="square">
            <a:spAutoFit/>
          </a:bodyPr>
          <a:lstStyle/>
          <a:p>
            <a:r>
              <a:rPr lang="cs-CZ" dirty="0">
                <a:latin typeface="Arial" panose="020B0604020202020204" pitchFamily="34" charset="0"/>
              </a:rPr>
              <a:t>Robert </a:t>
            </a:r>
            <a:r>
              <a:rPr lang="cs-CZ" dirty="0" err="1">
                <a:latin typeface="Arial" panose="020B0604020202020204" pitchFamily="34" charset="0"/>
              </a:rPr>
              <a:t>Poulin</a:t>
            </a:r>
            <a:r>
              <a:rPr lang="cs-CZ" dirty="0">
                <a:latin typeface="Arial" panose="020B0604020202020204" pitchFamily="34" charset="0"/>
              </a:rPr>
              <a:t> pozoroval, že při srovnání mezi druhy se variabilita velikosti těla parazita také zvyšuje s velikostí těla hostitele. Je samozřejmé, že očekáváme větší variabilitu spojenou s větší průměrnou velikostí těla v důsledku </a:t>
            </a:r>
            <a:r>
              <a:rPr lang="cs-CZ" dirty="0" err="1">
                <a:latin typeface="Arial" panose="020B0604020202020204" pitchFamily="34" charset="0"/>
              </a:rPr>
              <a:t>škálovacího</a:t>
            </a:r>
            <a:r>
              <a:rPr lang="cs-CZ" dirty="0">
                <a:latin typeface="Arial" panose="020B0604020202020204" pitchFamily="34" charset="0"/>
              </a:rPr>
              <a:t> efektu alometrického mocninného zákona. </a:t>
            </a:r>
            <a:r>
              <a:rPr lang="cs-CZ" dirty="0" err="1">
                <a:latin typeface="Arial" panose="020B0604020202020204" pitchFamily="34" charset="0"/>
              </a:rPr>
              <a:t>Poulin</a:t>
            </a:r>
            <a:r>
              <a:rPr lang="cs-CZ" dirty="0">
                <a:latin typeface="Arial" panose="020B0604020202020204" pitchFamily="34" charset="0"/>
              </a:rPr>
              <a:t> </a:t>
            </a:r>
            <a:r>
              <a:rPr lang="cs-CZ" dirty="0">
                <a:solidFill>
                  <a:srgbClr val="202122"/>
                </a:solidFill>
                <a:latin typeface="Arial" panose="020B0604020202020204" pitchFamily="34" charset="0"/>
              </a:rPr>
              <a:t>však poukázal na rostoucí variabilitu velikosti těla parazitů z biologických důvodů – zajímavé evoluční hypotézy !</a:t>
            </a:r>
            <a:endParaRPr lang="cs-CZ" dirty="0"/>
          </a:p>
        </p:txBody>
      </p:sp>
    </p:spTree>
    <p:extLst>
      <p:ext uri="{BB962C8B-B14F-4D97-AF65-F5344CB8AC3E}">
        <p14:creationId xmlns:p14="http://schemas.microsoft.com/office/powerpoint/2010/main" val="3202963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6832"/>
            <a:ext cx="10515600" cy="867327"/>
          </a:xfrm>
        </p:spPr>
        <p:txBody>
          <a:bodyPr>
            <a:normAutofit/>
          </a:bodyPr>
          <a:lstStyle/>
          <a:p>
            <a:pPr algn="ctr" fontAlgn="base"/>
            <a:r>
              <a:rPr lang="cs-CZ" sz="3600" b="1" dirty="0" err="1"/>
              <a:t>Allometrie</a:t>
            </a:r>
            <a:r>
              <a:rPr lang="cs-CZ" sz="3600" b="1" dirty="0"/>
              <a:t>: studium biologického </a:t>
            </a:r>
            <a:r>
              <a:rPr lang="cs-CZ" sz="3600" b="1" dirty="0" err="1"/>
              <a:t>škálování</a:t>
            </a:r>
            <a:endParaRPr lang="cs-CZ" sz="3600" b="1" dirty="0"/>
          </a:p>
        </p:txBody>
      </p:sp>
      <p:sp>
        <p:nvSpPr>
          <p:cNvPr id="4" name="Obdélník 3"/>
          <p:cNvSpPr/>
          <p:nvPr/>
        </p:nvSpPr>
        <p:spPr>
          <a:xfrm>
            <a:off x="310101" y="947705"/>
            <a:ext cx="11282901" cy="769441"/>
          </a:xfrm>
          <a:prstGeom prst="rect">
            <a:avLst/>
          </a:prstGeom>
        </p:spPr>
        <p:txBody>
          <a:bodyPr wrap="square">
            <a:spAutoFit/>
          </a:bodyPr>
          <a:lstStyle/>
          <a:p>
            <a:pPr algn="ctr"/>
            <a:r>
              <a:rPr lang="cs-CZ" sz="2200" dirty="0">
                <a:solidFill>
                  <a:srgbClr val="333333"/>
                </a:solidFill>
                <a:latin typeface="Lucida Grande"/>
              </a:rPr>
              <a:t>Alometrie je studium toho, jak se tyto procesy </a:t>
            </a:r>
            <a:r>
              <a:rPr lang="cs-CZ" sz="2200" dirty="0" err="1">
                <a:solidFill>
                  <a:srgbClr val="333333"/>
                </a:solidFill>
                <a:latin typeface="Lucida Grande"/>
              </a:rPr>
              <a:t>škálují</a:t>
            </a:r>
            <a:r>
              <a:rPr lang="cs-CZ" sz="2200" dirty="0">
                <a:solidFill>
                  <a:srgbClr val="333333"/>
                </a:solidFill>
                <a:latin typeface="Lucida Grande"/>
              </a:rPr>
              <a:t> s velikostí těla a mezi sebou navzájem, a jaký dopad to má na ekologii a evoluci.</a:t>
            </a:r>
            <a:endParaRPr lang="cs-CZ" sz="2200" dirty="0"/>
          </a:p>
        </p:txBody>
      </p:sp>
      <p:pic>
        <p:nvPicPr>
          <p:cNvPr id="9220" name="Picture 4" descr="Allometry: The Study of Biological Sca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761" y="1815032"/>
            <a:ext cx="7513058" cy="2019639"/>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143123" y="3971619"/>
            <a:ext cx="11966714" cy="2585323"/>
          </a:xfrm>
          <a:prstGeom prst="rect">
            <a:avLst/>
          </a:prstGeom>
        </p:spPr>
        <p:txBody>
          <a:bodyPr wrap="square">
            <a:spAutoFit/>
          </a:bodyPr>
          <a:lstStyle/>
          <a:p>
            <a:r>
              <a:rPr lang="cs-CZ" dirty="0">
                <a:solidFill>
                  <a:srgbClr val="333333"/>
                </a:solidFill>
                <a:latin typeface="Lucida Grande"/>
              </a:rPr>
              <a:t>Alometrie ve svém nejširším slova smyslu popisuje, jak se vlastnosti živých tvorů mění s velikostí. Termín původně odkazoval na vztah měřítka mezi velikostí části těla a velikostí těla jako celku, protože obojí během vývoje roste. V poslední době byl však význam termínu alometrie upraven a rozšířen tak, aby odkazoval na biologické vztahy </a:t>
            </a:r>
            <a:r>
              <a:rPr lang="cs-CZ" dirty="0" err="1">
                <a:solidFill>
                  <a:srgbClr val="333333"/>
                </a:solidFill>
                <a:latin typeface="Lucida Grande"/>
              </a:rPr>
              <a:t>škálování</a:t>
            </a:r>
            <a:r>
              <a:rPr lang="cs-CZ" dirty="0">
                <a:solidFill>
                  <a:srgbClr val="333333"/>
                </a:solidFill>
                <a:latin typeface="Lucida Grande"/>
              </a:rPr>
              <a:t> obecně, ať už jde o morfologické znaky (např. vztah mezi velikostí mozku a velikostí těla u dospělých lidí), fyziologické znaky (např. vztah mezi rychlostí metabolismu a velikostí těla u savčích druhů) nebo ekologické znaky (např. vztah mezi velikostí křídel a letovým výkonem u ptáků). Alometrické vztahy lze skutečně popsat pro téměř všechna </a:t>
            </a:r>
            <a:r>
              <a:rPr lang="cs-CZ" dirty="0" err="1">
                <a:solidFill>
                  <a:srgbClr val="333333"/>
                </a:solidFill>
                <a:latin typeface="Lucida Grande"/>
              </a:rPr>
              <a:t>ko</a:t>
            </a:r>
            <a:r>
              <a:rPr lang="cs-CZ" dirty="0">
                <a:solidFill>
                  <a:srgbClr val="333333"/>
                </a:solidFill>
                <a:latin typeface="Lucida Grande"/>
              </a:rPr>
              <a:t>-měnící se biologická měření, což vede k širokému použití tohoto termínu. Sjednocujícím tématem však je, že alometrie popisuje, jak se vlastnosti nebo procesy vzájemně </a:t>
            </a:r>
            <a:r>
              <a:rPr lang="cs-CZ" dirty="0" err="1">
                <a:solidFill>
                  <a:srgbClr val="333333"/>
                </a:solidFill>
                <a:latin typeface="Lucida Grande"/>
              </a:rPr>
              <a:t>škálují</a:t>
            </a:r>
            <a:r>
              <a:rPr lang="cs-CZ" dirty="0">
                <a:solidFill>
                  <a:srgbClr val="333333"/>
                </a:solidFill>
                <a:latin typeface="Lucida Grande"/>
              </a:rPr>
              <a:t>. Studium alometrie se týká funkčních mechanismů, které generují tyto </a:t>
            </a:r>
            <a:r>
              <a:rPr lang="cs-CZ" dirty="0" err="1">
                <a:solidFill>
                  <a:srgbClr val="333333"/>
                </a:solidFill>
                <a:latin typeface="Lucida Grande"/>
              </a:rPr>
              <a:t>škálovací</a:t>
            </a:r>
            <a:r>
              <a:rPr lang="cs-CZ" dirty="0">
                <a:solidFill>
                  <a:srgbClr val="333333"/>
                </a:solidFill>
                <a:latin typeface="Lucida Grande"/>
              </a:rPr>
              <a:t> vztahy, jak ovlivňují ekologii a jak reagují na evoluci a ovlivňují ji.</a:t>
            </a:r>
            <a:endParaRPr lang="cs-CZ" dirty="0"/>
          </a:p>
        </p:txBody>
      </p:sp>
    </p:spTree>
    <p:extLst>
      <p:ext uri="{BB962C8B-B14F-4D97-AF65-F5344CB8AC3E}">
        <p14:creationId xmlns:p14="http://schemas.microsoft.com/office/powerpoint/2010/main" val="1527837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6"/>
            <a:ext cx="10515600" cy="962743"/>
          </a:xfrm>
        </p:spPr>
        <p:txBody>
          <a:bodyPr>
            <a:normAutofit fontScale="90000"/>
          </a:bodyPr>
          <a:lstStyle/>
          <a:p>
            <a:pPr algn="ctr"/>
            <a:r>
              <a:rPr lang="cs-CZ" sz="3800" b="1" dirty="0"/>
              <a:t/>
            </a:r>
            <a:br>
              <a:rPr lang="cs-CZ" sz="3800" b="1" dirty="0"/>
            </a:br>
            <a:r>
              <a:rPr lang="cs-CZ" sz="4000" b="1" dirty="0" err="1"/>
              <a:t>Allometrie</a:t>
            </a:r>
            <a:r>
              <a:rPr lang="cs-CZ" sz="4000" b="1" dirty="0"/>
              <a:t> a relativní růst</a:t>
            </a:r>
            <a:br>
              <a:rPr lang="cs-CZ" sz="4000" b="1" dirty="0"/>
            </a:br>
            <a:endParaRPr lang="cs-CZ" sz="4000" dirty="0"/>
          </a:p>
        </p:txBody>
      </p:sp>
      <p:pic>
        <p:nvPicPr>
          <p:cNvPr id="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21247" y="1431235"/>
            <a:ext cx="4415298" cy="321112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he allometric relationship between chela (claw) size and body size in growing male fiddler crab (Uca pugn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80" y="765181"/>
            <a:ext cx="6046442" cy="380165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02149" y="4389152"/>
            <a:ext cx="11545293" cy="2308324"/>
          </a:xfrm>
          <a:prstGeom prst="rect">
            <a:avLst/>
          </a:prstGeom>
        </p:spPr>
        <p:txBody>
          <a:bodyPr wrap="square">
            <a:spAutoFit/>
          </a:bodyPr>
          <a:lstStyle/>
          <a:p>
            <a:pPr algn="ctr" fontAlgn="base"/>
            <a:r>
              <a:rPr lang="cs-CZ" b="1" dirty="0">
                <a:solidFill>
                  <a:srgbClr val="333333"/>
                </a:solidFill>
                <a:latin typeface="Lucida Grande"/>
              </a:rPr>
              <a:t>Alometrický vztah mezi velikostí </a:t>
            </a:r>
            <a:r>
              <a:rPr lang="cs-CZ" b="1" dirty="0" err="1">
                <a:solidFill>
                  <a:srgbClr val="333333"/>
                </a:solidFill>
                <a:latin typeface="Lucida Grande"/>
              </a:rPr>
              <a:t>chela</a:t>
            </a:r>
            <a:r>
              <a:rPr lang="cs-CZ" b="1" dirty="0">
                <a:solidFill>
                  <a:srgbClr val="333333"/>
                </a:solidFill>
                <a:latin typeface="Lucida Grande"/>
              </a:rPr>
              <a:t> (klepet) a velikostí těla u rostoucího samce                               kraba houslisty (</a:t>
            </a:r>
            <a:r>
              <a:rPr lang="cs-CZ" b="1" dirty="0" err="1">
                <a:solidFill>
                  <a:srgbClr val="333333"/>
                </a:solidFill>
                <a:latin typeface="Lucida Grande"/>
              </a:rPr>
              <a:t>Uca</a:t>
            </a:r>
            <a:r>
              <a:rPr lang="cs-CZ" b="1" dirty="0">
                <a:solidFill>
                  <a:srgbClr val="333333"/>
                </a:solidFill>
                <a:latin typeface="Lucida Grande"/>
              </a:rPr>
              <a:t> </a:t>
            </a:r>
            <a:r>
              <a:rPr lang="cs-CZ" b="1" dirty="0" err="1">
                <a:solidFill>
                  <a:srgbClr val="333333"/>
                </a:solidFill>
                <a:latin typeface="Lucida Grande"/>
              </a:rPr>
              <a:t>pugnax</a:t>
            </a:r>
            <a:r>
              <a:rPr lang="cs-CZ" b="1" dirty="0">
                <a:solidFill>
                  <a:srgbClr val="333333"/>
                </a:solidFill>
                <a:latin typeface="Lucida Grande"/>
              </a:rPr>
              <a:t>)</a:t>
            </a:r>
          </a:p>
          <a:p>
            <a:pPr algn="ctr" fontAlgn="base"/>
            <a:endParaRPr lang="cs-CZ" b="1" dirty="0">
              <a:solidFill>
                <a:srgbClr val="333333"/>
              </a:solidFill>
              <a:latin typeface="Lucida Grande"/>
            </a:endParaRPr>
          </a:p>
          <a:p>
            <a:pPr fontAlgn="base"/>
            <a:r>
              <a:rPr lang="cs-CZ" dirty="0">
                <a:solidFill>
                  <a:srgbClr val="333333"/>
                </a:solidFill>
                <a:latin typeface="Lucida Grande"/>
              </a:rPr>
              <a:t>Červené čáry ukazují měření provedená na krabovi. Když jsou data zobrazena v bodovém grafu, vztah mezi </a:t>
            </a:r>
            <a:r>
              <a:rPr lang="cs-CZ" dirty="0" err="1">
                <a:solidFill>
                  <a:srgbClr val="333333"/>
                </a:solidFill>
                <a:latin typeface="Lucida Grande"/>
              </a:rPr>
              <a:t>chelou</a:t>
            </a:r>
            <a:r>
              <a:rPr lang="cs-CZ" dirty="0">
                <a:solidFill>
                  <a:srgbClr val="333333"/>
                </a:solidFill>
                <a:latin typeface="Lucida Grande"/>
              </a:rPr>
              <a:t> a velikostí tělesa je křivkově lineární (A), která se stane lineární, když se vynese do logaritmicko-logaritmické stupnice (B), a proto ji lze popsat pomocí jednoduché lineární rovnice. Rovnice pro lineární vztah ukazuje, že jeho sklon (což je alometrický koeficient </a:t>
            </a:r>
            <a:r>
              <a:rPr lang="el-GR" dirty="0">
                <a:solidFill>
                  <a:srgbClr val="333333"/>
                </a:solidFill>
                <a:latin typeface="Lucida Grande"/>
              </a:rPr>
              <a:t>α) </a:t>
            </a:r>
            <a:r>
              <a:rPr lang="cs-CZ" dirty="0">
                <a:solidFill>
                  <a:srgbClr val="333333"/>
                </a:solidFill>
                <a:latin typeface="Lucida Grande"/>
              </a:rPr>
              <a:t>je 1,57. Vztah mezi </a:t>
            </a:r>
            <a:r>
              <a:rPr lang="cs-CZ" dirty="0" err="1">
                <a:solidFill>
                  <a:srgbClr val="333333"/>
                </a:solidFill>
                <a:latin typeface="Lucida Grande"/>
              </a:rPr>
              <a:t>chelou</a:t>
            </a:r>
            <a:r>
              <a:rPr lang="cs-CZ" dirty="0">
                <a:solidFill>
                  <a:srgbClr val="333333"/>
                </a:solidFill>
                <a:latin typeface="Lucida Grande"/>
              </a:rPr>
              <a:t> a velikostí těla je tedy </a:t>
            </a:r>
            <a:r>
              <a:rPr lang="cs-CZ" dirty="0" err="1">
                <a:solidFill>
                  <a:srgbClr val="333333"/>
                </a:solidFill>
                <a:latin typeface="Lucida Grande"/>
              </a:rPr>
              <a:t>hyperalometrický</a:t>
            </a:r>
            <a:r>
              <a:rPr lang="cs-CZ" dirty="0">
                <a:solidFill>
                  <a:srgbClr val="333333"/>
                </a:solidFill>
                <a:latin typeface="Lucida Grande"/>
              </a:rPr>
              <a:t>. Modrá čára znázorňuje alometrický vztah, pokud by byl izometrický a měl sklon 1.</a:t>
            </a:r>
            <a:endParaRPr lang="cs-CZ" b="0" i="0" dirty="0">
              <a:solidFill>
                <a:srgbClr val="333333"/>
              </a:solidFill>
              <a:effectLst/>
              <a:latin typeface="Lucida Grande"/>
            </a:endParaRPr>
          </a:p>
        </p:txBody>
      </p:sp>
    </p:spTree>
    <p:extLst>
      <p:ext uri="{BB962C8B-B14F-4D97-AF65-F5344CB8AC3E}">
        <p14:creationId xmlns:p14="http://schemas.microsoft.com/office/powerpoint/2010/main" val="2978412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8402"/>
          </a:xfrm>
        </p:spPr>
        <p:txBody>
          <a:bodyPr>
            <a:normAutofit/>
          </a:bodyPr>
          <a:lstStyle/>
          <a:p>
            <a:pPr algn="ctr"/>
            <a:r>
              <a:rPr lang="cs-CZ" sz="3800" b="1" dirty="0"/>
              <a:t>Alometrie – morfologické </a:t>
            </a:r>
            <a:r>
              <a:rPr lang="cs-CZ" sz="3800" b="1" dirty="0" err="1"/>
              <a:t>škálování</a:t>
            </a:r>
            <a:endParaRPr lang="cs-CZ" sz="3800" b="1" dirty="0"/>
          </a:p>
        </p:txBody>
      </p:sp>
      <p:pic>
        <p:nvPicPr>
          <p:cNvPr id="11268" name="Picture 4" descr="Allometry and size control: what can studies of body size regulation teach  us about the evolution of morphological scaling relationships?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9511" y="2216912"/>
            <a:ext cx="4655958" cy="374923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llometry | Growth &amp; Development, Biological Scaling | Britan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1228" y="2225326"/>
            <a:ext cx="6491804" cy="38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45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8393"/>
            <a:ext cx="10515600" cy="930938"/>
          </a:xfrm>
        </p:spPr>
        <p:txBody>
          <a:bodyPr>
            <a:normAutofit/>
          </a:bodyPr>
          <a:lstStyle/>
          <a:p>
            <a:pPr algn="ctr"/>
            <a:r>
              <a:rPr lang="cs-CZ" sz="3800" b="1" dirty="0"/>
              <a:t>Co je to hostitel ?</a:t>
            </a:r>
          </a:p>
        </p:txBody>
      </p:sp>
      <p:sp>
        <p:nvSpPr>
          <p:cNvPr id="3" name="Zástupný symbol pro obsah 2"/>
          <p:cNvSpPr>
            <a:spLocks noGrp="1"/>
          </p:cNvSpPr>
          <p:nvPr>
            <p:ph idx="1"/>
          </p:nvPr>
        </p:nvSpPr>
        <p:spPr>
          <a:xfrm>
            <a:off x="838200" y="1089331"/>
            <a:ext cx="10515600" cy="5351226"/>
          </a:xfrm>
        </p:spPr>
        <p:txBody>
          <a:bodyPr>
            <a:normAutofit fontScale="77500" lnSpcReduction="20000"/>
          </a:bodyPr>
          <a:lstStyle/>
          <a:p>
            <a:r>
              <a:rPr lang="cs-CZ" b="1" dirty="0"/>
              <a:t>Mezihostitel</a:t>
            </a:r>
            <a:r>
              <a:rPr lang="cs-CZ" dirty="0"/>
              <a:t>: je organizmus, ve kterém se nacházejí infekční stádia parazitů, proběhl v něm jejich </a:t>
            </a:r>
            <a:r>
              <a:rPr lang="cs-CZ" b="1" dirty="0"/>
              <a:t>částečný vývoj</a:t>
            </a:r>
            <a:r>
              <a:rPr lang="cs-CZ" dirty="0"/>
              <a:t>, ale parazit u mezihostitele </a:t>
            </a:r>
            <a:r>
              <a:rPr lang="cs-CZ" b="1" dirty="0"/>
              <a:t>nedosáhl úplné pohlavní zralosti</a:t>
            </a:r>
            <a:r>
              <a:rPr lang="cs-CZ" dirty="0"/>
              <a:t>. </a:t>
            </a:r>
            <a:r>
              <a:rPr lang="cs-CZ" dirty="0" err="1"/>
              <a:t>Paratenický</a:t>
            </a:r>
            <a:r>
              <a:rPr lang="cs-CZ" dirty="0"/>
              <a:t> (transportní) hostitel: organizmus, který parazita přenáší, ale nedochází v něm k jeho vývoj.</a:t>
            </a:r>
          </a:p>
          <a:p>
            <a:pPr marL="0" indent="0">
              <a:buNone/>
            </a:pPr>
            <a:endParaRPr lang="cs-CZ" dirty="0">
              <a:latin typeface="Arial" panose="020B0604020202020204" pitchFamily="34" charset="0"/>
            </a:endParaRPr>
          </a:p>
          <a:p>
            <a:r>
              <a:rPr lang="cs-CZ" b="1" dirty="0" err="1">
                <a:latin typeface="Arial" panose="020B0604020202020204" pitchFamily="34" charset="0"/>
              </a:rPr>
              <a:t>Paratenický</a:t>
            </a:r>
            <a:r>
              <a:rPr lang="cs-CZ" b="1" dirty="0">
                <a:latin typeface="Arial" panose="020B0604020202020204" pitchFamily="34" charset="0"/>
              </a:rPr>
              <a:t> (rezervoárový) hostitel:</a:t>
            </a:r>
          </a:p>
          <a:p>
            <a:pPr marL="0" indent="0">
              <a:buNone/>
            </a:pPr>
            <a:r>
              <a:rPr lang="cs-CZ" b="1" dirty="0">
                <a:latin typeface="Arial" panose="020B0604020202020204" pitchFamily="34" charset="0"/>
              </a:rPr>
              <a:t>	Význam 1:</a:t>
            </a:r>
            <a:r>
              <a:rPr lang="cs-CZ" dirty="0">
                <a:latin typeface="Arial" panose="020B0604020202020204" pitchFamily="34" charset="0"/>
              </a:rPr>
              <a:t> Organismus, jenž </a:t>
            </a:r>
            <a:r>
              <a:rPr lang="cs-CZ" b="1" dirty="0">
                <a:latin typeface="Arial" panose="020B0604020202020204" pitchFamily="34" charset="0"/>
              </a:rPr>
              <a:t>stojí mimo vývojový cyklus parazita</a:t>
            </a:r>
            <a:r>
              <a:rPr lang="cs-CZ" dirty="0">
                <a:latin typeface="Arial" panose="020B0604020202020204" pitchFamily="34" charset="0"/>
              </a:rPr>
              <a:t>. Parazit se v tomto hostiteli </a:t>
            </a:r>
            <a:r>
              <a:rPr lang="cs-CZ" b="1" dirty="0">
                <a:latin typeface="Arial" panose="020B0604020202020204" pitchFamily="34" charset="0"/>
              </a:rPr>
              <a:t>nijak nevyvíjí </a:t>
            </a:r>
            <a:r>
              <a:rPr lang="cs-CZ" dirty="0">
                <a:latin typeface="Arial" panose="020B0604020202020204" pitchFamily="34" charset="0"/>
              </a:rPr>
              <a:t>a v podstatě čeká na to, až se dostane do definitivního hostitele. </a:t>
            </a:r>
            <a:r>
              <a:rPr lang="cs-CZ" dirty="0" err="1">
                <a:latin typeface="Arial" panose="020B0604020202020204" pitchFamily="34" charset="0"/>
              </a:rPr>
              <a:t>Paratenický</a:t>
            </a:r>
            <a:r>
              <a:rPr lang="cs-CZ" dirty="0">
                <a:latin typeface="Arial" panose="020B0604020202020204" pitchFamily="34" charset="0"/>
              </a:rPr>
              <a:t> hostitel </a:t>
            </a:r>
            <a:r>
              <a:rPr lang="cs-CZ" b="1" dirty="0">
                <a:latin typeface="Arial" panose="020B0604020202020204" pitchFamily="34" charset="0"/>
              </a:rPr>
              <a:t>usnadňuje parazitu přenos </a:t>
            </a:r>
            <a:r>
              <a:rPr lang="cs-CZ" dirty="0">
                <a:latin typeface="Arial" panose="020B0604020202020204" pitchFamily="34" charset="0"/>
              </a:rPr>
              <a:t>do definitivního hostitele nebo chrání parazita před nepříznivým prostředím.</a:t>
            </a:r>
          </a:p>
          <a:p>
            <a:pPr marL="0" indent="0">
              <a:buNone/>
            </a:pPr>
            <a:r>
              <a:rPr lang="cs-CZ" b="1" dirty="0">
                <a:latin typeface="Arial" panose="020B0604020202020204" pitchFamily="34" charset="0"/>
              </a:rPr>
              <a:t>	Význam 2:</a:t>
            </a:r>
            <a:r>
              <a:rPr lang="cs-CZ" dirty="0">
                <a:latin typeface="Arial" panose="020B0604020202020204" pitchFamily="34" charset="0"/>
              </a:rPr>
              <a:t> Termín rezervoárový hostitel může být používán i jiném slova smyslu. Například „</a:t>
            </a:r>
            <a:r>
              <a:rPr lang="cs-CZ" i="1" dirty="0">
                <a:latin typeface="Arial" panose="020B0604020202020204" pitchFamily="34" charset="0"/>
              </a:rPr>
              <a:t>rezervoárovým hostitelem trichinelózy ve volné přírodě je prase divoké</a:t>
            </a:r>
            <a:r>
              <a:rPr lang="cs-CZ" dirty="0">
                <a:latin typeface="Arial" panose="020B0604020202020204" pitchFamily="34" charset="0"/>
              </a:rPr>
              <a:t>“. V tomto případě je </a:t>
            </a:r>
            <a:r>
              <a:rPr lang="cs-CZ" b="1" dirty="0" err="1">
                <a:latin typeface="Arial" panose="020B0604020202020204" pitchFamily="34" charset="0"/>
              </a:rPr>
              <a:t>rezervovárový</a:t>
            </a:r>
            <a:r>
              <a:rPr lang="cs-CZ" b="1" dirty="0">
                <a:latin typeface="Arial" panose="020B0604020202020204" pitchFamily="34" charset="0"/>
              </a:rPr>
              <a:t> hostitel chápán jako organismus, v němž žije parazit, kterým se mohou nakazit jiní hostitelé</a:t>
            </a:r>
            <a:r>
              <a:rPr lang="cs-CZ" dirty="0">
                <a:latin typeface="Arial" panose="020B0604020202020204" pitchFamily="34" charset="0"/>
              </a:rPr>
              <a:t>. </a:t>
            </a:r>
          </a:p>
          <a:p>
            <a:pPr marL="0" indent="0">
              <a:buNone/>
            </a:pPr>
            <a:endParaRPr lang="cs-CZ" dirty="0">
              <a:latin typeface="Arial" panose="020B0604020202020204" pitchFamily="34" charset="0"/>
            </a:endParaRPr>
          </a:p>
          <a:p>
            <a:pPr marL="0" indent="0">
              <a:buNone/>
            </a:pPr>
            <a:r>
              <a:rPr lang="cs-CZ" dirty="0">
                <a:latin typeface="Arial" panose="020B0604020202020204" pitchFamily="34" charset="0"/>
              </a:rPr>
              <a:t>Ve virologii a </a:t>
            </a:r>
            <a:r>
              <a:rPr lang="cs-CZ" dirty="0" err="1">
                <a:latin typeface="Arial" panose="020B0604020202020204" pitchFamily="34" charset="0"/>
              </a:rPr>
              <a:t>bakterilogii</a:t>
            </a:r>
            <a:r>
              <a:rPr lang="cs-CZ" dirty="0">
                <a:latin typeface="Arial" panose="020B0604020202020204" pitchFamily="34" charset="0"/>
              </a:rPr>
              <a:t> se v tomto smyslu užívá termín </a:t>
            </a:r>
            <a:r>
              <a:rPr lang="cs-CZ" b="1" dirty="0">
                <a:latin typeface="Arial" panose="020B0604020202020204" pitchFamily="34" charset="0"/>
              </a:rPr>
              <a:t>rezervoár</a:t>
            </a:r>
            <a:r>
              <a:rPr lang="cs-CZ" dirty="0">
                <a:latin typeface="Arial" panose="020B0604020202020204" pitchFamily="34" charset="0"/>
              </a:rPr>
              <a:t> (např. rezervoár viru, bakterie).</a:t>
            </a:r>
          </a:p>
          <a:p>
            <a:pPr marL="0" indent="0">
              <a:buNone/>
            </a:pPr>
            <a:endParaRPr lang="cs-CZ" dirty="0"/>
          </a:p>
        </p:txBody>
      </p:sp>
    </p:spTree>
    <p:extLst>
      <p:ext uri="{BB962C8B-B14F-4D97-AF65-F5344CB8AC3E}">
        <p14:creationId xmlns:p14="http://schemas.microsoft.com/office/powerpoint/2010/main" val="2169458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2290" name="Picture 2" descr="PPT - Allometric scaling to predict pharmacokinetic and pharmacodynamic  parameters in man PowerPoint Presentation - ID:2909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9884" y="63611"/>
            <a:ext cx="10353916" cy="776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35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2004"/>
            <a:ext cx="10515600" cy="700349"/>
          </a:xfrm>
        </p:spPr>
        <p:txBody>
          <a:bodyPr>
            <a:normAutofit/>
          </a:bodyPr>
          <a:lstStyle/>
          <a:p>
            <a:pPr algn="ctr"/>
            <a:r>
              <a:rPr lang="cs-CZ" sz="3800" b="1" dirty="0" err="1"/>
              <a:t>Fenotypicklá</a:t>
            </a:r>
            <a:r>
              <a:rPr lang="cs-CZ" sz="3800" b="1" dirty="0"/>
              <a:t> plasticita hostitele!</a:t>
            </a:r>
          </a:p>
        </p:txBody>
      </p:sp>
      <p:sp>
        <p:nvSpPr>
          <p:cNvPr id="3" name="Zástupný symbol pro obsah 2"/>
          <p:cNvSpPr>
            <a:spLocks noGrp="1"/>
          </p:cNvSpPr>
          <p:nvPr>
            <p:ph idx="1"/>
          </p:nvPr>
        </p:nvSpPr>
        <p:spPr>
          <a:xfrm>
            <a:off x="461175" y="1595038"/>
            <a:ext cx="11211339" cy="4351338"/>
          </a:xfrm>
        </p:spPr>
        <p:txBody>
          <a:bodyPr/>
          <a:lstStyle/>
          <a:p>
            <a:r>
              <a:rPr lang="cs-CZ" b="1" dirty="0"/>
              <a:t>Fenotypová plasticita</a:t>
            </a:r>
            <a:r>
              <a:rPr lang="cs-CZ" dirty="0"/>
              <a:t>: Schopnost jednoho genotypu exprimovat odlišné fenotypy za různých podmínek prostředí. Míra, do jaké je plasticita sama o sobě dědičným znakem, a to, zda převážně napomáhá nebo brání adaptivní evoluci, je důležitou oblastí aktivního výzkumu.</a:t>
            </a:r>
          </a:p>
          <a:p>
            <a:pPr marL="0" indent="0">
              <a:buNone/>
            </a:pPr>
            <a:endParaRPr lang="cs-CZ" dirty="0"/>
          </a:p>
          <a:p>
            <a:r>
              <a:rPr lang="cs-CZ" b="1" dirty="0"/>
              <a:t>Plastické reakce </a:t>
            </a:r>
            <a:r>
              <a:rPr lang="cs-CZ" dirty="0"/>
              <a:t>na teplotu jsou u </a:t>
            </a:r>
            <a:r>
              <a:rPr lang="cs-CZ" dirty="0" err="1"/>
              <a:t>ektotermních</a:t>
            </a:r>
            <a:r>
              <a:rPr lang="cs-CZ" dirty="0"/>
              <a:t> organismů zásadní, protože všechny aspekty jejich fyziologie jsou přímo závislé na jejich tepelném prostředí. Tepelná aklimatizace jako taková zahrnuje fenotypové úpravy, které se běžně vyskytují napříč taxony, jako jsou změny lipidového složení buněčných membrán</a:t>
            </a:r>
            <a:r>
              <a:rPr lang="cs-CZ" u="sng" dirty="0"/>
              <a:t>.</a:t>
            </a:r>
            <a:endParaRPr lang="cs-CZ" dirty="0"/>
          </a:p>
        </p:txBody>
      </p:sp>
    </p:spTree>
    <p:extLst>
      <p:ext uri="{BB962C8B-B14F-4D97-AF65-F5344CB8AC3E}">
        <p14:creationId xmlns:p14="http://schemas.microsoft.com/office/powerpoint/2010/main" val="2370329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803717"/>
          </a:xfrm>
        </p:spPr>
        <p:txBody>
          <a:bodyPr>
            <a:normAutofit/>
          </a:bodyPr>
          <a:lstStyle/>
          <a:p>
            <a:pPr algn="ctr"/>
            <a:r>
              <a:rPr lang="cs-CZ" sz="4000" b="1" dirty="0"/>
              <a:t>Plasticita fenotypu</a:t>
            </a:r>
          </a:p>
        </p:txBody>
      </p:sp>
      <p:pic>
        <p:nvPicPr>
          <p:cNvPr id="13314" name="Picture 2" descr="https://www.researchgate.net/profile/Anurag-Agrawal-7/publication/228731603/figure/fig1/AS:301808242184193@1448968100342/figure-fig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416" y="1555281"/>
            <a:ext cx="3437786" cy="488527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3685202" y="1905374"/>
            <a:ext cx="3959596" cy="4620619"/>
          </a:xfrm>
          <a:prstGeom prst="rect">
            <a:avLst/>
          </a:prstGeom>
        </p:spPr>
      </p:pic>
      <p:pic>
        <p:nvPicPr>
          <p:cNvPr id="5" name="Obrázek 4"/>
          <p:cNvPicPr>
            <a:picLocks noChangeAspect="1"/>
          </p:cNvPicPr>
          <p:nvPr/>
        </p:nvPicPr>
        <p:blipFill>
          <a:blip r:embed="rId4"/>
          <a:stretch>
            <a:fillRect/>
          </a:stretch>
        </p:blipFill>
        <p:spPr>
          <a:xfrm>
            <a:off x="8027171" y="1470992"/>
            <a:ext cx="3917413" cy="3278422"/>
          </a:xfrm>
          <a:prstGeom prst="rect">
            <a:avLst/>
          </a:prstGeom>
        </p:spPr>
      </p:pic>
      <p:pic>
        <p:nvPicPr>
          <p:cNvPr id="6" name="Obrázek 5"/>
          <p:cNvPicPr>
            <a:picLocks noChangeAspect="1"/>
          </p:cNvPicPr>
          <p:nvPr/>
        </p:nvPicPr>
        <p:blipFill>
          <a:blip r:embed="rId5"/>
          <a:stretch>
            <a:fillRect/>
          </a:stretch>
        </p:blipFill>
        <p:spPr>
          <a:xfrm>
            <a:off x="8027171" y="4954284"/>
            <a:ext cx="3954819" cy="1406760"/>
          </a:xfrm>
          <a:prstGeom prst="rect">
            <a:avLst/>
          </a:prstGeom>
        </p:spPr>
      </p:pic>
    </p:spTree>
    <p:extLst>
      <p:ext uri="{BB962C8B-B14F-4D97-AF65-F5344CB8AC3E}">
        <p14:creationId xmlns:p14="http://schemas.microsoft.com/office/powerpoint/2010/main" val="3840858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9661"/>
            <a:ext cx="10515600" cy="1325563"/>
          </a:xfrm>
        </p:spPr>
        <p:txBody>
          <a:bodyPr>
            <a:normAutofit/>
          </a:bodyPr>
          <a:lstStyle/>
          <a:p>
            <a:pPr algn="ctr"/>
            <a:r>
              <a:rPr lang="en-US" sz="4000" b="1" dirty="0"/>
              <a:t>What is phenotypic plasticity in parasitism?</a:t>
            </a:r>
            <a:endParaRPr lang="cs-CZ" sz="4000" b="1" dirty="0"/>
          </a:p>
        </p:txBody>
      </p:sp>
      <p:pic>
        <p:nvPicPr>
          <p:cNvPr id="10242"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512" y="1317739"/>
            <a:ext cx="7804548" cy="366054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9028" y="5232719"/>
            <a:ext cx="11775881" cy="1631216"/>
          </a:xfrm>
          <a:prstGeom prst="rect">
            <a:avLst/>
          </a:prstGeom>
        </p:spPr>
        <p:txBody>
          <a:bodyPr wrap="square">
            <a:spAutoFit/>
          </a:bodyPr>
          <a:lstStyle/>
          <a:p>
            <a:r>
              <a:rPr lang="cs-CZ" sz="2000" b="1" i="0" dirty="0">
                <a:solidFill>
                  <a:srgbClr val="202122"/>
                </a:solidFill>
                <a:effectLst/>
                <a:latin typeface="Arial" panose="020B0604020202020204" pitchFamily="34" charset="0"/>
              </a:rPr>
              <a:t>Fenotypová plasticita</a:t>
            </a:r>
            <a:r>
              <a:rPr lang="cs-CZ" sz="2000" b="0" i="0" dirty="0">
                <a:solidFill>
                  <a:srgbClr val="202122"/>
                </a:solidFill>
                <a:effectLst/>
                <a:latin typeface="Arial" panose="020B0604020202020204" pitchFamily="34" charset="0"/>
              </a:rPr>
              <a:t> se týká některých změn v chování, morfologii a fyziologii </a:t>
            </a:r>
            <a:r>
              <a:rPr lang="cs-CZ" sz="2000" b="0" i="0" u="none" strike="noStrike" dirty="0">
                <a:effectLst/>
                <a:latin typeface="Arial" panose="020B0604020202020204" pitchFamily="34" charset="0"/>
              </a:rPr>
              <a:t>organismu</a:t>
            </a:r>
            <a:r>
              <a:rPr lang="cs-CZ" sz="2000" b="0" i="0" dirty="0">
                <a:solidFill>
                  <a:srgbClr val="202122"/>
                </a:solidFill>
                <a:effectLst/>
                <a:latin typeface="Arial" panose="020B0604020202020204" pitchFamily="34" charset="0"/>
              </a:rPr>
              <a:t> v reakci na jedinečné prostředí. Zásadní pro způsob, jakým se organismy vyrovnávají s variacemi prostředí, fenotypová plasticita zahrnuje všechny typy změn vyvolaných prostředím (např. </a:t>
            </a:r>
            <a:r>
              <a:rPr lang="cs-CZ" sz="2000" b="0" i="0" u="none" strike="noStrike" dirty="0">
                <a:effectLst/>
                <a:latin typeface="Arial" panose="020B0604020202020204" pitchFamily="34" charset="0"/>
              </a:rPr>
              <a:t>morfologické</a:t>
            </a:r>
            <a:r>
              <a:rPr lang="cs-CZ" sz="2000" b="0" i="0" dirty="0">
                <a:solidFill>
                  <a:srgbClr val="202122"/>
                </a:solidFill>
                <a:effectLst/>
                <a:latin typeface="Arial" panose="020B0604020202020204" pitchFamily="34" charset="0"/>
              </a:rPr>
              <a:t>, </a:t>
            </a:r>
            <a:r>
              <a:rPr lang="cs-CZ" sz="2000" b="0" i="0" u="none" strike="noStrike" dirty="0">
                <a:effectLst/>
                <a:latin typeface="Arial" panose="020B0604020202020204" pitchFamily="34" charset="0"/>
              </a:rPr>
              <a:t>fyziologické</a:t>
            </a:r>
            <a:r>
              <a:rPr lang="cs-CZ" sz="2000" b="0" i="0" dirty="0">
                <a:solidFill>
                  <a:srgbClr val="202122"/>
                </a:solidFill>
                <a:effectLst/>
                <a:latin typeface="Arial" panose="020B0604020202020204" pitchFamily="34" charset="0"/>
              </a:rPr>
              <a:t>, </a:t>
            </a:r>
            <a:r>
              <a:rPr lang="cs-CZ" sz="2000" b="0" i="0" u="none" strike="noStrike" dirty="0">
                <a:effectLst/>
                <a:latin typeface="Arial" panose="020B0604020202020204" pitchFamily="34" charset="0"/>
              </a:rPr>
              <a:t>behaviorální</a:t>
            </a:r>
            <a:r>
              <a:rPr lang="cs-CZ" sz="2000" b="0" i="0" dirty="0">
                <a:solidFill>
                  <a:srgbClr val="202122"/>
                </a:solidFill>
                <a:effectLst/>
                <a:latin typeface="Arial" panose="020B0604020202020204" pitchFamily="34" charset="0"/>
              </a:rPr>
              <a:t>, </a:t>
            </a:r>
            <a:r>
              <a:rPr lang="cs-CZ" sz="2000" b="0" i="0" u="none" strike="noStrike" dirty="0">
                <a:effectLst/>
                <a:latin typeface="Arial" panose="020B0604020202020204" pitchFamily="34" charset="0"/>
              </a:rPr>
              <a:t>fenologické</a:t>
            </a:r>
            <a:r>
              <a:rPr lang="cs-CZ" sz="2000" b="0" i="0" dirty="0">
                <a:solidFill>
                  <a:srgbClr val="202122"/>
                </a:solidFill>
                <a:effectLst/>
                <a:latin typeface="Arial" panose="020B0604020202020204" pitchFamily="34" charset="0"/>
              </a:rPr>
              <a:t>), které mohou, ale nemusí být trvalé po celou dobu života jedince. </a:t>
            </a:r>
            <a:endParaRPr lang="cs-CZ" sz="2000" dirty="0"/>
          </a:p>
        </p:txBody>
      </p:sp>
      <p:pic>
        <p:nvPicPr>
          <p:cNvPr id="6" name="Picture 2" descr="https://upload.wikimedia.org/wikipedia/commons/thumb/2/23/Thermally_Agitated_Molecule.gif/250px-Thermally_Agitated_Molecul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42774" y="1317739"/>
            <a:ext cx="2911026" cy="291102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8244529" y="4309812"/>
            <a:ext cx="3248453" cy="707886"/>
          </a:xfrm>
          <a:prstGeom prst="rect">
            <a:avLst/>
          </a:prstGeom>
        </p:spPr>
        <p:txBody>
          <a:bodyPr wrap="none">
            <a:spAutoFit/>
          </a:bodyPr>
          <a:lstStyle/>
          <a:p>
            <a:pPr algn="ctr"/>
            <a:r>
              <a:rPr lang="cs-CZ" sz="2000" b="0" i="0" dirty="0">
                <a:solidFill>
                  <a:srgbClr val="000000"/>
                </a:solidFill>
                <a:effectLst/>
                <a:latin typeface="Arial" panose="020B0604020202020204" pitchFamily="34" charset="0"/>
              </a:rPr>
              <a:t>Tepelné vibrace segmentu </a:t>
            </a:r>
          </a:p>
          <a:p>
            <a:pPr algn="ctr"/>
            <a:r>
              <a:rPr lang="cs-CZ" sz="2000" b="0" i="0" u="none" strike="noStrike" dirty="0">
                <a:effectLst/>
                <a:latin typeface="Arial" panose="020B0604020202020204" pitchFamily="34" charset="0"/>
              </a:rPr>
              <a:t>alfa šroubovice</a:t>
            </a:r>
            <a:r>
              <a:rPr lang="cs-CZ" sz="2000" b="0" i="0" dirty="0">
                <a:solidFill>
                  <a:srgbClr val="000000"/>
                </a:solidFill>
                <a:effectLst/>
                <a:latin typeface="Arial" panose="020B0604020202020204" pitchFamily="34" charset="0"/>
              </a:rPr>
              <a:t> proteinu</a:t>
            </a:r>
            <a:r>
              <a:rPr lang="cs-CZ" b="0" i="0" dirty="0">
                <a:solidFill>
                  <a:srgbClr val="000000"/>
                </a:solidFill>
                <a:effectLst/>
                <a:latin typeface="Arial" panose="020B0604020202020204" pitchFamily="34" charset="0"/>
              </a:rPr>
              <a:t>.</a:t>
            </a:r>
            <a:endParaRPr lang="cs-CZ" dirty="0"/>
          </a:p>
        </p:txBody>
      </p:sp>
    </p:spTree>
    <p:extLst>
      <p:ext uri="{BB962C8B-B14F-4D97-AF65-F5344CB8AC3E}">
        <p14:creationId xmlns:p14="http://schemas.microsoft.com/office/powerpoint/2010/main" val="4254095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4784"/>
            <a:ext cx="10515600" cy="835522"/>
          </a:xfrm>
        </p:spPr>
        <p:txBody>
          <a:bodyPr>
            <a:normAutofit/>
          </a:bodyPr>
          <a:lstStyle/>
          <a:p>
            <a:pPr algn="ctr"/>
            <a:r>
              <a:rPr lang="cs-CZ" sz="4000" b="1" dirty="0"/>
              <a:t>Fenotypická plasticita</a:t>
            </a:r>
          </a:p>
        </p:txBody>
      </p:sp>
      <p:pic>
        <p:nvPicPr>
          <p:cNvPr id="11266" name="Picture 2" descr="Frontiers | Thermal Plasticity in Insects' Response to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52806" y="930306"/>
            <a:ext cx="4891826" cy="33379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1 Phenotypic plasticity can generate diversity within species that is...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11" y="1047585"/>
            <a:ext cx="6556291" cy="500335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ehavioral Plasticity Research Institute - behavioralplasticity.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037" y="4389119"/>
            <a:ext cx="4399885" cy="223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038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9124"/>
            <a:ext cx="10515600" cy="899132"/>
          </a:xfrm>
        </p:spPr>
        <p:txBody>
          <a:bodyPr>
            <a:normAutofit/>
          </a:bodyPr>
          <a:lstStyle/>
          <a:p>
            <a:pPr algn="ctr"/>
            <a:r>
              <a:rPr lang="cs-CZ" sz="4000" b="1" dirty="0"/>
              <a:t>Fenotypová plasticita a parazitismus </a:t>
            </a:r>
          </a:p>
        </p:txBody>
      </p:sp>
      <p:sp>
        <p:nvSpPr>
          <p:cNvPr id="6" name="Obdélník 5"/>
          <p:cNvSpPr/>
          <p:nvPr/>
        </p:nvSpPr>
        <p:spPr>
          <a:xfrm>
            <a:off x="349857" y="789239"/>
            <a:ext cx="11600953" cy="1477328"/>
          </a:xfrm>
          <a:prstGeom prst="rect">
            <a:avLst/>
          </a:prstGeom>
        </p:spPr>
        <p:txBody>
          <a:bodyPr wrap="square">
            <a:spAutoFit/>
          </a:bodyPr>
          <a:lstStyle/>
          <a:p>
            <a:r>
              <a:rPr lang="cs-CZ" b="0" i="0" dirty="0">
                <a:solidFill>
                  <a:srgbClr val="202122"/>
                </a:solidFill>
                <a:effectLst/>
                <a:latin typeface="Arial" panose="020B0604020202020204" pitchFamily="34" charset="0"/>
              </a:rPr>
              <a:t>Infekce </a:t>
            </a:r>
            <a:r>
              <a:rPr lang="cs-CZ" b="0" i="0" u="none" strike="noStrike" dirty="0">
                <a:effectLst/>
                <a:latin typeface="Arial" panose="020B0604020202020204" pitchFamily="34" charset="0"/>
              </a:rPr>
              <a:t>parazity</a:t>
            </a:r>
            <a:r>
              <a:rPr lang="cs-CZ" b="0" i="0" dirty="0">
                <a:solidFill>
                  <a:srgbClr val="202122"/>
                </a:solidFill>
                <a:effectLst/>
                <a:latin typeface="Arial" panose="020B0604020202020204" pitchFamily="34" charset="0"/>
              </a:rPr>
              <a:t> může vyvolat fenotypovou plasticitu jako prostředek ke kompenzaci škodlivých účinků způsobených parazitismem. </a:t>
            </a:r>
            <a:r>
              <a:rPr lang="cs-CZ" b="0" i="0" u="none" strike="noStrike" dirty="0">
                <a:effectLst/>
                <a:latin typeface="Arial" panose="020B0604020202020204" pitchFamily="34" charset="0"/>
              </a:rPr>
              <a:t>Bezobratlí</a:t>
            </a:r>
            <a:r>
              <a:rPr lang="cs-CZ" b="0" i="0" dirty="0">
                <a:solidFill>
                  <a:srgbClr val="202122"/>
                </a:solidFill>
                <a:effectLst/>
                <a:latin typeface="Arial" panose="020B0604020202020204" pitchFamily="34" charset="0"/>
              </a:rPr>
              <a:t> běžně reagují na </a:t>
            </a:r>
            <a:r>
              <a:rPr lang="cs-CZ" b="1" i="0" u="none" strike="noStrike" dirty="0">
                <a:effectLst/>
                <a:latin typeface="Arial" panose="020B0604020202020204" pitchFamily="34" charset="0"/>
              </a:rPr>
              <a:t>parazitickou kastraci</a:t>
            </a:r>
            <a:r>
              <a:rPr lang="cs-CZ" b="0" i="0" dirty="0">
                <a:solidFill>
                  <a:srgbClr val="202122"/>
                </a:solidFill>
                <a:effectLst/>
                <a:latin typeface="Arial" panose="020B0604020202020204" pitchFamily="34" charset="0"/>
              </a:rPr>
              <a:t> nebo </a:t>
            </a:r>
            <a:r>
              <a:rPr lang="cs-CZ" b="1" i="0" dirty="0">
                <a:solidFill>
                  <a:srgbClr val="202122"/>
                </a:solidFill>
                <a:effectLst/>
                <a:latin typeface="Arial" panose="020B0604020202020204" pitchFamily="34" charset="0"/>
              </a:rPr>
              <a:t>zvýšenou </a:t>
            </a:r>
            <a:r>
              <a:rPr lang="cs-CZ" b="1" i="0" u="none" strike="noStrike" dirty="0">
                <a:effectLst/>
                <a:latin typeface="Arial" panose="020B0604020202020204" pitchFamily="34" charset="0"/>
              </a:rPr>
              <a:t>virulenci</a:t>
            </a:r>
            <a:r>
              <a:rPr lang="cs-CZ" b="1" i="0" dirty="0">
                <a:solidFill>
                  <a:srgbClr val="202122"/>
                </a:solidFill>
                <a:effectLst/>
                <a:latin typeface="Arial" panose="020B0604020202020204" pitchFamily="34" charset="0"/>
              </a:rPr>
              <a:t> </a:t>
            </a:r>
            <a:r>
              <a:rPr lang="cs-CZ" b="1" i="0" u="none" strike="noStrike" dirty="0">
                <a:effectLst/>
                <a:latin typeface="Arial" panose="020B0604020202020204" pitchFamily="34" charset="0"/>
              </a:rPr>
              <a:t>parazitů</a:t>
            </a:r>
            <a:r>
              <a:rPr lang="cs-CZ" b="1" i="0" dirty="0">
                <a:solidFill>
                  <a:srgbClr val="202122"/>
                </a:solidFill>
                <a:effectLst/>
                <a:latin typeface="Arial" panose="020B0604020202020204" pitchFamily="34" charset="0"/>
              </a:rPr>
              <a:t> kompenzací plodnosti</a:t>
            </a:r>
            <a:r>
              <a:rPr lang="cs-CZ" b="0" i="0" dirty="0">
                <a:solidFill>
                  <a:srgbClr val="202122"/>
                </a:solidFill>
                <a:effectLst/>
                <a:latin typeface="Arial" panose="020B0604020202020204" pitchFamily="34" charset="0"/>
              </a:rPr>
              <a:t>, aby </a:t>
            </a:r>
            <a:r>
              <a:rPr lang="cs-CZ" b="1" i="0" dirty="0">
                <a:solidFill>
                  <a:srgbClr val="202122"/>
                </a:solidFill>
                <a:effectLst/>
                <a:latin typeface="Arial" panose="020B0604020202020204" pitchFamily="34" charset="0"/>
              </a:rPr>
              <a:t>zvýšili svůj reprodukční výkon</a:t>
            </a:r>
            <a:r>
              <a:rPr lang="cs-CZ" b="0" i="0" dirty="0">
                <a:solidFill>
                  <a:srgbClr val="202122"/>
                </a:solidFill>
                <a:effectLst/>
                <a:latin typeface="Arial" panose="020B0604020202020204" pitchFamily="34" charset="0"/>
              </a:rPr>
              <a:t>, resp. </a:t>
            </a:r>
            <a:r>
              <a:rPr lang="cs-CZ" b="0" i="0" u="none" strike="noStrike" dirty="0">
                <a:effectLst/>
                <a:latin typeface="Arial" panose="020B0604020202020204" pitchFamily="34" charset="0"/>
              </a:rPr>
              <a:t>zdatnost</a:t>
            </a:r>
            <a:r>
              <a:rPr lang="cs-CZ" b="0" i="0" dirty="0">
                <a:solidFill>
                  <a:srgbClr val="202122"/>
                </a:solidFill>
                <a:effectLst/>
                <a:latin typeface="Arial" panose="020B0604020202020204" pitchFamily="34" charset="0"/>
              </a:rPr>
              <a:t>. Například </a:t>
            </a:r>
            <a:r>
              <a:rPr lang="cs-CZ" dirty="0">
                <a:latin typeface="Arial" panose="020B0604020202020204" pitchFamily="34" charset="0"/>
              </a:rPr>
              <a:t>buchanky</a:t>
            </a:r>
            <a:r>
              <a:rPr lang="cs-CZ" b="0" i="0" dirty="0">
                <a:solidFill>
                  <a:srgbClr val="202122"/>
                </a:solidFill>
                <a:effectLst/>
                <a:latin typeface="Arial" panose="020B0604020202020204" pitchFamily="34" charset="0"/>
              </a:rPr>
              <a:t> (</a:t>
            </a:r>
            <a:r>
              <a:rPr lang="cs-CZ" b="0" i="1" u="none" strike="noStrike" dirty="0" err="1">
                <a:solidFill>
                  <a:srgbClr val="202122"/>
                </a:solidFill>
                <a:effectLst/>
                <a:latin typeface="Arial" panose="020B0604020202020204" pitchFamily="34" charset="0"/>
              </a:rPr>
              <a:t>Daphnia</a:t>
            </a:r>
            <a:r>
              <a:rPr lang="cs-CZ" b="0" i="1" u="none" strike="noStrike" dirty="0">
                <a:solidFill>
                  <a:srgbClr val="202122"/>
                </a:solidFill>
                <a:effectLst/>
                <a:latin typeface="Arial" panose="020B0604020202020204" pitchFamily="34" charset="0"/>
              </a:rPr>
              <a:t> </a:t>
            </a:r>
            <a:r>
              <a:rPr lang="cs-CZ" b="0" i="1" u="none" strike="noStrike" dirty="0" err="1">
                <a:solidFill>
                  <a:srgbClr val="202122"/>
                </a:solidFill>
                <a:effectLst/>
                <a:latin typeface="Arial" panose="020B0604020202020204" pitchFamily="34" charset="0"/>
              </a:rPr>
              <a:t>magna</a:t>
            </a:r>
            <a:r>
              <a:rPr lang="cs-CZ" dirty="0">
                <a:solidFill>
                  <a:srgbClr val="202122"/>
                </a:solidFill>
                <a:latin typeface="Arial" panose="020B0604020202020204" pitchFamily="34" charset="0"/>
              </a:rPr>
              <a:t>)</a:t>
            </a:r>
            <a:r>
              <a:rPr lang="cs-CZ" b="0" i="0" dirty="0">
                <a:solidFill>
                  <a:srgbClr val="202122"/>
                </a:solidFill>
                <a:effectLst/>
                <a:latin typeface="Arial" panose="020B0604020202020204" pitchFamily="34" charset="0"/>
              </a:rPr>
              <a:t>, vystavené parazitickým </a:t>
            </a:r>
            <a:r>
              <a:rPr lang="cs-CZ" b="0" i="0" dirty="0" err="1">
                <a:solidFill>
                  <a:srgbClr val="202122"/>
                </a:solidFill>
                <a:effectLst/>
                <a:latin typeface="Arial" panose="020B0604020202020204" pitchFamily="34" charset="0"/>
              </a:rPr>
              <a:t>mikroskporodiím</a:t>
            </a:r>
            <a:r>
              <a:rPr lang="cs-CZ" b="0" i="0" dirty="0">
                <a:solidFill>
                  <a:srgbClr val="202122"/>
                </a:solidFill>
                <a:effectLst/>
                <a:latin typeface="Arial" panose="020B0604020202020204" pitchFamily="34" charset="0"/>
              </a:rPr>
              <a:t>, produkují v raných fázích expozice více potomků, aby kompenzovaly budoucí ztrátu reprodukčního úspěchu.</a:t>
            </a:r>
            <a:endParaRPr lang="cs-CZ" dirty="0"/>
          </a:p>
        </p:txBody>
      </p:sp>
      <p:sp>
        <p:nvSpPr>
          <p:cNvPr id="7" name="Obdélník 6"/>
          <p:cNvSpPr/>
          <p:nvPr/>
        </p:nvSpPr>
        <p:spPr>
          <a:xfrm>
            <a:off x="369734" y="5142804"/>
            <a:ext cx="11561197" cy="1477328"/>
          </a:xfrm>
          <a:prstGeom prst="rect">
            <a:avLst/>
          </a:prstGeom>
        </p:spPr>
        <p:txBody>
          <a:bodyPr wrap="square">
            <a:spAutoFit/>
          </a:bodyPr>
          <a:lstStyle/>
          <a:p>
            <a:r>
              <a:rPr lang="cs-CZ" b="0" i="0" dirty="0">
                <a:solidFill>
                  <a:srgbClr val="202122"/>
                </a:solidFill>
                <a:effectLst/>
                <a:latin typeface="Arial" panose="020B0604020202020204" pitchFamily="34" charset="0"/>
              </a:rPr>
              <a:t>Hostitelé mohou na parazitismus reagovat také prostřednictvím plasticity ve fyziologii kromě rozmnožování. U domácích myší infikovaných střevními </a:t>
            </a:r>
            <a:r>
              <a:rPr lang="cs-CZ" b="0" i="0" u="none" strike="noStrike" dirty="0">
                <a:effectLst/>
                <a:latin typeface="Arial" panose="020B0604020202020204" pitchFamily="34" charset="0"/>
              </a:rPr>
              <a:t>hlísticemi</a:t>
            </a:r>
            <a:r>
              <a:rPr lang="cs-CZ" b="0" i="0" dirty="0">
                <a:solidFill>
                  <a:srgbClr val="202122"/>
                </a:solidFill>
                <a:effectLst/>
                <a:latin typeface="Arial" panose="020B0604020202020204" pitchFamily="34" charset="0"/>
              </a:rPr>
              <a:t> dochází ke snížené rychlosti transportu </a:t>
            </a:r>
            <a:r>
              <a:rPr lang="cs-CZ" b="0" i="0" u="none" strike="noStrike" dirty="0">
                <a:effectLst/>
                <a:latin typeface="Arial" panose="020B0604020202020204" pitchFamily="34" charset="0"/>
              </a:rPr>
              <a:t>glukózy</a:t>
            </a:r>
            <a:r>
              <a:rPr lang="cs-CZ" b="0" i="0" dirty="0">
                <a:solidFill>
                  <a:srgbClr val="202122"/>
                </a:solidFill>
                <a:effectLst/>
                <a:latin typeface="Arial" panose="020B0604020202020204" pitchFamily="34" charset="0"/>
              </a:rPr>
              <a:t> ve střevě. Aby to myši kompenzovaly, zvyšují celkovou hmotnost slizničních buněk, buněk odpovědných za transport glukózy, ve střevě. To umožňuje infikovaným myším udržet si stejnou kapacitu </a:t>
            </a:r>
            <a:r>
              <a:rPr lang="cs-CZ" b="0" i="0" u="none" strike="noStrike" dirty="0">
                <a:effectLst/>
                <a:latin typeface="Arial" panose="020B0604020202020204" pitchFamily="34" charset="0"/>
              </a:rPr>
              <a:t>pro příjem glukózy</a:t>
            </a:r>
            <a:r>
              <a:rPr lang="cs-CZ" b="0" i="0" dirty="0">
                <a:solidFill>
                  <a:srgbClr val="202122"/>
                </a:solidFill>
                <a:effectLst/>
                <a:latin typeface="Arial" panose="020B0604020202020204" pitchFamily="34" charset="0"/>
              </a:rPr>
              <a:t> a velikost těla jako neinfikované myši. </a:t>
            </a:r>
            <a:endParaRPr lang="cs-CZ" dirty="0"/>
          </a:p>
        </p:txBody>
      </p:sp>
      <p:pic>
        <p:nvPicPr>
          <p:cNvPr id="12292" name="Picture 4" descr="Transgenerational induction of defences in animals and plants | Na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371" y="2429136"/>
            <a:ext cx="1852654" cy="267976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Amaechi Eneh | aquaticfieldcourse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803" y="2318152"/>
            <a:ext cx="3083713" cy="2756839"/>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6 Fenotypová plasticita štítu hlavy u vodních blech Hyalodaphnia. (Obrázek překreslen z obrázku 5 ve Wolterecku [1909, str.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466" y="2334380"/>
            <a:ext cx="5596551" cy="2774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843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0"/>
            <a:ext cx="10515600" cy="859376"/>
          </a:xfrm>
        </p:spPr>
        <p:txBody>
          <a:bodyPr>
            <a:normAutofit/>
          </a:bodyPr>
          <a:lstStyle/>
          <a:p>
            <a:pPr algn="ctr"/>
            <a:r>
              <a:rPr lang="cs-CZ" sz="3600" b="1" dirty="0"/>
              <a:t>Není nad krásu rozmanitosti !</a:t>
            </a:r>
          </a:p>
        </p:txBody>
      </p:sp>
      <p:pic>
        <p:nvPicPr>
          <p:cNvPr id="14338" name="Picture 2" descr="Various morphology of thiaridae snail (Melanoides tuberculata)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62" y="1338227"/>
            <a:ext cx="5287618" cy="234521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7562" y="3498775"/>
            <a:ext cx="6032421" cy="369332"/>
          </a:xfrm>
          <a:prstGeom prst="rect">
            <a:avLst/>
          </a:prstGeom>
        </p:spPr>
        <p:txBody>
          <a:bodyPr wrap="none">
            <a:spAutoFit/>
          </a:bodyPr>
          <a:lstStyle/>
          <a:p>
            <a:r>
              <a:rPr lang="cs-CZ" b="0" i="0" dirty="0">
                <a:solidFill>
                  <a:srgbClr val="111111"/>
                </a:solidFill>
                <a:effectLst/>
                <a:latin typeface="Roboto"/>
              </a:rPr>
              <a:t>Různá morfologie plže </a:t>
            </a:r>
            <a:r>
              <a:rPr lang="cs-CZ" b="0" i="0" dirty="0" err="1">
                <a:solidFill>
                  <a:srgbClr val="111111"/>
                </a:solidFill>
                <a:effectLst/>
                <a:latin typeface="Roboto"/>
              </a:rPr>
              <a:t>thiaridae</a:t>
            </a:r>
            <a:r>
              <a:rPr lang="cs-CZ" b="0" i="0" dirty="0">
                <a:solidFill>
                  <a:srgbClr val="111111"/>
                </a:solidFill>
                <a:effectLst/>
                <a:latin typeface="Roboto"/>
              </a:rPr>
              <a:t> (</a:t>
            </a:r>
            <a:r>
              <a:rPr lang="cs-CZ" b="0" i="0" dirty="0" err="1">
                <a:solidFill>
                  <a:srgbClr val="111111"/>
                </a:solidFill>
                <a:effectLst/>
                <a:latin typeface="Roboto"/>
              </a:rPr>
              <a:t>Melanoides</a:t>
            </a:r>
            <a:r>
              <a:rPr lang="cs-CZ" b="0" i="0" dirty="0">
                <a:solidFill>
                  <a:srgbClr val="111111"/>
                </a:solidFill>
                <a:effectLst/>
                <a:latin typeface="Roboto"/>
              </a:rPr>
              <a:t> </a:t>
            </a:r>
            <a:r>
              <a:rPr lang="cs-CZ" b="0" i="0" dirty="0" err="1">
                <a:solidFill>
                  <a:srgbClr val="111111"/>
                </a:solidFill>
                <a:effectLst/>
                <a:latin typeface="Roboto"/>
              </a:rPr>
              <a:t>tuberculata</a:t>
            </a:r>
            <a:r>
              <a:rPr lang="cs-CZ" b="0" i="0" dirty="0">
                <a:solidFill>
                  <a:srgbClr val="111111"/>
                </a:solidFill>
                <a:effectLst/>
                <a:latin typeface="Roboto"/>
              </a:rPr>
              <a:t>)</a:t>
            </a:r>
          </a:p>
        </p:txBody>
      </p:sp>
      <p:pic>
        <p:nvPicPr>
          <p:cNvPr id="8" name="Picture 4" descr="Phenotypic Plasticity of the Mimetic Swallowtail Butterfly Papilio polytes:  Color Pattern Modifications and Their Implications in Mimicry Evo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114399" y="4335309"/>
            <a:ext cx="6158745" cy="19413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easonal polyphenism of wing colors and its influence on sulphur butterfly  diversification | bioRxi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7905" y="1439187"/>
            <a:ext cx="5258822" cy="474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570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endParaRPr lang="cs-CZ" dirty="0"/>
          </a:p>
          <a:p>
            <a:pPr marL="0" indent="0">
              <a:buNone/>
            </a:pPr>
            <a:endParaRPr lang="cs-CZ" dirty="0"/>
          </a:p>
          <a:p>
            <a:pPr marL="0" indent="0">
              <a:buNone/>
            </a:pPr>
            <a:r>
              <a:rPr lang="cs-CZ" dirty="0"/>
              <a:t>			    </a:t>
            </a:r>
            <a:r>
              <a:rPr lang="cs-CZ" sz="4000" b="1" dirty="0">
                <a:solidFill>
                  <a:srgbClr val="FF0000"/>
                </a:solidFill>
              </a:rPr>
              <a:t>Hostitel jako nika</a:t>
            </a:r>
          </a:p>
        </p:txBody>
      </p:sp>
    </p:spTree>
    <p:extLst>
      <p:ext uri="{BB962C8B-B14F-4D97-AF65-F5344CB8AC3E}">
        <p14:creationId xmlns:p14="http://schemas.microsoft.com/office/powerpoint/2010/main" val="1267500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3029" y="532096"/>
            <a:ext cx="10515600" cy="1026353"/>
          </a:xfrm>
        </p:spPr>
        <p:txBody>
          <a:bodyPr>
            <a:normAutofit fontScale="90000"/>
          </a:bodyPr>
          <a:lstStyle/>
          <a:p>
            <a:pPr algn="ctr"/>
            <a:r>
              <a:rPr lang="cs-CZ" sz="3800" b="1" dirty="0"/>
              <a:t>Ekologická nika</a:t>
            </a:r>
            <a:br>
              <a:rPr lang="cs-CZ" sz="3800" b="1" dirty="0"/>
            </a:br>
            <a:r>
              <a:rPr lang="cs-CZ" sz="3800" b="1" dirty="0" err="1"/>
              <a:t>Nika</a:t>
            </a:r>
            <a:r>
              <a:rPr lang="cs-CZ" sz="3800" b="1" dirty="0"/>
              <a:t> v architektuře </a:t>
            </a:r>
            <a:br>
              <a:rPr lang="cs-CZ" sz="3800" b="1" dirty="0"/>
            </a:br>
            <a:r>
              <a:rPr lang="cs-CZ" sz="3800" b="1" dirty="0"/>
              <a:t>(výklenek)</a:t>
            </a:r>
          </a:p>
        </p:txBody>
      </p:sp>
      <p:pic>
        <p:nvPicPr>
          <p:cNvPr id="2765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28105" y="2091267"/>
            <a:ext cx="6397634" cy="479822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561" y="2648796"/>
            <a:ext cx="5275449" cy="37463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ýklenek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6029" y="144110"/>
            <a:ext cx="1138999" cy="2537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i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2064" y="48620"/>
            <a:ext cx="3178861" cy="2377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i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491" y="96328"/>
            <a:ext cx="1727329" cy="188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23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9959"/>
            <a:ext cx="10515600" cy="1066110"/>
          </a:xfrm>
        </p:spPr>
        <p:txBody>
          <a:bodyPr>
            <a:normAutofit/>
          </a:bodyPr>
          <a:lstStyle/>
          <a:p>
            <a:pPr algn="ctr"/>
            <a:r>
              <a:rPr lang="cs-CZ" sz="4000" dirty="0">
                <a:latin typeface="+mn-lt"/>
              </a:rPr>
              <a:t>Ekologická nika</a:t>
            </a:r>
          </a:p>
        </p:txBody>
      </p:sp>
      <p:sp>
        <p:nvSpPr>
          <p:cNvPr id="3" name="Zástupný symbol pro obsah 2"/>
          <p:cNvSpPr>
            <a:spLocks noGrp="1"/>
          </p:cNvSpPr>
          <p:nvPr>
            <p:ph idx="1"/>
          </p:nvPr>
        </p:nvSpPr>
        <p:spPr>
          <a:xfrm>
            <a:off x="540689" y="1248357"/>
            <a:ext cx="11123873" cy="4379968"/>
          </a:xfrm>
        </p:spPr>
        <p:txBody>
          <a:bodyPr>
            <a:normAutofit/>
          </a:bodyPr>
          <a:lstStyle/>
          <a:p>
            <a:r>
              <a:rPr lang="cs-CZ" sz="2400" dirty="0"/>
              <a:t>V ekologii se n</a:t>
            </a:r>
            <a:r>
              <a:rPr lang="cs-CZ" sz="2400" b="1" dirty="0"/>
              <a:t>ika</a:t>
            </a:r>
            <a:r>
              <a:rPr lang="cs-CZ" sz="2400" dirty="0"/>
              <a:t> definuje jako </a:t>
            </a:r>
            <a:r>
              <a:rPr lang="cs-CZ" sz="2400" b="1" dirty="0"/>
              <a:t>shoda nároků druhu s konkrétními podmínkami prostředí. </a:t>
            </a:r>
            <a:r>
              <a:rPr lang="cs-CZ" sz="2400" dirty="0"/>
              <a:t>Nika popisuje, jak organismus nebo populace </a:t>
            </a:r>
            <a:r>
              <a:rPr lang="cs-CZ" sz="2400" b="1" dirty="0"/>
              <a:t>reaguje na distribuci zdrojů a konkurentů </a:t>
            </a:r>
            <a:r>
              <a:rPr lang="cs-CZ" sz="2400" dirty="0"/>
              <a:t>(například tím, že roste, když jsou zdroje hojné a když jsou predátoři, parazité a patogeny vzácné) a jak zase mění tytéž faktory (například omezuje přístup ke zdrojům jiným organismům, působí jako zdroj potravy pro predátory a konzumentem kořisti). </a:t>
            </a:r>
          </a:p>
          <a:p>
            <a:pPr marL="0" indent="0">
              <a:buNone/>
            </a:pPr>
            <a:endParaRPr lang="cs-CZ" sz="2400" dirty="0"/>
          </a:p>
          <a:p>
            <a:r>
              <a:rPr lang="cs-CZ" sz="2400" dirty="0"/>
              <a:t>"</a:t>
            </a:r>
            <a:r>
              <a:rPr lang="cs-CZ" sz="2400" b="1" dirty="0"/>
              <a:t>Typ a počet proměnných </a:t>
            </a:r>
            <a:r>
              <a:rPr lang="cs-CZ" sz="2400" dirty="0"/>
              <a:t>tvořících rozměry environmentální niky </a:t>
            </a:r>
            <a:r>
              <a:rPr lang="cs-CZ" sz="2400" b="1" dirty="0"/>
              <a:t>se liší od jednoho druhu k druhému </a:t>
            </a:r>
            <a:r>
              <a:rPr lang="cs-CZ" sz="2400" dirty="0"/>
              <a:t>a relativní důležitost konkrétních proměnných prostředí pro druh se </a:t>
            </a:r>
            <a:r>
              <a:rPr lang="cs-CZ" sz="2400" b="1" dirty="0"/>
              <a:t>může lišit podle geografického a biotického kontextu." </a:t>
            </a:r>
          </a:p>
        </p:txBody>
      </p:sp>
      <p:sp>
        <p:nvSpPr>
          <p:cNvPr id="4" name="Obdélník 3"/>
          <p:cNvSpPr/>
          <p:nvPr/>
        </p:nvSpPr>
        <p:spPr>
          <a:xfrm>
            <a:off x="397563" y="5289116"/>
            <a:ext cx="10471868" cy="830997"/>
          </a:xfrm>
          <a:prstGeom prst="rect">
            <a:avLst/>
          </a:prstGeom>
        </p:spPr>
        <p:txBody>
          <a:bodyPr wrap="square">
            <a:spAutoFit/>
          </a:bodyPr>
          <a:lstStyle/>
          <a:p>
            <a:pPr marL="342900" indent="-342900" fontAlgn="base">
              <a:buFont typeface="Arial" panose="020B0604020202020204" pitchFamily="34" charset="0"/>
              <a:buChar char="•"/>
            </a:pPr>
            <a:r>
              <a:rPr lang="cs-CZ" sz="2400" dirty="0"/>
              <a:t>Nika je konkrétní </a:t>
            </a:r>
            <a:r>
              <a:rPr lang="cs-CZ" sz="2400" b="1" dirty="0"/>
              <a:t>funkční role nebo pozice druhu v rámci ekosystému</a:t>
            </a:r>
            <a:r>
              <a:rPr lang="cs-CZ" sz="2400" dirty="0"/>
              <a:t>. Žádné dva druhy v tom </a:t>
            </a:r>
            <a:r>
              <a:rPr lang="cs-CZ" sz="2400" b="1" dirty="0"/>
              <a:t>nemají přesně stejné nároky </a:t>
            </a:r>
            <a:r>
              <a:rPr lang="cs-CZ" sz="2400" dirty="0"/>
              <a:t>na niku.</a:t>
            </a:r>
          </a:p>
        </p:txBody>
      </p:sp>
    </p:spTree>
    <p:extLst>
      <p:ext uri="{BB962C8B-B14F-4D97-AF65-F5344CB8AC3E}">
        <p14:creationId xmlns:p14="http://schemas.microsoft.com/office/powerpoint/2010/main" val="156096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37905"/>
            <a:ext cx="10515600" cy="644691"/>
          </a:xfrm>
        </p:spPr>
        <p:txBody>
          <a:bodyPr>
            <a:normAutofit/>
          </a:bodyPr>
          <a:lstStyle/>
          <a:p>
            <a:pPr algn="ctr"/>
            <a:r>
              <a:rPr lang="cs-CZ" sz="3600" b="1" dirty="0"/>
              <a:t>Parazitologická klasifikace hostitelů</a:t>
            </a:r>
          </a:p>
        </p:txBody>
      </p:sp>
      <p:pic>
        <p:nvPicPr>
          <p:cNvPr id="9218" name="Picture 2" descr="Types of Host and Host-Parasite relationship • Microbe Onl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5985" y="1303080"/>
            <a:ext cx="9920030" cy="487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797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225136"/>
          </a:xfrm>
        </p:spPr>
        <p:txBody>
          <a:bodyPr>
            <a:normAutofit/>
          </a:bodyPr>
          <a:lstStyle/>
          <a:p>
            <a:pPr algn="ctr"/>
            <a:r>
              <a:rPr lang="cs-CZ" sz="4000" b="1" dirty="0"/>
              <a:t>Ekologická nika</a:t>
            </a:r>
          </a:p>
        </p:txBody>
      </p:sp>
      <p:pic>
        <p:nvPicPr>
          <p:cNvPr id="15362"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1420" y="1706378"/>
            <a:ext cx="4586319" cy="326058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5221897" y="1449340"/>
            <a:ext cx="6549305" cy="3711057"/>
          </a:xfrm>
          <a:prstGeom prst="rect">
            <a:avLst/>
          </a:prstGeom>
        </p:spPr>
      </p:pic>
    </p:spTree>
    <p:extLst>
      <p:ext uri="{BB962C8B-B14F-4D97-AF65-F5344CB8AC3E}">
        <p14:creationId xmlns:p14="http://schemas.microsoft.com/office/powerpoint/2010/main" val="27268764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6" name="Picture 10" descr="Duckweed on a pond Niche differentiation by size: greater duckweed, lesser duckweed and rootless dwarf duckw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1544" y="3337346"/>
            <a:ext cx="4930456" cy="352065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29698" name="Picture 2" descr="undefin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834393" cy="362579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8501" y="0"/>
            <a:ext cx="514349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49014"/>
            <a:ext cx="4834392" cy="3208986"/>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undefin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016" y="3308703"/>
            <a:ext cx="3178861" cy="357794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096784" y="39758"/>
            <a:ext cx="3173241" cy="677108"/>
          </a:xfrm>
          <a:prstGeom prst="rect">
            <a:avLst/>
          </a:prstGeom>
          <a:noFill/>
        </p:spPr>
        <p:txBody>
          <a:bodyPr wrap="none" rtlCol="0">
            <a:spAutoFit/>
          </a:bodyPr>
          <a:lstStyle/>
          <a:p>
            <a:r>
              <a:rPr lang="cs-CZ" sz="3800" dirty="0"/>
              <a:t>Ekologická nika</a:t>
            </a:r>
          </a:p>
        </p:txBody>
      </p:sp>
    </p:spTree>
    <p:extLst>
      <p:ext uri="{BB962C8B-B14F-4D97-AF65-F5344CB8AC3E}">
        <p14:creationId xmlns:p14="http://schemas.microsoft.com/office/powerpoint/2010/main" val="7078523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7061" y="58614"/>
            <a:ext cx="8229600" cy="706090"/>
          </a:xfrm>
        </p:spPr>
        <p:txBody>
          <a:bodyPr>
            <a:normAutofit/>
          </a:bodyPr>
          <a:lstStyle/>
          <a:p>
            <a:pPr algn="ctr"/>
            <a:r>
              <a:rPr lang="cs-CZ" sz="3400" b="1" dirty="0"/>
              <a:t>Organismus ryby jako habitat</a:t>
            </a:r>
          </a:p>
        </p:txBody>
      </p:sp>
      <p:pic>
        <p:nvPicPr>
          <p:cNvPr id="121858" name="Picture 2" descr="Parasitic Problems by Mary Jane | Tropical Basement .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2599" y="836712"/>
            <a:ext cx="8246803" cy="6209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871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44365" y="182246"/>
            <a:ext cx="6524708" cy="827571"/>
          </a:xfrm>
        </p:spPr>
        <p:txBody>
          <a:bodyPr>
            <a:normAutofit fontScale="90000"/>
          </a:bodyPr>
          <a:lstStyle/>
          <a:p>
            <a:pPr algn="ctr"/>
            <a:r>
              <a:rPr lang="cs-CZ" sz="3800" b="1" dirty="0"/>
              <a:t>Oděv jako adaptace na novou ekologickou niku ?</a:t>
            </a:r>
          </a:p>
        </p:txBody>
      </p:sp>
      <p:pic>
        <p:nvPicPr>
          <p:cNvPr id="30722" name="Picture 2" descr="Couple with parkas | Inuit people, Inuit, North american india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525" y="166728"/>
            <a:ext cx="2727066" cy="4325759"/>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Gli occhi dei beduini. | &quot;Gli occhi dei beduini hanno forato…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398" y="1138358"/>
            <a:ext cx="5389686" cy="3325369"/>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Vyzkoušet doutník Evakuace kdo.oblekal muze v 18 století hrdinný Říš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4696" y="4592268"/>
            <a:ext cx="3299792" cy="2128931"/>
          </a:xfrm>
          <a:prstGeom prst="rect">
            <a:avLst/>
          </a:prstGeom>
          <a:noFill/>
          <a:extLst>
            <a:ext uri="{909E8E84-426E-40DD-AFC4-6F175D3DCCD1}">
              <a14:hiddenFill xmlns:a14="http://schemas.microsoft.com/office/drawing/2010/main">
                <a:solidFill>
                  <a:srgbClr val="FFFFFF"/>
                </a:solidFill>
              </a14:hiddenFill>
            </a:ext>
          </a:extLst>
        </p:spPr>
      </p:pic>
      <p:pic>
        <p:nvPicPr>
          <p:cNvPr id="30736" name="Picture 16" descr="Světem módy od středověku po současnost | MAGAZÍN.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525" y="4621028"/>
            <a:ext cx="2920171" cy="2113785"/>
          </a:xfrm>
          <a:prstGeom prst="rect">
            <a:avLst/>
          </a:prstGeom>
          <a:noFill/>
          <a:extLst>
            <a:ext uri="{909E8E84-426E-40DD-AFC4-6F175D3DCCD1}">
              <a14:hiddenFill xmlns:a14="http://schemas.microsoft.com/office/drawing/2010/main">
                <a:solidFill>
                  <a:srgbClr val="FFFFFF"/>
                </a:solidFill>
              </a14:hiddenFill>
            </a:ext>
          </a:extLst>
        </p:spPr>
      </p:pic>
      <p:pic>
        <p:nvPicPr>
          <p:cNvPr id="30738" name="Picture 18" descr="La moda masculina del siglo 19. tendenci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7450" y="4611688"/>
            <a:ext cx="1544756" cy="2140723"/>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包法利夫人》再次影像化 新星米娅即将出演_影音娱乐_新浪网"/>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3982" y="4611688"/>
            <a:ext cx="1572316" cy="211020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8"/>
          <a:stretch>
            <a:fillRect/>
          </a:stretch>
        </p:blipFill>
        <p:spPr>
          <a:xfrm>
            <a:off x="8529477" y="200135"/>
            <a:ext cx="3532652" cy="4263591"/>
          </a:xfrm>
          <a:prstGeom prst="rect">
            <a:avLst/>
          </a:prstGeom>
        </p:spPr>
      </p:pic>
      <p:pic>
        <p:nvPicPr>
          <p:cNvPr id="19" name="Picture 4" descr="New Ladies Adult Fringe Flapper Jazz 20s 30s Fancy Dress Costume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8110" y="4551688"/>
            <a:ext cx="2200722" cy="2200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580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706090"/>
          </a:xfrm>
        </p:spPr>
        <p:txBody>
          <a:bodyPr>
            <a:normAutofit/>
          </a:bodyPr>
          <a:lstStyle/>
          <a:p>
            <a:pPr algn="ctr"/>
            <a:r>
              <a:rPr lang="cs-CZ" sz="3400" b="1" dirty="0"/>
              <a:t>Strom jako </a:t>
            </a:r>
            <a:r>
              <a:rPr lang="cs-CZ" sz="3400" b="1" dirty="0" err="1"/>
              <a:t>mikrohabitat</a:t>
            </a:r>
            <a:endParaRPr lang="cs-CZ" sz="3400" b="1" dirty="0"/>
          </a:p>
        </p:txBody>
      </p:sp>
      <p:pic>
        <p:nvPicPr>
          <p:cNvPr id="119812" name="Picture 4" descr="PDF] Conserving large old trees as small natural features | Semantic Schol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9576" y="1124744"/>
            <a:ext cx="3502814" cy="553569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stretch>
            <a:fillRect/>
          </a:stretch>
        </p:blipFill>
        <p:spPr>
          <a:xfrm>
            <a:off x="6576943" y="1124744"/>
            <a:ext cx="3767996" cy="5535698"/>
          </a:xfrm>
          <a:prstGeom prst="rect">
            <a:avLst/>
          </a:prstGeom>
        </p:spPr>
      </p:pic>
    </p:spTree>
    <p:extLst>
      <p:ext uri="{BB962C8B-B14F-4D97-AF65-F5344CB8AC3E}">
        <p14:creationId xmlns:p14="http://schemas.microsoft.com/office/powerpoint/2010/main" val="3482130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850106"/>
          </a:xfrm>
        </p:spPr>
        <p:txBody>
          <a:bodyPr>
            <a:normAutofit/>
          </a:bodyPr>
          <a:lstStyle/>
          <a:p>
            <a:pPr algn="ctr"/>
            <a:r>
              <a:rPr lang="cs-CZ" sz="3400" b="1" dirty="0" err="1"/>
              <a:t>Mikrohabitat</a:t>
            </a:r>
            <a:r>
              <a:rPr lang="cs-CZ" sz="3400" b="1" dirty="0"/>
              <a:t> parazitů rostlin</a:t>
            </a:r>
          </a:p>
        </p:txBody>
      </p:sp>
      <p:pic>
        <p:nvPicPr>
          <p:cNvPr id="92162" name="Picture 2" descr="Parasitic Plants as Vectors for Pathogens | IntechOp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9363" y="1427673"/>
            <a:ext cx="6953275" cy="474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65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346050"/>
          </a:xfrm>
        </p:spPr>
        <p:txBody>
          <a:bodyPr>
            <a:normAutofit fontScale="90000"/>
          </a:bodyPr>
          <a:lstStyle/>
          <a:p>
            <a:pPr algn="ctr"/>
            <a:r>
              <a:rPr lang="cs-CZ" b="1" dirty="0"/>
              <a:t>Preference habitatů a jejich benefity</a:t>
            </a:r>
          </a:p>
        </p:txBody>
      </p:sp>
      <p:graphicFrame>
        <p:nvGraphicFramePr>
          <p:cNvPr id="4" name="Zástupný symbol pro obsah 3"/>
          <p:cNvGraphicFramePr>
            <a:graphicFrameLocks noGrp="1"/>
          </p:cNvGraphicFramePr>
          <p:nvPr>
            <p:ph idx="1"/>
            <p:extLst/>
          </p:nvPr>
        </p:nvGraphicFramePr>
        <p:xfrm>
          <a:off x="2063552" y="864994"/>
          <a:ext cx="8003232" cy="5804366"/>
        </p:xfrm>
        <a:graphic>
          <a:graphicData uri="http://schemas.openxmlformats.org/drawingml/2006/table">
            <a:tbl>
              <a:tblPr firstRow="1" bandRow="1">
                <a:tableStyleId>{5C22544A-7EE6-4342-B048-85BDC9FD1C3A}</a:tableStyleId>
              </a:tblPr>
              <a:tblGrid>
                <a:gridCol w="2667744">
                  <a:extLst>
                    <a:ext uri="{9D8B030D-6E8A-4147-A177-3AD203B41FA5}">
                      <a16:colId xmlns:a16="http://schemas.microsoft.com/office/drawing/2014/main" val="3618054744"/>
                    </a:ext>
                  </a:extLst>
                </a:gridCol>
                <a:gridCol w="2667744">
                  <a:extLst>
                    <a:ext uri="{9D8B030D-6E8A-4147-A177-3AD203B41FA5}">
                      <a16:colId xmlns:a16="http://schemas.microsoft.com/office/drawing/2014/main" val="4147300897"/>
                    </a:ext>
                  </a:extLst>
                </a:gridCol>
                <a:gridCol w="2667744">
                  <a:extLst>
                    <a:ext uri="{9D8B030D-6E8A-4147-A177-3AD203B41FA5}">
                      <a16:colId xmlns:a16="http://schemas.microsoft.com/office/drawing/2014/main" val="1713455851"/>
                    </a:ext>
                  </a:extLst>
                </a:gridCol>
              </a:tblGrid>
              <a:tr h="357103">
                <a:tc>
                  <a:txBody>
                    <a:bodyPr/>
                    <a:lstStyle/>
                    <a:p>
                      <a:pPr algn="l"/>
                      <a:r>
                        <a:rPr lang="cs-CZ" sz="1600" dirty="0"/>
                        <a:t>Druh parazita</a:t>
                      </a:r>
                    </a:p>
                  </a:txBody>
                  <a:tcPr/>
                </a:tc>
                <a:tc>
                  <a:txBody>
                    <a:bodyPr/>
                    <a:lstStyle/>
                    <a:p>
                      <a:pPr algn="l"/>
                      <a:r>
                        <a:rPr lang="cs-CZ" sz="1600" dirty="0"/>
                        <a:t>Typ habitatu</a:t>
                      </a:r>
                    </a:p>
                  </a:txBody>
                  <a:tcPr/>
                </a:tc>
                <a:tc>
                  <a:txBody>
                    <a:bodyPr/>
                    <a:lstStyle/>
                    <a:p>
                      <a:pPr algn="l"/>
                      <a:r>
                        <a:rPr lang="cs-CZ" sz="1600" dirty="0"/>
                        <a:t>Benefity habitatu</a:t>
                      </a:r>
                    </a:p>
                  </a:txBody>
                  <a:tcPr/>
                </a:tc>
                <a:extLst>
                  <a:ext uri="{0D108BD9-81ED-4DB2-BD59-A6C34878D82A}">
                    <a16:rowId xmlns:a16="http://schemas.microsoft.com/office/drawing/2014/main" val="3491360450"/>
                  </a:ext>
                </a:extLst>
              </a:tr>
              <a:tr h="498966">
                <a:tc>
                  <a:txBody>
                    <a:bodyPr/>
                    <a:lstStyle/>
                    <a:p>
                      <a:r>
                        <a:rPr lang="cs-CZ" sz="1400" dirty="0" err="1"/>
                        <a:t>Plasmodium</a:t>
                      </a:r>
                      <a:r>
                        <a:rPr lang="cs-CZ" sz="1400" dirty="0"/>
                        <a:t> </a:t>
                      </a:r>
                      <a:r>
                        <a:rPr lang="cs-CZ" sz="1400" dirty="0" err="1"/>
                        <a:t>vivax</a:t>
                      </a:r>
                      <a:endParaRPr lang="cs-CZ" sz="1400" dirty="0"/>
                    </a:p>
                  </a:txBody>
                  <a:tcPr/>
                </a:tc>
                <a:tc>
                  <a:txBody>
                    <a:bodyPr/>
                    <a:lstStyle/>
                    <a:p>
                      <a:r>
                        <a:rPr lang="cs-CZ" sz="1400" dirty="0"/>
                        <a:t>Uvnitř červené</a:t>
                      </a:r>
                      <a:r>
                        <a:rPr lang="cs-CZ" sz="1400" baseline="0" dirty="0"/>
                        <a:t> krvinky s </a:t>
                      </a:r>
                      <a:r>
                        <a:rPr lang="cs-CZ" sz="1400" baseline="0" dirty="0" err="1"/>
                        <a:t>Duffy</a:t>
                      </a:r>
                      <a:r>
                        <a:rPr lang="cs-CZ" sz="1400" baseline="0" dirty="0"/>
                        <a:t> antigenem *) viz poznámka</a:t>
                      </a:r>
                      <a:endParaRPr lang="cs-CZ" sz="1400" dirty="0"/>
                    </a:p>
                  </a:txBody>
                  <a:tcPr/>
                </a:tc>
                <a:tc>
                  <a:txBody>
                    <a:bodyPr/>
                    <a:lstStyle/>
                    <a:p>
                      <a:pPr algn="l"/>
                      <a:r>
                        <a:rPr lang="cs-CZ" sz="1400" dirty="0"/>
                        <a:t>Základní receptor antigenu, unik před imunitou</a:t>
                      </a:r>
                    </a:p>
                  </a:txBody>
                  <a:tcPr/>
                </a:tc>
                <a:extLst>
                  <a:ext uri="{0D108BD9-81ED-4DB2-BD59-A6C34878D82A}">
                    <a16:rowId xmlns:a16="http://schemas.microsoft.com/office/drawing/2014/main" val="2301605208"/>
                  </a:ext>
                </a:extLst>
              </a:tr>
              <a:tr h="498966">
                <a:tc>
                  <a:txBody>
                    <a:bodyPr/>
                    <a:lstStyle/>
                    <a:p>
                      <a:r>
                        <a:rPr lang="cs-CZ" sz="1400" dirty="0" err="1"/>
                        <a:t>Leishmania</a:t>
                      </a:r>
                      <a:r>
                        <a:rPr lang="cs-CZ" sz="1400" dirty="0"/>
                        <a:t> - </a:t>
                      </a:r>
                      <a:r>
                        <a:rPr lang="cs-CZ" sz="1400" dirty="0" err="1"/>
                        <a:t>amastigot</a:t>
                      </a:r>
                      <a:endParaRPr lang="cs-CZ" sz="1400" dirty="0"/>
                    </a:p>
                  </a:txBody>
                  <a:tcPr/>
                </a:tc>
                <a:tc>
                  <a:txBody>
                    <a:bodyPr/>
                    <a:lstStyle/>
                    <a:p>
                      <a:r>
                        <a:rPr lang="cs-CZ" sz="1400" dirty="0"/>
                        <a:t>Uvnitř </a:t>
                      </a:r>
                      <a:r>
                        <a:rPr lang="cs-CZ" sz="1400" dirty="0" err="1"/>
                        <a:t>fagozómu</a:t>
                      </a:r>
                      <a:r>
                        <a:rPr lang="cs-CZ" sz="1400" dirty="0"/>
                        <a:t> nebo makrofága</a:t>
                      </a:r>
                    </a:p>
                  </a:txBody>
                  <a:tcPr/>
                </a:tc>
                <a:tc>
                  <a:txBody>
                    <a:bodyPr/>
                    <a:lstStyle/>
                    <a:p>
                      <a:pPr algn="l"/>
                      <a:r>
                        <a:rPr lang="cs-CZ" sz="1400" dirty="0"/>
                        <a:t>Únik před protilátkovou imunitou, rezistence vůči lytickým enzymům</a:t>
                      </a:r>
                    </a:p>
                  </a:txBody>
                  <a:tcPr/>
                </a:tc>
                <a:extLst>
                  <a:ext uri="{0D108BD9-81ED-4DB2-BD59-A6C34878D82A}">
                    <a16:rowId xmlns:a16="http://schemas.microsoft.com/office/drawing/2014/main" val="3216955192"/>
                  </a:ext>
                </a:extLst>
              </a:tr>
              <a:tr h="498966">
                <a:tc>
                  <a:txBody>
                    <a:bodyPr/>
                    <a:lstStyle/>
                    <a:p>
                      <a:r>
                        <a:rPr lang="cs-CZ" sz="1400" dirty="0" err="1"/>
                        <a:t>Adultní</a:t>
                      </a:r>
                      <a:r>
                        <a:rPr lang="cs-CZ" sz="1400" dirty="0"/>
                        <a:t> motolice nebo tasemnice</a:t>
                      </a:r>
                    </a:p>
                  </a:txBody>
                  <a:tcPr/>
                </a:tc>
                <a:tc>
                  <a:txBody>
                    <a:bodyPr/>
                    <a:lstStyle/>
                    <a:p>
                      <a:r>
                        <a:rPr lang="cs-CZ" sz="1400" dirty="0"/>
                        <a:t>Tenké střevo hostitele</a:t>
                      </a:r>
                    </a:p>
                  </a:txBody>
                  <a:tcPr/>
                </a:tc>
                <a:tc>
                  <a:txBody>
                    <a:bodyPr/>
                    <a:lstStyle/>
                    <a:p>
                      <a:pPr algn="l"/>
                      <a:r>
                        <a:rPr lang="cs-CZ" sz="1400" dirty="0"/>
                        <a:t>Vysoká dostupnost potravy, snadná disperze vajíček </a:t>
                      </a:r>
                    </a:p>
                  </a:txBody>
                  <a:tcPr/>
                </a:tc>
                <a:extLst>
                  <a:ext uri="{0D108BD9-81ED-4DB2-BD59-A6C34878D82A}">
                    <a16:rowId xmlns:a16="http://schemas.microsoft.com/office/drawing/2014/main" val="1173596654"/>
                  </a:ext>
                </a:extLst>
              </a:tr>
              <a:tr h="704423">
                <a:tc>
                  <a:txBody>
                    <a:bodyPr/>
                    <a:lstStyle/>
                    <a:p>
                      <a:r>
                        <a:rPr lang="cs-CZ" sz="1400" dirty="0" err="1"/>
                        <a:t>Trichinella</a:t>
                      </a:r>
                      <a:r>
                        <a:rPr lang="cs-CZ" sz="1400" dirty="0"/>
                        <a:t> </a:t>
                      </a:r>
                      <a:r>
                        <a:rPr lang="cs-CZ" sz="1400" dirty="0" err="1"/>
                        <a:t>spiralis</a:t>
                      </a:r>
                      <a:endParaRPr lang="cs-CZ" sz="1400" dirty="0"/>
                    </a:p>
                  </a:txBody>
                  <a:tcPr/>
                </a:tc>
                <a:tc>
                  <a:txBody>
                    <a:bodyPr/>
                    <a:lstStyle/>
                    <a:p>
                      <a:r>
                        <a:rPr lang="cs-CZ" sz="1400" dirty="0"/>
                        <a:t>Uvnitř skeletální</a:t>
                      </a:r>
                      <a:r>
                        <a:rPr lang="cs-CZ" sz="1400" baseline="0" dirty="0"/>
                        <a:t> svaloviny</a:t>
                      </a:r>
                      <a:endParaRPr lang="cs-CZ" sz="1400" dirty="0"/>
                    </a:p>
                  </a:txBody>
                  <a:tcPr/>
                </a:tc>
                <a:tc>
                  <a:txBody>
                    <a:bodyPr/>
                    <a:lstStyle/>
                    <a:p>
                      <a:pPr algn="l"/>
                      <a:r>
                        <a:rPr lang="cs-CZ" sz="1400" dirty="0"/>
                        <a:t>Stabilní habitat, únik před</a:t>
                      </a:r>
                      <a:r>
                        <a:rPr lang="cs-CZ" sz="1400" baseline="0" dirty="0"/>
                        <a:t> </a:t>
                      </a:r>
                      <a:r>
                        <a:rPr lang="cs-CZ" sz="1400" dirty="0"/>
                        <a:t>imunitou, kontakt pro</a:t>
                      </a:r>
                      <a:r>
                        <a:rPr lang="cs-CZ" sz="1400" baseline="0" dirty="0"/>
                        <a:t> rozmnožování</a:t>
                      </a:r>
                      <a:endParaRPr lang="cs-CZ" sz="1400" dirty="0"/>
                    </a:p>
                  </a:txBody>
                  <a:tcPr/>
                </a:tc>
                <a:extLst>
                  <a:ext uri="{0D108BD9-81ED-4DB2-BD59-A6C34878D82A}">
                    <a16:rowId xmlns:a16="http://schemas.microsoft.com/office/drawing/2014/main" val="3537881810"/>
                  </a:ext>
                </a:extLst>
              </a:tr>
              <a:tr h="498966">
                <a:tc>
                  <a:txBody>
                    <a:bodyPr/>
                    <a:lstStyle/>
                    <a:p>
                      <a:r>
                        <a:rPr lang="cs-CZ" sz="1400" dirty="0" err="1"/>
                        <a:t>Schistosoma</a:t>
                      </a:r>
                      <a:r>
                        <a:rPr lang="cs-CZ" sz="1400" dirty="0"/>
                        <a:t> </a:t>
                      </a:r>
                      <a:r>
                        <a:rPr lang="cs-CZ" sz="1400" dirty="0" err="1"/>
                        <a:t>japonicum</a:t>
                      </a:r>
                      <a:endParaRPr lang="cs-CZ" sz="1400" dirty="0"/>
                    </a:p>
                  </a:txBody>
                  <a:tcPr/>
                </a:tc>
                <a:tc>
                  <a:txBody>
                    <a:bodyPr/>
                    <a:lstStyle/>
                    <a:p>
                      <a:r>
                        <a:rPr lang="cs-CZ" sz="1400" dirty="0" err="1"/>
                        <a:t>Mesenterické</a:t>
                      </a:r>
                      <a:r>
                        <a:rPr lang="cs-CZ" sz="1400" dirty="0"/>
                        <a:t> žíly</a:t>
                      </a:r>
                      <a:r>
                        <a:rPr lang="cs-CZ" sz="1400" baseline="0" dirty="0"/>
                        <a:t> hepatického cévního systému</a:t>
                      </a:r>
                      <a:endParaRPr lang="cs-CZ" sz="1400" dirty="0"/>
                    </a:p>
                  </a:txBody>
                  <a:tcPr/>
                </a:tc>
                <a:tc>
                  <a:txBody>
                    <a:bodyPr/>
                    <a:lstStyle/>
                    <a:p>
                      <a:pPr algn="l"/>
                      <a:r>
                        <a:rPr lang="cs-CZ" sz="1400" dirty="0"/>
                        <a:t>Vysoká dostupnost potravy, kontakt při rozmnožování</a:t>
                      </a:r>
                    </a:p>
                  </a:txBody>
                  <a:tcPr/>
                </a:tc>
                <a:extLst>
                  <a:ext uri="{0D108BD9-81ED-4DB2-BD59-A6C34878D82A}">
                    <a16:rowId xmlns:a16="http://schemas.microsoft.com/office/drawing/2014/main" val="4213405292"/>
                  </a:ext>
                </a:extLst>
              </a:tr>
              <a:tr h="498966">
                <a:tc>
                  <a:txBody>
                    <a:bodyPr/>
                    <a:lstStyle/>
                    <a:p>
                      <a:r>
                        <a:rPr lang="cs-CZ" sz="1400" dirty="0" err="1"/>
                        <a:t>Schistosoma</a:t>
                      </a:r>
                      <a:r>
                        <a:rPr lang="cs-CZ" sz="1400" dirty="0"/>
                        <a:t> </a:t>
                      </a:r>
                      <a:r>
                        <a:rPr lang="cs-CZ" sz="1400" dirty="0" err="1"/>
                        <a:t>haematobium</a:t>
                      </a:r>
                      <a:endParaRPr lang="cs-CZ" sz="1400" dirty="0"/>
                    </a:p>
                  </a:txBody>
                  <a:tcPr/>
                </a:tc>
                <a:tc>
                  <a:txBody>
                    <a:bodyPr/>
                    <a:lstStyle/>
                    <a:p>
                      <a:r>
                        <a:rPr lang="cs-CZ" sz="1400" dirty="0"/>
                        <a:t>Cévy ve stěně močového měchýře</a:t>
                      </a:r>
                    </a:p>
                  </a:txBody>
                  <a:tcPr/>
                </a:tc>
                <a:tc>
                  <a:txBody>
                    <a:bodyPr/>
                    <a:lstStyle/>
                    <a:p>
                      <a:pPr algn="l"/>
                      <a:r>
                        <a:rPr lang="cs-CZ" sz="1400" dirty="0"/>
                        <a:t>Únik před </a:t>
                      </a:r>
                      <a:r>
                        <a:rPr lang="cs-CZ" sz="1400" dirty="0" err="1"/>
                        <a:t>kompeticí</a:t>
                      </a:r>
                      <a:r>
                        <a:rPr lang="cs-CZ" sz="1400" dirty="0"/>
                        <a:t>, snadná disperze vajíček</a:t>
                      </a:r>
                    </a:p>
                  </a:txBody>
                  <a:tcPr/>
                </a:tc>
                <a:extLst>
                  <a:ext uri="{0D108BD9-81ED-4DB2-BD59-A6C34878D82A}">
                    <a16:rowId xmlns:a16="http://schemas.microsoft.com/office/drawing/2014/main" val="703325943"/>
                  </a:ext>
                </a:extLst>
              </a:tr>
              <a:tr h="498966">
                <a:tc>
                  <a:txBody>
                    <a:bodyPr/>
                    <a:lstStyle/>
                    <a:p>
                      <a:r>
                        <a:rPr lang="cs-CZ" sz="1400" dirty="0" err="1"/>
                        <a:t>Diplostomní</a:t>
                      </a:r>
                      <a:r>
                        <a:rPr lang="cs-CZ" sz="1400" dirty="0"/>
                        <a:t> motolice</a:t>
                      </a:r>
                    </a:p>
                  </a:txBody>
                  <a:tcPr/>
                </a:tc>
                <a:tc>
                  <a:txBody>
                    <a:bodyPr/>
                    <a:lstStyle/>
                    <a:p>
                      <a:r>
                        <a:rPr lang="cs-CZ" sz="1400" dirty="0" err="1"/>
                        <a:t>Unitř</a:t>
                      </a:r>
                      <a:r>
                        <a:rPr lang="cs-CZ" sz="1400" dirty="0"/>
                        <a:t> oka ryby (</a:t>
                      </a:r>
                      <a:r>
                        <a:rPr lang="cs-CZ" sz="1400" dirty="0" err="1"/>
                        <a:t>metacerkárie</a:t>
                      </a:r>
                      <a:r>
                        <a:rPr lang="cs-CZ" sz="1400" dirty="0"/>
                        <a:t>)</a:t>
                      </a:r>
                    </a:p>
                  </a:txBody>
                  <a:tcPr/>
                </a:tc>
                <a:tc>
                  <a:txBody>
                    <a:bodyPr/>
                    <a:lstStyle/>
                    <a:p>
                      <a:pPr algn="l"/>
                      <a:r>
                        <a:rPr lang="cs-CZ" sz="1400" dirty="0"/>
                        <a:t>Únik před imunitou, zvýšená pravděpodobnost predace</a:t>
                      </a:r>
                    </a:p>
                  </a:txBody>
                  <a:tcPr/>
                </a:tc>
                <a:extLst>
                  <a:ext uri="{0D108BD9-81ED-4DB2-BD59-A6C34878D82A}">
                    <a16:rowId xmlns:a16="http://schemas.microsoft.com/office/drawing/2014/main" val="3993092926"/>
                  </a:ext>
                </a:extLst>
              </a:tr>
              <a:tr h="704423">
                <a:tc>
                  <a:txBody>
                    <a:bodyPr/>
                    <a:lstStyle/>
                    <a:p>
                      <a:r>
                        <a:rPr lang="cs-CZ" sz="1400" dirty="0" err="1"/>
                        <a:t>Monogenea</a:t>
                      </a:r>
                      <a:r>
                        <a:rPr lang="cs-CZ" sz="1400" dirty="0"/>
                        <a:t> ryb</a:t>
                      </a:r>
                    </a:p>
                  </a:txBody>
                  <a:tcPr/>
                </a:tc>
                <a:tc>
                  <a:txBody>
                    <a:bodyPr/>
                    <a:lstStyle/>
                    <a:p>
                      <a:r>
                        <a:rPr lang="cs-CZ" sz="1400" dirty="0"/>
                        <a:t>Specifické</a:t>
                      </a:r>
                      <a:r>
                        <a:rPr lang="cs-CZ" sz="1400" baseline="0" dirty="0"/>
                        <a:t> místo na žábrech</a:t>
                      </a:r>
                      <a:endParaRPr lang="cs-CZ" sz="1400" dirty="0"/>
                    </a:p>
                  </a:txBody>
                  <a:tcPr/>
                </a:tc>
                <a:tc>
                  <a:txBody>
                    <a:bodyPr/>
                    <a:lstStyle/>
                    <a:p>
                      <a:r>
                        <a:rPr lang="cs-CZ" sz="1400" dirty="0"/>
                        <a:t>Adaptace na strukturu hostitele, kontakt pro rozmnožování, únik před </a:t>
                      </a:r>
                      <a:r>
                        <a:rPr lang="cs-CZ" sz="1400" dirty="0" err="1"/>
                        <a:t>kompeticí</a:t>
                      </a:r>
                      <a:endParaRPr lang="cs-CZ" sz="1400" dirty="0"/>
                    </a:p>
                  </a:txBody>
                  <a:tcPr/>
                </a:tc>
                <a:extLst>
                  <a:ext uri="{0D108BD9-81ED-4DB2-BD59-A6C34878D82A}">
                    <a16:rowId xmlns:a16="http://schemas.microsoft.com/office/drawing/2014/main" val="3521099776"/>
                  </a:ext>
                </a:extLst>
              </a:tr>
              <a:tr h="498966">
                <a:tc>
                  <a:txBody>
                    <a:bodyPr/>
                    <a:lstStyle/>
                    <a:p>
                      <a:r>
                        <a:rPr lang="cs-CZ" sz="1400" dirty="0"/>
                        <a:t>Vši ptáků nebo savců</a:t>
                      </a:r>
                    </a:p>
                  </a:txBody>
                  <a:tcPr/>
                </a:tc>
                <a:tc>
                  <a:txBody>
                    <a:bodyPr/>
                    <a:lstStyle/>
                    <a:p>
                      <a:r>
                        <a:rPr lang="cs-CZ" sz="1400" dirty="0"/>
                        <a:t>Specifická velikost peří nebo srsti (chlupů)</a:t>
                      </a:r>
                    </a:p>
                  </a:txBody>
                  <a:tcPr/>
                </a:tc>
                <a:tc>
                  <a:txBody>
                    <a:bodyPr/>
                    <a:lstStyle/>
                    <a:p>
                      <a:r>
                        <a:rPr lang="cs-CZ" sz="1400" dirty="0"/>
                        <a:t>Dokonalejší přichycení, kontakt při rozmnožování</a:t>
                      </a:r>
                    </a:p>
                  </a:txBody>
                  <a:tcPr/>
                </a:tc>
                <a:extLst>
                  <a:ext uri="{0D108BD9-81ED-4DB2-BD59-A6C34878D82A}">
                    <a16:rowId xmlns:a16="http://schemas.microsoft.com/office/drawing/2014/main" val="3842864479"/>
                  </a:ext>
                </a:extLst>
              </a:tr>
              <a:tr h="357103">
                <a:tc>
                  <a:txBody>
                    <a:bodyPr/>
                    <a:lstStyle/>
                    <a:p>
                      <a:r>
                        <a:rPr lang="cs-CZ" sz="1400" dirty="0"/>
                        <a:t>Ektoparaziti mořských ryb</a:t>
                      </a:r>
                    </a:p>
                  </a:txBody>
                  <a:tcPr/>
                </a:tc>
                <a:tc>
                  <a:txBody>
                    <a:bodyPr/>
                    <a:lstStyle/>
                    <a:p>
                      <a:r>
                        <a:rPr lang="cs-CZ" sz="1400" dirty="0"/>
                        <a:t>Ústa nebo záhyby kůže</a:t>
                      </a:r>
                    </a:p>
                  </a:txBody>
                  <a:tcPr/>
                </a:tc>
                <a:tc>
                  <a:txBody>
                    <a:bodyPr/>
                    <a:lstStyle/>
                    <a:p>
                      <a:r>
                        <a:rPr lang="cs-CZ" sz="1400" dirty="0"/>
                        <a:t>Únik před aktivitou čističů</a:t>
                      </a:r>
                    </a:p>
                  </a:txBody>
                  <a:tcPr/>
                </a:tc>
                <a:extLst>
                  <a:ext uri="{0D108BD9-81ED-4DB2-BD59-A6C34878D82A}">
                    <a16:rowId xmlns:a16="http://schemas.microsoft.com/office/drawing/2014/main" val="3116044635"/>
                  </a:ext>
                </a:extLst>
              </a:tr>
            </a:tbl>
          </a:graphicData>
        </a:graphic>
      </p:graphicFrame>
      <p:sp>
        <p:nvSpPr>
          <p:cNvPr id="5" name="Obdélník 4"/>
          <p:cNvSpPr/>
          <p:nvPr/>
        </p:nvSpPr>
        <p:spPr>
          <a:xfrm>
            <a:off x="4749552" y="864994"/>
            <a:ext cx="2642592" cy="331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7392144" y="864994"/>
            <a:ext cx="2642592" cy="3317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4799856" y="1268760"/>
            <a:ext cx="2520280" cy="5472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75167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89437" y="274638"/>
            <a:ext cx="9230139" cy="850106"/>
          </a:xfrm>
        </p:spPr>
        <p:txBody>
          <a:bodyPr>
            <a:noAutofit/>
          </a:bodyPr>
          <a:lstStyle/>
          <a:p>
            <a:pPr algn="ctr"/>
            <a:r>
              <a:rPr lang="cs-CZ" sz="3800" b="1" dirty="0"/>
              <a:t>Hostitel jako ekologická nika (</a:t>
            </a:r>
            <a:r>
              <a:rPr lang="cs-CZ" sz="3800" b="1" i="1" dirty="0"/>
              <a:t>Ibis </a:t>
            </a:r>
            <a:r>
              <a:rPr lang="cs-CZ" sz="3800" b="1" i="1" dirty="0" err="1"/>
              <a:t>falcinellus</a:t>
            </a:r>
            <a:r>
              <a:rPr lang="cs-CZ" sz="3800" b="1" dirty="0"/>
              <a:t>) </a:t>
            </a:r>
          </a:p>
        </p:txBody>
      </p:sp>
      <p:pic>
        <p:nvPicPr>
          <p:cNvPr id="4" name="Zástupný symbol pro obsah 3"/>
          <p:cNvPicPr>
            <a:picLocks noGrp="1" noChangeAspect="1"/>
          </p:cNvPicPr>
          <p:nvPr>
            <p:ph idx="1"/>
          </p:nvPr>
        </p:nvPicPr>
        <p:blipFill>
          <a:blip r:embed="rId2"/>
          <a:stretch>
            <a:fillRect/>
          </a:stretch>
        </p:blipFill>
        <p:spPr>
          <a:xfrm>
            <a:off x="4367808" y="1556792"/>
            <a:ext cx="4968552" cy="3807423"/>
          </a:xfrm>
          <a:prstGeom prst="rect">
            <a:avLst/>
          </a:prstGeom>
        </p:spPr>
      </p:pic>
      <p:sp>
        <p:nvSpPr>
          <p:cNvPr id="5" name="Šipka doprava 4"/>
          <p:cNvSpPr/>
          <p:nvPr/>
        </p:nvSpPr>
        <p:spPr>
          <a:xfrm rot="7103698">
            <a:off x="7321838" y="1291934"/>
            <a:ext cx="618368" cy="268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prava 5"/>
          <p:cNvSpPr/>
          <p:nvPr/>
        </p:nvSpPr>
        <p:spPr>
          <a:xfrm>
            <a:off x="4325504" y="1818532"/>
            <a:ext cx="618368" cy="2686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p:cNvSpPr/>
          <p:nvPr/>
        </p:nvSpPr>
        <p:spPr>
          <a:xfrm>
            <a:off x="6197712" y="3191895"/>
            <a:ext cx="618368" cy="268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4325504" y="2709090"/>
            <a:ext cx="618368" cy="2686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rot="10800000">
            <a:off x="8645984" y="2218797"/>
            <a:ext cx="618368" cy="268608"/>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a:off x="4325504" y="3581458"/>
            <a:ext cx="618368" cy="268608"/>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rot="16200000">
            <a:off x="7649312" y="4107937"/>
            <a:ext cx="618368" cy="268608"/>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p:cNvSpPr/>
          <p:nvPr/>
        </p:nvSpPr>
        <p:spPr>
          <a:xfrm>
            <a:off x="4325504" y="4528544"/>
            <a:ext cx="618368" cy="26860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p:cNvSpPr/>
          <p:nvPr/>
        </p:nvSpPr>
        <p:spPr>
          <a:xfrm rot="10800000">
            <a:off x="8429960" y="2904413"/>
            <a:ext cx="618368" cy="268608"/>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3039184" y="5734998"/>
            <a:ext cx="6167714" cy="646331"/>
          </a:xfrm>
          <a:prstGeom prst="rect">
            <a:avLst/>
          </a:prstGeom>
          <a:noFill/>
        </p:spPr>
        <p:txBody>
          <a:bodyPr wrap="none" rtlCol="0">
            <a:spAutoFit/>
          </a:bodyPr>
          <a:lstStyle/>
          <a:p>
            <a:r>
              <a:rPr lang="cs-CZ" dirty="0"/>
              <a:t>Druhy všenek: (a) </a:t>
            </a:r>
            <a:r>
              <a:rPr lang="cs-CZ" b="1" dirty="0" err="1">
                <a:solidFill>
                  <a:schemeClr val="accent1"/>
                </a:solidFill>
              </a:rPr>
              <a:t>Ibidoecus</a:t>
            </a:r>
            <a:r>
              <a:rPr lang="cs-CZ" b="1" dirty="0">
                <a:solidFill>
                  <a:schemeClr val="accent1"/>
                </a:solidFill>
              </a:rPr>
              <a:t> </a:t>
            </a:r>
            <a:r>
              <a:rPr lang="cs-CZ" b="1" dirty="0" err="1">
                <a:solidFill>
                  <a:schemeClr val="accent1"/>
                </a:solidFill>
              </a:rPr>
              <a:t>bisignatus</a:t>
            </a:r>
            <a:r>
              <a:rPr lang="cs-CZ" dirty="0"/>
              <a:t>, (b) </a:t>
            </a:r>
            <a:r>
              <a:rPr lang="cs-CZ" dirty="0" err="1">
                <a:solidFill>
                  <a:srgbClr val="FF0000"/>
                </a:solidFill>
              </a:rPr>
              <a:t>Menopon</a:t>
            </a:r>
            <a:r>
              <a:rPr lang="cs-CZ" dirty="0">
                <a:solidFill>
                  <a:srgbClr val="FF0000"/>
                </a:solidFill>
              </a:rPr>
              <a:t> </a:t>
            </a:r>
            <a:r>
              <a:rPr lang="cs-CZ" dirty="0" err="1">
                <a:solidFill>
                  <a:srgbClr val="FF0000"/>
                </a:solidFill>
              </a:rPr>
              <a:t>plegradis</a:t>
            </a:r>
            <a:r>
              <a:rPr lang="cs-CZ" dirty="0"/>
              <a:t>, </a:t>
            </a:r>
          </a:p>
          <a:p>
            <a:pPr marL="342900" indent="-342900">
              <a:buAutoNum type="alphaLcParenBoth"/>
            </a:pPr>
            <a:r>
              <a:rPr lang="cs-CZ" dirty="0"/>
              <a:t>(c) </a:t>
            </a:r>
            <a:r>
              <a:rPr lang="cs-CZ" dirty="0" err="1">
                <a:solidFill>
                  <a:srgbClr val="00B050"/>
                </a:solidFill>
              </a:rPr>
              <a:t>Colpacephalum</a:t>
            </a:r>
            <a:r>
              <a:rPr lang="cs-CZ" dirty="0">
                <a:solidFill>
                  <a:srgbClr val="00B050"/>
                </a:solidFill>
              </a:rPr>
              <a:t> </a:t>
            </a:r>
            <a:r>
              <a:rPr lang="cs-CZ" dirty="0" err="1">
                <a:solidFill>
                  <a:srgbClr val="00B050"/>
                </a:solidFill>
              </a:rPr>
              <a:t>raphidium</a:t>
            </a:r>
            <a:r>
              <a:rPr lang="cs-CZ" dirty="0">
                <a:solidFill>
                  <a:srgbClr val="00B050"/>
                </a:solidFill>
              </a:rPr>
              <a:t> </a:t>
            </a:r>
            <a:r>
              <a:rPr lang="cs-CZ" dirty="0"/>
              <a:t>(d) </a:t>
            </a:r>
            <a:r>
              <a:rPr lang="cs-CZ" dirty="0" err="1">
                <a:solidFill>
                  <a:srgbClr val="FFC000"/>
                </a:solidFill>
              </a:rPr>
              <a:t>Esthiopterum</a:t>
            </a:r>
            <a:r>
              <a:rPr lang="cs-CZ" dirty="0">
                <a:solidFill>
                  <a:srgbClr val="FFC000"/>
                </a:solidFill>
              </a:rPr>
              <a:t> </a:t>
            </a:r>
            <a:r>
              <a:rPr lang="cs-CZ" dirty="0" err="1">
                <a:solidFill>
                  <a:srgbClr val="FFC000"/>
                </a:solidFill>
              </a:rPr>
              <a:t>raphidium</a:t>
            </a:r>
            <a:endParaRPr lang="cs-CZ" dirty="0">
              <a:solidFill>
                <a:srgbClr val="FFC000"/>
              </a:solidFill>
            </a:endParaRPr>
          </a:p>
        </p:txBody>
      </p:sp>
      <p:pic>
        <p:nvPicPr>
          <p:cNvPr id="14" name="Obrázek 13"/>
          <p:cNvPicPr>
            <a:picLocks noChangeAspect="1"/>
          </p:cNvPicPr>
          <p:nvPr/>
        </p:nvPicPr>
        <p:blipFill>
          <a:blip r:embed="rId3"/>
          <a:stretch>
            <a:fillRect/>
          </a:stretch>
        </p:blipFill>
        <p:spPr>
          <a:xfrm>
            <a:off x="1805224" y="1844825"/>
            <a:ext cx="2365958" cy="3250614"/>
          </a:xfrm>
          <a:prstGeom prst="rect">
            <a:avLst/>
          </a:prstGeom>
        </p:spPr>
      </p:pic>
    </p:spTree>
    <p:extLst>
      <p:ext uri="{BB962C8B-B14F-4D97-AF65-F5344CB8AC3E}">
        <p14:creationId xmlns:p14="http://schemas.microsoft.com/office/powerpoint/2010/main" val="32287147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49856" y="45964"/>
            <a:ext cx="11354462" cy="1143000"/>
          </a:xfrm>
        </p:spPr>
        <p:txBody>
          <a:bodyPr>
            <a:normAutofit/>
          </a:bodyPr>
          <a:lstStyle/>
          <a:p>
            <a:pPr algn="ctr"/>
            <a:r>
              <a:rPr lang="cs-CZ" sz="3800" b="1" dirty="0"/>
              <a:t>Architektura </a:t>
            </a:r>
            <a:r>
              <a:rPr lang="cs-CZ" sz="3800" b="1" dirty="0" err="1"/>
              <a:t>mikrohabitatu</a:t>
            </a:r>
            <a:r>
              <a:rPr lang="cs-CZ" sz="3800" b="1" dirty="0"/>
              <a:t> = anatomie a morfologie pera</a:t>
            </a:r>
          </a:p>
        </p:txBody>
      </p:sp>
      <p:sp>
        <p:nvSpPr>
          <p:cNvPr id="3" name="Zástupný symbol pro obsah 2"/>
          <p:cNvSpPr>
            <a:spLocks noGrp="1"/>
          </p:cNvSpPr>
          <p:nvPr>
            <p:ph idx="1"/>
          </p:nvPr>
        </p:nvSpPr>
        <p:spPr>
          <a:xfrm>
            <a:off x="485029" y="5798210"/>
            <a:ext cx="11465782" cy="1396752"/>
          </a:xfrm>
        </p:spPr>
        <p:txBody>
          <a:bodyPr>
            <a:normAutofit/>
          </a:bodyPr>
          <a:lstStyle/>
          <a:p>
            <a:pPr marL="0" indent="0">
              <a:buNone/>
            </a:pPr>
            <a:r>
              <a:rPr lang="cs-CZ" sz="2000" b="1" dirty="0"/>
              <a:t>Pero vyrůstá z kůže </a:t>
            </a:r>
            <a:r>
              <a:rPr lang="cs-CZ" sz="2000" dirty="0"/>
              <a:t>v místě, zvaném </a:t>
            </a:r>
            <a:r>
              <a:rPr lang="cs-CZ" sz="2000" b="1" dirty="0" err="1"/>
              <a:t>pernice</a:t>
            </a:r>
            <a:r>
              <a:rPr lang="cs-CZ" sz="2000" b="1" dirty="0"/>
              <a:t>.</a:t>
            </a:r>
            <a:r>
              <a:rPr lang="cs-CZ" sz="2000" dirty="0"/>
              <a:t> Každé pero má dutou osu (stvol) a po jeho stranách vyrůstá prapor, který je tvořen větvemi s paprsky a háčky. Část stvolu, která vyrůstá z kůže se nazývá brk, horní část stvolu nesoucí prapor je osten. Pero je vyživováno cévami, které prostupují do dutiny pera.</a:t>
            </a:r>
          </a:p>
        </p:txBody>
      </p:sp>
      <p:pic>
        <p:nvPicPr>
          <p:cNvPr id="4" name="Zástupný symbol pro obsah 3"/>
          <p:cNvPicPr>
            <a:picLocks noChangeAspect="1"/>
          </p:cNvPicPr>
          <p:nvPr/>
        </p:nvPicPr>
        <p:blipFill>
          <a:blip r:embed="rId2"/>
          <a:stretch>
            <a:fillRect/>
          </a:stretch>
        </p:blipFill>
        <p:spPr>
          <a:xfrm>
            <a:off x="649303" y="1033669"/>
            <a:ext cx="11301508" cy="4603805"/>
          </a:xfrm>
          <a:prstGeom prst="rect">
            <a:avLst/>
          </a:prstGeom>
        </p:spPr>
      </p:pic>
    </p:spTree>
    <p:extLst>
      <p:ext uri="{BB962C8B-B14F-4D97-AF65-F5344CB8AC3E}">
        <p14:creationId xmlns:p14="http://schemas.microsoft.com/office/powerpoint/2010/main" val="3807618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800" dirty="0"/>
              <a:t>Jaké jsou typy peří ?</a:t>
            </a:r>
          </a:p>
        </p:txBody>
      </p:sp>
      <p:sp>
        <p:nvSpPr>
          <p:cNvPr id="3" name="Zástupný symbol pro obsah 2"/>
          <p:cNvSpPr>
            <a:spLocks noGrp="1"/>
          </p:cNvSpPr>
          <p:nvPr>
            <p:ph idx="1"/>
          </p:nvPr>
        </p:nvSpPr>
        <p:spPr/>
        <p:txBody>
          <a:bodyPr>
            <a:normAutofit/>
          </a:bodyPr>
          <a:lstStyle/>
          <a:p>
            <a:r>
              <a:rPr lang="cs-CZ" b="1" dirty="0"/>
              <a:t>vlasové</a:t>
            </a:r>
            <a:r>
              <a:rPr lang="cs-CZ" dirty="0"/>
              <a:t> – žádný nebo malý prapor na špičce.</a:t>
            </a:r>
          </a:p>
          <a:p>
            <a:r>
              <a:rPr lang="cs-CZ" b="1" dirty="0" err="1"/>
              <a:t>vibris</a:t>
            </a:r>
            <a:r>
              <a:rPr lang="cs-CZ" b="1" dirty="0"/>
              <a:t> </a:t>
            </a:r>
            <a:r>
              <a:rPr lang="cs-CZ" dirty="0"/>
              <a:t>– v koutcích zobáku, nosních otvorů a očí</a:t>
            </a:r>
          </a:p>
          <a:p>
            <a:r>
              <a:rPr lang="cs-CZ" b="1" dirty="0"/>
              <a:t>krycí </a:t>
            </a:r>
            <a:r>
              <a:rPr lang="cs-CZ" dirty="0"/>
              <a:t>nebo obrysové – kryje hlavu, krk, tělo a nohy.</a:t>
            </a:r>
          </a:p>
          <a:p>
            <a:r>
              <a:rPr lang="cs-CZ" b="1" dirty="0"/>
              <a:t>letka</a:t>
            </a:r>
            <a:r>
              <a:rPr lang="cs-CZ" dirty="0"/>
              <a:t> – dlouhé pero na křídlech s nesouměrným praporem.</a:t>
            </a:r>
          </a:p>
          <a:p>
            <a:r>
              <a:rPr lang="cs-CZ" b="1" dirty="0"/>
              <a:t>rejdovací </a:t>
            </a:r>
            <a:r>
              <a:rPr lang="cs-CZ" dirty="0"/>
              <a:t>nebo rýdovací – pero na ocasu, vyrůstají vějířovitě, obvykle jsou prodloužena a nesymetrická</a:t>
            </a:r>
          </a:p>
          <a:p>
            <a:endParaRPr lang="cs-CZ" dirty="0"/>
          </a:p>
        </p:txBody>
      </p:sp>
    </p:spTree>
    <p:extLst>
      <p:ext uri="{BB962C8B-B14F-4D97-AF65-F5344CB8AC3E}">
        <p14:creationId xmlns:p14="http://schemas.microsoft.com/office/powerpoint/2010/main" val="3856089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ifference Between Cestodes &amp; Trematodes - Video &amp; Lesson Transcript |  Study.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5940" y="4077073"/>
            <a:ext cx="4368076" cy="255431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6960097" y="890548"/>
            <a:ext cx="4004752" cy="932210"/>
          </a:xfrm>
        </p:spPr>
        <p:txBody>
          <a:bodyPr>
            <a:normAutofit/>
          </a:bodyPr>
          <a:lstStyle/>
          <a:p>
            <a:pPr algn="ctr"/>
            <a:r>
              <a:rPr lang="cs-CZ" sz="2200" b="1" dirty="0"/>
              <a:t>Přehled specifických habitatů využívaných cizopasníky člověka</a:t>
            </a:r>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1152939" y="985227"/>
            <a:ext cx="5401713" cy="5725353"/>
          </a:xfrm>
        </p:spPr>
      </p:pic>
      <p:pic>
        <p:nvPicPr>
          <p:cNvPr id="5" name="Picture 4" descr="Cestoda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979" y="1790496"/>
            <a:ext cx="4384019" cy="242845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433584" y="138698"/>
            <a:ext cx="5074466" cy="677108"/>
          </a:xfrm>
          <a:prstGeom prst="rect">
            <a:avLst/>
          </a:prstGeom>
          <a:noFill/>
        </p:spPr>
        <p:txBody>
          <a:bodyPr wrap="none" rtlCol="0">
            <a:spAutoFit/>
          </a:bodyPr>
          <a:lstStyle/>
          <a:p>
            <a:r>
              <a:rPr lang="cs-CZ" sz="3800" dirty="0"/>
              <a:t>Organismus jako habitat </a:t>
            </a:r>
          </a:p>
        </p:txBody>
      </p:sp>
    </p:spTree>
    <p:extLst>
      <p:ext uri="{BB962C8B-B14F-4D97-AF65-F5344CB8AC3E}">
        <p14:creationId xmlns:p14="http://schemas.microsoft.com/office/powerpoint/2010/main" val="3663932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a:bodyPr>
          <a:lstStyle/>
          <a:p>
            <a:r>
              <a:rPr lang="cs-CZ" sz="3800" dirty="0"/>
              <a:t>Typy a druhy peří</a:t>
            </a:r>
          </a:p>
        </p:txBody>
      </p:sp>
      <p:pic>
        <p:nvPicPr>
          <p:cNvPr id="11266" name="Picture 2" descr="Prezentace aplikace PowerPoi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8483" y="1196752"/>
            <a:ext cx="3682752" cy="50017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7" y="927928"/>
            <a:ext cx="4754661" cy="5381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980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008948" y="-1044786"/>
            <a:ext cx="6195840" cy="909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4" descr="Whooping crane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775521" y="2852937"/>
            <a:ext cx="2168683" cy="306329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a:stretch>
            <a:fillRect/>
          </a:stretch>
        </p:blipFill>
        <p:spPr>
          <a:xfrm>
            <a:off x="8256240" y="4510125"/>
            <a:ext cx="1368152" cy="2111740"/>
          </a:xfrm>
          <a:prstGeom prst="rect">
            <a:avLst/>
          </a:prstGeom>
        </p:spPr>
      </p:pic>
    </p:spTree>
    <p:extLst>
      <p:ext uri="{BB962C8B-B14F-4D97-AF65-F5344CB8AC3E}">
        <p14:creationId xmlns:p14="http://schemas.microsoft.com/office/powerpoint/2010/main" val="39949331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7" y="1700808"/>
            <a:ext cx="6248795" cy="468729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9" name="Rectangle 4"/>
          <p:cNvSpPr>
            <a:spLocks noGrp="1" noChangeArrowheads="1"/>
          </p:cNvSpPr>
          <p:nvPr>
            <p:ph type="title"/>
          </p:nvPr>
        </p:nvSpPr>
        <p:spPr>
          <a:xfrm>
            <a:off x="612249" y="171450"/>
            <a:ext cx="10320793" cy="1143000"/>
          </a:xfrm>
          <a:extLst>
            <a:ext uri="{91240B29-F687-4F45-9708-019B960494DF}">
              <a14:hiddenLine xmlns:a14="http://schemas.microsoft.com/office/drawing/2010/main" w="25400" cap="flat" cmpd="sng">
                <a:solidFill>
                  <a:schemeClr val="tx2"/>
                </a:solidFill>
                <a:prstDash val="solid"/>
                <a:miter lim="800000"/>
                <a:headEnd/>
                <a:tailEnd/>
              </a14:hiddenLine>
            </a:ext>
          </a:extLst>
        </p:spPr>
        <p:txBody>
          <a:bodyPr>
            <a:normAutofit/>
          </a:bodyPr>
          <a:lstStyle/>
          <a:p>
            <a:pPr algn="ctr" eaLnBrk="1" hangingPunct="1"/>
            <a:r>
              <a:rPr lang="cs-CZ" altLang="cs-CZ" sz="3200" dirty="0"/>
              <a:t>     </a:t>
            </a:r>
            <a:r>
              <a:rPr lang="cs-CZ" altLang="cs-CZ" sz="3800" b="1" dirty="0"/>
              <a:t>Studium evolučních mechanismů posilujících 		koexistenci </a:t>
            </a:r>
            <a:r>
              <a:rPr lang="cs-CZ" altLang="cs-CZ" sz="3800" b="1" dirty="0" err="1"/>
              <a:t>kongenerických</a:t>
            </a:r>
            <a:r>
              <a:rPr lang="cs-CZ" altLang="cs-CZ" sz="3800" b="1" dirty="0"/>
              <a:t> druhů </a:t>
            </a:r>
            <a:endParaRPr lang="en-GB" altLang="cs-CZ" sz="3800" b="1" dirty="0"/>
          </a:p>
        </p:txBody>
      </p:sp>
      <p:sp>
        <p:nvSpPr>
          <p:cNvPr id="137220" name="Line 8"/>
          <p:cNvSpPr>
            <a:spLocks noChangeShapeType="1"/>
          </p:cNvSpPr>
          <p:nvPr/>
        </p:nvSpPr>
        <p:spPr bwMode="auto">
          <a:xfrm>
            <a:off x="4262438" y="3232150"/>
            <a:ext cx="577850" cy="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7221" name="Rectangle 9"/>
          <p:cNvSpPr>
            <a:spLocks noChangeArrowheads="1"/>
          </p:cNvSpPr>
          <p:nvPr/>
        </p:nvSpPr>
        <p:spPr bwMode="auto">
          <a:xfrm>
            <a:off x="5593086" y="2959100"/>
            <a:ext cx="142875" cy="4699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22" name="Rectangle 10"/>
          <p:cNvSpPr>
            <a:spLocks noChangeArrowheads="1"/>
          </p:cNvSpPr>
          <p:nvPr/>
        </p:nvSpPr>
        <p:spPr bwMode="auto">
          <a:xfrm>
            <a:off x="4037014" y="2636838"/>
            <a:ext cx="834851" cy="12573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23" name="Rectangle 11"/>
          <p:cNvSpPr>
            <a:spLocks noChangeArrowheads="1"/>
          </p:cNvSpPr>
          <p:nvPr/>
        </p:nvSpPr>
        <p:spPr bwMode="auto">
          <a:xfrm>
            <a:off x="4197433" y="4005684"/>
            <a:ext cx="746439" cy="122351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24" name="Line 14"/>
          <p:cNvSpPr>
            <a:spLocks noChangeShapeType="1"/>
          </p:cNvSpPr>
          <p:nvPr/>
        </p:nvSpPr>
        <p:spPr bwMode="auto">
          <a:xfrm rot="21300000" flipV="1">
            <a:off x="4240214" y="3332163"/>
            <a:ext cx="1222375" cy="103505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7225" name="Rectangle 15"/>
          <p:cNvSpPr>
            <a:spLocks noChangeArrowheads="1"/>
          </p:cNvSpPr>
          <p:nvPr/>
        </p:nvSpPr>
        <p:spPr bwMode="auto">
          <a:xfrm>
            <a:off x="5421314" y="2924175"/>
            <a:ext cx="161925" cy="4699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26" name="Rectangle 18"/>
          <p:cNvSpPr>
            <a:spLocks noChangeArrowheads="1"/>
          </p:cNvSpPr>
          <p:nvPr/>
        </p:nvSpPr>
        <p:spPr bwMode="auto">
          <a:xfrm>
            <a:off x="6249988" y="2636838"/>
            <a:ext cx="1079500" cy="1008062"/>
          </a:xfrm>
          <a:prstGeom prst="rect">
            <a:avLst/>
          </a:prstGeom>
          <a:noFill/>
          <a:ln w="9525">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27" name="Rectangle 19"/>
          <p:cNvSpPr>
            <a:spLocks noChangeArrowheads="1"/>
          </p:cNvSpPr>
          <p:nvPr/>
        </p:nvSpPr>
        <p:spPr bwMode="auto">
          <a:xfrm>
            <a:off x="5665788" y="3357564"/>
            <a:ext cx="107950" cy="395287"/>
          </a:xfrm>
          <a:prstGeom prst="rect">
            <a:avLst/>
          </a:prstGeom>
          <a:noFill/>
          <a:ln w="12700">
            <a:solidFill>
              <a:srgbClr val="00FFFF"/>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28" name="Line 20"/>
          <p:cNvSpPr>
            <a:spLocks noChangeShapeType="1"/>
          </p:cNvSpPr>
          <p:nvPr/>
        </p:nvSpPr>
        <p:spPr bwMode="auto">
          <a:xfrm flipH="1">
            <a:off x="5808664" y="3040063"/>
            <a:ext cx="574675" cy="431800"/>
          </a:xfrm>
          <a:prstGeom prst="line">
            <a:avLst/>
          </a:prstGeom>
          <a:noFill/>
          <a:ln w="127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7229" name="Text Box 21"/>
          <p:cNvSpPr txBox="1">
            <a:spLocks noChangeArrowheads="1"/>
          </p:cNvSpPr>
          <p:nvPr/>
        </p:nvSpPr>
        <p:spPr bwMode="auto">
          <a:xfrm>
            <a:off x="7427913" y="3035300"/>
            <a:ext cx="298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solidFill>
                  <a:schemeClr val="bg2"/>
                </a:solidFill>
              </a:rPr>
              <a:t>3</a:t>
            </a:r>
          </a:p>
        </p:txBody>
      </p:sp>
      <p:sp>
        <p:nvSpPr>
          <p:cNvPr id="137230" name="Rectangle 22"/>
          <p:cNvSpPr>
            <a:spLocks noChangeArrowheads="1"/>
          </p:cNvSpPr>
          <p:nvPr/>
        </p:nvSpPr>
        <p:spPr bwMode="auto">
          <a:xfrm>
            <a:off x="6259513" y="3683001"/>
            <a:ext cx="1079500" cy="969963"/>
          </a:xfrm>
          <a:prstGeom prst="rect">
            <a:avLst/>
          </a:prstGeom>
          <a:noFill/>
          <a:ln w="9525">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31" name="Line 23"/>
          <p:cNvSpPr>
            <a:spLocks noChangeShapeType="1"/>
          </p:cNvSpPr>
          <p:nvPr/>
        </p:nvSpPr>
        <p:spPr bwMode="auto">
          <a:xfrm flipH="1">
            <a:off x="5881689" y="4130675"/>
            <a:ext cx="574675" cy="71438"/>
          </a:xfrm>
          <a:prstGeom prst="line">
            <a:avLst/>
          </a:prstGeom>
          <a:noFill/>
          <a:ln w="127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7232" name="Rectangle 24"/>
          <p:cNvSpPr>
            <a:spLocks noChangeArrowheads="1"/>
          </p:cNvSpPr>
          <p:nvPr/>
        </p:nvSpPr>
        <p:spPr bwMode="auto">
          <a:xfrm>
            <a:off x="5735638" y="4005264"/>
            <a:ext cx="146050" cy="395287"/>
          </a:xfrm>
          <a:prstGeom prst="rect">
            <a:avLst/>
          </a:prstGeom>
          <a:noFill/>
          <a:ln w="12700">
            <a:solidFill>
              <a:srgbClr val="00FFFF"/>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33" name="Text Box 25"/>
          <p:cNvSpPr txBox="1">
            <a:spLocks noChangeArrowheads="1"/>
          </p:cNvSpPr>
          <p:nvPr/>
        </p:nvSpPr>
        <p:spPr bwMode="auto">
          <a:xfrm>
            <a:off x="7432675" y="3832225"/>
            <a:ext cx="298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solidFill>
                  <a:schemeClr val="bg2"/>
                </a:solidFill>
              </a:rPr>
              <a:t>4</a:t>
            </a:r>
          </a:p>
        </p:txBody>
      </p:sp>
      <p:sp>
        <p:nvSpPr>
          <p:cNvPr id="137234" name="Rectangle 26"/>
          <p:cNvSpPr>
            <a:spLocks noChangeArrowheads="1"/>
          </p:cNvSpPr>
          <p:nvPr/>
        </p:nvSpPr>
        <p:spPr bwMode="auto">
          <a:xfrm>
            <a:off x="6294438" y="4686301"/>
            <a:ext cx="1079500" cy="1008063"/>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35" name="Rectangle 27"/>
          <p:cNvSpPr>
            <a:spLocks noChangeArrowheads="1"/>
          </p:cNvSpPr>
          <p:nvPr/>
        </p:nvSpPr>
        <p:spPr bwMode="auto">
          <a:xfrm>
            <a:off x="5400676" y="4257675"/>
            <a:ext cx="142875" cy="395288"/>
          </a:xfrm>
          <a:prstGeom prst="rect">
            <a:avLst/>
          </a:prstGeom>
          <a:noFill/>
          <a:ln w="12700">
            <a:solidFill>
              <a:srgbClr val="00FF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latin typeface="Garamond" panose="02020404030301010803" pitchFamily="18" charset="0"/>
            </a:endParaRPr>
          </a:p>
        </p:txBody>
      </p:sp>
      <p:sp>
        <p:nvSpPr>
          <p:cNvPr id="137236" name="Line 28"/>
          <p:cNvSpPr>
            <a:spLocks noChangeShapeType="1"/>
          </p:cNvSpPr>
          <p:nvPr/>
        </p:nvSpPr>
        <p:spPr bwMode="auto">
          <a:xfrm flipH="1" flipV="1">
            <a:off x="5567363" y="4484689"/>
            <a:ext cx="793750" cy="649287"/>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37237" name="Text Box 30"/>
          <p:cNvSpPr txBox="1">
            <a:spLocks noChangeArrowheads="1"/>
          </p:cNvSpPr>
          <p:nvPr/>
        </p:nvSpPr>
        <p:spPr bwMode="auto">
          <a:xfrm>
            <a:off x="7459663" y="4965700"/>
            <a:ext cx="298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solidFill>
                  <a:schemeClr val="bg2"/>
                </a:solidFill>
              </a:rPr>
              <a:t>5</a:t>
            </a:r>
          </a:p>
        </p:txBody>
      </p:sp>
      <p:sp>
        <p:nvSpPr>
          <p:cNvPr id="15384" name="Rectangle 33"/>
          <p:cNvSpPr>
            <a:spLocks noChangeArrowheads="1"/>
          </p:cNvSpPr>
          <p:nvPr/>
        </p:nvSpPr>
        <p:spPr bwMode="auto">
          <a:xfrm>
            <a:off x="6507163" y="6232525"/>
            <a:ext cx="345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nSpc>
                <a:spcPct val="80000"/>
              </a:lnSpc>
              <a:buClr>
                <a:schemeClr val="accent2"/>
              </a:buClr>
              <a:buSzPct val="75000"/>
              <a:buFont typeface="Monotype Sorts" pitchFamily="2" charset="2"/>
              <a:buNone/>
              <a:defRPr/>
            </a:pPr>
            <a:r>
              <a:rPr lang="cs-CZ" altLang="cs-CZ" sz="1600" dirty="0">
                <a:effectLst>
                  <a:outerShdw blurRad="38100" dist="38100" dir="2700000" algn="tl">
                    <a:srgbClr val="000000">
                      <a:alpha val="43137"/>
                    </a:srgbClr>
                  </a:outerShdw>
                </a:effectLst>
                <a:latin typeface="Arial" panose="020B0604020202020204" pitchFamily="34" charset="0"/>
                <a:sym typeface="Monotype Sorts" pitchFamily="2" charset="2"/>
              </a:rPr>
              <a:t>Šimková et al., </a:t>
            </a:r>
            <a:r>
              <a:rPr lang="cs-CZ" altLang="cs-CZ" sz="1600" dirty="0" err="1">
                <a:effectLst>
                  <a:outerShdw blurRad="38100" dist="38100" dir="2700000" algn="tl">
                    <a:srgbClr val="000000">
                      <a:alpha val="43137"/>
                    </a:srgbClr>
                  </a:outerShdw>
                </a:effectLst>
                <a:latin typeface="Arial" panose="020B0604020202020204" pitchFamily="34" charset="0"/>
                <a:sym typeface="Monotype Sorts" pitchFamily="2" charset="2"/>
              </a:rPr>
              <a:t>Biol</a:t>
            </a:r>
            <a:r>
              <a:rPr lang="cs-CZ" altLang="cs-CZ" sz="1600" dirty="0">
                <a:effectLst>
                  <a:outerShdw blurRad="38100" dist="38100" dir="2700000" algn="tl">
                    <a:srgbClr val="000000">
                      <a:alpha val="43137"/>
                    </a:srgbClr>
                  </a:outerShdw>
                </a:effectLst>
                <a:latin typeface="Arial" panose="020B0604020202020204" pitchFamily="34" charset="0"/>
                <a:sym typeface="Monotype Sorts" pitchFamily="2" charset="2"/>
              </a:rPr>
              <a:t> J </a:t>
            </a:r>
            <a:r>
              <a:rPr lang="cs-CZ" altLang="cs-CZ" sz="1600" dirty="0" err="1">
                <a:effectLst>
                  <a:outerShdw blurRad="38100" dist="38100" dir="2700000" algn="tl">
                    <a:srgbClr val="000000">
                      <a:alpha val="43137"/>
                    </a:srgbClr>
                  </a:outerShdw>
                </a:effectLst>
                <a:latin typeface="Arial" panose="020B0604020202020204" pitchFamily="34" charset="0"/>
                <a:sym typeface="Monotype Sorts" pitchFamily="2" charset="2"/>
              </a:rPr>
              <a:t>Linn</a:t>
            </a:r>
            <a:r>
              <a:rPr lang="cs-CZ" altLang="cs-CZ" sz="1600" dirty="0">
                <a:effectLst>
                  <a:outerShdw blurRad="38100" dist="38100" dir="2700000" algn="tl">
                    <a:srgbClr val="000000">
                      <a:alpha val="43137"/>
                    </a:srgbClr>
                  </a:outerShdw>
                </a:effectLst>
                <a:latin typeface="Arial" panose="020B0604020202020204" pitchFamily="34" charset="0"/>
                <a:sym typeface="Monotype Sorts" pitchFamily="2" charset="2"/>
              </a:rPr>
              <a:t> </a:t>
            </a:r>
            <a:r>
              <a:rPr lang="cs-CZ" altLang="cs-CZ" sz="1600" dirty="0" err="1">
                <a:effectLst>
                  <a:outerShdw blurRad="38100" dist="38100" dir="2700000" algn="tl">
                    <a:srgbClr val="000000">
                      <a:alpha val="43137"/>
                    </a:srgbClr>
                  </a:outerShdw>
                </a:effectLst>
                <a:latin typeface="Arial" panose="020B0604020202020204" pitchFamily="34" charset="0"/>
                <a:sym typeface="Monotype Sorts" pitchFamily="2" charset="2"/>
              </a:rPr>
              <a:t>Soc</a:t>
            </a:r>
            <a:r>
              <a:rPr lang="cs-CZ" altLang="cs-CZ" sz="1600" dirty="0">
                <a:effectLst>
                  <a:outerShdw blurRad="38100" dist="38100" dir="2700000" algn="tl">
                    <a:srgbClr val="000000">
                      <a:alpha val="43137"/>
                    </a:srgbClr>
                  </a:outerShdw>
                </a:effectLst>
                <a:latin typeface="Arial" panose="020B0604020202020204" pitchFamily="34" charset="0"/>
                <a:sym typeface="Monotype Sorts" pitchFamily="2" charset="2"/>
              </a:rPr>
              <a:t> 2002</a:t>
            </a:r>
          </a:p>
          <a:p>
            <a:pPr>
              <a:lnSpc>
                <a:spcPct val="80000"/>
              </a:lnSpc>
              <a:buClr>
                <a:schemeClr val="accent2"/>
              </a:buClr>
              <a:buSzPct val="75000"/>
              <a:buFont typeface="Monotype Sorts" pitchFamily="2" charset="2"/>
              <a:buNone/>
              <a:defRPr/>
            </a:pPr>
            <a:r>
              <a:rPr lang="cs-CZ" altLang="cs-CZ" sz="1600" dirty="0">
                <a:effectLst>
                  <a:outerShdw blurRad="38100" dist="38100" dir="2700000" algn="tl">
                    <a:srgbClr val="000000">
                      <a:alpha val="43137"/>
                    </a:srgbClr>
                  </a:outerShdw>
                </a:effectLst>
                <a:latin typeface="Arial" panose="020B0604020202020204" pitchFamily="34" charset="0"/>
                <a:sym typeface="Monotype Sorts" pitchFamily="2" charset="2"/>
              </a:rPr>
              <a:t>Jarkovský et al. </a:t>
            </a:r>
            <a:r>
              <a:rPr lang="cs-CZ" altLang="cs-CZ" sz="1600" dirty="0" err="1">
                <a:effectLst>
                  <a:outerShdw blurRad="38100" dist="38100" dir="2700000" algn="tl">
                    <a:srgbClr val="000000">
                      <a:alpha val="43137"/>
                    </a:srgbClr>
                  </a:outerShdw>
                </a:effectLst>
                <a:latin typeface="Arial" panose="020B0604020202020204" pitchFamily="34" charset="0"/>
                <a:sym typeface="Monotype Sorts" pitchFamily="2" charset="2"/>
              </a:rPr>
              <a:t>Parasitol</a:t>
            </a:r>
            <a:r>
              <a:rPr lang="cs-CZ" altLang="cs-CZ" sz="1600" dirty="0">
                <a:effectLst>
                  <a:outerShdw blurRad="38100" dist="38100" dir="2700000" algn="tl">
                    <a:srgbClr val="000000">
                      <a:alpha val="43137"/>
                    </a:srgbClr>
                  </a:outerShdw>
                </a:effectLst>
                <a:latin typeface="Arial" panose="020B0604020202020204" pitchFamily="34" charset="0"/>
                <a:sym typeface="Monotype Sorts" pitchFamily="2" charset="2"/>
              </a:rPr>
              <a:t> Res 2004</a:t>
            </a:r>
          </a:p>
        </p:txBody>
      </p:sp>
      <p:sp>
        <p:nvSpPr>
          <p:cNvPr id="2" name="Obdélník 1"/>
          <p:cNvSpPr/>
          <p:nvPr/>
        </p:nvSpPr>
        <p:spPr>
          <a:xfrm>
            <a:off x="4286835" y="1379214"/>
            <a:ext cx="4270656" cy="344710"/>
          </a:xfrm>
          <a:prstGeom prst="rect">
            <a:avLst/>
          </a:prstGeom>
        </p:spPr>
        <p:txBody>
          <a:bodyPr wrap="none">
            <a:spAutoFit/>
          </a:bodyPr>
          <a:lstStyle/>
          <a:p>
            <a:pPr eaLnBrk="1" hangingPunct="1">
              <a:lnSpc>
                <a:spcPct val="80000"/>
              </a:lnSpc>
              <a:defRPr/>
            </a:pPr>
            <a:r>
              <a:rPr lang="cs-CZ" altLang="fr-FR" sz="2000" dirty="0">
                <a:effectLst>
                  <a:outerShdw blurRad="38100" dist="38100" dir="2700000" algn="tl">
                    <a:srgbClr val="000000">
                      <a:alpha val="43137"/>
                    </a:srgbClr>
                  </a:outerShdw>
                </a:effectLst>
              </a:rPr>
              <a:t>Specializace niky a reprodukční izolace</a:t>
            </a:r>
          </a:p>
        </p:txBody>
      </p:sp>
      <p:sp>
        <p:nvSpPr>
          <p:cNvPr id="137240" name="Text Box 16"/>
          <p:cNvSpPr txBox="1">
            <a:spLocks noChangeArrowheads="1"/>
          </p:cNvSpPr>
          <p:nvPr/>
        </p:nvSpPr>
        <p:spPr bwMode="auto">
          <a:xfrm>
            <a:off x="3600451" y="2814638"/>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solidFill>
                  <a:schemeClr val="bg2"/>
                </a:solidFill>
              </a:rPr>
              <a:t>1</a:t>
            </a:r>
          </a:p>
        </p:txBody>
      </p:sp>
      <p:sp>
        <p:nvSpPr>
          <p:cNvPr id="137241" name="Text Box 17"/>
          <p:cNvSpPr txBox="1">
            <a:spLocks noChangeArrowheads="1"/>
          </p:cNvSpPr>
          <p:nvPr/>
        </p:nvSpPr>
        <p:spPr bwMode="auto">
          <a:xfrm>
            <a:off x="3671888" y="3894138"/>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solidFill>
                  <a:schemeClr val="bg2"/>
                </a:solidFill>
              </a:rPr>
              <a:t>2</a:t>
            </a:r>
          </a:p>
        </p:txBody>
      </p:sp>
      <p:sp>
        <p:nvSpPr>
          <p:cNvPr id="3" name="Šipka doprava 2"/>
          <p:cNvSpPr/>
          <p:nvPr/>
        </p:nvSpPr>
        <p:spPr>
          <a:xfrm>
            <a:off x="2616638" y="3088384"/>
            <a:ext cx="8150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prava 27"/>
          <p:cNvSpPr/>
          <p:nvPr/>
        </p:nvSpPr>
        <p:spPr>
          <a:xfrm>
            <a:off x="2616638" y="4437112"/>
            <a:ext cx="8150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p:cNvSpPr/>
          <p:nvPr/>
        </p:nvSpPr>
        <p:spPr>
          <a:xfrm rot="10800000">
            <a:off x="8737318" y="3016376"/>
            <a:ext cx="8150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Šipka doprava 30"/>
          <p:cNvSpPr/>
          <p:nvPr/>
        </p:nvSpPr>
        <p:spPr>
          <a:xfrm rot="10800000">
            <a:off x="8737318" y="4240511"/>
            <a:ext cx="8150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231425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ChangeArrowheads="1"/>
          </p:cNvSpPr>
          <p:nvPr/>
        </p:nvSpPr>
        <p:spPr bwMode="auto">
          <a:xfrm>
            <a:off x="1775521" y="116632"/>
            <a:ext cx="8380189" cy="1008062"/>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spcBef>
                <a:spcPct val="0"/>
              </a:spcBef>
              <a:defRPr sz="3600">
                <a:solidFill>
                  <a:schemeClr val="tx2"/>
                </a:solidFill>
                <a:effectLst>
                  <a:outerShdw blurRad="38100" dist="38100" dir="2700000" algn="tl">
                    <a:srgbClr val="000000"/>
                  </a:outerShdw>
                </a:effectLst>
                <a:latin typeface="Arial" panose="020B0604020202020204" pitchFamily="34" charset="0"/>
              </a:defRPr>
            </a:lvl1pPr>
            <a:lvl2pPr algn="ctr">
              <a:spcBef>
                <a:spcPct val="0"/>
              </a:spcBef>
              <a:defRPr sz="3600">
                <a:solidFill>
                  <a:schemeClr val="tx2"/>
                </a:solidFill>
                <a:effectLst>
                  <a:outerShdw blurRad="38100" dist="38100" dir="2700000" algn="tl">
                    <a:srgbClr val="000000"/>
                  </a:outerShdw>
                </a:effectLst>
                <a:latin typeface="Arial" panose="020B0604020202020204" pitchFamily="34" charset="0"/>
              </a:defRPr>
            </a:lvl2pPr>
            <a:lvl3pPr algn="ctr">
              <a:spcBef>
                <a:spcPct val="0"/>
              </a:spcBef>
              <a:defRPr sz="3600">
                <a:solidFill>
                  <a:schemeClr val="tx2"/>
                </a:solidFill>
                <a:effectLst>
                  <a:outerShdw blurRad="38100" dist="38100" dir="2700000" algn="tl">
                    <a:srgbClr val="000000"/>
                  </a:outerShdw>
                </a:effectLst>
                <a:latin typeface="Arial" panose="020B0604020202020204" pitchFamily="34" charset="0"/>
              </a:defRPr>
            </a:lvl3pPr>
            <a:lvl4pPr algn="ctr">
              <a:spcBef>
                <a:spcPct val="0"/>
              </a:spcBef>
              <a:defRPr sz="3600">
                <a:solidFill>
                  <a:schemeClr val="tx2"/>
                </a:solidFill>
                <a:effectLst>
                  <a:outerShdw blurRad="38100" dist="38100" dir="2700000" algn="tl">
                    <a:srgbClr val="000000"/>
                  </a:outerShdw>
                </a:effectLst>
                <a:latin typeface="Arial" panose="020B0604020202020204" pitchFamily="34" charset="0"/>
              </a:defRPr>
            </a:lvl4pPr>
            <a:lvl5pPr algn="ctr">
              <a:spcBef>
                <a:spcPct val="0"/>
              </a:spcBef>
              <a:defRPr sz="3600">
                <a:solidFill>
                  <a:schemeClr val="tx2"/>
                </a:solidFill>
                <a:effectLst>
                  <a:outerShdw blurRad="38100" dist="38100" dir="2700000" algn="tl">
                    <a:srgbClr val="000000"/>
                  </a:outerShdw>
                </a:effectLst>
                <a:latin typeface="Arial" panose="020B0604020202020204" pitchFamily="34" charset="0"/>
              </a:defRPr>
            </a:lvl5pPr>
            <a:lvl6pPr marL="457200" algn="ctr" eaLnBrk="0" fontAlgn="base" hangingPunct="0">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6pPr>
            <a:lvl7pPr marL="914400" algn="ctr" eaLnBrk="0" fontAlgn="base" hangingPunct="0">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7pPr>
            <a:lvl8pPr marL="1371600" algn="ctr" eaLnBrk="0" fontAlgn="base" hangingPunct="0">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8pPr>
            <a:lvl9pPr marL="1828800" algn="ctr" eaLnBrk="0" fontAlgn="base" hangingPunct="0">
              <a:spcBef>
                <a:spcPct val="0"/>
              </a:spcBef>
              <a:spcAft>
                <a:spcPct val="0"/>
              </a:spcAft>
              <a:defRPr sz="3600">
                <a:solidFill>
                  <a:schemeClr val="tx2"/>
                </a:solidFill>
                <a:effectLst>
                  <a:outerShdw blurRad="38100" dist="38100" dir="2700000" algn="tl">
                    <a:srgbClr val="000000"/>
                  </a:outerShdw>
                </a:effectLst>
                <a:latin typeface="Arial" panose="020B0604020202020204" pitchFamily="34" charset="0"/>
              </a:defRPr>
            </a:lvl9pPr>
          </a:lstStyle>
          <a:p>
            <a:pPr>
              <a:defRPr/>
            </a:pPr>
            <a:r>
              <a:rPr lang="cs-CZ" altLang="fr-FR" sz="2800" dirty="0">
                <a:solidFill>
                  <a:schemeClr val="tx1"/>
                </a:solidFill>
              </a:rPr>
              <a:t>Reprodukční </a:t>
            </a:r>
            <a:r>
              <a:rPr lang="cs-CZ" altLang="fr-FR" sz="2800" dirty="0" err="1">
                <a:solidFill>
                  <a:schemeClr val="tx1"/>
                </a:solidFill>
              </a:rPr>
              <a:t>charakteristi</a:t>
            </a:r>
            <a:r>
              <a:rPr lang="fr-FR" altLang="fr-FR" sz="2800" dirty="0">
                <a:solidFill>
                  <a:schemeClr val="tx1"/>
                </a:solidFill>
              </a:rPr>
              <a:t>k</a:t>
            </a:r>
            <a:r>
              <a:rPr lang="cs-CZ" altLang="fr-FR" sz="2800" dirty="0">
                <a:solidFill>
                  <a:schemeClr val="tx1"/>
                </a:solidFill>
              </a:rPr>
              <a:t>y </a:t>
            </a:r>
            <a:r>
              <a:rPr lang="cs-CZ" altLang="fr-FR" sz="2800" dirty="0" err="1">
                <a:solidFill>
                  <a:schemeClr val="tx1"/>
                </a:solidFill>
              </a:rPr>
              <a:t>kongenerických</a:t>
            </a:r>
            <a:r>
              <a:rPr lang="cs-CZ" altLang="fr-FR" sz="2800" dirty="0">
                <a:solidFill>
                  <a:schemeClr val="tx1"/>
                </a:solidFill>
              </a:rPr>
              <a:t> druhů da</a:t>
            </a:r>
            <a:r>
              <a:rPr lang="fr-FR" altLang="fr-FR" sz="2800" dirty="0">
                <a:solidFill>
                  <a:schemeClr val="tx1"/>
                </a:solidFill>
              </a:rPr>
              <a:t>k</a:t>
            </a:r>
            <a:r>
              <a:rPr lang="cs-CZ" altLang="fr-FR" sz="2800" dirty="0" err="1">
                <a:solidFill>
                  <a:schemeClr val="tx1"/>
                </a:solidFill>
              </a:rPr>
              <a:t>tylogyrů</a:t>
            </a:r>
            <a:r>
              <a:rPr lang="cs-CZ" altLang="fr-FR" sz="2800" dirty="0">
                <a:solidFill>
                  <a:schemeClr val="tx1"/>
                </a:solidFill>
              </a:rPr>
              <a:t> koexistujících na </a:t>
            </a:r>
            <a:r>
              <a:rPr lang="cs-CZ" altLang="fr-FR" sz="2800" dirty="0" err="1">
                <a:solidFill>
                  <a:schemeClr val="tx1"/>
                </a:solidFill>
              </a:rPr>
              <a:t>jedném</a:t>
            </a:r>
            <a:r>
              <a:rPr lang="cs-CZ" altLang="fr-FR" sz="2800" dirty="0">
                <a:solidFill>
                  <a:schemeClr val="tx1"/>
                </a:solidFill>
              </a:rPr>
              <a:t> hostiteli</a:t>
            </a:r>
            <a:endParaRPr lang="cs-CZ" altLang="fr-FR" b="1" dirty="0">
              <a:solidFill>
                <a:schemeClr val="tx1"/>
              </a:solidFill>
            </a:endParaRPr>
          </a:p>
        </p:txBody>
      </p:sp>
      <p:pic>
        <p:nvPicPr>
          <p:cNvPr id="272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964" y="1196752"/>
            <a:ext cx="1104900"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844" y="1196752"/>
            <a:ext cx="1092200"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418" y="1268760"/>
            <a:ext cx="1374775"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00" y="1268760"/>
            <a:ext cx="1257300"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3318" y="1269678"/>
            <a:ext cx="1173162"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4170" y="4222006"/>
            <a:ext cx="1247775"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985" y="4221088"/>
            <a:ext cx="1220787" cy="250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80176" y="4222006"/>
            <a:ext cx="1312862"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9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6361" y="4294014"/>
            <a:ext cx="911225" cy="251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ázek 1"/>
          <p:cNvPicPr>
            <a:picLocks noChangeAspect="1"/>
          </p:cNvPicPr>
          <p:nvPr/>
        </p:nvPicPr>
        <p:blipFill>
          <a:blip r:embed="rId12"/>
          <a:stretch>
            <a:fillRect/>
          </a:stretch>
        </p:blipFill>
        <p:spPr>
          <a:xfrm>
            <a:off x="1892326" y="1236875"/>
            <a:ext cx="1578875" cy="5209342"/>
          </a:xfrm>
          <a:prstGeom prst="rect">
            <a:avLst/>
          </a:prstGeom>
        </p:spPr>
      </p:pic>
      <p:sp>
        <p:nvSpPr>
          <p:cNvPr id="3" name="TextovéPole 2"/>
          <p:cNvSpPr txBox="1"/>
          <p:nvPr/>
        </p:nvSpPr>
        <p:spPr>
          <a:xfrm>
            <a:off x="4139562" y="3789040"/>
            <a:ext cx="5772862" cy="369332"/>
          </a:xfrm>
          <a:prstGeom prst="rect">
            <a:avLst/>
          </a:prstGeom>
          <a:noFill/>
        </p:spPr>
        <p:txBody>
          <a:bodyPr wrap="none" rtlCol="0">
            <a:spAutoFit/>
          </a:bodyPr>
          <a:lstStyle/>
          <a:p>
            <a:r>
              <a:rPr lang="cs-CZ" dirty="0"/>
              <a:t>Samčí kopulační orgány – rozdílný tvar - reprodukční bariera</a:t>
            </a:r>
          </a:p>
        </p:txBody>
      </p:sp>
      <p:sp>
        <p:nvSpPr>
          <p:cNvPr id="4" name="TextovéPole 3"/>
          <p:cNvSpPr txBox="1"/>
          <p:nvPr/>
        </p:nvSpPr>
        <p:spPr>
          <a:xfrm>
            <a:off x="2044734" y="6381328"/>
            <a:ext cx="1747010" cy="369332"/>
          </a:xfrm>
          <a:prstGeom prst="rect">
            <a:avLst/>
          </a:prstGeom>
          <a:noFill/>
        </p:spPr>
        <p:txBody>
          <a:bodyPr wrap="square" rtlCol="0">
            <a:spAutoFit/>
          </a:bodyPr>
          <a:lstStyle/>
          <a:p>
            <a:r>
              <a:rPr lang="cs-CZ" dirty="0" err="1"/>
              <a:t>Dactylogyrus</a:t>
            </a:r>
            <a:endParaRPr lang="cs-CZ" dirty="0"/>
          </a:p>
        </p:txBody>
      </p:sp>
    </p:spTree>
    <p:extLst>
      <p:ext uri="{BB962C8B-B14F-4D97-AF65-F5344CB8AC3E}">
        <p14:creationId xmlns:p14="http://schemas.microsoft.com/office/powerpoint/2010/main" val="2390224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2389"/>
                                        </p:tgtEl>
                                        <p:attrNameLst>
                                          <p:attrName>style.visibility</p:attrName>
                                        </p:attrNameLst>
                                      </p:cBhvr>
                                      <p:to>
                                        <p:strVal val="visible"/>
                                      </p:to>
                                    </p:set>
                                    <p:animEffect transition="in" filter="fade">
                                      <p:cBhvr>
                                        <p:cTn id="7" dur="500"/>
                                        <p:tgtEl>
                                          <p:spTgt spid="27238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72390"/>
                                        </p:tgtEl>
                                        <p:attrNameLst>
                                          <p:attrName>style.visibility</p:attrName>
                                        </p:attrNameLst>
                                      </p:cBhvr>
                                      <p:to>
                                        <p:strVal val="visible"/>
                                      </p:to>
                                    </p:set>
                                    <p:animEffect transition="in" filter="fade">
                                      <p:cBhvr>
                                        <p:cTn id="11" dur="500"/>
                                        <p:tgtEl>
                                          <p:spTgt spid="27239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2391"/>
                                        </p:tgtEl>
                                        <p:attrNameLst>
                                          <p:attrName>style.visibility</p:attrName>
                                        </p:attrNameLst>
                                      </p:cBhvr>
                                      <p:to>
                                        <p:strVal val="visible"/>
                                      </p:to>
                                    </p:set>
                                    <p:animEffect transition="in" filter="fade">
                                      <p:cBhvr>
                                        <p:cTn id="15" dur="500"/>
                                        <p:tgtEl>
                                          <p:spTgt spid="27239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2392"/>
                                        </p:tgtEl>
                                        <p:attrNameLst>
                                          <p:attrName>style.visibility</p:attrName>
                                        </p:attrNameLst>
                                      </p:cBhvr>
                                      <p:to>
                                        <p:strVal val="visible"/>
                                      </p:to>
                                    </p:set>
                                    <p:animEffect transition="in" filter="fade">
                                      <p:cBhvr>
                                        <p:cTn id="19" dur="500"/>
                                        <p:tgtEl>
                                          <p:spTgt spid="272392"/>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2393"/>
                                        </p:tgtEl>
                                        <p:attrNameLst>
                                          <p:attrName>style.visibility</p:attrName>
                                        </p:attrNameLst>
                                      </p:cBhvr>
                                      <p:to>
                                        <p:strVal val="visible"/>
                                      </p:to>
                                    </p:set>
                                    <p:animEffect transition="in" filter="fade">
                                      <p:cBhvr>
                                        <p:cTn id="23" dur="500"/>
                                        <p:tgtEl>
                                          <p:spTgt spid="27239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72394"/>
                                        </p:tgtEl>
                                        <p:attrNameLst>
                                          <p:attrName>style.visibility</p:attrName>
                                        </p:attrNameLst>
                                      </p:cBhvr>
                                      <p:to>
                                        <p:strVal val="visible"/>
                                      </p:to>
                                    </p:set>
                                    <p:animEffect transition="in" filter="fade">
                                      <p:cBhvr>
                                        <p:cTn id="27" dur="500"/>
                                        <p:tgtEl>
                                          <p:spTgt spid="272394"/>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272395"/>
                                        </p:tgtEl>
                                        <p:attrNameLst>
                                          <p:attrName>style.visibility</p:attrName>
                                        </p:attrNameLst>
                                      </p:cBhvr>
                                      <p:to>
                                        <p:strVal val="visible"/>
                                      </p:to>
                                    </p:set>
                                    <p:animEffect transition="in" filter="fade">
                                      <p:cBhvr>
                                        <p:cTn id="31" dur="500"/>
                                        <p:tgtEl>
                                          <p:spTgt spid="272395"/>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2396"/>
                                        </p:tgtEl>
                                        <p:attrNameLst>
                                          <p:attrName>style.visibility</p:attrName>
                                        </p:attrNameLst>
                                      </p:cBhvr>
                                      <p:to>
                                        <p:strVal val="visible"/>
                                      </p:to>
                                    </p:set>
                                    <p:animEffect transition="in" filter="fade">
                                      <p:cBhvr>
                                        <p:cTn id="35" dur="500"/>
                                        <p:tgtEl>
                                          <p:spTgt spid="272396"/>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272397"/>
                                        </p:tgtEl>
                                        <p:attrNameLst>
                                          <p:attrName>style.visibility</p:attrName>
                                        </p:attrNameLst>
                                      </p:cBhvr>
                                      <p:to>
                                        <p:strVal val="visible"/>
                                      </p:to>
                                    </p:set>
                                    <p:animEffect transition="in" filter="fade">
                                      <p:cBhvr>
                                        <p:cTn id="39" dur="500"/>
                                        <p:tgtEl>
                                          <p:spTgt spid="272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30622"/>
            <a:ext cx="8229600" cy="778098"/>
          </a:xfrm>
        </p:spPr>
        <p:txBody>
          <a:bodyPr>
            <a:normAutofit/>
          </a:bodyPr>
          <a:lstStyle/>
          <a:p>
            <a:r>
              <a:rPr lang="cs-CZ" sz="3800" b="1" dirty="0"/>
              <a:t>Prevalence </a:t>
            </a:r>
            <a:r>
              <a:rPr lang="cs-CZ" sz="3800" b="1" i="1" dirty="0"/>
              <a:t>versus</a:t>
            </a:r>
            <a:r>
              <a:rPr lang="cs-CZ" sz="3800" b="1" dirty="0"/>
              <a:t> heterogenita prostředí</a:t>
            </a:r>
          </a:p>
        </p:txBody>
      </p:sp>
      <p:pic>
        <p:nvPicPr>
          <p:cNvPr id="15362" name="Picture 2" descr="fig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0581" y="811031"/>
            <a:ext cx="10511316" cy="590781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68543" y="1230612"/>
            <a:ext cx="3922441" cy="430887"/>
          </a:xfrm>
          <a:prstGeom prst="rect">
            <a:avLst/>
          </a:prstGeom>
          <a:solidFill>
            <a:schemeClr val="bg1"/>
          </a:solidFill>
          <a:ln>
            <a:noFill/>
          </a:ln>
        </p:spPr>
        <p:txBody>
          <a:bodyPr wrap="square" rtlCol="0">
            <a:spAutoFit/>
          </a:bodyPr>
          <a:lstStyle/>
          <a:p>
            <a:r>
              <a:rPr lang="cs-CZ" sz="2200" b="1" dirty="0"/>
              <a:t>     Procesy dynamiky infekce</a:t>
            </a:r>
          </a:p>
        </p:txBody>
      </p:sp>
      <p:sp>
        <p:nvSpPr>
          <p:cNvPr id="5" name="TextovéPole 4"/>
          <p:cNvSpPr txBox="1"/>
          <p:nvPr/>
        </p:nvSpPr>
        <p:spPr>
          <a:xfrm>
            <a:off x="6384032" y="1309098"/>
            <a:ext cx="4127592" cy="430887"/>
          </a:xfrm>
          <a:prstGeom prst="rect">
            <a:avLst/>
          </a:prstGeom>
          <a:solidFill>
            <a:schemeClr val="bg1"/>
          </a:solidFill>
          <a:ln>
            <a:noFill/>
          </a:ln>
        </p:spPr>
        <p:txBody>
          <a:bodyPr wrap="square" rtlCol="0">
            <a:spAutoFit/>
          </a:bodyPr>
          <a:lstStyle/>
          <a:p>
            <a:pPr algn="ctr"/>
            <a:r>
              <a:rPr lang="cs-CZ" sz="2200" b="1" dirty="0"/>
              <a:t>Prostorová heterogenita prostředí </a:t>
            </a:r>
          </a:p>
        </p:txBody>
      </p:sp>
      <p:sp>
        <p:nvSpPr>
          <p:cNvPr id="6" name="TextovéPole 5"/>
          <p:cNvSpPr txBox="1"/>
          <p:nvPr/>
        </p:nvSpPr>
        <p:spPr>
          <a:xfrm>
            <a:off x="1091650" y="5201599"/>
            <a:ext cx="2224327" cy="1246495"/>
          </a:xfrm>
          <a:prstGeom prst="rect">
            <a:avLst/>
          </a:prstGeom>
          <a:solidFill>
            <a:schemeClr val="bg1"/>
          </a:solidFill>
          <a:ln w="19050">
            <a:solidFill>
              <a:schemeClr val="tx1"/>
            </a:solidFill>
          </a:ln>
        </p:spPr>
        <p:txBody>
          <a:bodyPr wrap="none" rtlCol="0">
            <a:spAutoFit/>
          </a:bodyPr>
          <a:lstStyle/>
          <a:p>
            <a:pPr algn="ctr"/>
            <a:r>
              <a:rPr lang="cs-CZ" sz="1500" dirty="0"/>
              <a:t>Prevalence nízká, </a:t>
            </a:r>
          </a:p>
          <a:p>
            <a:pPr algn="ctr"/>
            <a:r>
              <a:rPr lang="cs-CZ" sz="1500" dirty="0"/>
              <a:t>velký počet vnímavých </a:t>
            </a:r>
          </a:p>
          <a:p>
            <a:pPr algn="ctr"/>
            <a:r>
              <a:rPr lang="cs-CZ" sz="1500" dirty="0"/>
              <a:t>hostitelů, vysoká kapacita </a:t>
            </a:r>
          </a:p>
          <a:p>
            <a:pPr algn="ctr"/>
            <a:r>
              <a:rPr lang="cs-CZ" sz="1500" dirty="0"/>
              <a:t>regulačních mechanismů </a:t>
            </a:r>
          </a:p>
          <a:p>
            <a:pPr algn="ctr"/>
            <a:r>
              <a:rPr lang="cs-CZ" sz="1500" dirty="0"/>
              <a:t>infekce</a:t>
            </a:r>
          </a:p>
        </p:txBody>
      </p:sp>
      <p:sp>
        <p:nvSpPr>
          <p:cNvPr id="8" name="TextovéPole 7"/>
          <p:cNvSpPr txBox="1"/>
          <p:nvPr/>
        </p:nvSpPr>
        <p:spPr>
          <a:xfrm>
            <a:off x="3373753" y="5211069"/>
            <a:ext cx="2169826" cy="1246495"/>
          </a:xfrm>
          <a:prstGeom prst="rect">
            <a:avLst/>
          </a:prstGeom>
          <a:solidFill>
            <a:schemeClr val="bg1"/>
          </a:solidFill>
          <a:ln w="19050">
            <a:solidFill>
              <a:schemeClr val="tx1"/>
            </a:solidFill>
          </a:ln>
        </p:spPr>
        <p:txBody>
          <a:bodyPr wrap="none" rtlCol="0">
            <a:spAutoFit/>
          </a:bodyPr>
          <a:lstStyle/>
          <a:p>
            <a:pPr algn="ctr"/>
            <a:r>
              <a:rPr lang="cs-CZ" sz="1500" dirty="0"/>
              <a:t>Prevalence vysoká, </a:t>
            </a:r>
          </a:p>
          <a:p>
            <a:pPr algn="ctr"/>
            <a:r>
              <a:rPr lang="cs-CZ" sz="1500" dirty="0"/>
              <a:t>malý počet vnímavých </a:t>
            </a:r>
          </a:p>
          <a:p>
            <a:pPr algn="ctr"/>
            <a:r>
              <a:rPr lang="cs-CZ" sz="1500" dirty="0"/>
              <a:t>hostitelů, nízká kapacita </a:t>
            </a:r>
          </a:p>
          <a:p>
            <a:pPr algn="ctr"/>
            <a:r>
              <a:rPr lang="cs-CZ" sz="1500" dirty="0"/>
              <a:t>regulačních mechanismů </a:t>
            </a:r>
          </a:p>
          <a:p>
            <a:pPr algn="ctr"/>
            <a:r>
              <a:rPr lang="cs-CZ" sz="1500" dirty="0"/>
              <a:t>infekce</a:t>
            </a:r>
          </a:p>
        </p:txBody>
      </p:sp>
      <p:sp>
        <p:nvSpPr>
          <p:cNvPr id="9" name="TextovéPole 8"/>
          <p:cNvSpPr txBox="1"/>
          <p:nvPr/>
        </p:nvSpPr>
        <p:spPr>
          <a:xfrm>
            <a:off x="6312025" y="4987093"/>
            <a:ext cx="1961053" cy="1477328"/>
          </a:xfrm>
          <a:prstGeom prst="rect">
            <a:avLst/>
          </a:prstGeom>
          <a:solidFill>
            <a:schemeClr val="bg1"/>
          </a:solidFill>
          <a:ln w="19050">
            <a:solidFill>
              <a:schemeClr val="tx1"/>
            </a:solidFill>
          </a:ln>
        </p:spPr>
        <p:txBody>
          <a:bodyPr wrap="square" rtlCol="0">
            <a:spAutoFit/>
          </a:bodyPr>
          <a:lstStyle/>
          <a:p>
            <a:pPr algn="ctr"/>
            <a:r>
              <a:rPr lang="cs-CZ" sz="1500" dirty="0"/>
              <a:t>Distribuce parazita</a:t>
            </a:r>
          </a:p>
          <a:p>
            <a:pPr algn="ctr"/>
            <a:r>
              <a:rPr lang="cs-CZ" sz="1500" dirty="0"/>
              <a:t>omezena výskytem </a:t>
            </a:r>
          </a:p>
          <a:p>
            <a:pPr algn="ctr"/>
            <a:r>
              <a:rPr lang="cs-CZ" sz="1500" dirty="0"/>
              <a:t>hostitele a vhodnými </a:t>
            </a:r>
          </a:p>
          <a:p>
            <a:pPr algn="ctr"/>
            <a:r>
              <a:rPr lang="cs-CZ" sz="1500" dirty="0"/>
              <a:t>ekologickými podmínkami</a:t>
            </a:r>
          </a:p>
          <a:p>
            <a:pPr algn="ctr"/>
            <a:r>
              <a:rPr lang="cs-CZ" sz="1500" dirty="0"/>
              <a:t>a/nebo vektorem</a:t>
            </a:r>
          </a:p>
        </p:txBody>
      </p:sp>
      <p:sp>
        <p:nvSpPr>
          <p:cNvPr id="10" name="TextovéPole 9"/>
          <p:cNvSpPr txBox="1"/>
          <p:nvPr/>
        </p:nvSpPr>
        <p:spPr>
          <a:xfrm>
            <a:off x="8380729" y="4979142"/>
            <a:ext cx="2202457" cy="1477328"/>
          </a:xfrm>
          <a:prstGeom prst="rect">
            <a:avLst/>
          </a:prstGeom>
          <a:solidFill>
            <a:schemeClr val="bg1"/>
          </a:solidFill>
          <a:ln w="19050">
            <a:solidFill>
              <a:schemeClr val="tx1"/>
            </a:solidFill>
          </a:ln>
        </p:spPr>
        <p:txBody>
          <a:bodyPr wrap="square" rtlCol="0">
            <a:spAutoFit/>
          </a:bodyPr>
          <a:lstStyle/>
          <a:p>
            <a:pPr algn="ctr"/>
            <a:r>
              <a:rPr lang="cs-CZ" sz="1500" dirty="0"/>
              <a:t>Příležitostné kontakty </a:t>
            </a:r>
          </a:p>
          <a:p>
            <a:pPr algn="ctr"/>
            <a:r>
              <a:rPr lang="cs-CZ" sz="1500" dirty="0"/>
              <a:t>dvou druhů hostitelů</a:t>
            </a:r>
          </a:p>
          <a:p>
            <a:pPr algn="ctr"/>
            <a:r>
              <a:rPr lang="cs-CZ" sz="1500" dirty="0"/>
              <a:t>jsou mimo niku/</a:t>
            </a:r>
          </a:p>
          <a:p>
            <a:pPr algn="ctr"/>
            <a:r>
              <a:rPr lang="cs-CZ" sz="1500" dirty="0" err="1"/>
              <a:t>geogragický</a:t>
            </a:r>
            <a:r>
              <a:rPr lang="cs-CZ" sz="1500" dirty="0"/>
              <a:t> rozsah </a:t>
            </a:r>
          </a:p>
          <a:p>
            <a:pPr algn="ctr"/>
            <a:r>
              <a:rPr lang="cs-CZ" sz="1500" dirty="0" err="1"/>
              <a:t>prostorukde</a:t>
            </a:r>
            <a:r>
              <a:rPr lang="cs-CZ" sz="1500" dirty="0"/>
              <a:t> může </a:t>
            </a:r>
          </a:p>
          <a:p>
            <a:pPr algn="ctr"/>
            <a:r>
              <a:rPr lang="cs-CZ" sz="1500" dirty="0"/>
              <a:t>parazit </a:t>
            </a:r>
            <a:r>
              <a:rPr lang="cs-CZ" sz="1500" dirty="0" err="1"/>
              <a:t>perzistovat</a:t>
            </a:r>
            <a:r>
              <a:rPr lang="cs-CZ" sz="1500" dirty="0"/>
              <a:t>.</a:t>
            </a:r>
          </a:p>
        </p:txBody>
      </p:sp>
    </p:spTree>
    <p:extLst>
      <p:ext uri="{BB962C8B-B14F-4D97-AF65-F5344CB8AC3E}">
        <p14:creationId xmlns:p14="http://schemas.microsoft.com/office/powerpoint/2010/main" val="1799054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16632"/>
            <a:ext cx="8229600" cy="706090"/>
          </a:xfrm>
        </p:spPr>
        <p:txBody>
          <a:bodyPr>
            <a:normAutofit/>
          </a:bodyPr>
          <a:lstStyle/>
          <a:p>
            <a:r>
              <a:rPr lang="cs-CZ" sz="3800" dirty="0" err="1"/>
              <a:t>Spatial</a:t>
            </a:r>
            <a:r>
              <a:rPr lang="cs-CZ" sz="3800" dirty="0"/>
              <a:t> </a:t>
            </a:r>
            <a:r>
              <a:rPr lang="cs-CZ" sz="3800" dirty="0" err="1"/>
              <a:t>ecology</a:t>
            </a:r>
            <a:endParaRPr lang="cs-CZ" sz="3800" dirty="0"/>
          </a:p>
        </p:txBody>
      </p:sp>
      <p:pic>
        <p:nvPicPr>
          <p:cNvPr id="19458" name="Picture 2" descr="Zbinden Ho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7688" y="849888"/>
            <a:ext cx="5616624" cy="566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851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18639"/>
            <a:ext cx="10515600" cy="1034303"/>
          </a:xfrm>
        </p:spPr>
        <p:txBody>
          <a:bodyPr>
            <a:normAutofit fontScale="90000"/>
          </a:bodyPr>
          <a:lstStyle/>
          <a:p>
            <a:pPr algn="ctr"/>
            <a:r>
              <a:rPr lang="cs-CZ" dirty="0"/>
              <a:t/>
            </a:r>
            <a:br>
              <a:rPr lang="cs-CZ" dirty="0"/>
            </a:br>
            <a:r>
              <a:rPr lang="cs-CZ" dirty="0"/>
              <a:t> </a:t>
            </a:r>
            <a:r>
              <a:rPr lang="cs-CZ" sz="4200" b="1" dirty="0"/>
              <a:t>O parazitech a lidech</a:t>
            </a:r>
            <a:r>
              <a:rPr lang="cs-CZ" dirty="0"/>
              <a:t/>
            </a:r>
            <a:br>
              <a:rPr lang="cs-CZ" dirty="0"/>
            </a:br>
            <a:endParaRPr lang="cs-CZ" dirty="0"/>
          </a:p>
        </p:txBody>
      </p:sp>
      <p:sp>
        <p:nvSpPr>
          <p:cNvPr id="3" name="Zástupný symbol pro obsah 2"/>
          <p:cNvSpPr>
            <a:spLocks noGrp="1"/>
          </p:cNvSpPr>
          <p:nvPr>
            <p:ph idx="1"/>
          </p:nvPr>
        </p:nvSpPr>
        <p:spPr>
          <a:xfrm>
            <a:off x="445273" y="1113179"/>
            <a:ext cx="11195437" cy="5832282"/>
          </a:xfrm>
        </p:spPr>
        <p:txBody>
          <a:bodyPr>
            <a:normAutofit fontScale="92500" lnSpcReduction="20000"/>
          </a:bodyPr>
          <a:lstStyle/>
          <a:p>
            <a:r>
              <a:rPr lang="cs-CZ" dirty="0"/>
              <a:t>Živý svět se vyvíjel a vyvíjí </a:t>
            </a:r>
            <a:r>
              <a:rPr lang="cs-CZ" b="1" dirty="0"/>
              <a:t>prostřednictvím mezidruhových vztahů </a:t>
            </a:r>
            <a:r>
              <a:rPr lang="cs-CZ" dirty="0"/>
              <a:t>mezi organismy. </a:t>
            </a:r>
            <a:r>
              <a:rPr lang="cs-CZ" b="1" dirty="0"/>
              <a:t>Rozmanitost</a:t>
            </a:r>
            <a:r>
              <a:rPr lang="cs-CZ" dirty="0"/>
              <a:t> těchto interakcí je </a:t>
            </a:r>
            <a:r>
              <a:rPr lang="cs-CZ" b="1" dirty="0"/>
              <a:t>obrovská, od mutualismu k parazitismu</a:t>
            </a:r>
            <a:r>
              <a:rPr lang="cs-CZ" dirty="0"/>
              <a:t>. </a:t>
            </a:r>
          </a:p>
          <a:p>
            <a:r>
              <a:rPr lang="cs-CZ" dirty="0"/>
              <a:t>Lidé žijí s množstvím </a:t>
            </a:r>
            <a:r>
              <a:rPr lang="cs-CZ" b="1" dirty="0"/>
              <a:t>mikroorganismů</a:t>
            </a:r>
            <a:r>
              <a:rPr lang="cs-CZ" dirty="0"/>
              <a:t>, které jsou </a:t>
            </a:r>
            <a:r>
              <a:rPr lang="cs-CZ" b="1" dirty="0"/>
              <a:t>nezbytné pro jejich biologii</a:t>
            </a:r>
            <a:r>
              <a:rPr lang="cs-CZ" dirty="0"/>
              <a:t>. </a:t>
            </a:r>
            <a:r>
              <a:rPr lang="cs-CZ" b="1" dirty="0"/>
              <a:t>Interakce však nejsou vždy výhodné</a:t>
            </a:r>
            <a:r>
              <a:rPr lang="cs-CZ" dirty="0"/>
              <a:t> ! Mnoho organismů se skutečně může stát </a:t>
            </a:r>
            <a:r>
              <a:rPr lang="cs-CZ" b="1" dirty="0"/>
              <a:t>patogeny</a:t>
            </a:r>
            <a:r>
              <a:rPr lang="cs-CZ" dirty="0"/>
              <a:t>, jako například druh </a:t>
            </a:r>
            <a:r>
              <a:rPr lang="cs-CZ" b="1" i="1" dirty="0" err="1"/>
              <a:t>Plasmodium</a:t>
            </a:r>
            <a:r>
              <a:rPr lang="cs-CZ" b="1" dirty="0"/>
              <a:t>, původce malárie</a:t>
            </a:r>
            <a:r>
              <a:rPr lang="cs-CZ" dirty="0"/>
              <a:t>. </a:t>
            </a:r>
          </a:p>
          <a:p>
            <a:r>
              <a:rPr lang="cs-CZ" b="1" dirty="0"/>
              <a:t>Mikroorganismy</a:t>
            </a:r>
            <a:r>
              <a:rPr lang="cs-CZ" dirty="0"/>
              <a:t> jsou často «</a:t>
            </a:r>
            <a:r>
              <a:rPr lang="cs-CZ" b="1" dirty="0" err="1"/>
              <a:t>machiavellistické</a:t>
            </a:r>
            <a:r>
              <a:rPr lang="cs-CZ" dirty="0"/>
              <a:t>» ve své schopnosti vypracovat řadu reprodukčních strategií, což jim dává </a:t>
            </a:r>
            <a:r>
              <a:rPr lang="cs-CZ" b="1" dirty="0"/>
              <a:t>obrovskou výhodu, pokud jde o jejich adaptace</a:t>
            </a:r>
            <a:r>
              <a:rPr lang="cs-CZ" dirty="0"/>
              <a:t>. </a:t>
            </a:r>
          </a:p>
          <a:p>
            <a:r>
              <a:rPr lang="cs-CZ" dirty="0"/>
              <a:t>Velký význam studia</a:t>
            </a:r>
            <a:r>
              <a:rPr lang="cs-CZ" b="1" dirty="0"/>
              <a:t> role parazitů v ekologii a evoluci živých organismů a zejména člověka</a:t>
            </a:r>
            <a:r>
              <a:rPr lang="cs-CZ" dirty="0"/>
              <a:t>. Při studiu infekčních nemocí </a:t>
            </a:r>
            <a:r>
              <a:rPr lang="cs-CZ" b="1" dirty="0"/>
              <a:t>jsou lidé oprávněně ústředním bodem</a:t>
            </a:r>
            <a:r>
              <a:rPr lang="cs-CZ" dirty="0"/>
              <a:t>, i když představují pouze </a:t>
            </a:r>
            <a:r>
              <a:rPr lang="cs-CZ" b="1" dirty="0"/>
              <a:t>jeden ekosystém z mnoha dalších</a:t>
            </a:r>
            <a:r>
              <a:rPr lang="cs-CZ" dirty="0"/>
              <a:t>, a </a:t>
            </a:r>
            <a:r>
              <a:rPr lang="cs-CZ" b="1" dirty="0"/>
              <a:t>toto nezohlednění </a:t>
            </a:r>
            <a:r>
              <a:rPr lang="cs-CZ" dirty="0"/>
              <a:t>této skutečnosti </a:t>
            </a:r>
            <a:r>
              <a:rPr lang="cs-CZ" b="1" dirty="0"/>
              <a:t>jistě zkresluje náš globální pohled na systém</a:t>
            </a:r>
            <a:r>
              <a:rPr lang="cs-CZ" dirty="0"/>
              <a:t>. </a:t>
            </a:r>
          </a:p>
          <a:p>
            <a:r>
              <a:rPr lang="cs-CZ" dirty="0"/>
              <a:t>Ve skutečnosti </a:t>
            </a:r>
            <a:r>
              <a:rPr lang="cs-CZ" b="1" dirty="0"/>
              <a:t>známe jen minimální zlomek mikroorganismů</a:t>
            </a:r>
            <a:r>
              <a:rPr lang="cs-CZ" dirty="0"/>
              <a:t>, se kterými žijeme. </a:t>
            </a:r>
            <a:r>
              <a:rPr lang="cs-CZ" b="1" dirty="0"/>
              <a:t>Paraziti však formovali a stále formují lidský genom</a:t>
            </a:r>
            <a:r>
              <a:rPr lang="cs-CZ" dirty="0"/>
              <a:t>. Existuje několik genetických důkazů o selekčním tlaků parazitů, se kterými se lidstvo během své evoluce muselo vyrovnat..</a:t>
            </a:r>
          </a:p>
        </p:txBody>
      </p:sp>
    </p:spTree>
    <p:extLst>
      <p:ext uri="{BB962C8B-B14F-4D97-AF65-F5344CB8AC3E}">
        <p14:creationId xmlns:p14="http://schemas.microsoft.com/office/powerpoint/2010/main" val="5349914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endParaRPr lang="cs-CZ" sz="3800" dirty="0"/>
          </a:p>
          <a:p>
            <a:pPr marL="0" indent="0">
              <a:buNone/>
            </a:pPr>
            <a:endParaRPr lang="cs-CZ" sz="3800" dirty="0"/>
          </a:p>
          <a:p>
            <a:pPr marL="0" indent="0">
              <a:buNone/>
            </a:pPr>
            <a:r>
              <a:rPr lang="cs-CZ" sz="3800" dirty="0"/>
              <a:t>			    Evoluce a </a:t>
            </a:r>
            <a:r>
              <a:rPr lang="cs-CZ" sz="3800" dirty="0" err="1"/>
              <a:t>ko</a:t>
            </a:r>
            <a:r>
              <a:rPr lang="cs-CZ" sz="3800" dirty="0"/>
              <a:t>-evoluce </a:t>
            </a:r>
          </a:p>
        </p:txBody>
      </p:sp>
    </p:spTree>
    <p:extLst>
      <p:ext uri="{BB962C8B-B14F-4D97-AF65-F5344CB8AC3E}">
        <p14:creationId xmlns:p14="http://schemas.microsoft.com/office/powerpoint/2010/main" val="1478471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201"/>
            <a:ext cx="10515600" cy="692398"/>
          </a:xfrm>
        </p:spPr>
        <p:txBody>
          <a:bodyPr>
            <a:normAutofit/>
          </a:bodyPr>
          <a:lstStyle/>
          <a:p>
            <a:pPr algn="ctr"/>
            <a:r>
              <a:rPr lang="cs-CZ" sz="3800" b="1" dirty="0"/>
              <a:t>HOSTITEL jako: Jedinec – Populace - Společenstvo</a:t>
            </a:r>
          </a:p>
        </p:txBody>
      </p:sp>
      <p:pic>
        <p:nvPicPr>
          <p:cNvPr id="14338" name="Picture 2" descr="Ekologie: mix (střední) – online Příběh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197" y="1123463"/>
            <a:ext cx="11577100" cy="392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724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2" descr="Plotice obecná (Ritilus rutilus) » Rybářský rozcestní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4434" y="1194940"/>
            <a:ext cx="1741826" cy="11612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lotice obecná (Ritilus rutilus) » Rybářský rozcestní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938" y="945014"/>
            <a:ext cx="1741826" cy="11612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Štika obecná - Atlas ryb | Najdirevír.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509" y="2852768"/>
            <a:ext cx="3173191" cy="1608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apr obecný - Atlas ryb | Najdirevír.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192" y="1538214"/>
            <a:ext cx="2511486" cy="127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apr obecný - Atlas ryb | Najdirevír.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7059" y="86291"/>
            <a:ext cx="2624132" cy="13304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apr obecný - Atlas ryb | Najdirevír.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5338" y="3963856"/>
            <a:ext cx="2840552" cy="14401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Lín obecný - Atlas ryb | Najdirevír.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720213" y="2376340"/>
            <a:ext cx="1688028" cy="763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ín obecný - Atlas ryb | Najdirevír.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56134" y="2091332"/>
            <a:ext cx="1601841" cy="81213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Štika obecná - Atlas ryb | Najdirevír.c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04707" y="-92654"/>
            <a:ext cx="3535997" cy="1792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apr obecný - Atlas ryb | Najdirevír.c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62162" y="1129682"/>
            <a:ext cx="1877135" cy="9517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Okoun říční - Atlas ryb | Najdirevír.cz"/>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4647904" y="122311"/>
            <a:ext cx="2058636" cy="10437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Plotice obecná (Ritilus rutilus) » Rybářský rozcestní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3978" y="2953411"/>
            <a:ext cx="1741826" cy="116121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ejn velký – Wikipedi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3873" y="2054806"/>
            <a:ext cx="1928945" cy="120734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apr obecný - Atlas ryb | Najdirevír.cz"/>
          <p:cNvPicPr>
            <a:picLocks noGrp="1" noChangeAspect="1" noChangeArrowheads="1"/>
          </p:cNvPicPr>
          <p:nvPr>
            <p:ph idx="1"/>
          </p:nvPr>
        </p:nvPicPr>
        <p:blipFill>
          <a:blip r:embed="rId13" cstate="print">
            <a:extLst>
              <a:ext uri="{28A0092B-C50C-407E-A947-70E740481C1C}">
                <a14:useLocalDpi xmlns:a14="http://schemas.microsoft.com/office/drawing/2010/main" val="0"/>
              </a:ext>
            </a:extLst>
          </a:blip>
          <a:srcRect/>
          <a:stretch>
            <a:fillRect/>
          </a:stretch>
        </p:blipFill>
        <p:spPr bwMode="auto">
          <a:xfrm>
            <a:off x="5357975" y="3310618"/>
            <a:ext cx="2163827" cy="10970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Cejn velký – Wikipedi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0112" y="5301209"/>
            <a:ext cx="2260264" cy="141471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Sumec velký"/>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25550" y="5332971"/>
            <a:ext cx="4742658" cy="14371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Cejn velký – Wikipedi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06540" y="5820865"/>
            <a:ext cx="1430018" cy="8950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Úhoř - Čerstve ryb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4812" y="4257488"/>
            <a:ext cx="3479068" cy="104372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Okoun říční - Atlas ryb | Najdirevír.cz"/>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631505" y="5471671"/>
            <a:ext cx="2454147" cy="1244253"/>
          </a:xfrm>
          <a:prstGeom prst="rect">
            <a:avLst/>
          </a:prstGeom>
          <a:noFill/>
          <a:extLst>
            <a:ext uri="{909E8E84-426E-40DD-AFC4-6F175D3DCCD1}">
              <a14:hiddenFill xmlns:a14="http://schemas.microsoft.com/office/drawing/2010/main">
                <a:solidFill>
                  <a:srgbClr val="FFFFFF"/>
                </a:solidFill>
              </a14:hiddenFill>
            </a:ext>
          </a:extLst>
        </p:spPr>
      </p:pic>
      <p:sp>
        <p:nvSpPr>
          <p:cNvPr id="32" name="Ovál 31"/>
          <p:cNvSpPr/>
          <p:nvPr/>
        </p:nvSpPr>
        <p:spPr>
          <a:xfrm>
            <a:off x="3006718" y="841055"/>
            <a:ext cx="144016" cy="122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vál 32"/>
          <p:cNvSpPr/>
          <p:nvPr/>
        </p:nvSpPr>
        <p:spPr>
          <a:xfrm>
            <a:off x="6744072" y="1484785"/>
            <a:ext cx="144016" cy="122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vál 33"/>
          <p:cNvSpPr/>
          <p:nvPr/>
        </p:nvSpPr>
        <p:spPr>
          <a:xfrm>
            <a:off x="8616280" y="2132857"/>
            <a:ext cx="144016" cy="122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vál 34"/>
          <p:cNvSpPr/>
          <p:nvPr/>
        </p:nvSpPr>
        <p:spPr>
          <a:xfrm>
            <a:off x="6278226" y="3903712"/>
            <a:ext cx="144016" cy="122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vál 35"/>
          <p:cNvSpPr/>
          <p:nvPr/>
        </p:nvSpPr>
        <p:spPr>
          <a:xfrm>
            <a:off x="7732817" y="4595542"/>
            <a:ext cx="144016" cy="122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vál 36"/>
          <p:cNvSpPr/>
          <p:nvPr/>
        </p:nvSpPr>
        <p:spPr>
          <a:xfrm>
            <a:off x="8935919" y="5894252"/>
            <a:ext cx="144016" cy="122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vál 37"/>
          <p:cNvSpPr/>
          <p:nvPr/>
        </p:nvSpPr>
        <p:spPr>
          <a:xfrm>
            <a:off x="6439887" y="2548884"/>
            <a:ext cx="144016" cy="12288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vál 38"/>
          <p:cNvSpPr/>
          <p:nvPr/>
        </p:nvSpPr>
        <p:spPr>
          <a:xfrm>
            <a:off x="8241598" y="630590"/>
            <a:ext cx="144016" cy="122883"/>
          </a:xfrm>
          <a:prstGeom prst="ellips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vál 39"/>
          <p:cNvSpPr/>
          <p:nvPr/>
        </p:nvSpPr>
        <p:spPr>
          <a:xfrm>
            <a:off x="5843615" y="610988"/>
            <a:ext cx="144016" cy="122883"/>
          </a:xfrm>
          <a:prstGeom prst="ellips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vál 40"/>
          <p:cNvSpPr/>
          <p:nvPr/>
        </p:nvSpPr>
        <p:spPr>
          <a:xfrm>
            <a:off x="3127117" y="3476292"/>
            <a:ext cx="144016" cy="122883"/>
          </a:xfrm>
          <a:prstGeom prst="ellips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vál 41"/>
          <p:cNvSpPr/>
          <p:nvPr/>
        </p:nvSpPr>
        <p:spPr>
          <a:xfrm>
            <a:off x="3058322" y="6066493"/>
            <a:ext cx="144016" cy="122883"/>
          </a:xfrm>
          <a:prstGeom prst="ellips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p:cNvSpPr/>
          <p:nvPr/>
        </p:nvSpPr>
        <p:spPr>
          <a:xfrm>
            <a:off x="4367175" y="2487883"/>
            <a:ext cx="144016" cy="1228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vál 44"/>
          <p:cNvSpPr/>
          <p:nvPr/>
        </p:nvSpPr>
        <p:spPr>
          <a:xfrm>
            <a:off x="2492219" y="2750095"/>
            <a:ext cx="144016" cy="1228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a:off x="8935919" y="2278925"/>
            <a:ext cx="144016" cy="1228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Ovál 46"/>
          <p:cNvSpPr/>
          <p:nvPr/>
        </p:nvSpPr>
        <p:spPr>
          <a:xfrm>
            <a:off x="9180974" y="6032355"/>
            <a:ext cx="144016" cy="1228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vál 47"/>
          <p:cNvSpPr/>
          <p:nvPr/>
        </p:nvSpPr>
        <p:spPr>
          <a:xfrm>
            <a:off x="6696336" y="2724006"/>
            <a:ext cx="144016" cy="1228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vál 48"/>
          <p:cNvSpPr/>
          <p:nvPr/>
        </p:nvSpPr>
        <p:spPr>
          <a:xfrm>
            <a:off x="7277533" y="6206953"/>
            <a:ext cx="144016" cy="12288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p:cNvSpPr/>
          <p:nvPr/>
        </p:nvSpPr>
        <p:spPr>
          <a:xfrm>
            <a:off x="9262883" y="3514355"/>
            <a:ext cx="144016" cy="1228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vál 50"/>
          <p:cNvSpPr/>
          <p:nvPr/>
        </p:nvSpPr>
        <p:spPr>
          <a:xfrm>
            <a:off x="5296283" y="1464180"/>
            <a:ext cx="144016" cy="1228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vál 51"/>
          <p:cNvSpPr/>
          <p:nvPr/>
        </p:nvSpPr>
        <p:spPr>
          <a:xfrm>
            <a:off x="3078726" y="1737850"/>
            <a:ext cx="144016" cy="1228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vál 52"/>
          <p:cNvSpPr/>
          <p:nvPr/>
        </p:nvSpPr>
        <p:spPr>
          <a:xfrm>
            <a:off x="6763339" y="2529270"/>
            <a:ext cx="144016" cy="1228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vál 54"/>
          <p:cNvSpPr/>
          <p:nvPr/>
        </p:nvSpPr>
        <p:spPr>
          <a:xfrm>
            <a:off x="9432312" y="5902098"/>
            <a:ext cx="144016" cy="1228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vál 55"/>
          <p:cNvSpPr/>
          <p:nvPr/>
        </p:nvSpPr>
        <p:spPr>
          <a:xfrm>
            <a:off x="7521801" y="6291580"/>
            <a:ext cx="144016" cy="122883"/>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vál 56"/>
          <p:cNvSpPr/>
          <p:nvPr/>
        </p:nvSpPr>
        <p:spPr>
          <a:xfrm>
            <a:off x="3155306" y="662642"/>
            <a:ext cx="144016" cy="1228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Ovál 57"/>
          <p:cNvSpPr/>
          <p:nvPr/>
        </p:nvSpPr>
        <p:spPr>
          <a:xfrm>
            <a:off x="8039296" y="4662966"/>
            <a:ext cx="144016" cy="1228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Ovál 58"/>
          <p:cNvSpPr/>
          <p:nvPr/>
        </p:nvSpPr>
        <p:spPr>
          <a:xfrm>
            <a:off x="7028720" y="1614409"/>
            <a:ext cx="144016" cy="1228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0" name="Ovál 59"/>
          <p:cNvSpPr/>
          <p:nvPr/>
        </p:nvSpPr>
        <p:spPr>
          <a:xfrm>
            <a:off x="5687075" y="5644594"/>
            <a:ext cx="144016" cy="122883"/>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Ovál 60"/>
          <p:cNvSpPr/>
          <p:nvPr/>
        </p:nvSpPr>
        <p:spPr>
          <a:xfrm>
            <a:off x="2776418" y="6177424"/>
            <a:ext cx="144016" cy="122883"/>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2" name="Ovál 61"/>
          <p:cNvSpPr/>
          <p:nvPr/>
        </p:nvSpPr>
        <p:spPr>
          <a:xfrm>
            <a:off x="3121347" y="4942452"/>
            <a:ext cx="144016" cy="122883"/>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4" name="Ovál 63"/>
          <p:cNvSpPr/>
          <p:nvPr/>
        </p:nvSpPr>
        <p:spPr>
          <a:xfrm>
            <a:off x="2903414" y="3575796"/>
            <a:ext cx="144016" cy="122883"/>
          </a:xfrm>
          <a:prstGeom prst="ellipse">
            <a:avLst/>
          </a:prstGeom>
          <a:solidFill>
            <a:schemeClr val="accent4">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vál 64"/>
          <p:cNvSpPr/>
          <p:nvPr/>
        </p:nvSpPr>
        <p:spPr>
          <a:xfrm>
            <a:off x="5382040" y="5639516"/>
            <a:ext cx="144016" cy="122883"/>
          </a:xfrm>
          <a:prstGeom prst="ellips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vál 65"/>
          <p:cNvSpPr/>
          <p:nvPr/>
        </p:nvSpPr>
        <p:spPr>
          <a:xfrm>
            <a:off x="8889504" y="2047188"/>
            <a:ext cx="144016" cy="12288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 name="Picture 6" descr="Lín obecný - Atlas ryb | Najdirevír.cz"/>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53035" y="4339508"/>
            <a:ext cx="1658941" cy="84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516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9" name="Zástupný symbol pro obsah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3459" y="-123519"/>
            <a:ext cx="5512541" cy="7096813"/>
          </a:xfrm>
        </p:spPr>
      </p:pic>
      <p:pic>
        <p:nvPicPr>
          <p:cNvPr id="244740"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511" y="-123519"/>
            <a:ext cx="5734919" cy="717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8" name="Nadpis 1"/>
          <p:cNvSpPr>
            <a:spLocks noGrp="1" noChangeArrowheads="1"/>
          </p:cNvSpPr>
          <p:nvPr>
            <p:ph type="title"/>
          </p:nvPr>
        </p:nvSpPr>
        <p:spPr>
          <a:xfrm>
            <a:off x="2775004" y="386234"/>
            <a:ext cx="6632714" cy="734902"/>
          </a:xfrm>
          <a:solidFill>
            <a:schemeClr val="bg1"/>
          </a:solidFill>
          <a:ln>
            <a:solidFill>
              <a:schemeClr val="tx1"/>
            </a:solidFill>
          </a:ln>
        </p:spPr>
        <p:txBody>
          <a:bodyPr>
            <a:normAutofit fontScale="90000"/>
          </a:bodyPr>
          <a:lstStyle/>
          <a:p>
            <a:pPr algn="ctr"/>
            <a:r>
              <a:rPr lang="cs-CZ" altLang="cs-CZ" sz="3600" b="1" dirty="0"/>
              <a:t>Lokalita – pro parazita prostředí 2. řádu</a:t>
            </a:r>
          </a:p>
        </p:txBody>
      </p:sp>
      <p:sp>
        <p:nvSpPr>
          <p:cNvPr id="2" name="TextovéPole 1"/>
          <p:cNvSpPr txBox="1"/>
          <p:nvPr/>
        </p:nvSpPr>
        <p:spPr>
          <a:xfrm>
            <a:off x="2369484" y="5852160"/>
            <a:ext cx="7474610" cy="646331"/>
          </a:xfrm>
          <a:prstGeom prst="rect">
            <a:avLst/>
          </a:prstGeom>
          <a:solidFill>
            <a:schemeClr val="bg1"/>
          </a:solidFill>
          <a:ln>
            <a:solidFill>
              <a:schemeClr val="tx1"/>
            </a:solidFill>
          </a:ln>
        </p:spPr>
        <p:txBody>
          <a:bodyPr wrap="none" rtlCol="0">
            <a:spAutoFit/>
          </a:bodyPr>
          <a:lstStyle/>
          <a:p>
            <a:r>
              <a:rPr lang="cs-CZ" sz="3600" b="1" dirty="0">
                <a:latin typeface="+mj-lt"/>
              </a:rPr>
              <a:t>Organismus hostitele – prostředí 1. řádu</a:t>
            </a:r>
          </a:p>
        </p:txBody>
      </p:sp>
    </p:spTree>
    <p:extLst>
      <p:ext uri="{BB962C8B-B14F-4D97-AF65-F5344CB8AC3E}">
        <p14:creationId xmlns:p14="http://schemas.microsoft.com/office/powerpoint/2010/main" val="125480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8434" name="Picture 2" descr="Parazitismus Volně žijící organismus, který není hostitelem několika  parazitických jedinců různých druhů, je raritou. Více než polovina známých  druhů jsou.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29525"/>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096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926644" y="-990770"/>
            <a:ext cx="6364991" cy="881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461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30622"/>
            <a:ext cx="8229600" cy="778098"/>
          </a:xfrm>
        </p:spPr>
        <p:txBody>
          <a:bodyPr>
            <a:normAutofit/>
          </a:bodyPr>
          <a:lstStyle/>
          <a:p>
            <a:r>
              <a:rPr lang="cs-CZ" sz="3400" dirty="0"/>
              <a:t>Koncepce vstupního a kompatibilního filtru</a:t>
            </a:r>
          </a:p>
        </p:txBody>
      </p:sp>
      <p:pic>
        <p:nvPicPr>
          <p:cNvPr id="4" name="Zástupný symbol pro obsah 3"/>
          <p:cNvPicPr>
            <a:picLocks noGrp="1" noChangeAspect="1"/>
          </p:cNvPicPr>
          <p:nvPr>
            <p:ph idx="1"/>
          </p:nvPr>
        </p:nvPicPr>
        <p:blipFill>
          <a:blip r:embed="rId2"/>
          <a:stretch>
            <a:fillRect/>
          </a:stretch>
        </p:blipFill>
        <p:spPr>
          <a:xfrm>
            <a:off x="2279577" y="1149693"/>
            <a:ext cx="6288055" cy="4896544"/>
          </a:xfrm>
          <a:prstGeom prst="rect">
            <a:avLst/>
          </a:prstGeom>
        </p:spPr>
      </p:pic>
      <p:pic>
        <p:nvPicPr>
          <p:cNvPr id="48130" name="Picture 2" descr="Claude Combes - Alchetron, The Free Social Encyclo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6849" y="4927154"/>
            <a:ext cx="1362075" cy="1800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631504" y="6021288"/>
            <a:ext cx="7272808" cy="738664"/>
          </a:xfrm>
          <a:prstGeom prst="rect">
            <a:avLst/>
          </a:prstGeom>
          <a:noFill/>
        </p:spPr>
        <p:txBody>
          <a:bodyPr wrap="square" rtlCol="0">
            <a:spAutoFit/>
          </a:bodyPr>
          <a:lstStyle/>
          <a:p>
            <a:r>
              <a:rPr lang="cs-CZ" sz="1400" b="1" dirty="0"/>
              <a:t>Claude </a:t>
            </a:r>
            <a:r>
              <a:rPr lang="cs-CZ" sz="1400" b="1" dirty="0" err="1"/>
              <a:t>Combes</a:t>
            </a:r>
            <a:r>
              <a:rPr lang="cs-CZ" sz="1400" b="1" dirty="0"/>
              <a:t> - </a:t>
            </a:r>
            <a:r>
              <a:rPr lang="cs-CZ" sz="1400" dirty="0"/>
              <a:t>francouzský biolog a parazitolog. Je profesorem biologie zvířat a ředitelem Centre de Biologie et </a:t>
            </a:r>
            <a:r>
              <a:rPr lang="cs-CZ" sz="1400" dirty="0" err="1"/>
              <a:t>Écologie</a:t>
            </a:r>
            <a:r>
              <a:rPr lang="cs-CZ" sz="1400" dirty="0"/>
              <a:t> </a:t>
            </a:r>
            <a:r>
              <a:rPr lang="cs-CZ" sz="1400" dirty="0" err="1"/>
              <a:t>Tropicale</a:t>
            </a:r>
            <a:r>
              <a:rPr lang="cs-CZ" sz="1400" dirty="0"/>
              <a:t> et </a:t>
            </a:r>
            <a:r>
              <a:rPr lang="cs-CZ" sz="1400" dirty="0" err="1"/>
              <a:t>Méditerranéenne</a:t>
            </a:r>
            <a:r>
              <a:rPr lang="cs-CZ" sz="1400" dirty="0"/>
              <a:t> na </a:t>
            </a:r>
            <a:r>
              <a:rPr lang="cs-CZ" sz="1400" dirty="0" err="1"/>
              <a:t>Université</a:t>
            </a:r>
            <a:r>
              <a:rPr lang="cs-CZ" sz="1400" dirty="0"/>
              <a:t> de </a:t>
            </a:r>
            <a:r>
              <a:rPr lang="cs-CZ" sz="1400" dirty="0" err="1"/>
              <a:t>Perpignan</a:t>
            </a:r>
            <a:r>
              <a:rPr lang="cs-CZ" sz="1400" dirty="0"/>
              <a:t>.                Od roku 1996 je členem Francouzské akademie věd.</a:t>
            </a:r>
          </a:p>
        </p:txBody>
      </p:sp>
      <p:pic>
        <p:nvPicPr>
          <p:cNvPr id="48132" name="Picture 4" descr="Parasitism: The Ecology and Evolution of Intimate Interactions, Combes, de  Buron, Conn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0336" y="1149693"/>
            <a:ext cx="1228266" cy="1791404"/>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The Art of Being a Parasite: 9780226114385: Combes, Claude, Simberloff,  Daniel: Libros - Amazon.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848" y="3088323"/>
            <a:ext cx="1224136" cy="183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0120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575848" y="-467672"/>
            <a:ext cx="6968296" cy="78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2485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6916" y="260648"/>
            <a:ext cx="8337517" cy="710130"/>
          </a:xfrm>
        </p:spPr>
        <p:txBody>
          <a:bodyPr>
            <a:normAutofit fontScale="90000"/>
          </a:bodyPr>
          <a:lstStyle/>
          <a:p>
            <a:pPr algn="ctr"/>
            <a:r>
              <a:rPr lang="cs-CZ" dirty="0"/>
              <a:t>Fylogeneze </a:t>
            </a:r>
            <a:r>
              <a:rPr lang="cs-CZ" dirty="0" err="1"/>
              <a:t>primatoidních</a:t>
            </a:r>
            <a:r>
              <a:rPr lang="cs-CZ" dirty="0"/>
              <a:t> vší – indikace používání ohně a oblečení lidmi</a:t>
            </a:r>
          </a:p>
        </p:txBody>
      </p:sp>
      <p:pic>
        <p:nvPicPr>
          <p:cNvPr id="6" name="Zástupný symbol pro obsah 5"/>
          <p:cNvPicPr>
            <a:picLocks noGrp="1" noChangeAspect="1"/>
          </p:cNvPicPr>
          <p:nvPr>
            <p:ph idx="1"/>
          </p:nvPr>
        </p:nvPicPr>
        <p:blipFill>
          <a:blip r:embed="rId2"/>
          <a:stretch>
            <a:fillRect/>
          </a:stretch>
        </p:blipFill>
        <p:spPr>
          <a:xfrm>
            <a:off x="1577313" y="1480512"/>
            <a:ext cx="4849971" cy="4657126"/>
          </a:xfrm>
          <a:prstGeom prst="rect">
            <a:avLst/>
          </a:prstGeom>
        </p:spPr>
      </p:pic>
      <p:pic>
        <p:nvPicPr>
          <p:cNvPr id="9" name="Picture 2"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891" y="1413019"/>
            <a:ext cx="1907893" cy="136563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vián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478" y="4627885"/>
            <a:ext cx="2236605" cy="17079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encrypted-tbn0.gstatic.com/images?q=tbn:ANd9GcTiDDhdeUJLtndmNL6EUeTfiet29ocbYGHGWGp730p_NUyfz-xMwEzDDvOMTChwWgdYaIE&amp;usqp=C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2998" y="3066648"/>
            <a:ext cx="810587" cy="12770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ediculus schaeffi [Fahrenholz, 1910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7710" y="1480512"/>
            <a:ext cx="920304" cy="12306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20+ Pubic Louse Stock Illustrations, Royalty-Free Vector Graphics &amp; Clip  Art - i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7783" y="3258302"/>
            <a:ext cx="1026476" cy="86042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nedefinovan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7765" y="4931484"/>
            <a:ext cx="906479" cy="123382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Rodent Identification - Motom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99857" y="5454394"/>
            <a:ext cx="1066367" cy="7109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ODHALENO: Víme, proč jsou lidé tak nesnesitelní, když mají hlad. Co za tím  stojí? - Laj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1419" y="2940308"/>
            <a:ext cx="2276364" cy="15296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Fahrenholzia pinnata - Wikiped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7969" y="5229200"/>
            <a:ext cx="723451" cy="122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837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dpis 1"/>
          <p:cNvSpPr>
            <a:spLocks noGrp="1"/>
          </p:cNvSpPr>
          <p:nvPr>
            <p:ph type="title"/>
          </p:nvPr>
        </p:nvSpPr>
        <p:spPr>
          <a:xfrm>
            <a:off x="1240400" y="268249"/>
            <a:ext cx="9998227" cy="623888"/>
          </a:xfrm>
        </p:spPr>
        <p:txBody>
          <a:bodyPr>
            <a:normAutofit fontScale="90000"/>
          </a:bodyPr>
          <a:lstStyle/>
          <a:p>
            <a:pPr algn="l"/>
            <a:r>
              <a:rPr lang="cs-CZ" altLang="cs-CZ" sz="2600" dirty="0">
                <a:cs typeface="Arial" panose="020B0604020202020204" pitchFamily="34" charset="0"/>
              </a:rPr>
              <a:t/>
            </a:r>
            <a:br>
              <a:rPr lang="cs-CZ" altLang="cs-CZ" sz="2600" dirty="0">
                <a:cs typeface="Arial" panose="020B0604020202020204" pitchFamily="34" charset="0"/>
              </a:rPr>
            </a:br>
            <a:r>
              <a:rPr lang="cs-CZ" altLang="cs-CZ" sz="4200" b="1" dirty="0">
                <a:cs typeface="Arial" panose="020B0604020202020204" pitchFamily="34" charset="0"/>
              </a:rPr>
              <a:t>Příklad</a:t>
            </a:r>
            <a:r>
              <a:rPr lang="cs-CZ" altLang="cs-CZ" sz="4200" dirty="0">
                <a:cs typeface="Arial" panose="020B0604020202020204" pitchFamily="34" charset="0"/>
              </a:rPr>
              <a:t> k</a:t>
            </a:r>
            <a:r>
              <a:rPr lang="cs-CZ" altLang="cs-CZ" sz="4200" b="1" dirty="0">
                <a:cs typeface="Arial" panose="020B0604020202020204" pitchFamily="34" charset="0"/>
              </a:rPr>
              <a:t>oevoluce v </a:t>
            </a:r>
            <a:r>
              <a:rPr lang="cs-CZ" altLang="cs-CZ" sz="4200" b="1" dirty="0" err="1">
                <a:cs typeface="Arial" panose="020B0604020202020204" pitchFamily="34" charset="0"/>
              </a:rPr>
              <a:t>parazito</a:t>
            </a:r>
            <a:r>
              <a:rPr lang="cs-CZ" altLang="cs-CZ" sz="4200" b="1" dirty="0">
                <a:cs typeface="Arial" panose="020B0604020202020204" pitchFamily="34" charset="0"/>
              </a:rPr>
              <a:t>-hostitelském systému</a:t>
            </a:r>
            <a:br>
              <a:rPr lang="cs-CZ" altLang="cs-CZ" sz="4200" b="1" dirty="0">
                <a:cs typeface="Arial" panose="020B0604020202020204" pitchFamily="34" charset="0"/>
              </a:rPr>
            </a:br>
            <a:r>
              <a:rPr lang="cs-CZ" altLang="cs-CZ" sz="3200" dirty="0">
                <a:cs typeface="Arial" panose="020B0604020202020204" pitchFamily="34" charset="0"/>
              </a:rPr>
              <a:t/>
            </a:r>
            <a:br>
              <a:rPr lang="cs-CZ" altLang="cs-CZ" sz="3200" dirty="0">
                <a:cs typeface="Arial" panose="020B0604020202020204" pitchFamily="34" charset="0"/>
              </a:rPr>
            </a:br>
            <a:r>
              <a:rPr lang="cs-CZ" altLang="cs-CZ" sz="3200" dirty="0">
                <a:cs typeface="Arial" panose="020B0604020202020204" pitchFamily="34" charset="0"/>
              </a:rPr>
              <a:t>1</a:t>
            </a:r>
          </a:p>
        </p:txBody>
      </p:sp>
      <p:pic>
        <p:nvPicPr>
          <p:cNvPr id="117763" name="Picture 5" descr="Obr3_Evoluce H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563" y="757238"/>
            <a:ext cx="503555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Obrázek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4100" y="1319213"/>
            <a:ext cx="120808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9" descr="D:\Data\Andrea\Untitled-1.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7413" y="649288"/>
            <a:ext cx="8890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4587" name="Text Box 57"/>
          <p:cNvSpPr txBox="1">
            <a:spLocks noChangeArrowheads="1"/>
          </p:cNvSpPr>
          <p:nvPr/>
        </p:nvSpPr>
        <p:spPr bwMode="auto">
          <a:xfrm>
            <a:off x="1681164" y="6021389"/>
            <a:ext cx="333533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 typeface="Wingdings" panose="05000000000000000000" pitchFamily="2" charset="2"/>
              <a:buNone/>
              <a:defRPr/>
            </a:pPr>
            <a:r>
              <a:rPr lang="cs-CZ" altLang="cs-CZ"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Šimková et al., </a:t>
            </a:r>
            <a:r>
              <a:rPr lang="cs-CZ" altLang="cs-CZ" sz="16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Evolution</a:t>
            </a:r>
            <a:r>
              <a:rPr lang="cs-CZ" altLang="cs-CZ"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2004</a:t>
            </a:r>
          </a:p>
        </p:txBody>
      </p:sp>
      <p:graphicFrame>
        <p:nvGraphicFramePr>
          <p:cNvPr id="117767" name="Object 9"/>
          <p:cNvGraphicFramePr>
            <a:graphicFrameLocks noChangeAspect="1"/>
          </p:cNvGraphicFramePr>
          <p:nvPr/>
        </p:nvGraphicFramePr>
        <p:xfrm>
          <a:off x="10010776" y="1654176"/>
          <a:ext cx="436563" cy="1260475"/>
        </p:xfrm>
        <a:graphic>
          <a:graphicData uri="http://schemas.openxmlformats.org/presentationml/2006/ole">
            <mc:AlternateContent xmlns:mc="http://schemas.openxmlformats.org/markup-compatibility/2006">
              <mc:Choice xmlns:v="urn:schemas-microsoft-com:vml" Requires="v">
                <p:oleObj spid="_x0000_s1064" name="rastrový obrázek" r:id="rId6" imgW="15584374" imgH="44880763" progId="Paint.Picture">
                  <p:embed/>
                </p:oleObj>
              </mc:Choice>
              <mc:Fallback>
                <p:oleObj name="rastrový obrázek" r:id="rId6" imgW="15584374" imgH="44880763" progId="Paint.Picture">
                  <p:embed/>
                  <p:pic>
                    <p:nvPicPr>
                      <p:cNvPr id="117767"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0776" y="1654176"/>
                        <a:ext cx="4365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16"/>
          <p:cNvSpPr>
            <a:spLocks noChangeArrowheads="1"/>
          </p:cNvSpPr>
          <p:nvPr/>
        </p:nvSpPr>
        <p:spPr bwMode="auto">
          <a:xfrm>
            <a:off x="1666875" y="854075"/>
            <a:ext cx="3367088"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nSpc>
                <a:spcPct val="80000"/>
              </a:lnSpc>
              <a:buClr>
                <a:schemeClr val="accent2"/>
              </a:buClr>
              <a:buSzPct val="75000"/>
              <a:buFont typeface="Monotype Sorts" pitchFamily="2" charset="2"/>
              <a:buNone/>
              <a:defRPr/>
            </a:pPr>
            <a:r>
              <a:rPr lang="cs-CZ" altLang="cs-CZ" sz="2400" dirty="0">
                <a:effectLst>
                  <a:outerShdw blurRad="38100" dist="38100" dir="2700000" algn="tl">
                    <a:srgbClr val="000000">
                      <a:alpha val="43137"/>
                    </a:srgbClr>
                  </a:outerShdw>
                </a:effectLst>
                <a:latin typeface="Arial" panose="020B0604020202020204" pitchFamily="34" charset="0"/>
                <a:sym typeface="Monotype Sorts" pitchFamily="2" charset="2"/>
              </a:rPr>
              <a:t>Host-</a:t>
            </a:r>
            <a:r>
              <a:rPr lang="cs-CZ" altLang="cs-CZ" sz="2400" dirty="0" err="1">
                <a:effectLst>
                  <a:outerShdw blurRad="38100" dist="38100" dir="2700000" algn="tl">
                    <a:srgbClr val="000000">
                      <a:alpha val="43137"/>
                    </a:srgbClr>
                  </a:outerShdw>
                </a:effectLst>
                <a:latin typeface="Arial" panose="020B0604020202020204" pitchFamily="34" charset="0"/>
                <a:sym typeface="Monotype Sorts" pitchFamily="2" charset="2"/>
              </a:rPr>
              <a:t>specific</a:t>
            </a:r>
            <a:r>
              <a:rPr lang="cs-CZ" altLang="cs-CZ" sz="2400" dirty="0">
                <a:effectLst>
                  <a:outerShdw blurRad="38100" dist="38100" dir="2700000" algn="tl">
                    <a:srgbClr val="000000">
                      <a:alpha val="43137"/>
                    </a:srgbClr>
                  </a:outerShdw>
                </a:effectLst>
                <a:latin typeface="Arial" panose="020B0604020202020204" pitchFamily="34" charset="0"/>
                <a:sym typeface="Monotype Sorts" pitchFamily="2" charset="2"/>
              </a:rPr>
              <a:t> </a:t>
            </a:r>
            <a:r>
              <a:rPr lang="cs-CZ" altLang="cs-CZ" sz="2400" dirty="0" err="1">
                <a:effectLst>
                  <a:outerShdw blurRad="38100" dist="38100" dir="2700000" algn="tl">
                    <a:srgbClr val="000000">
                      <a:alpha val="43137"/>
                    </a:srgbClr>
                  </a:outerShdw>
                </a:effectLst>
                <a:latin typeface="Arial" panose="020B0604020202020204" pitchFamily="34" charset="0"/>
                <a:sym typeface="Monotype Sorts" pitchFamily="2" charset="2"/>
              </a:rPr>
              <a:t>parasites</a:t>
            </a:r>
            <a:r>
              <a:rPr lang="cs-CZ" altLang="cs-CZ" sz="2400" dirty="0">
                <a:effectLst>
                  <a:outerShdw blurRad="38100" dist="38100" dir="2700000" algn="tl">
                    <a:srgbClr val="000000">
                      <a:alpha val="43137"/>
                    </a:srgbClr>
                  </a:outerShdw>
                </a:effectLst>
                <a:latin typeface="Arial" panose="020B0604020202020204" pitchFamily="34" charset="0"/>
                <a:sym typeface="Monotype Sorts" pitchFamily="2" charset="2"/>
              </a:rPr>
              <a:t> </a:t>
            </a:r>
          </a:p>
          <a:p>
            <a:pPr>
              <a:lnSpc>
                <a:spcPct val="80000"/>
              </a:lnSpc>
              <a:buClr>
                <a:schemeClr val="accent2"/>
              </a:buClr>
              <a:buSzPct val="75000"/>
              <a:buFont typeface="Monotype Sorts" pitchFamily="2" charset="2"/>
              <a:buNone/>
              <a:defRPr/>
            </a:pPr>
            <a:r>
              <a:rPr lang="cs-CZ" altLang="cs-CZ" sz="2400" dirty="0">
                <a:effectLst>
                  <a:outerShdw blurRad="38100" dist="38100" dir="2700000" algn="tl">
                    <a:srgbClr val="000000">
                      <a:alpha val="43137"/>
                    </a:srgbClr>
                  </a:outerShdw>
                </a:effectLst>
                <a:latin typeface="Arial" panose="020B0604020202020204" pitchFamily="34" charset="0"/>
                <a:sym typeface="Monotype Sorts" pitchFamily="2" charset="2"/>
              </a:rPr>
              <a:t>and </a:t>
            </a:r>
            <a:r>
              <a:rPr lang="cs-CZ" altLang="cs-CZ" sz="2400" dirty="0" err="1">
                <a:effectLst>
                  <a:outerShdw blurRad="38100" dist="38100" dir="2700000" algn="tl">
                    <a:srgbClr val="000000">
                      <a:alpha val="43137"/>
                    </a:srgbClr>
                  </a:outerShdw>
                </a:effectLst>
                <a:latin typeface="Arial" panose="020B0604020202020204" pitchFamily="34" charset="0"/>
                <a:sym typeface="Monotype Sorts" pitchFamily="2" charset="2"/>
              </a:rPr>
              <a:t>fish</a:t>
            </a:r>
            <a:r>
              <a:rPr lang="cs-CZ" altLang="cs-CZ" sz="2400" dirty="0">
                <a:effectLst>
                  <a:outerShdw blurRad="38100" dist="38100" dir="2700000" algn="tl">
                    <a:srgbClr val="000000">
                      <a:alpha val="43137"/>
                    </a:srgbClr>
                  </a:outerShdw>
                </a:effectLst>
                <a:latin typeface="Arial" panose="020B0604020202020204" pitchFamily="34" charset="0"/>
                <a:sym typeface="Monotype Sorts" pitchFamily="2" charset="2"/>
              </a:rPr>
              <a:t> </a:t>
            </a:r>
            <a:r>
              <a:rPr lang="cs-CZ" altLang="cs-CZ" sz="2400" dirty="0" err="1">
                <a:effectLst>
                  <a:outerShdw blurRad="38100" dist="38100" dir="2700000" algn="tl">
                    <a:srgbClr val="000000">
                      <a:alpha val="43137"/>
                    </a:srgbClr>
                  </a:outerShdw>
                </a:effectLst>
                <a:latin typeface="Arial" panose="020B0604020202020204" pitchFamily="34" charset="0"/>
                <a:sym typeface="Monotype Sorts" pitchFamily="2" charset="2"/>
              </a:rPr>
              <a:t>hosts</a:t>
            </a:r>
            <a:endParaRPr lang="cs-CZ" altLang="cs-CZ" sz="2400" dirty="0">
              <a:effectLst>
                <a:outerShdw blurRad="38100" dist="38100" dir="2700000" algn="tl">
                  <a:srgbClr val="000000">
                    <a:alpha val="43137"/>
                  </a:srgbClr>
                </a:outerShdw>
              </a:effectLst>
              <a:latin typeface="Arial" panose="020B0604020202020204" pitchFamily="34" charset="0"/>
              <a:sym typeface="Monotype Sorts" pitchFamily="2" charset="2"/>
            </a:endParaRPr>
          </a:p>
          <a:p>
            <a:pPr>
              <a:lnSpc>
                <a:spcPct val="80000"/>
              </a:lnSpc>
              <a:buClr>
                <a:schemeClr val="accent2"/>
              </a:buClr>
              <a:buSzPct val="75000"/>
              <a:buFont typeface="Monotype Sorts" pitchFamily="2" charset="2"/>
              <a:buNone/>
              <a:defRPr/>
            </a:pPr>
            <a:endParaRPr lang="cs-CZ" altLang="cs-CZ" sz="2400" dirty="0">
              <a:effectLst>
                <a:outerShdw blurRad="38100" dist="38100" dir="2700000" algn="tl">
                  <a:srgbClr val="000000">
                    <a:alpha val="43137"/>
                  </a:srgbClr>
                </a:outerShdw>
              </a:effectLst>
              <a:latin typeface="Arial" panose="020B0604020202020204" pitchFamily="34" charset="0"/>
              <a:sym typeface="Monotype Sorts" pitchFamily="2" charset="2"/>
            </a:endParaRPr>
          </a:p>
        </p:txBody>
      </p:sp>
      <p:pic>
        <p:nvPicPr>
          <p:cNvPr id="117769" name="Picture 6" descr="koevoluceobrjednavrstv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8288" y="2354263"/>
            <a:ext cx="4392612" cy="265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70" name="Text Box 12"/>
          <p:cNvSpPr txBox="1">
            <a:spLocks noChangeArrowheads="1"/>
          </p:cNvSpPr>
          <p:nvPr/>
        </p:nvSpPr>
        <p:spPr bwMode="auto">
          <a:xfrm>
            <a:off x="1684339" y="2852739"/>
            <a:ext cx="1189037" cy="3079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solidFill>
                  <a:schemeClr val="bg2"/>
                </a:solidFill>
              </a:rPr>
              <a:t>cospeciation</a:t>
            </a:r>
          </a:p>
        </p:txBody>
      </p:sp>
      <p:sp>
        <p:nvSpPr>
          <p:cNvPr id="117771" name="Text Box 13"/>
          <p:cNvSpPr txBox="1">
            <a:spLocks noChangeArrowheads="1"/>
          </p:cNvSpPr>
          <p:nvPr/>
        </p:nvSpPr>
        <p:spPr bwMode="auto">
          <a:xfrm>
            <a:off x="1684339" y="3517900"/>
            <a:ext cx="1189037" cy="43815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 rIns="36000" bIns="36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solidFill>
                  <a:schemeClr val="bg2"/>
                </a:solidFill>
              </a:rPr>
              <a:t>failure to diverge</a:t>
            </a:r>
          </a:p>
        </p:txBody>
      </p:sp>
      <p:sp>
        <p:nvSpPr>
          <p:cNvPr id="117772" name="Text Box 14"/>
          <p:cNvSpPr txBox="1">
            <a:spLocks noChangeArrowheads="1"/>
          </p:cNvSpPr>
          <p:nvPr/>
        </p:nvSpPr>
        <p:spPr bwMode="auto">
          <a:xfrm>
            <a:off x="1733550" y="4070350"/>
            <a:ext cx="1189038" cy="2238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 rIns="36000" bIns="36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solidFill>
                  <a:schemeClr val="bg2"/>
                </a:solidFill>
              </a:rPr>
              <a:t>duplication</a:t>
            </a:r>
          </a:p>
        </p:txBody>
      </p:sp>
      <p:sp>
        <p:nvSpPr>
          <p:cNvPr id="117773" name="Text Box 15"/>
          <p:cNvSpPr txBox="1">
            <a:spLocks noChangeArrowheads="1"/>
          </p:cNvSpPr>
          <p:nvPr/>
        </p:nvSpPr>
        <p:spPr bwMode="auto">
          <a:xfrm>
            <a:off x="1703389" y="4738688"/>
            <a:ext cx="1189037" cy="2222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 rIns="36000" bIns="36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solidFill>
                  <a:schemeClr val="bg2"/>
                </a:solidFill>
              </a:rPr>
              <a:t>host switching</a:t>
            </a:r>
          </a:p>
        </p:txBody>
      </p:sp>
      <p:sp>
        <p:nvSpPr>
          <p:cNvPr id="117774" name="Text Box 16"/>
          <p:cNvSpPr txBox="1">
            <a:spLocks noChangeArrowheads="1"/>
          </p:cNvSpPr>
          <p:nvPr/>
        </p:nvSpPr>
        <p:spPr bwMode="auto">
          <a:xfrm>
            <a:off x="4386264" y="3200400"/>
            <a:ext cx="1189037" cy="2238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 rIns="36000" bIns="36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solidFill>
                  <a:schemeClr val="bg2"/>
                </a:solidFill>
              </a:rPr>
              <a:t>sorting event</a:t>
            </a:r>
          </a:p>
        </p:txBody>
      </p:sp>
      <p:sp>
        <p:nvSpPr>
          <p:cNvPr id="117775" name="Text Box 17"/>
          <p:cNvSpPr txBox="1">
            <a:spLocks noChangeArrowheads="1"/>
          </p:cNvSpPr>
          <p:nvPr/>
        </p:nvSpPr>
        <p:spPr bwMode="auto">
          <a:xfrm>
            <a:off x="4386264" y="4310064"/>
            <a:ext cx="1189037" cy="2238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 rIns="36000" bIns="36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solidFill>
                  <a:schemeClr val="bg2"/>
                </a:solidFill>
              </a:rPr>
              <a:t>sorting event</a:t>
            </a:r>
          </a:p>
        </p:txBody>
      </p:sp>
    </p:spTree>
    <p:extLst>
      <p:ext uri="{BB962C8B-B14F-4D97-AF65-F5344CB8AC3E}">
        <p14:creationId xmlns:p14="http://schemas.microsoft.com/office/powerpoint/2010/main" val="3749031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2" y="651376"/>
            <a:ext cx="10515600" cy="371111"/>
          </a:xfrm>
        </p:spPr>
        <p:txBody>
          <a:bodyPr>
            <a:noAutofit/>
          </a:bodyPr>
          <a:lstStyle/>
          <a:p>
            <a:pPr algn="ctr"/>
            <a:r>
              <a:rPr lang="cs-CZ" sz="3400" b="1" dirty="0"/>
              <a:t>Vztahy mezi Parazitem, Hostitelem a Prostředím</a:t>
            </a:r>
          </a:p>
        </p:txBody>
      </p:sp>
      <p:sp>
        <p:nvSpPr>
          <p:cNvPr id="4" name="Obdélník 3"/>
          <p:cNvSpPr/>
          <p:nvPr/>
        </p:nvSpPr>
        <p:spPr>
          <a:xfrm>
            <a:off x="4079021" y="1725433"/>
            <a:ext cx="1304014" cy="6758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Parazit</a:t>
            </a:r>
          </a:p>
        </p:txBody>
      </p:sp>
      <p:sp>
        <p:nvSpPr>
          <p:cNvPr id="6" name="Obdélník 5"/>
          <p:cNvSpPr/>
          <p:nvPr/>
        </p:nvSpPr>
        <p:spPr>
          <a:xfrm>
            <a:off x="5475794" y="4243344"/>
            <a:ext cx="1304014" cy="67586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Abiotické prostředí</a:t>
            </a:r>
            <a:endParaRPr lang="cs-CZ" dirty="0"/>
          </a:p>
        </p:txBody>
      </p:sp>
      <p:sp>
        <p:nvSpPr>
          <p:cNvPr id="7" name="Obdélník 6"/>
          <p:cNvSpPr/>
          <p:nvPr/>
        </p:nvSpPr>
        <p:spPr>
          <a:xfrm>
            <a:off x="2435752" y="3079805"/>
            <a:ext cx="1627367" cy="6758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Parazitocenóza</a:t>
            </a:r>
            <a:endParaRPr lang="cs-CZ" dirty="0">
              <a:solidFill>
                <a:schemeClr val="tx1"/>
              </a:solidFill>
            </a:endParaRPr>
          </a:p>
        </p:txBody>
      </p:sp>
      <p:sp>
        <p:nvSpPr>
          <p:cNvPr id="8" name="Obdélník 7"/>
          <p:cNvSpPr/>
          <p:nvPr/>
        </p:nvSpPr>
        <p:spPr>
          <a:xfrm>
            <a:off x="8169965" y="3101008"/>
            <a:ext cx="1304014" cy="675861"/>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Biocenóza</a:t>
            </a:r>
          </a:p>
        </p:txBody>
      </p:sp>
      <p:sp>
        <p:nvSpPr>
          <p:cNvPr id="9" name="Obdélník 8"/>
          <p:cNvSpPr/>
          <p:nvPr/>
        </p:nvSpPr>
        <p:spPr>
          <a:xfrm>
            <a:off x="6835475" y="1722780"/>
            <a:ext cx="1304014" cy="675861"/>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Hostitel</a:t>
            </a:r>
          </a:p>
        </p:txBody>
      </p:sp>
      <p:cxnSp>
        <p:nvCxnSpPr>
          <p:cNvPr id="14" name="Přímá spojnice se šipkou 13"/>
          <p:cNvCxnSpPr/>
          <p:nvPr/>
        </p:nvCxnSpPr>
        <p:spPr>
          <a:xfrm flipH="1">
            <a:off x="6819573" y="3438938"/>
            <a:ext cx="1304014" cy="119401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a:off x="3186491" y="1993127"/>
            <a:ext cx="852772" cy="102041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5406885" y="2060711"/>
            <a:ext cx="1420639" cy="5307"/>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8221649" y="2035534"/>
            <a:ext cx="683812" cy="100981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a:off x="4301656" y="3438938"/>
            <a:ext cx="368145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H="1">
            <a:off x="4161181" y="2138569"/>
            <a:ext cx="2625264" cy="117016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4870839" y="2460270"/>
            <a:ext cx="3252748" cy="84846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flipH="1">
            <a:off x="6233823" y="2455629"/>
            <a:ext cx="1180106" cy="171085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ovéPole 56"/>
          <p:cNvSpPr txBox="1"/>
          <p:nvPr/>
        </p:nvSpPr>
        <p:spPr>
          <a:xfrm>
            <a:off x="5534113" y="1661828"/>
            <a:ext cx="1185324" cy="369332"/>
          </a:xfrm>
          <a:prstGeom prst="rect">
            <a:avLst/>
          </a:prstGeom>
          <a:noFill/>
        </p:spPr>
        <p:txBody>
          <a:bodyPr wrap="none" rtlCol="0">
            <a:spAutoFit/>
          </a:bodyPr>
          <a:lstStyle/>
          <a:p>
            <a:r>
              <a:rPr lang="cs-CZ" dirty="0"/>
              <a:t>Patogenita</a:t>
            </a:r>
          </a:p>
        </p:txBody>
      </p:sp>
      <p:sp>
        <p:nvSpPr>
          <p:cNvPr id="58" name="TextovéPole 57"/>
          <p:cNvSpPr txBox="1"/>
          <p:nvPr/>
        </p:nvSpPr>
        <p:spPr>
          <a:xfrm>
            <a:off x="5629523" y="1995781"/>
            <a:ext cx="908005" cy="369332"/>
          </a:xfrm>
          <a:prstGeom prst="rect">
            <a:avLst/>
          </a:prstGeom>
          <a:noFill/>
        </p:spPr>
        <p:txBody>
          <a:bodyPr wrap="none" rtlCol="0">
            <a:spAutoFit/>
          </a:bodyPr>
          <a:lstStyle/>
          <a:p>
            <a:r>
              <a:rPr lang="cs-CZ" dirty="0"/>
              <a:t>Imunita</a:t>
            </a:r>
          </a:p>
        </p:txBody>
      </p:sp>
      <p:sp>
        <p:nvSpPr>
          <p:cNvPr id="59" name="TextovéPole 58"/>
          <p:cNvSpPr txBox="1"/>
          <p:nvPr/>
        </p:nvSpPr>
        <p:spPr>
          <a:xfrm>
            <a:off x="1494465" y="1531949"/>
            <a:ext cx="2159822" cy="1200329"/>
          </a:xfrm>
          <a:prstGeom prst="rect">
            <a:avLst/>
          </a:prstGeom>
          <a:noFill/>
        </p:spPr>
        <p:txBody>
          <a:bodyPr wrap="none" rtlCol="0">
            <a:spAutoFit/>
          </a:bodyPr>
          <a:lstStyle/>
          <a:p>
            <a:pPr algn="ctr"/>
            <a:r>
              <a:rPr lang="cs-CZ" dirty="0"/>
              <a:t>Biologické interakce: </a:t>
            </a:r>
          </a:p>
          <a:p>
            <a:pPr algn="ctr"/>
            <a:r>
              <a:rPr lang="cs-CZ" dirty="0"/>
              <a:t>intra a inter</a:t>
            </a:r>
          </a:p>
          <a:p>
            <a:pPr algn="ctr"/>
            <a:r>
              <a:rPr lang="cs-CZ" dirty="0"/>
              <a:t>specifická </a:t>
            </a:r>
            <a:r>
              <a:rPr lang="cs-CZ" dirty="0" err="1"/>
              <a:t>kompetice</a:t>
            </a:r>
            <a:endParaRPr lang="cs-CZ" dirty="0"/>
          </a:p>
          <a:p>
            <a:pPr algn="ctr"/>
            <a:r>
              <a:rPr lang="cs-CZ" dirty="0" err="1"/>
              <a:t>Hyperparazitismus</a:t>
            </a:r>
            <a:endParaRPr lang="cs-CZ" dirty="0"/>
          </a:p>
        </p:txBody>
      </p:sp>
      <p:sp>
        <p:nvSpPr>
          <p:cNvPr id="60" name="TextovéPole 59"/>
          <p:cNvSpPr txBox="1"/>
          <p:nvPr/>
        </p:nvSpPr>
        <p:spPr>
          <a:xfrm>
            <a:off x="8575675" y="1236038"/>
            <a:ext cx="2435347" cy="2031325"/>
          </a:xfrm>
          <a:prstGeom prst="rect">
            <a:avLst/>
          </a:prstGeom>
          <a:noFill/>
        </p:spPr>
        <p:txBody>
          <a:bodyPr wrap="none" rtlCol="0">
            <a:spAutoFit/>
          </a:bodyPr>
          <a:lstStyle/>
          <a:p>
            <a:pPr algn="ctr"/>
            <a:endParaRPr lang="cs-CZ" dirty="0"/>
          </a:p>
          <a:p>
            <a:pPr algn="ctr"/>
            <a:r>
              <a:rPr lang="cs-CZ" dirty="0"/>
              <a:t>Biologické interakce:</a:t>
            </a:r>
          </a:p>
          <a:p>
            <a:pPr algn="ctr"/>
            <a:r>
              <a:rPr lang="cs-CZ" dirty="0" err="1"/>
              <a:t>Intea</a:t>
            </a:r>
            <a:r>
              <a:rPr lang="cs-CZ" dirty="0"/>
              <a:t> a inter </a:t>
            </a:r>
          </a:p>
          <a:p>
            <a:pPr algn="ctr"/>
            <a:r>
              <a:rPr lang="cs-CZ" dirty="0"/>
              <a:t>specifická </a:t>
            </a:r>
            <a:r>
              <a:rPr lang="cs-CZ" dirty="0" err="1"/>
              <a:t>kompetice</a:t>
            </a:r>
            <a:r>
              <a:rPr lang="cs-CZ" dirty="0"/>
              <a:t>, </a:t>
            </a:r>
          </a:p>
          <a:p>
            <a:pPr algn="ctr"/>
            <a:r>
              <a:rPr lang="cs-CZ" dirty="0"/>
              <a:t>Predace, Mutualismus, </a:t>
            </a:r>
          </a:p>
          <a:p>
            <a:pPr algn="ctr"/>
            <a:r>
              <a:rPr lang="cs-CZ" dirty="0" err="1"/>
              <a:t>Herbivorie</a:t>
            </a:r>
            <a:r>
              <a:rPr lang="cs-CZ" dirty="0"/>
              <a:t> </a:t>
            </a:r>
          </a:p>
          <a:p>
            <a:endParaRPr lang="cs-CZ" dirty="0"/>
          </a:p>
        </p:txBody>
      </p:sp>
      <p:sp>
        <p:nvSpPr>
          <p:cNvPr id="61" name="TextovéPole 60"/>
          <p:cNvSpPr txBox="1"/>
          <p:nvPr/>
        </p:nvSpPr>
        <p:spPr>
          <a:xfrm>
            <a:off x="7156183" y="4333463"/>
            <a:ext cx="1047210" cy="646331"/>
          </a:xfrm>
          <a:prstGeom prst="rect">
            <a:avLst/>
          </a:prstGeom>
          <a:noFill/>
        </p:spPr>
        <p:txBody>
          <a:bodyPr wrap="none" rtlCol="0">
            <a:spAutoFit/>
          </a:bodyPr>
          <a:lstStyle/>
          <a:p>
            <a:r>
              <a:rPr lang="cs-CZ" dirty="0"/>
              <a:t>Ekologie</a:t>
            </a:r>
          </a:p>
          <a:p>
            <a:r>
              <a:rPr lang="cs-CZ" dirty="0" err="1"/>
              <a:t>akvatická</a:t>
            </a:r>
            <a:endParaRPr lang="cs-CZ" dirty="0"/>
          </a:p>
        </p:txBody>
      </p:sp>
      <p:sp>
        <p:nvSpPr>
          <p:cNvPr id="62" name="TextovéPole 61"/>
          <p:cNvSpPr txBox="1"/>
          <p:nvPr/>
        </p:nvSpPr>
        <p:spPr>
          <a:xfrm>
            <a:off x="3865663" y="4406344"/>
            <a:ext cx="1172885" cy="646331"/>
          </a:xfrm>
          <a:prstGeom prst="rect">
            <a:avLst/>
          </a:prstGeom>
          <a:noFill/>
        </p:spPr>
        <p:txBody>
          <a:bodyPr wrap="none" rtlCol="0">
            <a:spAutoFit/>
          </a:bodyPr>
          <a:lstStyle/>
          <a:p>
            <a:pPr algn="ctr"/>
            <a:r>
              <a:rPr lang="cs-CZ" dirty="0"/>
              <a:t>Ekologie</a:t>
            </a:r>
          </a:p>
          <a:p>
            <a:pPr algn="ctr"/>
            <a:r>
              <a:rPr lang="cs-CZ" dirty="0"/>
              <a:t>terestrická</a:t>
            </a:r>
          </a:p>
        </p:txBody>
      </p:sp>
      <p:sp>
        <p:nvSpPr>
          <p:cNvPr id="63" name="TextovéPole 62"/>
          <p:cNvSpPr txBox="1"/>
          <p:nvPr/>
        </p:nvSpPr>
        <p:spPr>
          <a:xfrm>
            <a:off x="6517414" y="3458442"/>
            <a:ext cx="1036181" cy="646331"/>
          </a:xfrm>
          <a:prstGeom prst="rect">
            <a:avLst/>
          </a:prstGeom>
          <a:noFill/>
        </p:spPr>
        <p:txBody>
          <a:bodyPr wrap="none" rtlCol="0">
            <a:spAutoFit/>
          </a:bodyPr>
          <a:lstStyle/>
          <a:p>
            <a:pPr algn="ctr"/>
            <a:r>
              <a:rPr lang="cs-CZ" dirty="0"/>
              <a:t>Faktory</a:t>
            </a:r>
          </a:p>
          <a:p>
            <a:pPr algn="ctr"/>
            <a:r>
              <a:rPr lang="cs-CZ" dirty="0"/>
              <a:t>prostředí</a:t>
            </a:r>
          </a:p>
        </p:txBody>
      </p:sp>
      <p:sp>
        <p:nvSpPr>
          <p:cNvPr id="64" name="TextovéPole 63"/>
          <p:cNvSpPr txBox="1"/>
          <p:nvPr/>
        </p:nvSpPr>
        <p:spPr>
          <a:xfrm>
            <a:off x="4681987" y="3515428"/>
            <a:ext cx="1036181" cy="646331"/>
          </a:xfrm>
          <a:prstGeom prst="rect">
            <a:avLst/>
          </a:prstGeom>
          <a:noFill/>
        </p:spPr>
        <p:txBody>
          <a:bodyPr wrap="none" rtlCol="0">
            <a:spAutoFit/>
          </a:bodyPr>
          <a:lstStyle/>
          <a:p>
            <a:pPr algn="ctr"/>
            <a:r>
              <a:rPr lang="cs-CZ" dirty="0"/>
              <a:t>Faktory</a:t>
            </a:r>
          </a:p>
          <a:p>
            <a:pPr algn="ctr"/>
            <a:r>
              <a:rPr lang="cs-CZ" dirty="0"/>
              <a:t>prostředí</a:t>
            </a:r>
          </a:p>
        </p:txBody>
      </p:sp>
      <p:cxnSp>
        <p:nvCxnSpPr>
          <p:cNvPr id="66" name="Přímá spojnice se šipkou 65"/>
          <p:cNvCxnSpPr/>
          <p:nvPr/>
        </p:nvCxnSpPr>
        <p:spPr>
          <a:xfrm flipH="1" flipV="1">
            <a:off x="3272652" y="3827641"/>
            <a:ext cx="2131287" cy="7774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p:cNvCxnSpPr/>
          <p:nvPr/>
        </p:nvCxnSpPr>
        <p:spPr>
          <a:xfrm flipH="1" flipV="1">
            <a:off x="4788009" y="2466891"/>
            <a:ext cx="1223844" cy="16935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TextovéPole 73"/>
          <p:cNvSpPr txBox="1"/>
          <p:nvPr/>
        </p:nvSpPr>
        <p:spPr>
          <a:xfrm>
            <a:off x="5430746" y="2918133"/>
            <a:ext cx="1307409" cy="369332"/>
          </a:xfrm>
          <a:prstGeom prst="rect">
            <a:avLst/>
          </a:prstGeom>
          <a:noFill/>
        </p:spPr>
        <p:txBody>
          <a:bodyPr wrap="none" rtlCol="0">
            <a:spAutoFit/>
          </a:bodyPr>
          <a:lstStyle/>
          <a:p>
            <a:r>
              <a:rPr lang="cs-CZ" dirty="0"/>
              <a:t>Specifičnost</a:t>
            </a:r>
          </a:p>
        </p:txBody>
      </p:sp>
      <p:sp>
        <p:nvSpPr>
          <p:cNvPr id="3" name="TextovéPole 2"/>
          <p:cNvSpPr txBox="1"/>
          <p:nvPr/>
        </p:nvSpPr>
        <p:spPr>
          <a:xfrm>
            <a:off x="2512612" y="5542062"/>
            <a:ext cx="7544617" cy="954107"/>
          </a:xfrm>
          <a:prstGeom prst="rect">
            <a:avLst/>
          </a:prstGeom>
          <a:noFill/>
        </p:spPr>
        <p:txBody>
          <a:bodyPr wrap="square" rtlCol="0">
            <a:spAutoFit/>
          </a:bodyPr>
          <a:lstStyle/>
          <a:p>
            <a:r>
              <a:rPr lang="cs-CZ" sz="2800" b="1" dirty="0" err="1"/>
              <a:t>Parazito</a:t>
            </a:r>
            <a:r>
              <a:rPr lang="cs-CZ" sz="2800" b="1" dirty="0"/>
              <a:t>-hostitelské interakce</a:t>
            </a:r>
            <a:r>
              <a:rPr lang="cs-CZ" sz="2800" dirty="0"/>
              <a:t>: 	1) </a:t>
            </a:r>
            <a:r>
              <a:rPr lang="cs-CZ" sz="2800" b="1" dirty="0"/>
              <a:t>Patogenita</a:t>
            </a:r>
          </a:p>
          <a:p>
            <a:r>
              <a:rPr lang="cs-CZ" sz="2800" dirty="0"/>
              <a:t>					2) Imunita</a:t>
            </a:r>
          </a:p>
        </p:txBody>
      </p:sp>
    </p:spTree>
    <p:extLst>
      <p:ext uri="{BB962C8B-B14F-4D97-AF65-F5344CB8AC3E}">
        <p14:creationId xmlns:p14="http://schemas.microsoft.com/office/powerpoint/2010/main" val="42298808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915035"/>
          </a:xfrm>
        </p:spPr>
        <p:txBody>
          <a:bodyPr>
            <a:normAutofit/>
          </a:bodyPr>
          <a:lstStyle/>
          <a:p>
            <a:pPr algn="ctr"/>
            <a:r>
              <a:rPr lang="cs-CZ" sz="3600" b="1" dirty="0"/>
              <a:t>Povídání o jedné šipce ?</a:t>
            </a:r>
          </a:p>
        </p:txBody>
      </p:sp>
      <p:sp>
        <p:nvSpPr>
          <p:cNvPr id="3" name="Zástupný symbol pro obsah 2"/>
          <p:cNvSpPr>
            <a:spLocks noGrp="1"/>
          </p:cNvSpPr>
          <p:nvPr>
            <p:ph idx="1"/>
          </p:nvPr>
        </p:nvSpPr>
        <p:spPr>
          <a:xfrm>
            <a:off x="838200" y="2437868"/>
            <a:ext cx="10515600" cy="4351338"/>
          </a:xfrm>
        </p:spPr>
        <p:txBody>
          <a:bodyPr/>
          <a:lstStyle/>
          <a:p>
            <a:pPr marL="0" indent="0">
              <a:buNone/>
            </a:pPr>
            <a:r>
              <a:rPr lang="cs-CZ" dirty="0"/>
              <a:t>                        Parazit                                     	na Hostitele</a:t>
            </a:r>
          </a:p>
          <a:p>
            <a:pPr marL="0" indent="0">
              <a:buNone/>
            </a:pPr>
            <a:endParaRPr lang="cs-CZ" dirty="0"/>
          </a:p>
          <a:p>
            <a:endParaRPr lang="cs-CZ" dirty="0"/>
          </a:p>
          <a:p>
            <a:pPr marL="0" indent="0">
              <a:buNone/>
            </a:pPr>
            <a:r>
              <a:rPr lang="cs-CZ" dirty="0"/>
              <a:t>		 Hostitel                                          na Parazita</a:t>
            </a:r>
          </a:p>
        </p:txBody>
      </p:sp>
      <p:sp>
        <p:nvSpPr>
          <p:cNvPr id="4" name="Šipka doprava 3"/>
          <p:cNvSpPr/>
          <p:nvPr/>
        </p:nvSpPr>
        <p:spPr>
          <a:xfrm>
            <a:off x="4428872" y="2406069"/>
            <a:ext cx="2522621"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                   </a:t>
            </a:r>
          </a:p>
        </p:txBody>
      </p:sp>
      <p:sp>
        <p:nvSpPr>
          <p:cNvPr id="5" name="TextovéPole 4"/>
          <p:cNvSpPr txBox="1"/>
          <p:nvPr/>
        </p:nvSpPr>
        <p:spPr>
          <a:xfrm>
            <a:off x="2289977" y="2464905"/>
            <a:ext cx="4423006" cy="369332"/>
          </a:xfrm>
          <a:prstGeom prst="rect">
            <a:avLst/>
          </a:prstGeom>
          <a:noFill/>
        </p:spPr>
        <p:txBody>
          <a:bodyPr wrap="none" rtlCol="0">
            <a:spAutoFit/>
          </a:bodyPr>
          <a:lstStyle/>
          <a:p>
            <a:r>
              <a:rPr lang="cs-CZ" dirty="0"/>
              <a:t>                                             </a:t>
            </a:r>
            <a:r>
              <a:rPr lang="cs-CZ" b="1" dirty="0"/>
              <a:t>Patogenní působení</a:t>
            </a:r>
          </a:p>
        </p:txBody>
      </p:sp>
      <p:sp>
        <p:nvSpPr>
          <p:cNvPr id="8" name="Šipka doprava 7"/>
          <p:cNvSpPr/>
          <p:nvPr/>
        </p:nvSpPr>
        <p:spPr>
          <a:xfrm>
            <a:off x="4438151" y="3965853"/>
            <a:ext cx="2522621" cy="484632"/>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                   </a:t>
            </a:r>
          </a:p>
        </p:txBody>
      </p:sp>
      <p:sp>
        <p:nvSpPr>
          <p:cNvPr id="9" name="TextovéPole 8"/>
          <p:cNvSpPr txBox="1"/>
          <p:nvPr/>
        </p:nvSpPr>
        <p:spPr>
          <a:xfrm>
            <a:off x="4587904" y="3999513"/>
            <a:ext cx="2268954" cy="369332"/>
          </a:xfrm>
          <a:prstGeom prst="rect">
            <a:avLst/>
          </a:prstGeom>
          <a:noFill/>
        </p:spPr>
        <p:txBody>
          <a:bodyPr wrap="none" rtlCol="0">
            <a:spAutoFit/>
          </a:bodyPr>
          <a:lstStyle/>
          <a:p>
            <a:r>
              <a:rPr lang="cs-CZ" b="1" dirty="0"/>
              <a:t>Obranné mechanismy</a:t>
            </a:r>
          </a:p>
        </p:txBody>
      </p:sp>
      <p:cxnSp>
        <p:nvCxnSpPr>
          <p:cNvPr id="10" name="Přímá spojnice se šipkou 9"/>
          <p:cNvCxnSpPr/>
          <p:nvPr/>
        </p:nvCxnSpPr>
        <p:spPr>
          <a:xfrm flipV="1">
            <a:off x="4961617" y="1814219"/>
            <a:ext cx="1420639" cy="5307"/>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Šipka dolů 10"/>
          <p:cNvSpPr/>
          <p:nvPr/>
        </p:nvSpPr>
        <p:spPr>
          <a:xfrm>
            <a:off x="5453169" y="1135689"/>
            <a:ext cx="492583" cy="4695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325513" y="1512933"/>
            <a:ext cx="389850" cy="553998"/>
          </a:xfrm>
          <a:prstGeom prst="rect">
            <a:avLst/>
          </a:prstGeom>
          <a:noFill/>
        </p:spPr>
        <p:txBody>
          <a:bodyPr wrap="none" rtlCol="0">
            <a:spAutoFit/>
          </a:bodyPr>
          <a:lstStyle/>
          <a:p>
            <a:r>
              <a:rPr lang="cs-CZ" sz="3000" b="1" dirty="0"/>
              <a:t>P</a:t>
            </a:r>
          </a:p>
        </p:txBody>
      </p:sp>
      <p:sp>
        <p:nvSpPr>
          <p:cNvPr id="13" name="TextovéPole 12"/>
          <p:cNvSpPr txBox="1"/>
          <p:nvPr/>
        </p:nvSpPr>
        <p:spPr>
          <a:xfrm>
            <a:off x="4587904" y="1527018"/>
            <a:ext cx="271228" cy="553998"/>
          </a:xfrm>
          <a:prstGeom prst="rect">
            <a:avLst/>
          </a:prstGeom>
          <a:noFill/>
        </p:spPr>
        <p:txBody>
          <a:bodyPr wrap="none" rtlCol="0">
            <a:spAutoFit/>
          </a:bodyPr>
          <a:lstStyle/>
          <a:p>
            <a:r>
              <a:rPr lang="cs-CZ" sz="3000" b="1" dirty="0"/>
              <a:t> </a:t>
            </a:r>
          </a:p>
        </p:txBody>
      </p:sp>
      <p:sp>
        <p:nvSpPr>
          <p:cNvPr id="15" name="TextovéPole 14"/>
          <p:cNvSpPr txBox="1"/>
          <p:nvPr/>
        </p:nvSpPr>
        <p:spPr>
          <a:xfrm>
            <a:off x="6583676" y="1511640"/>
            <a:ext cx="425116" cy="553998"/>
          </a:xfrm>
          <a:prstGeom prst="rect">
            <a:avLst/>
          </a:prstGeom>
          <a:noFill/>
        </p:spPr>
        <p:txBody>
          <a:bodyPr wrap="none" rtlCol="0">
            <a:spAutoFit/>
          </a:bodyPr>
          <a:lstStyle/>
          <a:p>
            <a:pPr algn="r"/>
            <a:r>
              <a:rPr lang="cs-CZ" sz="3000" b="1" dirty="0"/>
              <a:t>H</a:t>
            </a:r>
          </a:p>
        </p:txBody>
      </p:sp>
    </p:spTree>
    <p:extLst>
      <p:ext uri="{BB962C8B-B14F-4D97-AF65-F5344CB8AC3E}">
        <p14:creationId xmlns:p14="http://schemas.microsoft.com/office/powerpoint/2010/main" val="40824482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27407" y="330297"/>
            <a:ext cx="6272254" cy="778098"/>
          </a:xfrm>
        </p:spPr>
        <p:txBody>
          <a:bodyPr>
            <a:normAutofit/>
          </a:bodyPr>
          <a:lstStyle/>
          <a:p>
            <a:r>
              <a:rPr lang="cs-CZ" sz="3600" b="1" dirty="0"/>
              <a:t>Působení parazita na hostitele !</a:t>
            </a:r>
          </a:p>
        </p:txBody>
      </p:sp>
      <p:sp>
        <p:nvSpPr>
          <p:cNvPr id="3" name="Zástupný symbol pro obsah 2"/>
          <p:cNvSpPr>
            <a:spLocks noGrp="1"/>
          </p:cNvSpPr>
          <p:nvPr>
            <p:ph idx="1"/>
          </p:nvPr>
        </p:nvSpPr>
        <p:spPr>
          <a:xfrm>
            <a:off x="838200" y="1272208"/>
            <a:ext cx="10515600" cy="5287617"/>
          </a:xfrm>
        </p:spPr>
        <p:txBody>
          <a:bodyPr>
            <a:normAutofit/>
          </a:bodyPr>
          <a:lstStyle/>
          <a:p>
            <a:pPr marL="0" indent="0">
              <a:buNone/>
            </a:pPr>
            <a:r>
              <a:rPr lang="cs-CZ" sz="3000" dirty="0"/>
              <a:t>Paraziti snižují geneticky danou fitness hostitele nejčastěji těmito způsoby:</a:t>
            </a:r>
          </a:p>
          <a:p>
            <a:r>
              <a:rPr lang="cs-CZ" sz="3000" dirty="0"/>
              <a:t>Jsou mu </a:t>
            </a:r>
            <a:r>
              <a:rPr lang="cs-CZ" sz="3000" b="1" dirty="0"/>
              <a:t>konkurenty o potravu</a:t>
            </a:r>
          </a:p>
          <a:p>
            <a:r>
              <a:rPr lang="cs-CZ" sz="3000" dirty="0"/>
              <a:t>Působí jako </a:t>
            </a:r>
            <a:r>
              <a:rPr lang="cs-CZ" sz="3000" b="1" dirty="0"/>
              <a:t>patogenní agens </a:t>
            </a:r>
            <a:r>
              <a:rPr lang="cs-CZ" sz="3000" dirty="0"/>
              <a:t>– tj. poškozují jej</a:t>
            </a:r>
          </a:p>
          <a:p>
            <a:pPr marL="0" indent="0">
              <a:buNone/>
            </a:pPr>
            <a:endParaRPr lang="cs-CZ" sz="3000" dirty="0"/>
          </a:p>
          <a:p>
            <a:pPr marL="0" indent="0">
              <a:buNone/>
            </a:pPr>
            <a:r>
              <a:rPr lang="cs-CZ" sz="3000" dirty="0"/>
              <a:t>Patogenní působení má nejčastěji podobu:</a:t>
            </a:r>
          </a:p>
          <a:p>
            <a:r>
              <a:rPr lang="cs-CZ" sz="3000" b="1" dirty="0"/>
              <a:t>Lézí</a:t>
            </a:r>
            <a:r>
              <a:rPr lang="cs-CZ" sz="3000" dirty="0"/>
              <a:t> různých tkání a orgánů</a:t>
            </a:r>
          </a:p>
          <a:p>
            <a:r>
              <a:rPr lang="cs-CZ" sz="3000" b="1" dirty="0"/>
              <a:t>Zánětů</a:t>
            </a:r>
          </a:p>
          <a:p>
            <a:r>
              <a:rPr lang="cs-CZ" sz="3000" b="1" dirty="0"/>
              <a:t>Toxického působení</a:t>
            </a:r>
          </a:p>
          <a:p>
            <a:r>
              <a:rPr lang="cs-CZ" sz="3000" b="1" dirty="0"/>
              <a:t>Mechanicky</a:t>
            </a:r>
            <a:r>
              <a:rPr lang="cs-CZ" sz="3000" dirty="0"/>
              <a:t> – zajímají určitý prostor</a:t>
            </a:r>
          </a:p>
          <a:p>
            <a:endParaRPr lang="cs-CZ" dirty="0"/>
          </a:p>
          <a:p>
            <a:endParaRPr lang="cs-CZ" dirty="0"/>
          </a:p>
          <a:p>
            <a:endParaRPr lang="cs-CZ" dirty="0"/>
          </a:p>
          <a:p>
            <a:pPr marL="0" indent="0">
              <a:buNone/>
            </a:pPr>
            <a:endParaRPr lang="cs-CZ" dirty="0"/>
          </a:p>
        </p:txBody>
      </p:sp>
    </p:spTree>
    <p:extLst>
      <p:ext uri="{BB962C8B-B14F-4D97-AF65-F5344CB8AC3E}">
        <p14:creationId xmlns:p14="http://schemas.microsoft.com/office/powerpoint/2010/main" val="39930110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930050" y="140935"/>
            <a:ext cx="8374152" cy="646331"/>
          </a:xfrm>
          <a:prstGeom prst="rect">
            <a:avLst/>
          </a:prstGeom>
          <a:noFill/>
        </p:spPr>
        <p:txBody>
          <a:bodyPr wrap="none" rtlCol="0">
            <a:spAutoFit/>
          </a:bodyPr>
          <a:lstStyle/>
          <a:p>
            <a:r>
              <a:rPr lang="cs-CZ" sz="3600" b="1" dirty="0"/>
              <a:t>Schéma vzniku parazitárního onemocnění  </a:t>
            </a:r>
          </a:p>
        </p:txBody>
      </p:sp>
      <p:pic>
        <p:nvPicPr>
          <p:cNvPr id="5122" name="Picture 2" descr="The Society for Conservation B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798" y="980728"/>
            <a:ext cx="6593562" cy="561662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flipH="1">
            <a:off x="4102874" y="866693"/>
            <a:ext cx="3824577" cy="7374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Přenos druhu zvyšuje riziko zavlečení nového patogenu do ekosystému</a:t>
            </a:r>
          </a:p>
        </p:txBody>
      </p:sp>
      <p:sp>
        <p:nvSpPr>
          <p:cNvPr id="5" name="Obdélník 4"/>
          <p:cNvSpPr/>
          <p:nvPr/>
        </p:nvSpPr>
        <p:spPr>
          <a:xfrm flipH="1">
            <a:off x="7776174" y="4970052"/>
            <a:ext cx="2678267" cy="17342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Přenos druhu může změnit složení fauny hostitelů, jejich hustotu nebo rozmístění prostoru</a:t>
            </a:r>
          </a:p>
        </p:txBody>
      </p:sp>
      <p:sp>
        <p:nvSpPr>
          <p:cNvPr id="6" name="Obdélník 5"/>
          <p:cNvSpPr/>
          <p:nvPr/>
        </p:nvSpPr>
        <p:spPr>
          <a:xfrm flipH="1">
            <a:off x="1600862" y="4978846"/>
            <a:ext cx="2678267" cy="17254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Přenos druhu může vystavit existující </a:t>
            </a:r>
            <a:r>
              <a:rPr lang="cs-CZ" dirty="0" err="1">
                <a:solidFill>
                  <a:schemeClr val="tx1"/>
                </a:solidFill>
              </a:rPr>
              <a:t>parazito</a:t>
            </a:r>
            <a:r>
              <a:rPr lang="cs-CZ" dirty="0">
                <a:solidFill>
                  <a:schemeClr val="tx1"/>
                </a:solidFill>
              </a:rPr>
              <a:t>-hostitelské vztahy novým podmínkám prostředí </a:t>
            </a:r>
          </a:p>
        </p:txBody>
      </p:sp>
    </p:spTree>
    <p:extLst>
      <p:ext uri="{BB962C8B-B14F-4D97-AF65-F5344CB8AC3E}">
        <p14:creationId xmlns:p14="http://schemas.microsoft.com/office/powerpoint/2010/main" val="2327754815"/>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4533</TotalTime>
  <Words>8215</Words>
  <Application>Microsoft Office PowerPoint</Application>
  <PresentationFormat>Širokoúhlá obrazovka</PresentationFormat>
  <Paragraphs>789</Paragraphs>
  <Slides>163</Slides>
  <Notes>1</Notes>
  <HiddenSlides>0</HiddenSlides>
  <MMClips>0</MMClips>
  <ScaleCrop>false</ScaleCrop>
  <HeadingPairs>
    <vt:vector size="8" baseType="variant">
      <vt:variant>
        <vt:lpstr>Použitá písma</vt:lpstr>
      </vt:variant>
      <vt:variant>
        <vt:i4>16</vt:i4>
      </vt:variant>
      <vt:variant>
        <vt:lpstr>Motiv</vt:lpstr>
      </vt:variant>
      <vt:variant>
        <vt:i4>1</vt:i4>
      </vt:variant>
      <vt:variant>
        <vt:lpstr>Vložené servery OLE</vt:lpstr>
      </vt:variant>
      <vt:variant>
        <vt:i4>1</vt:i4>
      </vt:variant>
      <vt:variant>
        <vt:lpstr>Nadpisy snímků</vt:lpstr>
      </vt:variant>
      <vt:variant>
        <vt:i4>163</vt:i4>
      </vt:variant>
    </vt:vector>
  </HeadingPairs>
  <TitlesOfParts>
    <vt:vector size="181" baseType="lpstr">
      <vt:lpstr>Alfred Serif Regular</vt:lpstr>
      <vt:lpstr>-apple-system</vt:lpstr>
      <vt:lpstr>Arial</vt:lpstr>
      <vt:lpstr>Bradley Hand ITC</vt:lpstr>
      <vt:lpstr>Brush Script MT</vt:lpstr>
      <vt:lpstr>Calibri</vt:lpstr>
      <vt:lpstr>Calibri Light</vt:lpstr>
      <vt:lpstr>Cambria</vt:lpstr>
      <vt:lpstr>Garamond</vt:lpstr>
      <vt:lpstr>Harding</vt:lpstr>
      <vt:lpstr>Linux Libertine</vt:lpstr>
      <vt:lpstr>Lucida Grande</vt:lpstr>
      <vt:lpstr>Monotype Sorts</vt:lpstr>
      <vt:lpstr>Roboto</vt:lpstr>
      <vt:lpstr>var(--primary-font)</vt:lpstr>
      <vt:lpstr>Wingdings</vt:lpstr>
      <vt:lpstr>Motiv Office</vt:lpstr>
      <vt:lpstr>rastrový obrázek</vt:lpstr>
      <vt:lpstr>ORGANISMUS HOSTITELE Co vše může být hostitel ?</vt:lpstr>
      <vt:lpstr>Osnova přednášky</vt:lpstr>
      <vt:lpstr>Prezentace aplikace PowerPoint</vt:lpstr>
      <vt:lpstr>Organismus hostitele jako habitat/biotop ?</vt:lpstr>
      <vt:lpstr>Parazit – Hostitel - obecná charakteristika</vt:lpstr>
      <vt:lpstr>Co je to hostitel ?</vt:lpstr>
      <vt:lpstr>Parazitologická klasifikace hostitelů</vt:lpstr>
      <vt:lpstr>Přehled specifických habitatů využívaných cizopasníky člověka</vt:lpstr>
      <vt:lpstr>Lokalita – pro parazita prostředí 2. řádu</vt:lpstr>
      <vt:lpstr> Co je to prostředí parazitů ? Komplexní studium interakcí mezi parazitem, hostitelem a prostředím</vt:lpstr>
      <vt:lpstr>Dvojí prostředí parazitů !</vt:lpstr>
      <vt:lpstr>Grafické znázornění globální distribuce biomasy podle taxonů (Gt C)</vt:lpstr>
      <vt:lpstr>Organismus ryby jako habitat</vt:lpstr>
      <vt:lpstr>Prezentace aplikace PowerPoint</vt:lpstr>
      <vt:lpstr>Co a nebo kdo všechno může být hostitel ?</vt:lpstr>
      <vt:lpstr>Co a nebo kdo všechno může být hostitel ?</vt:lpstr>
      <vt:lpstr>Typy hostitelů  (dle úlohy, kterou v životním cyklu parazita hrají)</vt:lpstr>
      <vt:lpstr>Prezentace aplikace PowerPoint</vt:lpstr>
      <vt:lpstr>Prezentace aplikace PowerPoint</vt:lpstr>
      <vt:lpstr>Co poskytuje parazitovi definitivní hostitel ?</vt:lpstr>
      <vt:lpstr>Parasite life style</vt:lpstr>
      <vt:lpstr>  O parazitech a lidech </vt:lpstr>
      <vt:lpstr>Prezentace aplikace PowerPoint</vt:lpstr>
      <vt:lpstr>Prezentace aplikace PowerPoint</vt:lpstr>
      <vt:lpstr>Hostitel jako ostrov</vt:lpstr>
      <vt:lpstr>Hostitel jako ostrov, jak se na něj dostat ?</vt:lpstr>
      <vt:lpstr>Organismus hostitele jako ostrov</vt:lpstr>
      <vt:lpstr>Teorie ostrovní  biogeografie - model</vt:lpstr>
      <vt:lpstr>Prezentace aplikace PowerPoint</vt:lpstr>
      <vt:lpstr>Prezentace aplikace PowerPoint</vt:lpstr>
      <vt:lpstr>Co určuje druhovou bohatost parazitů napříč hostitelskými druhy      „velikost ostrova“ </vt:lpstr>
      <vt:lpstr>Prezentace aplikace PowerPoint</vt:lpstr>
      <vt:lpstr>Jak chápeme pojem ostrov v parazitologii</vt:lpstr>
      <vt:lpstr>(A) Počet druhů parazitů per typ hostitele;  (B) Počet druhů cizopasníků per anatomický mikrohabitat</vt:lpstr>
      <vt:lpstr> Kolik druhů parazitů na hostitelský druh? </vt:lpstr>
      <vt:lpstr>Prezentace aplikace PowerPoint</vt:lpstr>
      <vt:lpstr>Srovnání velikosti žijících organismů</vt:lpstr>
      <vt:lpstr>Srovnání velikosti vyhynulých živočichů</vt:lpstr>
      <vt:lpstr>Prezentace aplikace PowerPoint</vt:lpstr>
      <vt:lpstr>Prezentace aplikace PowerPoint</vt:lpstr>
      <vt:lpstr>Mapa 814 ekoregionů světa kódovaných podle počtu druhů parazitů nalezených v oblasti hostitelích skupin: kopytníci, masožravci a primáti (n1/4 ze 1806 druhů)</vt:lpstr>
      <vt:lpstr>Odhady průměrného počtu druhů parazitů na hostitele</vt:lpstr>
      <vt:lpstr>Odhady celkového počtu druhů živočichů na Zemi </vt:lpstr>
      <vt:lpstr>Relativní početnost různých taxonů a podíl parazitických druhů v těchto taxonech</vt:lpstr>
      <vt:lpstr>Regulace hostitelských populací a relativní početnost ve společenstvech</vt:lpstr>
      <vt:lpstr>Na velikosti záleží !!! (frekvence poměru relativní velikosti těla  parazita (konzumenta) a hostitele (kořisti)</vt:lpstr>
      <vt:lpstr>Velikost různých typů parazitů !</vt:lpstr>
      <vt:lpstr>Rozsah velikosti prokaryot (baktérie) v relaci k velikosti   jiných typů organismu a biomolekul</vt:lpstr>
      <vt:lpstr>Placentonema gigantisima </vt:lpstr>
      <vt:lpstr>Délka Diphyllobothrium latum, ve srovnání výškou ženy střední postavy</vt:lpstr>
      <vt:lpstr>Meguro, Parasitological Museum, Tokyo, Japan</vt:lpstr>
      <vt:lpstr>Prezentace aplikace PowerPoint</vt:lpstr>
      <vt:lpstr>Oculotrema hippopotami</vt:lpstr>
      <vt:lpstr>Prezentace aplikace PowerPoint</vt:lpstr>
      <vt:lpstr> Harrisonovo pravidlo potvrdilo velikost těla kleptoparazitických kukaččích včel (Hymenoptera: Apidae: Nomadinae) a jejich hostitelů </vt:lpstr>
      <vt:lpstr>Variabilita velikosti těla parazitů se zvyšuje s velikostí těla hostitelského druhu</vt:lpstr>
      <vt:lpstr>Allometrie: studium biologického škálování</vt:lpstr>
      <vt:lpstr> Allometrie a relativní růst </vt:lpstr>
      <vt:lpstr>Alometrie – morfologické škálování</vt:lpstr>
      <vt:lpstr>Prezentace aplikace PowerPoint</vt:lpstr>
      <vt:lpstr>Fenotypicklá plasticita hostitele!</vt:lpstr>
      <vt:lpstr>Plasticita fenotypu</vt:lpstr>
      <vt:lpstr>What is phenotypic plasticity in parasitism?</vt:lpstr>
      <vt:lpstr>Fenotypická plasticita</vt:lpstr>
      <vt:lpstr>Fenotypová plasticita a parazitismus </vt:lpstr>
      <vt:lpstr>Není nad krásu rozmanitosti !</vt:lpstr>
      <vt:lpstr>Prezentace aplikace PowerPoint</vt:lpstr>
      <vt:lpstr>Ekologická nika Nika v architektuře  (výklenek)</vt:lpstr>
      <vt:lpstr>Ekologická nika</vt:lpstr>
      <vt:lpstr>Ekologická nika</vt:lpstr>
      <vt:lpstr>Prezentace aplikace PowerPoint</vt:lpstr>
      <vt:lpstr>Organismus ryby jako habitat</vt:lpstr>
      <vt:lpstr>Oděv jako adaptace na novou ekologickou niku ?</vt:lpstr>
      <vt:lpstr>Strom jako mikrohabitat</vt:lpstr>
      <vt:lpstr>Mikrohabitat parazitů rostlin</vt:lpstr>
      <vt:lpstr>Preference habitatů a jejich benefity</vt:lpstr>
      <vt:lpstr>Hostitel jako ekologická nika (Ibis falcinellus) </vt:lpstr>
      <vt:lpstr>Architektura mikrohabitatu = anatomie a morfologie pera</vt:lpstr>
      <vt:lpstr>Jaké jsou typy peří ?</vt:lpstr>
      <vt:lpstr>Typy a druhy peří</vt:lpstr>
      <vt:lpstr>Prezentace aplikace PowerPoint</vt:lpstr>
      <vt:lpstr>     Studium evolučních mechanismů posilujících   koexistenci kongenerických druhů </vt:lpstr>
      <vt:lpstr>Prezentace aplikace PowerPoint</vt:lpstr>
      <vt:lpstr>Prevalence versus heterogenita prostředí</vt:lpstr>
      <vt:lpstr>Spatial ecology</vt:lpstr>
      <vt:lpstr>  O parazitech a lidech </vt:lpstr>
      <vt:lpstr>Prezentace aplikace PowerPoint</vt:lpstr>
      <vt:lpstr>HOSTITEL jako: Jedinec – Populace - Společenstvo</vt:lpstr>
      <vt:lpstr>Prezentace aplikace PowerPoint</vt:lpstr>
      <vt:lpstr>Prezentace aplikace PowerPoint</vt:lpstr>
      <vt:lpstr>Prezentace aplikace PowerPoint</vt:lpstr>
      <vt:lpstr>Koncepce vstupního a kompatibilního filtru</vt:lpstr>
      <vt:lpstr>Prezentace aplikace PowerPoint</vt:lpstr>
      <vt:lpstr>Fylogeneze primatoidních vší – indikace používání ohně a oblečení lidmi</vt:lpstr>
      <vt:lpstr> Příklad koevoluce v parazito-hostitelském systému  1</vt:lpstr>
      <vt:lpstr>Vztahy mezi Parazitem, Hostitelem a Prostředím</vt:lpstr>
      <vt:lpstr>Povídání o jedné šipce ?</vt:lpstr>
      <vt:lpstr>Působení parazita na hostitele !</vt:lpstr>
      <vt:lpstr>Prezentace aplikace PowerPoint</vt:lpstr>
      <vt:lpstr>Pravděpodobnost vzniku onemocnění</vt:lpstr>
      <vt:lpstr>Prezentace aplikace PowerPoint</vt:lpstr>
      <vt:lpstr>Prezentace aplikace PowerPoint</vt:lpstr>
      <vt:lpstr>Paraziti způsobují devastující nemoci</vt:lpstr>
      <vt:lpstr>Paraziti měli a mají zásadní vliv na životy lidí v průběhu jejich evoluce </vt:lpstr>
      <vt:lpstr>Patogenita parazitů</vt:lpstr>
      <vt:lpstr>Faktory patogenity</vt:lpstr>
      <vt:lpstr>Inokulace patogenního agens vektorem</vt:lpstr>
      <vt:lpstr>Rozlišujeme několik typů patologie</vt:lpstr>
      <vt:lpstr>Patogenita parazitů Životní cyklus motolice Diplostomum spathaceum</vt:lpstr>
      <vt:lpstr>Motolice Ribeiroia ondatrae může působit malformace končetin skokanů (Pseudacris regilla).  (Pieter Johnson/University of Colorado Boulder)</vt:lpstr>
      <vt:lpstr>Mechanická destrukce buněk a tkání (Onchocerca volvulus)</vt:lpstr>
      <vt:lpstr>Ancylostoma duodenale (Měchovec  lidský)</vt:lpstr>
      <vt:lpstr> Invazivnost Entamoeba histolytica  (traumatická změna buněk, tkání a orgánů)</vt:lpstr>
      <vt:lpstr>Invazivnost Entamoeba histolytika</vt:lpstr>
      <vt:lpstr>Paraziti mění charakter tkání hostitele !</vt:lpstr>
      <vt:lpstr>Typy poškození buněk, smrt a adaptace</vt:lpstr>
      <vt:lpstr>Původce Chagasovy nemoci (Trypanosoma cruzi)</vt:lpstr>
      <vt:lpstr>Chronická cardiomyopaie u Chagasovy nemoci  (příklad hypertrofie)</vt:lpstr>
      <vt:lpstr>Patogenita Fasciola hepatica</vt:lpstr>
      <vt:lpstr>Giardia lamblia (interference s potravou)</vt:lpstr>
      <vt:lpstr>Diphylobothrium latum (interference s potravou) </vt:lpstr>
      <vt:lpstr>Vliv parazitárních toxinů na patologii cizopasníků</vt:lpstr>
      <vt:lpstr>Imunopatologie – důležitá součást patologie u malárie  a schistosomiásy</vt:lpstr>
      <vt:lpstr>Obrané mechanismy hostitele  </vt:lpstr>
      <vt:lpstr>Patogen snažící se překonat imunitu hostitele !</vt:lpstr>
      <vt:lpstr>Jak reaguje hostitel ? Jaké jsou obranné mechanismy ?</vt:lpstr>
      <vt:lpstr>Schéma komplexity imunitní odpovědi na úrovni buňky !</vt:lpstr>
      <vt:lpstr>Co je to imunita ?</vt:lpstr>
      <vt:lpstr>Imunitní systém – základní pojmy I </vt:lpstr>
      <vt:lpstr>Imunitní systém – základní pojmy II</vt:lpstr>
      <vt:lpstr>Jaké jsou základní složky imunitního systému ?</vt:lpstr>
      <vt:lpstr>Centrální a periferní lymfatické orgány</vt:lpstr>
      <vt:lpstr>Co je imunitní systém ?</vt:lpstr>
      <vt:lpstr>Struktura imunitního systému </vt:lpstr>
      <vt:lpstr>Lidé mají tři typy imunity – vrozenou, adaptivní a pasivní:</vt:lpstr>
      <vt:lpstr>Časová posloupnost vrozených (nespecifických) a adaptivních (specifických) obranných reakcí organismu</vt:lpstr>
      <vt:lpstr>Prezentace aplikace PowerPoint</vt:lpstr>
      <vt:lpstr>Obranné linie</vt:lpstr>
      <vt:lpstr>Ale on (hostitel) spíše pšipomíná pevnost ?</vt:lpstr>
      <vt:lpstr>Prezentace aplikace PowerPoint</vt:lpstr>
      <vt:lpstr>Hlavní komponenty vrozené (nespecifické) imunity</vt:lpstr>
      <vt:lpstr>Prezentace aplikace PowerPoint</vt:lpstr>
      <vt:lpstr>Imunitní systém člověka</vt:lpstr>
      <vt:lpstr>Nespecifická imunita </vt:lpstr>
      <vt:lpstr>Specifická imunita</vt:lpstr>
      <vt:lpstr>Buněčná imunita</vt:lpstr>
      <vt:lpstr>Buněčná imunita – fagocyty se odvozují od kmenových buněk a vznikají v kostní dřeni</vt:lpstr>
      <vt:lpstr>Humorální (látková) imunita</vt:lpstr>
      <vt:lpstr>Humorální imunita </vt:lpstr>
      <vt:lpstr>Imunoglobuliny – komponenty protilátkové imunity</vt:lpstr>
      <vt:lpstr>Komponenty buněčné, humorální, vrozené a získané imunity</vt:lpstr>
      <vt:lpstr>Strategie úniku před imunitním systémem hostitele</vt:lpstr>
      <vt:lpstr>Únik před imuno-endokriními mechanismy u parazitárních infekcí</vt:lpstr>
      <vt:lpstr>Co ovlivňuje imunitní systém a jak ?</vt:lpstr>
      <vt:lpstr>Imunitní systém negativně ovlivňuje několik věcí:</vt:lpstr>
      <vt:lpstr>Prezentace aplikace PowerPoint</vt:lpstr>
      <vt:lpstr>Prezentace aplikace PowerPoint</vt:lpstr>
      <vt:lpstr>Prezentace aplikace PowerPoint</vt:lpstr>
      <vt:lpstr>Prezentace aplikace PowerPoint</vt:lpstr>
      <vt:lpstr>Prezentace aplikace PowerPoint</vt:lpstr>
      <vt:lpstr>Tělo člověka jako habitat</vt:lpstr>
      <vt:lpstr> </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172</cp:revision>
  <dcterms:created xsi:type="dcterms:W3CDTF">2025-04-03T12:27:59Z</dcterms:created>
  <dcterms:modified xsi:type="dcterms:W3CDTF">2025-05-08T13:17:37Z</dcterms:modified>
</cp:coreProperties>
</file>