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7"/>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58" r:id="rId103"/>
    <p:sldId id="359" r:id="rId104"/>
    <p:sldId id="360" r:id="rId105"/>
    <p:sldId id="361" r:id="rId106"/>
    <p:sldId id="362" r:id="rId107"/>
    <p:sldId id="363" r:id="rId108"/>
    <p:sldId id="364" r:id="rId109"/>
    <p:sldId id="365" r:id="rId110"/>
    <p:sldId id="366" r:id="rId111"/>
    <p:sldId id="367" r:id="rId112"/>
    <p:sldId id="368" r:id="rId113"/>
    <p:sldId id="369" r:id="rId114"/>
    <p:sldId id="370" r:id="rId115"/>
    <p:sldId id="371" r:id="rId116"/>
    <p:sldId id="372" r:id="rId117"/>
    <p:sldId id="373" r:id="rId118"/>
    <p:sldId id="374" r:id="rId119"/>
    <p:sldId id="375" r:id="rId120"/>
    <p:sldId id="376" r:id="rId121"/>
    <p:sldId id="377" r:id="rId122"/>
    <p:sldId id="378" r:id="rId123"/>
    <p:sldId id="379" r:id="rId124"/>
    <p:sldId id="380" r:id="rId125"/>
    <p:sldId id="381" r:id="rId126"/>
    <p:sldId id="382" r:id="rId127"/>
    <p:sldId id="383" r:id="rId128"/>
    <p:sldId id="384" r:id="rId129"/>
    <p:sldId id="385" r:id="rId130"/>
    <p:sldId id="386" r:id="rId131"/>
    <p:sldId id="387" r:id="rId132"/>
    <p:sldId id="388" r:id="rId133"/>
    <p:sldId id="389" r:id="rId134"/>
    <p:sldId id="390" r:id="rId135"/>
    <p:sldId id="391" r:id="rId136"/>
    <p:sldId id="392" r:id="rId137"/>
    <p:sldId id="393" r:id="rId138"/>
    <p:sldId id="394" r:id="rId139"/>
    <p:sldId id="395" r:id="rId140"/>
    <p:sldId id="396" r:id="rId141"/>
    <p:sldId id="397" r:id="rId142"/>
    <p:sldId id="398" r:id="rId143"/>
    <p:sldId id="399" r:id="rId144"/>
    <p:sldId id="400" r:id="rId145"/>
    <p:sldId id="401" r:id="rId146"/>
    <p:sldId id="402" r:id="rId147"/>
    <p:sldId id="403" r:id="rId148"/>
    <p:sldId id="404" r:id="rId149"/>
    <p:sldId id="405" r:id="rId150"/>
    <p:sldId id="406" r:id="rId151"/>
    <p:sldId id="407" r:id="rId152"/>
    <p:sldId id="408" r:id="rId153"/>
    <p:sldId id="409" r:id="rId154"/>
    <p:sldId id="410" r:id="rId155"/>
    <p:sldId id="411" r:id="rId156"/>
    <p:sldId id="412" r:id="rId157"/>
    <p:sldId id="413" r:id="rId158"/>
    <p:sldId id="414" r:id="rId159"/>
    <p:sldId id="415" r:id="rId160"/>
    <p:sldId id="416" r:id="rId161"/>
    <p:sldId id="417" r:id="rId162"/>
    <p:sldId id="418" r:id="rId163"/>
    <p:sldId id="419" r:id="rId164"/>
    <p:sldId id="420" r:id="rId165"/>
    <p:sldId id="421" r:id="rId166"/>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showGuides="1">
      <p:cViewPr varScale="1">
        <p:scale>
          <a:sx n="120" d="100"/>
          <a:sy n="120" d="100"/>
        </p:scale>
        <p:origin x="120" y="2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0"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05EBD9-E265-40E3-B5EA-93F5E1F08CC5}" type="datetimeFigureOut">
              <a:rPr lang="cs-CZ" smtClean="0"/>
              <a:t>21.05.2025</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87E132-8A26-4558-9619-3668C45A4B35}" type="slidenum">
              <a:rPr lang="cs-CZ" smtClean="0"/>
              <a:t>‹#›</a:t>
            </a:fld>
            <a:endParaRPr lang="cs-CZ"/>
          </a:p>
        </p:txBody>
      </p:sp>
    </p:spTree>
    <p:extLst>
      <p:ext uri="{BB962C8B-B14F-4D97-AF65-F5344CB8AC3E}">
        <p14:creationId xmlns:p14="http://schemas.microsoft.com/office/powerpoint/2010/main" val="1996625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ABC7006-814C-4D56-9FD9-FAE6F17211FC}" type="slidenum">
              <a:rPr lang="cs-CZ" smtClean="0"/>
              <a:t>5</a:t>
            </a:fld>
            <a:endParaRPr lang="cs-CZ"/>
          </a:p>
        </p:txBody>
      </p:sp>
    </p:spTree>
    <p:extLst>
      <p:ext uri="{BB962C8B-B14F-4D97-AF65-F5344CB8AC3E}">
        <p14:creationId xmlns:p14="http://schemas.microsoft.com/office/powerpoint/2010/main" val="1825975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2FACDF9-224C-45DB-8FC4-2B6597548A24}" type="slidenum">
              <a:rPr lang="cs-CZ" smtClean="0"/>
              <a:t>69</a:t>
            </a:fld>
            <a:endParaRPr lang="cs-CZ"/>
          </a:p>
        </p:txBody>
      </p:sp>
    </p:spTree>
    <p:extLst>
      <p:ext uri="{BB962C8B-B14F-4D97-AF65-F5344CB8AC3E}">
        <p14:creationId xmlns:p14="http://schemas.microsoft.com/office/powerpoint/2010/main" val="3325309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cs-CZ"/>
          </a:p>
        </p:txBody>
      </p:sp>
      <p:sp>
        <p:nvSpPr>
          <p:cNvPr id="4" name="Zástupný symbol pro datum 3"/>
          <p:cNvSpPr>
            <a:spLocks noGrp="1"/>
          </p:cNvSpPr>
          <p:nvPr>
            <p:ph type="dt" sz="half" idx="10"/>
          </p:nvPr>
        </p:nvSpPr>
        <p:spPr/>
        <p:txBody>
          <a:bodyPr/>
          <a:lstStyle/>
          <a:p>
            <a:fld id="{95109995-69F8-41E9-86C9-56AEC0B59BDA}" type="datetimeFigureOut">
              <a:rPr lang="cs-CZ" smtClean="0"/>
              <a:t>21.05.2025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9395819-9465-4A15-85FA-2403FE00E1B6}" type="slidenum">
              <a:rPr lang="cs-CZ" smtClean="0"/>
              <a:t>‹#›</a:t>
            </a:fld>
            <a:endParaRPr lang="cs-CZ"/>
          </a:p>
        </p:txBody>
      </p:sp>
    </p:spTree>
    <p:extLst>
      <p:ext uri="{BB962C8B-B14F-4D97-AF65-F5344CB8AC3E}">
        <p14:creationId xmlns:p14="http://schemas.microsoft.com/office/powerpoint/2010/main" val="2098719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95109995-69F8-41E9-86C9-56AEC0B59BDA}" type="datetimeFigureOut">
              <a:rPr lang="cs-CZ" smtClean="0"/>
              <a:t>21.05.2025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9395819-9465-4A15-85FA-2403FE00E1B6}" type="slidenum">
              <a:rPr lang="cs-CZ" smtClean="0"/>
              <a:t>‹#›</a:t>
            </a:fld>
            <a:endParaRPr lang="cs-CZ"/>
          </a:p>
        </p:txBody>
      </p:sp>
    </p:spTree>
    <p:extLst>
      <p:ext uri="{BB962C8B-B14F-4D97-AF65-F5344CB8AC3E}">
        <p14:creationId xmlns:p14="http://schemas.microsoft.com/office/powerpoint/2010/main" val="794512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95109995-69F8-41E9-86C9-56AEC0B59BDA}" type="datetimeFigureOut">
              <a:rPr lang="cs-CZ" smtClean="0"/>
              <a:t>21.05.2025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9395819-9465-4A15-85FA-2403FE00E1B6}" type="slidenum">
              <a:rPr lang="cs-CZ" smtClean="0"/>
              <a:t>‹#›</a:t>
            </a:fld>
            <a:endParaRPr lang="cs-CZ"/>
          </a:p>
        </p:txBody>
      </p:sp>
    </p:spTree>
    <p:extLst>
      <p:ext uri="{BB962C8B-B14F-4D97-AF65-F5344CB8AC3E}">
        <p14:creationId xmlns:p14="http://schemas.microsoft.com/office/powerpoint/2010/main" val="3630977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95109995-69F8-41E9-86C9-56AEC0B59BDA}" type="datetimeFigureOut">
              <a:rPr lang="cs-CZ" smtClean="0"/>
              <a:t>21.05.2025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9395819-9465-4A15-85FA-2403FE00E1B6}" type="slidenum">
              <a:rPr lang="cs-CZ" smtClean="0"/>
              <a:t>‹#›</a:t>
            </a:fld>
            <a:endParaRPr lang="cs-CZ"/>
          </a:p>
        </p:txBody>
      </p:sp>
    </p:spTree>
    <p:extLst>
      <p:ext uri="{BB962C8B-B14F-4D97-AF65-F5344CB8AC3E}">
        <p14:creationId xmlns:p14="http://schemas.microsoft.com/office/powerpoint/2010/main" val="984237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Upravte styly předlohy textu.</a:t>
            </a:r>
          </a:p>
        </p:txBody>
      </p:sp>
      <p:sp>
        <p:nvSpPr>
          <p:cNvPr id="4" name="Zástupný symbol pro datum 3"/>
          <p:cNvSpPr>
            <a:spLocks noGrp="1"/>
          </p:cNvSpPr>
          <p:nvPr>
            <p:ph type="dt" sz="half" idx="10"/>
          </p:nvPr>
        </p:nvSpPr>
        <p:spPr/>
        <p:txBody>
          <a:bodyPr/>
          <a:lstStyle/>
          <a:p>
            <a:fld id="{95109995-69F8-41E9-86C9-56AEC0B59BDA}" type="datetimeFigureOut">
              <a:rPr lang="cs-CZ" smtClean="0"/>
              <a:t>21.05.2025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9395819-9465-4A15-85FA-2403FE00E1B6}" type="slidenum">
              <a:rPr lang="cs-CZ" smtClean="0"/>
              <a:t>‹#›</a:t>
            </a:fld>
            <a:endParaRPr lang="cs-CZ"/>
          </a:p>
        </p:txBody>
      </p:sp>
    </p:spTree>
    <p:extLst>
      <p:ext uri="{BB962C8B-B14F-4D97-AF65-F5344CB8AC3E}">
        <p14:creationId xmlns:p14="http://schemas.microsoft.com/office/powerpoint/2010/main" val="2664172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95109995-69F8-41E9-86C9-56AEC0B59BDA}" type="datetimeFigureOut">
              <a:rPr lang="cs-CZ" smtClean="0"/>
              <a:t>21.05.2025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79395819-9465-4A15-85FA-2403FE00E1B6}" type="slidenum">
              <a:rPr lang="cs-CZ" smtClean="0"/>
              <a:t>‹#›</a:t>
            </a:fld>
            <a:endParaRPr lang="cs-CZ"/>
          </a:p>
        </p:txBody>
      </p:sp>
    </p:spTree>
    <p:extLst>
      <p:ext uri="{BB962C8B-B14F-4D97-AF65-F5344CB8AC3E}">
        <p14:creationId xmlns:p14="http://schemas.microsoft.com/office/powerpoint/2010/main" val="1929383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95109995-69F8-41E9-86C9-56AEC0B59BDA}" type="datetimeFigureOut">
              <a:rPr lang="cs-CZ" smtClean="0"/>
              <a:t>21.05.2025</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79395819-9465-4A15-85FA-2403FE00E1B6}" type="slidenum">
              <a:rPr lang="cs-CZ" smtClean="0"/>
              <a:t>‹#›</a:t>
            </a:fld>
            <a:endParaRPr lang="cs-CZ"/>
          </a:p>
        </p:txBody>
      </p:sp>
    </p:spTree>
    <p:extLst>
      <p:ext uri="{BB962C8B-B14F-4D97-AF65-F5344CB8AC3E}">
        <p14:creationId xmlns:p14="http://schemas.microsoft.com/office/powerpoint/2010/main" val="862599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95109995-69F8-41E9-86C9-56AEC0B59BDA}" type="datetimeFigureOut">
              <a:rPr lang="cs-CZ" smtClean="0"/>
              <a:t>21.05.2025</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79395819-9465-4A15-85FA-2403FE00E1B6}" type="slidenum">
              <a:rPr lang="cs-CZ" smtClean="0"/>
              <a:t>‹#›</a:t>
            </a:fld>
            <a:endParaRPr lang="cs-CZ"/>
          </a:p>
        </p:txBody>
      </p:sp>
    </p:spTree>
    <p:extLst>
      <p:ext uri="{BB962C8B-B14F-4D97-AF65-F5344CB8AC3E}">
        <p14:creationId xmlns:p14="http://schemas.microsoft.com/office/powerpoint/2010/main" val="3308499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95109995-69F8-41E9-86C9-56AEC0B59BDA}" type="datetimeFigureOut">
              <a:rPr lang="cs-CZ" smtClean="0"/>
              <a:t>21.05.2025</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79395819-9465-4A15-85FA-2403FE00E1B6}" type="slidenum">
              <a:rPr lang="cs-CZ" smtClean="0"/>
              <a:t>‹#›</a:t>
            </a:fld>
            <a:endParaRPr lang="cs-CZ"/>
          </a:p>
        </p:txBody>
      </p:sp>
    </p:spTree>
    <p:extLst>
      <p:ext uri="{BB962C8B-B14F-4D97-AF65-F5344CB8AC3E}">
        <p14:creationId xmlns:p14="http://schemas.microsoft.com/office/powerpoint/2010/main" val="381925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95109995-69F8-41E9-86C9-56AEC0B59BDA}" type="datetimeFigureOut">
              <a:rPr lang="cs-CZ" smtClean="0"/>
              <a:t>21.05.2025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79395819-9465-4A15-85FA-2403FE00E1B6}" type="slidenum">
              <a:rPr lang="cs-CZ" smtClean="0"/>
              <a:t>‹#›</a:t>
            </a:fld>
            <a:endParaRPr lang="cs-CZ"/>
          </a:p>
        </p:txBody>
      </p:sp>
    </p:spTree>
    <p:extLst>
      <p:ext uri="{BB962C8B-B14F-4D97-AF65-F5344CB8AC3E}">
        <p14:creationId xmlns:p14="http://schemas.microsoft.com/office/powerpoint/2010/main" val="946553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95109995-69F8-41E9-86C9-56AEC0B59BDA}" type="datetimeFigureOut">
              <a:rPr lang="cs-CZ" smtClean="0"/>
              <a:t>21.05.2025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79395819-9465-4A15-85FA-2403FE00E1B6}" type="slidenum">
              <a:rPr lang="cs-CZ" smtClean="0"/>
              <a:t>‹#›</a:t>
            </a:fld>
            <a:endParaRPr lang="cs-CZ"/>
          </a:p>
        </p:txBody>
      </p:sp>
    </p:spTree>
    <p:extLst>
      <p:ext uri="{BB962C8B-B14F-4D97-AF65-F5344CB8AC3E}">
        <p14:creationId xmlns:p14="http://schemas.microsoft.com/office/powerpoint/2010/main" val="991452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109995-69F8-41E9-86C9-56AEC0B59BDA}" type="datetimeFigureOut">
              <a:rPr lang="cs-CZ" smtClean="0"/>
              <a:t>21.05.2025</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395819-9465-4A15-85FA-2403FE00E1B6}" type="slidenum">
              <a:rPr lang="cs-CZ" smtClean="0"/>
              <a:t>‹#›</a:t>
            </a:fld>
            <a:endParaRPr lang="cs-CZ"/>
          </a:p>
        </p:txBody>
      </p:sp>
    </p:spTree>
    <p:extLst>
      <p:ext uri="{BB962C8B-B14F-4D97-AF65-F5344CB8AC3E}">
        <p14:creationId xmlns:p14="http://schemas.microsoft.com/office/powerpoint/2010/main" val="3871589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13.gif"/><Relationship Id="rId2" Type="http://schemas.openxmlformats.org/officeDocument/2006/relationships/image" Target="../media/image212.jpeg"/><Relationship Id="rId1" Type="http://schemas.openxmlformats.org/officeDocument/2006/relationships/slideLayout" Target="../slideLayouts/slideLayout2.xml"/><Relationship Id="rId4" Type="http://schemas.openxmlformats.org/officeDocument/2006/relationships/image" Target="../media/image214.jpeg"/></Relationships>
</file>

<file path=ppt/slides/_rels/slide102.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2.xml"/><Relationship Id="rId4" Type="http://schemas.openxmlformats.org/officeDocument/2006/relationships/hyperlink" Target="https://en.wikipedia.org/wiki/Karyotype" TargetMode="External"/></Relationships>
</file>

<file path=ppt/slides/_rels/slide103.xml.rels><?xml version="1.0" encoding="UTF-8" standalone="yes"?>
<Relationships xmlns="http://schemas.openxmlformats.org/package/2006/relationships"><Relationship Id="rId8" Type="http://schemas.openxmlformats.org/officeDocument/2006/relationships/hyperlink" Target="https://en.wikipedia.org/wiki/Eukaryote" TargetMode="External"/><Relationship Id="rId13" Type="http://schemas.openxmlformats.org/officeDocument/2006/relationships/image" Target="../media/image218.gif"/><Relationship Id="rId3" Type="http://schemas.openxmlformats.org/officeDocument/2006/relationships/hyperlink" Target="https://en.wikipedia.org/wiki/DNA" TargetMode="External"/><Relationship Id="rId7" Type="http://schemas.openxmlformats.org/officeDocument/2006/relationships/hyperlink" Target="https://en.wikipedia.org/wiki/Junk_DNA" TargetMode="External"/><Relationship Id="rId12" Type="http://schemas.openxmlformats.org/officeDocument/2006/relationships/image" Target="../media/image217.png"/><Relationship Id="rId2" Type="http://schemas.openxmlformats.org/officeDocument/2006/relationships/hyperlink" Target="https://en.wikipedia.org/wiki/Nucleotide" TargetMode="External"/><Relationship Id="rId16" Type="http://schemas.openxmlformats.org/officeDocument/2006/relationships/image" Target="../media/image221.png"/><Relationship Id="rId1" Type="http://schemas.openxmlformats.org/officeDocument/2006/relationships/slideLayout" Target="../slideLayouts/slideLayout2.xml"/><Relationship Id="rId6" Type="http://schemas.openxmlformats.org/officeDocument/2006/relationships/hyperlink" Target="https://en.wikipedia.org/wiki/Non-coding_DNA" TargetMode="External"/><Relationship Id="rId11" Type="http://schemas.openxmlformats.org/officeDocument/2006/relationships/hyperlink" Target="https://en.wikipedia.org/wiki/Chloroplast_DNA" TargetMode="External"/><Relationship Id="rId5" Type="http://schemas.openxmlformats.org/officeDocument/2006/relationships/hyperlink" Target="https://en.wikipedia.org/wiki/RNA_virus" TargetMode="External"/><Relationship Id="rId15" Type="http://schemas.openxmlformats.org/officeDocument/2006/relationships/image" Target="../media/image220.png"/><Relationship Id="rId10" Type="http://schemas.openxmlformats.org/officeDocument/2006/relationships/hyperlink" Target="https://en.wikipedia.org/wiki/Mitochondrial_genome" TargetMode="External"/><Relationship Id="rId4" Type="http://schemas.openxmlformats.org/officeDocument/2006/relationships/hyperlink" Target="https://en.wikipedia.org/wiki/RNA" TargetMode="External"/><Relationship Id="rId9" Type="http://schemas.openxmlformats.org/officeDocument/2006/relationships/hyperlink" Target="https://en.wikipedia.org/wiki/Mitochondrial_DNA" TargetMode="External"/><Relationship Id="rId14" Type="http://schemas.openxmlformats.org/officeDocument/2006/relationships/image" Target="../media/image219.png"/></Relationships>
</file>

<file path=ppt/slides/_rels/slide104.xml.rels><?xml version="1.0" encoding="UTF-8" standalone="yes"?>
<Relationships xmlns="http://schemas.openxmlformats.org/package/2006/relationships"><Relationship Id="rId3" Type="http://schemas.openxmlformats.org/officeDocument/2006/relationships/image" Target="../media/image223.png"/><Relationship Id="rId7" Type="http://schemas.openxmlformats.org/officeDocument/2006/relationships/image" Target="../media/image226.png"/><Relationship Id="rId2" Type="http://schemas.openxmlformats.org/officeDocument/2006/relationships/image" Target="../media/image222.jpeg"/><Relationship Id="rId1" Type="http://schemas.openxmlformats.org/officeDocument/2006/relationships/slideLayout" Target="../slideLayouts/slideLayout2.xml"/><Relationship Id="rId6" Type="http://schemas.openxmlformats.org/officeDocument/2006/relationships/image" Target="../media/image225.png"/><Relationship Id="rId5" Type="http://schemas.openxmlformats.org/officeDocument/2006/relationships/hyperlink" Target="https://cs.wikipedia.org/w/index.php?title=Archaefructus&amp;action=edit&amp;redlink=1" TargetMode="External"/><Relationship Id="rId4" Type="http://schemas.openxmlformats.org/officeDocument/2006/relationships/image" Target="../media/image224.jpeg"/></Relationships>
</file>

<file path=ppt/slides/_rels/slide105.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231.gif"/><Relationship Id="rId2" Type="http://schemas.openxmlformats.org/officeDocument/2006/relationships/image" Target="../media/image230.png"/><Relationship Id="rId1" Type="http://schemas.openxmlformats.org/officeDocument/2006/relationships/slideLayout" Target="../slideLayouts/slideLayout2.xml"/><Relationship Id="rId4" Type="http://schemas.openxmlformats.org/officeDocument/2006/relationships/image" Target="../media/image232.jpeg"/></Relationships>
</file>

<file path=ppt/slides/_rels/slide109.xml.rels><?xml version="1.0" encoding="UTF-8" standalone="yes"?>
<Relationships xmlns="http://schemas.openxmlformats.org/package/2006/relationships"><Relationship Id="rId3" Type="http://schemas.openxmlformats.org/officeDocument/2006/relationships/image" Target="../media/image234.jpeg"/><Relationship Id="rId7" Type="http://schemas.openxmlformats.org/officeDocument/2006/relationships/image" Target="../media/image238.jpeg"/><Relationship Id="rId2" Type="http://schemas.openxmlformats.org/officeDocument/2006/relationships/image" Target="../media/image233.jpeg"/><Relationship Id="rId1" Type="http://schemas.openxmlformats.org/officeDocument/2006/relationships/slideLayout" Target="../slideLayouts/slideLayout2.xml"/><Relationship Id="rId6" Type="http://schemas.openxmlformats.org/officeDocument/2006/relationships/image" Target="../media/image237.jpeg"/><Relationship Id="rId5" Type="http://schemas.openxmlformats.org/officeDocument/2006/relationships/image" Target="../media/image236.jpeg"/><Relationship Id="rId4" Type="http://schemas.openxmlformats.org/officeDocument/2006/relationships/image" Target="../media/image235.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40.gif"/><Relationship Id="rId2" Type="http://schemas.openxmlformats.org/officeDocument/2006/relationships/image" Target="../media/image239.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image" Target="../media/image241.jpeg"/><Relationship Id="rId1" Type="http://schemas.openxmlformats.org/officeDocument/2006/relationships/slideLayout" Target="../slideLayouts/slideLayout2.xml"/><Relationship Id="rId4" Type="http://schemas.openxmlformats.org/officeDocument/2006/relationships/image" Target="../media/image243.jpeg"/></Relationships>
</file>

<file path=ppt/slides/_rels/slide115.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246.jpeg"/><Relationship Id="rId1" Type="http://schemas.openxmlformats.org/officeDocument/2006/relationships/slideLayout" Target="../slideLayouts/slideLayout2.xml"/><Relationship Id="rId6" Type="http://schemas.openxmlformats.org/officeDocument/2006/relationships/image" Target="../media/image250.jpeg"/><Relationship Id="rId5" Type="http://schemas.openxmlformats.org/officeDocument/2006/relationships/image" Target="../media/image249.jpeg"/><Relationship Id="rId4" Type="http://schemas.openxmlformats.org/officeDocument/2006/relationships/image" Target="../media/image248.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251.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252.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253.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255.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6.png"/><Relationship Id="rId1" Type="http://schemas.openxmlformats.org/officeDocument/2006/relationships/slideLayout" Target="../slideLayouts/slideLayout2.xml"/><Relationship Id="rId4" Type="http://schemas.openxmlformats.org/officeDocument/2006/relationships/image" Target="../media/image258.png"/></Relationships>
</file>

<file path=ppt/slides/_rels/slide12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 Id="rId9" Type="http://schemas.openxmlformats.org/officeDocument/2006/relationships/image" Target="../media/image71.jpeg"/></Relationships>
</file>

<file path=ppt/slides/_rels/slide129.xml.rels><?xml version="1.0" encoding="UTF-8" standalone="yes"?>
<Relationships xmlns="http://schemas.openxmlformats.org/package/2006/relationships"><Relationship Id="rId8" Type="http://schemas.openxmlformats.org/officeDocument/2006/relationships/image" Target="../media/image265.jpeg"/><Relationship Id="rId3" Type="http://schemas.openxmlformats.org/officeDocument/2006/relationships/image" Target="../media/image260.png"/><Relationship Id="rId7" Type="http://schemas.openxmlformats.org/officeDocument/2006/relationships/image" Target="../media/image264.jpeg"/><Relationship Id="rId2" Type="http://schemas.openxmlformats.org/officeDocument/2006/relationships/image" Target="../media/image259.jpeg"/><Relationship Id="rId1" Type="http://schemas.openxmlformats.org/officeDocument/2006/relationships/slideLayout" Target="../slideLayouts/slideLayout2.xml"/><Relationship Id="rId6" Type="http://schemas.openxmlformats.org/officeDocument/2006/relationships/image" Target="../media/image263.jpeg"/><Relationship Id="rId11" Type="http://schemas.openxmlformats.org/officeDocument/2006/relationships/image" Target="../media/image268.jpeg"/><Relationship Id="rId5" Type="http://schemas.openxmlformats.org/officeDocument/2006/relationships/image" Target="../media/image262.jpeg"/><Relationship Id="rId10" Type="http://schemas.openxmlformats.org/officeDocument/2006/relationships/image" Target="../media/image267.jpeg"/><Relationship Id="rId4" Type="http://schemas.openxmlformats.org/officeDocument/2006/relationships/image" Target="../media/image261.jpeg"/><Relationship Id="rId9" Type="http://schemas.openxmlformats.org/officeDocument/2006/relationships/image" Target="../media/image266.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30.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69.jpeg"/><Relationship Id="rId1" Type="http://schemas.openxmlformats.org/officeDocument/2006/relationships/slideLayout" Target="../slideLayouts/slideLayout2.xml"/><Relationship Id="rId5" Type="http://schemas.openxmlformats.org/officeDocument/2006/relationships/image" Target="../media/image272.png"/><Relationship Id="rId4" Type="http://schemas.openxmlformats.org/officeDocument/2006/relationships/image" Target="../media/image271.jpeg"/></Relationships>
</file>

<file path=ppt/slides/_rels/slide131.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image" Target="../media/image273.jpeg"/><Relationship Id="rId1" Type="http://schemas.openxmlformats.org/officeDocument/2006/relationships/slideLayout" Target="../slideLayouts/slideLayout2.xml"/><Relationship Id="rId6" Type="http://schemas.openxmlformats.org/officeDocument/2006/relationships/image" Target="../media/image277.jpeg"/><Relationship Id="rId5" Type="http://schemas.openxmlformats.org/officeDocument/2006/relationships/image" Target="../media/image276.jpeg"/><Relationship Id="rId4" Type="http://schemas.openxmlformats.org/officeDocument/2006/relationships/image" Target="../media/image275.jpeg"/></Relationships>
</file>

<file path=ppt/slides/_rels/slide132.xml.rels><?xml version="1.0" encoding="UTF-8" standalone="yes"?>
<Relationships xmlns="http://schemas.openxmlformats.org/package/2006/relationships"><Relationship Id="rId2" Type="http://schemas.openxmlformats.org/officeDocument/2006/relationships/image" Target="../media/image278.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8" Type="http://schemas.openxmlformats.org/officeDocument/2006/relationships/image" Target="../media/image285.jpeg"/><Relationship Id="rId3" Type="http://schemas.openxmlformats.org/officeDocument/2006/relationships/image" Target="../media/image280.jpeg"/><Relationship Id="rId7" Type="http://schemas.openxmlformats.org/officeDocument/2006/relationships/image" Target="../media/image284.jpeg"/><Relationship Id="rId2" Type="http://schemas.openxmlformats.org/officeDocument/2006/relationships/image" Target="../media/image279.jpeg"/><Relationship Id="rId1" Type="http://schemas.openxmlformats.org/officeDocument/2006/relationships/slideLayout" Target="../slideLayouts/slideLayout2.xml"/><Relationship Id="rId6" Type="http://schemas.openxmlformats.org/officeDocument/2006/relationships/image" Target="../media/image283.jpeg"/><Relationship Id="rId5" Type="http://schemas.openxmlformats.org/officeDocument/2006/relationships/image" Target="../media/image282.png"/><Relationship Id="rId4" Type="http://schemas.openxmlformats.org/officeDocument/2006/relationships/image" Target="../media/image281.jpeg"/></Relationships>
</file>

<file path=ppt/slides/_rels/slide136.xml.rels><?xml version="1.0" encoding="UTF-8" standalone="yes"?>
<Relationships xmlns="http://schemas.openxmlformats.org/package/2006/relationships"><Relationship Id="rId8" Type="http://schemas.openxmlformats.org/officeDocument/2006/relationships/image" Target="../media/image292.jpeg"/><Relationship Id="rId3" Type="http://schemas.openxmlformats.org/officeDocument/2006/relationships/image" Target="../media/image287.jpeg"/><Relationship Id="rId7" Type="http://schemas.openxmlformats.org/officeDocument/2006/relationships/image" Target="../media/image291.jpeg"/><Relationship Id="rId12" Type="http://schemas.openxmlformats.org/officeDocument/2006/relationships/image" Target="../media/image296.png"/><Relationship Id="rId2" Type="http://schemas.openxmlformats.org/officeDocument/2006/relationships/image" Target="../media/image286.png"/><Relationship Id="rId1" Type="http://schemas.openxmlformats.org/officeDocument/2006/relationships/slideLayout" Target="../slideLayouts/slideLayout2.xml"/><Relationship Id="rId6" Type="http://schemas.openxmlformats.org/officeDocument/2006/relationships/image" Target="../media/image290.jpeg"/><Relationship Id="rId11" Type="http://schemas.openxmlformats.org/officeDocument/2006/relationships/image" Target="../media/image295.jpeg"/><Relationship Id="rId5" Type="http://schemas.openxmlformats.org/officeDocument/2006/relationships/image" Target="../media/image289.jpeg"/><Relationship Id="rId10" Type="http://schemas.openxmlformats.org/officeDocument/2006/relationships/image" Target="../media/image294.jpeg"/><Relationship Id="rId4" Type="http://schemas.openxmlformats.org/officeDocument/2006/relationships/image" Target="../media/image288.jpeg"/><Relationship Id="rId9" Type="http://schemas.openxmlformats.org/officeDocument/2006/relationships/image" Target="../media/image293.png"/></Relationships>
</file>

<file path=ppt/slides/_rels/slide137.xml.rels><?xml version="1.0" encoding="UTF-8" standalone="yes"?>
<Relationships xmlns="http://schemas.openxmlformats.org/package/2006/relationships"><Relationship Id="rId2" Type="http://schemas.openxmlformats.org/officeDocument/2006/relationships/image" Target="../media/image297.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8" Type="http://schemas.openxmlformats.org/officeDocument/2006/relationships/hyperlink" Target="https://cs.wikipedia.org/wiki/Hadzov%C3%A9" TargetMode="External"/><Relationship Id="rId3" Type="http://schemas.openxmlformats.org/officeDocument/2006/relationships/image" Target="../media/image298.jpeg"/><Relationship Id="rId7" Type="http://schemas.openxmlformats.org/officeDocument/2006/relationships/image" Target="../media/image302.png"/><Relationship Id="rId12" Type="http://schemas.openxmlformats.org/officeDocument/2006/relationships/hyperlink" Target="https://cs.wikipedia.org/wiki/Negritov%C3%A9" TargetMode="External"/><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301.jpeg"/><Relationship Id="rId11" Type="http://schemas.openxmlformats.org/officeDocument/2006/relationships/hyperlink" Target="https://cs.wikipedia.org/wiki/Austr%C3%A1lci" TargetMode="External"/><Relationship Id="rId5" Type="http://schemas.openxmlformats.org/officeDocument/2006/relationships/image" Target="../media/image300.jpeg"/><Relationship Id="rId10" Type="http://schemas.openxmlformats.org/officeDocument/2006/relationships/hyperlink" Target="https://cs.wikipedia.org/w/index.php?title=Melan%C3%A9san%C3%A9&amp;action=edit&amp;redlink=1" TargetMode="External"/><Relationship Id="rId4" Type="http://schemas.openxmlformats.org/officeDocument/2006/relationships/image" Target="../media/image299.jpeg"/><Relationship Id="rId9" Type="http://schemas.openxmlformats.org/officeDocument/2006/relationships/hyperlink" Target="https://cs.wikipedia.org/wiki/Australoidn%C3%AD_rasa" TargetMode="External"/></Relationships>
</file>

<file path=ppt/slides/_rels/slide139.xml.rels><?xml version="1.0" encoding="UTF-8" standalone="yes"?>
<Relationships xmlns="http://schemas.openxmlformats.org/package/2006/relationships"><Relationship Id="rId2" Type="http://schemas.openxmlformats.org/officeDocument/2006/relationships/image" Target="../media/image30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8" Type="http://schemas.openxmlformats.org/officeDocument/2006/relationships/image" Target="../media/image309.png"/><Relationship Id="rId3" Type="http://schemas.openxmlformats.org/officeDocument/2006/relationships/image" Target="../media/image305.png"/><Relationship Id="rId7" Type="http://schemas.openxmlformats.org/officeDocument/2006/relationships/image" Target="../media/image308.png"/><Relationship Id="rId12" Type="http://schemas.openxmlformats.org/officeDocument/2006/relationships/hyperlink" Target="https://cs.wikipedia.org/wiki/Chiemgausk%C3%A9_Alpy" TargetMode="External"/><Relationship Id="rId2" Type="http://schemas.openxmlformats.org/officeDocument/2006/relationships/image" Target="../media/image304.png"/><Relationship Id="rId1" Type="http://schemas.openxmlformats.org/officeDocument/2006/relationships/slideLayout" Target="../slideLayouts/slideLayout2.xml"/><Relationship Id="rId6" Type="http://schemas.openxmlformats.org/officeDocument/2006/relationships/hyperlink" Target="https://cs.wikipedia.org/wiki/Musau" TargetMode="External"/><Relationship Id="rId11" Type="http://schemas.openxmlformats.org/officeDocument/2006/relationships/image" Target="../media/image312.png"/><Relationship Id="rId5" Type="http://schemas.openxmlformats.org/officeDocument/2006/relationships/image" Target="../media/image307.jpeg"/><Relationship Id="rId10" Type="http://schemas.openxmlformats.org/officeDocument/2006/relationships/image" Target="../media/image311.png"/><Relationship Id="rId4" Type="http://schemas.openxmlformats.org/officeDocument/2006/relationships/image" Target="../media/image306.jpeg"/><Relationship Id="rId9" Type="http://schemas.openxmlformats.org/officeDocument/2006/relationships/image" Target="../media/image310.jpe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314.jpeg"/><Relationship Id="rId2" Type="http://schemas.openxmlformats.org/officeDocument/2006/relationships/image" Target="../media/image313.jpeg"/><Relationship Id="rId1" Type="http://schemas.openxmlformats.org/officeDocument/2006/relationships/slideLayout" Target="../slideLayouts/slideLayout2.xml"/><Relationship Id="rId6" Type="http://schemas.openxmlformats.org/officeDocument/2006/relationships/image" Target="../media/image317.png"/><Relationship Id="rId5" Type="http://schemas.openxmlformats.org/officeDocument/2006/relationships/image" Target="../media/image316.png"/><Relationship Id="rId4" Type="http://schemas.openxmlformats.org/officeDocument/2006/relationships/image" Target="../media/image315.png"/></Relationships>
</file>

<file path=ppt/slides/_rels/slide145.xml.rels><?xml version="1.0" encoding="UTF-8" standalone="yes"?>
<Relationships xmlns="http://schemas.openxmlformats.org/package/2006/relationships"><Relationship Id="rId2" Type="http://schemas.openxmlformats.org/officeDocument/2006/relationships/image" Target="../media/image318.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320.jpeg"/><Relationship Id="rId2" Type="http://schemas.openxmlformats.org/officeDocument/2006/relationships/image" Target="../media/image319.jpeg"/><Relationship Id="rId1" Type="http://schemas.openxmlformats.org/officeDocument/2006/relationships/slideLayout" Target="../slideLayouts/slideLayout2.xml"/><Relationship Id="rId5" Type="http://schemas.openxmlformats.org/officeDocument/2006/relationships/image" Target="../media/image322.jpeg"/><Relationship Id="rId4" Type="http://schemas.openxmlformats.org/officeDocument/2006/relationships/image" Target="../media/image321.png"/></Relationships>
</file>

<file path=ppt/slides/_rels/slide147.xml.rels><?xml version="1.0" encoding="UTF-8" standalone="yes"?>
<Relationships xmlns="http://schemas.openxmlformats.org/package/2006/relationships"><Relationship Id="rId2" Type="http://schemas.openxmlformats.org/officeDocument/2006/relationships/image" Target="../media/image323.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325.jpeg"/><Relationship Id="rId2" Type="http://schemas.openxmlformats.org/officeDocument/2006/relationships/image" Target="../media/image324.png"/><Relationship Id="rId1" Type="http://schemas.openxmlformats.org/officeDocument/2006/relationships/slideLayout" Target="../slideLayouts/slideLayout2.xml"/><Relationship Id="rId6" Type="http://schemas.openxmlformats.org/officeDocument/2006/relationships/image" Target="../media/image328.png"/><Relationship Id="rId5" Type="http://schemas.openxmlformats.org/officeDocument/2006/relationships/image" Target="../media/image327.png"/><Relationship Id="rId4" Type="http://schemas.openxmlformats.org/officeDocument/2006/relationships/image" Target="../media/image326.png"/></Relationships>
</file>

<file path=ppt/slides/_rels/slide149.xml.rels><?xml version="1.0" encoding="UTF-8" standalone="yes"?>
<Relationships xmlns="http://schemas.openxmlformats.org/package/2006/relationships"><Relationship Id="rId2" Type="http://schemas.openxmlformats.org/officeDocument/2006/relationships/image" Target="../media/image32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eg"/></Relationships>
</file>

<file path=ppt/slides/_rels/slide150.xml.rels><?xml version="1.0" encoding="UTF-8" standalone="yes"?>
<Relationships xmlns="http://schemas.openxmlformats.org/package/2006/relationships"><Relationship Id="rId2" Type="http://schemas.openxmlformats.org/officeDocument/2006/relationships/image" Target="../media/image330.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332.jpeg"/><Relationship Id="rId2" Type="http://schemas.openxmlformats.org/officeDocument/2006/relationships/image" Target="../media/image331.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334.jpeg"/><Relationship Id="rId2" Type="http://schemas.openxmlformats.org/officeDocument/2006/relationships/image" Target="../media/image333.png"/><Relationship Id="rId1" Type="http://schemas.openxmlformats.org/officeDocument/2006/relationships/slideLayout" Target="../slideLayouts/slideLayout2.xml"/><Relationship Id="rId4" Type="http://schemas.openxmlformats.org/officeDocument/2006/relationships/image" Target="../media/image335.png"/></Relationships>
</file>

<file path=ppt/slides/_rels/slide153.xml.rels><?xml version="1.0" encoding="UTF-8" standalone="yes"?>
<Relationships xmlns="http://schemas.openxmlformats.org/package/2006/relationships"><Relationship Id="rId2" Type="http://schemas.openxmlformats.org/officeDocument/2006/relationships/image" Target="../media/image336.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337.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338.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339.png"/><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image" Target="../media/image340.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341.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e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www.dailymail.co.uk/sciencetech/article-12483565/The-5-times-humans-went-EXTINCT-scientists-reveal-date-species-finally-wiped-out.html" TargetMode="Externa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 Id="rId9" Type="http://schemas.openxmlformats.org/officeDocument/2006/relationships/image" Target="../media/image71.jpeg"/></Relationships>
</file>

<file path=ppt/slides/_rels/slide36.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jbiol.biomedcentral.com/articles/10.1186/jbiol114" TargetMode="External"/><Relationship Id="rId2" Type="http://schemas.openxmlformats.org/officeDocument/2006/relationships/hyperlink" Target="https://www.google.cz/url?sa=t&amp;rct=j&amp;q=&amp;esrc=s&amp;source=web&amp;cd=&amp;cad=rja&amp;uact=8&amp;ved=2ahUKEwjZ2tyWl5eNAxXv_rsIHWzMEY0Qz40FegQIDRAV&amp;url=https%3A%2F%2Fwww.youtube.com%2Fwatch%3Fv%3DHI-0Fsxqqfw&amp;usg=AOvVaw0xX8BCouAN-kWjK7SXQsoC&amp;opi=89978449" TargetMode="External"/><Relationship Id="rId1" Type="http://schemas.openxmlformats.org/officeDocument/2006/relationships/slideLayout" Target="../slideLayouts/slideLayout2.xml"/><Relationship Id="rId5" Type="http://schemas.openxmlformats.org/officeDocument/2006/relationships/hyperlink" Target="https://academic.oup.com/jme/article/40/4/585/1000698?login=false" TargetMode="External"/><Relationship Id="rId4" Type="http://schemas.openxmlformats.org/officeDocument/2006/relationships/hyperlink" Target="https://www.microbiologyresearch.org/content/journal/jmm/10.1099/0022-1317-49-9-771"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4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5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5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png"/></Relationships>
</file>

<file path=ppt/slides/_rels/slide6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hyperlink" Target="https://www.sciencedirect.com/science/article/pii/S147149221730003X"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image" Target="../media/image110.emf"/><Relationship Id="rId1" Type="http://schemas.openxmlformats.org/officeDocument/2006/relationships/slideLayout" Target="../slideLayouts/slideLayout4.xml"/><Relationship Id="rId4" Type="http://schemas.openxmlformats.org/officeDocument/2006/relationships/image" Target="../media/image112.jpeg"/></Relationships>
</file>

<file path=ppt/slides/_rels/slide7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emf"/><Relationship Id="rId1" Type="http://schemas.openxmlformats.org/officeDocument/2006/relationships/slideLayout" Target="../slideLayouts/slideLayout8.xml"/><Relationship Id="rId4" Type="http://schemas.openxmlformats.org/officeDocument/2006/relationships/image" Target="../media/image118.png"/></Relationships>
</file>

<file path=ppt/slides/_rels/slide7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6.emf"/><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8.xml"/><Relationship Id="rId5" Type="http://schemas.openxmlformats.org/officeDocument/2006/relationships/image" Target="../media/image123.jpeg"/><Relationship Id="rId4" Type="http://schemas.openxmlformats.org/officeDocument/2006/relationships/image" Target="../media/image122.emf"/></Relationships>
</file>

<file path=ppt/slides/_rels/slide7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image" Target="../media/image128.jpeg"/><Relationship Id="rId1" Type="http://schemas.openxmlformats.org/officeDocument/2006/relationships/slideLayout" Target="../slideLayouts/slideLayout8.xml"/><Relationship Id="rId4" Type="http://schemas.openxmlformats.org/officeDocument/2006/relationships/image" Target="../media/image130.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32.jpeg"/><Relationship Id="rId7" Type="http://schemas.openxmlformats.org/officeDocument/2006/relationships/image" Target="../media/image136.jpeg"/><Relationship Id="rId2" Type="http://schemas.openxmlformats.org/officeDocument/2006/relationships/image" Target="../media/image131.jpeg"/><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image" Target="../media/image134.jpeg"/><Relationship Id="rId4" Type="http://schemas.openxmlformats.org/officeDocument/2006/relationships/image" Target="../media/image133.jpeg"/></Relationships>
</file>

<file path=ppt/slides/_rels/slide8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37.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8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image" Target="../media/image147.jpeg"/><Relationship Id="rId3" Type="http://schemas.openxmlformats.org/officeDocument/2006/relationships/image" Target="../media/image142.jpeg"/><Relationship Id="rId7" Type="http://schemas.openxmlformats.org/officeDocument/2006/relationships/image" Target="../media/image146.jpeg"/><Relationship Id="rId12" Type="http://schemas.openxmlformats.org/officeDocument/2006/relationships/image" Target="../media/image151.jpeg"/><Relationship Id="rId2" Type="http://schemas.openxmlformats.org/officeDocument/2006/relationships/image" Target="../media/image141.jpeg"/><Relationship Id="rId1" Type="http://schemas.openxmlformats.org/officeDocument/2006/relationships/slideLayout" Target="../slideLayouts/slideLayout2.xml"/><Relationship Id="rId6" Type="http://schemas.openxmlformats.org/officeDocument/2006/relationships/image" Target="../media/image145.jpeg"/><Relationship Id="rId11" Type="http://schemas.openxmlformats.org/officeDocument/2006/relationships/image" Target="../media/image150.jpeg"/><Relationship Id="rId5" Type="http://schemas.openxmlformats.org/officeDocument/2006/relationships/image" Target="../media/image144.jpeg"/><Relationship Id="rId10" Type="http://schemas.openxmlformats.org/officeDocument/2006/relationships/image" Target="../media/image149.jpeg"/><Relationship Id="rId4" Type="http://schemas.openxmlformats.org/officeDocument/2006/relationships/image" Target="../media/image143.jpeg"/><Relationship Id="rId9" Type="http://schemas.openxmlformats.org/officeDocument/2006/relationships/image" Target="../media/image148.jpeg"/></Relationships>
</file>

<file path=ppt/slides/_rels/slide85.xml.rels><?xml version="1.0" encoding="UTF-8" standalone="yes"?>
<Relationships xmlns="http://schemas.openxmlformats.org/package/2006/relationships"><Relationship Id="rId8" Type="http://schemas.openxmlformats.org/officeDocument/2006/relationships/image" Target="../media/image158.jpeg"/><Relationship Id="rId3" Type="http://schemas.openxmlformats.org/officeDocument/2006/relationships/image" Target="../media/image153.jpeg"/><Relationship Id="rId7" Type="http://schemas.openxmlformats.org/officeDocument/2006/relationships/image" Target="../media/image157.jpeg"/><Relationship Id="rId2" Type="http://schemas.openxmlformats.org/officeDocument/2006/relationships/image" Target="../media/image152.jpeg"/><Relationship Id="rId1" Type="http://schemas.openxmlformats.org/officeDocument/2006/relationships/slideLayout" Target="../slideLayouts/slideLayout2.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154.jpeg"/><Relationship Id="rId9" Type="http://schemas.openxmlformats.org/officeDocument/2006/relationships/image" Target="../media/image159.jpeg"/></Relationships>
</file>

<file path=ppt/slides/_rels/slide86.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161.jpeg"/><Relationship Id="rId7" Type="http://schemas.openxmlformats.org/officeDocument/2006/relationships/image" Target="../media/image165.png"/><Relationship Id="rId2" Type="http://schemas.openxmlformats.org/officeDocument/2006/relationships/image" Target="../media/image160.jpeg"/><Relationship Id="rId1" Type="http://schemas.openxmlformats.org/officeDocument/2006/relationships/slideLayout" Target="../slideLayouts/slideLayout2.xml"/><Relationship Id="rId6" Type="http://schemas.openxmlformats.org/officeDocument/2006/relationships/image" Target="../media/image164.jpeg"/><Relationship Id="rId5" Type="http://schemas.openxmlformats.org/officeDocument/2006/relationships/image" Target="../media/image163.jpeg"/><Relationship Id="rId4" Type="http://schemas.openxmlformats.org/officeDocument/2006/relationships/image" Target="../media/image162.png"/><Relationship Id="rId9" Type="http://schemas.openxmlformats.org/officeDocument/2006/relationships/image" Target="../media/image167.png"/></Relationships>
</file>

<file path=ppt/slides/_rels/slide87.xml.rels><?xml version="1.0" encoding="UTF-8" standalone="yes"?>
<Relationships xmlns="http://schemas.openxmlformats.org/package/2006/relationships"><Relationship Id="rId8" Type="http://schemas.openxmlformats.org/officeDocument/2006/relationships/image" Target="../media/image174.jpeg"/><Relationship Id="rId3" Type="http://schemas.openxmlformats.org/officeDocument/2006/relationships/image" Target="../media/image169.jpeg"/><Relationship Id="rId7" Type="http://schemas.openxmlformats.org/officeDocument/2006/relationships/image" Target="../media/image173.jpeg"/><Relationship Id="rId2" Type="http://schemas.openxmlformats.org/officeDocument/2006/relationships/image" Target="../media/image168.jpeg"/><Relationship Id="rId1" Type="http://schemas.openxmlformats.org/officeDocument/2006/relationships/slideLayout" Target="../slideLayouts/slideLayout2.xml"/><Relationship Id="rId6" Type="http://schemas.openxmlformats.org/officeDocument/2006/relationships/image" Target="../media/image172.jpeg"/><Relationship Id="rId11" Type="http://schemas.openxmlformats.org/officeDocument/2006/relationships/image" Target="../media/image177.jpeg"/><Relationship Id="rId5" Type="http://schemas.openxmlformats.org/officeDocument/2006/relationships/image" Target="../media/image171.png"/><Relationship Id="rId10" Type="http://schemas.openxmlformats.org/officeDocument/2006/relationships/image" Target="../media/image176.jpeg"/><Relationship Id="rId4" Type="http://schemas.openxmlformats.org/officeDocument/2006/relationships/image" Target="../media/image170.jpeg"/><Relationship Id="rId9" Type="http://schemas.openxmlformats.org/officeDocument/2006/relationships/image" Target="../media/image175.jpeg"/></Relationships>
</file>

<file path=ppt/slides/_rels/slide88.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g"/><Relationship Id="rId1" Type="http://schemas.openxmlformats.org/officeDocument/2006/relationships/slideLayout" Target="../slideLayouts/slideLayout2.xml"/><Relationship Id="rId6" Type="http://schemas.openxmlformats.org/officeDocument/2006/relationships/image" Target="../media/image182.jpg"/><Relationship Id="rId5" Type="http://schemas.openxmlformats.org/officeDocument/2006/relationships/image" Target="../media/image181.jpeg"/><Relationship Id="rId4" Type="http://schemas.openxmlformats.org/officeDocument/2006/relationships/image" Target="../media/image180.jpg"/></Relationships>
</file>

<file path=ppt/slides/_rels/slide89.xml.rels><?xml version="1.0" encoding="UTF-8" standalone="yes"?>
<Relationships xmlns="http://schemas.openxmlformats.org/package/2006/relationships"><Relationship Id="rId8" Type="http://schemas.openxmlformats.org/officeDocument/2006/relationships/image" Target="../media/image189.jpeg"/><Relationship Id="rId3" Type="http://schemas.openxmlformats.org/officeDocument/2006/relationships/image" Target="../media/image184.jpeg"/><Relationship Id="rId7" Type="http://schemas.openxmlformats.org/officeDocument/2006/relationships/image" Target="../media/image188.jpeg"/><Relationship Id="rId2" Type="http://schemas.openxmlformats.org/officeDocument/2006/relationships/image" Target="../media/image183.jpeg"/><Relationship Id="rId1" Type="http://schemas.openxmlformats.org/officeDocument/2006/relationships/slideLayout" Target="../slideLayouts/slideLayout2.xml"/><Relationship Id="rId6" Type="http://schemas.openxmlformats.org/officeDocument/2006/relationships/image" Target="../media/image187.jpeg"/><Relationship Id="rId5" Type="http://schemas.openxmlformats.org/officeDocument/2006/relationships/image" Target="../media/image186.jpeg"/><Relationship Id="rId4" Type="http://schemas.openxmlformats.org/officeDocument/2006/relationships/image" Target="../media/image185.jpeg"/></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8" Type="http://schemas.openxmlformats.org/officeDocument/2006/relationships/image" Target="../media/image195.jpeg"/><Relationship Id="rId3" Type="http://schemas.openxmlformats.org/officeDocument/2006/relationships/hyperlink" Target="https://en.wikipedia.org/wiki/First_Persian_invasion_of_Greece" TargetMode="External"/><Relationship Id="rId7" Type="http://schemas.openxmlformats.org/officeDocument/2006/relationships/hyperlink" Target="https://en.wikipedia.org/wiki/Pheidippides" TargetMode="External"/><Relationship Id="rId2" Type="http://schemas.openxmlformats.org/officeDocument/2006/relationships/image" Target="../media/image191.jpeg"/><Relationship Id="rId1" Type="http://schemas.openxmlformats.org/officeDocument/2006/relationships/slideLayout" Target="../slideLayouts/slideLayout2.xml"/><Relationship Id="rId6" Type="http://schemas.openxmlformats.org/officeDocument/2006/relationships/image" Target="../media/image194.jpeg"/><Relationship Id="rId5" Type="http://schemas.openxmlformats.org/officeDocument/2006/relationships/image" Target="../media/image193.jpeg"/><Relationship Id="rId4" Type="http://schemas.openxmlformats.org/officeDocument/2006/relationships/image" Target="../media/image192.png"/><Relationship Id="rId9" Type="http://schemas.openxmlformats.org/officeDocument/2006/relationships/image" Target="../media/image196.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8" Type="http://schemas.openxmlformats.org/officeDocument/2006/relationships/image" Target="../media/image204.jpeg"/><Relationship Id="rId3" Type="http://schemas.openxmlformats.org/officeDocument/2006/relationships/image" Target="../media/image200.jpeg"/><Relationship Id="rId7" Type="http://schemas.openxmlformats.org/officeDocument/2006/relationships/image" Target="../media/image203.jpeg"/><Relationship Id="rId2" Type="http://schemas.openxmlformats.org/officeDocument/2006/relationships/image" Target="../media/image199.jpeg"/><Relationship Id="rId1" Type="http://schemas.openxmlformats.org/officeDocument/2006/relationships/slideLayout" Target="../slideLayouts/slideLayout2.xml"/><Relationship Id="rId6" Type="http://schemas.openxmlformats.org/officeDocument/2006/relationships/hyperlink" Target="https://oceanconservancy.org/blog/2021/10/28/sailfish-fastest-fish/" TargetMode="External"/><Relationship Id="rId5" Type="http://schemas.openxmlformats.org/officeDocument/2006/relationships/image" Target="../media/image202.jpeg"/><Relationship Id="rId10" Type="http://schemas.openxmlformats.org/officeDocument/2006/relationships/hyperlink" Target="https://www.nationalgeographic.com/animals/mammals/facts/impala" TargetMode="External"/><Relationship Id="rId4" Type="http://schemas.openxmlformats.org/officeDocument/2006/relationships/image" Target="../media/image201.jpeg"/><Relationship Id="rId9" Type="http://schemas.openxmlformats.org/officeDocument/2006/relationships/hyperlink" Target="https://www.worldwildlife.org/stories/where-do-snow-leopards-live-and-nine-other-snow-leopard-facts#:~:text=Their%20short%20forelimbs%20and%20long,and%20padding%20on%20sharp%20rocks." TargetMode="Externa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205.png"/><Relationship Id="rId1" Type="http://schemas.openxmlformats.org/officeDocument/2006/relationships/slideLayout" Target="../slideLayouts/slideLayout2.xml"/><Relationship Id="rId6" Type="http://schemas.openxmlformats.org/officeDocument/2006/relationships/image" Target="../media/image209.png"/><Relationship Id="rId5" Type="http://schemas.openxmlformats.org/officeDocument/2006/relationships/image" Target="../media/image208.jpeg"/><Relationship Id="rId4" Type="http://schemas.openxmlformats.org/officeDocument/2006/relationships/image" Target="../media/image20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400659"/>
            <a:ext cx="10515600" cy="1757873"/>
          </a:xfrm>
        </p:spPr>
        <p:txBody>
          <a:bodyPr>
            <a:normAutofit fontScale="90000"/>
          </a:bodyPr>
          <a:lstStyle/>
          <a:p>
            <a:pPr algn="ctr"/>
            <a:r>
              <a:rPr lang="cs-CZ" sz="5000" b="1" dirty="0" smtClean="0"/>
              <a:t>ORGANISMUS HOSTITELE (3)</a:t>
            </a:r>
            <a:r>
              <a:rPr lang="cs-CZ" sz="3800" b="1" dirty="0" smtClean="0"/>
              <a:t/>
            </a:r>
            <a:br>
              <a:rPr lang="cs-CZ" sz="3800" b="1" dirty="0" smtClean="0"/>
            </a:br>
            <a:r>
              <a:rPr lang="cs-CZ" sz="3800" b="1" dirty="0" smtClean="0"/>
              <a:t>Paraziti na cestách evoluce ?</a:t>
            </a:r>
            <a:br>
              <a:rPr lang="cs-CZ" sz="3800" b="1" dirty="0" smtClean="0"/>
            </a:br>
            <a:endParaRPr lang="cs-CZ" sz="3600" dirty="0"/>
          </a:p>
        </p:txBody>
      </p:sp>
    </p:spTree>
    <p:extLst>
      <p:ext uri="{BB962C8B-B14F-4D97-AF65-F5344CB8AC3E}">
        <p14:creationId xmlns:p14="http://schemas.microsoft.com/office/powerpoint/2010/main" val="15414768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708301"/>
          </a:xfrm>
        </p:spPr>
        <p:txBody>
          <a:bodyPr>
            <a:normAutofit fontScale="90000"/>
          </a:bodyPr>
          <a:lstStyle/>
          <a:p>
            <a:r>
              <a:rPr lang="cs-CZ" sz="3600" b="1" dirty="0" smtClean="0"/>
              <a:t/>
            </a:r>
            <a:br>
              <a:rPr lang="cs-CZ" sz="3600" b="1" dirty="0" smtClean="0"/>
            </a:br>
            <a:r>
              <a:rPr lang="cs-CZ" sz="3600" b="1" dirty="0" smtClean="0"/>
              <a:t>Možný </a:t>
            </a:r>
            <a:r>
              <a:rPr lang="cs-CZ" sz="3600" b="1" dirty="0"/>
              <a:t>model událostí toku genů v pozdním pleistocénu.</a:t>
            </a:r>
            <a:br>
              <a:rPr lang="cs-CZ" sz="3600" b="1" dirty="0"/>
            </a:br>
            <a:endParaRPr lang="cs-CZ" sz="3600" dirty="0"/>
          </a:p>
        </p:txBody>
      </p:sp>
      <p:pic>
        <p:nvPicPr>
          <p:cNvPr id="9218" name="Picture 2" descr="Obrázek 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4777" y="1271375"/>
            <a:ext cx="7357174" cy="4083232"/>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333954" y="5304284"/>
            <a:ext cx="11553245" cy="1200329"/>
          </a:xfrm>
          <a:prstGeom prst="rect">
            <a:avLst/>
          </a:prstGeom>
        </p:spPr>
        <p:txBody>
          <a:bodyPr wrap="square">
            <a:spAutoFit/>
          </a:bodyPr>
          <a:lstStyle/>
          <a:p>
            <a:r>
              <a:rPr lang="cs-CZ" dirty="0">
                <a:solidFill>
                  <a:srgbClr val="1B1B1B"/>
                </a:solidFill>
                <a:latin typeface="Cambria" panose="02040503050406030204" pitchFamily="18" charset="0"/>
              </a:rPr>
              <a:t>Je zobrazen směr a odhadovaná velikost odvozených událostí toku genů. Délky větví a stáří, genové toky nejsou zakresleny podle měřítka. Přerušovaná čára znamená, že není jisté, zda k toku </a:t>
            </a:r>
            <a:r>
              <a:rPr lang="cs-CZ" dirty="0" err="1">
                <a:solidFill>
                  <a:srgbClr val="1B1B1B"/>
                </a:solidFill>
                <a:latin typeface="Cambria" panose="02040503050406030204" pitchFamily="18" charset="0"/>
              </a:rPr>
              <a:t>denisovanských</a:t>
            </a:r>
            <a:r>
              <a:rPr lang="cs-CZ" dirty="0">
                <a:solidFill>
                  <a:srgbClr val="1B1B1B"/>
                </a:solidFill>
                <a:latin typeface="Cambria" panose="02040503050406030204" pitchFamily="18" charset="0"/>
              </a:rPr>
              <a:t> genů do moderních lidí došlo jednou nebo vícekrát. D.I. označuje </a:t>
            </a:r>
            <a:r>
              <a:rPr lang="cs-CZ" dirty="0" err="1">
                <a:solidFill>
                  <a:srgbClr val="1B1B1B"/>
                </a:solidFill>
                <a:latin typeface="Cambria" panose="02040503050406030204" pitchFamily="18" charset="0"/>
              </a:rPr>
              <a:t>introgresujícího</a:t>
            </a:r>
            <a:r>
              <a:rPr lang="cs-CZ" dirty="0">
                <a:solidFill>
                  <a:srgbClr val="1B1B1B"/>
                </a:solidFill>
                <a:latin typeface="Cambria" panose="02040503050406030204" pitchFamily="18" charset="0"/>
              </a:rPr>
              <a:t> </a:t>
            </a:r>
            <a:r>
              <a:rPr lang="cs-CZ" dirty="0" err="1">
                <a:solidFill>
                  <a:srgbClr val="1B1B1B"/>
                </a:solidFill>
                <a:latin typeface="Cambria" panose="02040503050406030204" pitchFamily="18" charset="0"/>
              </a:rPr>
              <a:t>denisovana</a:t>
            </a:r>
            <a:r>
              <a:rPr lang="cs-CZ" dirty="0">
                <a:solidFill>
                  <a:srgbClr val="1B1B1B"/>
                </a:solidFill>
                <a:latin typeface="Cambria" panose="02040503050406030204" pitchFamily="18" charset="0"/>
              </a:rPr>
              <a:t>, N.I. introgresivního neandertálce. Všimněte si, že stáří archaických genomů vylučuje detekci toku genů od moderních lidí k archaickým </a:t>
            </a:r>
            <a:r>
              <a:rPr lang="cs-CZ" dirty="0" err="1">
                <a:solidFill>
                  <a:srgbClr val="1B1B1B"/>
                </a:solidFill>
                <a:latin typeface="Cambria" panose="02040503050406030204" pitchFamily="18" charset="0"/>
              </a:rPr>
              <a:t>homininům</a:t>
            </a:r>
            <a:r>
              <a:rPr lang="cs-CZ" dirty="0">
                <a:solidFill>
                  <a:srgbClr val="1B1B1B"/>
                </a:solidFill>
                <a:latin typeface="Cambria" panose="02040503050406030204" pitchFamily="18" charset="0"/>
              </a:rPr>
              <a:t>.</a:t>
            </a:r>
            <a:endParaRPr lang="cs-CZ" dirty="0"/>
          </a:p>
        </p:txBody>
      </p:sp>
    </p:spTree>
    <p:extLst>
      <p:ext uri="{BB962C8B-B14F-4D97-AF65-F5344CB8AC3E}">
        <p14:creationId xmlns:p14="http://schemas.microsoft.com/office/powerpoint/2010/main" val="31302500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899132"/>
          </a:xfrm>
        </p:spPr>
        <p:txBody>
          <a:bodyPr>
            <a:normAutofit fontScale="90000"/>
          </a:bodyPr>
          <a:lstStyle/>
          <a:p>
            <a:pPr algn="ctr"/>
            <a:r>
              <a:rPr lang="cs-CZ" sz="3800" b="1" dirty="0" smtClean="0"/>
              <a:t>Evoluce </a:t>
            </a:r>
            <a:r>
              <a:rPr lang="cs-CZ" sz="3800" b="1" dirty="0"/>
              <a:t>a genomika lidského mozku</a:t>
            </a:r>
            <a:br>
              <a:rPr lang="cs-CZ" sz="3800" b="1" dirty="0"/>
            </a:br>
            <a:endParaRPr lang="cs-CZ" sz="3800" b="1" dirty="0"/>
          </a:p>
        </p:txBody>
      </p:sp>
      <p:pic>
        <p:nvPicPr>
          <p:cNvPr id="33796" name="Picture 4" descr="https://ars.els-cdn.com/content/image/1-s2.0-S2173580818300026-gr1_lrg.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60402" y="1547105"/>
            <a:ext cx="6003864" cy="3796172"/>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535388" y="5817226"/>
            <a:ext cx="5658678" cy="646331"/>
          </a:xfrm>
          <a:prstGeom prst="rect">
            <a:avLst/>
          </a:prstGeom>
        </p:spPr>
        <p:txBody>
          <a:bodyPr wrap="square">
            <a:spAutoFit/>
          </a:bodyPr>
          <a:lstStyle/>
          <a:p>
            <a:pPr algn="ctr"/>
            <a:r>
              <a:rPr lang="cs-CZ" dirty="0">
                <a:solidFill>
                  <a:srgbClr val="1F1F1F"/>
                </a:solidFill>
                <a:latin typeface="ElsevierGulliver"/>
              </a:rPr>
              <a:t>Srovnání mozků lidí, poloopic a opic Starého a </a:t>
            </a:r>
            <a:endParaRPr lang="cs-CZ" dirty="0" smtClean="0">
              <a:solidFill>
                <a:srgbClr val="1F1F1F"/>
              </a:solidFill>
              <a:latin typeface="ElsevierGulliver"/>
            </a:endParaRPr>
          </a:p>
          <a:p>
            <a:pPr algn="ctr"/>
            <a:r>
              <a:rPr lang="cs-CZ" dirty="0" smtClean="0">
                <a:solidFill>
                  <a:srgbClr val="1F1F1F"/>
                </a:solidFill>
                <a:latin typeface="ElsevierGulliver"/>
              </a:rPr>
              <a:t>Nového </a:t>
            </a:r>
            <a:r>
              <a:rPr lang="cs-CZ" dirty="0">
                <a:solidFill>
                  <a:srgbClr val="1F1F1F"/>
                </a:solidFill>
                <a:latin typeface="ElsevierGulliver"/>
              </a:rPr>
              <a:t>světa.</a:t>
            </a:r>
            <a:endParaRPr lang="cs-CZ" dirty="0"/>
          </a:p>
        </p:txBody>
      </p:sp>
      <p:pic>
        <p:nvPicPr>
          <p:cNvPr id="33798" name="Picture 6" descr="Evolutionary Theories of the Human Brain | Study.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3437" y="1159605"/>
            <a:ext cx="5163848" cy="4721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54809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Améba obrazynástěnné na míru • zvíře, ilustrace, výkres | myloview.c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191" y="3556220"/>
            <a:ext cx="2612032" cy="2612032"/>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1981200" y="188640"/>
            <a:ext cx="8229600" cy="634082"/>
          </a:xfrm>
        </p:spPr>
        <p:txBody>
          <a:bodyPr>
            <a:normAutofit fontScale="90000"/>
          </a:bodyPr>
          <a:lstStyle/>
          <a:p>
            <a:pPr algn="ctr"/>
            <a:r>
              <a:rPr lang="cs-CZ" b="1" dirty="0"/>
              <a:t>Velikost genomu organismů</a:t>
            </a:r>
          </a:p>
        </p:txBody>
      </p:sp>
      <p:pic>
        <p:nvPicPr>
          <p:cNvPr id="4" name="Picture 10" descr="Skákající geny a evoluce - Časopis Vesmí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791744" y="1196753"/>
            <a:ext cx="4716760" cy="559299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Albert Einstein - Aktuálně.c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2521" y="1173724"/>
            <a:ext cx="1850257" cy="2543308"/>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8787892" y="3789040"/>
            <a:ext cx="1556580" cy="369332"/>
          </a:xfrm>
          <a:prstGeom prst="rect">
            <a:avLst/>
          </a:prstGeom>
          <a:noFill/>
        </p:spPr>
        <p:txBody>
          <a:bodyPr wrap="none" rtlCol="0">
            <a:spAutoFit/>
          </a:bodyPr>
          <a:lstStyle/>
          <a:p>
            <a:r>
              <a:rPr lang="cs-CZ" i="1" dirty="0"/>
              <a:t>Albert Einstein</a:t>
            </a:r>
          </a:p>
        </p:txBody>
      </p:sp>
      <p:sp>
        <p:nvSpPr>
          <p:cNvPr id="3" name="Šipka doleva 2"/>
          <p:cNvSpPr/>
          <p:nvPr/>
        </p:nvSpPr>
        <p:spPr>
          <a:xfrm>
            <a:off x="7763477" y="1141096"/>
            <a:ext cx="978408" cy="48463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Šipka doleva 7"/>
          <p:cNvSpPr/>
          <p:nvPr/>
        </p:nvSpPr>
        <p:spPr>
          <a:xfrm rot="10800000">
            <a:off x="2858018" y="4819041"/>
            <a:ext cx="978408" cy="48463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82422749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71566"/>
            <a:ext cx="5753431" cy="739475"/>
          </a:xfrm>
        </p:spPr>
        <p:txBody>
          <a:bodyPr>
            <a:normAutofit/>
          </a:bodyPr>
          <a:lstStyle/>
          <a:p>
            <a:pPr algn="ctr"/>
            <a:r>
              <a:rPr lang="cs-CZ" sz="3800" b="1" dirty="0" smtClean="0"/>
              <a:t>Velikost genomu</a:t>
            </a:r>
            <a:endParaRPr lang="cs-CZ" sz="3800" b="1" dirty="0"/>
          </a:p>
        </p:txBody>
      </p:sp>
      <p:pic>
        <p:nvPicPr>
          <p:cNvPr id="9218" name="Picture 2" descr="undefin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4057" y="2030320"/>
            <a:ext cx="7510757" cy="438638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undefi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2037" y="420990"/>
            <a:ext cx="3455171" cy="5709668"/>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7832037" y="6130658"/>
            <a:ext cx="3493264" cy="369332"/>
          </a:xfrm>
          <a:prstGeom prst="rect">
            <a:avLst/>
          </a:prstGeom>
        </p:spPr>
        <p:txBody>
          <a:bodyPr wrap="none">
            <a:spAutoFit/>
          </a:bodyPr>
          <a:lstStyle/>
          <a:p>
            <a:r>
              <a:rPr lang="cs-CZ" dirty="0">
                <a:solidFill>
                  <a:srgbClr val="202122"/>
                </a:solidFill>
                <a:latin typeface="Arial" panose="020B0604020202020204" pitchFamily="34" charset="0"/>
              </a:rPr>
              <a:t>Schematický </a:t>
            </a:r>
            <a:r>
              <a:rPr lang="cs-CZ" dirty="0" err="1">
                <a:solidFill>
                  <a:srgbClr val="3366CC"/>
                </a:solidFill>
                <a:latin typeface="Arial" panose="020B0604020202020204" pitchFamily="34" charset="0"/>
                <a:hlinkClick r:id="rId4" tooltip="Karyotype"/>
              </a:rPr>
              <a:t>karyogram</a:t>
            </a:r>
            <a:r>
              <a:rPr lang="cs-CZ" dirty="0">
                <a:solidFill>
                  <a:srgbClr val="202122"/>
                </a:solidFill>
                <a:latin typeface="Arial" panose="020B0604020202020204" pitchFamily="34" charset="0"/>
              </a:rPr>
              <a:t> člověka</a:t>
            </a:r>
            <a:endParaRPr lang="cs-CZ" dirty="0"/>
          </a:p>
        </p:txBody>
      </p:sp>
      <p:sp>
        <p:nvSpPr>
          <p:cNvPr id="3" name="Obdélník 2"/>
          <p:cNvSpPr/>
          <p:nvPr/>
        </p:nvSpPr>
        <p:spPr>
          <a:xfrm>
            <a:off x="262394" y="770743"/>
            <a:ext cx="7442420" cy="1077218"/>
          </a:xfrm>
          <a:prstGeom prst="rect">
            <a:avLst/>
          </a:prstGeom>
        </p:spPr>
        <p:txBody>
          <a:bodyPr wrap="square">
            <a:spAutoFit/>
          </a:bodyPr>
          <a:lstStyle/>
          <a:p>
            <a:r>
              <a:rPr lang="cs-CZ" sz="1600" dirty="0">
                <a:solidFill>
                  <a:srgbClr val="1F1F1F"/>
                </a:solidFill>
                <a:latin typeface="Google Sans"/>
              </a:rPr>
              <a:t>Velikost genomu je celkové množství DNA obsažené v jedné kopii jediného kompletního genomu. Obvykle se měří jako hmotnost v </a:t>
            </a:r>
            <a:r>
              <a:rPr lang="cs-CZ" sz="1600" dirty="0" err="1">
                <a:solidFill>
                  <a:srgbClr val="1F1F1F"/>
                </a:solidFill>
                <a:latin typeface="Google Sans"/>
              </a:rPr>
              <a:t>pikogramech</a:t>
            </a:r>
            <a:r>
              <a:rPr lang="cs-CZ" sz="1600" dirty="0">
                <a:solidFill>
                  <a:srgbClr val="1F1F1F"/>
                </a:solidFill>
                <a:latin typeface="Google Sans"/>
              </a:rPr>
              <a:t> nebo méně často v </a:t>
            </a:r>
            <a:r>
              <a:rPr lang="cs-CZ" sz="1600" dirty="0" err="1">
                <a:solidFill>
                  <a:srgbClr val="1F1F1F"/>
                </a:solidFill>
                <a:latin typeface="Google Sans"/>
              </a:rPr>
              <a:t>daltonech</a:t>
            </a:r>
            <a:r>
              <a:rPr lang="cs-CZ" sz="1600" dirty="0">
                <a:solidFill>
                  <a:srgbClr val="1F1F1F"/>
                </a:solidFill>
                <a:latin typeface="Google Sans"/>
              </a:rPr>
              <a:t> nebo jako celkový počet párů nukleotidových bází, obvykle v </a:t>
            </a:r>
            <a:r>
              <a:rPr lang="cs-CZ" sz="1600" dirty="0" err="1">
                <a:solidFill>
                  <a:srgbClr val="1F1F1F"/>
                </a:solidFill>
                <a:latin typeface="Google Sans"/>
              </a:rPr>
              <a:t>megabázích</a:t>
            </a:r>
            <a:r>
              <a:rPr lang="cs-CZ" sz="1600" dirty="0">
                <a:solidFill>
                  <a:srgbClr val="1F1F1F"/>
                </a:solidFill>
                <a:latin typeface="Google Sans"/>
              </a:rPr>
              <a:t>. Jeden </a:t>
            </a:r>
            <a:r>
              <a:rPr lang="cs-CZ" sz="1600" dirty="0" err="1">
                <a:solidFill>
                  <a:srgbClr val="1F1F1F"/>
                </a:solidFill>
                <a:latin typeface="Google Sans"/>
              </a:rPr>
              <a:t>pikogram</a:t>
            </a:r>
            <a:r>
              <a:rPr lang="cs-CZ" sz="1600" dirty="0">
                <a:solidFill>
                  <a:srgbClr val="1F1F1F"/>
                </a:solidFill>
                <a:latin typeface="Google Sans"/>
              </a:rPr>
              <a:t> se rovná 978 </a:t>
            </a:r>
            <a:r>
              <a:rPr lang="cs-CZ" sz="1600" dirty="0" err="1">
                <a:solidFill>
                  <a:srgbClr val="1F1F1F"/>
                </a:solidFill>
                <a:latin typeface="Google Sans"/>
              </a:rPr>
              <a:t>megabázím</a:t>
            </a:r>
            <a:r>
              <a:rPr lang="cs-CZ" sz="1600" dirty="0">
                <a:solidFill>
                  <a:srgbClr val="1F1F1F"/>
                </a:solidFill>
                <a:latin typeface="Google Sans"/>
              </a:rPr>
              <a:t>.</a:t>
            </a:r>
            <a:endParaRPr lang="cs-CZ" sz="1600" dirty="0"/>
          </a:p>
        </p:txBody>
      </p:sp>
      <p:sp>
        <p:nvSpPr>
          <p:cNvPr id="7" name="Šipka doleva 6"/>
          <p:cNvSpPr/>
          <p:nvPr/>
        </p:nvSpPr>
        <p:spPr>
          <a:xfrm>
            <a:off x="1322920" y="5426847"/>
            <a:ext cx="978408" cy="48463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Šipka doleva 7"/>
          <p:cNvSpPr/>
          <p:nvPr/>
        </p:nvSpPr>
        <p:spPr>
          <a:xfrm rot="10800000">
            <a:off x="4575402" y="5434680"/>
            <a:ext cx="978408" cy="48463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34713649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47078"/>
            <a:ext cx="10515600" cy="915035"/>
          </a:xfrm>
        </p:spPr>
        <p:txBody>
          <a:bodyPr>
            <a:normAutofit/>
          </a:bodyPr>
          <a:lstStyle/>
          <a:p>
            <a:pPr algn="ctr"/>
            <a:r>
              <a:rPr lang="cs-CZ" sz="3800" b="1" dirty="0" smtClean="0"/>
              <a:t>Lidský genom</a:t>
            </a:r>
            <a:endParaRPr lang="cs-CZ" sz="3800" b="1" dirty="0"/>
          </a:p>
        </p:txBody>
      </p:sp>
      <p:sp>
        <p:nvSpPr>
          <p:cNvPr id="3" name="Zástupný symbol pro obsah 2"/>
          <p:cNvSpPr>
            <a:spLocks noGrp="1"/>
          </p:cNvSpPr>
          <p:nvPr>
            <p:ph idx="1"/>
          </p:nvPr>
        </p:nvSpPr>
        <p:spPr>
          <a:xfrm>
            <a:off x="238540" y="5499125"/>
            <a:ext cx="11815638" cy="1458265"/>
          </a:xfrm>
        </p:spPr>
        <p:txBody>
          <a:bodyPr>
            <a:normAutofit fontScale="70000" lnSpcReduction="20000"/>
          </a:bodyPr>
          <a:lstStyle/>
          <a:p>
            <a:pPr marL="0" indent="0">
              <a:buNone/>
            </a:pPr>
            <a:r>
              <a:rPr lang="cs-CZ" b="1" dirty="0"/>
              <a:t>Genom</a:t>
            </a:r>
            <a:r>
              <a:rPr lang="cs-CZ" dirty="0"/>
              <a:t> je veškerá genetická informace organismu</a:t>
            </a:r>
            <a:r>
              <a:rPr lang="cs-CZ" dirty="0" smtClean="0"/>
              <a:t>.</a:t>
            </a:r>
            <a:r>
              <a:rPr lang="cs-CZ" dirty="0"/>
              <a:t> Skládá se z </a:t>
            </a:r>
            <a:r>
              <a:rPr lang="cs-CZ" dirty="0">
                <a:hlinkClick r:id="rId2" tooltip="Nucleotide"/>
              </a:rPr>
              <a:t>nukleotidových</a:t>
            </a:r>
            <a:r>
              <a:rPr lang="cs-CZ" dirty="0"/>
              <a:t> sekvencí </a:t>
            </a:r>
            <a:r>
              <a:rPr lang="cs-CZ" dirty="0">
                <a:hlinkClick r:id="rId3" tooltip="DNA"/>
              </a:rPr>
              <a:t>DNA</a:t>
            </a:r>
            <a:r>
              <a:rPr lang="cs-CZ" dirty="0"/>
              <a:t> (nebo </a:t>
            </a:r>
            <a:r>
              <a:rPr lang="cs-CZ" dirty="0">
                <a:hlinkClick r:id="rId4" tooltip="RNA"/>
              </a:rPr>
              <a:t>RNA</a:t>
            </a:r>
            <a:r>
              <a:rPr lang="cs-CZ" dirty="0"/>
              <a:t> v </a:t>
            </a:r>
            <a:r>
              <a:rPr lang="cs-CZ" dirty="0">
                <a:hlinkClick r:id="rId5" tooltip="RNA virus"/>
              </a:rPr>
              <a:t>RNA virech</a:t>
            </a:r>
            <a:r>
              <a:rPr lang="cs-CZ" dirty="0"/>
              <a:t>). Jaderný genom zahrnuje geny kódující proteiny a nekódující geny, další funkční oblasti genomu, jako jsou regulační sekvence (viz </a:t>
            </a:r>
            <a:r>
              <a:rPr lang="cs-CZ" dirty="0">
                <a:hlinkClick r:id="rId6" tooltip="Non-coding DNA"/>
              </a:rPr>
              <a:t>nekódující DNA),</a:t>
            </a:r>
            <a:r>
              <a:rPr lang="cs-CZ" dirty="0"/>
              <a:t> a často podstatnou část </a:t>
            </a:r>
            <a:r>
              <a:rPr lang="cs-CZ" u="sng" dirty="0">
                <a:hlinkClick r:id="rId7"/>
              </a:rPr>
              <a:t>odpadní DNA</a:t>
            </a:r>
            <a:r>
              <a:rPr lang="cs-CZ" dirty="0"/>
              <a:t> bez zjevné funkce</a:t>
            </a:r>
            <a:r>
              <a:rPr lang="cs-CZ" dirty="0" smtClean="0"/>
              <a:t>.</a:t>
            </a:r>
            <a:r>
              <a:rPr lang="cs-CZ" dirty="0"/>
              <a:t> Téměř všechna </a:t>
            </a:r>
            <a:r>
              <a:rPr lang="cs-CZ" dirty="0" err="1">
                <a:hlinkClick r:id="rId8" tooltip="Eukaryote"/>
              </a:rPr>
              <a:t>eukaryota</a:t>
            </a:r>
            <a:r>
              <a:rPr lang="cs-CZ" dirty="0"/>
              <a:t> mají </a:t>
            </a:r>
            <a:r>
              <a:rPr lang="cs-CZ" dirty="0">
                <a:hlinkClick r:id="rId9" tooltip="Mitochondrial DNA"/>
              </a:rPr>
              <a:t>mitochondrie</a:t>
            </a:r>
            <a:r>
              <a:rPr lang="cs-CZ" dirty="0"/>
              <a:t> a malý </a:t>
            </a:r>
            <a:r>
              <a:rPr lang="cs-CZ" dirty="0">
                <a:hlinkClick r:id="rId10" tooltip="Mitochondrial genome"/>
              </a:rPr>
              <a:t>mitochondriální </a:t>
            </a:r>
            <a:r>
              <a:rPr lang="cs-CZ" dirty="0" smtClean="0">
                <a:hlinkClick r:id="rId10" tooltip="Mitochondrial genome"/>
              </a:rPr>
              <a:t>genom</a:t>
            </a:r>
            <a:r>
              <a:rPr lang="cs-CZ" dirty="0" smtClean="0"/>
              <a:t>.</a:t>
            </a:r>
            <a:r>
              <a:rPr lang="cs-CZ" dirty="0"/>
              <a:t> </a:t>
            </a:r>
            <a:r>
              <a:rPr lang="cs-CZ" dirty="0" smtClean="0"/>
              <a:t>Řasy </a:t>
            </a:r>
            <a:r>
              <a:rPr lang="cs-CZ" dirty="0"/>
              <a:t>a rostliny také obsahují </a:t>
            </a:r>
            <a:r>
              <a:rPr lang="cs-CZ" dirty="0">
                <a:hlinkClick r:id="rId11" tooltip="Chloroplast DNA"/>
              </a:rPr>
              <a:t>chloroplasty s chloroplastovým</a:t>
            </a:r>
            <a:r>
              <a:rPr lang="cs-CZ" dirty="0"/>
              <a:t> genomem.</a:t>
            </a:r>
          </a:p>
        </p:txBody>
      </p:sp>
      <p:pic>
        <p:nvPicPr>
          <p:cNvPr id="8194" name="Picture 2" descr="undefined"/>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03613" y="120623"/>
            <a:ext cx="3600477" cy="288695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undefined"/>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797349" y="190197"/>
            <a:ext cx="3098659" cy="2903575"/>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p:cNvPicPr>
            <a:picLocks noChangeAspect="1"/>
          </p:cNvPicPr>
          <p:nvPr/>
        </p:nvPicPr>
        <p:blipFill>
          <a:blip r:embed="rId14"/>
          <a:stretch>
            <a:fillRect/>
          </a:stretch>
        </p:blipFill>
        <p:spPr>
          <a:xfrm>
            <a:off x="391951" y="3271543"/>
            <a:ext cx="3512139" cy="2093017"/>
          </a:xfrm>
          <a:prstGeom prst="rect">
            <a:avLst/>
          </a:prstGeom>
        </p:spPr>
      </p:pic>
      <p:pic>
        <p:nvPicPr>
          <p:cNvPr id="8198" name="Picture 6" descr="undefined"/>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040140" y="874644"/>
            <a:ext cx="4489915" cy="4489916"/>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p:cNvPicPr>
            <a:picLocks noChangeAspect="1"/>
          </p:cNvPicPr>
          <p:nvPr/>
        </p:nvPicPr>
        <p:blipFill>
          <a:blip r:embed="rId16"/>
          <a:stretch>
            <a:fillRect/>
          </a:stretch>
        </p:blipFill>
        <p:spPr>
          <a:xfrm>
            <a:off x="8652641" y="3237830"/>
            <a:ext cx="3388073" cy="2031046"/>
          </a:xfrm>
          <a:prstGeom prst="rect">
            <a:avLst/>
          </a:prstGeom>
        </p:spPr>
      </p:pic>
    </p:spTree>
    <p:extLst>
      <p:ext uri="{BB962C8B-B14F-4D97-AF65-F5344CB8AC3E}">
        <p14:creationId xmlns:p14="http://schemas.microsoft.com/office/powerpoint/2010/main" val="180714842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8056" y="198153"/>
            <a:ext cx="7928521" cy="867327"/>
          </a:xfrm>
        </p:spPr>
        <p:txBody>
          <a:bodyPr>
            <a:normAutofit fontScale="90000"/>
          </a:bodyPr>
          <a:lstStyle/>
          <a:p>
            <a:pPr algn="ctr"/>
            <a:r>
              <a:rPr lang="cs-CZ" sz="3800" b="1" dirty="0" smtClean="0"/>
              <a:t>Srovnání velikosti genomu: </a:t>
            </a:r>
            <a:r>
              <a:rPr lang="cs-CZ" sz="3800" b="1" dirty="0" smtClean="0">
                <a:latin typeface="+mn-lt"/>
              </a:rPr>
              <a:t>and </a:t>
            </a:r>
            <a:r>
              <a:rPr lang="cs-CZ" sz="3800" b="1" dirty="0" err="1" smtClean="0">
                <a:latin typeface="+mn-lt"/>
              </a:rPr>
              <a:t>winner</a:t>
            </a:r>
            <a:r>
              <a:rPr lang="cs-CZ" sz="3800" b="1" dirty="0" smtClean="0">
                <a:latin typeface="+mn-lt"/>
              </a:rPr>
              <a:t> </a:t>
            </a:r>
            <a:r>
              <a:rPr lang="cs-CZ" sz="3800" b="1" dirty="0" err="1" smtClean="0">
                <a:latin typeface="+mn-lt"/>
              </a:rPr>
              <a:t>is</a:t>
            </a:r>
            <a:r>
              <a:rPr lang="cs-CZ" sz="3800" b="1" dirty="0" smtClean="0">
                <a:latin typeface="+mn-lt"/>
              </a:rPr>
              <a:t> ….</a:t>
            </a:r>
            <a:endParaRPr lang="cs-CZ" sz="3800" b="1" dirty="0">
              <a:latin typeface="+mn-lt"/>
            </a:endParaRPr>
          </a:p>
        </p:txBody>
      </p:sp>
      <p:pic>
        <p:nvPicPr>
          <p:cNvPr id="10242" name="Picture 2" descr="Genome size variati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9761" y="1451689"/>
            <a:ext cx="4974866" cy="4714374"/>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undefi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2495" y="1034807"/>
            <a:ext cx="3569904" cy="4114314"/>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6472365" y="5256017"/>
            <a:ext cx="2488758" cy="523220"/>
          </a:xfrm>
          <a:prstGeom prst="rect">
            <a:avLst/>
          </a:prstGeom>
        </p:spPr>
        <p:txBody>
          <a:bodyPr wrap="square">
            <a:spAutoFit/>
          </a:bodyPr>
          <a:lstStyle/>
          <a:p>
            <a:pPr algn="ctr"/>
            <a:r>
              <a:rPr lang="cs-CZ" sz="1400" dirty="0">
                <a:solidFill>
                  <a:srgbClr val="202122"/>
                </a:solidFill>
                <a:latin typeface="Arial" panose="020B0604020202020204" pitchFamily="34" charset="0"/>
              </a:rPr>
              <a:t>Schéma rodozměny </a:t>
            </a:r>
            <a:endParaRPr lang="cs-CZ" sz="1400" dirty="0" smtClean="0">
              <a:solidFill>
                <a:srgbClr val="202122"/>
              </a:solidFill>
              <a:latin typeface="Arial" panose="020B0604020202020204" pitchFamily="34" charset="0"/>
            </a:endParaRPr>
          </a:p>
          <a:p>
            <a:pPr algn="ctr"/>
            <a:r>
              <a:rPr lang="cs-CZ" sz="1400" dirty="0" smtClean="0">
                <a:solidFill>
                  <a:srgbClr val="202122"/>
                </a:solidFill>
                <a:latin typeface="Arial" panose="020B0604020202020204" pitchFamily="34" charset="0"/>
              </a:rPr>
              <a:t>krytosemenných </a:t>
            </a:r>
            <a:r>
              <a:rPr lang="cs-CZ" sz="1400" dirty="0">
                <a:solidFill>
                  <a:srgbClr val="202122"/>
                </a:solidFill>
                <a:latin typeface="Arial" panose="020B0604020202020204" pitchFamily="34" charset="0"/>
              </a:rPr>
              <a:t>rostlin</a:t>
            </a:r>
            <a:endParaRPr lang="cs-CZ" sz="1400" dirty="0"/>
          </a:p>
        </p:txBody>
      </p:sp>
      <p:pic>
        <p:nvPicPr>
          <p:cNvPr id="10246" name="Picture 6" descr="undefin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5348" y="3935537"/>
            <a:ext cx="2853172" cy="2226926"/>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9457711" y="6162463"/>
            <a:ext cx="2305439" cy="584775"/>
          </a:xfrm>
          <a:prstGeom prst="rect">
            <a:avLst/>
          </a:prstGeom>
        </p:spPr>
        <p:txBody>
          <a:bodyPr wrap="none">
            <a:spAutoFit/>
          </a:bodyPr>
          <a:lstStyle/>
          <a:p>
            <a:pPr algn="ctr"/>
            <a:r>
              <a:rPr lang="cs-CZ" sz="1600" dirty="0">
                <a:solidFill>
                  <a:srgbClr val="202122"/>
                </a:solidFill>
                <a:latin typeface="Arial" panose="020B0604020202020204" pitchFamily="34" charset="0"/>
              </a:rPr>
              <a:t>Rostlina </a:t>
            </a:r>
            <a:r>
              <a:rPr lang="cs-CZ" sz="1600" i="1" dirty="0" err="1">
                <a:solidFill>
                  <a:srgbClr val="BF3C2C"/>
                </a:solidFill>
                <a:latin typeface="Arial" panose="020B0604020202020204" pitchFamily="34" charset="0"/>
                <a:hlinkClick r:id="rId5" tooltip="Archaefructus (stránka neexistuje)"/>
              </a:rPr>
              <a:t>Archaefructus</a:t>
            </a:r>
            <a:r>
              <a:rPr lang="cs-CZ" sz="1600" dirty="0">
                <a:solidFill>
                  <a:srgbClr val="202122"/>
                </a:solidFill>
                <a:latin typeface="Arial" panose="020B0604020202020204" pitchFamily="34" charset="0"/>
              </a:rPr>
              <a:t> </a:t>
            </a:r>
            <a:endParaRPr lang="cs-CZ" sz="1600" dirty="0" smtClean="0">
              <a:solidFill>
                <a:srgbClr val="202122"/>
              </a:solidFill>
              <a:latin typeface="Arial" panose="020B0604020202020204" pitchFamily="34" charset="0"/>
            </a:endParaRPr>
          </a:p>
          <a:p>
            <a:pPr algn="ctr"/>
            <a:r>
              <a:rPr lang="cs-CZ" sz="1600" dirty="0" smtClean="0">
                <a:solidFill>
                  <a:srgbClr val="202122"/>
                </a:solidFill>
                <a:latin typeface="Arial" panose="020B0604020202020204" pitchFamily="34" charset="0"/>
              </a:rPr>
              <a:t>(</a:t>
            </a:r>
            <a:r>
              <a:rPr lang="cs-CZ" sz="1600" dirty="0">
                <a:solidFill>
                  <a:srgbClr val="202122"/>
                </a:solidFill>
                <a:latin typeface="Arial" panose="020B0604020202020204" pitchFamily="34" charset="0"/>
              </a:rPr>
              <a:t>z rané </a:t>
            </a:r>
            <a:r>
              <a:rPr lang="cs-CZ" sz="1600" dirty="0" smtClean="0">
                <a:solidFill>
                  <a:srgbClr val="202122"/>
                </a:solidFill>
                <a:latin typeface="Arial" panose="020B0604020202020204" pitchFamily="34" charset="0"/>
              </a:rPr>
              <a:t>křídy)</a:t>
            </a:r>
            <a:endParaRPr lang="cs-CZ" sz="1600" dirty="0"/>
          </a:p>
        </p:txBody>
      </p:sp>
      <p:sp>
        <p:nvSpPr>
          <p:cNvPr id="6" name="Šipka doprava 5"/>
          <p:cNvSpPr/>
          <p:nvPr/>
        </p:nvSpPr>
        <p:spPr>
          <a:xfrm>
            <a:off x="732054" y="1677350"/>
            <a:ext cx="978408"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TextovéPole 6"/>
          <p:cNvSpPr txBox="1"/>
          <p:nvPr/>
        </p:nvSpPr>
        <p:spPr>
          <a:xfrm>
            <a:off x="433703" y="2234316"/>
            <a:ext cx="1575111" cy="646331"/>
          </a:xfrm>
          <a:prstGeom prst="rect">
            <a:avLst/>
          </a:prstGeom>
          <a:solidFill>
            <a:schemeClr val="bg1"/>
          </a:solidFill>
          <a:ln w="12700">
            <a:solidFill>
              <a:schemeClr val="tx1"/>
            </a:solidFill>
          </a:ln>
        </p:spPr>
        <p:txBody>
          <a:bodyPr wrap="none" rtlCol="0">
            <a:spAutoFit/>
          </a:bodyPr>
          <a:lstStyle/>
          <a:p>
            <a:pPr algn="ctr"/>
            <a:r>
              <a:rPr lang="cs-CZ" b="1" dirty="0" smtClean="0">
                <a:solidFill>
                  <a:srgbClr val="FF0000"/>
                </a:solidFill>
              </a:rPr>
              <a:t>Krytosemenné</a:t>
            </a:r>
          </a:p>
          <a:p>
            <a:pPr algn="ctr"/>
            <a:r>
              <a:rPr lang="cs-CZ" b="1" dirty="0" smtClean="0">
                <a:solidFill>
                  <a:srgbClr val="FF0000"/>
                </a:solidFill>
              </a:rPr>
              <a:t>rostliny</a:t>
            </a:r>
            <a:endParaRPr lang="cs-CZ" b="1" dirty="0">
              <a:solidFill>
                <a:srgbClr val="FF0000"/>
              </a:solidFill>
            </a:endParaRPr>
          </a:p>
        </p:txBody>
      </p:sp>
      <p:pic>
        <p:nvPicPr>
          <p:cNvPr id="8" name="Obrázek 7"/>
          <p:cNvPicPr>
            <a:picLocks noChangeAspect="1"/>
          </p:cNvPicPr>
          <p:nvPr/>
        </p:nvPicPr>
        <p:blipFill>
          <a:blip r:embed="rId6"/>
          <a:stretch>
            <a:fillRect/>
          </a:stretch>
        </p:blipFill>
        <p:spPr>
          <a:xfrm>
            <a:off x="8756660" y="269712"/>
            <a:ext cx="3342819" cy="2246422"/>
          </a:xfrm>
          <a:prstGeom prst="rect">
            <a:avLst/>
          </a:prstGeom>
        </p:spPr>
      </p:pic>
      <p:sp>
        <p:nvSpPr>
          <p:cNvPr id="9" name="Obdélník 8"/>
          <p:cNvSpPr/>
          <p:nvPr/>
        </p:nvSpPr>
        <p:spPr>
          <a:xfrm>
            <a:off x="9120148" y="2399467"/>
            <a:ext cx="2878372" cy="1384995"/>
          </a:xfrm>
          <a:prstGeom prst="rect">
            <a:avLst/>
          </a:prstGeom>
        </p:spPr>
        <p:txBody>
          <a:bodyPr wrap="square">
            <a:spAutoFit/>
          </a:bodyPr>
          <a:lstStyle/>
          <a:p>
            <a:r>
              <a:rPr lang="cs-CZ" sz="1400" dirty="0">
                <a:solidFill>
                  <a:srgbClr val="6D6E71"/>
                </a:solidFill>
                <a:latin typeface="STIX2"/>
              </a:rPr>
              <a:t>Tento diagram ukazuje některé z hlavních struktur v květu krytosemenných rostlin. Ženské reprodukční části jsou označeny červeně a mužské reprodukční části jsou označeny modře.</a:t>
            </a:r>
            <a:endParaRPr lang="cs-CZ" sz="1400" dirty="0"/>
          </a:p>
        </p:txBody>
      </p:sp>
      <p:pic>
        <p:nvPicPr>
          <p:cNvPr id="16" name="Picture 14" descr="Melone – der runde Leckerbissen | REWE Lexik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45515" y="4882337"/>
            <a:ext cx="2134718" cy="1793799"/>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p:cNvSpPr txBox="1"/>
          <p:nvPr/>
        </p:nvSpPr>
        <p:spPr>
          <a:xfrm>
            <a:off x="6030857" y="6001627"/>
            <a:ext cx="3082832" cy="615553"/>
          </a:xfrm>
          <a:prstGeom prst="rect">
            <a:avLst/>
          </a:prstGeom>
          <a:noFill/>
        </p:spPr>
        <p:txBody>
          <a:bodyPr wrap="none" rtlCol="0">
            <a:spAutoFit/>
          </a:bodyPr>
          <a:lstStyle/>
          <a:p>
            <a:r>
              <a:rPr lang="cs-CZ" sz="3400" b="1" dirty="0" smtClean="0"/>
              <a:t>…. </a:t>
            </a:r>
            <a:r>
              <a:rPr lang="cs-CZ" sz="3400" b="1" dirty="0"/>
              <a:t>j</a:t>
            </a:r>
            <a:r>
              <a:rPr lang="cs-CZ" sz="3400" b="1" dirty="0" smtClean="0"/>
              <a:t>ust </a:t>
            </a:r>
            <a:r>
              <a:rPr lang="cs-CZ" sz="3400" b="1" dirty="0" err="1" smtClean="0"/>
              <a:t>melone</a:t>
            </a:r>
            <a:r>
              <a:rPr lang="cs-CZ" sz="3400" b="1" dirty="0" smtClean="0"/>
              <a:t> !</a:t>
            </a:r>
            <a:endParaRPr lang="cs-CZ" sz="3400" b="1" dirty="0"/>
          </a:p>
        </p:txBody>
      </p:sp>
      <p:sp>
        <p:nvSpPr>
          <p:cNvPr id="3" name="Obdélník 2"/>
          <p:cNvSpPr/>
          <p:nvPr/>
        </p:nvSpPr>
        <p:spPr>
          <a:xfrm>
            <a:off x="3729162" y="2024182"/>
            <a:ext cx="1325583" cy="2896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8105475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026353"/>
          </a:xfrm>
        </p:spPr>
        <p:txBody>
          <a:bodyPr>
            <a:noAutofit/>
          </a:bodyPr>
          <a:lstStyle/>
          <a:p>
            <a:pPr algn="ctr"/>
            <a:r>
              <a:rPr lang="cs-CZ" sz="4200" b="1" dirty="0" smtClean="0"/>
              <a:t>Hlavní příčina evolučního úspěchu člověka </a:t>
            </a:r>
            <a:r>
              <a:rPr lang="cs-CZ" sz="3800" b="1" dirty="0" smtClean="0"/>
              <a:t/>
            </a:r>
            <a:br>
              <a:rPr lang="cs-CZ" sz="3800" b="1" dirty="0" smtClean="0"/>
            </a:br>
            <a:r>
              <a:rPr lang="cs-CZ" sz="3800" b="1" dirty="0" smtClean="0"/>
              <a:t>Evoluce a rozvoj lidského mozku </a:t>
            </a:r>
            <a:endParaRPr lang="cs-CZ" sz="3800" b="1" dirty="0"/>
          </a:p>
        </p:txBody>
      </p:sp>
      <p:pic>
        <p:nvPicPr>
          <p:cNvPr id="5" name="Zástupný symbol pro obsah 4"/>
          <p:cNvPicPr>
            <a:picLocks noGrp="1" noChangeAspect="1"/>
          </p:cNvPicPr>
          <p:nvPr>
            <p:ph idx="1"/>
          </p:nvPr>
        </p:nvPicPr>
        <p:blipFill>
          <a:blip r:embed="rId2"/>
          <a:stretch>
            <a:fillRect/>
          </a:stretch>
        </p:blipFill>
        <p:spPr>
          <a:xfrm>
            <a:off x="415724" y="2032359"/>
            <a:ext cx="5094921" cy="4351338"/>
          </a:xfrm>
          <a:prstGeom prst="rect">
            <a:avLst/>
          </a:prstGeom>
        </p:spPr>
      </p:pic>
      <p:pic>
        <p:nvPicPr>
          <p:cNvPr id="6" name="Obrázek 5"/>
          <p:cNvPicPr>
            <a:picLocks noChangeAspect="1"/>
          </p:cNvPicPr>
          <p:nvPr/>
        </p:nvPicPr>
        <p:blipFill>
          <a:blip r:embed="rId3"/>
          <a:stretch>
            <a:fillRect/>
          </a:stretch>
        </p:blipFill>
        <p:spPr>
          <a:xfrm>
            <a:off x="5972926" y="2226159"/>
            <a:ext cx="5784401" cy="4157538"/>
          </a:xfrm>
          <a:prstGeom prst="rect">
            <a:avLst/>
          </a:prstGeom>
        </p:spPr>
      </p:pic>
    </p:spTree>
    <p:extLst>
      <p:ext uri="{BB962C8B-B14F-4D97-AF65-F5344CB8AC3E}">
        <p14:creationId xmlns:p14="http://schemas.microsoft.com/office/powerpoint/2010/main" val="427153674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116632"/>
            <a:ext cx="8229600" cy="994122"/>
          </a:xfrm>
        </p:spPr>
        <p:txBody>
          <a:bodyPr>
            <a:normAutofit/>
          </a:bodyPr>
          <a:lstStyle/>
          <a:p>
            <a:pPr algn="ctr"/>
            <a:r>
              <a:rPr lang="cs-CZ" sz="3400" b="1" dirty="0" smtClean="0"/>
              <a:t>Rychlost evoluce </a:t>
            </a:r>
            <a:r>
              <a:rPr lang="cs-CZ" sz="3400" b="1" dirty="0"/>
              <a:t>lidského </a:t>
            </a:r>
            <a:r>
              <a:rPr lang="cs-CZ" sz="3400" b="1" dirty="0" smtClean="0"/>
              <a:t>mozku !</a:t>
            </a:r>
            <a:endParaRPr lang="cs-CZ" sz="3400" b="1" dirty="0"/>
          </a:p>
        </p:txBody>
      </p:sp>
      <p:sp>
        <p:nvSpPr>
          <p:cNvPr id="3" name="Zástupný symbol pro obsah 2"/>
          <p:cNvSpPr>
            <a:spLocks noGrp="1"/>
          </p:cNvSpPr>
          <p:nvPr>
            <p:ph idx="1"/>
          </p:nvPr>
        </p:nvSpPr>
        <p:spPr>
          <a:xfrm>
            <a:off x="421419" y="1340769"/>
            <a:ext cx="11457830" cy="4525963"/>
          </a:xfrm>
        </p:spPr>
        <p:txBody>
          <a:bodyPr>
            <a:normAutofit fontScale="92500" lnSpcReduction="20000"/>
          </a:bodyPr>
          <a:lstStyle/>
          <a:p>
            <a:r>
              <a:rPr lang="cs-CZ" dirty="0" smtClean="0"/>
              <a:t>Příklad - problém </a:t>
            </a:r>
            <a:r>
              <a:rPr lang="cs-CZ" dirty="0"/>
              <a:t>s rychlostí. Současné fosilní důkazy naznačují, že moderní lidé se vyvinuli </a:t>
            </a:r>
            <a:r>
              <a:rPr lang="cs-CZ" b="1" dirty="0"/>
              <a:t>z druhu zvaného </a:t>
            </a:r>
            <a:r>
              <a:rPr lang="cs-CZ" b="1" i="1" dirty="0"/>
              <a:t>Homo </a:t>
            </a:r>
            <a:r>
              <a:rPr lang="cs-CZ" b="1" i="1" dirty="0" err="1"/>
              <a:t>erectus</a:t>
            </a:r>
            <a:r>
              <a:rPr lang="cs-CZ" dirty="0"/>
              <a:t>. Homo </a:t>
            </a:r>
            <a:r>
              <a:rPr lang="cs-CZ" dirty="0" err="1"/>
              <a:t>erectus</a:t>
            </a:r>
            <a:r>
              <a:rPr lang="cs-CZ" dirty="0"/>
              <a:t> se objevil asi </a:t>
            </a:r>
            <a:r>
              <a:rPr lang="cs-CZ" b="1" dirty="0"/>
              <a:t>před </a:t>
            </a:r>
            <a:r>
              <a:rPr lang="cs-CZ" b="1" dirty="0" smtClean="0"/>
              <a:t>             2 </a:t>
            </a:r>
            <a:r>
              <a:rPr lang="cs-CZ" b="1" dirty="0"/>
              <a:t>miliony let</a:t>
            </a:r>
            <a:r>
              <a:rPr lang="cs-CZ" dirty="0"/>
              <a:t>. Když se podíváme na </a:t>
            </a:r>
            <a:r>
              <a:rPr lang="cs-CZ" b="1" dirty="0"/>
              <a:t>lebku Homo </a:t>
            </a:r>
            <a:r>
              <a:rPr lang="cs-CZ" b="1" dirty="0" err="1"/>
              <a:t>erectus</a:t>
            </a:r>
            <a:r>
              <a:rPr lang="cs-CZ" b="1" dirty="0"/>
              <a:t>,</a:t>
            </a:r>
            <a:r>
              <a:rPr lang="cs-CZ" dirty="0"/>
              <a:t> víme, že velikost jeho mozku byla </a:t>
            </a:r>
            <a:r>
              <a:rPr lang="cs-CZ" b="1" dirty="0"/>
              <a:t>řádově 800 nebo 900 krychlových centimetrů (CC</a:t>
            </a:r>
            <a:r>
              <a:rPr lang="cs-CZ" dirty="0"/>
              <a:t>).</a:t>
            </a:r>
          </a:p>
          <a:p>
            <a:pPr marL="0" indent="0">
              <a:buNone/>
            </a:pPr>
            <a:endParaRPr lang="cs-CZ" b="1" dirty="0" smtClean="0"/>
          </a:p>
          <a:p>
            <a:pPr marL="0" indent="0">
              <a:buNone/>
            </a:pPr>
            <a:endParaRPr lang="cs-CZ" b="1" dirty="0" smtClean="0"/>
          </a:p>
          <a:p>
            <a:r>
              <a:rPr lang="cs-CZ" b="1" dirty="0" smtClean="0"/>
              <a:t>Velikost </a:t>
            </a:r>
            <a:r>
              <a:rPr lang="cs-CZ" b="1" dirty="0"/>
              <a:t>moderního lidského mozku</a:t>
            </a:r>
            <a:r>
              <a:rPr lang="cs-CZ" dirty="0"/>
              <a:t> je v průměru asi </a:t>
            </a:r>
            <a:r>
              <a:rPr lang="cs-CZ" b="1" dirty="0"/>
              <a:t>1 500 </a:t>
            </a:r>
            <a:r>
              <a:rPr lang="cs-CZ" b="1" dirty="0" smtClean="0"/>
              <a:t>CC</a:t>
            </a:r>
            <a:r>
              <a:rPr lang="cs-CZ" dirty="0" smtClean="0"/>
              <a:t>. Tedy asi za             </a:t>
            </a:r>
            <a:r>
              <a:rPr lang="cs-CZ" b="1" dirty="0" smtClean="0"/>
              <a:t>2 </a:t>
            </a:r>
            <a:r>
              <a:rPr lang="cs-CZ" b="1" dirty="0"/>
              <a:t>miliony let evoluce zhruba zdvojnásobila velikost mozku </a:t>
            </a:r>
            <a:r>
              <a:rPr lang="cs-CZ" b="1" i="1" dirty="0"/>
              <a:t>Homo </a:t>
            </a:r>
            <a:r>
              <a:rPr lang="cs-CZ" b="1" i="1" dirty="0" err="1"/>
              <a:t>erectus</a:t>
            </a:r>
            <a:r>
              <a:rPr lang="cs-CZ" b="1" i="1" dirty="0"/>
              <a:t> </a:t>
            </a:r>
            <a:r>
              <a:rPr lang="cs-CZ" dirty="0"/>
              <a:t>a vytvořila lidský mozek, který máme dnes. Naše mozky </a:t>
            </a:r>
            <a:r>
              <a:rPr lang="cs-CZ" b="1" dirty="0"/>
              <a:t>dnes obsahují přibližně 100 miliard neuronů</a:t>
            </a:r>
            <a:r>
              <a:rPr lang="cs-CZ" dirty="0"/>
              <a:t>, takže za </a:t>
            </a:r>
            <a:r>
              <a:rPr lang="cs-CZ" b="1" dirty="0"/>
              <a:t>2 miliony let přidala evoluce do mozku </a:t>
            </a:r>
            <a:r>
              <a:rPr lang="cs-CZ" b="1" i="1" dirty="0"/>
              <a:t>Homo </a:t>
            </a:r>
            <a:r>
              <a:rPr lang="cs-CZ" b="1" i="1" dirty="0" err="1"/>
              <a:t>erectus</a:t>
            </a:r>
            <a:r>
              <a:rPr lang="cs-CZ" b="1" i="1" dirty="0"/>
              <a:t> </a:t>
            </a:r>
            <a:r>
              <a:rPr lang="cs-CZ" b="1" dirty="0"/>
              <a:t>50 miliard neuronů </a:t>
            </a:r>
            <a:r>
              <a:rPr lang="cs-CZ" dirty="0"/>
              <a:t>(a zároveň přepracovala lebku, aby se do ní vešly všechny tyto neurony, a přepracovala ženskou pánev, aby během porodu propustila větší lebku atd.).</a:t>
            </a:r>
          </a:p>
        </p:txBody>
      </p:sp>
    </p:spTree>
    <p:extLst>
      <p:ext uri="{BB962C8B-B14F-4D97-AF65-F5344CB8AC3E}">
        <p14:creationId xmlns:p14="http://schemas.microsoft.com/office/powerpoint/2010/main" val="325105992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53752"/>
            <a:ext cx="8229600" cy="1143000"/>
          </a:xfrm>
        </p:spPr>
        <p:txBody>
          <a:bodyPr>
            <a:normAutofit fontScale="90000"/>
          </a:bodyPr>
          <a:lstStyle/>
          <a:p>
            <a:pPr algn="ctr"/>
            <a:r>
              <a:rPr lang="cs-CZ" b="1" dirty="0" smtClean="0"/>
              <a:t>Evoluce mozku člověka</a:t>
            </a:r>
            <a:r>
              <a:rPr lang="cs-CZ" dirty="0" smtClean="0"/>
              <a:t/>
            </a:r>
            <a:br>
              <a:rPr lang="cs-CZ" dirty="0" smtClean="0"/>
            </a:br>
            <a:r>
              <a:rPr lang="cs-CZ" sz="3300" dirty="0"/>
              <a:t>Srovnání velikosti lebky</a:t>
            </a:r>
          </a:p>
        </p:txBody>
      </p:sp>
      <p:pic>
        <p:nvPicPr>
          <p:cNvPr id="4098" name="Picture 2" descr="https://media.hswstatic.com/eyJidWNrZXQiOiJjb250ZW50Lmhzd3N0YXRpYy5jb20iLCJrZXkiOiJnaWZcL2V2b2x1dGlvbi1za3VsbC5qcGciLCJlZGl0cyI6eyJyZXNpemUiOnsid2lkdGgiOjI4NX19fQ=="/>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9397" y="1196752"/>
            <a:ext cx="4169435" cy="5544617"/>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4500438" y="1314049"/>
            <a:ext cx="7553739" cy="5109091"/>
          </a:xfrm>
          <a:prstGeom prst="rect">
            <a:avLst/>
          </a:prstGeom>
        </p:spPr>
        <p:txBody>
          <a:bodyPr wrap="square">
            <a:spAutoFit/>
          </a:bodyPr>
          <a:lstStyle/>
          <a:p>
            <a:r>
              <a:rPr lang="cs-CZ" sz="2200" dirty="0"/>
              <a:t>Předpokládejme, že </a:t>
            </a:r>
            <a:r>
              <a:rPr lang="cs-CZ" sz="2200" b="1" i="1" dirty="0"/>
              <a:t>Homo </a:t>
            </a:r>
            <a:r>
              <a:rPr lang="cs-CZ" sz="2200" b="1" i="1" dirty="0" err="1"/>
              <a:t>erectus</a:t>
            </a:r>
            <a:r>
              <a:rPr lang="cs-CZ" sz="2200" b="1" i="1" dirty="0"/>
              <a:t> </a:t>
            </a:r>
            <a:r>
              <a:rPr lang="cs-CZ" sz="2200" dirty="0"/>
              <a:t>byl schopen se </a:t>
            </a:r>
            <a:r>
              <a:rPr lang="cs-CZ" sz="2200" b="1" dirty="0"/>
              <a:t>rozmnožovat každých 10 let</a:t>
            </a:r>
            <a:r>
              <a:rPr lang="cs-CZ" sz="2200" dirty="0"/>
              <a:t>. To znamená, že za </a:t>
            </a:r>
            <a:r>
              <a:rPr lang="cs-CZ" sz="2200" b="1" dirty="0"/>
              <a:t>2 miliony let bylo možné 200 000 generací </a:t>
            </a:r>
            <a:r>
              <a:rPr lang="cs-CZ" sz="2200" b="1" i="1" dirty="0"/>
              <a:t>Homo </a:t>
            </a:r>
            <a:r>
              <a:rPr lang="cs-CZ" sz="2200" b="1" i="1" dirty="0" err="1"/>
              <a:t>erectus</a:t>
            </a:r>
            <a:r>
              <a:rPr lang="cs-CZ" sz="2200" dirty="0"/>
              <a:t>. Existují čtyři možná vysvětlení, kde se vzalo 50 miliard nových neuronů za 200 000 generací:</a:t>
            </a:r>
          </a:p>
          <a:p>
            <a:pPr marL="285750" indent="-285750">
              <a:buFont typeface="Arial" panose="020B0604020202020204" pitchFamily="34" charset="0"/>
              <a:buChar char="•"/>
            </a:pPr>
            <a:r>
              <a:rPr lang="cs-CZ" sz="2200" dirty="0"/>
              <a:t>Každou generaci bylo do mozku Homo </a:t>
            </a:r>
            <a:r>
              <a:rPr lang="cs-CZ" sz="2200" dirty="0" err="1"/>
              <a:t>erectus</a:t>
            </a:r>
            <a:r>
              <a:rPr lang="cs-CZ" sz="2200" dirty="0"/>
              <a:t> </a:t>
            </a:r>
            <a:r>
              <a:rPr lang="cs-CZ" sz="2200" b="1" dirty="0"/>
              <a:t>přidáno 250 000 nových neuronů </a:t>
            </a:r>
            <a:r>
              <a:rPr lang="cs-CZ" sz="2200" dirty="0"/>
              <a:t>(250 000 x 200 000 = 50 miliard).</a:t>
            </a:r>
          </a:p>
          <a:p>
            <a:pPr marL="285750" indent="-285750">
              <a:buFont typeface="Arial" panose="020B0604020202020204" pitchFamily="34" charset="0"/>
              <a:buChar char="•"/>
            </a:pPr>
            <a:r>
              <a:rPr lang="cs-CZ" sz="2200" dirty="0"/>
              <a:t>Každých 100 000 let bylo do mozku Homo </a:t>
            </a:r>
            <a:r>
              <a:rPr lang="cs-CZ" sz="2200" dirty="0" err="1"/>
              <a:t>erectus</a:t>
            </a:r>
            <a:r>
              <a:rPr lang="cs-CZ" sz="2200" dirty="0"/>
              <a:t> </a:t>
            </a:r>
            <a:r>
              <a:rPr lang="cs-CZ" sz="2200" b="1" dirty="0"/>
              <a:t>přidáno 2,5 miliardy nových neuronů</a:t>
            </a:r>
            <a:r>
              <a:rPr lang="cs-CZ" sz="2200" dirty="0"/>
              <a:t> (2 500 000 000 x 20 = 50 miliard).</a:t>
            </a:r>
          </a:p>
          <a:p>
            <a:pPr marL="285750" indent="-285750">
              <a:buFont typeface="Arial" panose="020B0604020202020204" pitchFamily="34" charset="0"/>
              <a:buChar char="•"/>
            </a:pPr>
            <a:r>
              <a:rPr lang="cs-CZ" sz="2200" dirty="0"/>
              <a:t>Asi před 500 000 lety došlo ke spurtu asi 20 těsně vedle sebe jdoucích generací, které </a:t>
            </a:r>
            <a:r>
              <a:rPr lang="cs-CZ" sz="2200" b="1" dirty="0"/>
              <a:t>přidaly 2,5 miliardy </a:t>
            </a:r>
            <a:r>
              <a:rPr lang="cs-CZ" sz="2200" dirty="0"/>
              <a:t>neuronů za generaci.</a:t>
            </a:r>
          </a:p>
          <a:p>
            <a:pPr marL="285750" indent="-285750">
              <a:buFont typeface="Arial" panose="020B0604020202020204" pitchFamily="34" charset="0"/>
              <a:buChar char="•"/>
            </a:pPr>
            <a:r>
              <a:rPr lang="cs-CZ" sz="2200" dirty="0"/>
              <a:t>Jednoho dne bylo spontánně </a:t>
            </a:r>
            <a:r>
              <a:rPr lang="cs-CZ" sz="2200" b="1" dirty="0"/>
              <a:t>přidáno 50 miliard nových neuronů do mozku Homo </a:t>
            </a:r>
            <a:r>
              <a:rPr lang="cs-CZ" sz="2200" b="1" dirty="0" err="1"/>
              <a:t>erectus</a:t>
            </a:r>
            <a:r>
              <a:rPr lang="cs-CZ" sz="2200" b="1" dirty="0"/>
              <a:t>, aby se vytvořil mozek Homo sapiens.</a:t>
            </a:r>
          </a:p>
          <a:p>
            <a:endParaRPr lang="cs-CZ" dirty="0"/>
          </a:p>
        </p:txBody>
      </p:sp>
    </p:spTree>
    <p:extLst>
      <p:ext uri="{BB962C8B-B14F-4D97-AF65-F5344CB8AC3E}">
        <p14:creationId xmlns:p14="http://schemas.microsoft.com/office/powerpoint/2010/main" val="81072442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14051"/>
            <a:ext cx="10515600" cy="1050206"/>
          </a:xfrm>
        </p:spPr>
        <p:txBody>
          <a:bodyPr>
            <a:normAutofit/>
          </a:bodyPr>
          <a:lstStyle/>
          <a:p>
            <a:pPr algn="ctr"/>
            <a:r>
              <a:rPr lang="cs-CZ" sz="4000" b="1" dirty="0" smtClean="0"/>
              <a:t>Původ moderního člověka a evoluce inteligence</a:t>
            </a:r>
            <a:endParaRPr lang="cs-CZ" sz="4000" b="1" dirty="0"/>
          </a:p>
        </p:txBody>
      </p:sp>
      <p:pic>
        <p:nvPicPr>
          <p:cNvPr id="7170" name="Picture 2" descr="Origin of Modern Humans | SpringerLin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3300" y="1693388"/>
            <a:ext cx="3507182" cy="407282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Evoluce lidské intelig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1326" y="1715494"/>
            <a:ext cx="3824577" cy="4036807"/>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Růst mozku hominidů"/>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1799" y="1693388"/>
            <a:ext cx="3683070" cy="4072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933104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6" name="Picture 12" descr="www.frontiersin.o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8830" y="2212671"/>
            <a:ext cx="4136558" cy="1867917"/>
          </a:xfrm>
          <a:prstGeom prst="rect">
            <a:avLst/>
          </a:prstGeom>
          <a:noFill/>
          <a:extLst>
            <a:ext uri="{909E8E84-426E-40DD-AFC4-6F175D3DCCD1}">
              <a14:hiddenFill xmlns:a14="http://schemas.microsoft.com/office/drawing/2010/main">
                <a:solidFill>
                  <a:srgbClr val="FFFFFF"/>
                </a:solidFill>
              </a14:hiddenFill>
            </a:ext>
          </a:extLst>
        </p:spPr>
      </p:pic>
      <p:sp>
        <p:nvSpPr>
          <p:cNvPr id="8" name="Obdélník 7"/>
          <p:cNvSpPr/>
          <p:nvPr/>
        </p:nvSpPr>
        <p:spPr>
          <a:xfrm>
            <a:off x="4341412" y="1844893"/>
            <a:ext cx="4524289" cy="677108"/>
          </a:xfrm>
          <a:prstGeom prst="rect">
            <a:avLst/>
          </a:prstGeom>
        </p:spPr>
        <p:txBody>
          <a:bodyPr wrap="square">
            <a:spAutoFit/>
          </a:bodyPr>
          <a:lstStyle/>
          <a:p>
            <a:r>
              <a:rPr lang="cs-CZ" sz="1900" b="1" dirty="0">
                <a:solidFill>
                  <a:srgbClr val="282828"/>
                </a:solidFill>
                <a:latin typeface="+mj-lt"/>
              </a:rPr>
              <a:t>Zvětšení velikosti mozku a zrání </a:t>
            </a:r>
            <a:endParaRPr lang="cs-CZ" sz="1900" b="1" dirty="0" smtClean="0">
              <a:solidFill>
                <a:srgbClr val="282828"/>
              </a:solidFill>
              <a:latin typeface="+mj-lt"/>
            </a:endParaRPr>
          </a:p>
          <a:p>
            <a:r>
              <a:rPr lang="cs-CZ" sz="1900" b="1" dirty="0" smtClean="0">
                <a:solidFill>
                  <a:srgbClr val="282828"/>
                </a:solidFill>
                <a:latin typeface="+mj-lt"/>
              </a:rPr>
              <a:t>kortikálních obvodů.</a:t>
            </a:r>
            <a:endParaRPr lang="cs-CZ" sz="1900" dirty="0">
              <a:latin typeface="+mj-lt"/>
            </a:endParaRPr>
          </a:p>
        </p:txBody>
      </p:sp>
      <p:sp>
        <p:nvSpPr>
          <p:cNvPr id="2" name="Nadpis 1"/>
          <p:cNvSpPr>
            <a:spLocks noGrp="1"/>
          </p:cNvSpPr>
          <p:nvPr>
            <p:ph type="title"/>
          </p:nvPr>
        </p:nvSpPr>
        <p:spPr>
          <a:xfrm>
            <a:off x="556588" y="55025"/>
            <a:ext cx="11083456" cy="915034"/>
          </a:xfrm>
        </p:spPr>
        <p:txBody>
          <a:bodyPr>
            <a:normAutofit/>
          </a:bodyPr>
          <a:lstStyle/>
          <a:p>
            <a:pPr algn="ctr"/>
            <a:r>
              <a:rPr lang="cs-CZ" sz="4000" b="1" dirty="0"/>
              <a:t>Evoluce mozku, lidská </a:t>
            </a:r>
            <a:r>
              <a:rPr lang="cs-CZ" sz="4000" b="1" dirty="0" smtClean="0"/>
              <a:t>povaha </a:t>
            </a:r>
            <a:r>
              <a:rPr lang="cs-CZ" sz="4000" b="1" dirty="0"/>
              <a:t>a intelektuální kreativita</a:t>
            </a:r>
          </a:p>
        </p:txBody>
      </p:sp>
      <p:sp>
        <p:nvSpPr>
          <p:cNvPr id="7" name="Obdélník 6"/>
          <p:cNvSpPr/>
          <p:nvPr/>
        </p:nvSpPr>
        <p:spPr>
          <a:xfrm>
            <a:off x="5361359" y="871528"/>
            <a:ext cx="3241952" cy="969496"/>
          </a:xfrm>
          <a:prstGeom prst="rect">
            <a:avLst/>
          </a:prstGeom>
        </p:spPr>
        <p:txBody>
          <a:bodyPr wrap="square">
            <a:spAutoFit/>
          </a:bodyPr>
          <a:lstStyle/>
          <a:p>
            <a:r>
              <a:rPr lang="cs-CZ" sz="1900" b="1" dirty="0">
                <a:solidFill>
                  <a:srgbClr val="282828"/>
                </a:solidFill>
                <a:latin typeface="+mj-lt"/>
              </a:rPr>
              <a:t>Jeden malý krok pro člověka, </a:t>
            </a:r>
            <a:endParaRPr lang="cs-CZ" sz="1900" b="1" dirty="0" smtClean="0">
              <a:solidFill>
                <a:srgbClr val="282828"/>
              </a:solidFill>
              <a:latin typeface="+mj-lt"/>
            </a:endParaRPr>
          </a:p>
          <a:p>
            <a:r>
              <a:rPr lang="cs-CZ" sz="1900" b="1" dirty="0" smtClean="0">
                <a:solidFill>
                  <a:srgbClr val="282828"/>
                </a:solidFill>
                <a:latin typeface="+mj-lt"/>
              </a:rPr>
              <a:t>jeden </a:t>
            </a:r>
            <a:r>
              <a:rPr lang="cs-CZ" sz="1900" b="1" dirty="0">
                <a:solidFill>
                  <a:srgbClr val="282828"/>
                </a:solidFill>
                <a:latin typeface="+mj-lt"/>
              </a:rPr>
              <a:t>obrovský skok pro lidstvo </a:t>
            </a:r>
            <a:endParaRPr lang="cs-CZ" sz="1900" b="1" dirty="0" smtClean="0">
              <a:solidFill>
                <a:srgbClr val="282828"/>
              </a:solidFill>
              <a:latin typeface="+mj-lt"/>
            </a:endParaRPr>
          </a:p>
          <a:p>
            <a:r>
              <a:rPr lang="cs-CZ" sz="1900" b="1" dirty="0" smtClean="0">
                <a:solidFill>
                  <a:srgbClr val="282828"/>
                </a:solidFill>
                <a:latin typeface="+mj-lt"/>
              </a:rPr>
              <a:t>(</a:t>
            </a:r>
            <a:r>
              <a:rPr lang="cs-CZ" sz="1900" b="1" dirty="0">
                <a:solidFill>
                  <a:srgbClr val="282828"/>
                </a:solidFill>
                <a:latin typeface="+mj-lt"/>
              </a:rPr>
              <a:t>Neil Armstrong).</a:t>
            </a:r>
            <a:r>
              <a:rPr lang="cs-CZ" sz="1900" dirty="0">
                <a:solidFill>
                  <a:srgbClr val="282828"/>
                </a:solidFill>
                <a:latin typeface="+mj-lt"/>
              </a:rPr>
              <a:t> </a:t>
            </a:r>
            <a:endParaRPr lang="cs-CZ" sz="1900" dirty="0">
              <a:latin typeface="+mj-lt"/>
            </a:endParaRPr>
          </a:p>
        </p:txBody>
      </p:sp>
      <p:pic>
        <p:nvPicPr>
          <p:cNvPr id="21508" name="Picture 4" descr="www.frontiersin.or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381" y="869756"/>
            <a:ext cx="4103779" cy="2954821"/>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www.frontiersin.or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46310" y="869756"/>
            <a:ext cx="3025069" cy="3143711"/>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www.frontiersin.or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9147" y="4173038"/>
            <a:ext cx="4792232" cy="2511941"/>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p:cNvSpPr txBox="1"/>
          <p:nvPr/>
        </p:nvSpPr>
        <p:spPr>
          <a:xfrm>
            <a:off x="4556103" y="3988123"/>
            <a:ext cx="2420278" cy="384721"/>
          </a:xfrm>
          <a:prstGeom prst="rect">
            <a:avLst/>
          </a:prstGeom>
          <a:noFill/>
        </p:spPr>
        <p:txBody>
          <a:bodyPr wrap="none" rtlCol="0">
            <a:spAutoFit/>
          </a:bodyPr>
          <a:lstStyle/>
          <a:p>
            <a:r>
              <a:rPr lang="cs-CZ" sz="1900" b="1" dirty="0" smtClean="0"/>
              <a:t>Evoluce mozkové kůry</a:t>
            </a:r>
            <a:endParaRPr lang="cs-CZ" sz="1900" b="1" dirty="0"/>
          </a:p>
        </p:txBody>
      </p:sp>
      <p:pic>
        <p:nvPicPr>
          <p:cNvPr id="21518" name="Picture 14" descr="www.frontiersin.or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3381" y="3900310"/>
            <a:ext cx="4292769" cy="289932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www.frontiersin.org"/>
          <p:cNvPicPr>
            <a:picLocks noGrp="1" noChangeAspect="1" noChangeArrowheads="1"/>
          </p:cNvPicPr>
          <p:nvPr>
            <p:ph idx="1"/>
          </p:nvPr>
        </p:nvPicPr>
        <p:blipFill>
          <a:blip r:embed="rId7" cstate="print">
            <a:extLst>
              <a:ext uri="{28A0092B-C50C-407E-A947-70E740481C1C}">
                <a14:useLocalDpi xmlns:a14="http://schemas.microsoft.com/office/drawing/2010/main" val="0"/>
              </a:ext>
            </a:extLst>
          </a:blip>
          <a:srcRect/>
          <a:stretch>
            <a:fillRect/>
          </a:stretch>
        </p:blipFill>
        <p:spPr bwMode="auto">
          <a:xfrm>
            <a:off x="4935785" y="4400660"/>
            <a:ext cx="1709529" cy="2398972"/>
          </a:xfrm>
          <a:prstGeom prst="rect">
            <a:avLst/>
          </a:prstGeom>
          <a:noFill/>
          <a:extLst>
            <a:ext uri="{909E8E84-426E-40DD-AFC4-6F175D3DCCD1}">
              <a14:hiddenFill xmlns:a14="http://schemas.microsoft.com/office/drawing/2010/main">
                <a:solidFill>
                  <a:srgbClr val="FFFFFF"/>
                </a:solidFill>
              </a14:hiddenFill>
            </a:ext>
          </a:extLst>
        </p:spPr>
      </p:pic>
      <p:sp>
        <p:nvSpPr>
          <p:cNvPr id="3" name="Šipka nahoru 2"/>
          <p:cNvSpPr/>
          <p:nvPr/>
        </p:nvSpPr>
        <p:spPr>
          <a:xfrm>
            <a:off x="683812" y="2884236"/>
            <a:ext cx="349460" cy="524786"/>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Šipka nahoru 12"/>
          <p:cNvSpPr/>
          <p:nvPr/>
        </p:nvSpPr>
        <p:spPr>
          <a:xfrm>
            <a:off x="3452190" y="2911506"/>
            <a:ext cx="349460" cy="524786"/>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Šipka nahoru 13"/>
          <p:cNvSpPr/>
          <p:nvPr/>
        </p:nvSpPr>
        <p:spPr>
          <a:xfrm rot="5400000">
            <a:off x="8268048" y="1791542"/>
            <a:ext cx="386282" cy="588397"/>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Šipka nahoru 14"/>
          <p:cNvSpPr/>
          <p:nvPr/>
        </p:nvSpPr>
        <p:spPr>
          <a:xfrm rot="16200000">
            <a:off x="4622625" y="1039995"/>
            <a:ext cx="477726" cy="690676"/>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9335662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undefin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46238" y="1157288"/>
            <a:ext cx="8826502" cy="3848100"/>
          </a:xfrm>
          <a:noFill/>
          <a:extLst>
            <a:ext uri="{909E8E84-426E-40DD-AFC4-6F175D3DCCD1}">
              <a14:hiddenFill xmlns:a14="http://schemas.microsoft.com/office/drawing/2010/main">
                <a:solidFill>
                  <a:srgbClr val="FFFFFF"/>
                </a:solidFill>
              </a14:hiddenFill>
            </a:ext>
          </a:extLst>
        </p:spPr>
      </p:pic>
      <p:pic>
        <p:nvPicPr>
          <p:cNvPr id="47107" name="Picture 4" descr="Fotka „Tribe of Prehistoric Hunter-Gatherers Wearing Animal Skins Live in a  Cave at Night. Neanderthal or Homo Sapiens Family Trying to Get Warm at the  Bonfire, Holding Hands over Fire, Cooking Food“ z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5775" y="4859338"/>
            <a:ext cx="3168650" cy="195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Nadpis 1"/>
          <p:cNvSpPr>
            <a:spLocks noGrp="1"/>
          </p:cNvSpPr>
          <p:nvPr>
            <p:ph type="title"/>
          </p:nvPr>
        </p:nvSpPr>
        <p:spPr>
          <a:xfrm>
            <a:off x="485030" y="115889"/>
            <a:ext cx="10013109" cy="922337"/>
          </a:xfrm>
        </p:spPr>
        <p:txBody>
          <a:bodyPr>
            <a:normAutofit fontScale="90000"/>
          </a:bodyPr>
          <a:lstStyle/>
          <a:p>
            <a:pPr algn="ctr"/>
            <a:r>
              <a:rPr lang="cs-CZ" altLang="cs-CZ" sz="3400" b="1" dirty="0"/>
              <a:t>Historie rozšíření </a:t>
            </a:r>
            <a:r>
              <a:rPr lang="cs-CZ" altLang="cs-CZ" sz="3400" b="1" i="1" dirty="0"/>
              <a:t>Homo </a:t>
            </a:r>
            <a:r>
              <a:rPr lang="cs-CZ" altLang="cs-CZ" sz="3400" b="1" i="1" dirty="0" err="1"/>
              <a:t>erectus</a:t>
            </a:r>
            <a:r>
              <a:rPr lang="cs-CZ" altLang="cs-CZ" sz="3400" b="1" dirty="0"/>
              <a:t>, neandrtálce a moderního člověka – </a:t>
            </a:r>
            <a:r>
              <a:rPr lang="cs-CZ" altLang="cs-CZ" sz="3400" b="1" i="1" dirty="0"/>
              <a:t>Homo sapiens </a:t>
            </a:r>
            <a:r>
              <a:rPr lang="cs-CZ" altLang="cs-CZ" sz="3400" b="1" dirty="0" smtClean="0"/>
              <a:t>na Zemi (čísla </a:t>
            </a:r>
            <a:r>
              <a:rPr lang="cs-CZ" altLang="cs-CZ" sz="3400" b="1" dirty="0"/>
              <a:t>= tisíce let)</a:t>
            </a:r>
          </a:p>
        </p:txBody>
      </p:sp>
      <p:pic>
        <p:nvPicPr>
          <p:cNvPr id="47109" name="Picture 2" descr="Homo erectus s nástroji: už před 1,76 milionu let | Téma | Lidovky.cz"/>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6237" y="4859338"/>
            <a:ext cx="2649538" cy="1954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10" name="Picture 12" descr="Why did Homo sapiens diverge from the rest of the animal kingdom and go on  to dominate the earth? - Quor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8552" y="4859338"/>
            <a:ext cx="3024188" cy="1954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986436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algn="ctr"/>
            <a:r>
              <a:rPr lang="cs-CZ" b="1" dirty="0" smtClean="0"/>
              <a:t>Co může za fenomenální evoluční úspěch druhu Homo sapiens </a:t>
            </a:r>
            <a:r>
              <a:rPr lang="cs-CZ" b="1" dirty="0" err="1" smtClean="0"/>
              <a:t>sepiens</a:t>
            </a:r>
            <a:r>
              <a:rPr lang="cs-CZ" b="1" dirty="0" smtClean="0"/>
              <a:t> ?</a:t>
            </a:r>
            <a:br>
              <a:rPr lang="cs-CZ" b="1" dirty="0" smtClean="0"/>
            </a:br>
            <a:r>
              <a:rPr lang="cs-CZ" b="1" dirty="0" smtClean="0"/>
              <a:t>Jaké byly hlavní hnací síly ?</a:t>
            </a:r>
            <a:endParaRPr lang="cs-CZ" b="1" dirty="0"/>
          </a:p>
        </p:txBody>
      </p:sp>
      <p:sp>
        <p:nvSpPr>
          <p:cNvPr id="4" name="TextovéPole 3"/>
          <p:cNvSpPr txBox="1"/>
          <p:nvPr/>
        </p:nvSpPr>
        <p:spPr>
          <a:xfrm>
            <a:off x="453223" y="2035533"/>
            <a:ext cx="11277750" cy="4955203"/>
          </a:xfrm>
          <a:prstGeom prst="rect">
            <a:avLst/>
          </a:prstGeom>
          <a:noFill/>
        </p:spPr>
        <p:txBody>
          <a:bodyPr wrap="square" rtlCol="0">
            <a:spAutoFit/>
          </a:bodyPr>
          <a:lstStyle/>
          <a:p>
            <a:pPr marL="342900" indent="-342900">
              <a:buAutoNum type="alphaLcParenR"/>
            </a:pPr>
            <a:r>
              <a:rPr lang="cs-CZ" sz="2800" b="1" dirty="0" smtClean="0"/>
              <a:t>Úspěšná hybridizace a selekce</a:t>
            </a:r>
            <a:r>
              <a:rPr lang="cs-CZ" sz="2800" dirty="0" smtClean="0"/>
              <a:t> podle schopnosti adaptace v měnícím se prostředí</a:t>
            </a:r>
          </a:p>
          <a:p>
            <a:pPr marL="342900" indent="-342900">
              <a:buAutoNum type="alphaLcParenR"/>
            </a:pPr>
            <a:r>
              <a:rPr lang="cs-CZ" sz="2800" b="1" dirty="0" smtClean="0"/>
              <a:t>Nezbytná sezónní migrace </a:t>
            </a:r>
            <a:r>
              <a:rPr lang="cs-CZ" sz="2800" dirty="0" smtClean="0"/>
              <a:t>za potřebnými zdroji</a:t>
            </a:r>
          </a:p>
          <a:p>
            <a:pPr marL="342900" indent="-342900">
              <a:buAutoNum type="alphaLcParenR"/>
            </a:pPr>
            <a:r>
              <a:rPr lang="cs-CZ" sz="2800" b="1" dirty="0" smtClean="0"/>
              <a:t>Pokroky v používání nástrojů, rozvoj technologií  </a:t>
            </a:r>
            <a:r>
              <a:rPr lang="cs-CZ" sz="2800" dirty="0" smtClean="0"/>
              <a:t>– ovládnutí ohně</a:t>
            </a:r>
          </a:p>
          <a:p>
            <a:pPr marL="342900" indent="-342900">
              <a:buAutoNum type="alphaLcParenR"/>
            </a:pPr>
            <a:r>
              <a:rPr lang="cs-CZ" sz="2800" b="1" dirty="0" smtClean="0"/>
              <a:t>Stabilizace zdrojů</a:t>
            </a:r>
            <a:r>
              <a:rPr lang="cs-CZ" sz="2800" dirty="0" smtClean="0"/>
              <a:t> – zemědělství, domestikace zvířat, usedlejší životní styl</a:t>
            </a:r>
          </a:p>
          <a:p>
            <a:pPr marL="342900" indent="-342900">
              <a:buFontTx/>
              <a:buAutoNum type="alphaLcParenR"/>
            </a:pPr>
            <a:r>
              <a:rPr lang="cs-CZ" sz="2800" b="1" dirty="0"/>
              <a:t>Vznik </a:t>
            </a:r>
            <a:r>
              <a:rPr lang="cs-CZ" sz="2800" b="1" dirty="0" smtClean="0"/>
              <a:t>společenských komunit </a:t>
            </a:r>
            <a:r>
              <a:rPr lang="cs-CZ" sz="2800" b="1" dirty="0"/>
              <a:t>a vzájemná komunikace </a:t>
            </a:r>
            <a:r>
              <a:rPr lang="cs-CZ" sz="2800" dirty="0"/>
              <a:t>– proces </a:t>
            </a:r>
            <a:r>
              <a:rPr lang="cs-CZ" sz="2800" dirty="0" smtClean="0"/>
              <a:t>učení, umění, kultura</a:t>
            </a:r>
          </a:p>
          <a:p>
            <a:pPr marL="342900" indent="-342900">
              <a:buFontTx/>
              <a:buAutoNum type="alphaLcParenR"/>
            </a:pPr>
            <a:r>
              <a:rPr lang="cs-CZ" sz="2800" b="1" dirty="0" smtClean="0"/>
              <a:t>Tlak a </a:t>
            </a:r>
            <a:r>
              <a:rPr lang="cs-CZ" sz="2800" b="1" dirty="0" err="1" smtClean="0"/>
              <a:t>kompetice</a:t>
            </a:r>
            <a:r>
              <a:rPr lang="cs-CZ" sz="2800" b="1" dirty="0" smtClean="0"/>
              <a:t> o potřebné zdroje </a:t>
            </a:r>
            <a:r>
              <a:rPr lang="cs-CZ" sz="2800" dirty="0" smtClean="0"/>
              <a:t>(prostor, potrava, ženy)</a:t>
            </a:r>
          </a:p>
          <a:p>
            <a:pPr marL="342900" indent="-342900">
              <a:buAutoNum type="alphaLcParenR"/>
            </a:pPr>
            <a:r>
              <a:rPr lang="cs-CZ" sz="2800" b="1" dirty="0" smtClean="0"/>
              <a:t>Rozvoj kognitivních schopností </a:t>
            </a:r>
            <a:r>
              <a:rPr lang="cs-CZ" sz="2800" dirty="0" smtClean="0"/>
              <a:t>a společné sdílení všeho</a:t>
            </a:r>
          </a:p>
          <a:p>
            <a:pPr marL="342900" indent="-342900">
              <a:buAutoNum type="alphaLcParenR"/>
            </a:pPr>
            <a:r>
              <a:rPr lang="cs-CZ" sz="2800" b="1" dirty="0" smtClean="0"/>
              <a:t>Rozvoj lidského mozku a inteligence  </a:t>
            </a:r>
          </a:p>
          <a:p>
            <a:pPr marL="342900" indent="-342900">
              <a:buAutoNum type="alphaLcParenR"/>
            </a:pPr>
            <a:endParaRPr lang="cs-CZ" dirty="0" smtClean="0"/>
          </a:p>
          <a:p>
            <a:pPr marL="342900" indent="-342900">
              <a:buAutoNum type="alphaLcParenR"/>
            </a:pPr>
            <a:endParaRPr lang="cs-CZ" dirty="0"/>
          </a:p>
        </p:txBody>
      </p:sp>
    </p:spTree>
    <p:extLst>
      <p:ext uri="{BB962C8B-B14F-4D97-AF65-F5344CB8AC3E}">
        <p14:creationId xmlns:p14="http://schemas.microsoft.com/office/powerpoint/2010/main" val="418065666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86831"/>
            <a:ext cx="11799736" cy="1325563"/>
          </a:xfrm>
        </p:spPr>
        <p:txBody>
          <a:bodyPr>
            <a:normAutofit fontScale="90000"/>
          </a:bodyPr>
          <a:lstStyle/>
          <a:p>
            <a:pPr algn="ctr"/>
            <a:r>
              <a:rPr lang="cs-CZ" dirty="0" smtClean="0"/>
              <a:t/>
            </a:r>
            <a:br>
              <a:rPr lang="cs-CZ" dirty="0" smtClean="0"/>
            </a:br>
            <a:r>
              <a:rPr lang="cs-CZ" sz="4000" b="1" dirty="0" smtClean="0"/>
              <a:t>Jaké byly možné </a:t>
            </a:r>
            <a:r>
              <a:rPr lang="cs-CZ" sz="4000" b="1" dirty="0"/>
              <a:t>hnací </a:t>
            </a:r>
            <a:r>
              <a:rPr lang="cs-CZ" sz="4000" b="1" dirty="0" smtClean="0"/>
              <a:t>síly ?</a:t>
            </a:r>
            <a:r>
              <a:rPr lang="cs-CZ" sz="4000" b="1" dirty="0"/>
              <a:t/>
            </a:r>
            <a:br>
              <a:rPr lang="cs-CZ" sz="4000" b="1" dirty="0"/>
            </a:br>
            <a:r>
              <a:rPr lang="cs-CZ" sz="3300" dirty="0" smtClean="0"/>
              <a:t>Proč se </a:t>
            </a:r>
            <a:r>
              <a:rPr lang="cs-CZ" sz="3300" dirty="0"/>
              <a:t>prehistoričtí lidé rozhodli odejít a přestěhovat se někam jinam ?</a:t>
            </a:r>
            <a:br>
              <a:rPr lang="cs-CZ" sz="3300" dirty="0"/>
            </a:br>
            <a:r>
              <a:rPr lang="cs-CZ" sz="3300" dirty="0"/>
              <a:t/>
            </a:r>
            <a:br>
              <a:rPr lang="cs-CZ" sz="3300" dirty="0"/>
            </a:br>
            <a:endParaRPr lang="cs-CZ" sz="3300" dirty="0"/>
          </a:p>
        </p:txBody>
      </p:sp>
      <p:sp>
        <p:nvSpPr>
          <p:cNvPr id="3" name="Zástupný symbol pro obsah 2"/>
          <p:cNvSpPr>
            <a:spLocks noGrp="1"/>
          </p:cNvSpPr>
          <p:nvPr>
            <p:ph idx="1"/>
          </p:nvPr>
        </p:nvSpPr>
        <p:spPr>
          <a:xfrm>
            <a:off x="365760" y="1412777"/>
            <a:ext cx="11433976" cy="2620887"/>
          </a:xfrm>
        </p:spPr>
        <p:txBody>
          <a:bodyPr>
            <a:noAutofit/>
          </a:bodyPr>
          <a:lstStyle/>
          <a:p>
            <a:r>
              <a:rPr lang="cs-CZ" sz="2200" dirty="0"/>
              <a:t>Migrace je obecně vnímána jako důsledek </a:t>
            </a:r>
            <a:r>
              <a:rPr lang="cs-CZ" sz="2200" b="1" dirty="0"/>
              <a:t>faktorů tlaku a tahu</a:t>
            </a:r>
            <a:r>
              <a:rPr lang="cs-CZ" sz="2200" dirty="0"/>
              <a:t>.</a:t>
            </a:r>
          </a:p>
          <a:p>
            <a:r>
              <a:rPr lang="cs-CZ" sz="2200" b="1" dirty="0"/>
              <a:t>„</a:t>
            </a:r>
            <a:r>
              <a:rPr lang="cs-CZ" sz="2200" b="1" dirty="0" err="1"/>
              <a:t>Push</a:t>
            </a:r>
            <a:r>
              <a:rPr lang="cs-CZ" sz="2200" b="1" dirty="0"/>
              <a:t>“ faktory </a:t>
            </a:r>
            <a:r>
              <a:rPr lang="cs-CZ" sz="2200" dirty="0"/>
              <a:t>– určitě ne "pracovní místa" nebo “politické okolnosti“ </a:t>
            </a:r>
            <a:endParaRPr lang="cs-CZ" sz="2200" dirty="0">
              <a:sym typeface="Wingdings" panose="05000000000000000000" pitchFamily="2" charset="2"/>
            </a:endParaRPr>
          </a:p>
          <a:p>
            <a:r>
              <a:rPr lang="cs-CZ" sz="2200" b="1" dirty="0"/>
              <a:t>Možné příčiny</a:t>
            </a:r>
            <a:r>
              <a:rPr lang="cs-CZ" sz="2200" dirty="0"/>
              <a:t>: zhoršující se </a:t>
            </a:r>
            <a:r>
              <a:rPr lang="cs-CZ" sz="2200" b="1" dirty="0"/>
              <a:t>klima </a:t>
            </a:r>
            <a:r>
              <a:rPr lang="cs-CZ" sz="2200" dirty="0"/>
              <a:t>(sucho, mrazy), přírodní </a:t>
            </a:r>
            <a:r>
              <a:rPr lang="cs-CZ" sz="2200" b="1" dirty="0"/>
              <a:t>katastrofy</a:t>
            </a:r>
            <a:r>
              <a:rPr lang="cs-CZ" sz="2200" dirty="0"/>
              <a:t>, </a:t>
            </a:r>
            <a:r>
              <a:rPr lang="cs-CZ" sz="2200" b="1" dirty="0"/>
              <a:t>konkurence</a:t>
            </a:r>
            <a:r>
              <a:rPr lang="cs-CZ" sz="2200" dirty="0"/>
              <a:t> se sousedními skupinami o zdroje (</a:t>
            </a:r>
            <a:r>
              <a:rPr lang="cs-CZ" sz="2200" b="1" dirty="0"/>
              <a:t>potrava, prostor</a:t>
            </a:r>
            <a:r>
              <a:rPr lang="cs-CZ" sz="2200" dirty="0"/>
              <a:t>), </a:t>
            </a:r>
            <a:r>
              <a:rPr lang="cs-CZ" sz="2200" b="1" dirty="0"/>
              <a:t>migrace býložravců</a:t>
            </a:r>
            <a:r>
              <a:rPr lang="cs-CZ" sz="2200" dirty="0"/>
              <a:t>.</a:t>
            </a:r>
          </a:p>
          <a:p>
            <a:r>
              <a:rPr lang="cs-CZ" sz="2200" b="1" dirty="0"/>
              <a:t>Atraktivita</a:t>
            </a:r>
            <a:r>
              <a:rPr lang="cs-CZ" sz="2200" dirty="0"/>
              <a:t> nových možností a odměn (např. „</a:t>
            </a:r>
            <a:r>
              <a:rPr lang="cs-CZ" sz="2200" b="1" dirty="0"/>
              <a:t>zelenější území</a:t>
            </a:r>
            <a:r>
              <a:rPr lang="cs-CZ" sz="2200" dirty="0"/>
              <a:t>,“ příznivější </a:t>
            </a:r>
            <a:r>
              <a:rPr lang="cs-CZ" sz="2200" b="1" dirty="0"/>
              <a:t>klima</a:t>
            </a:r>
            <a:r>
              <a:rPr lang="cs-CZ" sz="2200" dirty="0"/>
              <a:t>, </a:t>
            </a:r>
            <a:r>
              <a:rPr lang="cs-CZ" sz="2200" b="1" dirty="0"/>
              <a:t>větší a </a:t>
            </a:r>
            <a:r>
              <a:rPr lang="cs-CZ" sz="2200" b="1" dirty="0" err="1"/>
              <a:t>bohatější</a:t>
            </a:r>
            <a:r>
              <a:rPr lang="cs-CZ" sz="2200" b="1" dirty="0"/>
              <a:t> loviště</a:t>
            </a:r>
            <a:r>
              <a:rPr lang="cs-CZ" sz="2200" dirty="0"/>
              <a:t> - nové zdroje.</a:t>
            </a:r>
          </a:p>
        </p:txBody>
      </p:sp>
      <p:pic>
        <p:nvPicPr>
          <p:cNvPr id="2050" name="Picture 2" descr="https://www.worldhistory.org/uploads/images/6608.jpg?v=160795890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0373" y="3711312"/>
            <a:ext cx="8971254" cy="3146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51788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Nadpis 1"/>
          <p:cNvSpPr>
            <a:spLocks noGrp="1"/>
          </p:cNvSpPr>
          <p:nvPr>
            <p:ph type="title"/>
          </p:nvPr>
        </p:nvSpPr>
        <p:spPr>
          <a:xfrm>
            <a:off x="1981200" y="227209"/>
            <a:ext cx="8229600" cy="566035"/>
          </a:xfrm>
        </p:spPr>
        <p:txBody>
          <a:bodyPr>
            <a:normAutofit fontScale="90000"/>
          </a:bodyPr>
          <a:lstStyle/>
          <a:p>
            <a:pPr algn="ctr"/>
            <a:r>
              <a:rPr lang="cs-CZ" altLang="cs-CZ" sz="3800" b="1" dirty="0"/>
              <a:t>Klíčové body historie lidstva</a:t>
            </a:r>
          </a:p>
        </p:txBody>
      </p:sp>
      <p:sp>
        <p:nvSpPr>
          <p:cNvPr id="2" name="TextovéPole 1"/>
          <p:cNvSpPr txBox="1"/>
          <p:nvPr/>
        </p:nvSpPr>
        <p:spPr>
          <a:xfrm>
            <a:off x="1865571" y="1025721"/>
            <a:ext cx="1902765" cy="1708160"/>
          </a:xfrm>
          <a:prstGeom prst="rect">
            <a:avLst/>
          </a:prstGeom>
          <a:noFill/>
          <a:ln w="28575">
            <a:solidFill>
              <a:srgbClr val="00B0F0"/>
            </a:solidFill>
          </a:ln>
        </p:spPr>
        <p:txBody>
          <a:bodyPr wrap="none" rtlCol="0">
            <a:spAutoFit/>
          </a:bodyPr>
          <a:lstStyle/>
          <a:p>
            <a:pPr algn="ctr"/>
            <a:r>
              <a:rPr lang="cs-CZ" sz="2000" b="1" dirty="0"/>
              <a:t>Prehistorie</a:t>
            </a:r>
          </a:p>
          <a:p>
            <a:pPr algn="ctr"/>
            <a:r>
              <a:rPr lang="cs-CZ" sz="1700" dirty="0"/>
              <a:t>Big </a:t>
            </a:r>
            <a:r>
              <a:rPr lang="cs-CZ" sz="1700" dirty="0" err="1"/>
              <a:t>Bang</a:t>
            </a:r>
            <a:r>
              <a:rPr lang="cs-CZ" sz="1700" dirty="0"/>
              <a:t> - Země</a:t>
            </a:r>
          </a:p>
          <a:p>
            <a:pPr algn="ctr"/>
            <a:r>
              <a:rPr lang="cs-CZ" sz="1700" dirty="0"/>
              <a:t>Vznik hominidů</a:t>
            </a:r>
          </a:p>
          <a:p>
            <a:pPr algn="ctr"/>
            <a:r>
              <a:rPr lang="cs-CZ" sz="1700" dirty="0"/>
              <a:t>Používání nástrojů</a:t>
            </a:r>
          </a:p>
          <a:p>
            <a:pPr algn="ctr"/>
            <a:r>
              <a:rPr lang="cs-CZ" sz="1700" dirty="0"/>
              <a:t>Oheň, jazyk, písmo </a:t>
            </a:r>
          </a:p>
          <a:p>
            <a:pPr algn="ctr"/>
            <a:r>
              <a:rPr lang="cs-CZ" sz="1700" dirty="0"/>
              <a:t>Zemědělství, státy</a:t>
            </a:r>
          </a:p>
        </p:txBody>
      </p:sp>
      <p:sp>
        <p:nvSpPr>
          <p:cNvPr id="3" name="TextovéPole 2"/>
          <p:cNvSpPr txBox="1"/>
          <p:nvPr/>
        </p:nvSpPr>
        <p:spPr>
          <a:xfrm flipH="1">
            <a:off x="3584052" y="4502426"/>
            <a:ext cx="2124065" cy="1708160"/>
          </a:xfrm>
          <a:prstGeom prst="rect">
            <a:avLst/>
          </a:prstGeom>
          <a:noFill/>
          <a:ln w="28575">
            <a:solidFill>
              <a:srgbClr val="00B0F0"/>
            </a:solidFill>
          </a:ln>
        </p:spPr>
        <p:txBody>
          <a:bodyPr wrap="square" rtlCol="0">
            <a:spAutoFit/>
          </a:bodyPr>
          <a:lstStyle/>
          <a:p>
            <a:pPr algn="ctr"/>
            <a:r>
              <a:rPr lang="cs-CZ" sz="2000" b="1" dirty="0"/>
              <a:t>Starověk</a:t>
            </a:r>
          </a:p>
          <a:p>
            <a:pPr algn="ctr"/>
            <a:r>
              <a:rPr lang="cs-CZ" sz="1700" dirty="0"/>
              <a:t>První civilizace Mezopotámie</a:t>
            </a:r>
          </a:p>
          <a:p>
            <a:pPr algn="ctr"/>
            <a:r>
              <a:rPr lang="cs-CZ" sz="1700" dirty="0"/>
              <a:t>Starověký Egypt</a:t>
            </a:r>
          </a:p>
          <a:p>
            <a:pPr algn="ctr"/>
            <a:r>
              <a:rPr lang="cs-CZ" sz="1700" dirty="0"/>
              <a:t>Indie a Čína</a:t>
            </a:r>
          </a:p>
          <a:p>
            <a:pPr algn="ctr"/>
            <a:r>
              <a:rPr lang="cs-CZ" sz="1700" dirty="0"/>
              <a:t>Klasické Řecko a Řím</a:t>
            </a:r>
          </a:p>
        </p:txBody>
      </p:sp>
      <p:sp>
        <p:nvSpPr>
          <p:cNvPr id="4" name="TextovéPole 3"/>
          <p:cNvSpPr txBox="1"/>
          <p:nvPr/>
        </p:nvSpPr>
        <p:spPr>
          <a:xfrm>
            <a:off x="5588420" y="985954"/>
            <a:ext cx="2020553" cy="1708160"/>
          </a:xfrm>
          <a:prstGeom prst="rect">
            <a:avLst/>
          </a:prstGeom>
          <a:noFill/>
          <a:ln w="28575">
            <a:solidFill>
              <a:srgbClr val="00B0F0"/>
            </a:solidFill>
          </a:ln>
        </p:spPr>
        <p:txBody>
          <a:bodyPr wrap="none" rtlCol="0">
            <a:spAutoFit/>
          </a:bodyPr>
          <a:lstStyle/>
          <a:p>
            <a:pPr algn="ctr"/>
            <a:r>
              <a:rPr lang="cs-CZ" sz="2000" b="1" dirty="0"/>
              <a:t>Středověk</a:t>
            </a:r>
          </a:p>
          <a:p>
            <a:pPr algn="ctr"/>
            <a:r>
              <a:rPr lang="cs-CZ" sz="1700" dirty="0"/>
              <a:t>Temná století Evropy</a:t>
            </a:r>
          </a:p>
          <a:p>
            <a:pPr algn="ctr"/>
            <a:r>
              <a:rPr lang="cs-CZ" sz="1700" dirty="0"/>
              <a:t>Vznik Islámu</a:t>
            </a:r>
          </a:p>
          <a:p>
            <a:pPr algn="ctr"/>
            <a:r>
              <a:rPr lang="cs-CZ" sz="1700" dirty="0" err="1"/>
              <a:t>Majská</a:t>
            </a:r>
            <a:r>
              <a:rPr lang="cs-CZ" sz="1700" dirty="0"/>
              <a:t> civilizace</a:t>
            </a:r>
          </a:p>
          <a:p>
            <a:pPr algn="ctr"/>
            <a:r>
              <a:rPr lang="cs-CZ" sz="1700" dirty="0"/>
              <a:t>Dobytí Mongolska</a:t>
            </a:r>
          </a:p>
          <a:p>
            <a:pPr algn="ctr"/>
            <a:r>
              <a:rPr lang="cs-CZ" sz="1700" dirty="0"/>
              <a:t>Renesance</a:t>
            </a:r>
          </a:p>
        </p:txBody>
      </p:sp>
      <p:sp>
        <p:nvSpPr>
          <p:cNvPr id="5" name="TextovéPole 4"/>
          <p:cNvSpPr txBox="1"/>
          <p:nvPr/>
        </p:nvSpPr>
        <p:spPr>
          <a:xfrm>
            <a:off x="7482177" y="4508381"/>
            <a:ext cx="2091193" cy="1708160"/>
          </a:xfrm>
          <a:prstGeom prst="rect">
            <a:avLst/>
          </a:prstGeom>
          <a:noFill/>
          <a:ln w="38100">
            <a:solidFill>
              <a:srgbClr val="00B0F0"/>
            </a:solidFill>
          </a:ln>
        </p:spPr>
        <p:txBody>
          <a:bodyPr wrap="square" rtlCol="0">
            <a:spAutoFit/>
          </a:bodyPr>
          <a:lstStyle/>
          <a:p>
            <a:pPr algn="ctr"/>
            <a:r>
              <a:rPr lang="cs-CZ" sz="2000" b="1" dirty="0"/>
              <a:t>Novověk</a:t>
            </a:r>
          </a:p>
          <a:p>
            <a:pPr algn="ctr"/>
            <a:r>
              <a:rPr lang="cs-CZ" sz="1700" dirty="0"/>
              <a:t>Objevení Ameriky</a:t>
            </a:r>
          </a:p>
          <a:p>
            <a:pPr algn="ctr"/>
            <a:r>
              <a:rPr lang="cs-CZ" sz="1700" dirty="0"/>
              <a:t>Francouzská revoluce</a:t>
            </a:r>
          </a:p>
          <a:p>
            <a:pPr algn="ctr"/>
            <a:r>
              <a:rPr lang="cs-CZ" sz="1700" dirty="0"/>
              <a:t>Rozvoj průmyslu</a:t>
            </a:r>
          </a:p>
          <a:p>
            <a:pPr algn="ctr"/>
            <a:r>
              <a:rPr lang="cs-CZ" sz="1700" dirty="0"/>
              <a:t>Světové války</a:t>
            </a:r>
          </a:p>
          <a:p>
            <a:pPr algn="ctr"/>
            <a:r>
              <a:rPr lang="cs-CZ" sz="1700" dirty="0"/>
              <a:t>Kosmický věk</a:t>
            </a:r>
          </a:p>
        </p:txBody>
      </p:sp>
      <p:cxnSp>
        <p:nvCxnSpPr>
          <p:cNvPr id="7" name="Přímá spojnice 6"/>
          <p:cNvCxnSpPr/>
          <p:nvPr/>
        </p:nvCxnSpPr>
        <p:spPr>
          <a:xfrm>
            <a:off x="1082702" y="3610393"/>
            <a:ext cx="912809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Přímá spojnice 13"/>
          <p:cNvCxnSpPr/>
          <p:nvPr/>
        </p:nvCxnSpPr>
        <p:spPr>
          <a:xfrm flipV="1">
            <a:off x="1085778" y="3507519"/>
            <a:ext cx="0" cy="2295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Přímá spojnice 20"/>
          <p:cNvCxnSpPr/>
          <p:nvPr/>
        </p:nvCxnSpPr>
        <p:spPr>
          <a:xfrm flipV="1">
            <a:off x="2820482" y="3516796"/>
            <a:ext cx="0" cy="2295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Přímá spojnice 21"/>
          <p:cNvCxnSpPr/>
          <p:nvPr/>
        </p:nvCxnSpPr>
        <p:spPr>
          <a:xfrm flipV="1">
            <a:off x="4642639" y="3526076"/>
            <a:ext cx="0" cy="2295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Přímá spojnice 22"/>
          <p:cNvCxnSpPr/>
          <p:nvPr/>
        </p:nvCxnSpPr>
        <p:spPr>
          <a:xfrm flipV="1">
            <a:off x="8524211" y="3479694"/>
            <a:ext cx="0" cy="2295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Přímá spojnice 23"/>
          <p:cNvCxnSpPr/>
          <p:nvPr/>
        </p:nvCxnSpPr>
        <p:spPr>
          <a:xfrm flipV="1">
            <a:off x="6569516" y="3512820"/>
            <a:ext cx="0" cy="2295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Obousměrná svislá šipka 19"/>
          <p:cNvSpPr/>
          <p:nvPr/>
        </p:nvSpPr>
        <p:spPr>
          <a:xfrm>
            <a:off x="4471028" y="3803104"/>
            <a:ext cx="381265" cy="643659"/>
          </a:xfrm>
          <a:prstGeom prst="up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7" name="Obousměrná svislá šipka 26"/>
          <p:cNvSpPr/>
          <p:nvPr/>
        </p:nvSpPr>
        <p:spPr>
          <a:xfrm>
            <a:off x="2643306" y="2832056"/>
            <a:ext cx="381265" cy="643659"/>
          </a:xfrm>
          <a:prstGeom prst="up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8" name="Obousměrná svislá šipka 27"/>
          <p:cNvSpPr/>
          <p:nvPr/>
        </p:nvSpPr>
        <p:spPr>
          <a:xfrm>
            <a:off x="8341740" y="3786077"/>
            <a:ext cx="381265" cy="643659"/>
          </a:xfrm>
          <a:prstGeom prst="up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9" name="Obousměrná svislá šipka 28"/>
          <p:cNvSpPr/>
          <p:nvPr/>
        </p:nvSpPr>
        <p:spPr>
          <a:xfrm>
            <a:off x="6388875" y="2818740"/>
            <a:ext cx="381265" cy="643659"/>
          </a:xfrm>
          <a:prstGeom prst="up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26" name="Přímá spojnice se šipkou 25"/>
          <p:cNvCxnSpPr/>
          <p:nvPr/>
        </p:nvCxnSpPr>
        <p:spPr>
          <a:xfrm>
            <a:off x="10169719" y="3601940"/>
            <a:ext cx="190829"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909812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27384"/>
            <a:ext cx="8229600" cy="922114"/>
          </a:xfrm>
        </p:spPr>
        <p:txBody>
          <a:bodyPr>
            <a:normAutofit/>
          </a:bodyPr>
          <a:lstStyle/>
          <a:p>
            <a:pPr algn="ctr"/>
            <a:r>
              <a:rPr lang="cs-CZ" sz="3800" b="1" dirty="0"/>
              <a:t>Ovládnutí ohně ranými lidmi</a:t>
            </a:r>
          </a:p>
        </p:txBody>
      </p:sp>
      <p:sp>
        <p:nvSpPr>
          <p:cNvPr id="3" name="Zástupný symbol pro obsah 2"/>
          <p:cNvSpPr>
            <a:spLocks noGrp="1"/>
          </p:cNvSpPr>
          <p:nvPr>
            <p:ph idx="1"/>
          </p:nvPr>
        </p:nvSpPr>
        <p:spPr>
          <a:xfrm>
            <a:off x="286247" y="1196752"/>
            <a:ext cx="6895045" cy="5184576"/>
          </a:xfrm>
        </p:spPr>
        <p:txBody>
          <a:bodyPr>
            <a:normAutofit fontScale="85000" lnSpcReduction="20000"/>
          </a:bodyPr>
          <a:lstStyle/>
          <a:p>
            <a:r>
              <a:rPr lang="cs-CZ" dirty="0" smtClean="0"/>
              <a:t>Ovládnutí </a:t>
            </a:r>
            <a:r>
              <a:rPr lang="cs-CZ" dirty="0"/>
              <a:t>ohně ranými lidmi bylo </a:t>
            </a:r>
            <a:r>
              <a:rPr lang="cs-CZ" dirty="0" smtClean="0"/>
              <a:t>pro evoluci lidí kritickou technologií.</a:t>
            </a:r>
            <a:r>
              <a:rPr lang="cs-CZ" dirty="0"/>
              <a:t> </a:t>
            </a:r>
            <a:r>
              <a:rPr lang="cs-CZ" dirty="0" smtClean="0"/>
              <a:t>Oheň</a:t>
            </a:r>
            <a:r>
              <a:rPr lang="cs-CZ" dirty="0"/>
              <a:t> poskytoval </a:t>
            </a:r>
            <a:r>
              <a:rPr lang="cs-CZ" dirty="0" smtClean="0"/>
              <a:t>lidem:</a:t>
            </a:r>
          </a:p>
          <a:p>
            <a:pPr lvl="1"/>
            <a:r>
              <a:rPr lang="cs-CZ" b="1" dirty="0" smtClean="0"/>
              <a:t>Teplo</a:t>
            </a:r>
          </a:p>
          <a:p>
            <a:pPr lvl="1"/>
            <a:r>
              <a:rPr lang="cs-CZ" b="1" dirty="0" smtClean="0"/>
              <a:t>Světlo</a:t>
            </a:r>
          </a:p>
          <a:p>
            <a:pPr lvl="1"/>
            <a:r>
              <a:rPr lang="cs-CZ" b="1" dirty="0" smtClean="0"/>
              <a:t>Ochranu před predátory</a:t>
            </a:r>
          </a:p>
          <a:p>
            <a:pPr lvl="1"/>
            <a:r>
              <a:rPr lang="cs-CZ" b="1" dirty="0" smtClean="0"/>
              <a:t>Výrobu pokročilejších                                                                             loveckých nástrojů</a:t>
            </a:r>
          </a:p>
          <a:p>
            <a:pPr lvl="1"/>
            <a:r>
              <a:rPr lang="cs-CZ" b="1" dirty="0" smtClean="0"/>
              <a:t>Vaření jídla</a:t>
            </a:r>
          </a:p>
          <a:p>
            <a:pPr lvl="1"/>
            <a:endParaRPr lang="cs-CZ" dirty="0" smtClean="0"/>
          </a:p>
          <a:p>
            <a:r>
              <a:rPr lang="cs-CZ" dirty="0" smtClean="0"/>
              <a:t>Tyto </a:t>
            </a:r>
            <a:r>
              <a:rPr lang="cs-CZ" dirty="0"/>
              <a:t>pokroky umožnily geografické </a:t>
            </a:r>
            <a:r>
              <a:rPr lang="cs-CZ" dirty="0" smtClean="0"/>
              <a:t>rozšíření                                                                lidí </a:t>
            </a:r>
            <a:r>
              <a:rPr lang="cs-CZ" dirty="0"/>
              <a:t>lidí, </a:t>
            </a:r>
            <a:r>
              <a:rPr lang="cs-CZ" dirty="0" smtClean="0"/>
              <a:t>zásadní inovace </a:t>
            </a:r>
            <a:r>
              <a:rPr lang="cs-CZ" dirty="0"/>
              <a:t>a změny </a:t>
            </a:r>
            <a:r>
              <a:rPr lang="cs-CZ" dirty="0" smtClean="0"/>
              <a:t>ve stravě </a:t>
            </a:r>
            <a:r>
              <a:rPr lang="cs-CZ" dirty="0"/>
              <a:t>a chování. </a:t>
            </a:r>
            <a:endParaRPr lang="cs-CZ" dirty="0" smtClean="0"/>
          </a:p>
          <a:p>
            <a:pPr marL="0" indent="0">
              <a:buNone/>
            </a:pPr>
            <a:endParaRPr lang="cs-CZ" dirty="0"/>
          </a:p>
          <a:p>
            <a:r>
              <a:rPr lang="cs-CZ" dirty="0" smtClean="0"/>
              <a:t>Schopnost rozdělávání ohně pak    umožnila v těchto činnostech pokračovat i v </a:t>
            </a:r>
            <a:r>
              <a:rPr lang="cs-CZ" dirty="0"/>
              <a:t>temných a chladnějších </a:t>
            </a:r>
            <a:r>
              <a:rPr lang="cs-CZ" dirty="0" smtClean="0"/>
              <a:t>večerních hodinách</a:t>
            </a:r>
            <a:endParaRPr lang="cs-CZ" dirty="0"/>
          </a:p>
        </p:txBody>
      </p:sp>
      <p:pic>
        <p:nvPicPr>
          <p:cNvPr id="4" name="Picture 2" descr="undefin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78045" y="768523"/>
            <a:ext cx="3811862" cy="34158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undefin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78045" y="4066148"/>
            <a:ext cx="3811862" cy="2625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558687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274638"/>
            <a:ext cx="8229600" cy="778098"/>
          </a:xfrm>
        </p:spPr>
        <p:txBody>
          <a:bodyPr>
            <a:normAutofit/>
          </a:bodyPr>
          <a:lstStyle/>
          <a:p>
            <a:r>
              <a:rPr lang="cs-CZ" sz="3800" b="1" dirty="0"/>
              <a:t>První použití ohně člověkem v Africe</a:t>
            </a:r>
          </a:p>
        </p:txBody>
      </p:sp>
      <p:sp>
        <p:nvSpPr>
          <p:cNvPr id="3" name="Zástupný symbol pro obsah 2"/>
          <p:cNvSpPr>
            <a:spLocks noGrp="1"/>
          </p:cNvSpPr>
          <p:nvPr>
            <p:ph idx="1"/>
          </p:nvPr>
        </p:nvSpPr>
        <p:spPr>
          <a:xfrm>
            <a:off x="349857" y="1340769"/>
            <a:ext cx="5890159" cy="4669979"/>
          </a:xfrm>
        </p:spPr>
        <p:txBody>
          <a:bodyPr>
            <a:normAutofit/>
          </a:bodyPr>
          <a:lstStyle/>
          <a:p>
            <a:r>
              <a:rPr lang="cs-CZ" sz="2400" dirty="0"/>
              <a:t>Na základě paleoantropologických důkazů byl </a:t>
            </a:r>
            <a:r>
              <a:rPr lang="cs-CZ" sz="2400" b="1" dirty="0"/>
              <a:t>oheň poprvé použit </a:t>
            </a:r>
            <a:r>
              <a:rPr lang="cs-CZ" sz="2400" b="1" i="1" dirty="0"/>
              <a:t>Homo </a:t>
            </a:r>
            <a:r>
              <a:rPr lang="cs-CZ" sz="2400" b="1" i="1" dirty="0" err="1"/>
              <a:t>erectus</a:t>
            </a:r>
            <a:r>
              <a:rPr lang="cs-CZ" sz="2400" b="1" dirty="0"/>
              <a:t> před 1,8 miliony let</a:t>
            </a:r>
            <a:r>
              <a:rPr lang="cs-CZ" sz="2400" dirty="0"/>
              <a:t>. Je však obtížné spolehlivě prokázat, zda nalezené spálené materiály nemohly být způsobeny  přírodními požáry, než aktivitou hominidů</a:t>
            </a:r>
            <a:r>
              <a:rPr lang="cs-CZ" sz="2400" dirty="0" smtClean="0"/>
              <a:t>.</a:t>
            </a:r>
          </a:p>
          <a:p>
            <a:endParaRPr lang="cs-CZ" sz="2400" dirty="0" smtClean="0"/>
          </a:p>
          <a:p>
            <a:r>
              <a:rPr lang="cs-CZ" sz="2400" dirty="0"/>
              <a:t>Používání </a:t>
            </a:r>
            <a:r>
              <a:rPr lang="cs-CZ" sz="2400" b="1" dirty="0"/>
              <a:t>ohně v Africe před 1,6 miliony let </a:t>
            </a:r>
            <a:r>
              <a:rPr lang="cs-CZ" sz="2400" dirty="0"/>
              <a:t>zahrnují červené skvrny sedimentů z </a:t>
            </a:r>
            <a:r>
              <a:rPr lang="cs-CZ" sz="2400" dirty="0" err="1"/>
              <a:t>Chesowanja</a:t>
            </a:r>
            <a:r>
              <a:rPr lang="cs-CZ" sz="2400" dirty="0"/>
              <a:t> v Keni a z </a:t>
            </a:r>
            <a:r>
              <a:rPr lang="cs-CZ" sz="2400" dirty="0" err="1"/>
              <a:t>Koobi</a:t>
            </a:r>
            <a:r>
              <a:rPr lang="cs-CZ" sz="2400" dirty="0"/>
              <a:t> </a:t>
            </a:r>
            <a:r>
              <a:rPr lang="cs-CZ" sz="2400" dirty="0" err="1"/>
              <a:t>Fora</a:t>
            </a:r>
            <a:r>
              <a:rPr lang="cs-CZ" sz="2400" dirty="0"/>
              <a:t> není zcela průkazné. </a:t>
            </a:r>
          </a:p>
        </p:txBody>
      </p:sp>
      <p:pic>
        <p:nvPicPr>
          <p:cNvPr id="4098" name="Picture 2" descr="Homo erectus s nástroji: už před 1,76 milionu let | Téma | Lidovky.c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9757" y="3518298"/>
            <a:ext cx="4111690" cy="304801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omo erectus | McHenry County Colle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98441" y="1251470"/>
            <a:ext cx="2013005" cy="21775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undefin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99757" y="1280403"/>
            <a:ext cx="1944216" cy="2165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99812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756009"/>
          </a:xfrm>
        </p:spPr>
        <p:txBody>
          <a:bodyPr>
            <a:normAutofit/>
          </a:bodyPr>
          <a:lstStyle/>
          <a:p>
            <a:pPr algn="ctr"/>
            <a:r>
              <a:rPr lang="cs-CZ" sz="3400" b="1" dirty="0" smtClean="0"/>
              <a:t>Příprava jídla (masa) na ohni !</a:t>
            </a:r>
            <a:endParaRPr lang="cs-CZ" sz="3400" b="1" dirty="0"/>
          </a:p>
        </p:txBody>
      </p:sp>
      <p:pic>
        <p:nvPicPr>
          <p:cNvPr id="4" name="Zástupný symbol pro obsah 3"/>
          <p:cNvPicPr>
            <a:picLocks noGrp="1" noChangeAspect="1"/>
          </p:cNvPicPr>
          <p:nvPr>
            <p:ph idx="1"/>
          </p:nvPr>
        </p:nvPicPr>
        <p:blipFill>
          <a:blip r:embed="rId2"/>
          <a:stretch>
            <a:fillRect/>
          </a:stretch>
        </p:blipFill>
        <p:spPr>
          <a:xfrm>
            <a:off x="543298" y="1350231"/>
            <a:ext cx="11542685" cy="5507769"/>
          </a:xfrm>
          <a:prstGeom prst="rect">
            <a:avLst/>
          </a:prstGeom>
        </p:spPr>
      </p:pic>
    </p:spTree>
    <p:extLst>
      <p:ext uri="{BB962C8B-B14F-4D97-AF65-F5344CB8AC3E}">
        <p14:creationId xmlns:p14="http://schemas.microsoft.com/office/powerpoint/2010/main" val="1554927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09469"/>
            <a:ext cx="10515600" cy="875277"/>
          </a:xfrm>
        </p:spPr>
        <p:txBody>
          <a:bodyPr>
            <a:normAutofit/>
          </a:bodyPr>
          <a:lstStyle/>
          <a:p>
            <a:pPr algn="ctr"/>
            <a:r>
              <a:rPr lang="cs-CZ" sz="3800" b="1" dirty="0" smtClean="0"/>
              <a:t>Raná strava </a:t>
            </a:r>
            <a:r>
              <a:rPr lang="cs-CZ" sz="3800" b="1" i="1" dirty="0" smtClean="0"/>
              <a:t>Homo sapiens</a:t>
            </a:r>
            <a:endParaRPr lang="cs-CZ" sz="3800" b="1" i="1" dirty="0"/>
          </a:p>
        </p:txBody>
      </p:sp>
      <p:sp>
        <p:nvSpPr>
          <p:cNvPr id="3" name="Zástupný symbol pro obsah 2"/>
          <p:cNvSpPr>
            <a:spLocks noGrp="1"/>
          </p:cNvSpPr>
          <p:nvPr>
            <p:ph idx="1"/>
          </p:nvPr>
        </p:nvSpPr>
        <p:spPr>
          <a:xfrm>
            <a:off x="437323" y="1380352"/>
            <a:ext cx="11362414" cy="5092009"/>
          </a:xfrm>
        </p:spPr>
        <p:txBody>
          <a:bodyPr>
            <a:normAutofit fontScale="85000" lnSpcReduction="20000"/>
          </a:bodyPr>
          <a:lstStyle/>
          <a:p>
            <a:r>
              <a:rPr lang="cs-CZ" b="1" dirty="0" smtClean="0"/>
              <a:t>Klíčovým příspěvkem k rané lidské stravě bylo pravděpodobně ovládnutí ohně</a:t>
            </a:r>
            <a:r>
              <a:rPr lang="cs-CZ" dirty="0" smtClean="0"/>
              <a:t>. Některé studie naznačují korelaci se </a:t>
            </a:r>
            <a:r>
              <a:rPr lang="cs-CZ" b="1" dirty="0" smtClean="0"/>
              <a:t>zavedením ohně a zmenšením velikosti zubů a střev</a:t>
            </a:r>
            <a:r>
              <a:rPr lang="cs-CZ" dirty="0" smtClean="0"/>
              <a:t> a jdou tak daleko, že naznačují jejich snížení jako jasné </a:t>
            </a:r>
            <a:r>
              <a:rPr lang="cs-CZ" b="1" dirty="0" smtClean="0"/>
              <a:t>evoluční indikátory rozšířeného zavedení ohně.</a:t>
            </a:r>
          </a:p>
          <a:p>
            <a:r>
              <a:rPr lang="cs-CZ" b="1" dirty="0" smtClean="0"/>
              <a:t>Klíčovým rozdílem mezi stravou </a:t>
            </a:r>
            <a:r>
              <a:rPr lang="cs-CZ" b="1" i="1" dirty="0" smtClean="0"/>
              <a:t>Homo sapiens</a:t>
            </a:r>
            <a:r>
              <a:rPr lang="cs-CZ" b="1" dirty="0" smtClean="0"/>
              <a:t> a našich nejbližších vyhynulých příbuzných </a:t>
            </a:r>
            <a:r>
              <a:rPr lang="cs-CZ" b="1" i="1" dirty="0" smtClean="0"/>
              <a:t>H. </a:t>
            </a:r>
            <a:r>
              <a:rPr lang="cs-CZ" b="1" i="1" dirty="0" err="1" smtClean="0"/>
              <a:t>neanderthalensis</a:t>
            </a:r>
            <a:r>
              <a:rPr lang="cs-CZ" b="1" dirty="0" smtClean="0"/>
              <a:t> je schopnost účinně trávit vařené škroby</a:t>
            </a:r>
            <a:r>
              <a:rPr lang="cs-CZ" dirty="0" smtClean="0"/>
              <a:t>. Byly nalezeny některé důkazy spojující vařený škrob s dalším zvětšením velikosti mozku </a:t>
            </a:r>
            <a:r>
              <a:rPr lang="cs-CZ" i="1" dirty="0" smtClean="0"/>
              <a:t>H. sapiens</a:t>
            </a:r>
            <a:r>
              <a:rPr lang="cs-CZ" dirty="0" smtClean="0"/>
              <a:t>.</a:t>
            </a:r>
          </a:p>
          <a:p>
            <a:r>
              <a:rPr lang="cs-CZ" b="1" dirty="0" smtClean="0"/>
              <a:t>Kořeny a hlízy </a:t>
            </a:r>
            <a:r>
              <a:rPr lang="cs-CZ" dirty="0" smtClean="0"/>
              <a:t>byly zavedeny do širší lidské stravy a lze předpokládat, že </a:t>
            </a:r>
            <a:r>
              <a:rPr lang="cs-CZ" b="1" dirty="0" smtClean="0"/>
              <a:t>jsou spojeny s ohněm</a:t>
            </a:r>
            <a:r>
              <a:rPr lang="cs-CZ" dirty="0" smtClean="0"/>
              <a:t>, protože vaření by bylo pravděpodobně nezbytné pro strávení mnoha hlíz. </a:t>
            </a:r>
          </a:p>
          <a:p>
            <a:r>
              <a:rPr lang="cs-CZ" b="1" dirty="0" smtClean="0"/>
              <a:t>Kořeny a hlízy </a:t>
            </a:r>
            <a:r>
              <a:rPr lang="cs-CZ" dirty="0" smtClean="0"/>
              <a:t>v některých kulturách lovců a sběračů tvoří kritickou složku stravy. To se netýká pouze nutriční hodnoty druhu, ale i relativní roční stability druhu. </a:t>
            </a:r>
          </a:p>
          <a:p>
            <a:r>
              <a:rPr lang="cs-CZ" dirty="0" smtClean="0"/>
              <a:t>Kromě využívání hlíz je </a:t>
            </a:r>
            <a:r>
              <a:rPr lang="cs-CZ" b="1" dirty="0" smtClean="0"/>
              <a:t>další potravinovou inovací </a:t>
            </a:r>
            <a:r>
              <a:rPr lang="cs-CZ" dirty="0" smtClean="0"/>
              <a:t>(zatím) </a:t>
            </a:r>
            <a:r>
              <a:rPr lang="cs-CZ" i="1" dirty="0" smtClean="0"/>
              <a:t>Homo sapiens</a:t>
            </a:r>
            <a:r>
              <a:rPr lang="cs-CZ" dirty="0" smtClean="0"/>
              <a:t> zavedení </a:t>
            </a:r>
            <a:r>
              <a:rPr lang="cs-CZ" i="1" dirty="0" smtClean="0"/>
              <a:t>pobřežních a jiných mořských zdrojů</a:t>
            </a:r>
            <a:r>
              <a:rPr lang="cs-CZ" dirty="0" smtClean="0"/>
              <a:t>. Někteří vědci tvrdí, že konzumace měkkýšů a dalších mořských druhů hraje významnou roli v evoluci moderního </a:t>
            </a:r>
            <a:r>
              <a:rPr lang="cs-CZ" i="1" dirty="0" smtClean="0"/>
              <a:t>Homo sapiens</a:t>
            </a:r>
            <a:r>
              <a:rPr lang="cs-CZ" dirty="0" smtClean="0"/>
              <a:t>.</a:t>
            </a:r>
          </a:p>
          <a:p>
            <a:r>
              <a:rPr lang="cs-CZ" b="1" dirty="0" smtClean="0"/>
              <a:t>Ve svrchním paleolitu </a:t>
            </a:r>
            <a:r>
              <a:rPr lang="cs-CZ" dirty="0" smtClean="0"/>
              <a:t>se předpokládáme </a:t>
            </a:r>
            <a:r>
              <a:rPr lang="cs-CZ" b="1" dirty="0" smtClean="0"/>
              <a:t>vyšší podíl masa v lidské stravě korelují s expanzí populace v </a:t>
            </a:r>
            <a:r>
              <a:rPr lang="cs-CZ" b="1" u="sng" dirty="0" smtClean="0"/>
              <a:t>Evropě</a:t>
            </a:r>
            <a:r>
              <a:rPr lang="cs-CZ" b="1" dirty="0" smtClean="0"/>
              <a:t>.</a:t>
            </a:r>
            <a:r>
              <a:rPr lang="cs-CZ" dirty="0"/>
              <a:t> </a:t>
            </a:r>
            <a:r>
              <a:rPr lang="cs-CZ" dirty="0" smtClean="0"/>
              <a:t>Konzumována byla rovněž široká </a:t>
            </a:r>
            <a:r>
              <a:rPr lang="cs-CZ" dirty="0"/>
              <a:t>škála rostlin, ale také široká škála </a:t>
            </a:r>
            <a:r>
              <a:rPr lang="cs-CZ" dirty="0" smtClean="0"/>
              <a:t>zvířat</a:t>
            </a:r>
            <a:r>
              <a:rPr lang="cs-CZ" dirty="0"/>
              <a:t>.</a:t>
            </a:r>
            <a:endParaRPr lang="cs-CZ" dirty="0" smtClean="0"/>
          </a:p>
          <a:p>
            <a:endParaRPr lang="cs-CZ" dirty="0"/>
          </a:p>
        </p:txBody>
      </p:sp>
    </p:spTree>
    <p:extLst>
      <p:ext uri="{BB962C8B-B14F-4D97-AF65-F5344CB8AC3E}">
        <p14:creationId xmlns:p14="http://schemas.microsoft.com/office/powerpoint/2010/main" val="172166945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61761"/>
            <a:ext cx="10515600" cy="795765"/>
          </a:xfrm>
        </p:spPr>
        <p:txBody>
          <a:bodyPr>
            <a:normAutofit fontScale="90000"/>
          </a:bodyPr>
          <a:lstStyle/>
          <a:p>
            <a:pPr algn="ctr"/>
            <a:r>
              <a:rPr lang="cs-CZ" b="1" dirty="0" smtClean="0"/>
              <a:t/>
            </a:r>
            <a:br>
              <a:rPr lang="cs-CZ" b="1" dirty="0" smtClean="0"/>
            </a:br>
            <a:r>
              <a:rPr lang="cs-CZ" sz="4000" b="1" dirty="0"/>
              <a:t>Použití ohně a </a:t>
            </a:r>
            <a:r>
              <a:rPr lang="cs-CZ" sz="4000" b="1" dirty="0" smtClean="0"/>
              <a:t>rozšíření člověka po Zemi</a:t>
            </a:r>
            <a:r>
              <a:rPr lang="cs-CZ" sz="4000" b="1" dirty="0"/>
              <a:t/>
            </a:r>
            <a:br>
              <a:rPr lang="cs-CZ" sz="4000" b="1" dirty="0"/>
            </a:br>
            <a:endParaRPr lang="cs-CZ" sz="4000" dirty="0"/>
          </a:p>
        </p:txBody>
      </p:sp>
      <p:sp>
        <p:nvSpPr>
          <p:cNvPr id="5" name="Obdélník 4"/>
          <p:cNvSpPr/>
          <p:nvPr/>
        </p:nvSpPr>
        <p:spPr>
          <a:xfrm>
            <a:off x="477079" y="1324012"/>
            <a:ext cx="11147728" cy="3108543"/>
          </a:xfrm>
          <a:prstGeom prst="rect">
            <a:avLst/>
          </a:prstGeom>
        </p:spPr>
        <p:txBody>
          <a:bodyPr wrap="square">
            <a:spAutoFit/>
          </a:bodyPr>
          <a:lstStyle/>
          <a:p>
            <a:pPr marL="285750" indent="-285750">
              <a:buFont typeface="Arial" panose="020B0604020202020204" pitchFamily="34" charset="0"/>
              <a:buChar char="•"/>
            </a:pPr>
            <a:r>
              <a:rPr lang="cs-CZ" sz="2000" dirty="0"/>
              <a:t>Technologie ohně může být použita pro mnoho účelů, </a:t>
            </a:r>
            <a:r>
              <a:rPr lang="cs-CZ" sz="2000" b="1" dirty="0"/>
              <a:t>od udržování tepla, přes vaření jídla, správu krajiny, výrobu nástrojů a prodloužení denního světla</a:t>
            </a:r>
            <a:r>
              <a:rPr lang="cs-CZ" sz="2000" dirty="0"/>
              <a:t>, z nichž mnohé jsou </a:t>
            </a:r>
            <a:r>
              <a:rPr lang="cs-CZ" sz="2000" b="1" dirty="0"/>
              <a:t>zvláště užitečné v mírném </a:t>
            </a:r>
            <a:r>
              <a:rPr lang="cs-CZ" sz="2000" b="1" dirty="0" smtClean="0"/>
              <a:t>pásmu</a:t>
            </a:r>
            <a:r>
              <a:rPr lang="cs-CZ" sz="2000" dirty="0" smtClean="0"/>
              <a:t> vyznačujícím se </a:t>
            </a:r>
            <a:r>
              <a:rPr lang="cs-CZ" sz="2000" b="1" dirty="0" smtClean="0"/>
              <a:t>střídáním ročních období</a:t>
            </a:r>
            <a:r>
              <a:rPr lang="cs-CZ" sz="2000" dirty="0" smtClean="0"/>
              <a:t>.</a:t>
            </a:r>
            <a:endParaRPr lang="cs-CZ" sz="2000" dirty="0"/>
          </a:p>
          <a:p>
            <a:endParaRPr lang="cs-CZ" sz="2000" dirty="0"/>
          </a:p>
          <a:p>
            <a:pPr marL="285750" indent="-285750">
              <a:buFont typeface="Arial" panose="020B0604020202020204" pitchFamily="34" charset="0"/>
              <a:buChar char="•"/>
            </a:pPr>
            <a:r>
              <a:rPr lang="cs-CZ" sz="2000" dirty="0" smtClean="0"/>
              <a:t>Teploty</a:t>
            </a:r>
            <a:r>
              <a:rPr lang="cs-CZ" sz="2000" dirty="0"/>
              <a:t>, se kterými se dnes lidé setkávají, jsou zprostředkovány řadou kulturních strategií, zejména </a:t>
            </a:r>
            <a:r>
              <a:rPr lang="cs-CZ" sz="2000" b="1" dirty="0"/>
              <a:t>oblečením, přístřeším, technologií vytápění a chlazení</a:t>
            </a:r>
            <a:r>
              <a:rPr lang="cs-CZ" sz="2000" dirty="0"/>
              <a:t>, a v důsledku toho jsme schopni fungovat od nejmrazivějších po nejteplejší místa. To platí navzdory skutečnosti, že </a:t>
            </a:r>
            <a:r>
              <a:rPr lang="cs-CZ" sz="2000" b="1" dirty="0"/>
              <a:t>lidé nejsou biologicky nijak zvlášť dobře přizpůsobeni </a:t>
            </a:r>
            <a:r>
              <a:rPr lang="cs-CZ" sz="2000" dirty="0"/>
              <a:t>k tomu, aby </a:t>
            </a:r>
            <a:r>
              <a:rPr lang="cs-CZ" sz="2000" b="1" dirty="0"/>
              <a:t>se vypořád</a:t>
            </a:r>
            <a:r>
              <a:rPr lang="cs-CZ" sz="2000" b="1" dirty="0">
                <a:latin typeface="+mj-lt"/>
              </a:rPr>
              <a:t>a</a:t>
            </a:r>
            <a:r>
              <a:rPr lang="cs-CZ" sz="2000" b="1" dirty="0"/>
              <a:t>li s teplotními extrémy, zejména chladem</a:t>
            </a:r>
            <a:r>
              <a:rPr lang="cs-CZ" sz="2000" dirty="0" smtClean="0"/>
              <a:t>.</a:t>
            </a:r>
          </a:p>
          <a:p>
            <a:endParaRPr lang="cs-CZ" dirty="0"/>
          </a:p>
          <a:p>
            <a:endParaRPr lang="cs-CZ" dirty="0"/>
          </a:p>
        </p:txBody>
      </p:sp>
      <p:sp>
        <p:nvSpPr>
          <p:cNvPr id="7" name="Zástupný symbol pro obsah 2"/>
          <p:cNvSpPr>
            <a:spLocks noGrp="1"/>
          </p:cNvSpPr>
          <p:nvPr>
            <p:ph idx="1"/>
          </p:nvPr>
        </p:nvSpPr>
        <p:spPr>
          <a:xfrm>
            <a:off x="469129" y="4142627"/>
            <a:ext cx="11449878" cy="2130949"/>
          </a:xfrm>
        </p:spPr>
        <p:txBody>
          <a:bodyPr>
            <a:noAutofit/>
          </a:bodyPr>
          <a:lstStyle/>
          <a:p>
            <a:r>
              <a:rPr lang="cs-CZ" sz="2000" dirty="0"/>
              <a:t>N</a:t>
            </a:r>
            <a:r>
              <a:rPr lang="cs-CZ" sz="2000" dirty="0" smtClean="0"/>
              <a:t>epříbuzenské </a:t>
            </a:r>
            <a:r>
              <a:rPr lang="cs-CZ" sz="2000" b="1" dirty="0"/>
              <a:t>sdílení p</a:t>
            </a:r>
            <a:r>
              <a:rPr lang="cs-CZ" sz="2000" b="1" dirty="0">
                <a:latin typeface="+mj-lt"/>
              </a:rPr>
              <a:t>ot</a:t>
            </a:r>
            <a:r>
              <a:rPr lang="cs-CZ" sz="2000" b="1" dirty="0"/>
              <a:t>ravy, výměna na dálku a rituální vztahy </a:t>
            </a:r>
            <a:r>
              <a:rPr lang="cs-CZ" sz="2000" dirty="0"/>
              <a:t>by umožnily populacím </a:t>
            </a:r>
            <a:r>
              <a:rPr lang="cs-CZ" sz="2000" dirty="0" smtClean="0"/>
              <a:t>se "reflexivně</a:t>
            </a:r>
            <a:r>
              <a:rPr lang="cs-CZ" sz="2000" dirty="0"/>
              <a:t>" se přizpůsobit </a:t>
            </a:r>
            <a:r>
              <a:rPr lang="cs-CZ" sz="2000" b="1" dirty="0"/>
              <a:t>místním klimatickým a environmentálním fluktuacím </a:t>
            </a:r>
            <a:r>
              <a:rPr lang="cs-CZ" sz="2000" dirty="0"/>
              <a:t>a překonat a nahradit ostatní druhy </a:t>
            </a:r>
            <a:r>
              <a:rPr lang="cs-CZ" sz="2000" dirty="0" err="1"/>
              <a:t>homininů</a:t>
            </a:r>
            <a:r>
              <a:rPr lang="cs-CZ" sz="2000" dirty="0" smtClean="0"/>
              <a:t>.</a:t>
            </a:r>
          </a:p>
          <a:p>
            <a:endParaRPr lang="cs-CZ" sz="2000" dirty="0" smtClean="0"/>
          </a:p>
          <a:p>
            <a:r>
              <a:rPr lang="cs-CZ" sz="2000" dirty="0" smtClean="0"/>
              <a:t>V </a:t>
            </a:r>
            <a:r>
              <a:rPr lang="cs-CZ" sz="2000" dirty="0"/>
              <a:t>podstatě </a:t>
            </a:r>
            <a:r>
              <a:rPr lang="cs-CZ" sz="2000" b="1" dirty="0"/>
              <a:t>akumulace, čerpání a předávání velkého množství kumulativních kulturních znalostí</a:t>
            </a:r>
            <a:r>
              <a:rPr lang="cs-CZ" sz="2000" dirty="0"/>
              <a:t>, ať už v materiální nebo myšlenkové formě, </a:t>
            </a:r>
            <a:r>
              <a:rPr lang="cs-CZ" sz="2000" b="1" dirty="0"/>
              <a:t>mohlo být rozhodující při vytváření a udržování niky všeobecné-specialisty naším druhem v pleistocénu.</a:t>
            </a:r>
          </a:p>
        </p:txBody>
      </p:sp>
    </p:spTree>
    <p:extLst>
      <p:ext uri="{BB962C8B-B14F-4D97-AF65-F5344CB8AC3E}">
        <p14:creationId xmlns:p14="http://schemas.microsoft.com/office/powerpoint/2010/main" val="317490937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3223" y="343285"/>
            <a:ext cx="10718359" cy="377545"/>
          </a:xfrm>
        </p:spPr>
        <p:txBody>
          <a:bodyPr>
            <a:noAutofit/>
          </a:bodyPr>
          <a:lstStyle/>
          <a:p>
            <a:pPr algn="ctr"/>
            <a:r>
              <a:rPr lang="cs-CZ" sz="3800" b="1" dirty="0"/>
              <a:t>Co lidstvo objevilo jako první, oheň nebo oblečení ?</a:t>
            </a:r>
            <a:endParaRPr lang="cs-CZ" sz="3800" dirty="0"/>
          </a:p>
        </p:txBody>
      </p:sp>
      <p:sp>
        <p:nvSpPr>
          <p:cNvPr id="4" name="Zástupný symbol pro obsah 3"/>
          <p:cNvSpPr>
            <a:spLocks noGrp="1"/>
          </p:cNvSpPr>
          <p:nvPr>
            <p:ph idx="1"/>
          </p:nvPr>
        </p:nvSpPr>
        <p:spPr>
          <a:xfrm>
            <a:off x="453223" y="1260777"/>
            <a:ext cx="11457831" cy="4368746"/>
          </a:xfrm>
        </p:spPr>
        <p:txBody>
          <a:bodyPr>
            <a:normAutofit fontScale="92500" lnSpcReduction="10000"/>
          </a:bodyPr>
          <a:lstStyle/>
          <a:p>
            <a:r>
              <a:rPr lang="cs-CZ" dirty="0"/>
              <a:t>S největší pravděpodobností byl oheň </a:t>
            </a:r>
            <a:r>
              <a:rPr lang="cs-CZ" b="1" dirty="0"/>
              <a:t>ovládán lidmi dlouho předtím, než se začalo používat </a:t>
            </a:r>
            <a:r>
              <a:rPr lang="cs-CZ" b="1" dirty="0" smtClean="0"/>
              <a:t>oblečení</a:t>
            </a:r>
            <a:r>
              <a:rPr lang="cs-CZ" dirty="0" smtClean="0"/>
              <a:t>. </a:t>
            </a:r>
            <a:r>
              <a:rPr lang="cs-CZ" dirty="0"/>
              <a:t>Současný nejlepší odhad prvního kontrolovaného použití ohně je asi </a:t>
            </a:r>
            <a:r>
              <a:rPr lang="cs-CZ" b="1" dirty="0"/>
              <a:t>před 1 milionem </a:t>
            </a:r>
            <a:r>
              <a:rPr lang="cs-CZ" b="1" dirty="0" smtClean="0"/>
              <a:t>let (jeskyně </a:t>
            </a:r>
            <a:r>
              <a:rPr lang="cs-CZ" b="1" dirty="0" err="1" smtClean="0"/>
              <a:t>Wonderwerk</a:t>
            </a:r>
            <a:r>
              <a:rPr lang="cs-CZ" b="1" dirty="0" smtClean="0"/>
              <a:t> v jižní Africe</a:t>
            </a:r>
            <a:r>
              <a:rPr lang="cs-CZ" dirty="0" smtClean="0"/>
              <a:t>) u našich předků, kteří </a:t>
            </a:r>
            <a:r>
              <a:rPr lang="cs-CZ" dirty="0"/>
              <a:t>ještě nebyli anatomicky moderními </a:t>
            </a:r>
            <a:r>
              <a:rPr lang="cs-CZ" dirty="0" smtClean="0"/>
              <a:t>lidmi </a:t>
            </a:r>
          </a:p>
          <a:p>
            <a:pPr marL="0" indent="0">
              <a:buNone/>
            </a:pPr>
            <a:endParaRPr lang="cs-CZ" dirty="0"/>
          </a:p>
          <a:p>
            <a:r>
              <a:rPr lang="cs-CZ" b="1" dirty="0" smtClean="0"/>
              <a:t>Oděvy </a:t>
            </a:r>
            <a:r>
              <a:rPr lang="cs-CZ" b="1" dirty="0"/>
              <a:t>se </a:t>
            </a:r>
            <a:r>
              <a:rPr lang="cs-CZ" b="1" dirty="0" smtClean="0"/>
              <a:t>začaly používat </a:t>
            </a:r>
            <a:r>
              <a:rPr lang="cs-CZ" b="1" dirty="0"/>
              <a:t>před 83-170 000 </a:t>
            </a:r>
            <a:r>
              <a:rPr lang="cs-CZ" b="1" dirty="0" smtClean="0"/>
              <a:t>lety</a:t>
            </a:r>
            <a:r>
              <a:rPr lang="cs-CZ" dirty="0" smtClean="0"/>
              <a:t>. Důkazy </a:t>
            </a:r>
            <a:r>
              <a:rPr lang="cs-CZ" dirty="0"/>
              <a:t>o oblečení jsou </a:t>
            </a:r>
            <a:r>
              <a:rPr lang="cs-CZ" b="1" dirty="0"/>
              <a:t>nepřímé</a:t>
            </a:r>
            <a:r>
              <a:rPr lang="cs-CZ" dirty="0"/>
              <a:t>, protože na rozdíl od spáleného materiálu a ohnišť by oblečení nepřežilo. </a:t>
            </a:r>
            <a:endParaRPr lang="cs-CZ" dirty="0" smtClean="0"/>
          </a:p>
          <a:p>
            <a:pPr marL="0" indent="0">
              <a:buNone/>
            </a:pPr>
            <a:endParaRPr lang="cs-CZ" dirty="0" smtClean="0"/>
          </a:p>
          <a:p>
            <a:r>
              <a:rPr lang="cs-CZ" dirty="0" smtClean="0"/>
              <a:t>Nejlepší </a:t>
            </a:r>
            <a:r>
              <a:rPr lang="cs-CZ" dirty="0"/>
              <a:t>nepřímý důkaz o datování je z </a:t>
            </a:r>
            <a:r>
              <a:rPr lang="cs-CZ" b="1" dirty="0"/>
              <a:t>evoluce lidských vší</a:t>
            </a:r>
            <a:r>
              <a:rPr lang="cs-CZ" dirty="0"/>
              <a:t>. Tyto tři druhy lidských vší se liší od vší na blízce příbuzných druzích. Zdá se, že vši na </a:t>
            </a:r>
            <a:r>
              <a:rPr lang="cs-CZ" b="1" dirty="0"/>
              <a:t>hlavě a těle se oddělily od šimpanzích vší asi před 5,5 až 7 miliony let.</a:t>
            </a:r>
          </a:p>
          <a:p>
            <a:endParaRPr lang="cs-CZ" dirty="0"/>
          </a:p>
        </p:txBody>
      </p:sp>
    </p:spTree>
    <p:extLst>
      <p:ext uri="{BB962C8B-B14F-4D97-AF65-F5344CB8AC3E}">
        <p14:creationId xmlns:p14="http://schemas.microsoft.com/office/powerpoint/2010/main" val="222157150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188640"/>
            <a:ext cx="8229600" cy="1143000"/>
          </a:xfrm>
        </p:spPr>
        <p:txBody>
          <a:bodyPr>
            <a:normAutofit fontScale="90000"/>
          </a:bodyPr>
          <a:lstStyle/>
          <a:p>
            <a:pPr algn="ctr"/>
            <a:r>
              <a:rPr lang="cs-CZ" b="1" dirty="0" smtClean="0"/>
              <a:t>Role oheň při rozšíření člověka na Zemi</a:t>
            </a:r>
            <a:endParaRPr lang="cs-CZ" b="1" dirty="0"/>
          </a:p>
        </p:txBody>
      </p:sp>
      <p:pic>
        <p:nvPicPr>
          <p:cNvPr id="6" name="Zástupný symbol pro obsah 5"/>
          <p:cNvPicPr>
            <a:picLocks noGrp="1" noChangeAspect="1"/>
          </p:cNvPicPr>
          <p:nvPr>
            <p:ph idx="1"/>
          </p:nvPr>
        </p:nvPicPr>
        <p:blipFill>
          <a:blip r:embed="rId2"/>
          <a:stretch>
            <a:fillRect/>
          </a:stretch>
        </p:blipFill>
        <p:spPr>
          <a:xfrm>
            <a:off x="104981" y="1916833"/>
            <a:ext cx="11876244" cy="2584415"/>
          </a:xfrm>
          <a:prstGeom prst="rect">
            <a:avLst/>
          </a:prstGeom>
        </p:spPr>
      </p:pic>
      <p:sp>
        <p:nvSpPr>
          <p:cNvPr id="7" name="TextovéPole 6"/>
          <p:cNvSpPr txBox="1"/>
          <p:nvPr/>
        </p:nvSpPr>
        <p:spPr>
          <a:xfrm>
            <a:off x="2352924" y="5145224"/>
            <a:ext cx="7565469" cy="553998"/>
          </a:xfrm>
          <a:prstGeom prst="rect">
            <a:avLst/>
          </a:prstGeom>
          <a:noFill/>
        </p:spPr>
        <p:txBody>
          <a:bodyPr wrap="none" rtlCol="0">
            <a:spAutoFit/>
          </a:bodyPr>
          <a:lstStyle/>
          <a:p>
            <a:r>
              <a:rPr lang="cs-CZ" sz="3000" dirty="0"/>
              <a:t>Časová osa hlavních události evoluce hominidů</a:t>
            </a:r>
            <a:r>
              <a:rPr lang="cs-CZ" sz="2400" dirty="0"/>
              <a:t>.</a:t>
            </a:r>
          </a:p>
        </p:txBody>
      </p:sp>
      <p:sp>
        <p:nvSpPr>
          <p:cNvPr id="8" name="TextovéPole 7"/>
          <p:cNvSpPr txBox="1"/>
          <p:nvPr/>
        </p:nvSpPr>
        <p:spPr>
          <a:xfrm>
            <a:off x="835120" y="2185393"/>
            <a:ext cx="1271823" cy="830997"/>
          </a:xfrm>
          <a:prstGeom prst="rect">
            <a:avLst/>
          </a:prstGeom>
          <a:solidFill>
            <a:schemeClr val="bg1"/>
          </a:solidFill>
          <a:ln>
            <a:solidFill>
              <a:schemeClr val="tx1"/>
            </a:solidFill>
          </a:ln>
        </p:spPr>
        <p:txBody>
          <a:bodyPr wrap="none" rtlCol="0">
            <a:spAutoFit/>
          </a:bodyPr>
          <a:lstStyle/>
          <a:p>
            <a:pPr algn="ctr"/>
            <a:r>
              <a:rPr lang="cs-CZ" sz="1600" dirty="0"/>
              <a:t>První použití </a:t>
            </a:r>
          </a:p>
          <a:p>
            <a:pPr algn="ctr"/>
            <a:r>
              <a:rPr lang="cs-CZ" sz="1600" dirty="0"/>
              <a:t>kamenných </a:t>
            </a:r>
          </a:p>
          <a:p>
            <a:pPr algn="ctr"/>
            <a:r>
              <a:rPr lang="cs-CZ" sz="1600" dirty="0"/>
              <a:t>nástrojů</a:t>
            </a:r>
          </a:p>
        </p:txBody>
      </p:sp>
      <p:sp>
        <p:nvSpPr>
          <p:cNvPr id="11" name="TextovéPole 10"/>
          <p:cNvSpPr txBox="1"/>
          <p:nvPr/>
        </p:nvSpPr>
        <p:spPr>
          <a:xfrm>
            <a:off x="2767204" y="3865431"/>
            <a:ext cx="1709655" cy="830997"/>
          </a:xfrm>
          <a:prstGeom prst="rect">
            <a:avLst/>
          </a:prstGeom>
          <a:solidFill>
            <a:schemeClr val="bg1"/>
          </a:solidFill>
          <a:ln w="9525">
            <a:solidFill>
              <a:schemeClr val="tx1"/>
            </a:solidFill>
          </a:ln>
        </p:spPr>
        <p:txBody>
          <a:bodyPr wrap="square" rtlCol="0">
            <a:spAutoFit/>
          </a:bodyPr>
          <a:lstStyle/>
          <a:p>
            <a:pPr algn="ctr"/>
            <a:r>
              <a:rPr lang="cs-CZ" sz="1600" dirty="0"/>
              <a:t>První hominidi </a:t>
            </a:r>
          </a:p>
          <a:p>
            <a:pPr algn="ctr"/>
            <a:r>
              <a:rPr lang="cs-CZ" sz="1600" dirty="0"/>
              <a:t>mimo Afriku </a:t>
            </a:r>
          </a:p>
          <a:p>
            <a:pPr algn="ctr"/>
            <a:r>
              <a:rPr lang="cs-CZ" sz="1600" dirty="0"/>
              <a:t>(</a:t>
            </a:r>
            <a:r>
              <a:rPr lang="cs-CZ" sz="1600" dirty="0" err="1"/>
              <a:t>Dmanisi</a:t>
            </a:r>
            <a:r>
              <a:rPr lang="cs-CZ" sz="1600" dirty="0"/>
              <a:t>)</a:t>
            </a:r>
          </a:p>
        </p:txBody>
      </p:sp>
      <p:sp>
        <p:nvSpPr>
          <p:cNvPr id="12" name="TextovéPole 11"/>
          <p:cNvSpPr txBox="1"/>
          <p:nvPr/>
        </p:nvSpPr>
        <p:spPr>
          <a:xfrm>
            <a:off x="4927970" y="1868186"/>
            <a:ext cx="1579278" cy="830997"/>
          </a:xfrm>
          <a:prstGeom prst="rect">
            <a:avLst/>
          </a:prstGeom>
          <a:solidFill>
            <a:schemeClr val="bg1"/>
          </a:solidFill>
          <a:ln w="9525">
            <a:solidFill>
              <a:schemeClr val="tx1"/>
            </a:solidFill>
          </a:ln>
        </p:spPr>
        <p:txBody>
          <a:bodyPr wrap="none" rtlCol="0">
            <a:spAutoFit/>
          </a:bodyPr>
          <a:lstStyle/>
          <a:p>
            <a:pPr algn="ctr"/>
            <a:r>
              <a:rPr lang="cs-CZ" sz="1600" dirty="0"/>
              <a:t>První osídlení</a:t>
            </a:r>
          </a:p>
          <a:p>
            <a:pPr algn="ctr"/>
            <a:r>
              <a:rPr lang="cs-CZ" sz="1600" dirty="0"/>
              <a:t> mírného pásma </a:t>
            </a:r>
          </a:p>
          <a:p>
            <a:pPr algn="ctr"/>
            <a:r>
              <a:rPr lang="cs-CZ" sz="1600" dirty="0"/>
              <a:t>(severní Evropa)</a:t>
            </a:r>
          </a:p>
        </p:txBody>
      </p:sp>
      <p:sp>
        <p:nvSpPr>
          <p:cNvPr id="13" name="TextovéPole 12"/>
          <p:cNvSpPr txBox="1"/>
          <p:nvPr/>
        </p:nvSpPr>
        <p:spPr>
          <a:xfrm>
            <a:off x="5375920" y="3881336"/>
            <a:ext cx="2880320" cy="830997"/>
          </a:xfrm>
          <a:prstGeom prst="rect">
            <a:avLst/>
          </a:prstGeom>
          <a:solidFill>
            <a:schemeClr val="bg1"/>
          </a:solidFill>
          <a:ln w="9525">
            <a:solidFill>
              <a:schemeClr val="tx1"/>
            </a:solidFill>
          </a:ln>
        </p:spPr>
        <p:txBody>
          <a:bodyPr wrap="square" rtlCol="0">
            <a:spAutoFit/>
          </a:bodyPr>
          <a:lstStyle/>
          <a:p>
            <a:pPr algn="ctr"/>
            <a:r>
              <a:rPr lang="cs-CZ" sz="1600" dirty="0"/>
              <a:t>Stále osídlení chladnějších</a:t>
            </a:r>
          </a:p>
          <a:p>
            <a:pPr algn="ctr"/>
            <a:r>
              <a:rPr lang="cs-CZ" sz="1600" dirty="0"/>
              <a:t> a více kontinentálních</a:t>
            </a:r>
          </a:p>
          <a:p>
            <a:pPr algn="ctr"/>
            <a:r>
              <a:rPr lang="cs-CZ" sz="1600" dirty="0"/>
              <a:t> klimatických podmínek v Evropě</a:t>
            </a:r>
          </a:p>
        </p:txBody>
      </p:sp>
      <p:sp>
        <p:nvSpPr>
          <p:cNvPr id="14" name="TextovéPole 13"/>
          <p:cNvSpPr txBox="1"/>
          <p:nvPr/>
        </p:nvSpPr>
        <p:spPr>
          <a:xfrm>
            <a:off x="6882793" y="2058749"/>
            <a:ext cx="1380506" cy="584775"/>
          </a:xfrm>
          <a:prstGeom prst="rect">
            <a:avLst/>
          </a:prstGeom>
          <a:solidFill>
            <a:schemeClr val="bg1"/>
          </a:solidFill>
          <a:ln w="28575">
            <a:solidFill>
              <a:srgbClr val="FF0000"/>
            </a:solidFill>
          </a:ln>
        </p:spPr>
        <p:txBody>
          <a:bodyPr wrap="none" rtlCol="0">
            <a:spAutoFit/>
          </a:bodyPr>
          <a:lstStyle/>
          <a:p>
            <a:pPr algn="ctr"/>
            <a:r>
              <a:rPr lang="cs-CZ" sz="1600" dirty="0"/>
              <a:t>První doklady </a:t>
            </a:r>
          </a:p>
          <a:p>
            <a:pPr algn="ctr"/>
            <a:r>
              <a:rPr lang="cs-CZ" sz="1600" dirty="0"/>
              <a:t>o použití ohně</a:t>
            </a:r>
          </a:p>
        </p:txBody>
      </p:sp>
      <p:sp>
        <p:nvSpPr>
          <p:cNvPr id="15" name="TextovéPole 14"/>
          <p:cNvSpPr txBox="1"/>
          <p:nvPr/>
        </p:nvSpPr>
        <p:spPr>
          <a:xfrm>
            <a:off x="9949060" y="2098508"/>
            <a:ext cx="1890261" cy="584775"/>
          </a:xfrm>
          <a:prstGeom prst="rect">
            <a:avLst/>
          </a:prstGeom>
          <a:solidFill>
            <a:schemeClr val="bg1"/>
          </a:solidFill>
          <a:ln w="9525">
            <a:solidFill>
              <a:schemeClr val="tx1"/>
            </a:solidFill>
          </a:ln>
        </p:spPr>
        <p:txBody>
          <a:bodyPr wrap="none" rtlCol="0">
            <a:spAutoFit/>
          </a:bodyPr>
          <a:lstStyle/>
          <a:p>
            <a:pPr algn="ctr"/>
            <a:r>
              <a:rPr lang="cs-CZ" sz="1600" dirty="0"/>
              <a:t>Moderní humanoidi </a:t>
            </a:r>
          </a:p>
          <a:p>
            <a:pPr algn="ctr"/>
            <a:r>
              <a:rPr lang="cs-CZ" sz="1600" dirty="0"/>
              <a:t>v Evropě</a:t>
            </a:r>
          </a:p>
        </p:txBody>
      </p:sp>
      <p:sp>
        <p:nvSpPr>
          <p:cNvPr id="16" name="TextovéPole 15"/>
          <p:cNvSpPr txBox="1"/>
          <p:nvPr/>
        </p:nvSpPr>
        <p:spPr>
          <a:xfrm>
            <a:off x="10673999" y="3872349"/>
            <a:ext cx="1189173" cy="338554"/>
          </a:xfrm>
          <a:prstGeom prst="rect">
            <a:avLst/>
          </a:prstGeom>
          <a:solidFill>
            <a:schemeClr val="bg1"/>
          </a:solidFill>
          <a:ln w="9525">
            <a:solidFill>
              <a:schemeClr val="tx1"/>
            </a:solidFill>
          </a:ln>
        </p:spPr>
        <p:txBody>
          <a:bodyPr wrap="none" rtlCol="0">
            <a:spAutoFit/>
          </a:bodyPr>
          <a:lstStyle/>
          <a:p>
            <a:pPr algn="ctr"/>
            <a:r>
              <a:rPr lang="cs-CZ" sz="1600" dirty="0"/>
              <a:t>Zemědělství</a:t>
            </a:r>
          </a:p>
        </p:txBody>
      </p:sp>
    </p:spTree>
    <p:extLst>
      <p:ext uri="{BB962C8B-B14F-4D97-AF65-F5344CB8AC3E}">
        <p14:creationId xmlns:p14="http://schemas.microsoft.com/office/powerpoint/2010/main" val="21780777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86831"/>
            <a:ext cx="11799736" cy="1325563"/>
          </a:xfrm>
        </p:spPr>
        <p:txBody>
          <a:bodyPr>
            <a:normAutofit fontScale="90000"/>
          </a:bodyPr>
          <a:lstStyle/>
          <a:p>
            <a:pPr algn="ctr"/>
            <a:r>
              <a:rPr lang="cs-CZ" dirty="0" smtClean="0"/>
              <a:t/>
            </a:r>
            <a:br>
              <a:rPr lang="cs-CZ" dirty="0" smtClean="0"/>
            </a:br>
            <a:r>
              <a:rPr lang="cs-CZ" sz="4000" b="1" dirty="0" smtClean="0"/>
              <a:t>Jaké byly možné </a:t>
            </a:r>
            <a:r>
              <a:rPr lang="cs-CZ" sz="4000" b="1" dirty="0"/>
              <a:t>hnací </a:t>
            </a:r>
            <a:r>
              <a:rPr lang="cs-CZ" sz="4000" b="1" dirty="0" smtClean="0"/>
              <a:t>síly ?</a:t>
            </a:r>
            <a:r>
              <a:rPr lang="cs-CZ" sz="4000" b="1" dirty="0"/>
              <a:t/>
            </a:r>
            <a:br>
              <a:rPr lang="cs-CZ" sz="4000" b="1" dirty="0"/>
            </a:br>
            <a:r>
              <a:rPr lang="cs-CZ" sz="3300" dirty="0" smtClean="0"/>
              <a:t>Proč se </a:t>
            </a:r>
            <a:r>
              <a:rPr lang="cs-CZ" sz="3300" dirty="0"/>
              <a:t>prehistoričtí lidé rozhodli odejít a přestěhovat se někam jinam ?</a:t>
            </a:r>
            <a:br>
              <a:rPr lang="cs-CZ" sz="3300" dirty="0"/>
            </a:br>
            <a:r>
              <a:rPr lang="cs-CZ" sz="3300" dirty="0"/>
              <a:t/>
            </a:r>
            <a:br>
              <a:rPr lang="cs-CZ" sz="3300" dirty="0"/>
            </a:br>
            <a:endParaRPr lang="cs-CZ" sz="3300" dirty="0"/>
          </a:p>
        </p:txBody>
      </p:sp>
      <p:sp>
        <p:nvSpPr>
          <p:cNvPr id="3" name="Zástupný symbol pro obsah 2"/>
          <p:cNvSpPr>
            <a:spLocks noGrp="1"/>
          </p:cNvSpPr>
          <p:nvPr>
            <p:ph idx="1"/>
          </p:nvPr>
        </p:nvSpPr>
        <p:spPr>
          <a:xfrm>
            <a:off x="365760" y="1412777"/>
            <a:ext cx="11433976" cy="2620887"/>
          </a:xfrm>
        </p:spPr>
        <p:txBody>
          <a:bodyPr>
            <a:noAutofit/>
          </a:bodyPr>
          <a:lstStyle/>
          <a:p>
            <a:r>
              <a:rPr lang="cs-CZ" sz="2200" dirty="0"/>
              <a:t>Migrace je obecně vnímána jako důsledek </a:t>
            </a:r>
            <a:r>
              <a:rPr lang="cs-CZ" sz="2200" b="1" dirty="0"/>
              <a:t>faktorů tlaku a tahu</a:t>
            </a:r>
            <a:r>
              <a:rPr lang="cs-CZ" sz="2200" dirty="0"/>
              <a:t>.</a:t>
            </a:r>
          </a:p>
          <a:p>
            <a:r>
              <a:rPr lang="cs-CZ" sz="2200" b="1" dirty="0"/>
              <a:t>„</a:t>
            </a:r>
            <a:r>
              <a:rPr lang="cs-CZ" sz="2200" b="1" dirty="0" err="1"/>
              <a:t>Push</a:t>
            </a:r>
            <a:r>
              <a:rPr lang="cs-CZ" sz="2200" b="1" dirty="0"/>
              <a:t>“ faktory </a:t>
            </a:r>
            <a:r>
              <a:rPr lang="cs-CZ" sz="2200" dirty="0"/>
              <a:t>– určitě ne "pracovní místa" nebo “politické okolnosti“ </a:t>
            </a:r>
            <a:endParaRPr lang="cs-CZ" sz="2200" dirty="0">
              <a:sym typeface="Wingdings" panose="05000000000000000000" pitchFamily="2" charset="2"/>
            </a:endParaRPr>
          </a:p>
          <a:p>
            <a:r>
              <a:rPr lang="cs-CZ" sz="2200" b="1" dirty="0"/>
              <a:t>Možné příčiny</a:t>
            </a:r>
            <a:r>
              <a:rPr lang="cs-CZ" sz="2200" dirty="0"/>
              <a:t>: zhoršující se </a:t>
            </a:r>
            <a:r>
              <a:rPr lang="cs-CZ" sz="2200" b="1" dirty="0"/>
              <a:t>klima </a:t>
            </a:r>
            <a:r>
              <a:rPr lang="cs-CZ" sz="2200" dirty="0"/>
              <a:t>(sucho, mrazy), přírodní </a:t>
            </a:r>
            <a:r>
              <a:rPr lang="cs-CZ" sz="2200" b="1" dirty="0"/>
              <a:t>katastrofy</a:t>
            </a:r>
            <a:r>
              <a:rPr lang="cs-CZ" sz="2200" dirty="0"/>
              <a:t>, </a:t>
            </a:r>
            <a:r>
              <a:rPr lang="cs-CZ" sz="2200" b="1" dirty="0"/>
              <a:t>konkurence</a:t>
            </a:r>
            <a:r>
              <a:rPr lang="cs-CZ" sz="2200" dirty="0"/>
              <a:t> se sousedními skupinami o zdroje (</a:t>
            </a:r>
            <a:r>
              <a:rPr lang="cs-CZ" sz="2200" b="1" dirty="0"/>
              <a:t>potrava, prostor</a:t>
            </a:r>
            <a:r>
              <a:rPr lang="cs-CZ" sz="2200" dirty="0"/>
              <a:t>), </a:t>
            </a:r>
            <a:r>
              <a:rPr lang="cs-CZ" sz="2200" b="1" dirty="0"/>
              <a:t>migrace býložravců</a:t>
            </a:r>
            <a:r>
              <a:rPr lang="cs-CZ" sz="2200" dirty="0"/>
              <a:t>.</a:t>
            </a:r>
          </a:p>
          <a:p>
            <a:r>
              <a:rPr lang="cs-CZ" sz="2200" b="1" dirty="0"/>
              <a:t>Atraktivita</a:t>
            </a:r>
            <a:r>
              <a:rPr lang="cs-CZ" sz="2200" dirty="0"/>
              <a:t> nových možností a odměn (např. „</a:t>
            </a:r>
            <a:r>
              <a:rPr lang="cs-CZ" sz="2200" b="1" dirty="0"/>
              <a:t>zelenější území</a:t>
            </a:r>
            <a:r>
              <a:rPr lang="cs-CZ" sz="2200" dirty="0"/>
              <a:t>,“ příznivější </a:t>
            </a:r>
            <a:r>
              <a:rPr lang="cs-CZ" sz="2200" b="1" dirty="0"/>
              <a:t>klima</a:t>
            </a:r>
            <a:r>
              <a:rPr lang="cs-CZ" sz="2200" dirty="0"/>
              <a:t>, </a:t>
            </a:r>
            <a:r>
              <a:rPr lang="cs-CZ" sz="2200" b="1" dirty="0"/>
              <a:t>větší a </a:t>
            </a:r>
            <a:r>
              <a:rPr lang="cs-CZ" sz="2200" b="1" dirty="0" err="1"/>
              <a:t>bohatější</a:t>
            </a:r>
            <a:r>
              <a:rPr lang="cs-CZ" sz="2200" b="1" dirty="0"/>
              <a:t> loviště</a:t>
            </a:r>
            <a:r>
              <a:rPr lang="cs-CZ" sz="2200" dirty="0"/>
              <a:t> - nové zdroje.</a:t>
            </a:r>
          </a:p>
        </p:txBody>
      </p:sp>
      <p:pic>
        <p:nvPicPr>
          <p:cNvPr id="2050" name="Picture 2" descr="https://www.worldhistory.org/uploads/images/6608.jpg?v=160795890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0373" y="3711312"/>
            <a:ext cx="8971254" cy="3146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000863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06396" y="595713"/>
            <a:ext cx="10515600" cy="1320551"/>
          </a:xfrm>
        </p:spPr>
        <p:txBody>
          <a:bodyPr>
            <a:noAutofit/>
          </a:bodyPr>
          <a:lstStyle/>
          <a:p>
            <a:pPr algn="ctr"/>
            <a:r>
              <a:rPr lang="cs-CZ" sz="3600" b="1" dirty="0"/>
              <a:t>Vaření na ohni se u nás zaseklo na opékání špekáčků a to je strašná </a:t>
            </a:r>
            <a:r>
              <a:rPr lang="cs-CZ" sz="3600" b="1" dirty="0" smtClean="0"/>
              <a:t>škoda </a:t>
            </a:r>
            <a:r>
              <a:rPr lang="cs-CZ" sz="3600" b="1" dirty="0" smtClean="0">
                <a:sym typeface="Wingdings" panose="05000000000000000000" pitchFamily="2" charset="2"/>
              </a:rPr>
              <a:t></a:t>
            </a:r>
            <a:r>
              <a:rPr lang="cs-CZ" sz="3600" b="1" dirty="0"/>
              <a:t/>
            </a:r>
            <a:br>
              <a:rPr lang="cs-CZ" sz="3600" b="1" dirty="0"/>
            </a:br>
            <a:endParaRPr lang="cs-CZ" sz="3600" b="1" dirty="0"/>
          </a:p>
        </p:txBody>
      </p:sp>
      <p:pic>
        <p:nvPicPr>
          <p:cNvPr id="2050" name="Picture 2" descr="Vaření na ohni se zaseklo na opékání špekáčků a to je strašná škoda, říká  autor nomádské kuchařky | Radiožurnál"/>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355449" y="2117037"/>
            <a:ext cx="5778215" cy="4333661"/>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p:cNvPicPr>
            <a:picLocks noChangeAspect="1"/>
          </p:cNvPicPr>
          <p:nvPr/>
        </p:nvPicPr>
        <p:blipFill>
          <a:blip r:embed="rId3"/>
          <a:stretch>
            <a:fillRect/>
          </a:stretch>
        </p:blipFill>
        <p:spPr>
          <a:xfrm>
            <a:off x="9248446" y="3988105"/>
            <a:ext cx="2686462" cy="2462591"/>
          </a:xfrm>
          <a:prstGeom prst="rect">
            <a:avLst/>
          </a:prstGeom>
        </p:spPr>
      </p:pic>
      <p:pic>
        <p:nvPicPr>
          <p:cNvPr id="7" name="Picture 2" descr="Vaření a pečení na ohn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4759" y="4225531"/>
            <a:ext cx="2995908" cy="2225165"/>
          </a:xfrm>
          <a:prstGeom prst="rect">
            <a:avLst/>
          </a:prstGeom>
          <a:noFill/>
          <a:extLst>
            <a:ext uri="{909E8E84-426E-40DD-AFC4-6F175D3DCCD1}">
              <a14:hiddenFill xmlns:a14="http://schemas.microsoft.com/office/drawing/2010/main">
                <a:solidFill>
                  <a:srgbClr val="FFFFFF"/>
                </a:solidFill>
              </a14:hiddenFill>
            </a:ext>
          </a:extLst>
        </p:spPr>
      </p:pic>
      <p:pic>
        <p:nvPicPr>
          <p:cNvPr id="36870" name="Picture 6" descr="20 nápadů na nástěnce Vaření na ohni | vaření, oheň, jídl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47091" y="1614705"/>
            <a:ext cx="1991243" cy="299590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Vaření na ohni, během kempování a na cestách | bezkempu.cz"/>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48446" y="2117037"/>
            <a:ext cx="2630803" cy="1755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613230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838200" y="1415332"/>
            <a:ext cx="10515600" cy="2956685"/>
          </a:xfrm>
        </p:spPr>
        <p:txBody>
          <a:bodyPr/>
          <a:lstStyle/>
          <a:p>
            <a:pPr marL="0" indent="0">
              <a:buNone/>
            </a:pPr>
            <a:endParaRPr lang="cs-CZ" dirty="0" smtClean="0"/>
          </a:p>
          <a:p>
            <a:pPr marL="0" indent="0">
              <a:buNone/>
            </a:pPr>
            <a:endParaRPr lang="cs-CZ" dirty="0"/>
          </a:p>
          <a:p>
            <a:pPr marL="0" indent="0" algn="ctr">
              <a:buNone/>
            </a:pPr>
            <a:r>
              <a:rPr lang="cs-CZ" sz="4200" dirty="0" smtClean="0"/>
              <a:t>A co jsme my lidé vlastně zač ? </a:t>
            </a:r>
          </a:p>
          <a:p>
            <a:pPr marL="0" indent="0" algn="ctr">
              <a:buNone/>
            </a:pPr>
            <a:r>
              <a:rPr lang="cs-CZ" sz="4200" dirty="0" smtClean="0"/>
              <a:t>Evoluční úspěch a nebo omyl přírody ?</a:t>
            </a:r>
            <a:endParaRPr lang="cs-CZ" sz="4200" dirty="0"/>
          </a:p>
        </p:txBody>
      </p:sp>
    </p:spTree>
    <p:extLst>
      <p:ext uri="{BB962C8B-B14F-4D97-AF65-F5344CB8AC3E}">
        <p14:creationId xmlns:p14="http://schemas.microsoft.com/office/powerpoint/2010/main" val="315289422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Being a generalist or a specialis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15256" y="1272210"/>
            <a:ext cx="9468209" cy="5657353"/>
          </a:xfrm>
          <a:prstGeom prst="rect">
            <a:avLst/>
          </a:prstGeom>
          <a:noFill/>
          <a:extLst>
            <a:ext uri="{909E8E84-426E-40DD-AFC4-6F175D3DCCD1}">
              <a14:hiddenFill xmlns:a14="http://schemas.microsoft.com/office/drawing/2010/main">
                <a:solidFill>
                  <a:srgbClr val="FFFFFF"/>
                </a:solidFill>
              </a14:hiddenFill>
            </a:ext>
          </a:extLst>
        </p:spPr>
      </p:pic>
      <p:sp>
        <p:nvSpPr>
          <p:cNvPr id="7" name="Nadpis 1"/>
          <p:cNvSpPr>
            <a:spLocks noGrp="1"/>
          </p:cNvSpPr>
          <p:nvPr>
            <p:ph type="title"/>
          </p:nvPr>
        </p:nvSpPr>
        <p:spPr>
          <a:xfrm>
            <a:off x="838200" y="214052"/>
            <a:ext cx="10515600" cy="907084"/>
          </a:xfrm>
        </p:spPr>
        <p:txBody>
          <a:bodyPr>
            <a:normAutofit/>
          </a:bodyPr>
          <a:lstStyle/>
          <a:p>
            <a:pPr algn="ctr"/>
            <a:r>
              <a:rPr lang="cs-CZ" sz="4000" b="1" dirty="0" err="1" smtClean="0"/>
              <a:t>Generalista</a:t>
            </a:r>
            <a:r>
              <a:rPr lang="cs-CZ" sz="4000" b="1" dirty="0" smtClean="0"/>
              <a:t> </a:t>
            </a:r>
            <a:r>
              <a:rPr lang="cs-CZ" sz="3400" b="1" i="1" dirty="0" smtClean="0"/>
              <a:t>versus</a:t>
            </a:r>
            <a:r>
              <a:rPr lang="cs-CZ" sz="4000" b="1" dirty="0" smtClean="0"/>
              <a:t> Specialista</a:t>
            </a:r>
            <a:endParaRPr lang="cs-CZ" sz="4000" b="1" dirty="0"/>
          </a:p>
        </p:txBody>
      </p:sp>
      <p:sp>
        <p:nvSpPr>
          <p:cNvPr id="5" name="Obdélník 4"/>
          <p:cNvSpPr/>
          <p:nvPr/>
        </p:nvSpPr>
        <p:spPr>
          <a:xfrm>
            <a:off x="270345" y="6015163"/>
            <a:ext cx="3148716"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03170827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82245"/>
            <a:ext cx="10515600" cy="827571"/>
          </a:xfrm>
        </p:spPr>
        <p:txBody>
          <a:bodyPr>
            <a:normAutofit/>
          </a:bodyPr>
          <a:lstStyle/>
          <a:p>
            <a:pPr algn="ctr"/>
            <a:r>
              <a:rPr lang="cs-CZ" sz="4000" b="1" dirty="0" err="1" smtClean="0"/>
              <a:t>Generalista</a:t>
            </a:r>
            <a:r>
              <a:rPr lang="cs-CZ" sz="4000" b="1" dirty="0" smtClean="0"/>
              <a:t> </a:t>
            </a:r>
            <a:r>
              <a:rPr lang="cs-CZ" sz="3400" b="1" i="1" dirty="0" smtClean="0"/>
              <a:t>versus</a:t>
            </a:r>
            <a:r>
              <a:rPr lang="cs-CZ" sz="4000" b="1" dirty="0" smtClean="0"/>
              <a:t> Specialista</a:t>
            </a:r>
            <a:endParaRPr lang="cs-CZ" sz="4000" b="1" dirty="0"/>
          </a:p>
        </p:txBody>
      </p:sp>
      <p:pic>
        <p:nvPicPr>
          <p:cNvPr id="13314" name="Picture 2" descr="APES Video Notes 3.1 - Specialist and Generalist Species - YouTub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2737" y="1118159"/>
            <a:ext cx="11131825" cy="533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228879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9218" name="Picture 2" descr="Generalist vs. Specialist – The debate continues … | Make Me a Polymath"/>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72797" y="-3807"/>
            <a:ext cx="9881003" cy="6861807"/>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3999507" y="-638"/>
            <a:ext cx="2431628" cy="461665"/>
          </a:xfrm>
          <a:prstGeom prst="rect">
            <a:avLst/>
          </a:prstGeom>
          <a:noFill/>
        </p:spPr>
        <p:txBody>
          <a:bodyPr wrap="none" rtlCol="0">
            <a:spAutoFit/>
          </a:bodyPr>
          <a:lstStyle/>
          <a:p>
            <a:r>
              <a:rPr lang="cs-CZ" sz="2400" b="1" dirty="0" smtClean="0">
                <a:solidFill>
                  <a:schemeClr val="bg1"/>
                </a:solidFill>
              </a:rPr>
              <a:t>Teoretický fyzik ? </a:t>
            </a:r>
            <a:endParaRPr lang="cs-CZ" sz="2400" b="1" dirty="0">
              <a:solidFill>
                <a:schemeClr val="bg1"/>
              </a:solidFill>
            </a:endParaRPr>
          </a:p>
        </p:txBody>
      </p:sp>
      <p:sp>
        <p:nvSpPr>
          <p:cNvPr id="5" name="TextovéPole 4"/>
          <p:cNvSpPr txBox="1"/>
          <p:nvPr/>
        </p:nvSpPr>
        <p:spPr>
          <a:xfrm>
            <a:off x="7197260" y="6162943"/>
            <a:ext cx="3746667" cy="461665"/>
          </a:xfrm>
          <a:prstGeom prst="rect">
            <a:avLst/>
          </a:prstGeom>
          <a:noFill/>
        </p:spPr>
        <p:txBody>
          <a:bodyPr wrap="none" rtlCol="0">
            <a:spAutoFit/>
          </a:bodyPr>
          <a:lstStyle/>
          <a:p>
            <a:r>
              <a:rPr lang="cs-CZ" sz="2400" b="1" dirty="0" smtClean="0">
                <a:solidFill>
                  <a:schemeClr val="bg1"/>
                </a:solidFill>
              </a:rPr>
              <a:t>Renezanční přírodozpytec  ?</a:t>
            </a:r>
            <a:endParaRPr lang="cs-CZ" sz="2400" b="1" dirty="0">
              <a:solidFill>
                <a:schemeClr val="bg1"/>
              </a:solidFill>
            </a:endParaRPr>
          </a:p>
        </p:txBody>
      </p:sp>
    </p:spTree>
    <p:extLst>
      <p:ext uri="{BB962C8B-B14F-4D97-AF65-F5344CB8AC3E}">
        <p14:creationId xmlns:p14="http://schemas.microsoft.com/office/powerpoint/2010/main" val="106162890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ow I think about being a generalist or specialis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25200" y="961244"/>
            <a:ext cx="5733754" cy="5733754"/>
          </a:xfrm>
          <a:prstGeom prst="rect">
            <a:avLst/>
          </a:prstGeom>
          <a:noFill/>
          <a:extLst>
            <a:ext uri="{909E8E84-426E-40DD-AFC4-6F175D3DCCD1}">
              <a14:hiddenFill xmlns:a14="http://schemas.microsoft.com/office/drawing/2010/main">
                <a:solidFill>
                  <a:srgbClr val="FFFFFF"/>
                </a:solidFill>
              </a14:hiddenFill>
            </a:ext>
          </a:extLst>
        </p:spPr>
      </p:pic>
      <p:sp>
        <p:nvSpPr>
          <p:cNvPr id="4" name="Nadpis 3"/>
          <p:cNvSpPr>
            <a:spLocks noGrp="1"/>
          </p:cNvSpPr>
          <p:nvPr>
            <p:ph type="title"/>
          </p:nvPr>
        </p:nvSpPr>
        <p:spPr>
          <a:xfrm>
            <a:off x="838200" y="118640"/>
            <a:ext cx="10515600" cy="803717"/>
          </a:xfrm>
        </p:spPr>
        <p:txBody>
          <a:bodyPr>
            <a:normAutofit/>
          </a:bodyPr>
          <a:lstStyle/>
          <a:p>
            <a:pPr algn="ctr"/>
            <a:r>
              <a:rPr lang="cs-CZ" sz="3800" b="1" dirty="0" smtClean="0"/>
              <a:t>Co je lepší být ? </a:t>
            </a:r>
            <a:r>
              <a:rPr lang="cs-CZ" sz="3800" b="1" dirty="0" err="1" smtClean="0"/>
              <a:t>Generalista</a:t>
            </a:r>
            <a:r>
              <a:rPr lang="cs-CZ" sz="3800" b="1" dirty="0" smtClean="0"/>
              <a:t> nebo specialista ?</a:t>
            </a:r>
            <a:endParaRPr lang="cs-CZ" sz="3800" b="1" dirty="0"/>
          </a:p>
        </p:txBody>
      </p:sp>
    </p:spTree>
    <p:extLst>
      <p:ext uri="{BB962C8B-B14F-4D97-AF65-F5344CB8AC3E}">
        <p14:creationId xmlns:p14="http://schemas.microsoft.com/office/powerpoint/2010/main" val="20372577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90199"/>
            <a:ext cx="10515600" cy="582735"/>
          </a:xfrm>
        </p:spPr>
        <p:txBody>
          <a:bodyPr>
            <a:normAutofit fontScale="90000"/>
          </a:bodyPr>
          <a:lstStyle/>
          <a:p>
            <a:pPr algn="ctr"/>
            <a:r>
              <a:rPr lang="cs-CZ" b="1" dirty="0"/>
              <a:t>Pouště, deštné pralesy, hory a Arktida</a:t>
            </a:r>
            <a:endParaRPr lang="cs-CZ" dirty="0"/>
          </a:p>
        </p:txBody>
      </p:sp>
      <p:pic>
        <p:nvPicPr>
          <p:cNvPr id="48130" name="Picture 2" descr="Některé z ekologických výzev, kterým čelí pleistocén H. sapiens. a. Poušť Thar v severozápadní Indii v místě Katoati. Kredit: James Blinkhorn. b. Lesothská vysočina v lokalitě Sehonghong. Kredit: Brian A. Stewart. c. Sibiřská step v Rusku. Kredit: Jurij Demjanov. d. Tropický stálezelený deštný prales na Srí Lance v blízkosti jednoho z nejstarších osídlených míst v regionu. Kredit: Patrick Roberts."/>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664722" y="772934"/>
            <a:ext cx="6862556" cy="5146917"/>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166980" y="5919851"/>
            <a:ext cx="12025020" cy="923330"/>
          </a:xfrm>
          <a:prstGeom prst="rect">
            <a:avLst/>
          </a:prstGeom>
        </p:spPr>
        <p:txBody>
          <a:bodyPr wrap="square">
            <a:spAutoFit/>
          </a:bodyPr>
          <a:lstStyle/>
          <a:p>
            <a:r>
              <a:rPr lang="cs-CZ" dirty="0">
                <a:solidFill>
                  <a:srgbClr val="000000"/>
                </a:solidFill>
                <a:latin typeface="Roboto"/>
              </a:rPr>
              <a:t>Některé z ekologických výzev, kterým čelí pleistocén </a:t>
            </a:r>
            <a:r>
              <a:rPr lang="cs-CZ" i="1" dirty="0">
                <a:solidFill>
                  <a:srgbClr val="000000"/>
                </a:solidFill>
                <a:latin typeface="Roboto"/>
              </a:rPr>
              <a:t>H. sapiens</a:t>
            </a:r>
            <a:r>
              <a:rPr lang="cs-CZ" dirty="0">
                <a:solidFill>
                  <a:srgbClr val="000000"/>
                </a:solidFill>
                <a:latin typeface="Roboto"/>
              </a:rPr>
              <a:t>. </a:t>
            </a:r>
            <a:r>
              <a:rPr lang="cs-CZ" dirty="0" smtClean="0">
                <a:solidFill>
                  <a:srgbClr val="000000"/>
                </a:solidFill>
                <a:latin typeface="Roboto"/>
              </a:rPr>
              <a:t>(a) </a:t>
            </a:r>
            <a:r>
              <a:rPr lang="cs-CZ" b="1" dirty="0">
                <a:solidFill>
                  <a:srgbClr val="000000"/>
                </a:solidFill>
                <a:latin typeface="Roboto"/>
              </a:rPr>
              <a:t>Poušť </a:t>
            </a:r>
            <a:r>
              <a:rPr lang="cs-CZ" b="1" dirty="0" err="1">
                <a:solidFill>
                  <a:srgbClr val="000000"/>
                </a:solidFill>
                <a:latin typeface="Roboto"/>
              </a:rPr>
              <a:t>Thar</a:t>
            </a:r>
            <a:r>
              <a:rPr lang="cs-CZ" b="1" dirty="0">
                <a:solidFill>
                  <a:srgbClr val="000000"/>
                </a:solidFill>
                <a:latin typeface="Roboto"/>
              </a:rPr>
              <a:t> </a:t>
            </a:r>
            <a:r>
              <a:rPr lang="cs-CZ" dirty="0">
                <a:solidFill>
                  <a:srgbClr val="000000"/>
                </a:solidFill>
                <a:latin typeface="Roboto"/>
              </a:rPr>
              <a:t>v severozápadní Indii v místě </a:t>
            </a:r>
            <a:r>
              <a:rPr lang="cs-CZ" dirty="0" err="1">
                <a:solidFill>
                  <a:srgbClr val="000000"/>
                </a:solidFill>
                <a:latin typeface="Roboto"/>
              </a:rPr>
              <a:t>Katoati</a:t>
            </a:r>
            <a:r>
              <a:rPr lang="cs-CZ" dirty="0" smtClean="0">
                <a:solidFill>
                  <a:srgbClr val="000000"/>
                </a:solidFill>
                <a:latin typeface="Roboto"/>
              </a:rPr>
              <a:t>. (b) </a:t>
            </a:r>
            <a:r>
              <a:rPr lang="cs-CZ" b="1" dirty="0">
                <a:solidFill>
                  <a:srgbClr val="000000"/>
                </a:solidFill>
                <a:latin typeface="Roboto"/>
              </a:rPr>
              <a:t>Lesothská vysočina </a:t>
            </a:r>
            <a:r>
              <a:rPr lang="cs-CZ" dirty="0">
                <a:solidFill>
                  <a:srgbClr val="000000"/>
                </a:solidFill>
                <a:latin typeface="Roboto"/>
              </a:rPr>
              <a:t>v lokalitě </a:t>
            </a:r>
            <a:r>
              <a:rPr lang="cs-CZ" dirty="0" err="1">
                <a:solidFill>
                  <a:srgbClr val="000000"/>
                </a:solidFill>
                <a:latin typeface="Roboto"/>
              </a:rPr>
              <a:t>Sehonghong</a:t>
            </a:r>
            <a:r>
              <a:rPr lang="cs-CZ" dirty="0" smtClean="0">
                <a:solidFill>
                  <a:srgbClr val="000000"/>
                </a:solidFill>
                <a:latin typeface="Roboto"/>
              </a:rPr>
              <a:t>. (c) </a:t>
            </a:r>
            <a:r>
              <a:rPr lang="cs-CZ" b="1" dirty="0">
                <a:solidFill>
                  <a:srgbClr val="000000"/>
                </a:solidFill>
                <a:latin typeface="Roboto"/>
              </a:rPr>
              <a:t>Sibiřská step </a:t>
            </a:r>
            <a:r>
              <a:rPr lang="cs-CZ" dirty="0">
                <a:solidFill>
                  <a:srgbClr val="000000"/>
                </a:solidFill>
                <a:latin typeface="Roboto"/>
              </a:rPr>
              <a:t>v Rusku. </a:t>
            </a:r>
            <a:r>
              <a:rPr lang="cs-CZ" dirty="0" smtClean="0">
                <a:solidFill>
                  <a:srgbClr val="000000"/>
                </a:solidFill>
                <a:latin typeface="Roboto"/>
              </a:rPr>
              <a:t>(d) </a:t>
            </a:r>
            <a:r>
              <a:rPr lang="cs-CZ" b="1" dirty="0">
                <a:solidFill>
                  <a:srgbClr val="000000"/>
                </a:solidFill>
                <a:latin typeface="Roboto"/>
              </a:rPr>
              <a:t>Tropický stálezelený deštný prales </a:t>
            </a:r>
            <a:r>
              <a:rPr lang="cs-CZ" dirty="0">
                <a:solidFill>
                  <a:srgbClr val="000000"/>
                </a:solidFill>
                <a:latin typeface="Roboto"/>
              </a:rPr>
              <a:t>na Srí Lance v blízkosti jednoho z nejstarších osídlených míst v </a:t>
            </a:r>
            <a:r>
              <a:rPr lang="cs-CZ" dirty="0" smtClean="0">
                <a:solidFill>
                  <a:srgbClr val="000000"/>
                </a:solidFill>
                <a:latin typeface="Roboto"/>
              </a:rPr>
              <a:t>regionu.</a:t>
            </a:r>
            <a:endParaRPr lang="cs-CZ" dirty="0"/>
          </a:p>
        </p:txBody>
      </p:sp>
    </p:spTree>
    <p:extLst>
      <p:ext uri="{BB962C8B-B14F-4D97-AF65-F5344CB8AC3E}">
        <p14:creationId xmlns:p14="http://schemas.microsoft.com/office/powerpoint/2010/main" val="2822575041"/>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12726"/>
            <a:ext cx="10515600" cy="737241"/>
          </a:xfrm>
        </p:spPr>
        <p:txBody>
          <a:bodyPr>
            <a:normAutofit/>
          </a:bodyPr>
          <a:lstStyle/>
          <a:p>
            <a:pPr algn="ctr"/>
            <a:r>
              <a:rPr lang="cs-CZ" b="1" dirty="0" smtClean="0"/>
              <a:t>Schopnost osídlit extrémní typy prostředí </a:t>
            </a:r>
            <a:endParaRPr lang="cs-CZ" dirty="0"/>
          </a:p>
        </p:txBody>
      </p:sp>
      <p:sp>
        <p:nvSpPr>
          <p:cNvPr id="4" name="Obdélník 3"/>
          <p:cNvSpPr/>
          <p:nvPr/>
        </p:nvSpPr>
        <p:spPr>
          <a:xfrm>
            <a:off x="195261" y="5976774"/>
            <a:ext cx="11707303" cy="707886"/>
          </a:xfrm>
          <a:prstGeom prst="rect">
            <a:avLst/>
          </a:prstGeom>
        </p:spPr>
        <p:txBody>
          <a:bodyPr wrap="square">
            <a:spAutoFit/>
          </a:bodyPr>
          <a:lstStyle/>
          <a:p>
            <a:pPr algn="ctr"/>
            <a:r>
              <a:rPr lang="cs-CZ" sz="2000" dirty="0">
                <a:solidFill>
                  <a:srgbClr val="000000"/>
                </a:solidFill>
                <a:latin typeface="Roboto"/>
              </a:rPr>
              <a:t>Mapa zobrazující nejmladší navrhovaná </a:t>
            </a:r>
            <a:r>
              <a:rPr lang="cs-CZ" sz="2000" dirty="0" smtClean="0">
                <a:solidFill>
                  <a:srgbClr val="000000"/>
                </a:solidFill>
                <a:latin typeface="Roboto"/>
              </a:rPr>
              <a:t>doklady </a:t>
            </a:r>
            <a:r>
              <a:rPr lang="cs-CZ" sz="2000" dirty="0">
                <a:solidFill>
                  <a:srgbClr val="000000"/>
                </a:solidFill>
                <a:latin typeface="Roboto"/>
              </a:rPr>
              <a:t>trvalého osídlení různých extrémů životního </a:t>
            </a:r>
            <a:r>
              <a:rPr lang="cs-CZ" sz="2000" dirty="0" smtClean="0">
                <a:solidFill>
                  <a:srgbClr val="000000"/>
                </a:solidFill>
                <a:latin typeface="Roboto"/>
              </a:rPr>
              <a:t>prostředí  </a:t>
            </a:r>
            <a:r>
              <a:rPr lang="cs-CZ" sz="2000" dirty="0">
                <a:solidFill>
                  <a:srgbClr val="000000"/>
                </a:solidFill>
                <a:latin typeface="Roboto"/>
              </a:rPr>
              <a:t>na základě současných důkazů.</a:t>
            </a:r>
            <a:endParaRPr lang="cs-CZ" sz="2000" dirty="0"/>
          </a:p>
        </p:txBody>
      </p:sp>
      <p:pic>
        <p:nvPicPr>
          <p:cNvPr id="3" name="Obrázek 2"/>
          <p:cNvPicPr>
            <a:picLocks noChangeAspect="1"/>
          </p:cNvPicPr>
          <p:nvPr/>
        </p:nvPicPr>
        <p:blipFill>
          <a:blip r:embed="rId2"/>
          <a:stretch>
            <a:fillRect/>
          </a:stretch>
        </p:blipFill>
        <p:spPr>
          <a:xfrm>
            <a:off x="195262" y="1168552"/>
            <a:ext cx="5747851" cy="2771566"/>
          </a:xfrm>
          <a:prstGeom prst="rect">
            <a:avLst/>
          </a:prstGeom>
        </p:spPr>
      </p:pic>
      <p:pic>
        <p:nvPicPr>
          <p:cNvPr id="5" name="Obrázek 4"/>
          <p:cNvPicPr>
            <a:picLocks noChangeAspect="1"/>
          </p:cNvPicPr>
          <p:nvPr/>
        </p:nvPicPr>
        <p:blipFill>
          <a:blip r:embed="rId3"/>
          <a:stretch>
            <a:fillRect/>
          </a:stretch>
        </p:blipFill>
        <p:spPr>
          <a:xfrm>
            <a:off x="3079525" y="3350009"/>
            <a:ext cx="5938773" cy="2626765"/>
          </a:xfrm>
          <a:prstGeom prst="rect">
            <a:avLst/>
          </a:prstGeom>
        </p:spPr>
      </p:pic>
      <p:pic>
        <p:nvPicPr>
          <p:cNvPr id="6" name="Obrázek 5"/>
          <p:cNvPicPr>
            <a:picLocks noChangeAspect="1"/>
          </p:cNvPicPr>
          <p:nvPr/>
        </p:nvPicPr>
        <p:blipFill>
          <a:blip r:embed="rId4"/>
          <a:stretch>
            <a:fillRect/>
          </a:stretch>
        </p:blipFill>
        <p:spPr>
          <a:xfrm>
            <a:off x="6015037" y="1175500"/>
            <a:ext cx="5887528" cy="2914441"/>
          </a:xfrm>
          <a:prstGeom prst="rect">
            <a:avLst/>
          </a:prstGeom>
        </p:spPr>
      </p:pic>
      <p:sp>
        <p:nvSpPr>
          <p:cNvPr id="8" name="Obdélník 7"/>
          <p:cNvSpPr/>
          <p:nvPr/>
        </p:nvSpPr>
        <p:spPr>
          <a:xfrm>
            <a:off x="194137" y="1081378"/>
            <a:ext cx="1276847" cy="5327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300" b="1" dirty="0" smtClean="0">
                <a:solidFill>
                  <a:schemeClr val="tx1"/>
                </a:solidFill>
              </a:rPr>
              <a:t>Vysoké polohy, </a:t>
            </a:r>
            <a:r>
              <a:rPr lang="cs-CZ" sz="1300" b="1" dirty="0" err="1" smtClean="0">
                <a:solidFill>
                  <a:schemeClr val="tx1"/>
                </a:solidFill>
              </a:rPr>
              <a:t>Palearkt</a:t>
            </a:r>
            <a:endParaRPr lang="cs-CZ" sz="1300" b="1" dirty="0">
              <a:solidFill>
                <a:schemeClr val="tx1"/>
              </a:solidFill>
            </a:endParaRPr>
          </a:p>
        </p:txBody>
      </p:sp>
      <p:sp>
        <p:nvSpPr>
          <p:cNvPr id="9" name="Obdélník 8"/>
          <p:cNvSpPr/>
          <p:nvPr/>
        </p:nvSpPr>
        <p:spPr>
          <a:xfrm>
            <a:off x="3057936" y="3181848"/>
            <a:ext cx="1276847" cy="5327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300" b="1" dirty="0" smtClean="0">
                <a:solidFill>
                  <a:schemeClr val="tx1"/>
                </a:solidFill>
              </a:rPr>
              <a:t>Deštné pralesy</a:t>
            </a:r>
            <a:endParaRPr lang="cs-CZ" sz="1300" b="1" dirty="0">
              <a:solidFill>
                <a:schemeClr val="tx1"/>
              </a:solidFill>
            </a:endParaRPr>
          </a:p>
        </p:txBody>
      </p:sp>
      <p:sp>
        <p:nvSpPr>
          <p:cNvPr id="10" name="Obdélník 9"/>
          <p:cNvSpPr/>
          <p:nvPr/>
        </p:nvSpPr>
        <p:spPr>
          <a:xfrm>
            <a:off x="5953532" y="1076077"/>
            <a:ext cx="1276847" cy="5327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300" b="1" dirty="0" smtClean="0">
                <a:solidFill>
                  <a:schemeClr val="tx1"/>
                </a:solidFill>
              </a:rPr>
              <a:t>Pouště</a:t>
            </a:r>
            <a:endParaRPr lang="cs-CZ" sz="1300" b="1" dirty="0">
              <a:solidFill>
                <a:schemeClr val="tx1"/>
              </a:solidFill>
            </a:endParaRPr>
          </a:p>
        </p:txBody>
      </p:sp>
    </p:spTree>
    <p:extLst>
      <p:ext uri="{BB962C8B-B14F-4D97-AF65-F5344CB8AC3E}">
        <p14:creationId xmlns:p14="http://schemas.microsoft.com/office/powerpoint/2010/main" val="705945989"/>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45920" y="216034"/>
            <a:ext cx="9133196" cy="620678"/>
          </a:xfrm>
        </p:spPr>
        <p:txBody>
          <a:bodyPr>
            <a:noAutofit/>
          </a:bodyPr>
          <a:lstStyle/>
          <a:p>
            <a:pPr algn="ctr"/>
            <a:r>
              <a:rPr lang="cs-CZ" sz="3600" b="1" dirty="0"/>
              <a:t>Oděv jako adaptace na novou ekologickou niku ?</a:t>
            </a:r>
          </a:p>
        </p:txBody>
      </p:sp>
      <p:pic>
        <p:nvPicPr>
          <p:cNvPr id="30722" name="Picture 2" descr="Couple with parkas | Inuit people, Inuit, North american indian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5857" y="905947"/>
            <a:ext cx="2695299" cy="3614869"/>
          </a:xfrm>
          <a:prstGeom prst="rect">
            <a:avLst/>
          </a:prstGeom>
          <a:noFill/>
          <a:extLst>
            <a:ext uri="{909E8E84-426E-40DD-AFC4-6F175D3DCCD1}">
              <a14:hiddenFill xmlns:a14="http://schemas.microsoft.com/office/drawing/2010/main">
                <a:solidFill>
                  <a:srgbClr val="FFFFFF"/>
                </a:solidFill>
              </a14:hiddenFill>
            </a:ext>
          </a:extLst>
        </p:spPr>
      </p:pic>
      <p:pic>
        <p:nvPicPr>
          <p:cNvPr id="30728" name="Picture 8" descr="Gli occhi dei beduini. | &quot;Gli occhi dei beduini hanno forato… | Flick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2208" y="909999"/>
            <a:ext cx="5406275" cy="3335604"/>
          </a:xfrm>
          <a:prstGeom prst="rect">
            <a:avLst/>
          </a:prstGeom>
          <a:noFill/>
          <a:extLst>
            <a:ext uri="{909E8E84-426E-40DD-AFC4-6F175D3DCCD1}">
              <a14:hiddenFill xmlns:a14="http://schemas.microsoft.com/office/drawing/2010/main">
                <a:solidFill>
                  <a:srgbClr val="FFFFFF"/>
                </a:solidFill>
              </a14:hiddenFill>
            </a:ext>
          </a:extLst>
        </p:spPr>
      </p:pic>
      <p:pic>
        <p:nvPicPr>
          <p:cNvPr id="30730" name="Picture 10" descr="Vyzkoušet doutník Evakuace kdo.oblekal muze v 18 století hrdinný Říše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7005" y="4635854"/>
            <a:ext cx="3173395" cy="2047383"/>
          </a:xfrm>
          <a:prstGeom prst="rect">
            <a:avLst/>
          </a:prstGeom>
          <a:noFill/>
          <a:extLst>
            <a:ext uri="{909E8E84-426E-40DD-AFC4-6F175D3DCCD1}">
              <a14:hiddenFill xmlns:a14="http://schemas.microsoft.com/office/drawing/2010/main">
                <a:solidFill>
                  <a:srgbClr val="FFFFFF"/>
                </a:solidFill>
              </a14:hiddenFill>
            </a:ext>
          </a:extLst>
        </p:spPr>
      </p:pic>
      <p:pic>
        <p:nvPicPr>
          <p:cNvPr id="30736" name="Picture 16" descr="Světem módy od středověku po současnost | MAGAZÍN.cz"/>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2546" y="4635854"/>
            <a:ext cx="2738611" cy="1982362"/>
          </a:xfrm>
          <a:prstGeom prst="rect">
            <a:avLst/>
          </a:prstGeom>
          <a:noFill/>
          <a:extLst>
            <a:ext uri="{909E8E84-426E-40DD-AFC4-6F175D3DCCD1}">
              <a14:hiddenFill xmlns:a14="http://schemas.microsoft.com/office/drawing/2010/main">
                <a:solidFill>
                  <a:srgbClr val="FFFFFF"/>
                </a:solidFill>
              </a14:hiddenFill>
            </a:ext>
          </a:extLst>
        </p:spPr>
      </p:pic>
      <p:pic>
        <p:nvPicPr>
          <p:cNvPr id="30738" name="Picture 18" descr="La moda masculina del siglo 19. tendencia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10745" y="4384491"/>
            <a:ext cx="1546624" cy="2143311"/>
          </a:xfrm>
          <a:prstGeom prst="rect">
            <a:avLst/>
          </a:prstGeom>
          <a:noFill/>
          <a:extLst>
            <a:ext uri="{909E8E84-426E-40DD-AFC4-6F175D3DCCD1}">
              <a14:hiddenFill xmlns:a14="http://schemas.microsoft.com/office/drawing/2010/main">
                <a:solidFill>
                  <a:srgbClr val="FFFFFF"/>
                </a:solidFill>
              </a14:hiddenFill>
            </a:ext>
          </a:extLst>
        </p:spPr>
      </p:pic>
      <p:pic>
        <p:nvPicPr>
          <p:cNvPr id="30734" name="Picture 14" descr="《包法利夫人》再次影像化 新星米娅即将出演_影音娱乐_新浪网"/>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07347" y="4375686"/>
            <a:ext cx="1613762" cy="2143311"/>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p:cNvPicPr>
            <a:picLocks noChangeAspect="1"/>
          </p:cNvPicPr>
          <p:nvPr/>
        </p:nvPicPr>
        <p:blipFill>
          <a:blip r:embed="rId8"/>
          <a:stretch>
            <a:fillRect/>
          </a:stretch>
        </p:blipFill>
        <p:spPr>
          <a:xfrm>
            <a:off x="8884057" y="905947"/>
            <a:ext cx="2649489" cy="3251709"/>
          </a:xfrm>
          <a:prstGeom prst="rect">
            <a:avLst/>
          </a:prstGeom>
        </p:spPr>
      </p:pic>
      <p:pic>
        <p:nvPicPr>
          <p:cNvPr id="11" name="Picture 20" descr="Móda 20. let. Proč nás stále okouzluje? - WomanOnly"/>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63070" y="4280908"/>
            <a:ext cx="2461558" cy="2350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54767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Potravinové selhání tlustého člověka jí rychlé občerstvení. snídaně obrazy  na stěnu • obrazy zpracování potravin, zdravé jídlo, cheeseburger |  myloview.c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5457" y="4401116"/>
            <a:ext cx="3327879" cy="2309785"/>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p:cNvPicPr>
            <a:picLocks noChangeAspect="1"/>
          </p:cNvPicPr>
          <p:nvPr/>
        </p:nvPicPr>
        <p:blipFill>
          <a:blip r:embed="rId3"/>
          <a:stretch>
            <a:fillRect/>
          </a:stretch>
        </p:blipFill>
        <p:spPr>
          <a:xfrm>
            <a:off x="9072439" y="2768261"/>
            <a:ext cx="3021496" cy="1514423"/>
          </a:xfrm>
          <a:prstGeom prst="rect">
            <a:avLst/>
          </a:prstGeom>
        </p:spPr>
      </p:pic>
      <p:sp>
        <p:nvSpPr>
          <p:cNvPr id="2" name="Nadpis 1"/>
          <p:cNvSpPr>
            <a:spLocks noGrp="1"/>
          </p:cNvSpPr>
          <p:nvPr>
            <p:ph type="title"/>
          </p:nvPr>
        </p:nvSpPr>
        <p:spPr>
          <a:xfrm>
            <a:off x="885911" y="309470"/>
            <a:ext cx="10515600" cy="819614"/>
          </a:xfrm>
        </p:spPr>
        <p:txBody>
          <a:bodyPr>
            <a:normAutofit fontScale="90000"/>
          </a:bodyPr>
          <a:lstStyle/>
          <a:p>
            <a:pPr algn="ctr"/>
            <a:r>
              <a:rPr lang="cs-CZ" sz="4900" b="1" dirty="0" smtClean="0"/>
              <a:t>Potravní specializace klíčová !</a:t>
            </a:r>
            <a:br>
              <a:rPr lang="cs-CZ" sz="4900" b="1" dirty="0" smtClean="0"/>
            </a:br>
            <a:r>
              <a:rPr lang="cs-CZ" sz="4200" b="1" dirty="0" err="1" smtClean="0"/>
              <a:t>Generalisti</a:t>
            </a:r>
            <a:r>
              <a:rPr lang="cs-CZ" sz="4200" b="1" dirty="0" smtClean="0"/>
              <a:t>  </a:t>
            </a:r>
            <a:r>
              <a:rPr lang="cs-CZ" sz="3600" i="1" dirty="0" smtClean="0"/>
              <a:t>versus</a:t>
            </a:r>
            <a:r>
              <a:rPr lang="cs-CZ" sz="4200" b="1" dirty="0" smtClean="0"/>
              <a:t> Specialisti</a:t>
            </a:r>
            <a:endParaRPr lang="cs-CZ" sz="4200" b="1" dirty="0"/>
          </a:p>
        </p:txBody>
      </p:sp>
      <p:pic>
        <p:nvPicPr>
          <p:cNvPr id="4" name="Picture 2" descr="Koala medvídkovitý, typický specialista"/>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9459399" y="254441"/>
            <a:ext cx="2443704" cy="24031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Mýval severní, typický generalist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1963" y="254441"/>
            <a:ext cx="2636253" cy="2425148"/>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alternativní popis obrázku chybí"/>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88049" y="1336855"/>
            <a:ext cx="3197087" cy="29598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Eurasian Brown Bear | Animal Database | Fando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5457" y="1336855"/>
            <a:ext cx="2959803" cy="2959803"/>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Jelec tloušť - Atlas ryb | Najdirevír.cz"/>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137" y="2680080"/>
            <a:ext cx="2954320" cy="14978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alternativní popis obrázku chybí"/>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1963" y="4401116"/>
            <a:ext cx="2741806" cy="235271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lternativní popis obrázku chybí"/>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754386" y="4401117"/>
            <a:ext cx="3261579" cy="23097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Zdravá strava - jak to má opravdu vypada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88049" y="4412495"/>
            <a:ext cx="2554649" cy="2287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1381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46641"/>
            <a:ext cx="10515600" cy="736019"/>
          </a:xfrm>
        </p:spPr>
        <p:txBody>
          <a:bodyPr>
            <a:normAutofit fontScale="90000"/>
          </a:bodyPr>
          <a:lstStyle/>
          <a:p>
            <a:pPr algn="ctr"/>
            <a:r>
              <a:rPr lang="cs-CZ" sz="3800" b="1" dirty="0" smtClean="0"/>
              <a:t>Neolit – mladší doba kamenná </a:t>
            </a:r>
            <a:r>
              <a:rPr lang="cs-CZ" sz="3400" b="1" dirty="0" smtClean="0"/>
              <a:t/>
            </a:r>
            <a:br>
              <a:rPr lang="cs-CZ" sz="3400" b="1" dirty="0" smtClean="0"/>
            </a:br>
            <a:r>
              <a:rPr lang="cs-CZ" sz="2900" b="1" dirty="0" smtClean="0"/>
              <a:t>Zrod zemědělství</a:t>
            </a:r>
            <a:endParaRPr lang="cs-CZ" sz="2900" b="1" dirty="0"/>
          </a:p>
        </p:txBody>
      </p:sp>
      <p:pic>
        <p:nvPicPr>
          <p:cNvPr id="27650" name="Picture 2" descr="undefined"/>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1825" y="782301"/>
            <a:ext cx="4186954" cy="2841459"/>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30438" y="3652106"/>
            <a:ext cx="4365298" cy="338554"/>
          </a:xfrm>
          <a:prstGeom prst="rect">
            <a:avLst/>
          </a:prstGeom>
        </p:spPr>
        <p:txBody>
          <a:bodyPr wrap="none">
            <a:spAutoFit/>
          </a:bodyPr>
          <a:lstStyle/>
          <a:p>
            <a:r>
              <a:rPr lang="cs-CZ" sz="1600" dirty="0">
                <a:solidFill>
                  <a:srgbClr val="202122"/>
                </a:solidFill>
                <a:latin typeface="Arial" panose="020B0604020202020204" pitchFamily="34" charset="0"/>
              </a:rPr>
              <a:t>Rekonstrukce neolitické zemědělské usedlosti</a:t>
            </a:r>
            <a:endParaRPr lang="cs-CZ" sz="1600" dirty="0"/>
          </a:p>
        </p:txBody>
      </p:sp>
      <p:pic>
        <p:nvPicPr>
          <p:cNvPr id="27652" name="Picture 4" descr="undefin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0159" y="1042559"/>
            <a:ext cx="3536219" cy="2571107"/>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4879035" y="2993482"/>
            <a:ext cx="2470549" cy="584775"/>
          </a:xfrm>
          <a:prstGeom prst="rect">
            <a:avLst/>
          </a:prstGeom>
        </p:spPr>
        <p:txBody>
          <a:bodyPr wrap="none">
            <a:spAutoFit/>
          </a:bodyPr>
          <a:lstStyle/>
          <a:p>
            <a:pPr algn="ctr"/>
            <a:r>
              <a:rPr lang="cs-CZ" sz="1600" dirty="0" smtClean="0">
                <a:solidFill>
                  <a:srgbClr val="202122"/>
                </a:solidFill>
                <a:latin typeface="Arial" panose="020B0604020202020204" pitchFamily="34" charset="0"/>
              </a:rPr>
              <a:t>„</a:t>
            </a:r>
            <a:r>
              <a:rPr lang="cs-CZ" sz="1600" dirty="0" smtClean="0">
                <a:solidFill>
                  <a:schemeClr val="bg1"/>
                </a:solidFill>
                <a:latin typeface="Arial" panose="020B0604020202020204" pitchFamily="34" charset="0"/>
              </a:rPr>
              <a:t>Bytové zařízení“ </a:t>
            </a:r>
            <a:r>
              <a:rPr lang="cs-CZ" sz="1600" dirty="0">
                <a:solidFill>
                  <a:schemeClr val="bg1"/>
                </a:solidFill>
                <a:latin typeface="Arial" panose="020B0604020202020204" pitchFamily="34" charset="0"/>
              </a:rPr>
              <a:t>(police</a:t>
            </a:r>
            <a:r>
              <a:rPr lang="cs-CZ" sz="1600" dirty="0" smtClean="0">
                <a:solidFill>
                  <a:schemeClr val="bg1"/>
                </a:solidFill>
                <a:latin typeface="Arial" panose="020B0604020202020204" pitchFamily="34" charset="0"/>
              </a:rPr>
              <a:t>)</a:t>
            </a:r>
          </a:p>
          <a:p>
            <a:pPr algn="ctr"/>
            <a:r>
              <a:rPr lang="cs-CZ" sz="1600" dirty="0" err="1" smtClean="0">
                <a:solidFill>
                  <a:schemeClr val="bg1"/>
                </a:solidFill>
                <a:latin typeface="Arial" panose="020B0604020202020204" pitchFamily="34" charset="0"/>
              </a:rPr>
              <a:t>Skara</a:t>
            </a:r>
            <a:r>
              <a:rPr lang="cs-CZ" sz="1600" dirty="0" smtClean="0">
                <a:solidFill>
                  <a:schemeClr val="bg1"/>
                </a:solidFill>
                <a:latin typeface="Arial" panose="020B0604020202020204" pitchFamily="34" charset="0"/>
              </a:rPr>
              <a:t> </a:t>
            </a:r>
            <a:r>
              <a:rPr lang="cs-CZ" sz="1600" dirty="0" err="1" smtClean="0">
                <a:solidFill>
                  <a:schemeClr val="bg1"/>
                </a:solidFill>
                <a:latin typeface="Arial" panose="020B0604020202020204" pitchFamily="34" charset="0"/>
              </a:rPr>
              <a:t>Brae</a:t>
            </a:r>
            <a:r>
              <a:rPr lang="cs-CZ" sz="1600" dirty="0" smtClean="0">
                <a:solidFill>
                  <a:schemeClr val="bg1"/>
                </a:solidFill>
                <a:latin typeface="Arial" panose="020B0604020202020204" pitchFamily="34" charset="0"/>
              </a:rPr>
              <a:t>, Skotsko</a:t>
            </a:r>
            <a:endParaRPr lang="cs-CZ" sz="1600" dirty="0">
              <a:solidFill>
                <a:schemeClr val="bg1"/>
              </a:solidFill>
            </a:endParaRPr>
          </a:p>
        </p:txBody>
      </p:sp>
      <p:pic>
        <p:nvPicPr>
          <p:cNvPr id="27656" name="Picture 8" descr="undefin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43483" y="751600"/>
            <a:ext cx="3979112" cy="2862066"/>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8290172" y="3632750"/>
            <a:ext cx="3124573" cy="338554"/>
          </a:xfrm>
          <a:prstGeom prst="rect">
            <a:avLst/>
          </a:prstGeom>
        </p:spPr>
        <p:txBody>
          <a:bodyPr wrap="none">
            <a:spAutoFit/>
          </a:bodyPr>
          <a:lstStyle/>
          <a:p>
            <a:r>
              <a:rPr lang="cs-CZ" sz="1600" dirty="0">
                <a:solidFill>
                  <a:srgbClr val="202122"/>
                </a:solidFill>
                <a:latin typeface="Arial" panose="020B0604020202020204" pitchFamily="34" charset="0"/>
              </a:rPr>
              <a:t>Rekonstrukce neolitických domů</a:t>
            </a:r>
            <a:endParaRPr lang="cs-CZ" sz="1600" dirty="0"/>
          </a:p>
        </p:txBody>
      </p:sp>
      <p:pic>
        <p:nvPicPr>
          <p:cNvPr id="11" name="Picture 2" descr="undefine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825" y="3990659"/>
            <a:ext cx="4186954" cy="276944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undefine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40070" y="3990388"/>
            <a:ext cx="3982525" cy="27697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undefine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10159" y="3990389"/>
            <a:ext cx="3536219" cy="2769718"/>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5040875" y="6522181"/>
            <a:ext cx="2135713" cy="307777"/>
          </a:xfrm>
          <a:prstGeom prst="rect">
            <a:avLst/>
          </a:prstGeom>
          <a:solidFill>
            <a:schemeClr val="bg1"/>
          </a:solidFill>
          <a:ln w="12700">
            <a:solidFill>
              <a:schemeClr val="tx1"/>
            </a:solidFill>
          </a:ln>
        </p:spPr>
        <p:txBody>
          <a:bodyPr wrap="none" rtlCol="0">
            <a:spAutoFit/>
          </a:bodyPr>
          <a:lstStyle/>
          <a:p>
            <a:r>
              <a:rPr lang="cs-CZ" sz="1400" dirty="0" smtClean="0"/>
              <a:t>Mapa kulturních komplexů</a:t>
            </a:r>
            <a:endParaRPr lang="cs-CZ" sz="1400" dirty="0"/>
          </a:p>
        </p:txBody>
      </p:sp>
      <p:sp>
        <p:nvSpPr>
          <p:cNvPr id="8" name="TextovéPole 7"/>
          <p:cNvSpPr txBox="1"/>
          <p:nvPr/>
        </p:nvSpPr>
        <p:spPr>
          <a:xfrm>
            <a:off x="5324558" y="3621243"/>
            <a:ext cx="1535870" cy="400110"/>
          </a:xfrm>
          <a:prstGeom prst="rect">
            <a:avLst/>
          </a:prstGeom>
          <a:noFill/>
        </p:spPr>
        <p:txBody>
          <a:bodyPr wrap="none" rtlCol="0">
            <a:spAutoFit/>
          </a:bodyPr>
          <a:lstStyle/>
          <a:p>
            <a:r>
              <a:rPr lang="cs-CZ" sz="2000" b="1" dirty="0" smtClean="0"/>
              <a:t>(3500 př</a:t>
            </a:r>
            <a:r>
              <a:rPr lang="cs-CZ" sz="2000" b="1" dirty="0"/>
              <a:t>.</a:t>
            </a:r>
            <a:r>
              <a:rPr lang="cs-CZ" sz="2000" b="1" dirty="0" smtClean="0"/>
              <a:t>n.l.)</a:t>
            </a:r>
            <a:endParaRPr lang="cs-CZ" sz="2000" b="1" dirty="0"/>
          </a:p>
        </p:txBody>
      </p:sp>
    </p:spTree>
    <p:extLst>
      <p:ext uri="{BB962C8B-B14F-4D97-AF65-F5344CB8AC3E}">
        <p14:creationId xmlns:p14="http://schemas.microsoft.com/office/powerpoint/2010/main" val="395694270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18635"/>
            <a:ext cx="10515600" cy="1002499"/>
          </a:xfrm>
        </p:spPr>
        <p:txBody>
          <a:bodyPr>
            <a:normAutofit fontScale="90000"/>
          </a:bodyPr>
          <a:lstStyle/>
          <a:p>
            <a:pPr algn="ctr"/>
            <a:r>
              <a:rPr lang="cs-CZ" sz="3600" b="1" dirty="0" smtClean="0"/>
              <a:t>Mimořádný úspěch Homo sapiens: </a:t>
            </a:r>
            <a:r>
              <a:rPr lang="cs-CZ" sz="4000" b="1" dirty="0" smtClean="0"/>
              <a:t/>
            </a:r>
            <a:br>
              <a:rPr lang="cs-CZ" sz="4000" b="1" dirty="0" smtClean="0"/>
            </a:br>
            <a:r>
              <a:rPr lang="cs-CZ" sz="4000" b="1" dirty="0" smtClean="0"/>
              <a:t>   Člověk jako „všeobecný specialista“ !</a:t>
            </a:r>
            <a:endParaRPr lang="cs-CZ" sz="4000" b="1" dirty="0"/>
          </a:p>
        </p:txBody>
      </p:sp>
      <p:pic>
        <p:nvPicPr>
          <p:cNvPr id="6" name="Picture 2" descr="Schematic of the utilization of different numbers of food webs by generalist and specialist populations, and the proposed unique human ecological niche of ‘generalist specialist’."/>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321465" y="1149814"/>
            <a:ext cx="5549070" cy="4408999"/>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649032" y="5685179"/>
            <a:ext cx="5787418" cy="892552"/>
          </a:xfrm>
          <a:prstGeom prst="rect">
            <a:avLst/>
          </a:prstGeom>
          <a:noFill/>
        </p:spPr>
        <p:txBody>
          <a:bodyPr wrap="none" rtlCol="0">
            <a:spAutoFit/>
          </a:bodyPr>
          <a:lstStyle/>
          <a:p>
            <a:pPr algn="ctr"/>
            <a:r>
              <a:rPr lang="cs-CZ" sz="2600" dirty="0" smtClean="0"/>
              <a:t>Člověk: „</a:t>
            </a:r>
            <a:r>
              <a:rPr lang="cs-CZ" sz="2600" b="1" dirty="0" smtClean="0"/>
              <a:t>specializace na </a:t>
            </a:r>
            <a:r>
              <a:rPr lang="cs-CZ" sz="2600" b="1" dirty="0" err="1" smtClean="0"/>
              <a:t>nespecializaci</a:t>
            </a:r>
            <a:r>
              <a:rPr lang="cs-CZ" sz="2600" b="1" dirty="0" smtClean="0"/>
              <a:t>“ !</a:t>
            </a:r>
          </a:p>
          <a:p>
            <a:pPr algn="ctr"/>
            <a:r>
              <a:rPr lang="cs-CZ" sz="2600" b="1" dirty="0" smtClean="0"/>
              <a:t>Jedinečná ekologická nika !</a:t>
            </a:r>
            <a:endParaRPr lang="cs-CZ" sz="2600" b="1" dirty="0"/>
          </a:p>
        </p:txBody>
      </p:sp>
      <p:pic>
        <p:nvPicPr>
          <p:cNvPr id="7" name="Obrázek 6"/>
          <p:cNvPicPr>
            <a:picLocks noChangeAspect="1"/>
          </p:cNvPicPr>
          <p:nvPr/>
        </p:nvPicPr>
        <p:blipFill>
          <a:blip r:embed="rId3"/>
          <a:stretch>
            <a:fillRect/>
          </a:stretch>
        </p:blipFill>
        <p:spPr>
          <a:xfrm>
            <a:off x="9310073" y="1180768"/>
            <a:ext cx="2585983" cy="3559060"/>
          </a:xfrm>
          <a:prstGeom prst="rect">
            <a:avLst/>
          </a:prstGeom>
        </p:spPr>
      </p:pic>
      <p:sp>
        <p:nvSpPr>
          <p:cNvPr id="8" name="Obdélník 7"/>
          <p:cNvSpPr/>
          <p:nvPr/>
        </p:nvSpPr>
        <p:spPr>
          <a:xfrm>
            <a:off x="9223513" y="4902831"/>
            <a:ext cx="2790909" cy="923330"/>
          </a:xfrm>
          <a:prstGeom prst="rect">
            <a:avLst/>
          </a:prstGeom>
        </p:spPr>
        <p:txBody>
          <a:bodyPr wrap="square">
            <a:spAutoFit/>
          </a:bodyPr>
          <a:lstStyle/>
          <a:p>
            <a:pPr algn="ctr"/>
            <a:r>
              <a:rPr lang="cs-CZ" dirty="0" err="1">
                <a:solidFill>
                  <a:srgbClr val="000000"/>
                </a:solidFill>
                <a:latin typeface="Times New Roman" panose="02020603050405020304" pitchFamily="18" charset="0"/>
              </a:rPr>
              <a:t>Š</a:t>
            </a:r>
            <a:r>
              <a:rPr lang="cs-CZ" dirty="0" err="1" smtClean="0">
                <a:solidFill>
                  <a:srgbClr val="000000"/>
                </a:solidFill>
                <a:latin typeface="Times New Roman" panose="02020603050405020304" pitchFamily="18" charset="0"/>
              </a:rPr>
              <a:t>kálování</a:t>
            </a:r>
            <a:r>
              <a:rPr lang="cs-CZ" dirty="0" smtClean="0">
                <a:solidFill>
                  <a:srgbClr val="000000"/>
                </a:solidFill>
                <a:latin typeface="Times New Roman" panose="02020603050405020304" pitchFamily="18" charset="0"/>
              </a:rPr>
              <a:t> </a:t>
            </a:r>
            <a:r>
              <a:rPr lang="cs-CZ" dirty="0">
                <a:solidFill>
                  <a:srgbClr val="000000"/>
                </a:solidFill>
                <a:latin typeface="Times New Roman" panose="02020603050405020304" pitchFamily="18" charset="0"/>
              </a:rPr>
              <a:t>počtu neuronů </a:t>
            </a:r>
            <a:endParaRPr lang="cs-CZ" dirty="0" smtClean="0">
              <a:solidFill>
                <a:srgbClr val="000000"/>
              </a:solidFill>
              <a:latin typeface="Times New Roman" panose="02020603050405020304" pitchFamily="18" charset="0"/>
            </a:endParaRPr>
          </a:p>
          <a:p>
            <a:pPr algn="ctr"/>
            <a:r>
              <a:rPr lang="cs-CZ" dirty="0" smtClean="0">
                <a:solidFill>
                  <a:srgbClr val="000000"/>
                </a:solidFill>
                <a:latin typeface="Times New Roman" panose="02020603050405020304" pitchFamily="18" charset="0"/>
              </a:rPr>
              <a:t>v </a:t>
            </a:r>
            <a:r>
              <a:rPr lang="cs-CZ" dirty="0">
                <a:solidFill>
                  <a:srgbClr val="000000"/>
                </a:solidFill>
                <a:latin typeface="Times New Roman" panose="02020603050405020304" pitchFamily="18" charset="0"/>
              </a:rPr>
              <a:t>mozkové kůře a mozečku </a:t>
            </a:r>
            <a:endParaRPr lang="cs-CZ" dirty="0" smtClean="0">
              <a:solidFill>
                <a:srgbClr val="000000"/>
              </a:solidFill>
              <a:latin typeface="Times New Roman" panose="02020603050405020304" pitchFamily="18" charset="0"/>
            </a:endParaRPr>
          </a:p>
          <a:p>
            <a:pPr algn="ctr"/>
            <a:r>
              <a:rPr lang="cs-CZ" dirty="0" smtClean="0">
                <a:solidFill>
                  <a:srgbClr val="000000"/>
                </a:solidFill>
                <a:latin typeface="Times New Roman" panose="02020603050405020304" pitchFamily="18" charset="0"/>
              </a:rPr>
              <a:t>savců</a:t>
            </a:r>
            <a:endParaRPr lang="cs-CZ" dirty="0"/>
          </a:p>
        </p:txBody>
      </p:sp>
      <p:pic>
        <p:nvPicPr>
          <p:cNvPr id="11" name="Picture 2" descr="https://www.yourgenome.org/wp-content/uploads/2023/10/1001-Primate_skull_series_blank-768x55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0120" y="1121134"/>
            <a:ext cx="2819313" cy="2026381"/>
          </a:xfrm>
          <a:prstGeom prst="rect">
            <a:avLst/>
          </a:prstGeom>
          <a:noFill/>
          <a:extLst>
            <a:ext uri="{909E8E84-426E-40DD-AFC4-6F175D3DCCD1}">
              <a14:hiddenFill xmlns:a14="http://schemas.microsoft.com/office/drawing/2010/main">
                <a:solidFill>
                  <a:srgbClr val="FFFFFF"/>
                </a:solidFill>
              </a14:hiddenFill>
            </a:ext>
          </a:extLst>
        </p:spPr>
      </p:pic>
      <p:sp>
        <p:nvSpPr>
          <p:cNvPr id="10" name="Obdélník 9"/>
          <p:cNvSpPr/>
          <p:nvPr/>
        </p:nvSpPr>
        <p:spPr>
          <a:xfrm>
            <a:off x="177581" y="3285393"/>
            <a:ext cx="3048000" cy="646331"/>
          </a:xfrm>
          <a:prstGeom prst="rect">
            <a:avLst/>
          </a:prstGeom>
        </p:spPr>
        <p:txBody>
          <a:bodyPr wrap="square">
            <a:spAutoFit/>
          </a:bodyPr>
          <a:lstStyle/>
          <a:p>
            <a:r>
              <a:rPr lang="cs-CZ" sz="1200" dirty="0">
                <a:solidFill>
                  <a:srgbClr val="0A0A0A"/>
                </a:solidFill>
                <a:latin typeface="Lexend light"/>
              </a:rPr>
              <a:t>Zleva doprava s průměrnou hmotností mozku: člověk (1350 g), šimpanz (400 g), orangutan (400 g) a makak (100 g). </a:t>
            </a:r>
            <a:endParaRPr lang="cs-CZ" sz="1200" dirty="0"/>
          </a:p>
        </p:txBody>
      </p:sp>
      <p:pic>
        <p:nvPicPr>
          <p:cNvPr id="13" name="Obrázek 12"/>
          <p:cNvPicPr>
            <a:picLocks noChangeAspect="1"/>
          </p:cNvPicPr>
          <p:nvPr/>
        </p:nvPicPr>
        <p:blipFill>
          <a:blip r:embed="rId5"/>
          <a:stretch>
            <a:fillRect/>
          </a:stretch>
        </p:blipFill>
        <p:spPr>
          <a:xfrm>
            <a:off x="177581" y="4150014"/>
            <a:ext cx="3188159" cy="2464051"/>
          </a:xfrm>
          <a:prstGeom prst="rect">
            <a:avLst/>
          </a:prstGeom>
        </p:spPr>
      </p:pic>
      <p:sp>
        <p:nvSpPr>
          <p:cNvPr id="3" name="TextovéPole 2"/>
          <p:cNvSpPr txBox="1"/>
          <p:nvPr/>
        </p:nvSpPr>
        <p:spPr>
          <a:xfrm>
            <a:off x="5907820" y="2083242"/>
            <a:ext cx="2370329" cy="369332"/>
          </a:xfrm>
          <a:prstGeom prst="rect">
            <a:avLst/>
          </a:prstGeom>
          <a:noFill/>
        </p:spPr>
        <p:txBody>
          <a:bodyPr wrap="none" rtlCol="0">
            <a:spAutoFit/>
          </a:bodyPr>
          <a:lstStyle/>
          <a:p>
            <a:r>
              <a:rPr lang="cs-CZ" b="1" dirty="0" smtClean="0"/>
              <a:t>Potravní síť: specialista</a:t>
            </a:r>
            <a:endParaRPr lang="cs-CZ" b="1" dirty="0"/>
          </a:p>
        </p:txBody>
      </p:sp>
      <p:sp>
        <p:nvSpPr>
          <p:cNvPr id="12" name="TextovéPole 11"/>
          <p:cNvSpPr txBox="1"/>
          <p:nvPr/>
        </p:nvSpPr>
        <p:spPr>
          <a:xfrm>
            <a:off x="5909145" y="3674825"/>
            <a:ext cx="2428485" cy="369332"/>
          </a:xfrm>
          <a:prstGeom prst="rect">
            <a:avLst/>
          </a:prstGeom>
          <a:noFill/>
        </p:spPr>
        <p:txBody>
          <a:bodyPr wrap="none" rtlCol="0">
            <a:spAutoFit/>
          </a:bodyPr>
          <a:lstStyle/>
          <a:p>
            <a:r>
              <a:rPr lang="cs-CZ" b="1" dirty="0" smtClean="0"/>
              <a:t>Potravní síť: </a:t>
            </a:r>
            <a:r>
              <a:rPr lang="cs-CZ" b="1" dirty="0" err="1" smtClean="0"/>
              <a:t>generalista</a:t>
            </a:r>
            <a:endParaRPr lang="cs-CZ" b="1" dirty="0"/>
          </a:p>
        </p:txBody>
      </p:sp>
      <p:sp>
        <p:nvSpPr>
          <p:cNvPr id="14" name="TextovéPole 13"/>
          <p:cNvSpPr txBox="1"/>
          <p:nvPr/>
        </p:nvSpPr>
        <p:spPr>
          <a:xfrm>
            <a:off x="5312799" y="4986797"/>
            <a:ext cx="3428246" cy="369332"/>
          </a:xfrm>
          <a:prstGeom prst="rect">
            <a:avLst/>
          </a:prstGeom>
          <a:noFill/>
        </p:spPr>
        <p:txBody>
          <a:bodyPr wrap="none" rtlCol="0">
            <a:spAutoFit/>
          </a:bodyPr>
          <a:lstStyle/>
          <a:p>
            <a:r>
              <a:rPr lang="cs-CZ" b="1" dirty="0" smtClean="0"/>
              <a:t>Potravní síť: všeobecný specialista</a:t>
            </a:r>
            <a:endParaRPr lang="cs-CZ" b="1" dirty="0"/>
          </a:p>
        </p:txBody>
      </p:sp>
      <p:sp>
        <p:nvSpPr>
          <p:cNvPr id="15" name="TextovéPole 14"/>
          <p:cNvSpPr txBox="1"/>
          <p:nvPr/>
        </p:nvSpPr>
        <p:spPr>
          <a:xfrm>
            <a:off x="5820357" y="1224499"/>
            <a:ext cx="2392193" cy="369332"/>
          </a:xfrm>
          <a:prstGeom prst="rect">
            <a:avLst/>
          </a:prstGeom>
          <a:noFill/>
        </p:spPr>
        <p:txBody>
          <a:bodyPr wrap="none" rtlCol="0">
            <a:spAutoFit/>
          </a:bodyPr>
          <a:lstStyle/>
          <a:p>
            <a:r>
              <a:rPr lang="cs-CZ" b="1" dirty="0" smtClean="0"/>
              <a:t>Analýza potravních sítí </a:t>
            </a:r>
            <a:endParaRPr lang="cs-CZ" b="1" dirty="0"/>
          </a:p>
        </p:txBody>
      </p:sp>
    </p:spTree>
    <p:extLst>
      <p:ext uri="{BB962C8B-B14F-4D97-AF65-F5344CB8AC3E}">
        <p14:creationId xmlns:p14="http://schemas.microsoft.com/office/powerpoint/2010/main" val="142460447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42491"/>
            <a:ext cx="10515600" cy="660591"/>
          </a:xfrm>
        </p:spPr>
        <p:txBody>
          <a:bodyPr>
            <a:normAutofit/>
          </a:bodyPr>
          <a:lstStyle/>
          <a:p>
            <a:pPr algn="ctr"/>
            <a:r>
              <a:rPr lang="cs-CZ" sz="3800" b="1" dirty="0" smtClean="0"/>
              <a:t>Homo sapiens – všeobecný specialista</a:t>
            </a:r>
            <a:endParaRPr lang="cs-CZ" sz="3800" b="1" dirty="0"/>
          </a:p>
        </p:txBody>
      </p:sp>
      <p:pic>
        <p:nvPicPr>
          <p:cNvPr id="43010" name="Picture 2" descr="Náš druh je ekologicky jedinečný ve své schopnosti obývat a specializovat se na řadu různých prostředí, protože začal kolonizovat celou planetu přibližně před 300 až 60 tisíci let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24647" y="803082"/>
            <a:ext cx="6742705" cy="5057029"/>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318052" y="5969602"/>
            <a:ext cx="11569148" cy="707886"/>
          </a:xfrm>
          <a:prstGeom prst="rect">
            <a:avLst/>
          </a:prstGeom>
        </p:spPr>
        <p:txBody>
          <a:bodyPr wrap="square">
            <a:spAutoFit/>
          </a:bodyPr>
          <a:lstStyle/>
          <a:p>
            <a:pPr algn="ctr"/>
            <a:r>
              <a:rPr lang="cs-CZ" sz="2000" dirty="0">
                <a:solidFill>
                  <a:srgbClr val="000000"/>
                </a:solidFill>
                <a:latin typeface="Roboto"/>
              </a:rPr>
              <a:t>Náš druh je ekologicky jedinečný ve své schopnosti obývat a specializovat se na řadu různých prostředí, protože začal kolonizovat celou planetu přibližně před 300 až 60 tisíci lety.</a:t>
            </a:r>
            <a:endParaRPr lang="cs-CZ" sz="2000" dirty="0"/>
          </a:p>
        </p:txBody>
      </p:sp>
      <p:pic>
        <p:nvPicPr>
          <p:cNvPr id="5" name="Picture 2" descr="Svíčková na smetaně - TopRecepty.cz"/>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45101" y="1405519"/>
            <a:ext cx="2442099" cy="18315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Vepřo knedlo zelo – Recepty iDNES.cz"/>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45100" y="3331596"/>
            <a:ext cx="2442099" cy="15955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Veganská strava není pro každého, veganství se musíme naučit - Vitalia.cz"/>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2971" y="3374996"/>
            <a:ext cx="2551676" cy="14369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1. listopadu - Mezinárodní den veganství - EKOkalendář"/>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2971" y="1700490"/>
            <a:ext cx="2551676" cy="1565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138790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0" name="Picture 4" descr="Milan_Ev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663" y="-2998"/>
            <a:ext cx="10149260" cy="8554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3880238" y="365758"/>
            <a:ext cx="4091505" cy="646331"/>
          </a:xfrm>
          <a:prstGeom prst="rect">
            <a:avLst/>
          </a:prstGeom>
          <a:noFill/>
        </p:spPr>
        <p:txBody>
          <a:bodyPr wrap="none" rtlCol="0">
            <a:spAutoFit/>
          </a:bodyPr>
          <a:lstStyle/>
          <a:p>
            <a:r>
              <a:rPr lang="cs-CZ" sz="3600" dirty="0">
                <a:solidFill>
                  <a:schemeClr val="bg1"/>
                </a:solidFill>
              </a:rPr>
              <a:t>Děkuji za pozornost !</a:t>
            </a:r>
          </a:p>
        </p:txBody>
      </p:sp>
    </p:spTree>
    <p:extLst>
      <p:ext uri="{BB962C8B-B14F-4D97-AF65-F5344CB8AC3E}">
        <p14:creationId xmlns:p14="http://schemas.microsoft.com/office/powerpoint/2010/main" val="1617230536"/>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spTree>
    <p:extLst>
      <p:ext uri="{BB962C8B-B14F-4D97-AF65-F5344CB8AC3E}">
        <p14:creationId xmlns:p14="http://schemas.microsoft.com/office/powerpoint/2010/main" val="392730459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209828"/>
            <a:ext cx="10515600" cy="1325563"/>
          </a:xfrm>
        </p:spPr>
        <p:txBody>
          <a:bodyPr>
            <a:normAutofit/>
          </a:bodyPr>
          <a:lstStyle/>
          <a:p>
            <a:pPr algn="ctr"/>
            <a:r>
              <a:rPr lang="cs-CZ" b="1" dirty="0" smtClean="0"/>
              <a:t>Evoluce kultury – nestudijní příloha</a:t>
            </a:r>
            <a:endParaRPr lang="cs-CZ" b="1" dirty="0"/>
          </a:p>
        </p:txBody>
      </p:sp>
    </p:spTree>
    <p:extLst>
      <p:ext uri="{BB962C8B-B14F-4D97-AF65-F5344CB8AC3E}">
        <p14:creationId xmlns:p14="http://schemas.microsoft.com/office/powerpoint/2010/main" val="70695557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4818" name="Picture 2" descr="Lascaux – Wikipedi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3996267"/>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descr="Může za jeskynní malby ozvěna? – 21stoleti.c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7452"/>
            <a:ext cx="6096000" cy="4011170"/>
          </a:xfrm>
          <a:prstGeom prst="rect">
            <a:avLst/>
          </a:prstGeom>
          <a:noFill/>
          <a:extLst>
            <a:ext uri="{909E8E84-426E-40DD-AFC4-6F175D3DCCD1}">
              <a14:hiddenFill xmlns:a14="http://schemas.microsoft.com/office/drawing/2010/main">
                <a:solidFill>
                  <a:srgbClr val="FFFFFF"/>
                </a:solidFill>
              </a14:hiddenFill>
            </a:ext>
          </a:extLst>
        </p:spPr>
      </p:pic>
      <p:pic>
        <p:nvPicPr>
          <p:cNvPr id="34822" name="Picture 6" descr="dějepis.com – česká a světová historie nejen pro studen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82880"/>
            <a:ext cx="1470991" cy="2875119"/>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p:cNvPicPr>
            <a:picLocks noChangeAspect="1"/>
          </p:cNvPicPr>
          <p:nvPr/>
        </p:nvPicPr>
        <p:blipFill>
          <a:blip r:embed="rId5"/>
          <a:stretch>
            <a:fillRect/>
          </a:stretch>
        </p:blipFill>
        <p:spPr>
          <a:xfrm>
            <a:off x="7641202" y="3975652"/>
            <a:ext cx="4550797" cy="2882347"/>
          </a:xfrm>
          <a:prstGeom prst="rect">
            <a:avLst/>
          </a:prstGeom>
        </p:spPr>
      </p:pic>
      <p:pic>
        <p:nvPicPr>
          <p:cNvPr id="34824" name="Picture 8" descr="ZAPIS V ZVEZE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2350" y="3982880"/>
            <a:ext cx="1733385" cy="286173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rehistorie, doba kamenná: náhrdelník z kostí z jeskyně Polesine, Veneto.  Řím, Národní muzeum prehistorické etnografie Luigiho Pigorinih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67800" y="3982880"/>
            <a:ext cx="2873401" cy="287511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Prehistorické umění: Venuše z Willendorfu – soška z vápence představující  ženu s velmi vyvinutými formami, 23000 př. n. l. (svrchní paleolit) Rozm.  11 cm - Vídeň, Národní přírodovědné muzeum - Pravěk: Venuše z Willendorfu -  Oolitický vápenec, v."/>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41478" y="3982880"/>
            <a:ext cx="1724963" cy="287512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4635613" y="3482669"/>
            <a:ext cx="3043334" cy="646331"/>
          </a:xfrm>
          <a:prstGeom prst="rect">
            <a:avLst/>
          </a:prstGeom>
          <a:solidFill>
            <a:schemeClr val="bg1"/>
          </a:solidFill>
          <a:ln w="19050">
            <a:solidFill>
              <a:schemeClr val="tx1"/>
            </a:solidFill>
          </a:ln>
        </p:spPr>
        <p:txBody>
          <a:bodyPr wrap="none" rtlCol="0">
            <a:spAutoFit/>
          </a:bodyPr>
          <a:lstStyle/>
          <a:p>
            <a:r>
              <a:rPr lang="cs-CZ" sz="3600" dirty="0" smtClean="0"/>
              <a:t>Evoluce kultury</a:t>
            </a:r>
            <a:endParaRPr lang="cs-CZ" sz="3600" dirty="0"/>
          </a:p>
        </p:txBody>
      </p:sp>
    </p:spTree>
    <p:extLst>
      <p:ext uri="{BB962C8B-B14F-4D97-AF65-F5344CB8AC3E}">
        <p14:creationId xmlns:p14="http://schemas.microsoft.com/office/powerpoint/2010/main" val="159901880"/>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Creating Timelines | History timeline, Ancient history timeline, World  history lesson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63511" y="541338"/>
            <a:ext cx="9042400" cy="6308725"/>
          </a:xfrm>
          <a:noFill/>
          <a:extLst>
            <a:ext uri="{909E8E84-426E-40DD-AFC4-6F175D3DCCD1}">
              <a14:hiddenFill xmlns:a14="http://schemas.microsoft.com/office/drawing/2010/main">
                <a:solidFill>
                  <a:srgbClr val="FFFFFF"/>
                </a:solidFill>
              </a14:hiddenFill>
            </a:ext>
          </a:extLst>
        </p:spPr>
      </p:pic>
      <p:sp>
        <p:nvSpPr>
          <p:cNvPr id="57347" name="Nadpis 1"/>
          <p:cNvSpPr>
            <a:spLocks noGrp="1"/>
          </p:cNvSpPr>
          <p:nvPr>
            <p:ph type="title"/>
          </p:nvPr>
        </p:nvSpPr>
        <p:spPr>
          <a:xfrm>
            <a:off x="1981200" y="115888"/>
            <a:ext cx="8229600" cy="850900"/>
          </a:xfrm>
        </p:spPr>
        <p:txBody>
          <a:bodyPr/>
          <a:lstStyle/>
          <a:p>
            <a:pPr algn="ctr"/>
            <a:r>
              <a:rPr lang="cs-CZ" altLang="cs-CZ" sz="3800" b="1" dirty="0"/>
              <a:t>Časová osa dávných civilizací</a:t>
            </a:r>
          </a:p>
        </p:txBody>
      </p:sp>
      <p:sp>
        <p:nvSpPr>
          <p:cNvPr id="2" name="TextovéPole 1"/>
          <p:cNvSpPr txBox="1"/>
          <p:nvPr/>
        </p:nvSpPr>
        <p:spPr>
          <a:xfrm>
            <a:off x="10135001" y="4527917"/>
            <a:ext cx="1951047" cy="923330"/>
          </a:xfrm>
          <a:prstGeom prst="rect">
            <a:avLst/>
          </a:prstGeom>
          <a:noFill/>
        </p:spPr>
        <p:txBody>
          <a:bodyPr wrap="none" rtlCol="0">
            <a:spAutoFit/>
          </a:bodyPr>
          <a:lstStyle/>
          <a:p>
            <a:pPr algn="ctr"/>
            <a:r>
              <a:rPr lang="cs-CZ" dirty="0"/>
              <a:t>Člověk na Měsíci</a:t>
            </a:r>
          </a:p>
          <a:p>
            <a:pPr algn="ctr"/>
            <a:r>
              <a:rPr lang="cs-CZ" dirty="0"/>
              <a:t> 21. července 1969</a:t>
            </a:r>
          </a:p>
          <a:p>
            <a:endParaRPr lang="cs-CZ" dirty="0"/>
          </a:p>
        </p:txBody>
      </p:sp>
      <p:cxnSp>
        <p:nvCxnSpPr>
          <p:cNvPr id="4" name="Přímá spojnice se šipkou 3"/>
          <p:cNvCxnSpPr/>
          <p:nvPr/>
        </p:nvCxnSpPr>
        <p:spPr>
          <a:xfrm>
            <a:off x="10914826" y="3420558"/>
            <a:ext cx="22439" cy="100235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Přímá spojnice 8"/>
          <p:cNvCxnSpPr/>
          <p:nvPr/>
        </p:nvCxnSpPr>
        <p:spPr>
          <a:xfrm>
            <a:off x="10557840" y="3428509"/>
            <a:ext cx="364937" cy="4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Picture 6" descr="Velká francouzská revolu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83256" y="5319423"/>
            <a:ext cx="1572987" cy="133475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5 nejstarších psaných jazyků – Epochaplus.cz"/>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8150" y="5375621"/>
            <a:ext cx="1328784" cy="139098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8" descr="1000 věcí, které mně dělají radost: #44 Oheň"/>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56238" y="5932384"/>
            <a:ext cx="1341268" cy="80407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0" descr="Starí zemědělci v Egyptě. Starověký Egypt: Zemědělství /  Paulturner-Mitchell.co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82321" y="4681721"/>
            <a:ext cx="1254507" cy="79467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2" descr="Kryštof Kolumbus - nejnovější zprávy, spolehlivé informace | EuroZprávy.cz"/>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94156" y="5492855"/>
            <a:ext cx="1711859" cy="115814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Koloseum – nejděsivější aréna světa | Cesty Itálií"/>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07578" y="5642521"/>
            <a:ext cx="1571787" cy="1081609"/>
          </a:xfrm>
          <a:prstGeom prst="rect">
            <a:avLst/>
          </a:prstGeom>
          <a:noFill/>
          <a:extLst>
            <a:ext uri="{909E8E84-426E-40DD-AFC4-6F175D3DCCD1}">
              <a14:hiddenFill xmlns:a14="http://schemas.microsoft.com/office/drawing/2010/main">
                <a:solidFill>
                  <a:srgbClr val="FFFFFF"/>
                </a:solidFill>
              </a14:hiddenFill>
            </a:ext>
          </a:extLst>
        </p:spPr>
      </p:pic>
      <p:pic>
        <p:nvPicPr>
          <p:cNvPr id="32" name="Obrázek 31"/>
          <p:cNvPicPr>
            <a:picLocks noChangeAspect="1"/>
          </p:cNvPicPr>
          <p:nvPr/>
        </p:nvPicPr>
        <p:blipFill>
          <a:blip r:embed="rId9"/>
          <a:stretch>
            <a:fillRect/>
          </a:stretch>
        </p:blipFill>
        <p:spPr>
          <a:xfrm>
            <a:off x="10309906" y="5319422"/>
            <a:ext cx="1685677" cy="1358799"/>
          </a:xfrm>
          <a:prstGeom prst="rect">
            <a:avLst/>
          </a:prstGeom>
        </p:spPr>
      </p:pic>
      <p:sp>
        <p:nvSpPr>
          <p:cNvPr id="3" name="TextovéPole 2"/>
          <p:cNvSpPr txBox="1"/>
          <p:nvPr/>
        </p:nvSpPr>
        <p:spPr>
          <a:xfrm>
            <a:off x="10872584" y="2798532"/>
            <a:ext cx="869149" cy="369332"/>
          </a:xfrm>
          <a:prstGeom prst="rect">
            <a:avLst/>
          </a:prstGeom>
          <a:noFill/>
        </p:spPr>
        <p:txBody>
          <a:bodyPr wrap="none" rtlCol="0">
            <a:spAutoFit/>
          </a:bodyPr>
          <a:lstStyle/>
          <a:p>
            <a:r>
              <a:rPr lang="cs-CZ" b="1" dirty="0" err="1"/>
              <a:t>SpaceX</a:t>
            </a:r>
            <a:endParaRPr lang="cs-CZ" b="1" dirty="0"/>
          </a:p>
        </p:txBody>
      </p:sp>
      <p:pic>
        <p:nvPicPr>
          <p:cNvPr id="17" name="Picture 4" descr="undefined"/>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0982" y="151726"/>
            <a:ext cx="1607554" cy="2670988"/>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235385" y="2861096"/>
            <a:ext cx="1167435" cy="369332"/>
          </a:xfrm>
          <a:prstGeom prst="rect">
            <a:avLst/>
          </a:prstGeom>
          <a:noFill/>
        </p:spPr>
        <p:txBody>
          <a:bodyPr wrap="none" rtlCol="0">
            <a:spAutoFit/>
          </a:bodyPr>
          <a:lstStyle/>
          <a:p>
            <a:r>
              <a:rPr lang="cs-CZ" b="1" dirty="0"/>
              <a:t>Pěstní klín</a:t>
            </a:r>
          </a:p>
        </p:txBody>
      </p:sp>
      <p:pic>
        <p:nvPicPr>
          <p:cNvPr id="19" name="Picture 6" descr="Poznámka akce Vyjednávat homo erectus nástroje Mimochodem Hromada Huh"/>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77174" y="5156540"/>
            <a:ext cx="1291694" cy="1567591"/>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2599739" y="5940335"/>
            <a:ext cx="155086" cy="8262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5" name="Obrázek 24"/>
          <p:cNvPicPr>
            <a:picLocks noChangeAspect="1"/>
          </p:cNvPicPr>
          <p:nvPr/>
        </p:nvPicPr>
        <p:blipFill>
          <a:blip r:embed="rId12"/>
          <a:stretch>
            <a:fillRect/>
          </a:stretch>
        </p:blipFill>
        <p:spPr>
          <a:xfrm>
            <a:off x="10664546" y="115888"/>
            <a:ext cx="1410479" cy="2635178"/>
          </a:xfrm>
          <a:prstGeom prst="rect">
            <a:avLst/>
          </a:prstGeom>
        </p:spPr>
      </p:pic>
    </p:spTree>
    <p:extLst>
      <p:ext uri="{BB962C8B-B14F-4D97-AF65-F5344CB8AC3E}">
        <p14:creationId xmlns:p14="http://schemas.microsoft.com/office/powerpoint/2010/main" val="2667146261"/>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Zástupný symbol pro obsah 3"/>
          <p:cNvSpPr>
            <a:spLocks noGrp="1" noChangeArrowheads="1"/>
          </p:cNvSpPr>
          <p:nvPr>
            <p:ph idx="1"/>
          </p:nvPr>
        </p:nvSpPr>
        <p:spPr>
          <a:xfrm>
            <a:off x="214690" y="1079072"/>
            <a:ext cx="8078525" cy="5632311"/>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0"/>
              </a:spcBef>
              <a:buFontTx/>
              <a:buNone/>
            </a:pPr>
            <a:r>
              <a:rPr lang="cs-CZ" altLang="cs-CZ" sz="1600" b="1" dirty="0">
                <a:solidFill>
                  <a:srgbClr val="666666"/>
                </a:solidFill>
                <a:latin typeface="graphik"/>
              </a:rPr>
              <a:t>Časovou osu lidské evoluce lze vysledovat miliony let zpátky. Odborníci odhadují, že rodokmen vypadá takto:</a:t>
            </a:r>
          </a:p>
          <a:p>
            <a:pPr>
              <a:spcBef>
                <a:spcPct val="0"/>
              </a:spcBef>
              <a:buFontTx/>
              <a:buNone/>
            </a:pPr>
            <a:endParaRPr lang="cs-CZ" altLang="cs-CZ" sz="1600" dirty="0">
              <a:solidFill>
                <a:srgbClr val="666666"/>
              </a:solidFill>
              <a:latin typeface="graphik"/>
            </a:endParaRPr>
          </a:p>
          <a:p>
            <a:pPr>
              <a:spcBef>
                <a:spcPct val="0"/>
              </a:spcBef>
              <a:buFontTx/>
              <a:buNone/>
            </a:pPr>
            <a:r>
              <a:rPr lang="cs-CZ" altLang="cs-CZ" sz="1600" b="1" dirty="0">
                <a:solidFill>
                  <a:srgbClr val="000000"/>
                </a:solidFill>
                <a:latin typeface="graphik"/>
              </a:rPr>
              <a:t>Před 55 miliony let</a:t>
            </a:r>
            <a:r>
              <a:rPr lang="cs-CZ" altLang="cs-CZ" sz="1600" b="1" dirty="0">
                <a:solidFill>
                  <a:srgbClr val="666666"/>
                </a:solidFill>
                <a:latin typeface="graphik"/>
              </a:rPr>
              <a:t> </a:t>
            </a:r>
            <a:r>
              <a:rPr lang="cs-CZ" altLang="cs-CZ" sz="1600" dirty="0">
                <a:solidFill>
                  <a:srgbClr val="666666"/>
                </a:solidFill>
                <a:latin typeface="graphik"/>
              </a:rPr>
              <a:t>- Vyvinuli se </a:t>
            </a:r>
            <a:r>
              <a:rPr lang="cs-CZ" altLang="cs-CZ" sz="1600" b="1" dirty="0">
                <a:latin typeface="graphik"/>
              </a:rPr>
              <a:t>první primitivní primáti </a:t>
            </a:r>
          </a:p>
          <a:p>
            <a:pPr>
              <a:spcBef>
                <a:spcPct val="0"/>
              </a:spcBef>
              <a:buFontTx/>
              <a:buNone/>
            </a:pPr>
            <a:r>
              <a:rPr lang="cs-CZ" altLang="cs-CZ" sz="1600" b="1" dirty="0">
                <a:solidFill>
                  <a:srgbClr val="000000"/>
                </a:solidFill>
                <a:latin typeface="graphik"/>
              </a:rPr>
              <a:t>Před 15 miliony let </a:t>
            </a:r>
            <a:r>
              <a:rPr lang="cs-CZ" altLang="cs-CZ" sz="1600" dirty="0">
                <a:solidFill>
                  <a:srgbClr val="666666"/>
                </a:solidFill>
                <a:latin typeface="graphik"/>
              </a:rPr>
              <a:t>- </a:t>
            </a:r>
            <a:r>
              <a:rPr lang="cs-CZ" altLang="cs-CZ" sz="1600" b="1" dirty="0" err="1">
                <a:solidFill>
                  <a:srgbClr val="FF0000"/>
                </a:solidFill>
                <a:latin typeface="graphik"/>
              </a:rPr>
              <a:t>Hominidae</a:t>
            </a:r>
            <a:r>
              <a:rPr lang="cs-CZ" altLang="cs-CZ" sz="1600" b="1" dirty="0">
                <a:solidFill>
                  <a:srgbClr val="FF0000"/>
                </a:solidFill>
                <a:latin typeface="graphik"/>
              </a:rPr>
              <a:t> (lidoopi) se vyvinuli z předků gibbona </a:t>
            </a:r>
          </a:p>
          <a:p>
            <a:pPr>
              <a:spcBef>
                <a:spcPct val="0"/>
              </a:spcBef>
              <a:buFontTx/>
              <a:buNone/>
            </a:pPr>
            <a:r>
              <a:rPr lang="cs-CZ" altLang="cs-CZ" sz="1600" b="1" dirty="0">
                <a:solidFill>
                  <a:srgbClr val="000000"/>
                </a:solidFill>
                <a:latin typeface="graphik"/>
              </a:rPr>
              <a:t>Před 7 miliony let</a:t>
            </a:r>
            <a:r>
              <a:rPr lang="cs-CZ" altLang="cs-CZ" sz="1600" b="1" dirty="0">
                <a:solidFill>
                  <a:srgbClr val="666666"/>
                </a:solidFill>
                <a:latin typeface="graphik"/>
              </a:rPr>
              <a:t> </a:t>
            </a:r>
            <a:r>
              <a:rPr lang="cs-CZ" altLang="cs-CZ" sz="1600" dirty="0">
                <a:solidFill>
                  <a:srgbClr val="666666"/>
                </a:solidFill>
                <a:latin typeface="graphik"/>
              </a:rPr>
              <a:t>- Vyvinuly se první gorily. Později se šimpanzí a lidská linie    			 rozcházejí</a:t>
            </a:r>
          </a:p>
          <a:p>
            <a:pPr>
              <a:spcBef>
                <a:spcPct val="0"/>
              </a:spcBef>
              <a:buFontTx/>
              <a:buNone/>
            </a:pPr>
            <a:r>
              <a:rPr lang="cs-CZ" altLang="cs-CZ" sz="1600" b="1" dirty="0">
                <a:solidFill>
                  <a:srgbClr val="000000"/>
                </a:solidFill>
                <a:latin typeface="graphik"/>
              </a:rPr>
              <a:t>Před 5,5 miliony let</a:t>
            </a:r>
            <a:r>
              <a:rPr lang="cs-CZ" altLang="cs-CZ" sz="1600" b="1" dirty="0">
                <a:solidFill>
                  <a:srgbClr val="666666"/>
                </a:solidFill>
                <a:latin typeface="graphik"/>
              </a:rPr>
              <a:t> </a:t>
            </a:r>
            <a:r>
              <a:rPr lang="cs-CZ" altLang="cs-CZ" sz="1600" dirty="0">
                <a:solidFill>
                  <a:srgbClr val="666666"/>
                </a:solidFill>
                <a:latin typeface="graphik"/>
              </a:rPr>
              <a:t>– </a:t>
            </a:r>
            <a:r>
              <a:rPr lang="cs-CZ" altLang="cs-CZ" sz="1600" dirty="0" err="1">
                <a:solidFill>
                  <a:srgbClr val="666666"/>
                </a:solidFill>
                <a:latin typeface="graphik"/>
              </a:rPr>
              <a:t>Ardipithecus</a:t>
            </a:r>
            <a:r>
              <a:rPr lang="cs-CZ" altLang="cs-CZ" sz="1600" dirty="0">
                <a:solidFill>
                  <a:srgbClr val="666666"/>
                </a:solidFill>
                <a:latin typeface="graphik"/>
              </a:rPr>
              <a:t>, raný "pračlověk", sdílí rysy se šimpanzi a gorilami</a:t>
            </a:r>
          </a:p>
          <a:p>
            <a:pPr>
              <a:spcBef>
                <a:spcPct val="0"/>
              </a:spcBef>
              <a:buFontTx/>
              <a:buNone/>
            </a:pPr>
            <a:r>
              <a:rPr lang="cs-CZ" altLang="cs-CZ" sz="1600" b="1" dirty="0">
                <a:solidFill>
                  <a:srgbClr val="000000"/>
                </a:solidFill>
                <a:latin typeface="graphik"/>
              </a:rPr>
              <a:t>Před 4 miliony let</a:t>
            </a:r>
            <a:r>
              <a:rPr lang="cs-CZ" altLang="cs-CZ" sz="1600" b="1" dirty="0">
                <a:solidFill>
                  <a:srgbClr val="666666"/>
                </a:solidFill>
                <a:latin typeface="graphik"/>
              </a:rPr>
              <a:t> </a:t>
            </a:r>
            <a:r>
              <a:rPr lang="cs-CZ" altLang="cs-CZ" sz="1600" dirty="0">
                <a:solidFill>
                  <a:srgbClr val="666666"/>
                </a:solidFill>
                <a:latin typeface="graphik"/>
              </a:rPr>
              <a:t>- Objevili se jako první lidé lidoopi. Měli mozky ne větší než 			 šimpanzi, ale jiné, lidštější rysy</a:t>
            </a:r>
          </a:p>
          <a:p>
            <a:pPr>
              <a:spcBef>
                <a:spcPct val="0"/>
              </a:spcBef>
              <a:buFontTx/>
              <a:buNone/>
            </a:pPr>
            <a:r>
              <a:rPr lang="cs-CZ" altLang="cs-CZ" sz="1600" b="1" dirty="0">
                <a:solidFill>
                  <a:srgbClr val="000000"/>
                </a:solidFill>
                <a:latin typeface="graphik"/>
              </a:rPr>
              <a:t>Před 3,9-2,9 miliony let</a:t>
            </a:r>
            <a:r>
              <a:rPr lang="cs-CZ" altLang="cs-CZ" sz="1600" dirty="0">
                <a:solidFill>
                  <a:srgbClr val="666666"/>
                </a:solidFill>
                <a:latin typeface="graphik"/>
              </a:rPr>
              <a:t> žil </a:t>
            </a:r>
            <a:r>
              <a:rPr lang="cs-CZ" altLang="cs-CZ" sz="1600" b="1" dirty="0">
                <a:solidFill>
                  <a:srgbClr val="FF0000"/>
                </a:solidFill>
                <a:latin typeface="graphik"/>
              </a:rPr>
              <a:t>v Africe </a:t>
            </a:r>
            <a:r>
              <a:rPr lang="cs-CZ" altLang="cs-CZ" sz="1600" b="1" dirty="0" err="1">
                <a:solidFill>
                  <a:srgbClr val="FF0000"/>
                </a:solidFill>
                <a:latin typeface="graphik"/>
              </a:rPr>
              <a:t>Austroipithecus</a:t>
            </a:r>
            <a:r>
              <a:rPr lang="cs-CZ" altLang="cs-CZ" sz="1600" b="1" dirty="0">
                <a:solidFill>
                  <a:srgbClr val="FF0000"/>
                </a:solidFill>
                <a:latin typeface="graphik"/>
              </a:rPr>
              <a:t> </a:t>
            </a:r>
            <a:r>
              <a:rPr lang="cs-CZ" altLang="cs-CZ" sz="1600" b="1" dirty="0" err="1">
                <a:solidFill>
                  <a:srgbClr val="FF0000"/>
                </a:solidFill>
                <a:latin typeface="graphik"/>
              </a:rPr>
              <a:t>afarensis</a:t>
            </a:r>
            <a:r>
              <a:rPr lang="cs-CZ" altLang="cs-CZ" sz="1600" dirty="0">
                <a:solidFill>
                  <a:srgbClr val="666666"/>
                </a:solidFill>
                <a:latin typeface="graphik"/>
              </a:rPr>
              <a:t>. </a:t>
            </a:r>
          </a:p>
          <a:p>
            <a:pPr>
              <a:spcBef>
                <a:spcPct val="0"/>
              </a:spcBef>
              <a:buFontTx/>
              <a:buNone/>
            </a:pPr>
            <a:r>
              <a:rPr lang="cs-CZ" altLang="cs-CZ" sz="1600" b="1" dirty="0">
                <a:latin typeface="graphik"/>
              </a:rPr>
              <a:t>Před 3,2 miliony let - </a:t>
            </a:r>
            <a:r>
              <a:rPr lang="cs-CZ" altLang="cs-CZ" sz="1600" b="1" dirty="0">
                <a:solidFill>
                  <a:srgbClr val="FF0000"/>
                </a:solidFill>
                <a:latin typeface="graphik"/>
              </a:rPr>
              <a:t>LUCY – </a:t>
            </a:r>
            <a:r>
              <a:rPr lang="cs-CZ" altLang="cs-CZ" sz="1800" b="1" dirty="0">
                <a:solidFill>
                  <a:srgbClr val="FF0000"/>
                </a:solidFill>
                <a:latin typeface="graphik"/>
              </a:rPr>
              <a:t>„</a:t>
            </a:r>
            <a:r>
              <a:rPr lang="cs-CZ" sz="1800" b="1" dirty="0">
                <a:solidFill>
                  <a:srgbClr val="FF0000"/>
                </a:solidFill>
              </a:rPr>
              <a:t>Lucy in </a:t>
            </a:r>
            <a:r>
              <a:rPr lang="cs-CZ" sz="1800" b="1" dirty="0" err="1">
                <a:solidFill>
                  <a:srgbClr val="FF0000"/>
                </a:solidFill>
              </a:rPr>
              <a:t>the</a:t>
            </a:r>
            <a:r>
              <a:rPr lang="cs-CZ" sz="1800" b="1" dirty="0">
                <a:solidFill>
                  <a:srgbClr val="FF0000"/>
                </a:solidFill>
              </a:rPr>
              <a:t> </a:t>
            </a:r>
            <a:r>
              <a:rPr lang="cs-CZ" sz="1800" b="1" dirty="0" err="1">
                <a:solidFill>
                  <a:srgbClr val="FF0000"/>
                </a:solidFill>
              </a:rPr>
              <a:t>Sky</a:t>
            </a:r>
            <a:r>
              <a:rPr lang="cs-CZ" sz="1800" b="1" dirty="0">
                <a:solidFill>
                  <a:srgbClr val="FF0000"/>
                </a:solidFill>
              </a:rPr>
              <a:t> </a:t>
            </a:r>
            <a:r>
              <a:rPr lang="cs-CZ" sz="1800" b="1" dirty="0" err="1">
                <a:solidFill>
                  <a:srgbClr val="FF0000"/>
                </a:solidFill>
              </a:rPr>
              <a:t>with</a:t>
            </a:r>
            <a:r>
              <a:rPr lang="cs-CZ" sz="1800" b="1" dirty="0">
                <a:solidFill>
                  <a:srgbClr val="FF0000"/>
                </a:solidFill>
              </a:rPr>
              <a:t> </a:t>
            </a:r>
            <a:r>
              <a:rPr lang="cs-CZ" sz="1800" b="1" dirty="0" err="1">
                <a:solidFill>
                  <a:srgbClr val="FF0000"/>
                </a:solidFill>
              </a:rPr>
              <a:t>Diamonds</a:t>
            </a:r>
            <a:r>
              <a:rPr lang="cs-CZ" sz="1800" b="1" dirty="0">
                <a:solidFill>
                  <a:srgbClr val="FF0000"/>
                </a:solidFill>
              </a:rPr>
              <a:t>“</a:t>
            </a:r>
            <a:endParaRPr lang="cs-CZ" altLang="cs-CZ" sz="1800" b="1" dirty="0">
              <a:solidFill>
                <a:srgbClr val="FF0000"/>
              </a:solidFill>
              <a:latin typeface="graphik"/>
            </a:endParaRPr>
          </a:p>
          <a:p>
            <a:pPr>
              <a:spcBef>
                <a:spcPct val="0"/>
              </a:spcBef>
              <a:buFontTx/>
              <a:buNone/>
            </a:pPr>
            <a:r>
              <a:rPr lang="cs-CZ" altLang="cs-CZ" sz="1600" b="1" dirty="0">
                <a:solidFill>
                  <a:srgbClr val="000000"/>
                </a:solidFill>
                <a:latin typeface="graphik"/>
              </a:rPr>
              <a:t>Před 2,7 miliony let</a:t>
            </a:r>
            <a:r>
              <a:rPr lang="cs-CZ" altLang="cs-CZ" sz="1600" dirty="0">
                <a:solidFill>
                  <a:srgbClr val="666666"/>
                </a:solidFill>
                <a:latin typeface="graphik"/>
              </a:rPr>
              <a:t> - </a:t>
            </a:r>
            <a:r>
              <a:rPr lang="cs-CZ" altLang="cs-CZ" sz="1600" dirty="0" err="1">
                <a:solidFill>
                  <a:srgbClr val="666666"/>
                </a:solidFill>
                <a:latin typeface="graphik"/>
              </a:rPr>
              <a:t>Paranthropus</a:t>
            </a:r>
            <a:r>
              <a:rPr lang="cs-CZ" altLang="cs-CZ" sz="1600" dirty="0">
                <a:solidFill>
                  <a:srgbClr val="666666"/>
                </a:solidFill>
                <a:latin typeface="graphik"/>
              </a:rPr>
              <a:t>, žil v lesích a měl masivní čelisti na žvýkání  </a:t>
            </a:r>
          </a:p>
          <a:p>
            <a:pPr>
              <a:spcBef>
                <a:spcPct val="0"/>
              </a:spcBef>
              <a:buFontTx/>
              <a:buNone/>
            </a:pPr>
            <a:r>
              <a:rPr lang="cs-CZ" altLang="cs-CZ" sz="1600" b="1" dirty="0">
                <a:solidFill>
                  <a:srgbClr val="000000"/>
                </a:solidFill>
                <a:latin typeface="graphik"/>
              </a:rPr>
              <a:t>Před 2,6 miliony let</a:t>
            </a:r>
            <a:r>
              <a:rPr lang="cs-CZ" altLang="cs-CZ" sz="1600" b="1" dirty="0">
                <a:solidFill>
                  <a:srgbClr val="666666"/>
                </a:solidFill>
                <a:latin typeface="graphik"/>
              </a:rPr>
              <a:t> </a:t>
            </a:r>
            <a:r>
              <a:rPr lang="cs-CZ" altLang="cs-CZ" sz="1600" dirty="0">
                <a:solidFill>
                  <a:srgbClr val="666666"/>
                </a:solidFill>
                <a:latin typeface="graphik"/>
              </a:rPr>
              <a:t>- </a:t>
            </a:r>
            <a:r>
              <a:rPr lang="cs-CZ" altLang="cs-CZ" sz="1600" b="1" dirty="0">
                <a:solidFill>
                  <a:srgbClr val="666666"/>
                </a:solidFill>
                <a:latin typeface="graphik"/>
              </a:rPr>
              <a:t>Ruční sekery se staly první velkou technologickou inovací</a:t>
            </a:r>
          </a:p>
          <a:p>
            <a:pPr>
              <a:spcBef>
                <a:spcPct val="0"/>
              </a:spcBef>
              <a:buFontTx/>
              <a:buNone/>
            </a:pPr>
            <a:r>
              <a:rPr lang="cs-CZ" altLang="cs-CZ" sz="1600" b="1" dirty="0">
                <a:solidFill>
                  <a:srgbClr val="000000"/>
                </a:solidFill>
                <a:latin typeface="graphik"/>
              </a:rPr>
              <a:t>před 2,3 miliony let</a:t>
            </a:r>
            <a:r>
              <a:rPr lang="cs-CZ" altLang="cs-CZ" sz="1600" dirty="0">
                <a:solidFill>
                  <a:srgbClr val="666666"/>
                </a:solidFill>
                <a:latin typeface="graphik"/>
              </a:rPr>
              <a:t> - </a:t>
            </a:r>
            <a:r>
              <a:rPr lang="cs-CZ" altLang="cs-CZ" sz="1600" b="1" dirty="0">
                <a:solidFill>
                  <a:srgbClr val="FF0000"/>
                </a:solidFill>
                <a:latin typeface="graphik"/>
              </a:rPr>
              <a:t>Homo </a:t>
            </a:r>
            <a:r>
              <a:rPr lang="cs-CZ" altLang="cs-CZ" sz="1600" b="1" dirty="0" err="1">
                <a:solidFill>
                  <a:srgbClr val="FF0000"/>
                </a:solidFill>
                <a:latin typeface="graphik"/>
              </a:rPr>
              <a:t>habilis</a:t>
            </a:r>
            <a:r>
              <a:rPr lang="cs-CZ" altLang="cs-CZ" sz="1600" b="1" dirty="0">
                <a:solidFill>
                  <a:srgbClr val="FF0000"/>
                </a:solidFill>
                <a:latin typeface="graphik"/>
              </a:rPr>
              <a:t> se poprvé objevil v Africe</a:t>
            </a:r>
          </a:p>
          <a:p>
            <a:pPr>
              <a:spcBef>
                <a:spcPct val="0"/>
              </a:spcBef>
              <a:buFontTx/>
              <a:buNone/>
            </a:pPr>
            <a:r>
              <a:rPr lang="cs-CZ" altLang="cs-CZ" sz="1600" b="1" dirty="0">
                <a:solidFill>
                  <a:srgbClr val="000000"/>
                </a:solidFill>
                <a:latin typeface="graphik"/>
              </a:rPr>
              <a:t>Před 1,85 miliony let</a:t>
            </a:r>
            <a:r>
              <a:rPr lang="cs-CZ" altLang="cs-CZ" sz="1600" dirty="0">
                <a:solidFill>
                  <a:srgbClr val="666666"/>
                </a:solidFill>
                <a:latin typeface="graphik"/>
              </a:rPr>
              <a:t> - Objevuje se první "moderní" ruka</a:t>
            </a:r>
          </a:p>
          <a:p>
            <a:pPr>
              <a:spcBef>
                <a:spcPct val="0"/>
              </a:spcBef>
              <a:buFontTx/>
              <a:buNone/>
            </a:pPr>
            <a:r>
              <a:rPr lang="cs-CZ" altLang="cs-CZ" sz="1600" b="1" dirty="0">
                <a:solidFill>
                  <a:srgbClr val="000000"/>
                </a:solidFill>
                <a:latin typeface="graphik"/>
              </a:rPr>
              <a:t>Před 1,8 miliony let</a:t>
            </a:r>
            <a:r>
              <a:rPr lang="cs-CZ" altLang="cs-CZ" sz="1600" dirty="0">
                <a:solidFill>
                  <a:srgbClr val="666666"/>
                </a:solidFill>
                <a:latin typeface="graphik"/>
              </a:rPr>
              <a:t> - Homo </a:t>
            </a:r>
            <a:r>
              <a:rPr lang="cs-CZ" altLang="cs-CZ" sz="1600" dirty="0" err="1">
                <a:solidFill>
                  <a:srgbClr val="666666"/>
                </a:solidFill>
                <a:latin typeface="graphik"/>
              </a:rPr>
              <a:t>ergaster</a:t>
            </a:r>
            <a:r>
              <a:rPr lang="cs-CZ" altLang="cs-CZ" sz="1600" dirty="0">
                <a:solidFill>
                  <a:srgbClr val="666666"/>
                </a:solidFill>
                <a:latin typeface="graphik"/>
              </a:rPr>
              <a:t> se začíná objevovat ve fosilním záznamu</a:t>
            </a:r>
          </a:p>
          <a:p>
            <a:pPr>
              <a:spcBef>
                <a:spcPct val="0"/>
              </a:spcBef>
              <a:buFontTx/>
              <a:buNone/>
            </a:pPr>
            <a:r>
              <a:rPr lang="cs-CZ" altLang="cs-CZ" sz="1600" dirty="0">
                <a:solidFill>
                  <a:srgbClr val="666666"/>
                </a:solidFill>
                <a:latin typeface="graphik"/>
              </a:rPr>
              <a:t>Před </a:t>
            </a:r>
            <a:r>
              <a:rPr lang="cs-CZ" altLang="cs-CZ" sz="1600" b="1" dirty="0">
                <a:solidFill>
                  <a:srgbClr val="000000"/>
                </a:solidFill>
                <a:latin typeface="graphik"/>
              </a:rPr>
              <a:t>800 000 lety</a:t>
            </a:r>
            <a:r>
              <a:rPr lang="cs-CZ" altLang="cs-CZ" sz="1600" dirty="0">
                <a:solidFill>
                  <a:srgbClr val="666666"/>
                </a:solidFill>
                <a:latin typeface="graphik"/>
              </a:rPr>
              <a:t> – </a:t>
            </a:r>
            <a:r>
              <a:rPr lang="cs-CZ" altLang="cs-CZ" sz="1600" b="1" dirty="0">
                <a:solidFill>
                  <a:srgbClr val="FF0000"/>
                </a:solidFill>
                <a:latin typeface="graphik"/>
              </a:rPr>
              <a:t>První lidé ovládají oheň a vytvářejí ohniště</a:t>
            </a:r>
            <a:r>
              <a:rPr lang="cs-CZ" altLang="cs-CZ" sz="1600" dirty="0">
                <a:solidFill>
                  <a:srgbClr val="666666"/>
                </a:solidFill>
                <a:latin typeface="graphik"/>
              </a:rPr>
              <a:t>. Velikost mozku se 		rychle zvětšuje</a:t>
            </a:r>
          </a:p>
          <a:p>
            <a:pPr>
              <a:spcBef>
                <a:spcPct val="0"/>
              </a:spcBef>
              <a:buFontTx/>
              <a:buNone/>
            </a:pPr>
            <a:r>
              <a:rPr lang="cs-CZ" altLang="cs-CZ" sz="1600" b="1" dirty="0">
                <a:solidFill>
                  <a:srgbClr val="000000"/>
                </a:solidFill>
                <a:latin typeface="graphik"/>
              </a:rPr>
              <a:t>Před 400 000 lety</a:t>
            </a:r>
            <a:r>
              <a:rPr lang="cs-CZ" altLang="cs-CZ" sz="1600" dirty="0">
                <a:solidFill>
                  <a:srgbClr val="666666"/>
                </a:solidFill>
                <a:latin typeface="graphik"/>
              </a:rPr>
              <a:t> se začínají objevovat </a:t>
            </a:r>
            <a:r>
              <a:rPr lang="cs-CZ" altLang="cs-CZ" sz="1600" b="1" dirty="0">
                <a:solidFill>
                  <a:srgbClr val="666666"/>
                </a:solidFill>
                <a:latin typeface="graphik"/>
              </a:rPr>
              <a:t>neandrtálci a šíří se po Evropě a Asii</a:t>
            </a:r>
          </a:p>
          <a:p>
            <a:pPr>
              <a:spcBef>
                <a:spcPct val="0"/>
              </a:spcBef>
              <a:buFontTx/>
              <a:buNone/>
            </a:pPr>
            <a:r>
              <a:rPr lang="cs-CZ" altLang="cs-CZ" sz="1600" b="1" dirty="0">
                <a:solidFill>
                  <a:srgbClr val="666666"/>
                </a:solidFill>
                <a:latin typeface="graphik"/>
              </a:rPr>
              <a:t>Před 300 000</a:t>
            </a:r>
            <a:r>
              <a:rPr lang="cs-CZ" altLang="cs-CZ" sz="1600" dirty="0">
                <a:solidFill>
                  <a:srgbClr val="666666"/>
                </a:solidFill>
                <a:latin typeface="graphik"/>
              </a:rPr>
              <a:t> </a:t>
            </a:r>
            <a:r>
              <a:rPr lang="cs-CZ" altLang="cs-CZ" sz="1600" b="1" dirty="0">
                <a:solidFill>
                  <a:srgbClr val="000000"/>
                </a:solidFill>
                <a:latin typeface="graphik"/>
              </a:rPr>
              <a:t>až 200 000 lety</a:t>
            </a:r>
            <a:r>
              <a:rPr lang="cs-CZ" altLang="cs-CZ" sz="1600" dirty="0">
                <a:solidFill>
                  <a:srgbClr val="666666"/>
                </a:solidFill>
                <a:latin typeface="graphik"/>
              </a:rPr>
              <a:t> se </a:t>
            </a:r>
            <a:r>
              <a:rPr lang="cs-CZ" altLang="cs-CZ" sz="1600" b="1" dirty="0">
                <a:solidFill>
                  <a:srgbClr val="666666"/>
                </a:solidFill>
                <a:latin typeface="graphik"/>
              </a:rPr>
              <a:t>v Africe objevuje Homo sapiens - moderní člověk</a:t>
            </a:r>
          </a:p>
          <a:p>
            <a:pPr>
              <a:spcBef>
                <a:spcPct val="0"/>
              </a:spcBef>
              <a:buFontTx/>
              <a:buNone/>
            </a:pPr>
            <a:r>
              <a:rPr lang="cs-CZ" altLang="cs-CZ" sz="1600" b="1" dirty="0">
                <a:solidFill>
                  <a:srgbClr val="FF0000"/>
                </a:solidFill>
                <a:latin typeface="graphik"/>
              </a:rPr>
              <a:t>Před 54 000 až 40 000 lety</a:t>
            </a:r>
            <a:r>
              <a:rPr lang="cs-CZ" altLang="cs-CZ" sz="1600" dirty="0">
                <a:solidFill>
                  <a:srgbClr val="FF0000"/>
                </a:solidFill>
                <a:latin typeface="graphik"/>
              </a:rPr>
              <a:t> - </a:t>
            </a:r>
            <a:r>
              <a:rPr lang="cs-CZ" altLang="cs-CZ" sz="1600" b="1" dirty="0">
                <a:solidFill>
                  <a:srgbClr val="FF0000"/>
                </a:solidFill>
                <a:latin typeface="graphik"/>
              </a:rPr>
              <a:t>Moderní lidé přicházejí do Evropy</a:t>
            </a:r>
          </a:p>
          <a:p>
            <a:pPr>
              <a:spcBef>
                <a:spcPct val="0"/>
              </a:spcBef>
              <a:buFontTx/>
              <a:buNone/>
            </a:pPr>
            <a:r>
              <a:rPr lang="cs-CZ" altLang="cs-CZ" sz="1600" b="1" dirty="0">
                <a:latin typeface="graphik"/>
              </a:rPr>
              <a:t>Doba římská: 40 BC – 380 AD; Keltové – (400BC – 100AD)</a:t>
            </a:r>
          </a:p>
          <a:p>
            <a:pPr>
              <a:spcBef>
                <a:spcPct val="0"/>
              </a:spcBef>
              <a:buFontTx/>
              <a:buNone/>
            </a:pPr>
            <a:r>
              <a:rPr lang="cs-CZ" altLang="cs-CZ" sz="1600" b="1" dirty="0">
                <a:latin typeface="graphik"/>
              </a:rPr>
              <a:t>Stěhování národů: 380AD – 570AD</a:t>
            </a:r>
          </a:p>
          <a:p>
            <a:pPr>
              <a:spcBef>
                <a:spcPct val="0"/>
              </a:spcBef>
              <a:buFontTx/>
              <a:buNone/>
            </a:pPr>
            <a:r>
              <a:rPr lang="cs-CZ" altLang="cs-CZ" sz="1600" b="1" dirty="0">
                <a:latin typeface="graphik"/>
              </a:rPr>
              <a:t>Ranný středověk: 570 AD – 1000AD</a:t>
            </a:r>
          </a:p>
        </p:txBody>
      </p:sp>
      <p:pic>
        <p:nvPicPr>
          <p:cNvPr id="4" name="Picture 2" descr="Nejstarší české dějiny - pexetrio/třísložkové kar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8103705" y="117281"/>
            <a:ext cx="3982277" cy="6623438"/>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1359671" y="238542"/>
            <a:ext cx="5406888" cy="677108"/>
          </a:xfrm>
          <a:prstGeom prst="rect">
            <a:avLst/>
          </a:prstGeom>
          <a:noFill/>
        </p:spPr>
        <p:txBody>
          <a:bodyPr wrap="square" rtlCol="0">
            <a:spAutoFit/>
          </a:bodyPr>
          <a:lstStyle/>
          <a:p>
            <a:r>
              <a:rPr lang="cs-CZ" sz="3800" b="1" dirty="0"/>
              <a:t>Časová osa lidské evoluce</a:t>
            </a:r>
          </a:p>
        </p:txBody>
      </p:sp>
      <p:sp>
        <p:nvSpPr>
          <p:cNvPr id="3" name="TextovéPole 2"/>
          <p:cNvSpPr txBox="1"/>
          <p:nvPr/>
        </p:nvSpPr>
        <p:spPr>
          <a:xfrm>
            <a:off x="8325017" y="1129086"/>
            <a:ext cx="904735" cy="369332"/>
          </a:xfrm>
          <a:prstGeom prst="rect">
            <a:avLst/>
          </a:prstGeom>
          <a:noFill/>
        </p:spPr>
        <p:txBody>
          <a:bodyPr wrap="none" rtlCol="0">
            <a:spAutoFit/>
          </a:bodyPr>
          <a:lstStyle/>
          <a:p>
            <a:r>
              <a:rPr lang="cs-CZ" b="1" dirty="0">
                <a:solidFill>
                  <a:srgbClr val="FF0000"/>
                </a:solidFill>
              </a:rPr>
              <a:t>Paleolit</a:t>
            </a:r>
          </a:p>
        </p:txBody>
      </p:sp>
      <p:sp>
        <p:nvSpPr>
          <p:cNvPr id="6" name="TextovéPole 5"/>
          <p:cNvSpPr txBox="1"/>
          <p:nvPr/>
        </p:nvSpPr>
        <p:spPr>
          <a:xfrm>
            <a:off x="8326342" y="2410571"/>
            <a:ext cx="903004" cy="369332"/>
          </a:xfrm>
          <a:prstGeom prst="rect">
            <a:avLst/>
          </a:prstGeom>
          <a:noFill/>
        </p:spPr>
        <p:txBody>
          <a:bodyPr wrap="none" rtlCol="0">
            <a:spAutoFit/>
          </a:bodyPr>
          <a:lstStyle/>
          <a:p>
            <a:r>
              <a:rPr lang="cs-CZ" b="1" dirty="0">
                <a:solidFill>
                  <a:srgbClr val="FF0000"/>
                </a:solidFill>
              </a:rPr>
              <a:t>Mezolit</a:t>
            </a:r>
          </a:p>
        </p:txBody>
      </p:sp>
      <p:sp>
        <p:nvSpPr>
          <p:cNvPr id="7" name="TextovéPole 6"/>
          <p:cNvSpPr txBox="1"/>
          <p:nvPr/>
        </p:nvSpPr>
        <p:spPr>
          <a:xfrm>
            <a:off x="8103705" y="6076121"/>
            <a:ext cx="1382494" cy="369332"/>
          </a:xfrm>
          <a:prstGeom prst="rect">
            <a:avLst/>
          </a:prstGeom>
          <a:noFill/>
        </p:spPr>
        <p:txBody>
          <a:bodyPr wrap="none" rtlCol="0">
            <a:spAutoFit/>
          </a:bodyPr>
          <a:lstStyle/>
          <a:p>
            <a:r>
              <a:rPr lang="cs-CZ" b="1" dirty="0">
                <a:solidFill>
                  <a:srgbClr val="FF0000"/>
                </a:solidFill>
              </a:rPr>
              <a:t>Doba římská</a:t>
            </a:r>
          </a:p>
        </p:txBody>
      </p:sp>
      <p:sp>
        <p:nvSpPr>
          <p:cNvPr id="8" name="TextovéPole 7"/>
          <p:cNvSpPr txBox="1"/>
          <p:nvPr/>
        </p:nvSpPr>
        <p:spPr>
          <a:xfrm>
            <a:off x="5432071" y="1686998"/>
            <a:ext cx="2868734" cy="369332"/>
          </a:xfrm>
          <a:prstGeom prst="rect">
            <a:avLst/>
          </a:prstGeom>
          <a:noFill/>
        </p:spPr>
        <p:txBody>
          <a:bodyPr wrap="none" rtlCol="0">
            <a:spAutoFit/>
          </a:bodyPr>
          <a:lstStyle/>
          <a:p>
            <a:r>
              <a:rPr lang="cs-CZ" b="1" dirty="0">
                <a:solidFill>
                  <a:srgbClr val="FF0000"/>
                </a:solidFill>
              </a:rPr>
              <a:t> (Paleocén, Eocén, Oligocén)</a:t>
            </a:r>
          </a:p>
        </p:txBody>
      </p:sp>
      <p:sp>
        <p:nvSpPr>
          <p:cNvPr id="10" name="TextovéPole 9"/>
          <p:cNvSpPr txBox="1"/>
          <p:nvPr/>
        </p:nvSpPr>
        <p:spPr>
          <a:xfrm>
            <a:off x="6680423" y="1893729"/>
            <a:ext cx="1468672" cy="369332"/>
          </a:xfrm>
          <a:prstGeom prst="rect">
            <a:avLst/>
          </a:prstGeom>
          <a:noFill/>
        </p:spPr>
        <p:txBody>
          <a:bodyPr wrap="none" rtlCol="0">
            <a:spAutoFit/>
          </a:bodyPr>
          <a:lstStyle/>
          <a:p>
            <a:r>
              <a:rPr lang="cs-CZ" b="1" dirty="0">
                <a:solidFill>
                  <a:srgbClr val="FF0000"/>
                </a:solidFill>
              </a:rPr>
              <a:t>        (Miocén)</a:t>
            </a:r>
          </a:p>
        </p:txBody>
      </p:sp>
    </p:spTree>
    <p:extLst>
      <p:ext uri="{BB962C8B-B14F-4D97-AF65-F5344CB8AC3E}">
        <p14:creationId xmlns:p14="http://schemas.microsoft.com/office/powerpoint/2010/main" val="88785323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1171"/>
            <a:ext cx="10515600" cy="1315740"/>
          </a:xfrm>
        </p:spPr>
        <p:txBody>
          <a:bodyPr>
            <a:normAutofit/>
          </a:bodyPr>
          <a:lstStyle/>
          <a:p>
            <a:pPr algn="ctr"/>
            <a:r>
              <a:rPr lang="cs-CZ" sz="3800" b="1" dirty="0" smtClean="0"/>
              <a:t>Kapitoly z evoluce rodu Homo !</a:t>
            </a:r>
            <a:endParaRPr lang="cs-CZ" sz="3800" b="1" dirty="0"/>
          </a:p>
        </p:txBody>
      </p:sp>
      <p:pic>
        <p:nvPicPr>
          <p:cNvPr id="26626" name="Picture 2" descr="Homo erectus s nástroji: už před 1,76 milionu let | Téma | Lidovky.cz"/>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5958" y="1502796"/>
            <a:ext cx="2730283" cy="2026382"/>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444549" y="3522430"/>
            <a:ext cx="2401940" cy="861774"/>
          </a:xfrm>
          <a:prstGeom prst="rect">
            <a:avLst/>
          </a:prstGeom>
          <a:noFill/>
        </p:spPr>
        <p:txBody>
          <a:bodyPr wrap="none" rtlCol="0">
            <a:spAutoFit/>
          </a:bodyPr>
          <a:lstStyle/>
          <a:p>
            <a:pPr algn="ctr"/>
            <a:r>
              <a:rPr lang="cs-CZ" b="1" dirty="0" smtClean="0"/>
              <a:t>Homo </a:t>
            </a:r>
            <a:r>
              <a:rPr lang="cs-CZ" b="1" dirty="0" err="1" smtClean="0"/>
              <a:t>erectus</a:t>
            </a:r>
            <a:r>
              <a:rPr lang="cs-CZ" b="1" dirty="0" smtClean="0"/>
              <a:t> </a:t>
            </a:r>
            <a:r>
              <a:rPr lang="cs-CZ" dirty="0" smtClean="0"/>
              <a:t>s nástroji</a:t>
            </a:r>
          </a:p>
          <a:p>
            <a:pPr algn="ctr"/>
            <a:r>
              <a:rPr lang="cs-CZ" sz="1600" dirty="0" smtClean="0">
                <a:solidFill>
                  <a:srgbClr val="212121"/>
                </a:solidFill>
                <a:latin typeface="Bitter"/>
              </a:rPr>
              <a:t>(před1,76 mil -140tis,</a:t>
            </a:r>
          </a:p>
          <a:p>
            <a:pPr algn="ctr"/>
            <a:r>
              <a:rPr lang="cs-CZ" sz="1600" dirty="0" smtClean="0">
                <a:solidFill>
                  <a:srgbClr val="212121"/>
                </a:solidFill>
                <a:latin typeface="Bitter"/>
              </a:rPr>
              <a:t>Afrika, Asie, Evropa)</a:t>
            </a:r>
            <a:endParaRPr lang="cs-CZ" sz="1600" dirty="0">
              <a:solidFill>
                <a:srgbClr val="212121"/>
              </a:solidFill>
              <a:latin typeface="Bitter"/>
            </a:endParaRPr>
          </a:p>
        </p:txBody>
      </p:sp>
      <p:pic>
        <p:nvPicPr>
          <p:cNvPr id="8" name="Picture 2" descr="The physical trauma of Homo neanderthalensis | Human Evolution @ UCL - UCL  – University College Lond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45007" y="1499424"/>
            <a:ext cx="2950993" cy="2026382"/>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p:cNvSpPr txBox="1"/>
          <p:nvPr/>
        </p:nvSpPr>
        <p:spPr>
          <a:xfrm>
            <a:off x="3262559" y="3531712"/>
            <a:ext cx="2536144" cy="615553"/>
          </a:xfrm>
          <a:prstGeom prst="rect">
            <a:avLst/>
          </a:prstGeom>
          <a:noFill/>
        </p:spPr>
        <p:txBody>
          <a:bodyPr wrap="none" rtlCol="0">
            <a:spAutoFit/>
          </a:bodyPr>
          <a:lstStyle/>
          <a:p>
            <a:pPr algn="ctr"/>
            <a:r>
              <a:rPr lang="cs-CZ" b="1" dirty="0" smtClean="0"/>
              <a:t>Homo </a:t>
            </a:r>
            <a:r>
              <a:rPr lang="cs-CZ" b="1" dirty="0" err="1" smtClean="0"/>
              <a:t>neandrtalensis</a:t>
            </a:r>
            <a:endParaRPr lang="cs-CZ" b="1" dirty="0" smtClean="0"/>
          </a:p>
          <a:p>
            <a:pPr algn="ctr"/>
            <a:r>
              <a:rPr lang="cs-CZ" sz="1600" dirty="0" smtClean="0">
                <a:solidFill>
                  <a:srgbClr val="212121"/>
                </a:solidFill>
                <a:latin typeface="Bitter"/>
              </a:rPr>
              <a:t>(před 800 000 let v Africe)</a:t>
            </a:r>
            <a:endParaRPr lang="cs-CZ" sz="1600" dirty="0">
              <a:solidFill>
                <a:srgbClr val="212121"/>
              </a:solidFill>
              <a:latin typeface="Bitter"/>
            </a:endParaRPr>
          </a:p>
        </p:txBody>
      </p:sp>
      <p:pic>
        <p:nvPicPr>
          <p:cNvPr id="10" name="Picture 4" descr="Humans bred with mysterious Denisovan species more than once, study reveals  | The Independent | The Independe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4765" y="1510747"/>
            <a:ext cx="2661041" cy="1995781"/>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p:cNvSpPr txBox="1"/>
          <p:nvPr/>
        </p:nvSpPr>
        <p:spPr>
          <a:xfrm>
            <a:off x="6154909" y="3517136"/>
            <a:ext cx="2543820" cy="615553"/>
          </a:xfrm>
          <a:prstGeom prst="rect">
            <a:avLst/>
          </a:prstGeom>
          <a:noFill/>
        </p:spPr>
        <p:txBody>
          <a:bodyPr wrap="square" rtlCol="0">
            <a:spAutoFit/>
          </a:bodyPr>
          <a:lstStyle/>
          <a:p>
            <a:pPr algn="ctr"/>
            <a:r>
              <a:rPr lang="cs-CZ" b="1" dirty="0" err="1" smtClean="0"/>
              <a:t>Denisované</a:t>
            </a:r>
            <a:r>
              <a:rPr lang="cs-CZ" dirty="0" smtClean="0"/>
              <a:t>; </a:t>
            </a:r>
            <a:r>
              <a:rPr lang="cs-CZ" b="1" dirty="0" smtClean="0"/>
              <a:t>H. sapiens</a:t>
            </a:r>
          </a:p>
          <a:p>
            <a:pPr algn="ctr"/>
            <a:r>
              <a:rPr lang="cs-CZ" sz="1600" dirty="0" smtClean="0">
                <a:solidFill>
                  <a:srgbClr val="212121"/>
                </a:solidFill>
                <a:latin typeface="Bitter"/>
              </a:rPr>
              <a:t>(před 200 000 let, Altaj)</a:t>
            </a:r>
            <a:endParaRPr lang="cs-CZ" sz="1600" dirty="0">
              <a:solidFill>
                <a:srgbClr val="212121"/>
              </a:solidFill>
              <a:latin typeface="Bitter"/>
            </a:endParaRPr>
          </a:p>
        </p:txBody>
      </p:sp>
      <p:pic>
        <p:nvPicPr>
          <p:cNvPr id="15" name="Picture 8" descr="undefine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07728" y="4147264"/>
            <a:ext cx="2846918" cy="261403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Homo sapiens, los modernos humanos: todo sobre nuestra evolución | FAMILIA  | TROME.CO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71564" y="1531227"/>
            <a:ext cx="2883082" cy="1993859"/>
          </a:xfrm>
          <a:prstGeom prst="rect">
            <a:avLst/>
          </a:prstGeom>
          <a:noFill/>
          <a:extLst>
            <a:ext uri="{909E8E84-426E-40DD-AFC4-6F175D3DCCD1}">
              <a14:hiddenFill xmlns:a14="http://schemas.microsoft.com/office/drawing/2010/main">
                <a:solidFill>
                  <a:srgbClr val="FFFFFF"/>
                </a:solidFill>
              </a14:hiddenFill>
            </a:ext>
          </a:extLst>
        </p:spPr>
      </p:pic>
      <p:sp>
        <p:nvSpPr>
          <p:cNvPr id="17" name="TextovéPole 16"/>
          <p:cNvSpPr txBox="1"/>
          <p:nvPr/>
        </p:nvSpPr>
        <p:spPr>
          <a:xfrm>
            <a:off x="9114119" y="3510511"/>
            <a:ext cx="2543820" cy="615553"/>
          </a:xfrm>
          <a:prstGeom prst="rect">
            <a:avLst/>
          </a:prstGeom>
          <a:noFill/>
        </p:spPr>
        <p:txBody>
          <a:bodyPr wrap="square" rtlCol="0">
            <a:spAutoFit/>
          </a:bodyPr>
          <a:lstStyle/>
          <a:p>
            <a:pPr algn="ctr"/>
            <a:r>
              <a:rPr lang="cs-CZ" b="1" dirty="0" smtClean="0"/>
              <a:t>Homo sapiens</a:t>
            </a:r>
          </a:p>
          <a:p>
            <a:pPr algn="ctr"/>
            <a:r>
              <a:rPr lang="cs-CZ" sz="1600" dirty="0" smtClean="0">
                <a:solidFill>
                  <a:srgbClr val="212121"/>
                </a:solidFill>
                <a:latin typeface="Bitter"/>
              </a:rPr>
              <a:t>(150 000 let)</a:t>
            </a:r>
            <a:endParaRPr lang="cs-CZ" sz="1600" dirty="0">
              <a:solidFill>
                <a:srgbClr val="212121"/>
              </a:solidFill>
              <a:latin typeface="Bitter"/>
            </a:endParaRPr>
          </a:p>
        </p:txBody>
      </p:sp>
      <p:sp>
        <p:nvSpPr>
          <p:cNvPr id="6" name="Obdélník 5"/>
          <p:cNvSpPr/>
          <p:nvPr/>
        </p:nvSpPr>
        <p:spPr>
          <a:xfrm>
            <a:off x="2976486" y="4438325"/>
            <a:ext cx="3138667" cy="1400383"/>
          </a:xfrm>
          <a:prstGeom prst="rect">
            <a:avLst/>
          </a:prstGeom>
          <a:solidFill>
            <a:schemeClr val="bg1"/>
          </a:solidFill>
          <a:ln w="12700">
            <a:solidFill>
              <a:schemeClr val="tx1"/>
            </a:solidFill>
          </a:ln>
        </p:spPr>
        <p:txBody>
          <a:bodyPr wrap="square">
            <a:spAutoFit/>
          </a:bodyPr>
          <a:lstStyle/>
          <a:p>
            <a:r>
              <a:rPr lang="cs-CZ" sz="1700" dirty="0">
                <a:solidFill>
                  <a:srgbClr val="313131"/>
                </a:solidFill>
                <a:latin typeface="Libre Franklin"/>
              </a:rPr>
              <a:t>Neandrtálci, adaptovaní na chladné klima ledovcové Evropy, </a:t>
            </a:r>
            <a:r>
              <a:rPr lang="cs-CZ" sz="1700" dirty="0" smtClean="0">
                <a:solidFill>
                  <a:srgbClr val="313131"/>
                </a:solidFill>
                <a:latin typeface="Libre Franklin"/>
              </a:rPr>
              <a:t>žili v rozpětí 130 - 40 tis let; koexistovali </a:t>
            </a:r>
            <a:r>
              <a:rPr lang="cs-CZ" sz="1700" dirty="0">
                <a:solidFill>
                  <a:srgbClr val="313131"/>
                </a:solidFill>
                <a:latin typeface="Libre Franklin"/>
              </a:rPr>
              <a:t>s Homo sapiens asi 1 400 až 2 800 let.</a:t>
            </a:r>
            <a:endParaRPr lang="cs-CZ" sz="1700" dirty="0"/>
          </a:p>
        </p:txBody>
      </p:sp>
      <p:sp>
        <p:nvSpPr>
          <p:cNvPr id="19" name="Obdélník 18"/>
          <p:cNvSpPr/>
          <p:nvPr/>
        </p:nvSpPr>
        <p:spPr>
          <a:xfrm>
            <a:off x="6196716" y="4449610"/>
            <a:ext cx="2689090" cy="1200329"/>
          </a:xfrm>
          <a:prstGeom prst="rect">
            <a:avLst/>
          </a:prstGeom>
          <a:solidFill>
            <a:schemeClr val="bg1"/>
          </a:solidFill>
          <a:ln w="12700">
            <a:solidFill>
              <a:schemeClr val="tx1"/>
            </a:solidFill>
          </a:ln>
        </p:spPr>
        <p:txBody>
          <a:bodyPr wrap="square">
            <a:spAutoFit/>
          </a:bodyPr>
          <a:lstStyle/>
          <a:p>
            <a:pPr algn="ctr"/>
            <a:r>
              <a:rPr lang="cs-CZ" dirty="0" smtClean="0">
                <a:solidFill>
                  <a:srgbClr val="2D3E48"/>
                </a:solidFill>
                <a:latin typeface="Arial" panose="020B0604020202020204" pitchFamily="34" charset="0"/>
              </a:rPr>
              <a:t>Vyráběli </a:t>
            </a:r>
            <a:r>
              <a:rPr lang="cs-CZ" dirty="0">
                <a:solidFill>
                  <a:srgbClr val="2D3E48"/>
                </a:solidFill>
                <a:latin typeface="Arial" panose="020B0604020202020204" pitchFamily="34" charset="0"/>
              </a:rPr>
              <a:t>již kombinované nástroje, používal dřevo a kámen, </a:t>
            </a:r>
            <a:r>
              <a:rPr lang="cs-CZ" dirty="0" smtClean="0">
                <a:solidFill>
                  <a:srgbClr val="2D3E48"/>
                </a:solidFill>
                <a:latin typeface="Arial" panose="020B0604020202020204" pitchFamily="34" charset="0"/>
              </a:rPr>
              <a:t>uměli </a:t>
            </a:r>
            <a:r>
              <a:rPr lang="cs-CZ" dirty="0">
                <a:solidFill>
                  <a:srgbClr val="2D3E48"/>
                </a:solidFill>
                <a:latin typeface="Arial" panose="020B0604020202020204" pitchFamily="34" charset="0"/>
              </a:rPr>
              <a:t>rozdělat </a:t>
            </a:r>
            <a:r>
              <a:rPr lang="cs-CZ" dirty="0" smtClean="0">
                <a:solidFill>
                  <a:srgbClr val="2D3E48"/>
                </a:solidFill>
                <a:latin typeface="Arial" panose="020B0604020202020204" pitchFamily="34" charset="0"/>
              </a:rPr>
              <a:t> </a:t>
            </a:r>
            <a:r>
              <a:rPr lang="cs-CZ" dirty="0">
                <a:solidFill>
                  <a:srgbClr val="2D3E48"/>
                </a:solidFill>
                <a:latin typeface="Arial" panose="020B0604020202020204" pitchFamily="34" charset="0"/>
              </a:rPr>
              <a:t>oheň.</a:t>
            </a:r>
            <a:endParaRPr lang="cs-CZ" dirty="0"/>
          </a:p>
        </p:txBody>
      </p:sp>
      <p:pic>
        <p:nvPicPr>
          <p:cNvPr id="23" name="Zástupný symbol pro obsah 8"/>
          <p:cNvPicPr>
            <a:picLocks noChangeAspect="1"/>
          </p:cNvPicPr>
          <p:nvPr/>
        </p:nvPicPr>
        <p:blipFill>
          <a:blip r:embed="rId7"/>
          <a:stretch>
            <a:fillRect/>
          </a:stretch>
        </p:blipFill>
        <p:spPr>
          <a:xfrm>
            <a:off x="287505" y="4441470"/>
            <a:ext cx="2618848" cy="1704773"/>
          </a:xfrm>
          <a:prstGeom prst="rect">
            <a:avLst/>
          </a:prstGeom>
        </p:spPr>
      </p:pic>
      <p:sp>
        <p:nvSpPr>
          <p:cNvPr id="20" name="Obdélník 19"/>
          <p:cNvSpPr/>
          <p:nvPr/>
        </p:nvSpPr>
        <p:spPr>
          <a:xfrm>
            <a:off x="254440" y="6203510"/>
            <a:ext cx="5136543" cy="523220"/>
          </a:xfrm>
          <a:prstGeom prst="rect">
            <a:avLst/>
          </a:prstGeom>
          <a:solidFill>
            <a:schemeClr val="bg1"/>
          </a:solidFill>
          <a:ln w="9525">
            <a:solidFill>
              <a:schemeClr val="tx1"/>
            </a:solidFill>
          </a:ln>
        </p:spPr>
        <p:txBody>
          <a:bodyPr wrap="square">
            <a:spAutoFit/>
          </a:bodyPr>
          <a:lstStyle/>
          <a:p>
            <a:r>
              <a:rPr lang="cs-CZ" sz="1400" dirty="0">
                <a:solidFill>
                  <a:srgbClr val="202122"/>
                </a:solidFill>
                <a:latin typeface="Arial" panose="020B0604020202020204" pitchFamily="34" charset="0"/>
              </a:rPr>
              <a:t>Dva muži kmene </a:t>
            </a:r>
            <a:r>
              <a:rPr lang="cs-CZ" sz="1400" dirty="0" err="1">
                <a:solidFill>
                  <a:srgbClr val="202122"/>
                </a:solidFill>
                <a:latin typeface="Arial" panose="020B0604020202020204" pitchFamily="34" charset="0"/>
              </a:rPr>
              <a:t>Hadza</a:t>
            </a:r>
            <a:r>
              <a:rPr lang="cs-CZ" sz="1400" dirty="0">
                <a:solidFill>
                  <a:srgbClr val="202122"/>
                </a:solidFill>
                <a:latin typeface="Arial" panose="020B0604020202020204" pitchFamily="34" charset="0"/>
              </a:rPr>
              <a:t> se vrací z lovu. </a:t>
            </a:r>
            <a:r>
              <a:rPr lang="cs-CZ" sz="1400" dirty="0" err="1">
                <a:solidFill>
                  <a:srgbClr val="3366CC"/>
                </a:solidFill>
                <a:latin typeface="Arial" panose="020B0604020202020204" pitchFamily="34" charset="0"/>
                <a:hlinkClick r:id="rId8" tooltip="Hadzové"/>
              </a:rPr>
              <a:t>Hadzové</a:t>
            </a:r>
            <a:r>
              <a:rPr lang="cs-CZ" sz="1400" dirty="0">
                <a:solidFill>
                  <a:srgbClr val="202122"/>
                </a:solidFill>
                <a:latin typeface="Arial" panose="020B0604020202020204" pitchFamily="34" charset="0"/>
              </a:rPr>
              <a:t> jsou jednou z mála afrických společností, které dosud praktikují lov a sběr</a:t>
            </a:r>
            <a:endParaRPr lang="cs-CZ" sz="1400" dirty="0"/>
          </a:p>
        </p:txBody>
      </p:sp>
      <p:sp>
        <p:nvSpPr>
          <p:cNvPr id="25" name="Zástupný symbol pro obsah 9"/>
          <p:cNvSpPr txBox="1">
            <a:spLocks/>
          </p:cNvSpPr>
          <p:nvPr/>
        </p:nvSpPr>
        <p:spPr>
          <a:xfrm>
            <a:off x="5457907" y="5864890"/>
            <a:ext cx="3624408" cy="8646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cs-CZ" sz="1300" dirty="0" smtClean="0"/>
              <a:t>Genetické testy prokázaly, </a:t>
            </a:r>
            <a:r>
              <a:rPr lang="cs-CZ" sz="1300" b="1" dirty="0" smtClean="0"/>
              <a:t>že </a:t>
            </a:r>
            <a:r>
              <a:rPr lang="cs-CZ" sz="1300" b="1" dirty="0" err="1" smtClean="0"/>
              <a:t>Denisované</a:t>
            </a:r>
            <a:r>
              <a:rPr lang="cs-CZ" sz="1300" b="1" dirty="0" smtClean="0"/>
              <a:t> se křížili  </a:t>
            </a:r>
            <a:r>
              <a:rPr lang="cs-CZ" sz="1300" dirty="0" smtClean="0"/>
              <a:t>s předky </a:t>
            </a:r>
            <a:r>
              <a:rPr lang="cs-CZ" sz="1300" dirty="0" err="1" smtClean="0">
                <a:hlinkClick r:id="rId9" tooltip="Australoidní rasa"/>
              </a:rPr>
              <a:t>australoidní</a:t>
            </a:r>
            <a:r>
              <a:rPr lang="cs-CZ" sz="1300" dirty="0" smtClean="0">
                <a:hlinkClick r:id="rId9" tooltip="Australoidní rasa"/>
              </a:rPr>
              <a:t> rasy</a:t>
            </a:r>
            <a:r>
              <a:rPr lang="cs-CZ" sz="1300" dirty="0" smtClean="0"/>
              <a:t>; </a:t>
            </a:r>
            <a:r>
              <a:rPr lang="cs-CZ" sz="1300" dirty="0" err="1" smtClean="0"/>
              <a:t>denisovanské</a:t>
            </a:r>
            <a:r>
              <a:rPr lang="cs-CZ" sz="1300" dirty="0" smtClean="0"/>
              <a:t> geny byly detekovány u </a:t>
            </a:r>
            <a:r>
              <a:rPr lang="cs-CZ" sz="1300" dirty="0" smtClean="0">
                <a:hlinkClick r:id="rId10" tooltip="Melanésané (stránka neexistuje)"/>
              </a:rPr>
              <a:t>Melanésanů</a:t>
            </a:r>
            <a:r>
              <a:rPr lang="cs-CZ" sz="1300" dirty="0" smtClean="0"/>
              <a:t>, </a:t>
            </a:r>
            <a:r>
              <a:rPr lang="cs-CZ" sz="1300" dirty="0" err="1" smtClean="0">
                <a:hlinkClick r:id="rId11" tooltip="Austrálci"/>
              </a:rPr>
              <a:t>Austrálců</a:t>
            </a:r>
            <a:r>
              <a:rPr lang="cs-CZ" sz="1300" dirty="0" smtClean="0"/>
              <a:t> a nejvíce u filipínských </a:t>
            </a:r>
            <a:r>
              <a:rPr lang="cs-CZ" sz="1300" dirty="0" smtClean="0">
                <a:hlinkClick r:id="rId12" tooltip="Negritové"/>
              </a:rPr>
              <a:t>Negritů</a:t>
            </a:r>
            <a:r>
              <a:rPr lang="cs-CZ" sz="1300" dirty="0" smtClean="0"/>
              <a:t>, například kmene </a:t>
            </a:r>
            <a:r>
              <a:rPr lang="cs-CZ" sz="1300" dirty="0" err="1" smtClean="0"/>
              <a:t>Mamanwa</a:t>
            </a:r>
            <a:r>
              <a:rPr lang="cs-CZ" sz="1300" dirty="0" smtClean="0"/>
              <a:t>. Podíl genů na genomu činí 4 % až 6 %.</a:t>
            </a:r>
            <a:endParaRPr lang="cs-CZ" sz="1300" dirty="0"/>
          </a:p>
        </p:txBody>
      </p:sp>
    </p:spTree>
    <p:extLst>
      <p:ext uri="{BB962C8B-B14F-4D97-AF65-F5344CB8AC3E}">
        <p14:creationId xmlns:p14="http://schemas.microsoft.com/office/powerpoint/2010/main" val="948452058"/>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pro obsah 4"/>
          <p:cNvPicPr>
            <a:picLocks noGrp="1" noChangeAspect="1"/>
          </p:cNvPicPr>
          <p:nvPr>
            <p:ph idx="1"/>
          </p:nvPr>
        </p:nvPicPr>
        <p:blipFill>
          <a:blip r:embed="rId2"/>
          <a:stretch>
            <a:fillRect/>
          </a:stretch>
        </p:blipFill>
        <p:spPr>
          <a:xfrm>
            <a:off x="-5937" y="-1"/>
            <a:ext cx="12257143" cy="6858001"/>
          </a:xfrm>
          <a:prstGeom prst="rect">
            <a:avLst/>
          </a:prstGeom>
        </p:spPr>
      </p:pic>
      <p:sp>
        <p:nvSpPr>
          <p:cNvPr id="2" name="Nadpis 1"/>
          <p:cNvSpPr>
            <a:spLocks noGrp="1"/>
          </p:cNvSpPr>
          <p:nvPr>
            <p:ph type="title"/>
          </p:nvPr>
        </p:nvSpPr>
        <p:spPr>
          <a:xfrm>
            <a:off x="508883" y="388979"/>
            <a:ext cx="11131164" cy="1325563"/>
          </a:xfrm>
        </p:spPr>
        <p:txBody>
          <a:bodyPr>
            <a:normAutofit fontScale="90000"/>
          </a:bodyPr>
          <a:lstStyle/>
          <a:p>
            <a:pPr algn="ctr"/>
            <a:r>
              <a:rPr lang="cs-CZ" sz="4000" b="1" dirty="0">
                <a:solidFill>
                  <a:schemeClr val="bg1"/>
                </a:solidFill>
              </a:rPr>
              <a:t>Pravěká výměna manželek: ženy z dneš</a:t>
            </a:r>
            <a:r>
              <a:rPr lang="cs-CZ" sz="4000" b="1" dirty="0"/>
              <a:t>ních</a:t>
            </a:r>
            <a:r>
              <a:rPr lang="cs-CZ" sz="4000" b="1" dirty="0">
                <a:solidFill>
                  <a:schemeClr val="bg1"/>
                </a:solidFill>
              </a:rPr>
              <a:t> Čech šířily po </a:t>
            </a:r>
            <a:r>
              <a:rPr lang="cs-CZ" sz="4000" b="1" dirty="0" smtClean="0">
                <a:solidFill>
                  <a:schemeClr val="bg1"/>
                </a:solidFill>
              </a:rPr>
              <a:t>střední Evropě kulturu ?</a:t>
            </a:r>
            <a:r>
              <a:rPr lang="cs-CZ" b="1" dirty="0">
                <a:solidFill>
                  <a:schemeClr val="bg1"/>
                </a:solidFill>
              </a:rPr>
              <a:t/>
            </a:r>
            <a:br>
              <a:rPr lang="cs-CZ" b="1" dirty="0">
                <a:solidFill>
                  <a:schemeClr val="bg1"/>
                </a:solidFill>
              </a:rPr>
            </a:br>
            <a:endParaRPr lang="cs-CZ" b="1" dirty="0">
              <a:solidFill>
                <a:schemeClr val="bg1"/>
              </a:solidFill>
            </a:endParaRPr>
          </a:p>
        </p:txBody>
      </p:sp>
    </p:spTree>
    <p:extLst>
      <p:ext uri="{BB962C8B-B14F-4D97-AF65-F5344CB8AC3E}">
        <p14:creationId xmlns:p14="http://schemas.microsoft.com/office/powerpoint/2010/main" val="17926213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defin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27221"/>
            <a:ext cx="12192000" cy="6830943"/>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3315693" y="245861"/>
            <a:ext cx="6074797" cy="1304649"/>
          </a:xfrm>
          <a:noFill/>
        </p:spPr>
        <p:txBody>
          <a:bodyPr>
            <a:normAutofit fontScale="90000"/>
          </a:bodyPr>
          <a:lstStyle/>
          <a:p>
            <a:pPr algn="ctr"/>
            <a:r>
              <a:rPr lang="cs-CZ" sz="3800" b="1" dirty="0"/>
              <a:t>Dálkové obchodní cesty v Asii</a:t>
            </a:r>
            <a:r>
              <a:rPr lang="cs-CZ" sz="3000" b="1" dirty="0"/>
              <a:t>. </a:t>
            </a:r>
            <a:r>
              <a:rPr lang="cs-CZ" sz="3000" b="1" dirty="0" smtClean="0"/>
              <a:t/>
            </a:r>
            <a:br>
              <a:rPr lang="cs-CZ" sz="3000" b="1" dirty="0" smtClean="0"/>
            </a:br>
            <a:r>
              <a:rPr lang="cs-CZ" sz="3100" b="1" dirty="0" smtClean="0"/>
              <a:t>Hedvábná </a:t>
            </a:r>
            <a:r>
              <a:rPr lang="cs-CZ" sz="3100" b="1" dirty="0"/>
              <a:t>stezka vyznačena </a:t>
            </a:r>
            <a:r>
              <a:rPr lang="cs-CZ" sz="3100" b="1" dirty="0" smtClean="0"/>
              <a:t>tučně </a:t>
            </a:r>
            <a:r>
              <a:rPr lang="cs-CZ" sz="3000" b="1" dirty="0" smtClean="0"/>
              <a:t/>
            </a:r>
            <a:br>
              <a:rPr lang="cs-CZ" sz="3000" b="1" dirty="0" smtClean="0"/>
            </a:br>
            <a:r>
              <a:rPr lang="cs-CZ" sz="3000" b="1" i="1" dirty="0" smtClean="0"/>
              <a:t>(karavany co by transportní „hostitel“)</a:t>
            </a:r>
            <a:endParaRPr lang="cs-CZ" sz="3000" b="1" i="1" dirty="0"/>
          </a:p>
        </p:txBody>
      </p:sp>
      <p:sp>
        <p:nvSpPr>
          <p:cNvPr id="3" name="Šipka dolů 2"/>
          <p:cNvSpPr/>
          <p:nvPr/>
        </p:nvSpPr>
        <p:spPr>
          <a:xfrm rot="3345859">
            <a:off x="1089526" y="957004"/>
            <a:ext cx="484632" cy="97840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Šipka dolů 4"/>
          <p:cNvSpPr/>
          <p:nvPr/>
        </p:nvSpPr>
        <p:spPr>
          <a:xfrm rot="18991471">
            <a:off x="5692614" y="2175070"/>
            <a:ext cx="484632" cy="97840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Šipka dolů 5"/>
          <p:cNvSpPr/>
          <p:nvPr/>
        </p:nvSpPr>
        <p:spPr>
          <a:xfrm rot="1333059">
            <a:off x="2985051" y="2408815"/>
            <a:ext cx="484632" cy="97840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Šipka dolů 6"/>
          <p:cNvSpPr/>
          <p:nvPr/>
        </p:nvSpPr>
        <p:spPr>
          <a:xfrm rot="7669707">
            <a:off x="8218231" y="3188216"/>
            <a:ext cx="484632" cy="97840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Šipka dolů 7"/>
          <p:cNvSpPr/>
          <p:nvPr/>
        </p:nvSpPr>
        <p:spPr>
          <a:xfrm rot="17973191">
            <a:off x="9610474" y="423423"/>
            <a:ext cx="484632" cy="97840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Šipka dolů 8"/>
          <p:cNvSpPr/>
          <p:nvPr/>
        </p:nvSpPr>
        <p:spPr>
          <a:xfrm>
            <a:off x="7683220" y="1550510"/>
            <a:ext cx="484632" cy="80299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1534446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74297"/>
            <a:ext cx="10515600" cy="1193331"/>
          </a:xfrm>
        </p:spPr>
        <p:txBody>
          <a:bodyPr>
            <a:normAutofit/>
          </a:bodyPr>
          <a:lstStyle/>
          <a:p>
            <a:pPr algn="ctr"/>
            <a:r>
              <a:rPr lang="cs-CZ" sz="3600" b="1" dirty="0" smtClean="0"/>
              <a:t>Za výměnu myšlenek i kulturních artefaktů mohly být na přelomu doby kamenné a bronzové zodpovědné ženy.</a:t>
            </a:r>
            <a:endParaRPr lang="cs-CZ" sz="3600" dirty="0"/>
          </a:p>
        </p:txBody>
      </p:sp>
      <p:sp>
        <p:nvSpPr>
          <p:cNvPr id="3" name="Zástupný symbol pro obsah 2"/>
          <p:cNvSpPr>
            <a:spLocks noGrp="1"/>
          </p:cNvSpPr>
          <p:nvPr>
            <p:ph idx="1"/>
          </p:nvPr>
        </p:nvSpPr>
        <p:spPr>
          <a:xfrm>
            <a:off x="254442" y="1587085"/>
            <a:ext cx="11099358" cy="5012497"/>
          </a:xfrm>
        </p:spPr>
        <p:txBody>
          <a:bodyPr>
            <a:normAutofit fontScale="85000" lnSpcReduction="10000"/>
          </a:bodyPr>
          <a:lstStyle/>
          <a:p>
            <a:r>
              <a:rPr lang="cs-CZ" dirty="0"/>
              <a:t>Když němečtí archeologové studovali pozůstatky lidí, kteří žili v </a:t>
            </a:r>
            <a:r>
              <a:rPr lang="cs-CZ" b="1" dirty="0" err="1"/>
              <a:t>Lechtalu</a:t>
            </a:r>
            <a:r>
              <a:rPr lang="cs-CZ" dirty="0"/>
              <a:t>, jižně v </a:t>
            </a:r>
            <a:r>
              <a:rPr lang="cs-CZ" b="1" dirty="0"/>
              <a:t>Augsburgu</a:t>
            </a:r>
            <a:r>
              <a:rPr lang="cs-CZ" dirty="0"/>
              <a:t>, narazili na něco zvláštního. </a:t>
            </a:r>
            <a:r>
              <a:rPr lang="cs-CZ" b="1" dirty="0"/>
              <a:t>Na konci doby kamenné a na začátku doby bronzové vznikala většina rodin na tomto místě velmi nečekaným způsobem</a:t>
            </a:r>
            <a:r>
              <a:rPr lang="cs-CZ" dirty="0"/>
              <a:t>. </a:t>
            </a:r>
            <a:r>
              <a:rPr lang="cs-CZ" b="1" dirty="0"/>
              <a:t>Většina manželek totiž pocházela odjinud – nejčastěji z České kotliny nebo ze středního Německa. Zato muži zde byli naopak téměř vždy místní</a:t>
            </a:r>
            <a:r>
              <a:rPr lang="cs-CZ" dirty="0" smtClean="0"/>
              <a:t>.</a:t>
            </a:r>
          </a:p>
          <a:p>
            <a:pPr marL="0" indent="0">
              <a:buNone/>
            </a:pPr>
            <a:endParaRPr lang="cs-CZ" dirty="0"/>
          </a:p>
          <a:p>
            <a:r>
              <a:rPr lang="cs-CZ" dirty="0"/>
              <a:t>Tento fenomén přitom nebyl jen nějakým krátkodobým výkřikem dobové módy, </a:t>
            </a:r>
            <a:r>
              <a:rPr lang="cs-CZ" b="1" dirty="0"/>
              <a:t>šlo o dlouhodobou a pevně zakotvenou tradici, které trvala nejméně 800 let v době přechodu mezi dobou kamennou a dobou bronzovou</a:t>
            </a:r>
            <a:r>
              <a:rPr lang="cs-CZ" b="1" dirty="0" smtClean="0"/>
              <a:t>.</a:t>
            </a:r>
          </a:p>
          <a:p>
            <a:pPr marL="0" indent="0">
              <a:buNone/>
            </a:pPr>
            <a:endParaRPr lang="cs-CZ" b="1" dirty="0"/>
          </a:p>
          <a:p>
            <a:r>
              <a:rPr lang="cs-CZ" dirty="0"/>
              <a:t>Na tomto výzkumu pracoval tým německých archeologů ve spolupráci se špičkovými genetiky, kteří analyzovali DNA obsaženou v kosterních pozůstatcích. Vědci dospěli k závěru, že </a:t>
            </a:r>
            <a:r>
              <a:rPr lang="cs-CZ" b="1" dirty="0"/>
              <a:t>právě ženy byly v té době hlavními nositeli kulturní výměny, právě ony totiž díky sňatkové politice byly mnohem mobilnější a mohly přenášet zvyky z místa svého narození na místo, kam se provdaly.</a:t>
            </a:r>
          </a:p>
          <a:p>
            <a:endParaRPr lang="cs-CZ" dirty="0"/>
          </a:p>
        </p:txBody>
      </p:sp>
    </p:spTree>
    <p:extLst>
      <p:ext uri="{BB962C8B-B14F-4D97-AF65-F5344CB8AC3E}">
        <p14:creationId xmlns:p14="http://schemas.microsoft.com/office/powerpoint/2010/main" val="1934415957"/>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26886" y="150449"/>
            <a:ext cx="10515600" cy="724204"/>
          </a:xfrm>
        </p:spPr>
        <p:txBody>
          <a:bodyPr>
            <a:normAutofit/>
          </a:bodyPr>
          <a:lstStyle/>
          <a:p>
            <a:pPr algn="ctr"/>
            <a:r>
              <a:rPr lang="cs-CZ" sz="3400" b="1" dirty="0" smtClean="0"/>
              <a:t>Oblast Lechtal - </a:t>
            </a:r>
            <a:r>
              <a:rPr lang="cs-CZ" sz="3400" b="1" dirty="0" err="1" smtClean="0"/>
              <a:t>Ausburg</a:t>
            </a:r>
            <a:r>
              <a:rPr lang="cs-CZ" sz="3400" b="1" dirty="0" smtClean="0"/>
              <a:t> –Tyrolsko (AT) Bavorsko (D) </a:t>
            </a:r>
            <a:endParaRPr lang="cs-CZ" sz="3400" b="1" dirty="0"/>
          </a:p>
        </p:txBody>
      </p:sp>
      <p:pic>
        <p:nvPicPr>
          <p:cNvPr id="1026" name="Picture 2" descr="Spolková země na mapě Rakouska"/>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16012" y="1232850"/>
            <a:ext cx="4069586" cy="2238273"/>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216012" y="1781087"/>
            <a:ext cx="1642373" cy="369332"/>
          </a:xfrm>
          <a:prstGeom prst="rect">
            <a:avLst/>
          </a:prstGeom>
          <a:noFill/>
        </p:spPr>
        <p:txBody>
          <a:bodyPr wrap="none" rtlCol="0">
            <a:spAutoFit/>
          </a:bodyPr>
          <a:lstStyle/>
          <a:p>
            <a:r>
              <a:rPr lang="cs-CZ" dirty="0" smtClean="0"/>
              <a:t>Oblast Tyrolska</a:t>
            </a:r>
            <a:endParaRPr lang="cs-CZ" dirty="0"/>
          </a:p>
        </p:txBody>
      </p:sp>
      <p:pic>
        <p:nvPicPr>
          <p:cNvPr id="1030" name="Picture 6" descr="Tyrolsko – zna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515" y="222607"/>
            <a:ext cx="1191369" cy="14073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vrchol Freispitze a chata Memminger Hüt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6012" y="3703105"/>
            <a:ext cx="3602096" cy="2664989"/>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1051555" y="6385096"/>
            <a:ext cx="1429943" cy="307777"/>
          </a:xfrm>
          <a:prstGeom prst="rect">
            <a:avLst/>
          </a:prstGeom>
        </p:spPr>
        <p:txBody>
          <a:bodyPr wrap="none">
            <a:spAutoFit/>
          </a:bodyPr>
          <a:lstStyle/>
          <a:p>
            <a:r>
              <a:rPr lang="cs-CZ" sz="1400" dirty="0" err="1">
                <a:solidFill>
                  <a:srgbClr val="202122"/>
                </a:solidFill>
                <a:latin typeface="Arial" panose="020B0604020202020204" pitchFamily="34" charset="0"/>
              </a:rPr>
              <a:t>Lechtalské</a:t>
            </a:r>
            <a:r>
              <a:rPr lang="cs-CZ" sz="1400" dirty="0">
                <a:solidFill>
                  <a:srgbClr val="202122"/>
                </a:solidFill>
                <a:latin typeface="Arial" panose="020B0604020202020204" pitchFamily="34" charset="0"/>
              </a:rPr>
              <a:t> Alpy</a:t>
            </a:r>
            <a:endParaRPr lang="cs-CZ" sz="1400" dirty="0"/>
          </a:p>
        </p:txBody>
      </p:sp>
      <p:pic>
        <p:nvPicPr>
          <p:cNvPr id="1034" name="Picture 10" descr="undefine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75677" y="3703105"/>
            <a:ext cx="3958780" cy="2665991"/>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4915896" y="6377149"/>
            <a:ext cx="1735732" cy="307777"/>
          </a:xfrm>
          <a:prstGeom prst="rect">
            <a:avLst/>
          </a:prstGeom>
        </p:spPr>
        <p:txBody>
          <a:bodyPr wrap="none">
            <a:spAutoFit/>
          </a:bodyPr>
          <a:lstStyle/>
          <a:p>
            <a:r>
              <a:rPr lang="cs-CZ" sz="1400" dirty="0">
                <a:solidFill>
                  <a:srgbClr val="202122"/>
                </a:solidFill>
                <a:latin typeface="Arial" panose="020B0604020202020204" pitchFamily="34" charset="0"/>
              </a:rPr>
              <a:t>Tok Lechu u </a:t>
            </a:r>
            <a:r>
              <a:rPr lang="cs-CZ" sz="1400" u="sng" dirty="0" err="1">
                <a:solidFill>
                  <a:srgbClr val="233566"/>
                </a:solidFill>
                <a:latin typeface="Arial" panose="020B0604020202020204" pitchFamily="34" charset="0"/>
                <a:hlinkClick r:id="rId6" tooltip="Musau"/>
              </a:rPr>
              <a:t>Musau</a:t>
            </a:r>
            <a:endParaRPr lang="cs-CZ" sz="1400" dirty="0"/>
          </a:p>
        </p:txBody>
      </p:sp>
      <p:pic>
        <p:nvPicPr>
          <p:cNvPr id="1036" name="Picture 12" descr="Augsburg – znak"/>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25688" y="222607"/>
            <a:ext cx="1284420" cy="1406440"/>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p:cNvSpPr txBox="1"/>
          <p:nvPr/>
        </p:nvSpPr>
        <p:spPr>
          <a:xfrm>
            <a:off x="6202021" y="2663687"/>
            <a:ext cx="433132" cy="369332"/>
          </a:xfrm>
          <a:prstGeom prst="rect">
            <a:avLst/>
          </a:prstGeom>
          <a:noFill/>
        </p:spPr>
        <p:txBody>
          <a:bodyPr wrap="none" rtlCol="0">
            <a:spAutoFit/>
          </a:bodyPr>
          <a:lstStyle/>
          <a:p>
            <a:r>
              <a:rPr lang="cs-CZ" dirty="0" smtClean="0"/>
              <a:t>ČR</a:t>
            </a:r>
            <a:endParaRPr lang="cs-CZ" dirty="0"/>
          </a:p>
        </p:txBody>
      </p:sp>
      <p:pic>
        <p:nvPicPr>
          <p:cNvPr id="1046" name="Picture 22" descr="undefined"/>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85598" y="1085291"/>
            <a:ext cx="2325541" cy="2343709"/>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Ramsau bei Berchtesgade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12811" y="985967"/>
            <a:ext cx="3584128" cy="244303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vobodný stát Bavorsko – zna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419971" y="2025170"/>
            <a:ext cx="1708445" cy="1034855"/>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ek 9"/>
          <p:cNvPicPr>
            <a:picLocks noChangeAspect="1"/>
          </p:cNvPicPr>
          <p:nvPr/>
        </p:nvPicPr>
        <p:blipFill>
          <a:blip r:embed="rId11"/>
          <a:stretch>
            <a:fillRect/>
          </a:stretch>
        </p:blipFill>
        <p:spPr>
          <a:xfrm>
            <a:off x="8092026" y="3703104"/>
            <a:ext cx="3946250" cy="2664989"/>
          </a:xfrm>
          <a:prstGeom prst="rect">
            <a:avLst/>
          </a:prstGeom>
        </p:spPr>
      </p:pic>
      <p:sp>
        <p:nvSpPr>
          <p:cNvPr id="11" name="Obdélník 10"/>
          <p:cNvSpPr/>
          <p:nvPr/>
        </p:nvSpPr>
        <p:spPr>
          <a:xfrm>
            <a:off x="8566338" y="6353292"/>
            <a:ext cx="2848729" cy="338554"/>
          </a:xfrm>
          <a:prstGeom prst="rect">
            <a:avLst/>
          </a:prstGeom>
        </p:spPr>
        <p:txBody>
          <a:bodyPr wrap="none">
            <a:spAutoFit/>
          </a:bodyPr>
          <a:lstStyle/>
          <a:p>
            <a:r>
              <a:rPr lang="cs-CZ" sz="1600" dirty="0">
                <a:solidFill>
                  <a:srgbClr val="202122"/>
                </a:solidFill>
                <a:latin typeface="Arial" panose="020B0604020202020204" pitchFamily="34" charset="0"/>
              </a:rPr>
              <a:t>Výhled na </a:t>
            </a:r>
            <a:r>
              <a:rPr lang="cs-CZ" sz="1600" u="sng" dirty="0" err="1">
                <a:solidFill>
                  <a:srgbClr val="233566"/>
                </a:solidFill>
                <a:latin typeface="Arial" panose="020B0604020202020204" pitchFamily="34" charset="0"/>
                <a:hlinkClick r:id="rId12" tooltip="Chiemgauské Alpy"/>
              </a:rPr>
              <a:t>Chiemgauské</a:t>
            </a:r>
            <a:r>
              <a:rPr lang="cs-CZ" sz="1600" u="sng" dirty="0">
                <a:solidFill>
                  <a:srgbClr val="233566"/>
                </a:solidFill>
                <a:latin typeface="Arial" panose="020B0604020202020204" pitchFamily="34" charset="0"/>
                <a:hlinkClick r:id="rId12" tooltip="Chiemgauské Alpy"/>
              </a:rPr>
              <a:t> Alpy</a:t>
            </a:r>
            <a:endParaRPr lang="cs-CZ" sz="1600" dirty="0"/>
          </a:p>
        </p:txBody>
      </p:sp>
    </p:spTree>
    <p:extLst>
      <p:ext uri="{BB962C8B-B14F-4D97-AF65-F5344CB8AC3E}">
        <p14:creationId xmlns:p14="http://schemas.microsoft.com/office/powerpoint/2010/main" val="1470159123"/>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a:t>
            </a:r>
            <a:endParaRPr lang="cs-CZ" dirty="0"/>
          </a:p>
        </p:txBody>
      </p:sp>
      <p:sp>
        <p:nvSpPr>
          <p:cNvPr id="3" name="Zástupný symbol pro obsah 2"/>
          <p:cNvSpPr>
            <a:spLocks noGrp="1"/>
          </p:cNvSpPr>
          <p:nvPr>
            <p:ph idx="1"/>
          </p:nvPr>
        </p:nvSpPr>
        <p:spPr>
          <a:xfrm>
            <a:off x="222637" y="1011456"/>
            <a:ext cx="11131163" cy="5165507"/>
          </a:xfrm>
        </p:spPr>
        <p:txBody>
          <a:bodyPr>
            <a:normAutofit fontScale="92500" lnSpcReduction="20000"/>
          </a:bodyPr>
          <a:lstStyle/>
          <a:p>
            <a:r>
              <a:rPr lang="cs-CZ" dirty="0"/>
              <a:t>„</a:t>
            </a:r>
            <a:r>
              <a:rPr lang="cs-CZ" b="1" dirty="0"/>
              <a:t>Individuální mobilita </a:t>
            </a:r>
            <a:r>
              <a:rPr lang="cs-CZ" dirty="0"/>
              <a:t>byla jedním ze základních rysů, které určovaly podobu životů </a:t>
            </a:r>
            <a:r>
              <a:rPr lang="cs-CZ" b="1" dirty="0"/>
              <a:t>lidí žijících ve střední Evropě </a:t>
            </a:r>
            <a:r>
              <a:rPr lang="cs-CZ" dirty="0"/>
              <a:t>v druhém a třetím tisíciletí před naším </a:t>
            </a:r>
            <a:r>
              <a:rPr lang="cs-CZ" dirty="0" smtClean="0"/>
              <a:t>letopočtem“. </a:t>
            </a:r>
          </a:p>
          <a:p>
            <a:r>
              <a:rPr lang="cs-CZ" dirty="0" smtClean="0"/>
              <a:t>Podle </a:t>
            </a:r>
            <a:r>
              <a:rPr lang="cs-CZ" dirty="0"/>
              <a:t>analýz právě </a:t>
            </a:r>
            <a:r>
              <a:rPr lang="cs-CZ" b="1" dirty="0"/>
              <a:t>tato dávná „výměna manželek</a:t>
            </a:r>
            <a:r>
              <a:rPr lang="cs-CZ" dirty="0"/>
              <a:t>“ mohla hrát </a:t>
            </a:r>
            <a:r>
              <a:rPr lang="cs-CZ" b="1" dirty="0"/>
              <a:t>zásadní roli ve výměně myšlenek</a:t>
            </a:r>
            <a:r>
              <a:rPr lang="cs-CZ" dirty="0"/>
              <a:t>, </a:t>
            </a:r>
            <a:r>
              <a:rPr lang="cs-CZ" b="1" dirty="0"/>
              <a:t>kultury i předmětů v době bronzové</a:t>
            </a:r>
            <a:r>
              <a:rPr lang="cs-CZ" dirty="0"/>
              <a:t>. A právě to zase mohlo vést </a:t>
            </a:r>
            <a:r>
              <a:rPr lang="cs-CZ" b="1" dirty="0"/>
              <a:t>ke vzniku nových technologií, které způsobily obrovský rozkvět v celé této oblasti.</a:t>
            </a:r>
          </a:p>
          <a:p>
            <a:r>
              <a:rPr lang="cs-CZ" dirty="0"/>
              <a:t>Vědci pro tuto studii zkoumali pozůstatky 84 jedinců pomocí genetické i isotopové analýzy; to pak spojili s klasickým archeologickým výzkumem. „</a:t>
            </a:r>
            <a:r>
              <a:rPr lang="cs-CZ" b="1" dirty="0"/>
              <a:t>U žen nalezených v této oblasti vidíme obrovskou rozmanitost v jejich původ</a:t>
            </a:r>
            <a:r>
              <a:rPr lang="cs-CZ" dirty="0"/>
              <a:t>u. Protože </a:t>
            </a:r>
            <a:r>
              <a:rPr lang="cs-CZ" dirty="0" smtClean="0"/>
              <a:t>bylo možné zjistit </a:t>
            </a:r>
            <a:r>
              <a:rPr lang="cs-CZ" dirty="0"/>
              <a:t>původ těchto lidí, </a:t>
            </a:r>
            <a:r>
              <a:rPr lang="cs-CZ" b="1" dirty="0" smtClean="0"/>
              <a:t>bylo možné </a:t>
            </a:r>
            <a:r>
              <a:rPr lang="cs-CZ" b="1" dirty="0"/>
              <a:t>rekonstruovat, odkud sem </a:t>
            </a:r>
            <a:r>
              <a:rPr lang="cs-CZ" b="1" dirty="0" smtClean="0"/>
              <a:t>tyto přišly</a:t>
            </a:r>
            <a:r>
              <a:rPr lang="cs-CZ" dirty="0" smtClean="0"/>
              <a:t>“.</a:t>
            </a:r>
            <a:r>
              <a:rPr lang="cs-CZ" dirty="0"/>
              <a:t> </a:t>
            </a:r>
          </a:p>
          <a:p>
            <a:r>
              <a:rPr lang="cs-CZ" b="1" dirty="0"/>
              <a:t>Pohřby těchto žen z daleka se přitom nijak neliší od jiných obyvatel </a:t>
            </a:r>
            <a:r>
              <a:rPr lang="cs-CZ" dirty="0"/>
              <a:t>této oblasti, zdá se tedy, že </a:t>
            </a:r>
            <a:r>
              <a:rPr lang="cs-CZ" b="1" dirty="0"/>
              <a:t>se bez problému integrovaly do společnosti</a:t>
            </a:r>
            <a:r>
              <a:rPr lang="cs-CZ" dirty="0"/>
              <a:t>. Výzkum také nabízí poněkud odlišný pohled na </a:t>
            </a:r>
            <a:r>
              <a:rPr lang="cs-CZ" b="1" dirty="0"/>
              <a:t>dobu tehdejší migrace – mohla být způsobena spíš jedinci než celými skupinami.</a:t>
            </a:r>
          </a:p>
          <a:p>
            <a:endParaRPr lang="cs-CZ" dirty="0"/>
          </a:p>
        </p:txBody>
      </p:sp>
      <p:sp>
        <p:nvSpPr>
          <p:cNvPr id="4" name="TextovéPole 3"/>
          <p:cNvSpPr txBox="1"/>
          <p:nvPr/>
        </p:nvSpPr>
        <p:spPr>
          <a:xfrm>
            <a:off x="842840" y="182882"/>
            <a:ext cx="10157717" cy="646331"/>
          </a:xfrm>
          <a:prstGeom prst="rect">
            <a:avLst/>
          </a:prstGeom>
          <a:noFill/>
        </p:spPr>
        <p:txBody>
          <a:bodyPr wrap="none" rtlCol="0">
            <a:spAutoFit/>
          </a:bodyPr>
          <a:lstStyle/>
          <a:p>
            <a:r>
              <a:rPr lang="cs-CZ" sz="3600" dirty="0" smtClean="0"/>
              <a:t>Prehistorická výměna manželek = výměna myšlenek !</a:t>
            </a:r>
            <a:endParaRPr lang="cs-CZ" sz="3600" dirty="0"/>
          </a:p>
        </p:txBody>
      </p:sp>
    </p:spTree>
    <p:extLst>
      <p:ext uri="{BB962C8B-B14F-4D97-AF65-F5344CB8AC3E}">
        <p14:creationId xmlns:p14="http://schemas.microsoft.com/office/powerpoint/2010/main" val="307894447"/>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b="1" dirty="0"/>
              <a:t>Kulturní evoluce</a:t>
            </a:r>
            <a:br>
              <a:rPr lang="cs-CZ" b="1" dirty="0"/>
            </a:br>
            <a:endParaRPr lang="cs-CZ" b="1" dirty="0"/>
          </a:p>
        </p:txBody>
      </p:sp>
      <p:sp>
        <p:nvSpPr>
          <p:cNvPr id="3" name="Zástupný symbol pro obsah 2"/>
          <p:cNvSpPr>
            <a:spLocks noGrp="1"/>
          </p:cNvSpPr>
          <p:nvPr>
            <p:ph idx="1"/>
          </p:nvPr>
        </p:nvSpPr>
        <p:spPr>
          <a:xfrm>
            <a:off x="270343" y="1196752"/>
            <a:ext cx="11632759" cy="5400600"/>
          </a:xfrm>
        </p:spPr>
        <p:txBody>
          <a:bodyPr>
            <a:normAutofit/>
          </a:bodyPr>
          <a:lstStyle/>
          <a:p>
            <a:pPr marL="0" indent="0">
              <a:buNone/>
            </a:pPr>
            <a:r>
              <a:rPr lang="cs-CZ" dirty="0"/>
              <a:t>Kulturní evoluce má řadu shodných znaků s evolucí biologickou. </a:t>
            </a:r>
            <a:r>
              <a:rPr lang="cs-CZ" b="1" dirty="0"/>
              <a:t>Genu</a:t>
            </a:r>
            <a:r>
              <a:rPr lang="cs-CZ" dirty="0"/>
              <a:t> je analogický </a:t>
            </a:r>
            <a:r>
              <a:rPr lang="cs-CZ" b="1" dirty="0"/>
              <a:t>mem</a:t>
            </a:r>
            <a:r>
              <a:rPr lang="cs-CZ" dirty="0"/>
              <a:t> (např. známá písnička). </a:t>
            </a:r>
            <a:endParaRPr lang="cs-CZ" dirty="0" smtClean="0"/>
          </a:p>
          <a:p>
            <a:pPr marL="0" indent="0">
              <a:buNone/>
            </a:pPr>
            <a:endParaRPr lang="cs-CZ" dirty="0" smtClean="0"/>
          </a:p>
          <a:p>
            <a:pPr marL="0" indent="0">
              <a:buNone/>
            </a:pPr>
            <a:r>
              <a:rPr lang="cs-CZ" dirty="0" smtClean="0"/>
              <a:t>Mem </a:t>
            </a:r>
            <a:r>
              <a:rPr lang="cs-CZ" dirty="0"/>
              <a:t>se předává </a:t>
            </a:r>
            <a:r>
              <a:rPr lang="cs-CZ" b="1" dirty="0"/>
              <a:t>napodobováním</a:t>
            </a:r>
            <a:r>
              <a:rPr lang="cs-CZ" dirty="0"/>
              <a:t> (analogie ke kopírování). Rozdílem oproti biologické evoluci je však </a:t>
            </a:r>
            <a:r>
              <a:rPr lang="cs-CZ" b="1" dirty="0"/>
              <a:t>možnost předávat memy i horizontálním přenosem </a:t>
            </a:r>
            <a:r>
              <a:rPr lang="cs-CZ" dirty="0"/>
              <a:t>(biologická </a:t>
            </a:r>
            <a:r>
              <a:rPr lang="cs-CZ" b="1" dirty="0"/>
              <a:t>evoluce využívá přenos vertikální </a:t>
            </a:r>
            <a:r>
              <a:rPr lang="cs-CZ" dirty="0"/>
              <a:t>– z rodiče na potomka) a přenos memů mezi druhy. </a:t>
            </a:r>
            <a:endParaRPr lang="cs-CZ" dirty="0" smtClean="0"/>
          </a:p>
          <a:p>
            <a:pPr marL="0" indent="0">
              <a:buNone/>
            </a:pPr>
            <a:endParaRPr lang="cs-CZ" dirty="0"/>
          </a:p>
          <a:p>
            <a:pPr marL="0" indent="0">
              <a:buNone/>
            </a:pPr>
            <a:r>
              <a:rPr lang="cs-CZ" dirty="0" smtClean="0"/>
              <a:t>Hlavním </a:t>
            </a:r>
            <a:r>
              <a:rPr lang="cs-CZ" dirty="0"/>
              <a:t>rozdílem oproti biologické evoluci je však přednostní vytváření </a:t>
            </a:r>
            <a:r>
              <a:rPr lang="cs-CZ" b="1" dirty="0"/>
              <a:t>účelných memů</a:t>
            </a:r>
            <a:r>
              <a:rPr lang="cs-CZ" dirty="0"/>
              <a:t>, kdežto mutace vznikají náhodně co do směru (výhodné nevznikají přednostně).</a:t>
            </a:r>
          </a:p>
          <a:p>
            <a:endParaRPr lang="cs-CZ" dirty="0"/>
          </a:p>
        </p:txBody>
      </p:sp>
      <p:sp>
        <p:nvSpPr>
          <p:cNvPr id="4" name="Obdélník 3"/>
          <p:cNvSpPr/>
          <p:nvPr/>
        </p:nvSpPr>
        <p:spPr>
          <a:xfrm>
            <a:off x="302151" y="4802585"/>
            <a:ext cx="10710406" cy="120064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1638534"/>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66640" y="118645"/>
            <a:ext cx="8122920" cy="946840"/>
          </a:xfrm>
        </p:spPr>
        <p:txBody>
          <a:bodyPr>
            <a:normAutofit/>
          </a:bodyPr>
          <a:lstStyle/>
          <a:p>
            <a:pPr algn="ctr"/>
            <a:r>
              <a:rPr lang="cs-CZ" b="1" dirty="0" smtClean="0"/>
              <a:t>The major </a:t>
            </a:r>
            <a:r>
              <a:rPr lang="cs-CZ" b="1" dirty="0" err="1" smtClean="0"/>
              <a:t>transitions</a:t>
            </a:r>
            <a:r>
              <a:rPr lang="cs-CZ" b="1" dirty="0" smtClean="0"/>
              <a:t> in </a:t>
            </a:r>
            <a:r>
              <a:rPr lang="cs-CZ" b="1" dirty="0" err="1" smtClean="0"/>
              <a:t>evolution</a:t>
            </a:r>
            <a:r>
              <a:rPr lang="cs-CZ" b="1" dirty="0" smtClean="0"/>
              <a:t> !</a:t>
            </a:r>
            <a:endParaRPr lang="cs-CZ" b="1" dirty="0"/>
          </a:p>
        </p:txBody>
      </p:sp>
      <p:pic>
        <p:nvPicPr>
          <p:cNvPr id="2050" name="Picture 2" descr="John Maynard Smith (1997)"/>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287125" y="133819"/>
            <a:ext cx="2772204" cy="2768590"/>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6718857" y="3081255"/>
            <a:ext cx="5430739" cy="1231106"/>
          </a:xfrm>
          <a:prstGeom prst="rect">
            <a:avLst/>
          </a:prstGeom>
        </p:spPr>
        <p:txBody>
          <a:bodyPr wrap="square">
            <a:spAutoFit/>
          </a:bodyPr>
          <a:lstStyle/>
          <a:p>
            <a:r>
              <a:rPr lang="cs-CZ" b="1" dirty="0">
                <a:latin typeface="Arial" panose="020B0604020202020204" pitchFamily="34" charset="0"/>
              </a:rPr>
              <a:t>John </a:t>
            </a:r>
            <a:r>
              <a:rPr lang="cs-CZ" b="1" dirty="0" err="1">
                <a:latin typeface="Arial" panose="020B0604020202020204" pitchFamily="34" charset="0"/>
              </a:rPr>
              <a:t>Maynard</a:t>
            </a:r>
            <a:r>
              <a:rPr lang="cs-CZ" b="1" dirty="0">
                <a:latin typeface="Arial" panose="020B0604020202020204" pitchFamily="34" charset="0"/>
              </a:rPr>
              <a:t> Smith</a:t>
            </a:r>
            <a:r>
              <a:rPr lang="cs-CZ" sz="1400" dirty="0">
                <a:latin typeface="Arial" panose="020B0604020202020204" pitchFamily="34" charset="0"/>
              </a:rPr>
              <a:t>, </a:t>
            </a:r>
            <a:r>
              <a:rPr lang="cs-CZ" sz="1400" dirty="0" smtClean="0">
                <a:latin typeface="Arial" panose="020B0604020202020204" pitchFamily="34" charset="0"/>
              </a:rPr>
              <a:t>FRS, </a:t>
            </a:r>
            <a:r>
              <a:rPr lang="cs-CZ" sz="1400" dirty="0">
                <a:latin typeface="Arial" panose="020B0604020202020204" pitchFamily="34" charset="0"/>
              </a:rPr>
              <a:t>byl britský teoretický evoluční biolog a </a:t>
            </a:r>
            <a:r>
              <a:rPr lang="cs-CZ" sz="1400" dirty="0" smtClean="0">
                <a:latin typeface="Arial" panose="020B0604020202020204" pitchFamily="34" charset="0"/>
              </a:rPr>
              <a:t>genetik</a:t>
            </a:r>
            <a:r>
              <a:rPr lang="cs-CZ" sz="1400" dirty="0">
                <a:latin typeface="Arial" panose="020B0604020202020204" pitchFamily="34" charset="0"/>
              </a:rPr>
              <a:t>. Původně byl leteckým inženýrem </a:t>
            </a:r>
            <a:r>
              <a:rPr lang="cs-CZ" sz="1400" dirty="0" smtClean="0">
                <a:latin typeface="Arial" panose="020B0604020202020204" pitchFamily="34" charset="0"/>
              </a:rPr>
              <a:t>během</a:t>
            </a:r>
            <a:r>
              <a:rPr lang="cs-CZ" sz="1400" dirty="0">
                <a:latin typeface="Arial" panose="020B0604020202020204" pitchFamily="34" charset="0"/>
              </a:rPr>
              <a:t> druhé světové války a udělal si druhý titul v genetice pod dohledem </a:t>
            </a:r>
            <a:r>
              <a:rPr lang="cs-CZ" sz="1400" u="sng" dirty="0">
                <a:latin typeface="Arial" panose="020B0604020202020204" pitchFamily="34" charset="0"/>
              </a:rPr>
              <a:t>J. B. S. </a:t>
            </a:r>
            <a:r>
              <a:rPr lang="cs-CZ" sz="1400" u="sng" dirty="0" err="1">
                <a:latin typeface="Arial" panose="020B0604020202020204" pitchFamily="34" charset="0"/>
              </a:rPr>
              <a:t>Haldana</a:t>
            </a:r>
            <a:r>
              <a:rPr lang="cs-CZ" sz="1400" dirty="0">
                <a:latin typeface="Arial" panose="020B0604020202020204" pitchFamily="34" charset="0"/>
              </a:rPr>
              <a:t>. Mezi jeho hlavní přínos patří uplatnění teorie her v evoluční biologii a zabýval se např. evolucí sexu.</a:t>
            </a:r>
            <a:endParaRPr lang="cs-CZ" sz="1400" dirty="0"/>
          </a:p>
        </p:txBody>
      </p:sp>
      <p:sp>
        <p:nvSpPr>
          <p:cNvPr id="5" name="TextovéPole 4"/>
          <p:cNvSpPr txBox="1"/>
          <p:nvPr/>
        </p:nvSpPr>
        <p:spPr>
          <a:xfrm>
            <a:off x="9247362" y="2838620"/>
            <a:ext cx="2929007" cy="338554"/>
          </a:xfrm>
          <a:prstGeom prst="rect">
            <a:avLst/>
          </a:prstGeom>
          <a:noFill/>
        </p:spPr>
        <p:txBody>
          <a:bodyPr wrap="none" rtlCol="0">
            <a:spAutoFit/>
          </a:bodyPr>
          <a:lstStyle/>
          <a:p>
            <a:r>
              <a:rPr lang="cs-CZ" sz="1600" dirty="0" smtClean="0"/>
              <a:t>(6. </a:t>
            </a:r>
            <a:r>
              <a:rPr lang="cs-CZ" sz="1600" dirty="0"/>
              <a:t>l</a:t>
            </a:r>
            <a:r>
              <a:rPr lang="cs-CZ" sz="1600" dirty="0" smtClean="0"/>
              <a:t>edna 1920 – 19. dubna 2004)</a:t>
            </a:r>
            <a:endParaRPr lang="cs-CZ" sz="1600" dirty="0"/>
          </a:p>
        </p:txBody>
      </p:sp>
      <p:pic>
        <p:nvPicPr>
          <p:cNvPr id="8" name="Picture 2" descr="undefin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61977" y="4322365"/>
            <a:ext cx="5189402" cy="2442994"/>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7418565" y="6376947"/>
            <a:ext cx="3617529" cy="369332"/>
          </a:xfrm>
          <a:prstGeom prst="rect">
            <a:avLst/>
          </a:prstGeom>
          <a:noFill/>
        </p:spPr>
        <p:txBody>
          <a:bodyPr wrap="none" rtlCol="0">
            <a:spAutoFit/>
          </a:bodyPr>
          <a:lstStyle/>
          <a:p>
            <a:r>
              <a:rPr lang="cs-CZ" dirty="0" smtClean="0">
                <a:solidFill>
                  <a:schemeClr val="bg1"/>
                </a:solidFill>
              </a:rPr>
              <a:t>Cambridge University, </a:t>
            </a:r>
            <a:r>
              <a:rPr lang="cs-CZ" dirty="0" err="1" smtClean="0">
                <a:solidFill>
                  <a:schemeClr val="bg1"/>
                </a:solidFill>
              </a:rPr>
              <a:t>Trinity</a:t>
            </a:r>
            <a:r>
              <a:rPr lang="cs-CZ" dirty="0" smtClean="0">
                <a:solidFill>
                  <a:schemeClr val="bg1"/>
                </a:solidFill>
              </a:rPr>
              <a:t> </a:t>
            </a:r>
            <a:r>
              <a:rPr lang="cs-CZ" dirty="0" err="1" smtClean="0">
                <a:solidFill>
                  <a:schemeClr val="bg1"/>
                </a:solidFill>
              </a:rPr>
              <a:t>College</a:t>
            </a:r>
            <a:endParaRPr lang="cs-CZ" dirty="0">
              <a:solidFill>
                <a:schemeClr val="bg1"/>
              </a:solidFill>
            </a:endParaRPr>
          </a:p>
        </p:txBody>
      </p:sp>
      <p:sp>
        <p:nvSpPr>
          <p:cNvPr id="7" name="Obdélník 6"/>
          <p:cNvSpPr/>
          <p:nvPr/>
        </p:nvSpPr>
        <p:spPr>
          <a:xfrm>
            <a:off x="1031606" y="843043"/>
            <a:ext cx="4919937" cy="461665"/>
          </a:xfrm>
          <a:prstGeom prst="rect">
            <a:avLst/>
          </a:prstGeom>
        </p:spPr>
        <p:txBody>
          <a:bodyPr wrap="none">
            <a:spAutoFit/>
          </a:bodyPr>
          <a:lstStyle/>
          <a:p>
            <a:r>
              <a:rPr lang="cs-CZ" sz="2400" dirty="0" smtClean="0">
                <a:solidFill>
                  <a:srgbClr val="101418"/>
                </a:solidFill>
                <a:latin typeface="Linux Libertine"/>
              </a:rPr>
              <a:t>          (Hlavní </a:t>
            </a:r>
            <a:r>
              <a:rPr lang="cs-CZ" sz="2400" dirty="0">
                <a:solidFill>
                  <a:srgbClr val="101418"/>
                </a:solidFill>
                <a:latin typeface="Linux Libertine"/>
              </a:rPr>
              <a:t>přechody v </a:t>
            </a:r>
            <a:r>
              <a:rPr lang="cs-CZ" sz="2400" dirty="0" smtClean="0">
                <a:solidFill>
                  <a:srgbClr val="101418"/>
                </a:solidFill>
                <a:latin typeface="Linux Libertine"/>
              </a:rPr>
              <a:t>evoluci)</a:t>
            </a:r>
            <a:endParaRPr lang="cs-CZ" sz="2400" b="0" dirty="0">
              <a:solidFill>
                <a:srgbClr val="101418"/>
              </a:solidFill>
              <a:effectLst/>
              <a:latin typeface="Linux Libertine"/>
            </a:endParaRPr>
          </a:p>
        </p:txBody>
      </p:sp>
      <p:pic>
        <p:nvPicPr>
          <p:cNvPr id="9" name="Obrázek 8"/>
          <p:cNvPicPr>
            <a:picLocks noChangeAspect="1"/>
          </p:cNvPicPr>
          <p:nvPr/>
        </p:nvPicPr>
        <p:blipFill>
          <a:blip r:embed="rId4"/>
          <a:stretch>
            <a:fillRect/>
          </a:stretch>
        </p:blipFill>
        <p:spPr>
          <a:xfrm>
            <a:off x="329845" y="1343187"/>
            <a:ext cx="6384018" cy="4357900"/>
          </a:xfrm>
          <a:prstGeom prst="rect">
            <a:avLst/>
          </a:prstGeom>
        </p:spPr>
      </p:pic>
      <p:sp>
        <p:nvSpPr>
          <p:cNvPr id="11" name="Obdélník 10"/>
          <p:cNvSpPr/>
          <p:nvPr/>
        </p:nvSpPr>
        <p:spPr>
          <a:xfrm>
            <a:off x="389613" y="1396980"/>
            <a:ext cx="6209969" cy="422459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Obdélník 15"/>
          <p:cNvSpPr/>
          <p:nvPr/>
        </p:nvSpPr>
        <p:spPr>
          <a:xfrm>
            <a:off x="397567" y="5152449"/>
            <a:ext cx="6202015" cy="42141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bdélník 12"/>
          <p:cNvSpPr/>
          <p:nvPr/>
        </p:nvSpPr>
        <p:spPr>
          <a:xfrm>
            <a:off x="420846" y="5780782"/>
            <a:ext cx="6202016" cy="1077218"/>
          </a:xfrm>
          <a:prstGeom prst="rect">
            <a:avLst/>
          </a:prstGeom>
          <a:solidFill>
            <a:schemeClr val="bg1"/>
          </a:solidFill>
          <a:ln w="12700">
            <a:solidFill>
              <a:schemeClr val="tx1"/>
            </a:solidFill>
          </a:ln>
        </p:spPr>
        <p:txBody>
          <a:bodyPr wrap="square">
            <a:spAutoFit/>
          </a:bodyPr>
          <a:lstStyle/>
          <a:p>
            <a:pPr algn="ctr"/>
            <a:r>
              <a:rPr lang="cs-CZ" sz="1600" b="1" dirty="0" smtClean="0">
                <a:solidFill>
                  <a:srgbClr val="202122"/>
                </a:solidFill>
                <a:latin typeface="Arial" panose="020B0604020202020204" pitchFamily="34" charset="0"/>
              </a:rPr>
              <a:t>Mem </a:t>
            </a:r>
            <a:r>
              <a:rPr lang="cs-CZ" sz="1600" dirty="0" smtClean="0">
                <a:solidFill>
                  <a:srgbClr val="202122"/>
                </a:solidFill>
                <a:latin typeface="Arial" panose="020B0604020202020204" pitchFamily="34" charset="0"/>
              </a:rPr>
              <a:t> -</a:t>
            </a:r>
            <a:r>
              <a:rPr lang="cs-CZ" sz="1600" dirty="0">
                <a:solidFill>
                  <a:srgbClr val="202122"/>
                </a:solidFill>
                <a:latin typeface="Arial" panose="020B0604020202020204" pitchFamily="34" charset="0"/>
              </a:rPr>
              <a:t> je myšlenka, chování nebo styl, který se šíří prostřednictvím napodobování od člověka k člověku v rámci kultury a často nese symbolický význam reprezentující určitý jev nebo téma.</a:t>
            </a:r>
            <a:endParaRPr lang="cs-CZ" sz="1600" dirty="0"/>
          </a:p>
        </p:txBody>
      </p:sp>
      <p:pic>
        <p:nvPicPr>
          <p:cNvPr id="14" name="Obrázek 13"/>
          <p:cNvPicPr>
            <a:picLocks noChangeAspect="1"/>
          </p:cNvPicPr>
          <p:nvPr/>
        </p:nvPicPr>
        <p:blipFill>
          <a:blip r:embed="rId5"/>
          <a:stretch>
            <a:fillRect/>
          </a:stretch>
        </p:blipFill>
        <p:spPr>
          <a:xfrm>
            <a:off x="6713863" y="1087403"/>
            <a:ext cx="1299879" cy="1940118"/>
          </a:xfrm>
          <a:prstGeom prst="rect">
            <a:avLst/>
          </a:prstGeom>
        </p:spPr>
      </p:pic>
      <p:pic>
        <p:nvPicPr>
          <p:cNvPr id="15" name="Obrázek 14"/>
          <p:cNvPicPr>
            <a:picLocks noChangeAspect="1"/>
          </p:cNvPicPr>
          <p:nvPr/>
        </p:nvPicPr>
        <p:blipFill>
          <a:blip r:embed="rId6"/>
          <a:stretch>
            <a:fillRect/>
          </a:stretch>
        </p:blipFill>
        <p:spPr>
          <a:xfrm>
            <a:off x="8053505" y="1097279"/>
            <a:ext cx="1193857" cy="1944218"/>
          </a:xfrm>
          <a:prstGeom prst="rect">
            <a:avLst/>
          </a:prstGeom>
        </p:spPr>
      </p:pic>
      <p:sp>
        <p:nvSpPr>
          <p:cNvPr id="18" name="Obdélník 17"/>
          <p:cNvSpPr/>
          <p:nvPr/>
        </p:nvSpPr>
        <p:spPr>
          <a:xfrm>
            <a:off x="8062620" y="1105232"/>
            <a:ext cx="1184742" cy="191241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090735507"/>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098" name="Picture 2" descr="Assignment #3: Are Internet Memes Art? – CT101 Digital Storytelli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02" y="383650"/>
            <a:ext cx="12181398" cy="6090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053830"/>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ibrary of Congress | Washington DC"/>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105716" y="0"/>
            <a:ext cx="5086284" cy="321630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ashington April 12 2015 Library Congress Stock fotografie 269901899 |  Shutterst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5716" y="3498627"/>
            <a:ext cx="5086284" cy="35078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uins of the ancient Library of Alexandria. [12] | Download Scientific  Diagr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254487" cy="317257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lexandria Library Information | Alexandria Library Facts | Alexandria  Library Histo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4" y="3429000"/>
            <a:ext cx="5254487"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7105716" y="3123137"/>
            <a:ext cx="5086284" cy="369332"/>
          </a:xfrm>
          <a:prstGeom prst="rect">
            <a:avLst/>
          </a:prstGeom>
          <a:solidFill>
            <a:schemeClr val="bg1"/>
          </a:solidFill>
        </p:spPr>
        <p:txBody>
          <a:bodyPr wrap="square" rtlCol="0">
            <a:spAutoFit/>
          </a:bodyPr>
          <a:lstStyle/>
          <a:p>
            <a:r>
              <a:rPr lang="cs-CZ" dirty="0" smtClean="0"/>
              <a:t>Kongresová knihovna, Washington, USA</a:t>
            </a:r>
            <a:endParaRPr lang="cs-CZ" dirty="0"/>
          </a:p>
        </p:txBody>
      </p:sp>
      <p:sp>
        <p:nvSpPr>
          <p:cNvPr id="10" name="TextovéPole 9"/>
          <p:cNvSpPr txBox="1"/>
          <p:nvPr/>
        </p:nvSpPr>
        <p:spPr>
          <a:xfrm>
            <a:off x="192154" y="3094380"/>
            <a:ext cx="4577022" cy="369332"/>
          </a:xfrm>
          <a:prstGeom prst="rect">
            <a:avLst/>
          </a:prstGeom>
          <a:noFill/>
        </p:spPr>
        <p:txBody>
          <a:bodyPr wrap="none" rtlCol="0">
            <a:spAutoFit/>
          </a:bodyPr>
          <a:lstStyle/>
          <a:p>
            <a:r>
              <a:rPr lang="cs-CZ" dirty="0" smtClean="0"/>
              <a:t>Alexandrijská knihovna, Alexandria, starý Egypt</a:t>
            </a:r>
            <a:endParaRPr lang="cs-CZ" dirty="0"/>
          </a:p>
        </p:txBody>
      </p:sp>
      <p:sp>
        <p:nvSpPr>
          <p:cNvPr id="2" name="TextovéPole 1"/>
          <p:cNvSpPr txBox="1"/>
          <p:nvPr/>
        </p:nvSpPr>
        <p:spPr>
          <a:xfrm>
            <a:off x="3967696" y="230584"/>
            <a:ext cx="5097165" cy="492443"/>
          </a:xfrm>
          <a:prstGeom prst="rect">
            <a:avLst/>
          </a:prstGeom>
          <a:solidFill>
            <a:schemeClr val="bg1"/>
          </a:solidFill>
          <a:ln w="19050">
            <a:solidFill>
              <a:schemeClr val="tx1"/>
            </a:solidFill>
          </a:ln>
        </p:spPr>
        <p:txBody>
          <a:bodyPr wrap="none" rtlCol="0">
            <a:spAutoFit/>
          </a:bodyPr>
          <a:lstStyle/>
          <a:p>
            <a:r>
              <a:rPr lang="cs-CZ" sz="2600" dirty="0" smtClean="0"/>
              <a:t>Knihovny: klasická uložiště informací</a:t>
            </a:r>
            <a:endParaRPr lang="cs-CZ" sz="2600" dirty="0"/>
          </a:p>
        </p:txBody>
      </p:sp>
    </p:spTree>
    <p:extLst>
      <p:ext uri="{BB962C8B-B14F-4D97-AF65-F5344CB8AC3E}">
        <p14:creationId xmlns:p14="http://schemas.microsoft.com/office/powerpoint/2010/main" val="1438426925"/>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Popisek obrázku"/>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364" y="-1"/>
            <a:ext cx="12192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3140767" y="190195"/>
            <a:ext cx="5025222" cy="406151"/>
          </a:xfrm>
          <a:solidFill>
            <a:schemeClr val="bg1"/>
          </a:solidFill>
          <a:ln w="19050">
            <a:solidFill>
              <a:schemeClr val="tx1"/>
            </a:solidFill>
          </a:ln>
        </p:spPr>
        <p:txBody>
          <a:bodyPr>
            <a:noAutofit/>
          </a:bodyPr>
          <a:lstStyle/>
          <a:p>
            <a:pPr algn="ctr"/>
            <a:r>
              <a:rPr lang="cs-CZ" sz="3000" b="1" dirty="0" err="1" smtClean="0"/>
              <a:t>Cloud</a:t>
            </a:r>
            <a:r>
              <a:rPr lang="cs-CZ" sz="3000" b="1" dirty="0" smtClean="0"/>
              <a:t>: Novodobé uložiště dat !</a:t>
            </a:r>
            <a:endParaRPr lang="cs-CZ" sz="3000" b="1" dirty="0"/>
          </a:p>
        </p:txBody>
      </p:sp>
      <p:sp>
        <p:nvSpPr>
          <p:cNvPr id="4" name="Obdélník 3"/>
          <p:cNvSpPr/>
          <p:nvPr/>
        </p:nvSpPr>
        <p:spPr>
          <a:xfrm>
            <a:off x="318051" y="6124004"/>
            <a:ext cx="11600953" cy="646331"/>
          </a:xfrm>
          <a:prstGeom prst="rect">
            <a:avLst/>
          </a:prstGeom>
        </p:spPr>
        <p:txBody>
          <a:bodyPr wrap="square">
            <a:spAutoFit/>
          </a:bodyPr>
          <a:lstStyle/>
          <a:p>
            <a:pPr algn="ctr"/>
            <a:r>
              <a:rPr lang="cs-CZ" dirty="0">
                <a:solidFill>
                  <a:schemeClr val="bg1"/>
                </a:solidFill>
                <a:latin typeface="Source Sans Pro"/>
              </a:rPr>
              <a:t>Ukládání experimentálních dat ve "vědeckém </a:t>
            </a:r>
            <a:r>
              <a:rPr lang="cs-CZ" dirty="0" err="1">
                <a:solidFill>
                  <a:schemeClr val="bg1"/>
                </a:solidFill>
                <a:latin typeface="Source Sans Pro"/>
              </a:rPr>
              <a:t>cloudu</a:t>
            </a:r>
            <a:r>
              <a:rPr lang="cs-CZ" dirty="0">
                <a:solidFill>
                  <a:schemeClr val="bg1"/>
                </a:solidFill>
                <a:latin typeface="Source Sans Pro"/>
              </a:rPr>
              <a:t>" má některé výhody, například zpřístupňuje </a:t>
            </a:r>
            <a:endParaRPr lang="cs-CZ" dirty="0" smtClean="0">
              <a:solidFill>
                <a:schemeClr val="bg1"/>
              </a:solidFill>
              <a:latin typeface="Source Sans Pro"/>
            </a:endParaRPr>
          </a:p>
          <a:p>
            <a:pPr algn="ctr"/>
            <a:r>
              <a:rPr lang="cs-CZ" dirty="0" smtClean="0">
                <a:solidFill>
                  <a:schemeClr val="bg1"/>
                </a:solidFill>
                <a:latin typeface="Source Sans Pro"/>
              </a:rPr>
              <a:t>informace </a:t>
            </a:r>
            <a:r>
              <a:rPr lang="cs-CZ" dirty="0">
                <a:solidFill>
                  <a:schemeClr val="bg1"/>
                </a:solidFill>
                <a:latin typeface="Source Sans Pro"/>
              </a:rPr>
              <a:t>širší vědecké komunitě.</a:t>
            </a:r>
            <a:endParaRPr lang="cs-CZ" dirty="0">
              <a:solidFill>
                <a:schemeClr val="bg1"/>
              </a:solidFill>
            </a:endParaRPr>
          </a:p>
        </p:txBody>
      </p:sp>
    </p:spTree>
    <p:extLst>
      <p:ext uri="{BB962C8B-B14F-4D97-AF65-F5344CB8AC3E}">
        <p14:creationId xmlns:p14="http://schemas.microsoft.com/office/powerpoint/2010/main" val="720605663"/>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2927" y="229953"/>
            <a:ext cx="5472485" cy="573129"/>
          </a:xfrm>
        </p:spPr>
        <p:txBody>
          <a:bodyPr>
            <a:noAutofit/>
          </a:bodyPr>
          <a:lstStyle/>
          <a:p>
            <a:pPr algn="ctr"/>
            <a:r>
              <a:rPr lang="cs-CZ" sz="3800" b="1" dirty="0" smtClean="0"/>
              <a:t>Co je to internetový mem ?</a:t>
            </a:r>
            <a:endParaRPr lang="cs-CZ" sz="3800" b="1" dirty="0"/>
          </a:p>
        </p:txBody>
      </p:sp>
      <p:sp>
        <p:nvSpPr>
          <p:cNvPr id="4" name="Zástupný symbol pro obsah 3"/>
          <p:cNvSpPr>
            <a:spLocks noGrp="1"/>
          </p:cNvSpPr>
          <p:nvPr>
            <p:ph idx="1"/>
          </p:nvPr>
        </p:nvSpPr>
        <p:spPr>
          <a:xfrm>
            <a:off x="135172" y="1038444"/>
            <a:ext cx="5852160" cy="5664504"/>
          </a:xfrm>
        </p:spPr>
        <p:txBody>
          <a:bodyPr>
            <a:normAutofit/>
          </a:bodyPr>
          <a:lstStyle/>
          <a:p>
            <a:r>
              <a:rPr lang="cs-CZ" b="1" dirty="0"/>
              <a:t>Internetový mem</a:t>
            </a:r>
            <a:r>
              <a:rPr lang="cs-CZ" dirty="0"/>
              <a:t> ([mem]IPA; psáno také </a:t>
            </a:r>
            <a:r>
              <a:rPr lang="cs-CZ" i="1" dirty="0"/>
              <a:t>internetový meme</a:t>
            </a:r>
            <a:r>
              <a:rPr lang="cs-CZ" dirty="0"/>
              <a:t> a čteno [</a:t>
            </a:r>
            <a:r>
              <a:rPr lang="cs-CZ" dirty="0" err="1"/>
              <a:t>mím</a:t>
            </a:r>
            <a:r>
              <a:rPr lang="cs-CZ" dirty="0" smtClean="0"/>
              <a:t>],</a:t>
            </a:r>
            <a:r>
              <a:rPr lang="cs-CZ" dirty="0"/>
              <a:t> </a:t>
            </a:r>
            <a:r>
              <a:rPr lang="cs-CZ" dirty="0" smtClean="0"/>
              <a:t>neboli</a:t>
            </a:r>
            <a:r>
              <a:rPr lang="cs-CZ" dirty="0"/>
              <a:t> </a:t>
            </a:r>
            <a:r>
              <a:rPr lang="cs-CZ" b="1" dirty="0"/>
              <a:t>internetový fenomén</a:t>
            </a:r>
            <a:r>
              <a:rPr lang="cs-CZ" dirty="0"/>
              <a:t> je označení pro myšlenkový koncept, který se šíří prostřednictvím internetu. </a:t>
            </a:r>
            <a:r>
              <a:rPr lang="cs-CZ" dirty="0" smtClean="0"/>
              <a:t>        Termín </a:t>
            </a:r>
            <a:r>
              <a:rPr lang="cs-CZ" dirty="0"/>
              <a:t>je volně odvozen </a:t>
            </a:r>
            <a:r>
              <a:rPr lang="cs-CZ" b="1" dirty="0"/>
              <a:t>ze staršího slova mem</a:t>
            </a:r>
            <a:r>
              <a:rPr lang="cs-CZ" dirty="0"/>
              <a:t> (čteno mem), který představuje </a:t>
            </a:r>
            <a:r>
              <a:rPr lang="cs-CZ" b="1" dirty="0"/>
              <a:t>kulturní obdobu genu</a:t>
            </a:r>
            <a:r>
              <a:rPr lang="cs-CZ" dirty="0"/>
              <a:t>. Mem </a:t>
            </a:r>
            <a:r>
              <a:rPr lang="cs-CZ" b="1" dirty="0"/>
              <a:t>je jednotka </a:t>
            </a:r>
            <a:r>
              <a:rPr lang="cs-CZ" b="1" dirty="0" smtClean="0"/>
              <a:t>kulturní informace</a:t>
            </a:r>
            <a:r>
              <a:rPr lang="cs-CZ" dirty="0"/>
              <a:t> a zabývá se jím věda zvaná </a:t>
            </a:r>
            <a:r>
              <a:rPr lang="cs-CZ" b="1" dirty="0"/>
              <a:t>memetika</a:t>
            </a:r>
            <a:r>
              <a:rPr lang="cs-CZ" dirty="0"/>
              <a:t>. Termín poprvé použil v roce 1976 Richard Dawkins ve své knize </a:t>
            </a:r>
            <a:r>
              <a:rPr lang="cs-CZ" i="1" dirty="0"/>
              <a:t>Sobecký </a:t>
            </a:r>
            <a:r>
              <a:rPr lang="cs-CZ" i="1" dirty="0" smtClean="0"/>
              <a:t>gen.</a:t>
            </a:r>
            <a:endParaRPr lang="cs-CZ" dirty="0"/>
          </a:p>
        </p:txBody>
      </p:sp>
      <p:pic>
        <p:nvPicPr>
          <p:cNvPr id="3076" name="Picture 4" descr="undefin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7941" y="229953"/>
            <a:ext cx="3175432" cy="301417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undefin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84575" y="229953"/>
            <a:ext cx="2449279" cy="3014179"/>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p:cNvPicPr>
            <a:picLocks noChangeAspect="1"/>
          </p:cNvPicPr>
          <p:nvPr/>
        </p:nvPicPr>
        <p:blipFill>
          <a:blip r:embed="rId4"/>
          <a:stretch>
            <a:fillRect/>
          </a:stretch>
        </p:blipFill>
        <p:spPr>
          <a:xfrm>
            <a:off x="6520070" y="3679186"/>
            <a:ext cx="1840945" cy="2610295"/>
          </a:xfrm>
          <a:prstGeom prst="rect">
            <a:avLst/>
          </a:prstGeom>
        </p:spPr>
      </p:pic>
      <p:pic>
        <p:nvPicPr>
          <p:cNvPr id="6" name="Obrázek 5"/>
          <p:cNvPicPr>
            <a:picLocks noChangeAspect="1"/>
          </p:cNvPicPr>
          <p:nvPr/>
        </p:nvPicPr>
        <p:blipFill>
          <a:blip r:embed="rId5"/>
          <a:stretch>
            <a:fillRect/>
          </a:stretch>
        </p:blipFill>
        <p:spPr>
          <a:xfrm>
            <a:off x="10279385" y="3753016"/>
            <a:ext cx="1674329" cy="2472855"/>
          </a:xfrm>
          <a:prstGeom prst="rect">
            <a:avLst/>
          </a:prstGeom>
        </p:spPr>
      </p:pic>
      <p:pic>
        <p:nvPicPr>
          <p:cNvPr id="7" name="Obrázek 6"/>
          <p:cNvPicPr>
            <a:picLocks noChangeAspect="1"/>
          </p:cNvPicPr>
          <p:nvPr/>
        </p:nvPicPr>
        <p:blipFill>
          <a:blip r:embed="rId6"/>
          <a:stretch>
            <a:fillRect/>
          </a:stretch>
        </p:blipFill>
        <p:spPr>
          <a:xfrm>
            <a:off x="8377995" y="3716100"/>
            <a:ext cx="1727539" cy="2536466"/>
          </a:xfrm>
          <a:prstGeom prst="rect">
            <a:avLst/>
          </a:prstGeom>
        </p:spPr>
      </p:pic>
      <p:sp>
        <p:nvSpPr>
          <p:cNvPr id="8" name="TextovéPole 7"/>
          <p:cNvSpPr txBox="1"/>
          <p:nvPr/>
        </p:nvSpPr>
        <p:spPr>
          <a:xfrm>
            <a:off x="6361044" y="3198413"/>
            <a:ext cx="2872774" cy="369332"/>
          </a:xfrm>
          <a:prstGeom prst="rect">
            <a:avLst/>
          </a:prstGeom>
          <a:noFill/>
        </p:spPr>
        <p:txBody>
          <a:bodyPr wrap="none" rtlCol="0">
            <a:spAutoFit/>
          </a:bodyPr>
          <a:lstStyle/>
          <a:p>
            <a:r>
              <a:rPr lang="cs-CZ" dirty="0" smtClean="0"/>
              <a:t>Příklad internetového memu</a:t>
            </a:r>
            <a:endParaRPr lang="cs-CZ" dirty="0"/>
          </a:p>
        </p:txBody>
      </p:sp>
      <p:sp>
        <p:nvSpPr>
          <p:cNvPr id="13" name="TextovéPole 12"/>
          <p:cNvSpPr txBox="1"/>
          <p:nvPr/>
        </p:nvSpPr>
        <p:spPr>
          <a:xfrm>
            <a:off x="9900700" y="3199740"/>
            <a:ext cx="1730025" cy="369332"/>
          </a:xfrm>
          <a:prstGeom prst="rect">
            <a:avLst/>
          </a:prstGeom>
          <a:noFill/>
        </p:spPr>
        <p:txBody>
          <a:bodyPr wrap="none" rtlCol="0">
            <a:spAutoFit/>
          </a:bodyPr>
          <a:lstStyle/>
          <a:p>
            <a:r>
              <a:rPr lang="cs-CZ" dirty="0" smtClean="0"/>
              <a:t>Richard Dawkins</a:t>
            </a:r>
            <a:endParaRPr lang="cs-CZ" dirty="0"/>
          </a:p>
        </p:txBody>
      </p:sp>
    </p:spTree>
    <p:extLst>
      <p:ext uri="{BB962C8B-B14F-4D97-AF65-F5344CB8AC3E}">
        <p14:creationId xmlns:p14="http://schemas.microsoft.com/office/powerpoint/2010/main" val="247307947"/>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98149"/>
            <a:ext cx="10515600" cy="907084"/>
          </a:xfrm>
        </p:spPr>
        <p:txBody>
          <a:bodyPr>
            <a:normAutofit/>
          </a:bodyPr>
          <a:lstStyle/>
          <a:p>
            <a:pPr algn="ctr"/>
            <a:r>
              <a:rPr lang="cs-CZ" sz="3800" b="1" dirty="0" smtClean="0"/>
              <a:t>Stručná historie internetových memů !</a:t>
            </a:r>
            <a:endParaRPr lang="cs-CZ" sz="3800" b="1" dirty="0"/>
          </a:p>
        </p:txBody>
      </p:sp>
      <p:pic>
        <p:nvPicPr>
          <p:cNvPr id="2050" name="Picture 2" descr="The History of Internet memes: global and national - embassylife.ru"/>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0719" y="1006640"/>
            <a:ext cx="9640735" cy="5561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8192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57470" y="174295"/>
            <a:ext cx="10515600" cy="581079"/>
          </a:xfrm>
        </p:spPr>
        <p:txBody>
          <a:bodyPr>
            <a:normAutofit fontScale="90000"/>
          </a:bodyPr>
          <a:lstStyle/>
          <a:p>
            <a:pPr algn="ctr"/>
            <a:r>
              <a:rPr lang="cs-CZ" sz="3800" b="1" dirty="0" smtClean="0"/>
              <a:t/>
            </a:r>
            <a:br>
              <a:rPr lang="cs-CZ" sz="3800" b="1" dirty="0" smtClean="0"/>
            </a:br>
            <a:r>
              <a:rPr lang="cs-CZ" sz="4200" b="1" dirty="0" smtClean="0"/>
              <a:t>Evropská </a:t>
            </a:r>
            <a:r>
              <a:rPr lang="cs-CZ" sz="4200" b="1" dirty="0"/>
              <a:t>kolonizace Ameriky</a:t>
            </a:r>
            <a:br>
              <a:rPr lang="cs-CZ" sz="4200" b="1" dirty="0"/>
            </a:br>
            <a:endParaRPr lang="cs-CZ" sz="4200" b="1" dirty="0"/>
          </a:p>
        </p:txBody>
      </p:sp>
      <p:pic>
        <p:nvPicPr>
          <p:cNvPr id="10242" name="Picture 2" descr="nedefinovaný"/>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67345" y="866694"/>
            <a:ext cx="3911674" cy="2569073"/>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400219" y="3439792"/>
            <a:ext cx="3241480" cy="523220"/>
          </a:xfrm>
          <a:prstGeom prst="rect">
            <a:avLst/>
          </a:prstGeom>
        </p:spPr>
        <p:txBody>
          <a:bodyPr wrap="square">
            <a:spAutoFit/>
          </a:bodyPr>
          <a:lstStyle/>
          <a:p>
            <a:pPr algn="ctr"/>
            <a:r>
              <a:rPr lang="cs-CZ" sz="1400" dirty="0">
                <a:latin typeface="Arial" panose="020B0604020202020204" pitchFamily="34" charset="0"/>
              </a:rPr>
              <a:t>Kryštof Kolumbus </a:t>
            </a:r>
            <a:r>
              <a:rPr lang="cs-CZ" sz="1400" dirty="0" smtClean="0">
                <a:latin typeface="Arial" panose="020B0604020202020204" pitchFamily="34" charset="0"/>
              </a:rPr>
              <a:t>ostrov San Salvador </a:t>
            </a:r>
          </a:p>
          <a:p>
            <a:pPr algn="ctr"/>
            <a:r>
              <a:rPr lang="cs-CZ" sz="1400" dirty="0" smtClean="0">
                <a:latin typeface="Arial" panose="020B0604020202020204" pitchFamily="34" charset="0"/>
              </a:rPr>
              <a:t>(12</a:t>
            </a:r>
            <a:r>
              <a:rPr lang="cs-CZ" sz="1400" dirty="0">
                <a:latin typeface="Arial" panose="020B0604020202020204" pitchFamily="34" charset="0"/>
              </a:rPr>
              <a:t>. </a:t>
            </a:r>
            <a:r>
              <a:rPr lang="cs-CZ" sz="1400" dirty="0" smtClean="0">
                <a:latin typeface="Arial" panose="020B0604020202020204" pitchFamily="34" charset="0"/>
              </a:rPr>
              <a:t>října 1492)</a:t>
            </a:r>
            <a:endParaRPr lang="cs-CZ" sz="1400" dirty="0"/>
          </a:p>
        </p:txBody>
      </p:sp>
      <p:pic>
        <p:nvPicPr>
          <p:cNvPr id="6" name="Picture 2" descr="undefin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4873" y="866694"/>
            <a:ext cx="4044969" cy="2562306"/>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4980578" y="3363606"/>
            <a:ext cx="2250937" cy="369332"/>
          </a:xfrm>
          <a:prstGeom prst="rect">
            <a:avLst/>
          </a:prstGeom>
        </p:spPr>
        <p:txBody>
          <a:bodyPr wrap="none">
            <a:spAutoFit/>
          </a:bodyPr>
          <a:lstStyle/>
          <a:p>
            <a:r>
              <a:rPr lang="cs-CZ" sz="1400" dirty="0" smtClean="0">
                <a:latin typeface="Arial" panose="020B0604020202020204" pitchFamily="34" charset="0"/>
              </a:rPr>
              <a:t>Plavby Kryštofa Kolumba</a:t>
            </a:r>
            <a:r>
              <a:rPr lang="cs-CZ" dirty="0">
                <a:solidFill>
                  <a:srgbClr val="202122"/>
                </a:solidFill>
                <a:latin typeface="Arial" panose="020B0604020202020204" pitchFamily="34" charset="0"/>
              </a:rPr>
              <a:t> </a:t>
            </a:r>
            <a:endParaRPr lang="cs-CZ" dirty="0"/>
          </a:p>
        </p:txBody>
      </p:sp>
      <p:pic>
        <p:nvPicPr>
          <p:cNvPr id="8" name="Picture 4" descr="undefin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87724" y="866694"/>
            <a:ext cx="3694892" cy="2569073"/>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8645717" y="3415936"/>
            <a:ext cx="3249433" cy="523220"/>
          </a:xfrm>
          <a:prstGeom prst="rect">
            <a:avLst/>
          </a:prstGeom>
        </p:spPr>
        <p:txBody>
          <a:bodyPr wrap="square">
            <a:spAutoFit/>
          </a:bodyPr>
          <a:lstStyle/>
          <a:p>
            <a:pPr algn="ctr"/>
            <a:r>
              <a:rPr lang="cs-CZ" sz="1400" dirty="0" err="1">
                <a:latin typeface="Arial" panose="020B0604020202020204" pitchFamily="34" charset="0"/>
              </a:rPr>
              <a:t>Amerigo</a:t>
            </a:r>
            <a:r>
              <a:rPr lang="cs-CZ" sz="1400" dirty="0">
                <a:latin typeface="Arial" panose="020B0604020202020204" pitchFamily="34" charset="0"/>
              </a:rPr>
              <a:t> </a:t>
            </a:r>
            <a:r>
              <a:rPr lang="cs-CZ" sz="1400" dirty="0" err="1" smtClean="0">
                <a:latin typeface="Arial" panose="020B0604020202020204" pitchFamily="34" charset="0"/>
              </a:rPr>
              <a:t>Vespucci</a:t>
            </a:r>
            <a:r>
              <a:rPr lang="cs-CZ" sz="1400" dirty="0" smtClean="0">
                <a:latin typeface="Arial" panose="020B0604020202020204" pitchFamily="34" charset="0"/>
              </a:rPr>
              <a:t> - objevení „Ameriky“ </a:t>
            </a:r>
          </a:p>
          <a:p>
            <a:pPr algn="ctr"/>
            <a:r>
              <a:rPr lang="cs-CZ" sz="1400" dirty="0" smtClean="0">
                <a:latin typeface="Arial" panose="020B0604020202020204" pitchFamily="34" charset="0"/>
              </a:rPr>
              <a:t>(kolem roku1615</a:t>
            </a:r>
            <a:r>
              <a:rPr lang="cs-CZ" sz="1400" dirty="0">
                <a:latin typeface="Arial" panose="020B0604020202020204" pitchFamily="34" charset="0"/>
              </a:rPr>
              <a:t>)</a:t>
            </a:r>
            <a:endParaRPr lang="cs-CZ" sz="1400" dirty="0"/>
          </a:p>
        </p:txBody>
      </p:sp>
      <p:pic>
        <p:nvPicPr>
          <p:cNvPr id="10" name="Picture 6" descr="undefine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7345" y="3963012"/>
            <a:ext cx="3625427" cy="2517301"/>
          </a:xfrm>
          <a:prstGeom prst="rect">
            <a:avLst/>
          </a:prstGeom>
          <a:noFill/>
          <a:extLst>
            <a:ext uri="{909E8E84-426E-40DD-AFC4-6F175D3DCCD1}">
              <a14:hiddenFill xmlns:a14="http://schemas.microsoft.com/office/drawing/2010/main">
                <a:solidFill>
                  <a:srgbClr val="FFFFFF"/>
                </a:solidFill>
              </a14:hiddenFill>
            </a:ext>
          </a:extLst>
        </p:spPr>
      </p:pic>
      <p:sp>
        <p:nvSpPr>
          <p:cNvPr id="9" name="Obdélník 8"/>
          <p:cNvSpPr/>
          <p:nvPr/>
        </p:nvSpPr>
        <p:spPr>
          <a:xfrm>
            <a:off x="118020" y="6345342"/>
            <a:ext cx="3606821" cy="523220"/>
          </a:xfrm>
          <a:prstGeom prst="rect">
            <a:avLst/>
          </a:prstGeom>
        </p:spPr>
        <p:txBody>
          <a:bodyPr wrap="none">
            <a:spAutoFit/>
          </a:bodyPr>
          <a:lstStyle/>
          <a:p>
            <a:pPr algn="ctr"/>
            <a:r>
              <a:rPr lang="cs-CZ" sz="1400" dirty="0">
                <a:solidFill>
                  <a:srgbClr val="202122"/>
                </a:solidFill>
                <a:latin typeface="Arial" panose="020B0604020202020204" pitchFamily="34" charset="0"/>
              </a:rPr>
              <a:t>Mapa územních nároků v </a:t>
            </a:r>
            <a:r>
              <a:rPr lang="cs-CZ" sz="1400" dirty="0">
                <a:latin typeface="Arial" panose="020B0604020202020204" pitchFamily="34" charset="0"/>
              </a:rPr>
              <a:t>Severní </a:t>
            </a:r>
            <a:r>
              <a:rPr lang="cs-CZ" sz="1400" dirty="0" smtClean="0">
                <a:latin typeface="Arial" panose="020B0604020202020204" pitchFamily="34" charset="0"/>
              </a:rPr>
              <a:t>Americe</a:t>
            </a:r>
            <a:r>
              <a:rPr lang="cs-CZ" sz="1400" dirty="0">
                <a:solidFill>
                  <a:srgbClr val="202122"/>
                </a:solidFill>
                <a:latin typeface="Arial" panose="020B0604020202020204" pitchFamily="34" charset="0"/>
              </a:rPr>
              <a:t> </a:t>
            </a:r>
            <a:endParaRPr lang="cs-CZ" sz="1400" dirty="0" smtClean="0">
              <a:solidFill>
                <a:srgbClr val="202122"/>
              </a:solidFill>
              <a:latin typeface="Arial" panose="020B0604020202020204" pitchFamily="34" charset="0"/>
            </a:endParaRPr>
          </a:p>
          <a:p>
            <a:pPr algn="ctr"/>
            <a:r>
              <a:rPr lang="cs-CZ" sz="1400" dirty="0" smtClean="0">
                <a:solidFill>
                  <a:srgbClr val="202122"/>
                </a:solidFill>
                <a:latin typeface="Arial" panose="020B0604020202020204" pitchFamily="34" charset="0"/>
              </a:rPr>
              <a:t>(v </a:t>
            </a:r>
            <a:r>
              <a:rPr lang="cs-CZ" sz="1400" dirty="0">
                <a:solidFill>
                  <a:srgbClr val="202122"/>
                </a:solidFill>
                <a:latin typeface="Arial" panose="020B0604020202020204" pitchFamily="34" charset="0"/>
              </a:rPr>
              <a:t>roce </a:t>
            </a:r>
            <a:r>
              <a:rPr lang="cs-CZ" sz="1400" dirty="0" smtClean="0">
                <a:solidFill>
                  <a:srgbClr val="202122"/>
                </a:solidFill>
                <a:latin typeface="Arial" panose="020B0604020202020204" pitchFamily="34" charset="0"/>
              </a:rPr>
              <a:t>1750)</a:t>
            </a:r>
            <a:endParaRPr lang="cs-CZ" sz="1400" dirty="0"/>
          </a:p>
        </p:txBody>
      </p:sp>
      <p:pic>
        <p:nvPicPr>
          <p:cNvPr id="12" name="Picture 8" descr="undefine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85586" y="3965664"/>
            <a:ext cx="2059077" cy="2514649"/>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ek 10"/>
          <p:cNvPicPr>
            <a:picLocks noChangeAspect="1"/>
          </p:cNvPicPr>
          <p:nvPr/>
        </p:nvPicPr>
        <p:blipFill>
          <a:blip r:embed="rId7"/>
          <a:stretch>
            <a:fillRect/>
          </a:stretch>
        </p:blipFill>
        <p:spPr>
          <a:xfrm>
            <a:off x="6037477" y="3983599"/>
            <a:ext cx="2976816" cy="2496714"/>
          </a:xfrm>
          <a:prstGeom prst="rect">
            <a:avLst/>
          </a:prstGeom>
        </p:spPr>
      </p:pic>
      <p:sp>
        <p:nvSpPr>
          <p:cNvPr id="14" name="TextovéPole 13"/>
          <p:cNvSpPr txBox="1"/>
          <p:nvPr/>
        </p:nvSpPr>
        <p:spPr>
          <a:xfrm>
            <a:off x="3896137" y="6472362"/>
            <a:ext cx="1982402" cy="307777"/>
          </a:xfrm>
          <a:prstGeom prst="rect">
            <a:avLst/>
          </a:prstGeom>
          <a:noFill/>
        </p:spPr>
        <p:txBody>
          <a:bodyPr wrap="none" rtlCol="0">
            <a:spAutoFit/>
          </a:bodyPr>
          <a:lstStyle/>
          <a:p>
            <a:r>
              <a:rPr lang="cs-CZ" sz="1400" dirty="0" smtClean="0"/>
              <a:t>13 kolonií v </a:t>
            </a:r>
            <a:r>
              <a:rPr lang="cs-CZ" sz="1400" dirty="0" err="1" smtClean="0"/>
              <a:t>Sev</a:t>
            </a:r>
            <a:r>
              <a:rPr lang="cs-CZ" sz="1400" dirty="0" smtClean="0"/>
              <a:t>. Americe</a:t>
            </a:r>
            <a:endParaRPr lang="cs-CZ" sz="1400" dirty="0"/>
          </a:p>
        </p:txBody>
      </p:sp>
      <p:sp>
        <p:nvSpPr>
          <p:cNvPr id="16" name="TextovéPole 15"/>
          <p:cNvSpPr txBox="1"/>
          <p:nvPr/>
        </p:nvSpPr>
        <p:spPr>
          <a:xfrm>
            <a:off x="6489587" y="6457788"/>
            <a:ext cx="1855764" cy="307777"/>
          </a:xfrm>
          <a:prstGeom prst="rect">
            <a:avLst/>
          </a:prstGeom>
          <a:noFill/>
        </p:spPr>
        <p:txBody>
          <a:bodyPr wrap="none" rtlCol="0">
            <a:spAutoFit/>
          </a:bodyPr>
          <a:lstStyle/>
          <a:p>
            <a:r>
              <a:rPr lang="cs-CZ" sz="1400" dirty="0" smtClean="0"/>
              <a:t>New Amsterdam, 1665</a:t>
            </a:r>
            <a:endParaRPr lang="cs-CZ" sz="1400" dirty="0"/>
          </a:p>
        </p:txBody>
      </p:sp>
      <p:pic>
        <p:nvPicPr>
          <p:cNvPr id="18" name="Zástupný symbol pro obsah 8"/>
          <p:cNvPicPr>
            <a:picLocks noChangeAspect="1"/>
          </p:cNvPicPr>
          <p:nvPr/>
        </p:nvPicPr>
        <p:blipFill>
          <a:blip r:embed="rId8"/>
          <a:stretch>
            <a:fillRect/>
          </a:stretch>
        </p:blipFill>
        <p:spPr>
          <a:xfrm>
            <a:off x="9138293" y="3983598"/>
            <a:ext cx="2899981" cy="2474189"/>
          </a:xfrm>
          <a:prstGeom prst="rect">
            <a:avLst/>
          </a:prstGeom>
        </p:spPr>
      </p:pic>
      <p:sp>
        <p:nvSpPr>
          <p:cNvPr id="19" name="TextovéPole 18"/>
          <p:cNvSpPr txBox="1"/>
          <p:nvPr/>
        </p:nvSpPr>
        <p:spPr>
          <a:xfrm>
            <a:off x="9703239" y="6467064"/>
            <a:ext cx="1765099" cy="307777"/>
          </a:xfrm>
          <a:prstGeom prst="rect">
            <a:avLst/>
          </a:prstGeom>
          <a:noFill/>
        </p:spPr>
        <p:txBody>
          <a:bodyPr wrap="none" rtlCol="0">
            <a:spAutoFit/>
          </a:bodyPr>
          <a:lstStyle/>
          <a:p>
            <a:r>
              <a:rPr lang="cs-CZ" sz="1400" dirty="0" smtClean="0"/>
              <a:t>New York, současnost</a:t>
            </a:r>
            <a:endParaRPr lang="cs-CZ" sz="1400" dirty="0"/>
          </a:p>
        </p:txBody>
      </p:sp>
    </p:spTree>
    <p:extLst>
      <p:ext uri="{BB962C8B-B14F-4D97-AF65-F5344CB8AC3E}">
        <p14:creationId xmlns:p14="http://schemas.microsoft.com/office/powerpoint/2010/main" val="264873288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074" name="Picture 2" descr="What is internet What is goggle - Internet Grandma Meme Generato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58373" y="0"/>
            <a:ext cx="9147449" cy="6845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4898422"/>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26589"/>
            <a:ext cx="10515600" cy="1026353"/>
          </a:xfrm>
        </p:spPr>
        <p:txBody>
          <a:bodyPr>
            <a:normAutofit/>
          </a:bodyPr>
          <a:lstStyle/>
          <a:p>
            <a:pPr algn="ctr"/>
            <a:r>
              <a:rPr lang="cs-CZ" sz="3800" b="1" dirty="0" smtClean="0"/>
              <a:t>Jak vypadá internet ! </a:t>
            </a:r>
            <a:endParaRPr lang="cs-CZ" sz="3800" b="1" dirty="0"/>
          </a:p>
        </p:txBody>
      </p:sp>
      <p:pic>
        <p:nvPicPr>
          <p:cNvPr id="1026" name="Picture 2" descr="What the Internet Actually Looks Like - The Atlantic"/>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9650" y="1240403"/>
            <a:ext cx="5362077" cy="52748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Does The Internet Work?. A few days ago, I wa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7460" y="1240403"/>
            <a:ext cx="5274890" cy="5274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7016819"/>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002499"/>
          </a:xfrm>
        </p:spPr>
        <p:txBody>
          <a:bodyPr>
            <a:normAutofit/>
          </a:bodyPr>
          <a:lstStyle/>
          <a:p>
            <a:pPr algn="ctr"/>
            <a:r>
              <a:rPr lang="cs-CZ" sz="3800" b="1" dirty="0" smtClean="0"/>
              <a:t>A jak vypadá Google ?</a:t>
            </a:r>
            <a:endParaRPr lang="cs-CZ" sz="3800" b="1" dirty="0"/>
          </a:p>
        </p:txBody>
      </p:sp>
      <p:pic>
        <p:nvPicPr>
          <p:cNvPr id="4" name="Zástupný symbol pro obsah 3"/>
          <p:cNvPicPr>
            <a:picLocks noGrp="1" noChangeAspect="1"/>
          </p:cNvPicPr>
          <p:nvPr>
            <p:ph idx="1"/>
          </p:nvPr>
        </p:nvPicPr>
        <p:blipFill>
          <a:blip r:embed="rId2"/>
          <a:stretch>
            <a:fillRect/>
          </a:stretch>
        </p:blipFill>
        <p:spPr>
          <a:xfrm>
            <a:off x="4901392" y="1690687"/>
            <a:ext cx="7180455" cy="4644729"/>
          </a:xfrm>
          <a:prstGeom prst="rect">
            <a:avLst/>
          </a:prstGeom>
        </p:spPr>
      </p:pic>
      <p:pic>
        <p:nvPicPr>
          <p:cNvPr id="5122" name="Picture 2" descr="Face Recognition - መተግባሪያዎች Google Play ላ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53" y="1690687"/>
            <a:ext cx="4733966" cy="47339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Google Images - Wikip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5712" y="5268024"/>
            <a:ext cx="3341611" cy="1148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815990"/>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igure capti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51201" y="1738484"/>
            <a:ext cx="10040246" cy="502012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Grp="1" noChangeArrowheads="1"/>
          </p:cNvSpPr>
          <p:nvPr>
            <p:ph type="title"/>
          </p:nvPr>
        </p:nvSpPr>
        <p:spPr bwMode="auto">
          <a:xfrm>
            <a:off x="870004" y="192292"/>
            <a:ext cx="10421443" cy="138499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2800" b="0" i="0" u="none" strike="noStrike" cap="none" normalizeH="0" baseline="0" dirty="0" smtClean="0">
                <a:ln>
                  <a:noFill/>
                </a:ln>
                <a:solidFill>
                  <a:srgbClr val="222222"/>
                </a:solidFill>
                <a:effectLst/>
                <a:latin typeface="Source Sans Pro"/>
              </a:rPr>
              <a:t>Srovnání ročních objemů dat současných a budoucích projektů, </a:t>
            </a:r>
            <a:br>
              <a:rPr kumimoji="0" lang="cs-CZ" altLang="cs-CZ" sz="2800" b="0" i="0" u="none" strike="noStrike" cap="none" normalizeH="0" baseline="0" dirty="0" smtClean="0">
                <a:ln>
                  <a:noFill/>
                </a:ln>
                <a:solidFill>
                  <a:srgbClr val="222222"/>
                </a:solidFill>
                <a:effectLst/>
                <a:latin typeface="Source Sans Pro"/>
              </a:rPr>
            </a:br>
            <a:r>
              <a:rPr kumimoji="0" lang="cs-CZ" altLang="cs-CZ" sz="2800" b="0" i="0" u="none" strike="noStrike" cap="none" normalizeH="0" baseline="0" dirty="0" smtClean="0">
                <a:ln>
                  <a:noFill/>
                </a:ln>
                <a:solidFill>
                  <a:srgbClr val="222222"/>
                </a:solidFill>
                <a:effectLst/>
                <a:latin typeface="Source Sans Pro"/>
              </a:rPr>
              <a:t>kde PB znamená </a:t>
            </a:r>
            <a:r>
              <a:rPr kumimoji="0" lang="cs-CZ" altLang="cs-CZ" sz="2800" b="0" i="0" u="none" strike="noStrike" cap="none" normalizeH="0" baseline="0" dirty="0" err="1" smtClean="0">
                <a:ln>
                  <a:noFill/>
                </a:ln>
                <a:solidFill>
                  <a:srgbClr val="222222"/>
                </a:solidFill>
                <a:effectLst/>
                <a:latin typeface="Source Sans Pro"/>
              </a:rPr>
              <a:t>petabyte</a:t>
            </a:r>
            <a:r>
              <a:rPr kumimoji="0" lang="cs-CZ" altLang="cs-CZ" sz="2800" b="0" i="0" u="none" strike="noStrike" cap="none" normalizeH="0" baseline="0" dirty="0" smtClean="0">
                <a:ln>
                  <a:noFill/>
                </a:ln>
                <a:solidFill>
                  <a:srgbClr val="222222"/>
                </a:solidFill>
                <a:effectLst/>
                <a:latin typeface="Source Sans Pro"/>
              </a:rPr>
              <a:t> (</a:t>
            </a:r>
            <a:r>
              <a:rPr kumimoji="0" lang="cs-CZ" altLang="cs-CZ" sz="2800" b="0" i="0" u="none" strike="noStrike" cap="none" normalizeH="0" baseline="0" dirty="0" smtClean="0">
                <a:ln>
                  <a:noFill/>
                </a:ln>
                <a:solidFill>
                  <a:srgbClr val="222222"/>
                </a:solidFill>
                <a:effectLst/>
                <a:latin typeface="MathJax_Main"/>
              </a:rPr>
              <a:t>1015</a:t>
            </a:r>
            <a:r>
              <a:rPr kumimoji="0" lang="cs-CZ" altLang="cs-CZ" sz="2800" b="0" i="0" u="none" strike="noStrike" cap="none" normalizeH="0" baseline="0" dirty="0" smtClean="0">
                <a:ln>
                  <a:noFill/>
                </a:ln>
                <a:solidFill>
                  <a:srgbClr val="222222"/>
                </a:solidFill>
                <a:effectLst/>
                <a:latin typeface="Source Sans Pro"/>
              </a:rPr>
              <a:t> ks1015 bajtů) a EB znamená </a:t>
            </a:r>
            <a:br>
              <a:rPr kumimoji="0" lang="cs-CZ" altLang="cs-CZ" sz="2800" b="0" i="0" u="none" strike="noStrike" cap="none" normalizeH="0" baseline="0" dirty="0" smtClean="0">
                <a:ln>
                  <a:noFill/>
                </a:ln>
                <a:solidFill>
                  <a:srgbClr val="222222"/>
                </a:solidFill>
                <a:effectLst/>
                <a:latin typeface="Source Sans Pro"/>
              </a:rPr>
            </a:br>
            <a:r>
              <a:rPr kumimoji="0" lang="cs-CZ" altLang="cs-CZ" sz="2800" b="0" i="0" u="none" strike="noStrike" cap="none" normalizeH="0" baseline="0" dirty="0" err="1" smtClean="0">
                <a:ln>
                  <a:noFill/>
                </a:ln>
                <a:solidFill>
                  <a:srgbClr val="222222"/>
                </a:solidFill>
                <a:effectLst/>
                <a:latin typeface="Source Sans Pro"/>
              </a:rPr>
              <a:t>exabyte</a:t>
            </a:r>
            <a:r>
              <a:rPr kumimoji="0" lang="cs-CZ" altLang="cs-CZ" sz="2800" b="0" i="0" u="none" strike="noStrike" cap="none" normalizeH="0" baseline="0" dirty="0" smtClean="0">
                <a:ln>
                  <a:noFill/>
                </a:ln>
                <a:solidFill>
                  <a:srgbClr val="222222"/>
                </a:solidFill>
                <a:effectLst/>
                <a:latin typeface="Source Sans Pro"/>
              </a:rPr>
              <a:t> (</a:t>
            </a:r>
            <a:r>
              <a:rPr kumimoji="0" lang="cs-CZ" altLang="cs-CZ" sz="2800" b="0" i="0" u="none" strike="noStrike" cap="none" normalizeH="0" baseline="0" dirty="0" smtClean="0">
                <a:ln>
                  <a:noFill/>
                </a:ln>
                <a:solidFill>
                  <a:srgbClr val="222222"/>
                </a:solidFill>
                <a:effectLst/>
                <a:latin typeface="MathJax_Main"/>
              </a:rPr>
              <a:t>1018</a:t>
            </a:r>
            <a:r>
              <a:rPr kumimoji="0" lang="cs-CZ" altLang="cs-CZ" sz="2800" b="0" i="0" u="none" strike="noStrike" cap="none" normalizeH="0" baseline="0" dirty="0" smtClean="0">
                <a:ln>
                  <a:noFill/>
                </a:ln>
                <a:solidFill>
                  <a:srgbClr val="222222"/>
                </a:solidFill>
                <a:effectLst/>
                <a:latin typeface="Source Sans Pro"/>
              </a:rPr>
              <a:t> Obrázky1018 bajtů).</a:t>
            </a:r>
            <a:r>
              <a:rPr kumimoji="0" lang="cs-CZ" altLang="cs-CZ" sz="2800" b="0" i="0" u="none" strike="noStrike" cap="none" normalizeH="0" baseline="0" dirty="0" smtClean="0">
                <a:ln>
                  <a:noFill/>
                </a:ln>
                <a:solidFill>
                  <a:schemeClr val="tx1"/>
                </a:solidFill>
                <a:effectLst/>
              </a:rPr>
              <a:t> </a:t>
            </a:r>
          </a:p>
        </p:txBody>
      </p:sp>
    </p:spTree>
    <p:extLst>
      <p:ext uri="{BB962C8B-B14F-4D97-AF65-F5344CB8AC3E}">
        <p14:creationId xmlns:p14="http://schemas.microsoft.com/office/powerpoint/2010/main" val="4067029376"/>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6626" name="Picture 2" descr="Umělá inteligence - co to vlastně je a co nás čeká? - Malicompute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9120" y="0"/>
            <a:ext cx="1027119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54115" y="1534602"/>
            <a:ext cx="716863" cy="861774"/>
          </a:xfrm>
          <a:prstGeom prst="rect">
            <a:avLst/>
          </a:prstGeom>
          <a:noFill/>
        </p:spPr>
        <p:txBody>
          <a:bodyPr wrap="none" rtlCol="0">
            <a:spAutoFit/>
          </a:bodyPr>
          <a:lstStyle/>
          <a:p>
            <a:r>
              <a:rPr lang="cs-CZ" sz="5000" dirty="0" smtClean="0"/>
              <a:t>AI</a:t>
            </a:r>
            <a:endParaRPr lang="cs-CZ" sz="5000" dirty="0"/>
          </a:p>
        </p:txBody>
      </p:sp>
      <p:sp>
        <p:nvSpPr>
          <p:cNvPr id="6" name="TextovéPole 5"/>
          <p:cNvSpPr txBox="1"/>
          <p:nvPr/>
        </p:nvSpPr>
        <p:spPr>
          <a:xfrm>
            <a:off x="11236514" y="1527974"/>
            <a:ext cx="716863" cy="861774"/>
          </a:xfrm>
          <a:prstGeom prst="rect">
            <a:avLst/>
          </a:prstGeom>
          <a:noFill/>
        </p:spPr>
        <p:txBody>
          <a:bodyPr wrap="none" rtlCol="0">
            <a:spAutoFit/>
          </a:bodyPr>
          <a:lstStyle/>
          <a:p>
            <a:r>
              <a:rPr lang="cs-CZ" sz="5000" dirty="0" smtClean="0"/>
              <a:t>AI</a:t>
            </a:r>
            <a:endParaRPr lang="cs-CZ" sz="5000" dirty="0"/>
          </a:p>
        </p:txBody>
      </p:sp>
      <p:sp>
        <p:nvSpPr>
          <p:cNvPr id="5" name="Šipka nahoru 4"/>
          <p:cNvSpPr/>
          <p:nvPr/>
        </p:nvSpPr>
        <p:spPr>
          <a:xfrm>
            <a:off x="170230" y="2396376"/>
            <a:ext cx="484632" cy="978408"/>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Šipka nahoru 10"/>
          <p:cNvSpPr/>
          <p:nvPr/>
        </p:nvSpPr>
        <p:spPr>
          <a:xfrm rot="10800000">
            <a:off x="190086" y="556194"/>
            <a:ext cx="484632" cy="978408"/>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Šipka nahoru 11"/>
          <p:cNvSpPr/>
          <p:nvPr/>
        </p:nvSpPr>
        <p:spPr>
          <a:xfrm rot="10800000">
            <a:off x="11353800" y="556194"/>
            <a:ext cx="484632" cy="978408"/>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Šipka nahoru 12"/>
          <p:cNvSpPr/>
          <p:nvPr/>
        </p:nvSpPr>
        <p:spPr>
          <a:xfrm>
            <a:off x="11392092" y="2343253"/>
            <a:ext cx="484632" cy="978408"/>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224702201"/>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42783" y="4857611"/>
            <a:ext cx="10515600" cy="1325563"/>
          </a:xfrm>
        </p:spPr>
        <p:txBody>
          <a:bodyPr>
            <a:normAutofit/>
          </a:bodyPr>
          <a:lstStyle/>
          <a:p>
            <a:pPr algn="ctr"/>
            <a:r>
              <a:rPr lang="cs-CZ" b="1" dirty="0" smtClean="0"/>
              <a:t>Děkuji za pozornost !</a:t>
            </a:r>
            <a:endParaRPr lang="cs-CZ" b="1" dirty="0"/>
          </a:p>
        </p:txBody>
      </p:sp>
      <p:pic>
        <p:nvPicPr>
          <p:cNvPr id="9218" name="Picture 2" descr="quo vadis domine inscrição 18750412 Foto de stock no Vecteezy"/>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562" y="636104"/>
            <a:ext cx="12248672" cy="3649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2272078"/>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0" y="0"/>
            <a:ext cx="12192000" cy="6858000"/>
          </a:xfrm>
          <a:prstGeom prst="rect">
            <a:avLst/>
          </a:prstGeom>
        </p:spPr>
      </p:pic>
      <p:sp>
        <p:nvSpPr>
          <p:cNvPr id="5" name="TextovéPole 4"/>
          <p:cNvSpPr txBox="1"/>
          <p:nvPr/>
        </p:nvSpPr>
        <p:spPr>
          <a:xfrm>
            <a:off x="3840480" y="2051437"/>
            <a:ext cx="4312463" cy="677108"/>
          </a:xfrm>
          <a:prstGeom prst="rect">
            <a:avLst/>
          </a:prstGeom>
          <a:noFill/>
        </p:spPr>
        <p:txBody>
          <a:bodyPr wrap="none" rtlCol="0">
            <a:spAutoFit/>
          </a:bodyPr>
          <a:lstStyle/>
          <a:p>
            <a:r>
              <a:rPr lang="cs-CZ" sz="3800" dirty="0" smtClean="0">
                <a:solidFill>
                  <a:schemeClr val="bg1"/>
                </a:solidFill>
              </a:rPr>
              <a:t>Děkuji za pozornost !</a:t>
            </a:r>
            <a:endParaRPr lang="cs-CZ" sz="3800" dirty="0">
              <a:solidFill>
                <a:schemeClr val="bg1"/>
              </a:solidFill>
            </a:endParaRPr>
          </a:p>
        </p:txBody>
      </p:sp>
    </p:spTree>
    <p:extLst>
      <p:ext uri="{BB962C8B-B14F-4D97-AF65-F5344CB8AC3E}">
        <p14:creationId xmlns:p14="http://schemas.microsoft.com/office/powerpoint/2010/main" val="13758107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3316" name="Picture 4" descr="Ledové lůžko, Nima Sarikhani"/>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930303" y="5287614"/>
            <a:ext cx="4523611" cy="707886"/>
          </a:xfrm>
          <a:prstGeom prst="rect">
            <a:avLst/>
          </a:prstGeom>
          <a:noFill/>
        </p:spPr>
        <p:txBody>
          <a:bodyPr wrap="none" rtlCol="0">
            <a:spAutoFit/>
          </a:bodyPr>
          <a:lstStyle/>
          <a:p>
            <a:r>
              <a:rPr lang="cs-CZ" sz="4000" dirty="0" smtClean="0"/>
              <a:t>Děkuji za pozornost !</a:t>
            </a:r>
            <a:endParaRPr lang="cs-CZ" sz="4000" dirty="0"/>
          </a:p>
        </p:txBody>
      </p:sp>
    </p:spTree>
    <p:extLst>
      <p:ext uri="{BB962C8B-B14F-4D97-AF65-F5344CB8AC3E}">
        <p14:creationId xmlns:p14="http://schemas.microsoft.com/office/powerpoint/2010/main" val="2650348486"/>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pPr eaLnBrk="1" hangingPunct="1"/>
            <a:endParaRPr lang="cs-CZ" altLang="cs-CZ" smtClean="0"/>
          </a:p>
        </p:txBody>
      </p:sp>
      <p:sp>
        <p:nvSpPr>
          <p:cNvPr id="167939" name="Rectangle 3"/>
          <p:cNvSpPr>
            <a:spLocks noGrp="1" noChangeArrowheads="1"/>
          </p:cNvSpPr>
          <p:nvPr>
            <p:ph type="body" idx="1"/>
          </p:nvPr>
        </p:nvSpPr>
        <p:spPr/>
        <p:txBody>
          <a:bodyPr/>
          <a:lstStyle/>
          <a:p>
            <a:pPr eaLnBrk="1" hangingPunct="1"/>
            <a:endParaRPr lang="cs-CZ" altLang="cs-CZ" smtClean="0"/>
          </a:p>
        </p:txBody>
      </p:sp>
      <p:pic>
        <p:nvPicPr>
          <p:cNvPr id="167940" name="Picture 4" descr="sejmout00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1163" y="-71438"/>
            <a:ext cx="15157451" cy="7029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3912042" y="214684"/>
            <a:ext cx="4312463" cy="677108"/>
          </a:xfrm>
          <a:prstGeom prst="rect">
            <a:avLst/>
          </a:prstGeom>
          <a:noFill/>
        </p:spPr>
        <p:txBody>
          <a:bodyPr wrap="none" rtlCol="0">
            <a:spAutoFit/>
          </a:bodyPr>
          <a:lstStyle/>
          <a:p>
            <a:r>
              <a:rPr lang="cs-CZ" sz="3800" dirty="0" smtClean="0"/>
              <a:t>Děkuji za pozornost !</a:t>
            </a:r>
            <a:endParaRPr lang="cs-CZ" sz="3800" dirty="0"/>
          </a:p>
        </p:txBody>
      </p:sp>
    </p:spTree>
    <p:extLst>
      <p:ext uri="{BB962C8B-B14F-4D97-AF65-F5344CB8AC3E}">
        <p14:creationId xmlns:p14="http://schemas.microsoft.com/office/powerpoint/2010/main" val="2047655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Autofit/>
          </a:bodyPr>
          <a:lstStyle/>
          <a:p>
            <a:pPr marL="0" indent="0">
              <a:buNone/>
            </a:pPr>
            <a:endParaRPr lang="cs-CZ" sz="5000" dirty="0" smtClean="0"/>
          </a:p>
        </p:txBody>
      </p:sp>
    </p:spTree>
    <p:extLst>
      <p:ext uri="{BB962C8B-B14F-4D97-AF65-F5344CB8AC3E}">
        <p14:creationId xmlns:p14="http://schemas.microsoft.com/office/powerpoint/2010/main" val="29614409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142629" y="70932"/>
            <a:ext cx="4483873" cy="779863"/>
          </a:xfrm>
        </p:spPr>
        <p:txBody>
          <a:bodyPr>
            <a:normAutofit/>
          </a:bodyPr>
          <a:lstStyle/>
          <a:p>
            <a:pPr algn="ctr"/>
            <a:r>
              <a:rPr lang="cs-CZ" sz="3800" b="1" dirty="0" smtClean="0"/>
              <a:t>„Globalizace“</a:t>
            </a:r>
            <a:endParaRPr lang="cs-CZ" sz="3800" b="1" dirty="0"/>
          </a:p>
        </p:txBody>
      </p:sp>
      <p:pic>
        <p:nvPicPr>
          <p:cNvPr id="17" name="Picture 2" descr="https://upload.wikimedia.org/wikipedia/commons/thumb/2/22/African_undersea_cables_v44.jpg/1024px-African_undersea_cables_v4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70289" y="238144"/>
            <a:ext cx="3172569" cy="269089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undefi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8892" y="890550"/>
            <a:ext cx="4374664" cy="197604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undefin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948" y="213704"/>
            <a:ext cx="3961465" cy="312584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undefine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8948" y="3429000"/>
            <a:ext cx="6434554" cy="322062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undefined"/>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6734755" y="3429000"/>
            <a:ext cx="5208103" cy="3220628"/>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p:cNvSpPr txBox="1"/>
          <p:nvPr/>
        </p:nvSpPr>
        <p:spPr>
          <a:xfrm>
            <a:off x="286246" y="2817719"/>
            <a:ext cx="3585212" cy="369332"/>
          </a:xfrm>
          <a:prstGeom prst="rect">
            <a:avLst/>
          </a:prstGeom>
          <a:solidFill>
            <a:schemeClr val="bg1"/>
          </a:solidFill>
          <a:ln>
            <a:solidFill>
              <a:schemeClr val="tx1"/>
            </a:solidFill>
          </a:ln>
        </p:spPr>
        <p:txBody>
          <a:bodyPr wrap="none" rtlCol="0">
            <a:spAutoFit/>
          </a:bodyPr>
          <a:lstStyle/>
          <a:p>
            <a:r>
              <a:rPr lang="cs-CZ" dirty="0" smtClean="0"/>
              <a:t>Mapa britského impéria, 19-20. stol.</a:t>
            </a:r>
            <a:endParaRPr lang="cs-CZ" dirty="0"/>
          </a:p>
        </p:txBody>
      </p:sp>
      <p:sp>
        <p:nvSpPr>
          <p:cNvPr id="24" name="TextovéPole 23"/>
          <p:cNvSpPr txBox="1"/>
          <p:nvPr/>
        </p:nvSpPr>
        <p:spPr>
          <a:xfrm>
            <a:off x="5169671" y="2946266"/>
            <a:ext cx="2103268" cy="369332"/>
          </a:xfrm>
          <a:prstGeom prst="rect">
            <a:avLst/>
          </a:prstGeom>
          <a:solidFill>
            <a:schemeClr val="bg1"/>
          </a:solidFill>
          <a:ln>
            <a:solidFill>
              <a:schemeClr val="tx1"/>
            </a:solidFill>
          </a:ln>
        </p:spPr>
        <p:txBody>
          <a:bodyPr wrap="none" rtlCol="0">
            <a:spAutoFit/>
          </a:bodyPr>
          <a:lstStyle/>
          <a:p>
            <a:r>
              <a:rPr lang="cs-CZ" dirty="0" smtClean="0"/>
              <a:t>Z darů Nového světa</a:t>
            </a:r>
            <a:endParaRPr lang="cs-CZ" dirty="0"/>
          </a:p>
        </p:txBody>
      </p:sp>
      <p:sp>
        <p:nvSpPr>
          <p:cNvPr id="25" name="TextovéPole 24"/>
          <p:cNvSpPr txBox="1"/>
          <p:nvPr/>
        </p:nvSpPr>
        <p:spPr>
          <a:xfrm>
            <a:off x="8723905" y="2970119"/>
            <a:ext cx="3148939" cy="369332"/>
          </a:xfrm>
          <a:prstGeom prst="rect">
            <a:avLst/>
          </a:prstGeom>
          <a:solidFill>
            <a:schemeClr val="bg1"/>
          </a:solidFill>
          <a:ln>
            <a:solidFill>
              <a:schemeClr val="tx1"/>
            </a:solidFill>
          </a:ln>
        </p:spPr>
        <p:txBody>
          <a:bodyPr wrap="none" rtlCol="0">
            <a:spAutoFit/>
          </a:bodyPr>
          <a:lstStyle/>
          <a:p>
            <a:r>
              <a:rPr lang="cs-CZ" dirty="0" smtClean="0"/>
              <a:t>Podmořské kabely kolem Afriky.</a:t>
            </a:r>
            <a:endParaRPr lang="cs-CZ" dirty="0"/>
          </a:p>
        </p:txBody>
      </p:sp>
      <p:sp>
        <p:nvSpPr>
          <p:cNvPr id="26" name="TextovéPole 25"/>
          <p:cNvSpPr txBox="1"/>
          <p:nvPr/>
        </p:nvSpPr>
        <p:spPr>
          <a:xfrm>
            <a:off x="7570963" y="6142686"/>
            <a:ext cx="4058932" cy="369332"/>
          </a:xfrm>
          <a:prstGeom prst="rect">
            <a:avLst/>
          </a:prstGeom>
          <a:solidFill>
            <a:schemeClr val="bg1"/>
          </a:solidFill>
          <a:ln>
            <a:solidFill>
              <a:schemeClr val="tx1"/>
            </a:solidFill>
          </a:ln>
        </p:spPr>
        <p:txBody>
          <a:bodyPr wrap="none" rtlCol="0">
            <a:spAutoFit/>
          </a:bodyPr>
          <a:lstStyle/>
          <a:p>
            <a:r>
              <a:rPr lang="cs-CZ" dirty="0" smtClean="0"/>
              <a:t>Demonstrace proti globalizaci, Německo</a:t>
            </a:r>
            <a:endParaRPr lang="cs-CZ" dirty="0"/>
          </a:p>
        </p:txBody>
      </p:sp>
      <p:sp>
        <p:nvSpPr>
          <p:cNvPr id="27" name="TextovéPole 26"/>
          <p:cNvSpPr txBox="1"/>
          <p:nvPr/>
        </p:nvSpPr>
        <p:spPr>
          <a:xfrm>
            <a:off x="1338468" y="6151965"/>
            <a:ext cx="3997313" cy="369332"/>
          </a:xfrm>
          <a:prstGeom prst="rect">
            <a:avLst/>
          </a:prstGeom>
          <a:solidFill>
            <a:schemeClr val="bg1"/>
          </a:solidFill>
          <a:ln>
            <a:solidFill>
              <a:schemeClr val="tx1"/>
            </a:solidFill>
          </a:ln>
        </p:spPr>
        <p:txBody>
          <a:bodyPr wrap="none" rtlCol="0">
            <a:spAutoFit/>
          </a:bodyPr>
          <a:lstStyle/>
          <a:p>
            <a:r>
              <a:rPr lang="cs-CZ" dirty="0" smtClean="0"/>
              <a:t>Mezinárodní lety plánované v roce 2024</a:t>
            </a:r>
            <a:endParaRPr lang="cs-CZ" dirty="0"/>
          </a:p>
        </p:txBody>
      </p:sp>
    </p:spTree>
    <p:extLst>
      <p:ext uri="{BB962C8B-B14F-4D97-AF65-F5344CB8AC3E}">
        <p14:creationId xmlns:p14="http://schemas.microsoft.com/office/powerpoint/2010/main" val="29621830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7" name="Zástupný symbol pro obsah 6"/>
          <p:cNvSpPr>
            <a:spLocks noGrp="1"/>
          </p:cNvSpPr>
          <p:nvPr>
            <p:ph idx="1"/>
          </p:nvPr>
        </p:nvSpPr>
        <p:spPr/>
        <p:txBody>
          <a:bodyPr/>
          <a:lstStyle/>
          <a:p>
            <a:endParaRPr lang="cs-CZ"/>
          </a:p>
        </p:txBody>
      </p:sp>
    </p:spTree>
    <p:extLst>
      <p:ext uri="{BB962C8B-B14F-4D97-AF65-F5344CB8AC3E}">
        <p14:creationId xmlns:p14="http://schemas.microsoft.com/office/powerpoint/2010/main" val="2670173753"/>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spTree>
    <p:extLst>
      <p:ext uri="{BB962C8B-B14F-4D97-AF65-F5344CB8AC3E}">
        <p14:creationId xmlns:p14="http://schemas.microsoft.com/office/powerpoint/2010/main" val="321046794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spTree>
    <p:extLst>
      <p:ext uri="{BB962C8B-B14F-4D97-AF65-F5344CB8AC3E}">
        <p14:creationId xmlns:p14="http://schemas.microsoft.com/office/powerpoint/2010/main" val="178738144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spTree>
    <p:extLst>
      <p:ext uri="{BB962C8B-B14F-4D97-AF65-F5344CB8AC3E}">
        <p14:creationId xmlns:p14="http://schemas.microsoft.com/office/powerpoint/2010/main" val="370479113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spTree>
    <p:extLst>
      <p:ext uri="{BB962C8B-B14F-4D97-AF65-F5344CB8AC3E}">
        <p14:creationId xmlns:p14="http://schemas.microsoft.com/office/powerpoint/2010/main" val="238168998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spTree>
    <p:extLst>
      <p:ext uri="{BB962C8B-B14F-4D97-AF65-F5344CB8AC3E}">
        <p14:creationId xmlns:p14="http://schemas.microsoft.com/office/powerpoint/2010/main" val="2767194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8674" name="Picture 2" descr="Why it is dangerous to blame overpopulation for the climate crisis - The  Starfish Canad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97280" y="260591"/>
            <a:ext cx="10814833" cy="6336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5807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14325" y="-149225"/>
            <a:ext cx="11391900" cy="987425"/>
          </a:xfrm>
        </p:spPr>
        <p:txBody>
          <a:bodyPr>
            <a:normAutofit/>
          </a:bodyPr>
          <a:lstStyle/>
          <a:p>
            <a:pPr algn="ctr"/>
            <a:r>
              <a:rPr lang="pl-PL" sz="3000" b="1" dirty="0"/>
              <a:t>Světová populace, 10 000 př. n. l. až 2023 n. l., s projekcí do roku 2100 n. l</a:t>
            </a:r>
            <a:r>
              <a:rPr lang="pl-PL" sz="3000" b="1" dirty="0" smtClean="0"/>
              <a:t>.</a:t>
            </a:r>
            <a:endParaRPr lang="cs-CZ" sz="3000" b="1" dirty="0"/>
          </a:p>
        </p:txBody>
      </p:sp>
      <p:pic>
        <p:nvPicPr>
          <p:cNvPr id="40962" name="Picture 2" descr="nedefinovaný"/>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77960" y="1025240"/>
            <a:ext cx="6420178" cy="5818555"/>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3355449" y="874639"/>
            <a:ext cx="6162649" cy="430887"/>
          </a:xfrm>
          <a:prstGeom prst="rect">
            <a:avLst/>
          </a:prstGeom>
          <a:solidFill>
            <a:schemeClr val="bg1"/>
          </a:solidFill>
          <a:ln w="12700">
            <a:solidFill>
              <a:schemeClr val="tx1"/>
            </a:solidFill>
          </a:ln>
        </p:spPr>
        <p:txBody>
          <a:bodyPr wrap="none" rtlCol="0">
            <a:spAutoFit/>
          </a:bodyPr>
          <a:lstStyle/>
          <a:p>
            <a:r>
              <a:rPr lang="cs-CZ" sz="2200" dirty="0" smtClean="0"/>
              <a:t>Velikost světové populace v dlouhodobé perspektivě</a:t>
            </a:r>
            <a:endParaRPr lang="cs-CZ" sz="2200" dirty="0"/>
          </a:p>
        </p:txBody>
      </p:sp>
      <p:sp>
        <p:nvSpPr>
          <p:cNvPr id="4" name="TextovéPole 3"/>
          <p:cNvSpPr txBox="1"/>
          <p:nvPr/>
        </p:nvSpPr>
        <p:spPr>
          <a:xfrm>
            <a:off x="4977511" y="1319919"/>
            <a:ext cx="2887265" cy="646331"/>
          </a:xfrm>
          <a:prstGeom prst="rect">
            <a:avLst/>
          </a:prstGeom>
          <a:solidFill>
            <a:schemeClr val="bg1"/>
          </a:solidFill>
          <a:ln w="9525">
            <a:solidFill>
              <a:schemeClr val="tx1"/>
            </a:solidFill>
          </a:ln>
        </p:spPr>
        <p:txBody>
          <a:bodyPr wrap="none" rtlCol="0">
            <a:spAutoFit/>
          </a:bodyPr>
          <a:lstStyle/>
          <a:p>
            <a:r>
              <a:rPr lang="cs-CZ" sz="1200" dirty="0" smtClean="0"/>
              <a:t>Demografové UN očekávají vrchol růstu </a:t>
            </a:r>
          </a:p>
          <a:p>
            <a:r>
              <a:rPr lang="cs-CZ" sz="1200" dirty="0" smtClean="0"/>
              <a:t>světové populace </a:t>
            </a:r>
            <a:r>
              <a:rPr lang="cs-CZ" sz="1200" b="1" dirty="0" smtClean="0">
                <a:solidFill>
                  <a:srgbClr val="FF0000"/>
                </a:solidFill>
              </a:rPr>
              <a:t>10.4 miliard v roce 2086</a:t>
            </a:r>
            <a:r>
              <a:rPr lang="cs-CZ" sz="1200" dirty="0" smtClean="0"/>
              <a:t>, </a:t>
            </a:r>
          </a:p>
          <a:p>
            <a:r>
              <a:rPr lang="cs-CZ" sz="1200" dirty="0" smtClean="0"/>
              <a:t>po kterém bude následovat pokles.</a:t>
            </a:r>
            <a:endParaRPr lang="cs-CZ" sz="1200" dirty="0"/>
          </a:p>
        </p:txBody>
      </p:sp>
      <p:sp>
        <p:nvSpPr>
          <p:cNvPr id="6" name="TextovéPole 5"/>
          <p:cNvSpPr txBox="1"/>
          <p:nvPr/>
        </p:nvSpPr>
        <p:spPr>
          <a:xfrm>
            <a:off x="5559280" y="2076619"/>
            <a:ext cx="2308837" cy="461665"/>
          </a:xfrm>
          <a:prstGeom prst="rect">
            <a:avLst/>
          </a:prstGeom>
          <a:solidFill>
            <a:schemeClr val="bg1"/>
          </a:solidFill>
          <a:ln w="9525">
            <a:solidFill>
              <a:schemeClr val="tx1"/>
            </a:solidFill>
          </a:ln>
        </p:spPr>
        <p:txBody>
          <a:bodyPr wrap="none" rtlCol="0">
            <a:spAutoFit/>
          </a:bodyPr>
          <a:lstStyle/>
          <a:p>
            <a:r>
              <a:rPr lang="cs-CZ" sz="1200" dirty="0" smtClean="0"/>
              <a:t>Růžová linie představuje </a:t>
            </a:r>
          </a:p>
          <a:p>
            <a:r>
              <a:rPr lang="cs-CZ" sz="1200" dirty="0" smtClean="0"/>
              <a:t>projekci růstu populace podle UN.</a:t>
            </a:r>
            <a:endParaRPr lang="cs-CZ" sz="1200" dirty="0"/>
          </a:p>
        </p:txBody>
      </p:sp>
      <p:sp>
        <p:nvSpPr>
          <p:cNvPr id="7" name="TextovéPole 6"/>
          <p:cNvSpPr txBox="1"/>
          <p:nvPr/>
        </p:nvSpPr>
        <p:spPr>
          <a:xfrm>
            <a:off x="5671922" y="2634534"/>
            <a:ext cx="2256515" cy="646331"/>
          </a:xfrm>
          <a:prstGeom prst="rect">
            <a:avLst/>
          </a:prstGeom>
          <a:solidFill>
            <a:schemeClr val="bg1"/>
          </a:solidFill>
          <a:ln w="9525">
            <a:solidFill>
              <a:schemeClr val="tx1"/>
            </a:solidFill>
          </a:ln>
        </p:spPr>
        <p:txBody>
          <a:bodyPr wrap="none" rtlCol="0">
            <a:spAutoFit/>
          </a:bodyPr>
          <a:lstStyle/>
          <a:p>
            <a:r>
              <a:rPr lang="cs-CZ" sz="1200" dirty="0" smtClean="0"/>
              <a:t>Fialová linie představuje projekci </a:t>
            </a:r>
          </a:p>
          <a:p>
            <a:r>
              <a:rPr lang="cs-CZ" sz="1200" dirty="0" smtClean="0"/>
              <a:t>reálného růstu světové populace </a:t>
            </a:r>
          </a:p>
          <a:p>
            <a:r>
              <a:rPr lang="cs-CZ" sz="1200" dirty="0" smtClean="0"/>
              <a:t>během posledních 12 000 let</a:t>
            </a:r>
            <a:endParaRPr lang="cs-CZ" sz="1200" dirty="0"/>
          </a:p>
        </p:txBody>
      </p:sp>
      <p:sp>
        <p:nvSpPr>
          <p:cNvPr id="8" name="TextovéPole 7"/>
          <p:cNvSpPr txBox="1"/>
          <p:nvPr/>
        </p:nvSpPr>
        <p:spPr>
          <a:xfrm>
            <a:off x="5617588" y="5061008"/>
            <a:ext cx="2288447" cy="646331"/>
          </a:xfrm>
          <a:prstGeom prst="rect">
            <a:avLst/>
          </a:prstGeom>
          <a:solidFill>
            <a:schemeClr val="bg1"/>
          </a:solidFill>
          <a:ln w="9525">
            <a:solidFill>
              <a:schemeClr val="tx1"/>
            </a:solidFill>
          </a:ln>
        </p:spPr>
        <p:txBody>
          <a:bodyPr wrap="none" rtlCol="0">
            <a:spAutoFit/>
          </a:bodyPr>
          <a:lstStyle/>
          <a:p>
            <a:r>
              <a:rPr lang="cs-CZ" sz="1200" dirty="0" smtClean="0"/>
              <a:t>V polovině 14. století pandemie </a:t>
            </a:r>
          </a:p>
          <a:p>
            <a:r>
              <a:rPr lang="cs-CZ" sz="1200" dirty="0" smtClean="0"/>
              <a:t>moru (Black </a:t>
            </a:r>
            <a:r>
              <a:rPr lang="cs-CZ" sz="1200" dirty="0" err="1" smtClean="0"/>
              <a:t>Dead</a:t>
            </a:r>
            <a:r>
              <a:rPr lang="cs-CZ" sz="1200" dirty="0" smtClean="0"/>
              <a:t>) zabila čtvrtinu </a:t>
            </a:r>
          </a:p>
          <a:p>
            <a:r>
              <a:rPr lang="cs-CZ" sz="1200" dirty="0" smtClean="0"/>
              <a:t>až polovinu obyvatel Evropy</a:t>
            </a:r>
          </a:p>
        </p:txBody>
      </p:sp>
      <p:sp>
        <p:nvSpPr>
          <p:cNvPr id="12" name="TextovéPole 11"/>
          <p:cNvSpPr txBox="1"/>
          <p:nvPr/>
        </p:nvSpPr>
        <p:spPr>
          <a:xfrm>
            <a:off x="3495915" y="5062332"/>
            <a:ext cx="2029402" cy="646331"/>
          </a:xfrm>
          <a:prstGeom prst="rect">
            <a:avLst/>
          </a:prstGeom>
          <a:solidFill>
            <a:schemeClr val="bg1"/>
          </a:solidFill>
          <a:ln w="9525">
            <a:solidFill>
              <a:schemeClr val="tx1"/>
            </a:solidFill>
          </a:ln>
        </p:spPr>
        <p:txBody>
          <a:bodyPr wrap="none" rtlCol="0">
            <a:spAutoFit/>
          </a:bodyPr>
          <a:lstStyle/>
          <a:p>
            <a:r>
              <a:rPr lang="cs-CZ" sz="1200" dirty="0" smtClean="0"/>
              <a:t>Průměrná míra růstu světové </a:t>
            </a:r>
          </a:p>
          <a:p>
            <a:r>
              <a:rPr lang="cs-CZ" sz="1200" dirty="0" smtClean="0"/>
              <a:t>populace od 10 000 BCE do </a:t>
            </a:r>
          </a:p>
          <a:p>
            <a:r>
              <a:rPr lang="cs-CZ" sz="1200" dirty="0" smtClean="0"/>
              <a:t>1700</a:t>
            </a:r>
            <a:r>
              <a:rPr lang="cs-CZ" sz="1200" dirty="0"/>
              <a:t> </a:t>
            </a:r>
            <a:r>
              <a:rPr lang="cs-CZ" sz="1200" dirty="0" smtClean="0"/>
              <a:t>byla pouze 0.04% za rok</a:t>
            </a:r>
          </a:p>
        </p:txBody>
      </p:sp>
      <p:sp>
        <p:nvSpPr>
          <p:cNvPr id="13" name="TextovéPole 12"/>
          <p:cNvSpPr txBox="1"/>
          <p:nvPr/>
        </p:nvSpPr>
        <p:spPr>
          <a:xfrm>
            <a:off x="2056730" y="5809757"/>
            <a:ext cx="1793055" cy="461665"/>
          </a:xfrm>
          <a:prstGeom prst="rect">
            <a:avLst/>
          </a:prstGeom>
          <a:solidFill>
            <a:schemeClr val="bg1"/>
          </a:solidFill>
          <a:ln w="9525">
            <a:solidFill>
              <a:schemeClr val="tx1"/>
            </a:solidFill>
          </a:ln>
        </p:spPr>
        <p:txBody>
          <a:bodyPr wrap="none" rtlCol="0">
            <a:spAutoFit/>
          </a:bodyPr>
          <a:lstStyle/>
          <a:p>
            <a:r>
              <a:rPr lang="cs-CZ" sz="1200" dirty="0" smtClean="0"/>
              <a:t>10 000 BCE činila světová </a:t>
            </a:r>
          </a:p>
          <a:p>
            <a:r>
              <a:rPr lang="cs-CZ" sz="1200" dirty="0" smtClean="0"/>
              <a:t>populace cca 4 miliony</a:t>
            </a:r>
          </a:p>
        </p:txBody>
      </p:sp>
      <p:sp>
        <p:nvSpPr>
          <p:cNvPr id="14" name="TextovéPole 13"/>
          <p:cNvSpPr txBox="1"/>
          <p:nvPr/>
        </p:nvSpPr>
        <p:spPr>
          <a:xfrm>
            <a:off x="4561389" y="5785898"/>
            <a:ext cx="1313180" cy="461665"/>
          </a:xfrm>
          <a:prstGeom prst="rect">
            <a:avLst/>
          </a:prstGeom>
          <a:solidFill>
            <a:schemeClr val="bg1"/>
          </a:solidFill>
          <a:ln w="9525">
            <a:solidFill>
              <a:schemeClr val="bg1"/>
            </a:solidFill>
          </a:ln>
        </p:spPr>
        <p:txBody>
          <a:bodyPr wrap="none" rtlCol="0">
            <a:spAutoFit/>
          </a:bodyPr>
          <a:lstStyle/>
          <a:p>
            <a:r>
              <a:rPr lang="cs-CZ" sz="1200" dirty="0" smtClean="0"/>
              <a:t>                                </a:t>
            </a:r>
          </a:p>
          <a:p>
            <a:endParaRPr lang="cs-CZ" sz="1200" dirty="0" smtClean="0"/>
          </a:p>
        </p:txBody>
      </p:sp>
      <p:sp>
        <p:nvSpPr>
          <p:cNvPr id="15" name="TextovéPole 14"/>
          <p:cNvSpPr txBox="1"/>
          <p:nvPr/>
        </p:nvSpPr>
        <p:spPr>
          <a:xfrm>
            <a:off x="6071132" y="5754555"/>
            <a:ext cx="1531701" cy="461665"/>
          </a:xfrm>
          <a:prstGeom prst="rect">
            <a:avLst/>
          </a:prstGeom>
          <a:solidFill>
            <a:schemeClr val="bg1"/>
          </a:solidFill>
          <a:ln w="9525">
            <a:solidFill>
              <a:schemeClr val="tx1"/>
            </a:solidFill>
          </a:ln>
        </p:spPr>
        <p:txBody>
          <a:bodyPr wrap="none" rtlCol="0">
            <a:spAutoFit/>
          </a:bodyPr>
          <a:lstStyle/>
          <a:p>
            <a:r>
              <a:rPr lang="cs-CZ" sz="1200" dirty="0" smtClean="0"/>
              <a:t>V roce 0 byla světová </a:t>
            </a:r>
          </a:p>
          <a:p>
            <a:r>
              <a:rPr lang="cs-CZ" sz="1200" dirty="0" smtClean="0"/>
              <a:t>populace cca 190 mil</a:t>
            </a:r>
          </a:p>
        </p:txBody>
      </p:sp>
      <p:sp>
        <p:nvSpPr>
          <p:cNvPr id="16" name="TextovéPole 15"/>
          <p:cNvSpPr txBox="1"/>
          <p:nvPr/>
        </p:nvSpPr>
        <p:spPr>
          <a:xfrm>
            <a:off x="3360744" y="6588982"/>
            <a:ext cx="4703788" cy="276999"/>
          </a:xfrm>
          <a:prstGeom prst="rect">
            <a:avLst/>
          </a:prstGeom>
          <a:solidFill>
            <a:schemeClr val="bg1"/>
          </a:solidFill>
          <a:ln w="9525">
            <a:solidFill>
              <a:schemeClr val="tx1"/>
            </a:solidFill>
          </a:ln>
        </p:spPr>
        <p:txBody>
          <a:bodyPr wrap="none" rtlCol="0">
            <a:spAutoFit/>
          </a:bodyPr>
          <a:lstStyle/>
          <a:p>
            <a:r>
              <a:rPr lang="cs-CZ" sz="1200" b="1" dirty="0" smtClean="0">
                <a:solidFill>
                  <a:srgbClr val="00B050"/>
                </a:solidFill>
              </a:rPr>
              <a:t>Globální očekávaná délka života před rokem 1800 byla méně než 30 let</a:t>
            </a:r>
          </a:p>
        </p:txBody>
      </p:sp>
      <p:sp>
        <p:nvSpPr>
          <p:cNvPr id="17" name="TextovéPole 16"/>
          <p:cNvSpPr txBox="1"/>
          <p:nvPr/>
        </p:nvSpPr>
        <p:spPr>
          <a:xfrm>
            <a:off x="8187179" y="6573083"/>
            <a:ext cx="3661259" cy="276999"/>
          </a:xfrm>
          <a:prstGeom prst="rect">
            <a:avLst/>
          </a:prstGeom>
          <a:solidFill>
            <a:schemeClr val="bg1"/>
          </a:solidFill>
          <a:ln w="9525">
            <a:solidFill>
              <a:schemeClr val="tx1"/>
            </a:solidFill>
          </a:ln>
        </p:spPr>
        <p:txBody>
          <a:bodyPr wrap="none" rtlCol="0">
            <a:spAutoFit/>
          </a:bodyPr>
          <a:lstStyle/>
          <a:p>
            <a:r>
              <a:rPr lang="cs-CZ" sz="1200" b="1" dirty="0" smtClean="0">
                <a:solidFill>
                  <a:srgbClr val="00B050"/>
                </a:solidFill>
              </a:rPr>
              <a:t>Globální očekávaná délka života v roce 2023 byla 73let</a:t>
            </a:r>
          </a:p>
        </p:txBody>
      </p:sp>
      <p:sp>
        <p:nvSpPr>
          <p:cNvPr id="18" name="TextovéPole 17"/>
          <p:cNvSpPr txBox="1"/>
          <p:nvPr/>
        </p:nvSpPr>
        <p:spPr>
          <a:xfrm>
            <a:off x="8250799" y="1539905"/>
            <a:ext cx="1574662" cy="276999"/>
          </a:xfrm>
          <a:prstGeom prst="rect">
            <a:avLst/>
          </a:prstGeom>
          <a:solidFill>
            <a:schemeClr val="bg1"/>
          </a:solidFill>
          <a:ln w="9525">
            <a:solidFill>
              <a:schemeClr val="tx1"/>
            </a:solidFill>
          </a:ln>
        </p:spPr>
        <p:txBody>
          <a:bodyPr wrap="none" rtlCol="0">
            <a:spAutoFit/>
          </a:bodyPr>
          <a:lstStyle/>
          <a:p>
            <a:r>
              <a:rPr lang="cs-CZ" sz="1200" dirty="0" smtClean="0"/>
              <a:t>10 miliard v roce 2058</a:t>
            </a:r>
          </a:p>
        </p:txBody>
      </p:sp>
      <p:sp>
        <p:nvSpPr>
          <p:cNvPr id="19" name="TextovéPole 18"/>
          <p:cNvSpPr txBox="1"/>
          <p:nvPr/>
        </p:nvSpPr>
        <p:spPr>
          <a:xfrm>
            <a:off x="8244176" y="2010360"/>
            <a:ext cx="1496115" cy="276999"/>
          </a:xfrm>
          <a:prstGeom prst="rect">
            <a:avLst/>
          </a:prstGeom>
          <a:solidFill>
            <a:schemeClr val="bg1"/>
          </a:solidFill>
          <a:ln w="9525">
            <a:solidFill>
              <a:schemeClr val="tx1"/>
            </a:solidFill>
          </a:ln>
        </p:spPr>
        <p:txBody>
          <a:bodyPr wrap="none" rtlCol="0">
            <a:spAutoFit/>
          </a:bodyPr>
          <a:lstStyle/>
          <a:p>
            <a:r>
              <a:rPr lang="cs-CZ" sz="1200" dirty="0"/>
              <a:t>9</a:t>
            </a:r>
            <a:r>
              <a:rPr lang="cs-CZ" sz="1200" dirty="0" smtClean="0"/>
              <a:t> miliard v roce 2036</a:t>
            </a:r>
          </a:p>
        </p:txBody>
      </p:sp>
      <p:sp>
        <p:nvSpPr>
          <p:cNvPr id="20" name="TextovéPole 19"/>
          <p:cNvSpPr txBox="1"/>
          <p:nvPr/>
        </p:nvSpPr>
        <p:spPr>
          <a:xfrm>
            <a:off x="8258750" y="2462255"/>
            <a:ext cx="1496115" cy="276999"/>
          </a:xfrm>
          <a:prstGeom prst="rect">
            <a:avLst/>
          </a:prstGeom>
          <a:solidFill>
            <a:schemeClr val="bg1"/>
          </a:solidFill>
          <a:ln w="9525">
            <a:solidFill>
              <a:schemeClr val="tx1"/>
            </a:solidFill>
          </a:ln>
        </p:spPr>
        <p:txBody>
          <a:bodyPr wrap="none" rtlCol="0">
            <a:spAutoFit/>
          </a:bodyPr>
          <a:lstStyle/>
          <a:p>
            <a:r>
              <a:rPr lang="cs-CZ" sz="1200" dirty="0"/>
              <a:t>8</a:t>
            </a:r>
            <a:r>
              <a:rPr lang="cs-CZ" sz="1200" dirty="0" smtClean="0"/>
              <a:t> miliard v roce 2023</a:t>
            </a:r>
          </a:p>
        </p:txBody>
      </p:sp>
      <p:sp>
        <p:nvSpPr>
          <p:cNvPr id="21" name="TextovéPole 20"/>
          <p:cNvSpPr txBox="1"/>
          <p:nvPr/>
        </p:nvSpPr>
        <p:spPr>
          <a:xfrm>
            <a:off x="8250799" y="2891627"/>
            <a:ext cx="1496115" cy="276999"/>
          </a:xfrm>
          <a:prstGeom prst="rect">
            <a:avLst/>
          </a:prstGeom>
          <a:solidFill>
            <a:schemeClr val="bg1"/>
          </a:solidFill>
          <a:ln w="9525">
            <a:solidFill>
              <a:schemeClr val="tx1"/>
            </a:solidFill>
          </a:ln>
        </p:spPr>
        <p:txBody>
          <a:bodyPr wrap="none" rtlCol="0">
            <a:spAutoFit/>
          </a:bodyPr>
          <a:lstStyle/>
          <a:p>
            <a:r>
              <a:rPr lang="cs-CZ" sz="1200" dirty="0"/>
              <a:t>7</a:t>
            </a:r>
            <a:r>
              <a:rPr lang="cs-CZ" sz="1200" dirty="0" smtClean="0"/>
              <a:t> miliard v roce 2011</a:t>
            </a:r>
          </a:p>
        </p:txBody>
      </p:sp>
      <p:sp>
        <p:nvSpPr>
          <p:cNvPr id="22" name="TextovéPole 21"/>
          <p:cNvSpPr txBox="1"/>
          <p:nvPr/>
        </p:nvSpPr>
        <p:spPr>
          <a:xfrm>
            <a:off x="8250799" y="3320999"/>
            <a:ext cx="1496115" cy="276999"/>
          </a:xfrm>
          <a:prstGeom prst="rect">
            <a:avLst/>
          </a:prstGeom>
          <a:solidFill>
            <a:schemeClr val="bg1"/>
          </a:solidFill>
          <a:ln w="9525">
            <a:solidFill>
              <a:schemeClr val="tx1"/>
            </a:solidFill>
          </a:ln>
        </p:spPr>
        <p:txBody>
          <a:bodyPr wrap="none" rtlCol="0">
            <a:spAutoFit/>
          </a:bodyPr>
          <a:lstStyle/>
          <a:p>
            <a:r>
              <a:rPr lang="cs-CZ" sz="1200" dirty="0" smtClean="0"/>
              <a:t>6 miliard v roce 1999</a:t>
            </a:r>
          </a:p>
        </p:txBody>
      </p:sp>
      <p:sp>
        <p:nvSpPr>
          <p:cNvPr id="23" name="TextovéPole 22"/>
          <p:cNvSpPr txBox="1"/>
          <p:nvPr/>
        </p:nvSpPr>
        <p:spPr>
          <a:xfrm>
            <a:off x="8234897" y="3813978"/>
            <a:ext cx="1496115" cy="276999"/>
          </a:xfrm>
          <a:prstGeom prst="rect">
            <a:avLst/>
          </a:prstGeom>
          <a:solidFill>
            <a:schemeClr val="bg1"/>
          </a:solidFill>
          <a:ln w="9525">
            <a:solidFill>
              <a:schemeClr val="tx1"/>
            </a:solidFill>
          </a:ln>
        </p:spPr>
        <p:txBody>
          <a:bodyPr wrap="none" rtlCol="0">
            <a:spAutoFit/>
          </a:bodyPr>
          <a:lstStyle/>
          <a:p>
            <a:r>
              <a:rPr lang="cs-CZ" sz="1200" dirty="0" smtClean="0"/>
              <a:t>5 miliard v roce 1987</a:t>
            </a:r>
          </a:p>
        </p:txBody>
      </p:sp>
      <p:sp>
        <p:nvSpPr>
          <p:cNvPr id="24" name="TextovéPole 23"/>
          <p:cNvSpPr txBox="1"/>
          <p:nvPr/>
        </p:nvSpPr>
        <p:spPr>
          <a:xfrm>
            <a:off x="8242848" y="4291056"/>
            <a:ext cx="1565044" cy="276999"/>
          </a:xfrm>
          <a:prstGeom prst="rect">
            <a:avLst/>
          </a:prstGeom>
          <a:solidFill>
            <a:schemeClr val="bg1"/>
          </a:solidFill>
          <a:ln w="9525">
            <a:solidFill>
              <a:schemeClr val="tx1"/>
            </a:solidFill>
          </a:ln>
        </p:spPr>
        <p:txBody>
          <a:bodyPr wrap="none" rtlCol="0">
            <a:spAutoFit/>
          </a:bodyPr>
          <a:lstStyle/>
          <a:p>
            <a:r>
              <a:rPr lang="cs-CZ" sz="1200" dirty="0"/>
              <a:t>4</a:t>
            </a:r>
            <a:r>
              <a:rPr lang="cs-CZ" sz="1200" dirty="0" smtClean="0"/>
              <a:t> miliardy v roce 1974</a:t>
            </a:r>
          </a:p>
        </p:txBody>
      </p:sp>
      <p:sp>
        <p:nvSpPr>
          <p:cNvPr id="25" name="TextovéPole 24"/>
          <p:cNvSpPr txBox="1"/>
          <p:nvPr/>
        </p:nvSpPr>
        <p:spPr>
          <a:xfrm>
            <a:off x="8250801" y="4752230"/>
            <a:ext cx="1565044" cy="276999"/>
          </a:xfrm>
          <a:prstGeom prst="rect">
            <a:avLst/>
          </a:prstGeom>
          <a:solidFill>
            <a:schemeClr val="bg1"/>
          </a:solidFill>
          <a:ln w="9525">
            <a:solidFill>
              <a:schemeClr val="tx1"/>
            </a:solidFill>
          </a:ln>
        </p:spPr>
        <p:txBody>
          <a:bodyPr wrap="none" rtlCol="0">
            <a:spAutoFit/>
          </a:bodyPr>
          <a:lstStyle/>
          <a:p>
            <a:r>
              <a:rPr lang="cs-CZ" sz="1200" dirty="0"/>
              <a:t>3</a:t>
            </a:r>
            <a:r>
              <a:rPr lang="cs-CZ" sz="1200" dirty="0" smtClean="0"/>
              <a:t> miliardy v roce 1960</a:t>
            </a:r>
          </a:p>
        </p:txBody>
      </p:sp>
      <p:sp>
        <p:nvSpPr>
          <p:cNvPr id="26" name="TextovéPole 25"/>
          <p:cNvSpPr txBox="1"/>
          <p:nvPr/>
        </p:nvSpPr>
        <p:spPr>
          <a:xfrm>
            <a:off x="8250801" y="5181600"/>
            <a:ext cx="1565044" cy="276999"/>
          </a:xfrm>
          <a:prstGeom prst="rect">
            <a:avLst/>
          </a:prstGeom>
          <a:solidFill>
            <a:schemeClr val="bg1"/>
          </a:solidFill>
          <a:ln w="9525">
            <a:solidFill>
              <a:schemeClr val="tx1"/>
            </a:solidFill>
          </a:ln>
        </p:spPr>
        <p:txBody>
          <a:bodyPr wrap="none" rtlCol="0">
            <a:spAutoFit/>
          </a:bodyPr>
          <a:lstStyle/>
          <a:p>
            <a:r>
              <a:rPr lang="cs-CZ" sz="1200" dirty="0" smtClean="0"/>
              <a:t>2 miliardy v roce 1928</a:t>
            </a:r>
          </a:p>
        </p:txBody>
      </p:sp>
      <p:sp>
        <p:nvSpPr>
          <p:cNvPr id="27" name="TextovéPole 26"/>
          <p:cNvSpPr txBox="1"/>
          <p:nvPr/>
        </p:nvSpPr>
        <p:spPr>
          <a:xfrm>
            <a:off x="8250803" y="5499656"/>
            <a:ext cx="1682064" cy="276999"/>
          </a:xfrm>
          <a:prstGeom prst="rect">
            <a:avLst/>
          </a:prstGeom>
          <a:solidFill>
            <a:schemeClr val="bg1"/>
          </a:solidFill>
          <a:ln w="9525">
            <a:solidFill>
              <a:schemeClr val="tx1"/>
            </a:solidFill>
          </a:ln>
        </p:spPr>
        <p:txBody>
          <a:bodyPr wrap="none" rtlCol="0">
            <a:spAutoFit/>
          </a:bodyPr>
          <a:lstStyle/>
          <a:p>
            <a:r>
              <a:rPr lang="cs-CZ" sz="1200" dirty="0" smtClean="0"/>
              <a:t>1,6 miliardy v roce 1900</a:t>
            </a:r>
          </a:p>
        </p:txBody>
      </p:sp>
      <p:sp>
        <p:nvSpPr>
          <p:cNvPr id="28" name="TextovéPole 27"/>
          <p:cNvSpPr txBox="1"/>
          <p:nvPr/>
        </p:nvSpPr>
        <p:spPr>
          <a:xfrm>
            <a:off x="8234903" y="5849513"/>
            <a:ext cx="1690591" cy="461665"/>
          </a:xfrm>
          <a:prstGeom prst="rect">
            <a:avLst/>
          </a:prstGeom>
          <a:solidFill>
            <a:schemeClr val="bg1"/>
          </a:solidFill>
          <a:ln w="9525">
            <a:solidFill>
              <a:schemeClr val="tx1"/>
            </a:solidFill>
          </a:ln>
        </p:spPr>
        <p:txBody>
          <a:bodyPr wrap="none" rtlCol="0">
            <a:spAutoFit/>
          </a:bodyPr>
          <a:lstStyle/>
          <a:p>
            <a:r>
              <a:rPr lang="cs-CZ" sz="1200" dirty="0" smtClean="0"/>
              <a:t>990 milionů v roce 1800</a:t>
            </a:r>
          </a:p>
          <a:p>
            <a:r>
              <a:rPr lang="cs-CZ" sz="1200" dirty="0" smtClean="0"/>
              <a:t>600 milionů v roce 1700</a:t>
            </a:r>
          </a:p>
        </p:txBody>
      </p:sp>
      <p:sp>
        <p:nvSpPr>
          <p:cNvPr id="29" name="TextovéPole 28"/>
          <p:cNvSpPr txBox="1"/>
          <p:nvPr/>
        </p:nvSpPr>
        <p:spPr>
          <a:xfrm>
            <a:off x="9599238" y="1146780"/>
            <a:ext cx="1578317" cy="338554"/>
          </a:xfrm>
          <a:prstGeom prst="rect">
            <a:avLst/>
          </a:prstGeom>
          <a:solidFill>
            <a:schemeClr val="bg1"/>
          </a:solidFill>
          <a:ln w="9525">
            <a:solidFill>
              <a:schemeClr val="tx1"/>
            </a:solidFill>
          </a:ln>
        </p:spPr>
        <p:txBody>
          <a:bodyPr wrap="none" rtlCol="0">
            <a:spAutoFit/>
          </a:bodyPr>
          <a:lstStyle/>
          <a:p>
            <a:r>
              <a:rPr lang="cs-CZ" sz="1600" b="1" dirty="0" smtClean="0">
                <a:solidFill>
                  <a:srgbClr val="FF0000"/>
                </a:solidFill>
              </a:rPr>
              <a:t>To je za 62 let !!!</a:t>
            </a:r>
          </a:p>
        </p:txBody>
      </p:sp>
      <p:sp>
        <p:nvSpPr>
          <p:cNvPr id="30" name="TextovéPole 29"/>
          <p:cNvSpPr txBox="1"/>
          <p:nvPr/>
        </p:nvSpPr>
        <p:spPr>
          <a:xfrm>
            <a:off x="9602183" y="535296"/>
            <a:ext cx="1552989" cy="584775"/>
          </a:xfrm>
          <a:prstGeom prst="rect">
            <a:avLst/>
          </a:prstGeom>
          <a:solidFill>
            <a:schemeClr val="bg1"/>
          </a:solidFill>
          <a:ln w="9525">
            <a:solidFill>
              <a:schemeClr val="tx1"/>
            </a:solidFill>
          </a:ln>
        </p:spPr>
        <p:txBody>
          <a:bodyPr wrap="none" rtlCol="0">
            <a:spAutoFit/>
          </a:bodyPr>
          <a:lstStyle/>
          <a:p>
            <a:r>
              <a:rPr lang="cs-CZ" sz="1600" b="1" dirty="0" smtClean="0">
                <a:solidFill>
                  <a:srgbClr val="FF0000"/>
                </a:solidFill>
              </a:rPr>
              <a:t>To se stane, co   </a:t>
            </a:r>
          </a:p>
          <a:p>
            <a:r>
              <a:rPr lang="cs-CZ" sz="1600" b="1" dirty="0" smtClean="0">
                <a:solidFill>
                  <a:srgbClr val="FF0000"/>
                </a:solidFill>
              </a:rPr>
              <a:t>bude příčina ? </a:t>
            </a:r>
          </a:p>
        </p:txBody>
      </p:sp>
      <p:sp>
        <p:nvSpPr>
          <p:cNvPr id="5" name="TextovéPole 4"/>
          <p:cNvSpPr txBox="1"/>
          <p:nvPr/>
        </p:nvSpPr>
        <p:spPr>
          <a:xfrm>
            <a:off x="214684" y="2753801"/>
            <a:ext cx="5134739" cy="1077218"/>
          </a:xfrm>
          <a:prstGeom prst="rect">
            <a:avLst/>
          </a:prstGeom>
          <a:solidFill>
            <a:schemeClr val="bg1"/>
          </a:solidFill>
          <a:ln>
            <a:solidFill>
              <a:schemeClr val="tx1"/>
            </a:solidFill>
          </a:ln>
        </p:spPr>
        <p:txBody>
          <a:bodyPr wrap="none" rtlCol="0">
            <a:spAutoFit/>
          </a:bodyPr>
          <a:lstStyle/>
          <a:p>
            <a:pPr algn="ctr"/>
            <a:r>
              <a:rPr lang="cs-CZ" sz="3200" dirty="0" smtClean="0"/>
              <a:t>A co člověk rozumu zbavený ?</a:t>
            </a:r>
          </a:p>
          <a:p>
            <a:pPr algn="ctr"/>
            <a:r>
              <a:rPr lang="cs-CZ" sz="3200" dirty="0" smtClean="0"/>
              <a:t>„Kam s  ním“ pane Nerudo ?</a:t>
            </a:r>
            <a:endParaRPr lang="cs-CZ" sz="3200" dirty="0"/>
          </a:p>
        </p:txBody>
      </p:sp>
    </p:spTree>
    <p:extLst>
      <p:ext uri="{BB962C8B-B14F-4D97-AF65-F5344CB8AC3E}">
        <p14:creationId xmlns:p14="http://schemas.microsoft.com/office/powerpoint/2010/main" val="12070472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Anoplura | PP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0813" y="0"/>
            <a:ext cx="9388864"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1908309" y="6161624"/>
            <a:ext cx="8590813" cy="461665"/>
          </a:xfrm>
          <a:prstGeom prst="rect">
            <a:avLst/>
          </a:prstGeom>
          <a:solidFill>
            <a:schemeClr val="bg1"/>
          </a:solidFill>
          <a:ln w="12700">
            <a:solidFill>
              <a:schemeClr val="tx1"/>
            </a:solidFill>
          </a:ln>
        </p:spPr>
        <p:txBody>
          <a:bodyPr wrap="none" rtlCol="0">
            <a:spAutoFit/>
          </a:bodyPr>
          <a:lstStyle/>
          <a:p>
            <a:r>
              <a:rPr lang="cs-CZ" sz="2400" dirty="0" smtClean="0"/>
              <a:t>Neuvěřitelný příběh koevoluce – příklad horizontálního </a:t>
            </a:r>
            <a:r>
              <a:rPr lang="cs-CZ" sz="2400" dirty="0" err="1" smtClean="0"/>
              <a:t>transportuu</a:t>
            </a:r>
            <a:endParaRPr lang="cs-CZ" sz="2400" dirty="0"/>
          </a:p>
        </p:txBody>
      </p:sp>
      <p:pic>
        <p:nvPicPr>
          <p:cNvPr id="7" name="Picture 2" descr="Anopluroj - Vikiped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567" y="-39755"/>
            <a:ext cx="1179908" cy="16141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nopluroj - Vikiped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45" y="1574360"/>
            <a:ext cx="1202830" cy="16454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Anopluroj - Vikiped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204" y="3188475"/>
            <a:ext cx="1211712" cy="16576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Anopluroj - Vikiped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24" y="4917734"/>
            <a:ext cx="1246751" cy="170555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nopluroj - Vikiped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3138" y="5135876"/>
            <a:ext cx="1258862" cy="172212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Anopluroj - Vikiped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3138" y="3438680"/>
            <a:ext cx="1258862" cy="17221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Anopluroj - Vikiped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9677" y="1672460"/>
            <a:ext cx="1258862" cy="17221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Anopluroj - Vikiped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3574" y="-49664"/>
            <a:ext cx="1258862" cy="1722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445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45857"/>
            <a:ext cx="10515600" cy="604693"/>
          </a:xfrm>
        </p:spPr>
        <p:txBody>
          <a:bodyPr>
            <a:noAutofit/>
          </a:bodyPr>
          <a:lstStyle/>
          <a:p>
            <a:pPr algn="ctr"/>
            <a:r>
              <a:rPr lang="cs-CZ" sz="3800" b="1" dirty="0" smtClean="0"/>
              <a:t/>
            </a:r>
            <a:br>
              <a:rPr lang="cs-CZ" sz="3800" b="1" dirty="0" smtClean="0"/>
            </a:br>
            <a:r>
              <a:rPr lang="cs-CZ" sz="3800" b="1" dirty="0" smtClean="0"/>
              <a:t>ČASOVÁ </a:t>
            </a:r>
            <a:r>
              <a:rPr lang="cs-CZ" sz="3800" b="1" dirty="0"/>
              <a:t>OSA EVOLUCE ČLOVĚKA</a:t>
            </a:r>
            <a:br>
              <a:rPr lang="cs-CZ" sz="3800" b="1" dirty="0"/>
            </a:br>
            <a:endParaRPr lang="cs-CZ" sz="3800" dirty="0"/>
          </a:p>
        </p:txBody>
      </p:sp>
      <p:sp>
        <p:nvSpPr>
          <p:cNvPr id="3" name="Zástupný symbol pro obsah 2"/>
          <p:cNvSpPr>
            <a:spLocks noGrp="1"/>
          </p:cNvSpPr>
          <p:nvPr>
            <p:ph sz="half" idx="1"/>
          </p:nvPr>
        </p:nvSpPr>
        <p:spPr>
          <a:xfrm>
            <a:off x="422565" y="1507572"/>
            <a:ext cx="5181600" cy="4351338"/>
          </a:xfrm>
        </p:spPr>
        <p:txBody>
          <a:bodyPr>
            <a:normAutofit fontScale="62500" lnSpcReduction="20000"/>
          </a:bodyPr>
          <a:lstStyle/>
          <a:p>
            <a:r>
              <a:rPr lang="cs-CZ" b="1" dirty="0" smtClean="0"/>
              <a:t>Před </a:t>
            </a:r>
            <a:r>
              <a:rPr lang="cs-CZ" b="1" dirty="0"/>
              <a:t>55 miliony let </a:t>
            </a:r>
            <a:r>
              <a:rPr lang="cs-CZ" dirty="0"/>
              <a:t>- Evoluce prvních primitivních primátů</a:t>
            </a:r>
          </a:p>
          <a:p>
            <a:r>
              <a:rPr lang="cs-CZ" b="1" dirty="0"/>
              <a:t>Před 15 miliony let </a:t>
            </a:r>
            <a:r>
              <a:rPr lang="cs-CZ" dirty="0"/>
              <a:t>- </a:t>
            </a:r>
            <a:r>
              <a:rPr lang="cs-CZ" dirty="0" err="1"/>
              <a:t>Hominidae</a:t>
            </a:r>
            <a:r>
              <a:rPr lang="cs-CZ" dirty="0"/>
              <a:t> (lidoopi) se vyvinuli z předků </a:t>
            </a:r>
            <a:r>
              <a:rPr lang="cs-CZ" dirty="0" err="1"/>
              <a:t>gibona</a:t>
            </a:r>
            <a:endParaRPr lang="cs-CZ" dirty="0"/>
          </a:p>
          <a:p>
            <a:r>
              <a:rPr lang="cs-CZ" b="1" dirty="0"/>
              <a:t>Před 7 miliony let </a:t>
            </a:r>
            <a:r>
              <a:rPr lang="cs-CZ" dirty="0"/>
              <a:t>- Vyvinuly se první gorily. Později se šimpanzí a lidská linie rozcházejí</a:t>
            </a:r>
          </a:p>
          <a:p>
            <a:r>
              <a:rPr lang="cs-CZ" b="1" dirty="0"/>
              <a:t>Před 5,5 miliony let </a:t>
            </a:r>
            <a:r>
              <a:rPr lang="cs-CZ" dirty="0"/>
              <a:t>- </a:t>
            </a:r>
            <a:r>
              <a:rPr lang="cs-CZ" dirty="0" err="1"/>
              <a:t>Ardipithecus</a:t>
            </a:r>
            <a:r>
              <a:rPr lang="cs-CZ" dirty="0"/>
              <a:t>, raný "pračlověk", sdílí rysy se šimpanzi a gorilami</a:t>
            </a:r>
          </a:p>
          <a:p>
            <a:r>
              <a:rPr lang="cs-CZ" b="1" dirty="0"/>
              <a:t>Před 4 miliony let </a:t>
            </a:r>
            <a:r>
              <a:rPr lang="cs-CZ" dirty="0"/>
              <a:t>- Stejně jako raní lidé se objevili australopitékové. Měli mozky ne větší než šimpanzi, ale jiné rysy více podobné lidem</a:t>
            </a:r>
          </a:p>
          <a:p>
            <a:r>
              <a:rPr lang="cs-CZ" b="1" dirty="0"/>
              <a:t>Před 3,9-2,9 miliony let</a:t>
            </a:r>
            <a:r>
              <a:rPr lang="cs-CZ" dirty="0"/>
              <a:t> - </a:t>
            </a:r>
            <a:r>
              <a:rPr lang="cs-CZ" dirty="0" err="1"/>
              <a:t>Australoipithecus</a:t>
            </a:r>
            <a:r>
              <a:rPr lang="cs-CZ" dirty="0"/>
              <a:t> </a:t>
            </a:r>
            <a:r>
              <a:rPr lang="cs-CZ" dirty="0" err="1"/>
              <a:t>afarensis</a:t>
            </a:r>
            <a:r>
              <a:rPr lang="cs-CZ" dirty="0"/>
              <a:t> žil v Africe</a:t>
            </a:r>
            <a:r>
              <a:rPr lang="cs-CZ" dirty="0" smtClean="0"/>
              <a:t>.</a:t>
            </a:r>
            <a:endParaRPr lang="cs-CZ" dirty="0"/>
          </a:p>
          <a:p>
            <a:r>
              <a:rPr lang="cs-CZ" b="1" dirty="0"/>
              <a:t>Před 2,7 miliony let</a:t>
            </a:r>
            <a:r>
              <a:rPr lang="cs-CZ" dirty="0"/>
              <a:t> - </a:t>
            </a:r>
            <a:r>
              <a:rPr lang="cs-CZ" dirty="0" err="1"/>
              <a:t>Paranthropus</a:t>
            </a:r>
            <a:r>
              <a:rPr lang="cs-CZ" dirty="0"/>
              <a:t>, žil v lesích a měl masivní čelisti na žvýkání  </a:t>
            </a:r>
          </a:p>
        </p:txBody>
      </p:sp>
      <p:sp>
        <p:nvSpPr>
          <p:cNvPr id="4" name="Zástupný symbol pro obsah 3"/>
          <p:cNvSpPr>
            <a:spLocks noGrp="1"/>
          </p:cNvSpPr>
          <p:nvPr>
            <p:ph sz="half" idx="2"/>
          </p:nvPr>
        </p:nvSpPr>
        <p:spPr>
          <a:xfrm>
            <a:off x="6172200" y="1571185"/>
            <a:ext cx="5181600" cy="4351338"/>
          </a:xfrm>
        </p:spPr>
        <p:txBody>
          <a:bodyPr>
            <a:normAutofit fontScale="62500" lnSpcReduction="20000"/>
          </a:bodyPr>
          <a:lstStyle/>
          <a:p>
            <a:r>
              <a:rPr lang="cs-CZ" b="1" dirty="0"/>
              <a:t>Před 2,6 miliony let </a:t>
            </a:r>
            <a:r>
              <a:rPr lang="cs-CZ" dirty="0"/>
              <a:t>- Ruční sekery se staly první významnou technologickou </a:t>
            </a:r>
            <a:r>
              <a:rPr lang="cs-CZ" dirty="0" smtClean="0"/>
              <a:t>inovací</a:t>
            </a:r>
            <a:endParaRPr lang="cs-CZ" b="1" dirty="0" smtClean="0"/>
          </a:p>
          <a:p>
            <a:r>
              <a:rPr lang="cs-CZ" b="1" dirty="0" smtClean="0"/>
              <a:t>Před </a:t>
            </a:r>
            <a:r>
              <a:rPr lang="cs-CZ" b="1" dirty="0"/>
              <a:t>2,3 miliony let</a:t>
            </a:r>
            <a:r>
              <a:rPr lang="cs-CZ" dirty="0"/>
              <a:t> - Homo </a:t>
            </a:r>
            <a:r>
              <a:rPr lang="cs-CZ" dirty="0" err="1"/>
              <a:t>habilis</a:t>
            </a:r>
            <a:r>
              <a:rPr lang="cs-CZ" dirty="0"/>
              <a:t> se poprvé objevil v Africe</a:t>
            </a:r>
          </a:p>
          <a:p>
            <a:r>
              <a:rPr lang="cs-CZ" b="1" dirty="0"/>
              <a:t>Před 1,85 miliony let</a:t>
            </a:r>
            <a:r>
              <a:rPr lang="cs-CZ" dirty="0"/>
              <a:t> - Objevuje se první "moderní" ruka</a:t>
            </a:r>
          </a:p>
          <a:p>
            <a:r>
              <a:rPr lang="cs-CZ" b="1" dirty="0"/>
              <a:t>Před 1,8 miliony let</a:t>
            </a:r>
            <a:r>
              <a:rPr lang="cs-CZ" dirty="0"/>
              <a:t> - Homo </a:t>
            </a:r>
            <a:r>
              <a:rPr lang="cs-CZ" dirty="0" err="1"/>
              <a:t>ergaster</a:t>
            </a:r>
            <a:r>
              <a:rPr lang="cs-CZ" dirty="0"/>
              <a:t> se začíná objevovat ve fosilním záznamu</a:t>
            </a:r>
          </a:p>
          <a:p>
            <a:r>
              <a:rPr lang="cs-CZ" dirty="0"/>
              <a:t>Před </a:t>
            </a:r>
            <a:r>
              <a:rPr lang="cs-CZ" b="1" dirty="0"/>
              <a:t>800 000 lety</a:t>
            </a:r>
            <a:r>
              <a:rPr lang="cs-CZ" dirty="0"/>
              <a:t> - První lidé ovládají oheň a vytvářejí krby. Velikost mozku se rychle zvětšuje</a:t>
            </a:r>
          </a:p>
          <a:p>
            <a:r>
              <a:rPr lang="cs-CZ" b="1" dirty="0"/>
              <a:t>Před 400 000 </a:t>
            </a:r>
            <a:r>
              <a:rPr lang="cs-CZ" b="1" dirty="0" smtClean="0"/>
              <a:t>lety se</a:t>
            </a:r>
            <a:r>
              <a:rPr lang="cs-CZ" dirty="0"/>
              <a:t> neandrtálci začínají objevovat a šířit po celé Evropě a Asii</a:t>
            </a:r>
          </a:p>
          <a:p>
            <a:r>
              <a:rPr lang="cs-CZ" b="1" dirty="0"/>
              <a:t>Před 300 000 až 200 000 lety</a:t>
            </a:r>
            <a:r>
              <a:rPr lang="cs-CZ" dirty="0"/>
              <a:t> se v Africe objevil Homo sapiens - moderní lidé</a:t>
            </a:r>
          </a:p>
          <a:p>
            <a:r>
              <a:rPr lang="cs-CZ" b="1" dirty="0"/>
              <a:t>Před 54 000 až 40 000 lety</a:t>
            </a:r>
            <a:r>
              <a:rPr lang="cs-CZ" dirty="0"/>
              <a:t> - Moderní lidé se dostali do Evropy</a:t>
            </a:r>
          </a:p>
          <a:p>
            <a:endParaRPr lang="cs-CZ" dirty="0"/>
          </a:p>
        </p:txBody>
      </p:sp>
      <p:sp>
        <p:nvSpPr>
          <p:cNvPr id="5" name="Obdélník 4"/>
          <p:cNvSpPr/>
          <p:nvPr/>
        </p:nvSpPr>
        <p:spPr>
          <a:xfrm>
            <a:off x="554183" y="944526"/>
            <a:ext cx="11092872" cy="369332"/>
          </a:xfrm>
          <a:prstGeom prst="rect">
            <a:avLst/>
          </a:prstGeom>
        </p:spPr>
        <p:txBody>
          <a:bodyPr wrap="square">
            <a:spAutoFit/>
          </a:bodyPr>
          <a:lstStyle/>
          <a:p>
            <a:r>
              <a:rPr lang="cs-CZ" b="1" dirty="0"/>
              <a:t>Časová osa lidské evoluce může být vysledována miliony let zpět. Odborníci odhadují, že rodokmen vypadá takto:</a:t>
            </a:r>
            <a:endParaRPr lang="cs-CZ" dirty="0"/>
          </a:p>
        </p:txBody>
      </p:sp>
      <p:sp>
        <p:nvSpPr>
          <p:cNvPr id="6" name="Zástupný symbol pro obsah 2"/>
          <p:cNvSpPr txBox="1">
            <a:spLocks/>
          </p:cNvSpPr>
          <p:nvPr/>
        </p:nvSpPr>
        <p:spPr>
          <a:xfrm>
            <a:off x="838200" y="5860113"/>
            <a:ext cx="10515600" cy="8030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cs-CZ" sz="2200" dirty="0" smtClean="0">
                <a:hlinkClick r:id="rId2"/>
              </a:rPr>
              <a:t>5 případů, kdy lidé téměř vyhynuli - jak vědci odhalují datum, kdy by náš druh mohl být konečně vyhlazen | </a:t>
            </a:r>
            <a:r>
              <a:rPr lang="cs-CZ" sz="2200" dirty="0" err="1" smtClean="0">
                <a:hlinkClick r:id="rId2"/>
              </a:rPr>
              <a:t>Daily</a:t>
            </a:r>
            <a:r>
              <a:rPr lang="cs-CZ" sz="2200" dirty="0" smtClean="0">
                <a:hlinkClick r:id="rId2"/>
              </a:rPr>
              <a:t> Mail Online</a:t>
            </a:r>
            <a:endParaRPr lang="cs-CZ" sz="2200" dirty="0"/>
          </a:p>
        </p:txBody>
      </p:sp>
    </p:spTree>
    <p:extLst>
      <p:ext uri="{BB962C8B-B14F-4D97-AF65-F5344CB8AC3E}">
        <p14:creationId xmlns:p14="http://schemas.microsoft.com/office/powerpoint/2010/main" val="25957297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sz="3800" b="1" dirty="0"/>
              <a:t>Opice, vši a </a:t>
            </a:r>
            <a:r>
              <a:rPr lang="cs-CZ" sz="3800" b="1" dirty="0" smtClean="0"/>
              <a:t>člověk</a:t>
            </a:r>
            <a:r>
              <a:rPr lang="cs-CZ" b="1" dirty="0"/>
              <a:t/>
            </a:r>
            <a:br>
              <a:rPr lang="cs-CZ" b="1" dirty="0"/>
            </a:br>
            <a:endParaRPr lang="cs-CZ" dirty="0"/>
          </a:p>
        </p:txBody>
      </p:sp>
      <p:sp>
        <p:nvSpPr>
          <p:cNvPr id="3" name="Zástupný symbol pro obsah 2"/>
          <p:cNvSpPr>
            <a:spLocks noGrp="1"/>
          </p:cNvSpPr>
          <p:nvPr>
            <p:ph idx="1"/>
          </p:nvPr>
        </p:nvSpPr>
        <p:spPr>
          <a:xfrm>
            <a:off x="477078" y="1825625"/>
            <a:ext cx="10876722" cy="4351338"/>
          </a:xfrm>
        </p:spPr>
        <p:txBody>
          <a:bodyPr>
            <a:normAutofit lnSpcReduction="10000"/>
          </a:bodyPr>
          <a:lstStyle/>
          <a:p>
            <a:r>
              <a:rPr lang="cs-CZ" dirty="0"/>
              <a:t>V</a:t>
            </a:r>
            <a:r>
              <a:rPr lang="cs-CZ" dirty="0" smtClean="0"/>
              <a:t>ětšina </a:t>
            </a:r>
            <a:r>
              <a:rPr lang="cs-CZ" dirty="0"/>
              <a:t>epidemických </a:t>
            </a:r>
            <a:r>
              <a:rPr lang="cs-CZ" b="1" dirty="0"/>
              <a:t>lidských infekčních onemocnění </a:t>
            </a:r>
            <a:r>
              <a:rPr lang="cs-CZ" dirty="0"/>
              <a:t>je způsobena nedávno </a:t>
            </a:r>
            <a:r>
              <a:rPr lang="cs-CZ" b="1" dirty="0"/>
              <a:t>zavlečenými </a:t>
            </a:r>
            <a:r>
              <a:rPr lang="cs-CZ" b="1" dirty="0" smtClean="0"/>
              <a:t>patogeny </a:t>
            </a:r>
            <a:r>
              <a:rPr lang="cs-CZ" dirty="0" smtClean="0"/>
              <a:t>- </a:t>
            </a:r>
            <a:r>
              <a:rPr lang="cs-CZ" b="1" dirty="0" err="1" smtClean="0"/>
              <a:t>kospeciace</a:t>
            </a:r>
            <a:r>
              <a:rPr lang="cs-CZ" b="1" dirty="0" smtClean="0"/>
              <a:t> </a:t>
            </a:r>
            <a:r>
              <a:rPr lang="cs-CZ" b="1" dirty="0"/>
              <a:t>parazita a hostitele je u </a:t>
            </a:r>
            <a:r>
              <a:rPr lang="cs-CZ" b="1" dirty="0" smtClean="0"/>
              <a:t>těchto endemických </a:t>
            </a:r>
            <a:r>
              <a:rPr lang="cs-CZ" b="1" dirty="0"/>
              <a:t>infekcí běžná. </a:t>
            </a:r>
            <a:endParaRPr lang="cs-CZ" b="1" dirty="0" smtClean="0"/>
          </a:p>
          <a:p>
            <a:endParaRPr lang="cs-CZ" dirty="0" smtClean="0"/>
          </a:p>
          <a:p>
            <a:r>
              <a:rPr lang="cs-CZ" dirty="0" smtClean="0"/>
              <a:t>Občasná „</a:t>
            </a:r>
            <a:r>
              <a:rPr lang="cs-CZ" b="1" dirty="0" smtClean="0"/>
              <a:t>nevěra“ </a:t>
            </a:r>
            <a:r>
              <a:rPr lang="cs-CZ" b="1" dirty="0"/>
              <a:t>hostitele </a:t>
            </a:r>
            <a:r>
              <a:rPr lang="cs-CZ" dirty="0"/>
              <a:t>však poskytuje endemickému parazitovi </a:t>
            </a:r>
            <a:r>
              <a:rPr lang="cs-CZ" b="1" dirty="0"/>
              <a:t>příležitost přežít potenciální vyhynutí </a:t>
            </a:r>
            <a:r>
              <a:rPr lang="cs-CZ" dirty="0"/>
              <a:t>svého hostitele. </a:t>
            </a:r>
            <a:endParaRPr lang="cs-CZ" dirty="0" smtClean="0"/>
          </a:p>
          <a:p>
            <a:endParaRPr lang="cs-CZ" dirty="0"/>
          </a:p>
          <a:p>
            <a:r>
              <a:rPr lang="cs-CZ" dirty="0" smtClean="0"/>
              <a:t>Taková „nevěra“ byla v minulosti </a:t>
            </a:r>
            <a:r>
              <a:rPr lang="cs-CZ" b="1" dirty="0" smtClean="0"/>
              <a:t>příčinou </a:t>
            </a:r>
            <a:r>
              <a:rPr lang="cs-CZ" b="1" dirty="0"/>
              <a:t>přežití určitých druhů lidských </a:t>
            </a:r>
            <a:r>
              <a:rPr lang="cs-CZ" b="1" dirty="0" smtClean="0"/>
              <a:t>vší</a:t>
            </a:r>
            <a:r>
              <a:rPr lang="cs-CZ" dirty="0" smtClean="0"/>
              <a:t>, </a:t>
            </a:r>
            <a:r>
              <a:rPr lang="cs-CZ" dirty="0"/>
              <a:t>a v současné době </a:t>
            </a:r>
            <a:r>
              <a:rPr lang="cs-CZ" dirty="0" smtClean="0"/>
              <a:t>mohou být příkladem některé viry</a:t>
            </a:r>
            <a:r>
              <a:rPr lang="cs-CZ" dirty="0"/>
              <a:t>, jako je </a:t>
            </a:r>
            <a:r>
              <a:rPr lang="cs-CZ" b="1" dirty="0"/>
              <a:t>HIV</a:t>
            </a:r>
            <a:r>
              <a:rPr lang="cs-CZ" dirty="0"/>
              <a:t>.</a:t>
            </a:r>
          </a:p>
        </p:txBody>
      </p:sp>
    </p:spTree>
    <p:extLst>
      <p:ext uri="{BB962C8B-B14F-4D97-AF65-F5344CB8AC3E}">
        <p14:creationId xmlns:p14="http://schemas.microsoft.com/office/powerpoint/2010/main" val="42464048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Fig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908" y="-2"/>
            <a:ext cx="12233916" cy="6949441"/>
          </a:xfrm>
          <a:prstGeom prst="rect">
            <a:avLst/>
          </a:prstGeom>
          <a:noFill/>
          <a:extLst>
            <a:ext uri="{909E8E84-426E-40DD-AFC4-6F175D3DCCD1}">
              <a14:hiddenFill xmlns:a14="http://schemas.microsoft.com/office/drawing/2010/main">
                <a:solidFill>
                  <a:srgbClr val="FFFFFF"/>
                </a:solidFill>
              </a14:hiddenFill>
            </a:ext>
          </a:extLst>
        </p:spPr>
      </p:pic>
      <p:sp>
        <p:nvSpPr>
          <p:cNvPr id="3" name="Nadpis 2"/>
          <p:cNvSpPr>
            <a:spLocks noGrp="1"/>
          </p:cNvSpPr>
          <p:nvPr>
            <p:ph type="title"/>
          </p:nvPr>
        </p:nvSpPr>
        <p:spPr>
          <a:xfrm>
            <a:off x="1184745" y="373082"/>
            <a:ext cx="5612959" cy="628788"/>
          </a:xfrm>
        </p:spPr>
        <p:txBody>
          <a:bodyPr>
            <a:noAutofit/>
          </a:bodyPr>
          <a:lstStyle/>
          <a:p>
            <a:pPr algn="ctr"/>
            <a:r>
              <a:rPr lang="cs-CZ" sz="4200" b="1" dirty="0" smtClean="0">
                <a:solidFill>
                  <a:schemeClr val="bg1"/>
                </a:solidFill>
              </a:rPr>
              <a:t>Co je to „</a:t>
            </a:r>
            <a:r>
              <a:rPr lang="cs-CZ" sz="4200" b="1" dirty="0" err="1" smtClean="0">
                <a:solidFill>
                  <a:schemeClr val="bg1"/>
                </a:solidFill>
              </a:rPr>
              <a:t>hnidopyšství</a:t>
            </a:r>
            <a:r>
              <a:rPr lang="cs-CZ" sz="4200" b="1" dirty="0" smtClean="0">
                <a:solidFill>
                  <a:schemeClr val="bg1"/>
                </a:solidFill>
              </a:rPr>
              <a:t>“ ?</a:t>
            </a:r>
            <a:endParaRPr lang="cs-CZ" sz="4200" b="1" dirty="0">
              <a:solidFill>
                <a:schemeClr val="bg1"/>
              </a:solidFill>
            </a:endParaRPr>
          </a:p>
        </p:txBody>
      </p:sp>
      <p:sp>
        <p:nvSpPr>
          <p:cNvPr id="5" name="Nadpis 1"/>
          <p:cNvSpPr txBox="1">
            <a:spLocks/>
          </p:cNvSpPr>
          <p:nvPr/>
        </p:nvSpPr>
        <p:spPr>
          <a:xfrm>
            <a:off x="710979" y="6063670"/>
            <a:ext cx="10515600" cy="6472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cs-CZ" sz="2000" dirty="0" smtClean="0">
                <a:solidFill>
                  <a:schemeClr val="bg1"/>
                </a:solidFill>
              </a:rPr>
              <a:t>Je to starodávný zvyk u (a) opic u lidí (b)                                                                                                                                                                                     (obraz Jana </a:t>
            </a:r>
            <a:r>
              <a:rPr lang="cs-CZ" sz="2000" dirty="0" err="1" smtClean="0">
                <a:solidFill>
                  <a:schemeClr val="bg1"/>
                </a:solidFill>
              </a:rPr>
              <a:t>Siberechtse</a:t>
            </a:r>
            <a:r>
              <a:rPr lang="cs-CZ" sz="2000" dirty="0" smtClean="0">
                <a:solidFill>
                  <a:schemeClr val="bg1"/>
                </a:solidFill>
              </a:rPr>
              <a:t>, </a:t>
            </a:r>
            <a:r>
              <a:rPr lang="cs-CZ" sz="2000" i="1" dirty="0" smtClean="0">
                <a:solidFill>
                  <a:schemeClr val="bg1"/>
                </a:solidFill>
              </a:rPr>
              <a:t>Cour de </a:t>
            </a:r>
            <a:r>
              <a:rPr lang="cs-CZ" sz="2000" i="1" dirty="0" err="1" smtClean="0">
                <a:solidFill>
                  <a:schemeClr val="bg1"/>
                </a:solidFill>
              </a:rPr>
              <a:t>ferme</a:t>
            </a:r>
            <a:r>
              <a:rPr lang="cs-CZ" sz="2000" dirty="0" smtClean="0">
                <a:solidFill>
                  <a:schemeClr val="bg1"/>
                </a:solidFill>
              </a:rPr>
              <a:t>, 1662. </a:t>
            </a:r>
            <a:r>
              <a:rPr lang="cs-CZ" sz="2000" dirty="0" err="1" smtClean="0">
                <a:solidFill>
                  <a:schemeClr val="bg1"/>
                </a:solidFill>
              </a:rPr>
              <a:t>Musée</a:t>
            </a:r>
            <a:r>
              <a:rPr lang="cs-CZ" sz="2000" dirty="0" smtClean="0">
                <a:solidFill>
                  <a:schemeClr val="bg1"/>
                </a:solidFill>
              </a:rPr>
              <a:t> des </a:t>
            </a:r>
            <a:r>
              <a:rPr lang="cs-CZ" sz="2000" dirty="0" err="1" smtClean="0">
                <a:solidFill>
                  <a:schemeClr val="bg1"/>
                </a:solidFill>
              </a:rPr>
              <a:t>Beaux-Arts</a:t>
            </a:r>
            <a:r>
              <a:rPr lang="cs-CZ" sz="2000" dirty="0" smtClean="0">
                <a:solidFill>
                  <a:schemeClr val="bg1"/>
                </a:solidFill>
              </a:rPr>
              <a:t>, Brusel, Belgie.)</a:t>
            </a:r>
            <a:endParaRPr lang="cs-CZ" sz="2000" dirty="0">
              <a:solidFill>
                <a:schemeClr val="bg1"/>
              </a:solidFill>
            </a:endParaRPr>
          </a:p>
        </p:txBody>
      </p:sp>
    </p:spTree>
    <p:extLst>
      <p:ext uri="{BB962C8B-B14F-4D97-AF65-F5344CB8AC3E}">
        <p14:creationId xmlns:p14="http://schemas.microsoft.com/office/powerpoint/2010/main" val="40673045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122" name="Picture 2" descr="News - What a Story Lice Can Tell"/>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1407" y="148527"/>
            <a:ext cx="11785306" cy="7246186"/>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2251511" y="222636"/>
            <a:ext cx="7584770" cy="492443"/>
          </a:xfrm>
          <a:prstGeom prst="rect">
            <a:avLst/>
          </a:prstGeom>
          <a:noFill/>
        </p:spPr>
        <p:txBody>
          <a:bodyPr wrap="none" rtlCol="0">
            <a:spAutoFit/>
          </a:bodyPr>
          <a:lstStyle/>
          <a:p>
            <a:pPr algn="ctr"/>
            <a:r>
              <a:rPr lang="cs-CZ" sz="2600" b="1" dirty="0" smtClean="0"/>
              <a:t>Lidské vši - nevítaní ale úspěšní pasažéři a cestovatelé</a:t>
            </a:r>
            <a:endParaRPr lang="cs-CZ" sz="2600" b="1" dirty="0"/>
          </a:p>
        </p:txBody>
      </p:sp>
      <p:sp>
        <p:nvSpPr>
          <p:cNvPr id="5" name="TextovéPole 4"/>
          <p:cNvSpPr txBox="1"/>
          <p:nvPr/>
        </p:nvSpPr>
        <p:spPr>
          <a:xfrm>
            <a:off x="596345" y="1502798"/>
            <a:ext cx="3586039" cy="1569660"/>
          </a:xfrm>
          <a:prstGeom prst="rect">
            <a:avLst/>
          </a:prstGeom>
          <a:solidFill>
            <a:schemeClr val="bg1"/>
          </a:solidFill>
        </p:spPr>
        <p:txBody>
          <a:bodyPr wrap="square" rtlCol="0">
            <a:spAutoFit/>
          </a:bodyPr>
          <a:lstStyle/>
          <a:p>
            <a:r>
              <a:rPr lang="cs-CZ" sz="1600" b="1" dirty="0" smtClean="0"/>
              <a:t>Vši se vyvíjely spolu s člověkem a jeho předky. Údaje z DNA předpokládají, že některé vši, které dnes známe pocházejí s </a:t>
            </a:r>
            <a:r>
              <a:rPr lang="cs-CZ" sz="1600" b="1" i="1" dirty="0" smtClean="0"/>
              <a:t>Homo </a:t>
            </a:r>
            <a:r>
              <a:rPr lang="cs-CZ" sz="1600" b="1" i="1" dirty="0" err="1" smtClean="0"/>
              <a:t>erectus</a:t>
            </a:r>
            <a:r>
              <a:rPr lang="cs-CZ" sz="1600" b="1" dirty="0" smtClean="0"/>
              <a:t>, </a:t>
            </a:r>
            <a:r>
              <a:rPr lang="cs-CZ" sz="1600" b="1" dirty="0" err="1" smtClean="0"/>
              <a:t>arhaických</a:t>
            </a:r>
            <a:r>
              <a:rPr lang="cs-CZ" sz="1600" b="1" dirty="0" smtClean="0"/>
              <a:t> hominidů., se kterými se moderní člověk potkal v Asii.</a:t>
            </a:r>
            <a:endParaRPr lang="cs-CZ" sz="1600" b="1" dirty="0"/>
          </a:p>
        </p:txBody>
      </p:sp>
    </p:spTree>
    <p:extLst>
      <p:ext uri="{BB962C8B-B14F-4D97-AF65-F5344CB8AC3E}">
        <p14:creationId xmlns:p14="http://schemas.microsoft.com/office/powerpoint/2010/main" val="16437236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25664" y="214050"/>
            <a:ext cx="10515600" cy="891181"/>
          </a:xfrm>
        </p:spPr>
        <p:txBody>
          <a:bodyPr>
            <a:normAutofit/>
          </a:bodyPr>
          <a:lstStyle/>
          <a:p>
            <a:pPr algn="ctr"/>
            <a:r>
              <a:rPr lang="cs-CZ" sz="3800" b="1" dirty="0" smtClean="0"/>
              <a:t>Člověk a vši – klasický příběh koevoluce </a:t>
            </a:r>
            <a:endParaRPr lang="cs-CZ" sz="3800" b="1" dirty="0"/>
          </a:p>
        </p:txBody>
      </p:sp>
      <p:sp>
        <p:nvSpPr>
          <p:cNvPr id="5" name="Zástupný symbol pro obsah 4"/>
          <p:cNvSpPr>
            <a:spLocks noGrp="1"/>
          </p:cNvSpPr>
          <p:nvPr>
            <p:ph idx="1"/>
          </p:nvPr>
        </p:nvSpPr>
        <p:spPr>
          <a:xfrm>
            <a:off x="469127" y="1296063"/>
            <a:ext cx="11068216" cy="5128591"/>
          </a:xfrm>
        </p:spPr>
        <p:txBody>
          <a:bodyPr>
            <a:normAutofit fontScale="92500" lnSpcReduction="10000"/>
          </a:bodyPr>
          <a:lstStyle/>
          <a:p>
            <a:pPr marL="0" indent="0">
              <a:buNone/>
            </a:pPr>
            <a:r>
              <a:rPr lang="cs-CZ" dirty="0"/>
              <a:t>Vši jsou malý, bezkřídlý hmyz, který </a:t>
            </a:r>
            <a:r>
              <a:rPr lang="cs-CZ" b="1" dirty="0"/>
              <a:t>nemůže žít nezávisle na svých hostitelích </a:t>
            </a:r>
            <a:r>
              <a:rPr lang="cs-CZ" dirty="0" smtClean="0"/>
              <a:t>a jsou </a:t>
            </a:r>
            <a:r>
              <a:rPr lang="cs-CZ" dirty="0"/>
              <a:t>častými parazity ptáků a savců, přičemž </a:t>
            </a:r>
            <a:r>
              <a:rPr lang="cs-CZ" b="1" dirty="0"/>
              <a:t>každý hostitelský druh má svůj vlastní druh </a:t>
            </a:r>
            <a:r>
              <a:rPr lang="cs-CZ" b="1" dirty="0" smtClean="0"/>
              <a:t>vši</a:t>
            </a:r>
            <a:r>
              <a:rPr lang="cs-CZ" b="1" dirty="0"/>
              <a:t> </a:t>
            </a:r>
            <a:r>
              <a:rPr lang="cs-CZ" b="1" dirty="0" smtClean="0"/>
              <a:t>– vysoká hostitelská specifičnost !</a:t>
            </a:r>
          </a:p>
          <a:p>
            <a:pPr marL="0" indent="0">
              <a:buNone/>
            </a:pPr>
            <a:endParaRPr lang="cs-CZ" dirty="0"/>
          </a:p>
          <a:p>
            <a:pPr marL="0" indent="0">
              <a:buNone/>
            </a:pPr>
            <a:r>
              <a:rPr lang="cs-CZ" b="1" dirty="0" smtClean="0"/>
              <a:t>Lidé </a:t>
            </a:r>
            <a:r>
              <a:rPr lang="cs-CZ" b="1" dirty="0"/>
              <a:t>jsou nositeli tří druhů </a:t>
            </a:r>
            <a:r>
              <a:rPr lang="cs-CZ" dirty="0"/>
              <a:t>těchto ektoparazitů: </a:t>
            </a:r>
            <a:r>
              <a:rPr lang="cs-CZ" i="1" dirty="0" err="1" smtClean="0"/>
              <a:t>Pediculus</a:t>
            </a:r>
            <a:r>
              <a:rPr lang="cs-CZ" i="1" dirty="0" smtClean="0"/>
              <a:t> </a:t>
            </a:r>
            <a:r>
              <a:rPr lang="cs-CZ" i="1" dirty="0" err="1" smtClean="0"/>
              <a:t>humanus,Pediculus</a:t>
            </a:r>
            <a:r>
              <a:rPr lang="cs-CZ" i="1" dirty="0" smtClean="0"/>
              <a:t> </a:t>
            </a:r>
            <a:r>
              <a:rPr lang="cs-CZ" i="1" dirty="0" err="1" smtClean="0"/>
              <a:t>capitis</a:t>
            </a:r>
            <a:r>
              <a:rPr lang="cs-CZ" i="1" dirty="0" smtClean="0"/>
              <a:t> a </a:t>
            </a:r>
            <a:r>
              <a:rPr lang="cs-CZ" i="1" dirty="0" err="1" smtClean="0"/>
              <a:t>Pthirius</a:t>
            </a:r>
            <a:r>
              <a:rPr lang="cs-CZ" i="1" dirty="0" smtClean="0"/>
              <a:t> </a:t>
            </a:r>
            <a:r>
              <a:rPr lang="cs-CZ" i="1" dirty="0" err="1" smtClean="0"/>
              <a:t>pubis</a:t>
            </a:r>
            <a:r>
              <a:rPr lang="cs-CZ" i="1" dirty="0" smtClean="0"/>
              <a:t>). </a:t>
            </a:r>
          </a:p>
          <a:p>
            <a:pPr marL="0" indent="0">
              <a:buNone/>
            </a:pPr>
            <a:endParaRPr lang="cs-CZ" dirty="0" smtClean="0"/>
          </a:p>
          <a:p>
            <a:pPr marL="0" indent="0">
              <a:buNone/>
            </a:pPr>
            <a:r>
              <a:rPr lang="cs-CZ" dirty="0" smtClean="0"/>
              <a:t>Po </a:t>
            </a:r>
            <a:r>
              <a:rPr lang="cs-CZ" dirty="0"/>
              <a:t>většinu lidské historie a prehistorie byly vši sající krev </a:t>
            </a:r>
            <a:r>
              <a:rPr lang="cs-CZ" b="1" dirty="0"/>
              <a:t>tak rozšířené, že se staly </a:t>
            </a:r>
            <a:r>
              <a:rPr lang="cs-CZ" b="1" dirty="0" smtClean="0"/>
              <a:t>součástí </a:t>
            </a:r>
            <a:r>
              <a:rPr lang="cs-CZ" b="1" dirty="0"/>
              <a:t>každodenního </a:t>
            </a:r>
            <a:r>
              <a:rPr lang="cs-CZ" b="1" dirty="0" smtClean="0"/>
              <a:t>života jazyka lidí </a:t>
            </a:r>
            <a:r>
              <a:rPr lang="cs-CZ" dirty="0" smtClean="0"/>
              <a:t>– viz. </a:t>
            </a:r>
            <a:r>
              <a:rPr lang="cs-CZ" b="1" dirty="0" err="1" smtClean="0"/>
              <a:t>hnidopyšství</a:t>
            </a:r>
            <a:r>
              <a:rPr lang="cs-CZ" dirty="0" smtClean="0"/>
              <a:t>. </a:t>
            </a:r>
            <a:r>
              <a:rPr lang="cs-CZ" dirty="0"/>
              <a:t>Hnidy jsou vajíčka vší</a:t>
            </a:r>
            <a:r>
              <a:rPr lang="cs-CZ" dirty="0" smtClean="0"/>
              <a:t>, </a:t>
            </a:r>
            <a:r>
              <a:rPr lang="cs-CZ" dirty="0"/>
              <a:t>nalepená na </a:t>
            </a:r>
            <a:r>
              <a:rPr lang="cs-CZ" dirty="0" smtClean="0"/>
              <a:t>vlasy. </a:t>
            </a:r>
          </a:p>
          <a:p>
            <a:pPr marL="0" indent="0">
              <a:buNone/>
            </a:pPr>
            <a:endParaRPr lang="cs-CZ" dirty="0"/>
          </a:p>
          <a:p>
            <a:pPr marL="0" indent="0">
              <a:buNone/>
            </a:pPr>
            <a:r>
              <a:rPr lang="cs-CZ" b="1" dirty="0" smtClean="0"/>
              <a:t>Péče </a:t>
            </a:r>
            <a:r>
              <a:rPr lang="cs-CZ" b="1" dirty="0"/>
              <a:t>o srst </a:t>
            </a:r>
            <a:r>
              <a:rPr lang="cs-CZ" dirty="0"/>
              <a:t>mezi opicemi a lidoopy není jen prostředkem sociálních vazeb, ale také </a:t>
            </a:r>
            <a:r>
              <a:rPr lang="cs-CZ" dirty="0" err="1" smtClean="0"/>
              <a:t>efektivmím</a:t>
            </a:r>
            <a:r>
              <a:rPr lang="cs-CZ" dirty="0" smtClean="0"/>
              <a:t> </a:t>
            </a:r>
            <a:r>
              <a:rPr lang="cs-CZ" b="1" dirty="0"/>
              <a:t>způsobem kontroly hnid a </a:t>
            </a:r>
            <a:r>
              <a:rPr lang="cs-CZ" b="1" dirty="0" smtClean="0"/>
              <a:t>vší.</a:t>
            </a:r>
            <a:endParaRPr lang="cs-CZ" b="1" dirty="0"/>
          </a:p>
        </p:txBody>
      </p:sp>
    </p:spTree>
    <p:extLst>
      <p:ext uri="{BB962C8B-B14F-4D97-AF65-F5344CB8AC3E}">
        <p14:creationId xmlns:p14="http://schemas.microsoft.com/office/powerpoint/2010/main" val="18734859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90197"/>
            <a:ext cx="10515600" cy="763960"/>
          </a:xfrm>
        </p:spPr>
        <p:txBody>
          <a:bodyPr>
            <a:normAutofit/>
          </a:bodyPr>
          <a:lstStyle/>
          <a:p>
            <a:pPr algn="ctr"/>
            <a:r>
              <a:rPr lang="cs-CZ" sz="4000" b="1" dirty="0" smtClean="0"/>
              <a:t>Lidské vši</a:t>
            </a:r>
            <a:endParaRPr lang="cs-CZ" sz="4000" b="1" dirty="0"/>
          </a:p>
        </p:txBody>
      </p:sp>
      <p:pic>
        <p:nvPicPr>
          <p:cNvPr id="1026" name="Picture 2" descr="Figure 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6005" y="1403290"/>
            <a:ext cx="11435214" cy="4250088"/>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278293" y="5893415"/>
            <a:ext cx="11648661" cy="353943"/>
          </a:xfrm>
          <a:prstGeom prst="rect">
            <a:avLst/>
          </a:prstGeom>
        </p:spPr>
        <p:txBody>
          <a:bodyPr wrap="square">
            <a:spAutoFit/>
          </a:bodyPr>
          <a:lstStyle/>
          <a:p>
            <a:r>
              <a:rPr lang="cs-CZ" sz="1700" dirty="0" smtClean="0">
                <a:solidFill>
                  <a:srgbClr val="333333"/>
                </a:solidFill>
                <a:latin typeface="Georgia" panose="02040502050405020303" pitchFamily="18" charset="0"/>
              </a:rPr>
              <a:t>(a)</a:t>
            </a:r>
            <a:r>
              <a:rPr lang="cs-CZ" sz="1700" dirty="0">
                <a:solidFill>
                  <a:srgbClr val="333333"/>
                </a:solidFill>
                <a:latin typeface="Georgia" panose="02040502050405020303" pitchFamily="18" charset="0"/>
              </a:rPr>
              <a:t> </a:t>
            </a:r>
            <a:r>
              <a:rPr lang="cs-CZ" sz="1700" dirty="0" smtClean="0">
                <a:solidFill>
                  <a:srgbClr val="333333"/>
                </a:solidFill>
                <a:latin typeface="Georgia" panose="02040502050405020303" pitchFamily="18" charset="0"/>
              </a:rPr>
              <a:t>Veš</a:t>
            </a:r>
            <a:r>
              <a:rPr lang="cs-CZ" sz="1700" dirty="0">
                <a:solidFill>
                  <a:srgbClr val="333333"/>
                </a:solidFill>
                <a:latin typeface="Georgia" panose="02040502050405020303" pitchFamily="18" charset="0"/>
              </a:rPr>
              <a:t> </a:t>
            </a:r>
            <a:r>
              <a:rPr lang="cs-CZ" sz="1700" i="1" dirty="0">
                <a:solidFill>
                  <a:srgbClr val="333333"/>
                </a:solidFill>
                <a:latin typeface="Georgia" panose="02040502050405020303" pitchFamily="18" charset="0"/>
              </a:rPr>
              <a:t>obecná (</a:t>
            </a:r>
            <a:r>
              <a:rPr lang="cs-CZ" sz="1700" i="1" dirty="0" err="1">
                <a:solidFill>
                  <a:srgbClr val="333333"/>
                </a:solidFill>
                <a:latin typeface="Georgia" panose="02040502050405020303" pitchFamily="18" charset="0"/>
              </a:rPr>
              <a:t>Pediculus</a:t>
            </a:r>
            <a:r>
              <a:rPr lang="cs-CZ" sz="1700" i="1" dirty="0">
                <a:solidFill>
                  <a:srgbClr val="333333"/>
                </a:solidFill>
                <a:latin typeface="Georgia" panose="02040502050405020303" pitchFamily="18" charset="0"/>
              </a:rPr>
              <a:t> </a:t>
            </a:r>
            <a:r>
              <a:rPr lang="cs-CZ" sz="1700" i="1" dirty="0" err="1">
                <a:solidFill>
                  <a:srgbClr val="333333"/>
                </a:solidFill>
                <a:latin typeface="Georgia" panose="02040502050405020303" pitchFamily="18" charset="0"/>
              </a:rPr>
              <a:t>humanus</a:t>
            </a:r>
            <a:r>
              <a:rPr lang="cs-CZ" sz="1700" dirty="0">
                <a:solidFill>
                  <a:srgbClr val="333333"/>
                </a:solidFill>
                <a:latin typeface="Georgia" panose="02040502050405020303" pitchFamily="18" charset="0"/>
              </a:rPr>
              <a:t>). (b) </a:t>
            </a:r>
            <a:r>
              <a:rPr lang="cs-CZ" sz="1700" dirty="0" smtClean="0">
                <a:solidFill>
                  <a:srgbClr val="333333"/>
                </a:solidFill>
                <a:latin typeface="Georgia" panose="02040502050405020303" pitchFamily="18" charset="0"/>
              </a:rPr>
              <a:t>nalepené vajíčko vši hlavové (</a:t>
            </a:r>
            <a:r>
              <a:rPr lang="cs-CZ" sz="1700" i="1" dirty="0" err="1" smtClean="0">
                <a:solidFill>
                  <a:srgbClr val="333333"/>
                </a:solidFill>
                <a:latin typeface="Georgia" panose="02040502050405020303" pitchFamily="18" charset="0"/>
              </a:rPr>
              <a:t>Pediculs</a:t>
            </a:r>
            <a:r>
              <a:rPr lang="cs-CZ" sz="1700" i="1" dirty="0" smtClean="0">
                <a:solidFill>
                  <a:srgbClr val="333333"/>
                </a:solidFill>
                <a:latin typeface="Georgia" panose="02040502050405020303" pitchFamily="18" charset="0"/>
              </a:rPr>
              <a:t> </a:t>
            </a:r>
            <a:r>
              <a:rPr lang="cs-CZ" sz="1700" i="1" dirty="0" err="1" smtClean="0">
                <a:solidFill>
                  <a:srgbClr val="333333"/>
                </a:solidFill>
                <a:latin typeface="Georgia" panose="02040502050405020303" pitchFamily="18" charset="0"/>
              </a:rPr>
              <a:t>capitis</a:t>
            </a:r>
            <a:r>
              <a:rPr lang="cs-CZ" sz="1700" dirty="0" smtClean="0">
                <a:solidFill>
                  <a:srgbClr val="333333"/>
                </a:solidFill>
                <a:latin typeface="Georgia" panose="02040502050405020303" pitchFamily="18" charset="0"/>
              </a:rPr>
              <a:t>),</a:t>
            </a:r>
            <a:r>
              <a:rPr lang="cs-CZ" sz="1700" dirty="0">
                <a:solidFill>
                  <a:srgbClr val="333333"/>
                </a:solidFill>
                <a:latin typeface="Georgia" panose="02040502050405020303" pitchFamily="18" charset="0"/>
              </a:rPr>
              <a:t> (c) </a:t>
            </a:r>
            <a:r>
              <a:rPr lang="cs-CZ" sz="1700" dirty="0" smtClean="0">
                <a:solidFill>
                  <a:srgbClr val="333333"/>
                </a:solidFill>
                <a:latin typeface="Georgia" panose="02040502050405020303" pitchFamily="18" charset="0"/>
              </a:rPr>
              <a:t>Veš muňka (</a:t>
            </a:r>
            <a:r>
              <a:rPr lang="cs-CZ" sz="1700" i="1" dirty="0" err="1" smtClean="0">
                <a:solidFill>
                  <a:srgbClr val="333333"/>
                </a:solidFill>
                <a:latin typeface="Georgia" panose="02040502050405020303" pitchFamily="18" charset="0"/>
              </a:rPr>
              <a:t>Pthirius</a:t>
            </a:r>
            <a:r>
              <a:rPr lang="cs-CZ" sz="1700" i="1" dirty="0" smtClean="0">
                <a:solidFill>
                  <a:srgbClr val="333333"/>
                </a:solidFill>
                <a:latin typeface="Georgia" panose="02040502050405020303" pitchFamily="18" charset="0"/>
              </a:rPr>
              <a:t> </a:t>
            </a:r>
            <a:r>
              <a:rPr lang="cs-CZ" sz="1700" i="1" dirty="0" err="1" smtClean="0">
                <a:solidFill>
                  <a:srgbClr val="333333"/>
                </a:solidFill>
                <a:latin typeface="Georgia" panose="02040502050405020303" pitchFamily="18" charset="0"/>
              </a:rPr>
              <a:t>pubis</a:t>
            </a:r>
            <a:r>
              <a:rPr lang="cs-CZ" sz="1700" dirty="0" smtClean="0">
                <a:solidFill>
                  <a:srgbClr val="333333"/>
                </a:solidFill>
                <a:latin typeface="Georgia" panose="02040502050405020303" pitchFamily="18" charset="0"/>
              </a:rPr>
              <a:t>)</a:t>
            </a:r>
            <a:r>
              <a:rPr lang="cs-CZ" sz="1700" dirty="0">
                <a:solidFill>
                  <a:srgbClr val="333333"/>
                </a:solidFill>
                <a:latin typeface="Georgia" panose="02040502050405020303" pitchFamily="18" charset="0"/>
              </a:rPr>
              <a:t> </a:t>
            </a:r>
            <a:endParaRPr lang="cs-CZ" sz="1700" dirty="0"/>
          </a:p>
        </p:txBody>
      </p:sp>
    </p:spTree>
    <p:extLst>
      <p:ext uri="{BB962C8B-B14F-4D97-AF65-F5344CB8AC3E}">
        <p14:creationId xmlns:p14="http://schemas.microsoft.com/office/powerpoint/2010/main" val="18842450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65498" y="365126"/>
            <a:ext cx="5085522" cy="763960"/>
          </a:xfrm>
        </p:spPr>
        <p:txBody>
          <a:bodyPr>
            <a:normAutofit/>
          </a:bodyPr>
          <a:lstStyle/>
          <a:p>
            <a:r>
              <a:rPr lang="cs-CZ" sz="3800" b="1" dirty="0" smtClean="0"/>
              <a:t>Životní cyklus lidských vší</a:t>
            </a:r>
            <a:endParaRPr lang="cs-CZ" sz="3800" b="1" dirty="0"/>
          </a:p>
        </p:txBody>
      </p:sp>
      <p:pic>
        <p:nvPicPr>
          <p:cNvPr id="26626" name="Picture 2" descr="Lice Spread through Suffolk County | The Lighthouse New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4489" y="1357601"/>
            <a:ext cx="4952153" cy="4999317"/>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Head Lice: What They Are and How to Get Rid of Them | Ausm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6642" y="1566407"/>
            <a:ext cx="6482355" cy="4321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5285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sz="3800" b="1" dirty="0"/>
              <a:t>Rodinné dědictví a nové akvizice</a:t>
            </a:r>
            <a:r>
              <a:rPr lang="cs-CZ" b="1" dirty="0"/>
              <a:t/>
            </a:r>
            <a:br>
              <a:rPr lang="cs-CZ" b="1" dirty="0"/>
            </a:br>
            <a:endParaRPr lang="cs-CZ" dirty="0"/>
          </a:p>
        </p:txBody>
      </p:sp>
      <p:sp>
        <p:nvSpPr>
          <p:cNvPr id="3" name="Zástupný symbol pro obsah 2"/>
          <p:cNvSpPr>
            <a:spLocks noGrp="1"/>
          </p:cNvSpPr>
          <p:nvPr>
            <p:ph idx="1"/>
          </p:nvPr>
        </p:nvSpPr>
        <p:spPr>
          <a:xfrm>
            <a:off x="548639" y="1351722"/>
            <a:ext cx="11123875" cy="4825241"/>
          </a:xfrm>
        </p:spPr>
        <p:txBody>
          <a:bodyPr>
            <a:normAutofit/>
          </a:bodyPr>
          <a:lstStyle/>
          <a:p>
            <a:r>
              <a:rPr lang="cs-CZ" dirty="0" smtClean="0"/>
              <a:t>Parazity, kteří </a:t>
            </a:r>
            <a:r>
              <a:rPr lang="cs-CZ" dirty="0" err="1" smtClean="0"/>
              <a:t>ko-speciovali</a:t>
            </a:r>
            <a:r>
              <a:rPr lang="cs-CZ" dirty="0" smtClean="0"/>
              <a:t> </a:t>
            </a:r>
            <a:r>
              <a:rPr lang="cs-CZ" dirty="0"/>
              <a:t>se svými hostiteli, </a:t>
            </a:r>
            <a:r>
              <a:rPr lang="cs-CZ" dirty="0" smtClean="0"/>
              <a:t>nazýváme "</a:t>
            </a:r>
            <a:r>
              <a:rPr lang="cs-CZ" b="1" dirty="0" smtClean="0"/>
              <a:t>rodinným </a:t>
            </a:r>
            <a:r>
              <a:rPr lang="cs-CZ" b="1" dirty="0"/>
              <a:t>dědictvím</a:t>
            </a:r>
            <a:r>
              <a:rPr lang="cs-CZ" dirty="0"/>
              <a:t>" a ty, které </a:t>
            </a:r>
            <a:r>
              <a:rPr lang="cs-CZ" dirty="0" smtClean="0"/>
              <a:t>přešli na lidi </a:t>
            </a:r>
            <a:r>
              <a:rPr lang="cs-CZ" dirty="0"/>
              <a:t>od jiných hostitelů v nedávné evoluční době, </a:t>
            </a:r>
            <a:r>
              <a:rPr lang="cs-CZ" dirty="0" smtClean="0"/>
              <a:t>nazýváme "</a:t>
            </a:r>
            <a:r>
              <a:rPr lang="cs-CZ" b="1" dirty="0" smtClean="0"/>
              <a:t>novými </a:t>
            </a:r>
            <a:r>
              <a:rPr lang="cs-CZ" b="1" dirty="0"/>
              <a:t>akvizicemi</a:t>
            </a:r>
            <a:r>
              <a:rPr lang="cs-CZ" dirty="0"/>
              <a:t>". </a:t>
            </a:r>
            <a:endParaRPr lang="cs-CZ" dirty="0" smtClean="0"/>
          </a:p>
          <a:p>
            <a:pPr marL="0" indent="0">
              <a:buNone/>
            </a:pPr>
            <a:endParaRPr lang="cs-CZ" dirty="0" smtClean="0"/>
          </a:p>
          <a:p>
            <a:r>
              <a:rPr lang="cs-CZ" dirty="0" smtClean="0"/>
              <a:t>Nové „přírůstky“ </a:t>
            </a:r>
            <a:r>
              <a:rPr lang="cs-CZ" dirty="0"/>
              <a:t>byly původně </a:t>
            </a:r>
            <a:r>
              <a:rPr lang="cs-CZ" b="1" dirty="0"/>
              <a:t>odvozeny od </a:t>
            </a:r>
            <a:r>
              <a:rPr lang="cs-CZ" b="1" dirty="0" err="1"/>
              <a:t>zoonotických</a:t>
            </a:r>
            <a:r>
              <a:rPr lang="cs-CZ" b="1" dirty="0"/>
              <a:t> infekcí</a:t>
            </a:r>
            <a:r>
              <a:rPr lang="cs-CZ" dirty="0"/>
              <a:t>, ale v lidské populaci </a:t>
            </a:r>
            <a:r>
              <a:rPr lang="cs-CZ" dirty="0" smtClean="0"/>
              <a:t>se úspěšně rozvíjejí jako </a:t>
            </a:r>
            <a:r>
              <a:rPr lang="cs-CZ" dirty="0"/>
              <a:t>soběstačné infekce. </a:t>
            </a:r>
            <a:endParaRPr lang="cs-CZ" dirty="0" smtClean="0"/>
          </a:p>
          <a:p>
            <a:pPr marL="0" indent="0">
              <a:buNone/>
            </a:pPr>
            <a:endParaRPr lang="cs-CZ" dirty="0" smtClean="0"/>
          </a:p>
          <a:p>
            <a:r>
              <a:rPr lang="cs-CZ" dirty="0" smtClean="0"/>
              <a:t>Většina </a:t>
            </a:r>
            <a:r>
              <a:rPr lang="cs-CZ" dirty="0"/>
              <a:t>zoonóz však </a:t>
            </a:r>
            <a:r>
              <a:rPr lang="cs-CZ" b="1" dirty="0"/>
              <a:t>zůstává ve svých zvířecích rezervoárech</a:t>
            </a:r>
            <a:r>
              <a:rPr lang="cs-CZ" dirty="0"/>
              <a:t>, a pokud jde o </a:t>
            </a:r>
            <a:r>
              <a:rPr lang="cs-CZ" dirty="0" smtClean="0"/>
              <a:t>jejich výskyt </a:t>
            </a:r>
            <a:r>
              <a:rPr lang="cs-CZ" dirty="0"/>
              <a:t>u lidí – dokonce i s omezeným přenosem z člověka na člověka </a:t>
            </a:r>
            <a:r>
              <a:rPr lang="cs-CZ" dirty="0" smtClean="0"/>
              <a:t>(např. </a:t>
            </a:r>
            <a:r>
              <a:rPr lang="cs-CZ" dirty="0" err="1" smtClean="0"/>
              <a:t>ebola</a:t>
            </a:r>
            <a:r>
              <a:rPr lang="cs-CZ" dirty="0" smtClean="0"/>
              <a:t> a nebo těžký akutní respirační syndrom – SARS) </a:t>
            </a:r>
            <a:r>
              <a:rPr lang="cs-CZ" dirty="0"/>
              <a:t>– </a:t>
            </a:r>
            <a:r>
              <a:rPr lang="cs-CZ" dirty="0" smtClean="0"/>
              <a:t>považujeme je </a:t>
            </a:r>
            <a:r>
              <a:rPr lang="cs-CZ" dirty="0"/>
              <a:t>za "</a:t>
            </a:r>
            <a:r>
              <a:rPr lang="cs-CZ" b="1" dirty="0"/>
              <a:t>dočasné exponáty</a:t>
            </a:r>
            <a:r>
              <a:rPr lang="cs-CZ" dirty="0"/>
              <a:t>".</a:t>
            </a:r>
          </a:p>
        </p:txBody>
      </p:sp>
    </p:spTree>
    <p:extLst>
      <p:ext uri="{BB962C8B-B14F-4D97-AF65-F5344CB8AC3E}">
        <p14:creationId xmlns:p14="http://schemas.microsoft.com/office/powerpoint/2010/main" val="13322959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46916" y="260648"/>
            <a:ext cx="8337517" cy="710130"/>
          </a:xfrm>
        </p:spPr>
        <p:txBody>
          <a:bodyPr>
            <a:normAutofit/>
          </a:bodyPr>
          <a:lstStyle/>
          <a:p>
            <a:pPr algn="ctr"/>
            <a:r>
              <a:rPr lang="cs-CZ" b="1" dirty="0" smtClean="0"/>
              <a:t>Fylogeneze </a:t>
            </a:r>
            <a:r>
              <a:rPr lang="cs-CZ" b="1" dirty="0" err="1" smtClean="0"/>
              <a:t>primatoidních</a:t>
            </a:r>
            <a:r>
              <a:rPr lang="cs-CZ" b="1" dirty="0" smtClean="0"/>
              <a:t> vší </a:t>
            </a:r>
            <a:endParaRPr lang="cs-CZ" b="1" dirty="0"/>
          </a:p>
        </p:txBody>
      </p:sp>
      <p:pic>
        <p:nvPicPr>
          <p:cNvPr id="6" name="Zástupný symbol pro obsah 5"/>
          <p:cNvPicPr>
            <a:picLocks noGrp="1" noChangeAspect="1"/>
          </p:cNvPicPr>
          <p:nvPr>
            <p:ph idx="1"/>
          </p:nvPr>
        </p:nvPicPr>
        <p:blipFill>
          <a:blip r:embed="rId2"/>
          <a:stretch>
            <a:fillRect/>
          </a:stretch>
        </p:blipFill>
        <p:spPr>
          <a:xfrm>
            <a:off x="1577313" y="1480512"/>
            <a:ext cx="4849971" cy="4657126"/>
          </a:xfrm>
          <a:prstGeom prst="rect">
            <a:avLst/>
          </a:prstGeom>
        </p:spPr>
      </p:pic>
      <p:pic>
        <p:nvPicPr>
          <p:cNvPr id="9" name="Picture 2" descr="alternativní popis obrázku chybí"/>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99891" y="1413019"/>
            <a:ext cx="1907893" cy="1365637"/>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Pavián – Wikipedi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9478" y="4627885"/>
            <a:ext cx="2236605" cy="170795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ttps://encrypted-tbn0.gstatic.com/images?q=tbn:ANd9GcTiDDhdeUJLtndmNL6EUeTfiet29ocbYGHGWGp730p_NUyfz-xMwEzDDvOMTChwWgdYaIE&amp;usqp=CA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52998" y="3066648"/>
            <a:ext cx="810587" cy="127701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Pediculus schaeffi [Fahrenholz, 1910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27710" y="1480512"/>
            <a:ext cx="920304" cy="123064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20+ Pubic Louse Stock Illustrations, Royalty-Free Vector Graphics &amp; Clip  Art - iStock"/>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07783" y="3258302"/>
            <a:ext cx="1026476" cy="860429"/>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nedefinovaný"/>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97765" y="4931484"/>
            <a:ext cx="906479" cy="123382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Rodent Identification - Motomc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99857" y="5454394"/>
            <a:ext cx="1066367" cy="71091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ODHALENO: Víme, proč jsou lidé tak nesnesitelní, když mají hlad. Co za tím  stojí? - Laj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31419" y="2940308"/>
            <a:ext cx="2276364" cy="152969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Fahrenholzia pinnata - Wikipedia"/>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07969" y="5229200"/>
            <a:ext cx="723451" cy="1225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5544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01810" y="229959"/>
            <a:ext cx="10515600" cy="907084"/>
          </a:xfrm>
        </p:spPr>
        <p:txBody>
          <a:bodyPr>
            <a:normAutofit/>
          </a:bodyPr>
          <a:lstStyle/>
          <a:p>
            <a:pPr algn="ctr"/>
            <a:r>
              <a:rPr lang="cs-CZ" sz="4000" b="1" dirty="0" err="1" smtClean="0"/>
              <a:t>Homionidi</a:t>
            </a:r>
            <a:r>
              <a:rPr lang="cs-CZ" sz="4000" b="1" dirty="0" smtClean="0"/>
              <a:t>, </a:t>
            </a:r>
            <a:r>
              <a:rPr lang="cs-CZ" sz="4000" b="1" dirty="0"/>
              <a:t>š</a:t>
            </a:r>
            <a:r>
              <a:rPr lang="cs-CZ" sz="4000" b="1" dirty="0" smtClean="0"/>
              <a:t>impanzi a paviáni</a:t>
            </a:r>
            <a:endParaRPr lang="cs-CZ" sz="4000" b="1" dirty="0"/>
          </a:p>
        </p:txBody>
      </p:sp>
      <p:sp>
        <p:nvSpPr>
          <p:cNvPr id="3" name="Zástupný symbol pro obsah 2"/>
          <p:cNvSpPr>
            <a:spLocks noGrp="1"/>
          </p:cNvSpPr>
          <p:nvPr>
            <p:ph idx="1"/>
          </p:nvPr>
        </p:nvSpPr>
        <p:spPr>
          <a:xfrm>
            <a:off x="310101" y="1197475"/>
            <a:ext cx="11553245" cy="2507837"/>
          </a:xfrm>
        </p:spPr>
        <p:txBody>
          <a:bodyPr>
            <a:noAutofit/>
          </a:bodyPr>
          <a:lstStyle/>
          <a:p>
            <a:r>
              <a:rPr lang="cs-CZ" sz="2200" dirty="0"/>
              <a:t>Lidská </a:t>
            </a:r>
            <a:r>
              <a:rPr lang="cs-CZ" sz="2200" dirty="0" smtClean="0"/>
              <a:t>DNA vykazuje </a:t>
            </a:r>
            <a:r>
              <a:rPr lang="cs-CZ" sz="2200" b="1" dirty="0" smtClean="0"/>
              <a:t>cca </a:t>
            </a:r>
            <a:r>
              <a:rPr lang="cs-CZ" sz="2200" b="1" dirty="0"/>
              <a:t>98% podobnost s DNA šimpanzů</a:t>
            </a:r>
            <a:r>
              <a:rPr lang="cs-CZ" sz="2200" dirty="0"/>
              <a:t>, ale sdílíme s nimi </a:t>
            </a:r>
            <a:r>
              <a:rPr lang="cs-CZ" sz="2200" b="1" dirty="0"/>
              <a:t>méně než 50% </a:t>
            </a:r>
            <a:r>
              <a:rPr lang="cs-CZ" sz="2200" b="1" dirty="0" smtClean="0"/>
              <a:t>našich patogenů </a:t>
            </a:r>
            <a:r>
              <a:rPr lang="cs-CZ" sz="2200" b="1" dirty="0"/>
              <a:t>a parazitů</a:t>
            </a:r>
            <a:r>
              <a:rPr lang="cs-CZ" sz="2200" dirty="0"/>
              <a:t>. </a:t>
            </a:r>
          </a:p>
          <a:p>
            <a:r>
              <a:rPr lang="cs-CZ" sz="2200" dirty="0" smtClean="0"/>
              <a:t>Bylo prokázáno, že </a:t>
            </a:r>
            <a:r>
              <a:rPr lang="cs-CZ" sz="2200" b="1" dirty="0" smtClean="0"/>
              <a:t>šimpanzi se </a:t>
            </a:r>
            <a:r>
              <a:rPr lang="cs-CZ" sz="2200" b="1" dirty="0"/>
              <a:t>stali specializovanějšími obyvateli lesů </a:t>
            </a:r>
            <a:r>
              <a:rPr lang="cs-CZ" sz="2200" dirty="0" smtClean="0"/>
              <a:t>zhruba ve </a:t>
            </a:r>
            <a:r>
              <a:rPr lang="cs-CZ" sz="2200" dirty="0"/>
              <a:t>stejné době, </a:t>
            </a:r>
            <a:r>
              <a:rPr lang="cs-CZ" sz="2200" b="1" dirty="0"/>
              <a:t>kdy první hominidé </a:t>
            </a:r>
            <a:r>
              <a:rPr lang="cs-CZ" sz="2200" b="1" dirty="0" smtClean="0"/>
              <a:t>osídlovali savanu</a:t>
            </a:r>
            <a:r>
              <a:rPr lang="cs-CZ" sz="2200" dirty="0"/>
              <a:t>, a </a:t>
            </a:r>
            <a:r>
              <a:rPr lang="cs-CZ" sz="2200" dirty="0" smtClean="0"/>
              <a:t>to je zřejmě důvod </a:t>
            </a:r>
            <a:r>
              <a:rPr lang="cs-CZ" sz="2200" b="1" dirty="0" smtClean="0"/>
              <a:t>proč se střevní paraziti člověka </a:t>
            </a:r>
            <a:r>
              <a:rPr lang="cs-CZ" sz="2200" b="1" dirty="0"/>
              <a:t>podobají střevním parazitům všežravých paviánů </a:t>
            </a:r>
            <a:r>
              <a:rPr lang="cs-CZ" sz="2200" b="1" dirty="0" smtClean="0"/>
              <a:t>mnohem více </a:t>
            </a:r>
            <a:r>
              <a:rPr lang="cs-CZ" sz="2200" dirty="0"/>
              <a:t>než </a:t>
            </a:r>
            <a:r>
              <a:rPr lang="cs-CZ" sz="2200" dirty="0" smtClean="0"/>
              <a:t>šimpanzům. </a:t>
            </a:r>
            <a:endParaRPr lang="cs-CZ" sz="2200" dirty="0"/>
          </a:p>
          <a:p>
            <a:r>
              <a:rPr lang="cs-CZ" sz="2200" b="1" dirty="0" smtClean="0"/>
              <a:t>Lidé stejně jako paviáni jsou totiž na rozdíl od šimpanzů všežravci</a:t>
            </a:r>
            <a:r>
              <a:rPr lang="cs-CZ" sz="2200" dirty="0" smtClean="0"/>
              <a:t>.</a:t>
            </a:r>
            <a:endParaRPr lang="cs-CZ" sz="2200" dirty="0"/>
          </a:p>
        </p:txBody>
      </p:sp>
      <p:pic>
        <p:nvPicPr>
          <p:cNvPr id="6146" name="Picture 2" descr="alternativní popis obrázku chybí"/>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57646" y="3429000"/>
            <a:ext cx="4171785" cy="32182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undefin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97580" y="3429000"/>
            <a:ext cx="4233915" cy="32182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Objevena poslední bašta umírajícího druhu Homo erectus | Nedd.cz"/>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1953" y="3373146"/>
            <a:ext cx="3595160" cy="3419849"/>
          </a:xfrm>
          <a:prstGeom prst="rect">
            <a:avLst/>
          </a:prstGeom>
          <a:noFill/>
          <a:extLst>
            <a:ext uri="{909E8E84-426E-40DD-AFC4-6F175D3DCCD1}">
              <a14:hiddenFill xmlns:a14="http://schemas.microsoft.com/office/drawing/2010/main">
                <a:solidFill>
                  <a:srgbClr val="FFFFFF"/>
                </a:solidFill>
              </a14:hiddenFill>
            </a:ext>
          </a:extLst>
        </p:spPr>
      </p:pic>
      <p:sp>
        <p:nvSpPr>
          <p:cNvPr id="4" name="Ovál 3"/>
          <p:cNvSpPr/>
          <p:nvPr/>
        </p:nvSpPr>
        <p:spPr>
          <a:xfrm>
            <a:off x="524786" y="4476584"/>
            <a:ext cx="1001864" cy="117679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 </a:t>
            </a:r>
            <a:endParaRPr lang="cs-CZ" dirty="0"/>
          </a:p>
        </p:txBody>
      </p:sp>
      <p:sp>
        <p:nvSpPr>
          <p:cNvPr id="10" name="Ovál 9"/>
          <p:cNvSpPr/>
          <p:nvPr/>
        </p:nvSpPr>
        <p:spPr>
          <a:xfrm>
            <a:off x="1893738" y="5583142"/>
            <a:ext cx="1127758" cy="121780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3206105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52650" y="229952"/>
            <a:ext cx="7886700" cy="423880"/>
          </a:xfrm>
        </p:spPr>
        <p:txBody>
          <a:bodyPr>
            <a:noAutofit/>
          </a:bodyPr>
          <a:lstStyle/>
          <a:p>
            <a:pPr algn="ctr"/>
            <a:r>
              <a:rPr lang="cs-CZ" sz="3500" b="1" dirty="0"/>
              <a:t>Divergence lidských vší</a:t>
            </a:r>
          </a:p>
        </p:txBody>
      </p:sp>
      <p:sp>
        <p:nvSpPr>
          <p:cNvPr id="3" name="Zástupný symbol pro obsah 2"/>
          <p:cNvSpPr>
            <a:spLocks noGrp="1"/>
          </p:cNvSpPr>
          <p:nvPr>
            <p:ph idx="1"/>
          </p:nvPr>
        </p:nvSpPr>
        <p:spPr>
          <a:xfrm>
            <a:off x="373711" y="903001"/>
            <a:ext cx="11418073" cy="4251962"/>
          </a:xfrm>
        </p:spPr>
        <p:txBody>
          <a:bodyPr>
            <a:noAutofit/>
          </a:bodyPr>
          <a:lstStyle/>
          <a:p>
            <a:r>
              <a:rPr lang="cs-CZ" sz="2400" i="1" dirty="0"/>
              <a:t>P. </a:t>
            </a:r>
            <a:r>
              <a:rPr lang="cs-CZ" sz="2400" i="1" dirty="0" err="1"/>
              <a:t>humanus</a:t>
            </a:r>
            <a:r>
              <a:rPr lang="cs-CZ" sz="2400" dirty="0"/>
              <a:t> se vyskytuje ve dvou formách (na hlavě – veš šatní a na těle – věš dětská  = </a:t>
            </a:r>
            <a:r>
              <a:rPr lang="cs-CZ" sz="2400" b="1" i="1" dirty="0" err="1"/>
              <a:t>Pediculus</a:t>
            </a:r>
            <a:r>
              <a:rPr lang="cs-CZ" sz="2400" b="1" i="1" dirty="0"/>
              <a:t> </a:t>
            </a:r>
            <a:r>
              <a:rPr lang="cs-CZ" sz="2400" b="1" i="1" dirty="0" err="1"/>
              <a:t>humanus</a:t>
            </a:r>
            <a:r>
              <a:rPr lang="cs-CZ" sz="2400" b="1" i="1" dirty="0"/>
              <a:t> </a:t>
            </a:r>
            <a:r>
              <a:rPr lang="cs-CZ" sz="2400" b="1" i="1" dirty="0" err="1"/>
              <a:t>capitis</a:t>
            </a:r>
            <a:r>
              <a:rPr lang="cs-CZ" sz="2400" b="1" i="1" dirty="0"/>
              <a:t> </a:t>
            </a:r>
            <a:r>
              <a:rPr lang="cs-CZ" sz="2400" dirty="0"/>
              <a:t>a </a:t>
            </a:r>
            <a:r>
              <a:rPr lang="cs-CZ" sz="2400" b="1" i="1" dirty="0" err="1"/>
              <a:t>Pediculus</a:t>
            </a:r>
            <a:r>
              <a:rPr lang="cs-CZ" sz="2400" b="1" i="1" dirty="0"/>
              <a:t> </a:t>
            </a:r>
            <a:r>
              <a:rPr lang="cs-CZ" sz="2400" b="1" i="1" dirty="0" err="1"/>
              <a:t>humanus</a:t>
            </a:r>
            <a:r>
              <a:rPr lang="cs-CZ" sz="2400" b="1" i="1" dirty="0"/>
              <a:t> </a:t>
            </a:r>
            <a:r>
              <a:rPr lang="cs-CZ" sz="2400" b="1" i="1" dirty="0" err="1"/>
              <a:t>humanus</a:t>
            </a:r>
            <a:r>
              <a:rPr lang="cs-CZ" sz="2400" dirty="0"/>
              <a:t>), které </a:t>
            </a:r>
            <a:r>
              <a:rPr lang="cs-CZ" sz="2400" b="1" dirty="0"/>
              <a:t>jsou morfologicky podobné, ale ekologicky odlišné. </a:t>
            </a:r>
            <a:endParaRPr lang="cs-CZ" sz="2400" b="1" dirty="0" smtClean="0"/>
          </a:p>
          <a:p>
            <a:pPr marL="0" indent="0">
              <a:buNone/>
            </a:pPr>
            <a:endParaRPr lang="cs-CZ" sz="2400" dirty="0"/>
          </a:p>
          <a:p>
            <a:r>
              <a:rPr lang="cs-CZ" sz="2400" b="1" dirty="0"/>
              <a:t>Vši šatní </a:t>
            </a:r>
            <a:r>
              <a:rPr lang="cs-CZ" sz="2400" dirty="0"/>
              <a:t>žijí především v oblečení a jednou nebo dvakrát denně se stěhují na kůži, aby se nasály</a:t>
            </a:r>
            <a:r>
              <a:rPr lang="cs-CZ" sz="2400" dirty="0" smtClean="0"/>
              <a:t>.</a:t>
            </a:r>
          </a:p>
          <a:p>
            <a:endParaRPr lang="cs-CZ" sz="2400" dirty="0"/>
          </a:p>
          <a:p>
            <a:r>
              <a:rPr lang="cs-CZ" sz="2400" b="1" dirty="0"/>
              <a:t>Vši dětské </a:t>
            </a:r>
            <a:r>
              <a:rPr lang="cs-CZ" sz="2400" dirty="0"/>
              <a:t>se omezují na pokožku hlavy - vlasy a častěji se krmí. </a:t>
            </a:r>
            <a:r>
              <a:rPr lang="cs-CZ" sz="2400" b="1" dirty="0"/>
              <a:t>Vyvinuly se z lidských vší poté, co lidé ztratili ochlupení na těle, a poté, co jsme začali pravidelně nosit </a:t>
            </a:r>
            <a:r>
              <a:rPr lang="cs-CZ" sz="2400" b="1" dirty="0" smtClean="0"/>
              <a:t>oblečení. </a:t>
            </a:r>
            <a:r>
              <a:rPr lang="cs-CZ" sz="2400" dirty="0" smtClean="0"/>
              <a:t>Genetické </a:t>
            </a:r>
            <a:r>
              <a:rPr lang="cs-CZ" sz="2400" dirty="0"/>
              <a:t>důkazy naznačují, že toto období bylo </a:t>
            </a:r>
            <a:r>
              <a:rPr lang="cs-CZ" sz="2400" b="1" dirty="0"/>
              <a:t>před 83 000 až 170 000 lety</a:t>
            </a:r>
            <a:r>
              <a:rPr lang="cs-CZ" sz="2400" dirty="0"/>
              <a:t>. </a:t>
            </a:r>
            <a:endParaRPr lang="cs-CZ" sz="2400" dirty="0" smtClean="0"/>
          </a:p>
          <a:p>
            <a:pPr marL="0" indent="0">
              <a:buNone/>
            </a:pPr>
            <a:endParaRPr lang="cs-CZ" sz="2400" dirty="0"/>
          </a:p>
          <a:p>
            <a:r>
              <a:rPr lang="cs-CZ" sz="2400" b="1" dirty="0" smtClean="0"/>
              <a:t>Vši tak pomohly evolučním antropologům zjistit, kdy se oblečení začalo lidmi nosit pravidelně –  a tedy </a:t>
            </a:r>
            <a:r>
              <a:rPr lang="cs-CZ" sz="2400" b="1" dirty="0"/>
              <a:t>až velice dlouho po prvním použití ohně !</a:t>
            </a:r>
          </a:p>
        </p:txBody>
      </p:sp>
    </p:spTree>
    <p:extLst>
      <p:ext uri="{BB962C8B-B14F-4D97-AF65-F5344CB8AC3E}">
        <p14:creationId xmlns:p14="http://schemas.microsoft.com/office/powerpoint/2010/main" val="4987694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80445" y="110685"/>
            <a:ext cx="10773355" cy="1280795"/>
          </a:xfrm>
        </p:spPr>
        <p:txBody>
          <a:bodyPr>
            <a:noAutofit/>
          </a:bodyPr>
          <a:lstStyle/>
          <a:p>
            <a:pPr algn="ctr"/>
            <a:r>
              <a:rPr lang="cs-CZ" sz="3600" b="1" dirty="0" smtClean="0"/>
              <a:t>V </a:t>
            </a:r>
            <a:r>
              <a:rPr lang="cs-CZ" sz="3600" b="1" dirty="0"/>
              <a:t>historii bylo nejméně pět příležitostí, kdy byla lidská rasa v nebezpečí </a:t>
            </a:r>
            <a:r>
              <a:rPr lang="cs-CZ" sz="3600" b="1" dirty="0" smtClean="0"/>
              <a:t>vymření – vždy důsledek změny klimatu !</a:t>
            </a:r>
            <a:endParaRPr lang="cs-CZ" sz="3600" dirty="0"/>
          </a:p>
        </p:txBody>
      </p:sp>
      <p:pic>
        <p:nvPicPr>
          <p:cNvPr id="1026" name="Picture 2" descr="https://i.dailymail.co.uk/1s/2023/09/08/16/75221261-12483565-image-a-3_169418635174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27866" y="1384855"/>
            <a:ext cx="9083701" cy="5473145"/>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8690776" y="5685183"/>
            <a:ext cx="246488" cy="7076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délník 4"/>
          <p:cNvSpPr/>
          <p:nvPr/>
        </p:nvSpPr>
        <p:spPr>
          <a:xfrm>
            <a:off x="7633252" y="5320745"/>
            <a:ext cx="1297387" cy="3644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5974080" y="5987332"/>
            <a:ext cx="2716696" cy="3843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4385142" y="5796500"/>
            <a:ext cx="987290" cy="2663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p:cNvSpPr/>
          <p:nvPr/>
        </p:nvSpPr>
        <p:spPr>
          <a:xfrm>
            <a:off x="2764404" y="6058893"/>
            <a:ext cx="1187394" cy="30744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Šipka doleva 3"/>
          <p:cNvSpPr/>
          <p:nvPr/>
        </p:nvSpPr>
        <p:spPr>
          <a:xfrm>
            <a:off x="6440554" y="2798859"/>
            <a:ext cx="978408" cy="48463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Šipka doleva 9"/>
          <p:cNvSpPr/>
          <p:nvPr/>
        </p:nvSpPr>
        <p:spPr>
          <a:xfrm>
            <a:off x="6386222" y="5416159"/>
            <a:ext cx="978408" cy="48463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Šipka doleva 10"/>
          <p:cNvSpPr/>
          <p:nvPr/>
        </p:nvSpPr>
        <p:spPr>
          <a:xfrm>
            <a:off x="10514275" y="5352550"/>
            <a:ext cx="978408" cy="48463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Šipka doleva 11"/>
          <p:cNvSpPr/>
          <p:nvPr/>
        </p:nvSpPr>
        <p:spPr>
          <a:xfrm>
            <a:off x="10514275" y="3602701"/>
            <a:ext cx="978408" cy="48463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Šipka doleva 12"/>
          <p:cNvSpPr/>
          <p:nvPr/>
        </p:nvSpPr>
        <p:spPr>
          <a:xfrm>
            <a:off x="10514275" y="1852853"/>
            <a:ext cx="978408" cy="48463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Šipka doleva 13"/>
          <p:cNvSpPr/>
          <p:nvPr/>
        </p:nvSpPr>
        <p:spPr>
          <a:xfrm rot="10800000">
            <a:off x="2310979" y="5292452"/>
            <a:ext cx="978408" cy="48463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775687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77431" y="76615"/>
            <a:ext cx="11175101" cy="1325563"/>
          </a:xfrm>
        </p:spPr>
        <p:txBody>
          <a:bodyPr>
            <a:normAutofit fontScale="90000"/>
          </a:bodyPr>
          <a:lstStyle/>
          <a:p>
            <a:pPr algn="ctr"/>
            <a:r>
              <a:rPr lang="cs-CZ" sz="4200" b="1" dirty="0"/>
              <a:t>Divergence v evoluci lidských vší</a:t>
            </a:r>
            <a:r>
              <a:rPr lang="cs-CZ" dirty="0"/>
              <a:t/>
            </a:r>
            <a:br>
              <a:rPr lang="cs-CZ" dirty="0"/>
            </a:br>
            <a:r>
              <a:rPr lang="cs-CZ" sz="3300" b="1" dirty="0"/>
              <a:t>Ztráta tělesného ochlupení vedla ke vzniku nového druhu – </a:t>
            </a:r>
            <a:r>
              <a:rPr lang="cs-CZ" sz="3300" b="1" i="1" dirty="0" err="1"/>
              <a:t>Pthirius</a:t>
            </a:r>
            <a:r>
              <a:rPr lang="cs-CZ" sz="3300" b="1" i="1" dirty="0"/>
              <a:t> </a:t>
            </a:r>
            <a:r>
              <a:rPr lang="cs-CZ" sz="3300" b="1" i="1" dirty="0" err="1"/>
              <a:t>pubis</a:t>
            </a:r>
            <a:endParaRPr lang="cs-CZ" sz="3300" b="1" i="1" dirty="0"/>
          </a:p>
        </p:txBody>
      </p:sp>
      <p:pic>
        <p:nvPicPr>
          <p:cNvPr id="4" name="Zástupný symbol pro obsah 3"/>
          <p:cNvPicPr>
            <a:picLocks noGrp="1" noChangeAspect="1"/>
          </p:cNvPicPr>
          <p:nvPr>
            <p:ph idx="1"/>
          </p:nvPr>
        </p:nvPicPr>
        <p:blipFill>
          <a:blip r:embed="rId2"/>
          <a:stretch>
            <a:fillRect/>
          </a:stretch>
        </p:blipFill>
        <p:spPr>
          <a:xfrm>
            <a:off x="2529479" y="1489639"/>
            <a:ext cx="7300332" cy="5186290"/>
          </a:xfrm>
          <a:prstGeom prst="rect">
            <a:avLst/>
          </a:prstGeom>
        </p:spPr>
      </p:pic>
      <p:sp>
        <p:nvSpPr>
          <p:cNvPr id="3" name="Obdélník 2"/>
          <p:cNvSpPr/>
          <p:nvPr/>
        </p:nvSpPr>
        <p:spPr>
          <a:xfrm>
            <a:off x="5923718" y="4460682"/>
            <a:ext cx="1184747" cy="5565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délník 4"/>
          <p:cNvSpPr/>
          <p:nvPr/>
        </p:nvSpPr>
        <p:spPr>
          <a:xfrm>
            <a:off x="6338516" y="2513937"/>
            <a:ext cx="1453762" cy="6665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8" name="Obrázek 7"/>
          <p:cNvPicPr>
            <a:picLocks noChangeAspect="1"/>
          </p:cNvPicPr>
          <p:nvPr/>
        </p:nvPicPr>
        <p:blipFill>
          <a:blip r:embed="rId3"/>
          <a:stretch>
            <a:fillRect/>
          </a:stretch>
        </p:blipFill>
        <p:spPr>
          <a:xfrm>
            <a:off x="309868" y="1849328"/>
            <a:ext cx="2230474" cy="1827377"/>
          </a:xfrm>
          <a:prstGeom prst="rect">
            <a:avLst/>
          </a:prstGeom>
        </p:spPr>
      </p:pic>
      <p:pic>
        <p:nvPicPr>
          <p:cNvPr id="2056" name="Picture 8" descr="gorila horská 0003 | gorila horská | Fotobanka | NaturalScenery.c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13659" y="3743683"/>
            <a:ext cx="1914515" cy="2865268"/>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ek 9"/>
          <p:cNvPicPr>
            <a:picLocks noChangeAspect="1"/>
          </p:cNvPicPr>
          <p:nvPr/>
        </p:nvPicPr>
        <p:blipFill>
          <a:blip r:embed="rId5"/>
          <a:stretch>
            <a:fillRect/>
          </a:stretch>
        </p:blipFill>
        <p:spPr>
          <a:xfrm>
            <a:off x="9830740" y="1897629"/>
            <a:ext cx="1897434" cy="1779076"/>
          </a:xfrm>
          <a:prstGeom prst="rect">
            <a:avLst/>
          </a:prstGeom>
        </p:spPr>
      </p:pic>
      <p:sp>
        <p:nvSpPr>
          <p:cNvPr id="13" name="Šipka nahoru 12"/>
          <p:cNvSpPr/>
          <p:nvPr/>
        </p:nvSpPr>
        <p:spPr>
          <a:xfrm>
            <a:off x="9247367" y="3697360"/>
            <a:ext cx="484632" cy="818982"/>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522401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46151" y="190198"/>
            <a:ext cx="10515600" cy="907084"/>
          </a:xfrm>
        </p:spPr>
        <p:txBody>
          <a:bodyPr>
            <a:normAutofit/>
          </a:bodyPr>
          <a:lstStyle/>
          <a:p>
            <a:pPr algn="ctr"/>
            <a:r>
              <a:rPr lang="cs-CZ" sz="4000" b="1" dirty="0" smtClean="0"/>
              <a:t>Evoluční rozchod se šimpanzi ! </a:t>
            </a:r>
            <a:endParaRPr lang="cs-CZ" sz="4000" b="1" dirty="0"/>
          </a:p>
        </p:txBody>
      </p:sp>
      <p:sp>
        <p:nvSpPr>
          <p:cNvPr id="3" name="Zástupný symbol pro obsah 2"/>
          <p:cNvSpPr>
            <a:spLocks noGrp="1"/>
          </p:cNvSpPr>
          <p:nvPr>
            <p:ph idx="1"/>
          </p:nvPr>
        </p:nvSpPr>
        <p:spPr>
          <a:xfrm>
            <a:off x="413468" y="1192696"/>
            <a:ext cx="11537342" cy="5359179"/>
          </a:xfrm>
        </p:spPr>
        <p:txBody>
          <a:bodyPr>
            <a:normAutofit/>
          </a:bodyPr>
          <a:lstStyle/>
          <a:p>
            <a:r>
              <a:rPr lang="cs-CZ" b="1" dirty="0"/>
              <a:t>Vši a hnidy </a:t>
            </a:r>
            <a:r>
              <a:rPr lang="cs-CZ" dirty="0"/>
              <a:t>byly </a:t>
            </a:r>
            <a:r>
              <a:rPr lang="cs-CZ" dirty="0" smtClean="0"/>
              <a:t>mnohokrát nalezeny </a:t>
            </a:r>
            <a:r>
              <a:rPr lang="cs-CZ" dirty="0"/>
              <a:t>v textiliích, </a:t>
            </a:r>
            <a:r>
              <a:rPr lang="cs-CZ" dirty="0" smtClean="0"/>
              <a:t>na vlasech </a:t>
            </a:r>
            <a:r>
              <a:rPr lang="cs-CZ" dirty="0"/>
              <a:t>a hřebenech vykopaných z </a:t>
            </a:r>
            <a:r>
              <a:rPr lang="cs-CZ" b="1" dirty="0"/>
              <a:t>archeologických </a:t>
            </a:r>
            <a:r>
              <a:rPr lang="cs-CZ" b="1" dirty="0" smtClean="0"/>
              <a:t>nalezišť</a:t>
            </a:r>
            <a:r>
              <a:rPr lang="cs-CZ" dirty="0" smtClean="0"/>
              <a:t>. Nutno zde připomenout, </a:t>
            </a:r>
            <a:r>
              <a:rPr lang="cs-CZ" dirty="0"/>
              <a:t>že nejbližším příbuzným vši lidské hlavy a těla, </a:t>
            </a:r>
            <a:r>
              <a:rPr lang="cs-CZ" b="1" i="1" dirty="0" err="1"/>
              <a:t>Pediculus</a:t>
            </a:r>
            <a:r>
              <a:rPr lang="cs-CZ" b="1" i="1" dirty="0"/>
              <a:t> </a:t>
            </a:r>
            <a:r>
              <a:rPr lang="cs-CZ" b="1" i="1" dirty="0" err="1"/>
              <a:t>humanus</a:t>
            </a:r>
            <a:r>
              <a:rPr lang="cs-CZ" b="1" dirty="0"/>
              <a:t>, je </a:t>
            </a:r>
            <a:r>
              <a:rPr lang="cs-CZ" b="1" i="1" dirty="0"/>
              <a:t>P. </a:t>
            </a:r>
            <a:r>
              <a:rPr lang="cs-CZ" b="1" i="1" dirty="0" err="1"/>
              <a:t>schaeffi</a:t>
            </a:r>
            <a:r>
              <a:rPr lang="cs-CZ" dirty="0"/>
              <a:t>, </a:t>
            </a:r>
            <a:r>
              <a:rPr lang="cs-CZ" dirty="0" smtClean="0"/>
              <a:t>která </a:t>
            </a:r>
            <a:r>
              <a:rPr lang="cs-CZ" dirty="0"/>
              <a:t>napadá </a:t>
            </a:r>
            <a:r>
              <a:rPr lang="cs-CZ" dirty="0" smtClean="0"/>
              <a:t>šimpanze. </a:t>
            </a:r>
          </a:p>
          <a:p>
            <a:pPr marL="0" indent="0">
              <a:buNone/>
            </a:pPr>
            <a:endParaRPr lang="cs-CZ" dirty="0" smtClean="0"/>
          </a:p>
          <a:p>
            <a:r>
              <a:rPr lang="cs-CZ" dirty="0" smtClean="0"/>
              <a:t>Lze tedy předpokládat</a:t>
            </a:r>
            <a:r>
              <a:rPr lang="cs-CZ" dirty="0"/>
              <a:t>, že lidské a šimpanzí vši se </a:t>
            </a:r>
            <a:r>
              <a:rPr lang="cs-CZ" dirty="0" err="1"/>
              <a:t>kospecifikovaly</a:t>
            </a:r>
            <a:r>
              <a:rPr lang="cs-CZ" dirty="0"/>
              <a:t> se svými hostiteli jako </a:t>
            </a:r>
            <a:r>
              <a:rPr lang="cs-CZ" dirty="0" smtClean="0"/>
              <a:t>„rodinné“ </a:t>
            </a:r>
            <a:r>
              <a:rPr lang="cs-CZ" dirty="0"/>
              <a:t>dědictví </a:t>
            </a:r>
            <a:r>
              <a:rPr lang="cs-CZ" b="1" dirty="0"/>
              <a:t>od té doby, co se oddělily od společného předka</a:t>
            </a:r>
            <a:r>
              <a:rPr lang="cs-CZ" b="1" dirty="0" smtClean="0"/>
              <a:t>.</a:t>
            </a:r>
          </a:p>
          <a:p>
            <a:pPr marL="0" indent="0">
              <a:buNone/>
            </a:pPr>
            <a:endParaRPr lang="cs-CZ" dirty="0" smtClean="0"/>
          </a:p>
          <a:p>
            <a:r>
              <a:rPr lang="cs-CZ" dirty="0"/>
              <a:t>Pomocí jaderných a mitochondriálních DNA </a:t>
            </a:r>
            <a:r>
              <a:rPr lang="cs-CZ" dirty="0" err="1"/>
              <a:t>markerů</a:t>
            </a:r>
            <a:r>
              <a:rPr lang="cs-CZ" dirty="0"/>
              <a:t>, </a:t>
            </a:r>
            <a:r>
              <a:rPr lang="cs-CZ" dirty="0" smtClean="0"/>
              <a:t>byla prokázána divergence </a:t>
            </a:r>
            <a:r>
              <a:rPr lang="cs-CZ" dirty="0"/>
              <a:t>šimpanzích a lidských vší </a:t>
            </a:r>
            <a:r>
              <a:rPr lang="cs-CZ" i="1" dirty="0"/>
              <a:t>rodu </a:t>
            </a:r>
            <a:r>
              <a:rPr lang="cs-CZ" i="1" dirty="0" err="1"/>
              <a:t>Pediculus</a:t>
            </a:r>
            <a:r>
              <a:rPr lang="cs-CZ" dirty="0"/>
              <a:t> na dobu před 5,5 miliony let (MYA) a </a:t>
            </a:r>
            <a:r>
              <a:rPr lang="cs-CZ" dirty="0" smtClean="0"/>
              <a:t>byly rovněž poskytnuty </a:t>
            </a:r>
            <a:r>
              <a:rPr lang="cs-CZ" dirty="0"/>
              <a:t>důkazy o </a:t>
            </a:r>
            <a:r>
              <a:rPr lang="cs-CZ" dirty="0" err="1"/>
              <a:t>kospeciaci</a:t>
            </a:r>
            <a:r>
              <a:rPr lang="cs-CZ" dirty="0"/>
              <a:t> s jejich hostiteli. </a:t>
            </a:r>
          </a:p>
        </p:txBody>
      </p:sp>
    </p:spTree>
    <p:extLst>
      <p:ext uri="{BB962C8B-B14F-4D97-AF65-F5344CB8AC3E}">
        <p14:creationId xmlns:p14="http://schemas.microsoft.com/office/powerpoint/2010/main" val="13241433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Fig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55907" y="1221526"/>
            <a:ext cx="5880186" cy="4351338"/>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2195885" y="274638"/>
            <a:ext cx="8229600" cy="778098"/>
          </a:xfrm>
        </p:spPr>
        <p:txBody>
          <a:bodyPr>
            <a:normAutofit/>
          </a:bodyPr>
          <a:lstStyle/>
          <a:p>
            <a:pPr algn="ctr"/>
            <a:r>
              <a:rPr lang="cs-CZ" sz="3800" b="1" dirty="0" smtClean="0"/>
              <a:t>Fylogeneze vší a jejich hostitelů</a:t>
            </a:r>
            <a:endParaRPr lang="cs-CZ" sz="3800" b="1" dirty="0"/>
          </a:p>
        </p:txBody>
      </p:sp>
      <p:sp>
        <p:nvSpPr>
          <p:cNvPr id="4" name="Ovál 3"/>
          <p:cNvSpPr/>
          <p:nvPr/>
        </p:nvSpPr>
        <p:spPr>
          <a:xfrm>
            <a:off x="6496213" y="2022794"/>
            <a:ext cx="1057524" cy="9748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Obdélník 2"/>
          <p:cNvSpPr/>
          <p:nvPr/>
        </p:nvSpPr>
        <p:spPr>
          <a:xfrm>
            <a:off x="5064978" y="2759100"/>
            <a:ext cx="540691" cy="5168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5064977" y="2027580"/>
            <a:ext cx="540691" cy="51288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7" name="Picture 2" descr="Crab louse - Wikiped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4988" y="3788944"/>
            <a:ext cx="1487964" cy="9521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Pubic louse, SEM - Stock Image - C056/9952 - Science Photo Librar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1144988" y="4725251"/>
            <a:ext cx="1487964" cy="16813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Pediculus capiti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767395" y="783088"/>
            <a:ext cx="2235176" cy="1495938"/>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1012445" y="2663686"/>
            <a:ext cx="1830822" cy="1077218"/>
          </a:xfrm>
          <a:prstGeom prst="rect">
            <a:avLst/>
          </a:prstGeom>
          <a:noFill/>
        </p:spPr>
        <p:txBody>
          <a:bodyPr wrap="none" rtlCol="0">
            <a:spAutoFit/>
          </a:bodyPr>
          <a:lstStyle/>
          <a:p>
            <a:pPr algn="ctr"/>
            <a:r>
              <a:rPr lang="cs-CZ" sz="1600" b="1" dirty="0" err="1" smtClean="0"/>
              <a:t>Pediculus</a:t>
            </a:r>
            <a:r>
              <a:rPr lang="cs-CZ" sz="1600" b="1" dirty="0" smtClean="0"/>
              <a:t> </a:t>
            </a:r>
            <a:r>
              <a:rPr lang="cs-CZ" sz="1600" b="1" dirty="0" err="1" smtClean="0"/>
              <a:t>humanus</a:t>
            </a:r>
            <a:endParaRPr lang="cs-CZ" sz="1600" b="1" dirty="0" smtClean="0"/>
          </a:p>
          <a:p>
            <a:pPr algn="ctr"/>
            <a:r>
              <a:rPr lang="cs-CZ" sz="1600" dirty="0" smtClean="0"/>
              <a:t>(Veš šatní)</a:t>
            </a:r>
          </a:p>
          <a:p>
            <a:pPr algn="ctr"/>
            <a:r>
              <a:rPr lang="cs-CZ" sz="1600" b="1" dirty="0" err="1" smtClean="0"/>
              <a:t>Pthirius</a:t>
            </a:r>
            <a:r>
              <a:rPr lang="cs-CZ" sz="1600" b="1" dirty="0" smtClean="0"/>
              <a:t> </a:t>
            </a:r>
            <a:r>
              <a:rPr lang="cs-CZ" sz="1600" b="1" dirty="0" err="1" smtClean="0"/>
              <a:t>pubis</a:t>
            </a:r>
            <a:endParaRPr lang="cs-CZ" sz="1600" b="1" dirty="0" smtClean="0"/>
          </a:p>
          <a:p>
            <a:pPr algn="ctr"/>
            <a:r>
              <a:rPr lang="cs-CZ" sz="1600" dirty="0" smtClean="0"/>
              <a:t>(Veš muňka)</a:t>
            </a:r>
            <a:endParaRPr lang="cs-CZ" sz="1600" dirty="0"/>
          </a:p>
        </p:txBody>
      </p:sp>
      <p:pic>
        <p:nvPicPr>
          <p:cNvPr id="11" name="Picture 4" descr="James Bond - Vyber si potis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16894" y="1342044"/>
            <a:ext cx="2929530" cy="292953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undefine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14831" y="2171531"/>
            <a:ext cx="1609464" cy="2860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bdélník 9"/>
          <p:cNvSpPr/>
          <p:nvPr/>
        </p:nvSpPr>
        <p:spPr>
          <a:xfrm>
            <a:off x="3763616" y="5692568"/>
            <a:ext cx="6096000" cy="646331"/>
          </a:xfrm>
          <a:prstGeom prst="rect">
            <a:avLst/>
          </a:prstGeom>
        </p:spPr>
        <p:txBody>
          <a:bodyPr>
            <a:spAutoFit/>
          </a:bodyPr>
          <a:lstStyle/>
          <a:p>
            <a:r>
              <a:rPr lang="cs-CZ" dirty="0">
                <a:solidFill>
                  <a:srgbClr val="333333"/>
                </a:solidFill>
                <a:latin typeface="Georgia" panose="02040502050405020303" pitchFamily="18" charset="0"/>
              </a:rPr>
              <a:t>Tečkované čáry označují, které vši parazitují na kterém hostiteli. MYA, před miliony let; AU, Starý svět.</a:t>
            </a:r>
            <a:endParaRPr lang="cs-CZ" dirty="0"/>
          </a:p>
        </p:txBody>
      </p:sp>
      <p:sp>
        <p:nvSpPr>
          <p:cNvPr id="14" name="TextovéPole 13"/>
          <p:cNvSpPr txBox="1"/>
          <p:nvPr/>
        </p:nvSpPr>
        <p:spPr>
          <a:xfrm>
            <a:off x="7100518" y="5995281"/>
            <a:ext cx="492979" cy="307777"/>
          </a:xfrm>
          <a:prstGeom prst="rect">
            <a:avLst/>
          </a:prstGeom>
          <a:solidFill>
            <a:schemeClr val="bg1"/>
          </a:solidFill>
        </p:spPr>
        <p:txBody>
          <a:bodyPr wrap="square" rtlCol="0">
            <a:spAutoFit/>
          </a:bodyPr>
          <a:lstStyle/>
          <a:p>
            <a:r>
              <a:rPr lang="cs-CZ" sz="1400" dirty="0" smtClean="0"/>
              <a:t>OW</a:t>
            </a:r>
            <a:endParaRPr lang="cs-CZ" sz="1400" dirty="0"/>
          </a:p>
        </p:txBody>
      </p:sp>
    </p:spTree>
    <p:extLst>
      <p:ext uri="{BB962C8B-B14F-4D97-AF65-F5344CB8AC3E}">
        <p14:creationId xmlns:p14="http://schemas.microsoft.com/office/powerpoint/2010/main" val="30718382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37906"/>
            <a:ext cx="10515600" cy="1082012"/>
          </a:xfrm>
        </p:spPr>
        <p:txBody>
          <a:bodyPr>
            <a:normAutofit/>
          </a:bodyPr>
          <a:lstStyle/>
          <a:p>
            <a:pPr algn="ctr"/>
            <a:r>
              <a:rPr lang="cs-CZ" sz="4000" b="1" i="1" dirty="0" smtClean="0"/>
              <a:t>Homo </a:t>
            </a:r>
            <a:r>
              <a:rPr lang="cs-CZ" sz="4000" b="1" i="1" dirty="0" err="1" smtClean="0"/>
              <a:t>erektus</a:t>
            </a:r>
            <a:r>
              <a:rPr lang="cs-CZ" sz="4000" b="1" i="1" dirty="0" smtClean="0"/>
              <a:t> </a:t>
            </a:r>
            <a:r>
              <a:rPr lang="cs-CZ" sz="4000" dirty="0" smtClean="0"/>
              <a:t>versus</a:t>
            </a:r>
            <a:r>
              <a:rPr lang="cs-CZ" sz="4000" b="1" dirty="0" smtClean="0"/>
              <a:t> </a:t>
            </a:r>
            <a:r>
              <a:rPr lang="cs-CZ" sz="4000" b="1" i="1" dirty="0" smtClean="0"/>
              <a:t>Homo sapiens </a:t>
            </a:r>
            <a:r>
              <a:rPr lang="cs-CZ" sz="4000" b="1" dirty="0" smtClean="0"/>
              <a:t>!</a:t>
            </a:r>
            <a:endParaRPr lang="cs-CZ" sz="4000" b="1" dirty="0"/>
          </a:p>
        </p:txBody>
      </p:sp>
      <p:sp>
        <p:nvSpPr>
          <p:cNvPr id="3" name="Zástupný symbol pro obsah 2"/>
          <p:cNvSpPr>
            <a:spLocks noGrp="1"/>
          </p:cNvSpPr>
          <p:nvPr>
            <p:ph idx="1"/>
          </p:nvPr>
        </p:nvSpPr>
        <p:spPr>
          <a:xfrm>
            <a:off x="492981" y="1141811"/>
            <a:ext cx="10860819" cy="5036351"/>
          </a:xfrm>
        </p:spPr>
        <p:txBody>
          <a:bodyPr>
            <a:normAutofit lnSpcReduction="10000"/>
          </a:bodyPr>
          <a:lstStyle/>
          <a:p>
            <a:endParaRPr lang="cs-CZ" dirty="0"/>
          </a:p>
          <a:p>
            <a:r>
              <a:rPr lang="cs-CZ" dirty="0" smtClean="0"/>
              <a:t>Bylo rovněž zjištěno, </a:t>
            </a:r>
            <a:r>
              <a:rPr lang="cs-CZ" dirty="0"/>
              <a:t>že </a:t>
            </a:r>
            <a:r>
              <a:rPr lang="cs-CZ" b="1" dirty="0"/>
              <a:t>lidské vši se rozdělily na dva zcela odlišné klady, A </a:t>
            </a:r>
            <a:r>
              <a:rPr lang="cs-CZ" b="1" dirty="0" err="1"/>
              <a:t>a</a:t>
            </a:r>
            <a:r>
              <a:rPr lang="cs-CZ" b="1" dirty="0"/>
              <a:t> B, asi 1,18 </a:t>
            </a:r>
            <a:r>
              <a:rPr lang="cs-CZ" b="1" dirty="0" smtClean="0"/>
              <a:t>milionem </a:t>
            </a:r>
            <a:r>
              <a:rPr lang="cs-CZ" b="1" dirty="0"/>
              <a:t>let</a:t>
            </a:r>
            <a:r>
              <a:rPr lang="cs-CZ" dirty="0"/>
              <a:t>. Existuje celosvětový klad (který zahrnuje vši hlavové i tělesné) a klad </a:t>
            </a:r>
            <a:r>
              <a:rPr lang="cs-CZ" dirty="0" smtClean="0"/>
              <a:t>Nový svět. </a:t>
            </a:r>
          </a:p>
          <a:p>
            <a:endParaRPr lang="cs-CZ" dirty="0"/>
          </a:p>
          <a:p>
            <a:r>
              <a:rPr lang="cs-CZ" dirty="0" smtClean="0"/>
              <a:t>Existuje tedy otázka „</a:t>
            </a:r>
            <a:r>
              <a:rPr lang="cs-CZ" b="1" dirty="0" smtClean="0"/>
              <a:t>Jak mohou </a:t>
            </a:r>
            <a:r>
              <a:rPr lang="cs-CZ" b="1" dirty="0"/>
              <a:t>lidé </a:t>
            </a:r>
            <a:r>
              <a:rPr lang="cs-CZ" b="1" dirty="0" smtClean="0"/>
              <a:t>„hostit“ </a:t>
            </a:r>
            <a:r>
              <a:rPr lang="cs-CZ" b="1" dirty="0"/>
              <a:t>dva klady vši, které se od sebe oddělily před více než milionem let</a:t>
            </a:r>
            <a:r>
              <a:rPr lang="cs-CZ" dirty="0"/>
              <a:t>, když je toto oddělení </a:t>
            </a:r>
            <a:r>
              <a:rPr lang="cs-CZ" b="1" dirty="0"/>
              <a:t>desetkrát starší než vznik </a:t>
            </a:r>
            <a:r>
              <a:rPr lang="cs-CZ" b="1" i="1" dirty="0"/>
              <a:t>Homo sapiens</a:t>
            </a:r>
            <a:r>
              <a:rPr lang="cs-CZ" dirty="0" smtClean="0"/>
              <a:t>?</a:t>
            </a:r>
          </a:p>
          <a:p>
            <a:pPr marL="0" indent="0">
              <a:buNone/>
            </a:pPr>
            <a:endParaRPr lang="cs-CZ" dirty="0"/>
          </a:p>
          <a:p>
            <a:r>
              <a:rPr lang="cs-CZ" dirty="0" smtClean="0"/>
              <a:t>Odpověď - naznačuje</a:t>
            </a:r>
            <a:r>
              <a:rPr lang="cs-CZ" dirty="0"/>
              <a:t>, že </a:t>
            </a:r>
            <a:r>
              <a:rPr lang="cs-CZ" b="1" dirty="0"/>
              <a:t>k oddělení došlo přibližně v době oddělení předků moderních lidí od </a:t>
            </a:r>
            <a:r>
              <a:rPr lang="cs-CZ" b="1" i="1" dirty="0"/>
              <a:t>Homo </a:t>
            </a:r>
            <a:r>
              <a:rPr lang="cs-CZ" b="1" i="1" dirty="0" err="1"/>
              <a:t>erectus</a:t>
            </a:r>
            <a:r>
              <a:rPr lang="cs-CZ" dirty="0"/>
              <a:t>. Tyto dvě linie hominidů pak koexistovaly asi jeden milion let až do zániku </a:t>
            </a:r>
            <a:r>
              <a:rPr lang="cs-CZ" i="1" dirty="0"/>
              <a:t>H. </a:t>
            </a:r>
            <a:r>
              <a:rPr lang="cs-CZ" i="1" dirty="0" err="1"/>
              <a:t>erectus</a:t>
            </a:r>
            <a:r>
              <a:rPr lang="cs-CZ" dirty="0"/>
              <a:t>. </a:t>
            </a:r>
          </a:p>
          <a:p>
            <a:endParaRPr lang="cs-CZ" dirty="0"/>
          </a:p>
        </p:txBody>
      </p:sp>
    </p:spTree>
    <p:extLst>
      <p:ext uri="{BB962C8B-B14F-4D97-AF65-F5344CB8AC3E}">
        <p14:creationId xmlns:p14="http://schemas.microsoft.com/office/powerpoint/2010/main" val="16095157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760"/>
            <a:ext cx="10515600" cy="938254"/>
          </a:xfrm>
        </p:spPr>
        <p:txBody>
          <a:bodyPr>
            <a:normAutofit fontScale="90000"/>
          </a:bodyPr>
          <a:lstStyle/>
          <a:p>
            <a:pPr algn="ctr"/>
            <a:r>
              <a:rPr lang="cs-CZ" b="1" dirty="0"/>
              <a:t>Vši a oblečení</a:t>
            </a:r>
            <a:br>
              <a:rPr lang="cs-CZ" b="1" dirty="0"/>
            </a:br>
            <a:r>
              <a:rPr lang="cs-CZ" sz="3300" b="1" dirty="0" smtClean="0"/>
              <a:t>„</a:t>
            </a:r>
            <a:r>
              <a:rPr lang="cs-CZ" sz="3300" dirty="0" smtClean="0"/>
              <a:t>Nic </a:t>
            </a:r>
            <a:r>
              <a:rPr lang="cs-CZ" sz="3300" dirty="0"/>
              <a:t>v biologii nedává smysl jinak než ve světle </a:t>
            </a:r>
            <a:r>
              <a:rPr lang="cs-CZ" sz="3300" dirty="0" smtClean="0"/>
              <a:t>evoluce“</a:t>
            </a:r>
            <a:endParaRPr lang="cs-CZ" sz="3300" dirty="0"/>
          </a:p>
        </p:txBody>
      </p:sp>
      <p:sp>
        <p:nvSpPr>
          <p:cNvPr id="3" name="Zástupný symbol pro obsah 2"/>
          <p:cNvSpPr>
            <a:spLocks noGrp="1"/>
          </p:cNvSpPr>
          <p:nvPr>
            <p:ph idx="1"/>
          </p:nvPr>
        </p:nvSpPr>
        <p:spPr>
          <a:xfrm>
            <a:off x="492981" y="1566407"/>
            <a:ext cx="11052313" cy="4826442"/>
          </a:xfrm>
        </p:spPr>
        <p:txBody>
          <a:bodyPr>
            <a:normAutofit/>
          </a:bodyPr>
          <a:lstStyle/>
          <a:p>
            <a:r>
              <a:rPr lang="cs-CZ" dirty="0" smtClean="0"/>
              <a:t>Oddělení lidských vši </a:t>
            </a:r>
            <a:r>
              <a:rPr lang="cs-CZ" b="1" dirty="0" smtClean="0"/>
              <a:t>nastalo cca před </a:t>
            </a:r>
            <a:r>
              <a:rPr lang="cs-CZ" b="1" dirty="0"/>
              <a:t>100 000 </a:t>
            </a:r>
            <a:r>
              <a:rPr lang="cs-CZ" b="1" dirty="0" smtClean="0"/>
              <a:t>lety</a:t>
            </a:r>
            <a:r>
              <a:rPr lang="cs-CZ" dirty="0" smtClean="0"/>
              <a:t>, což se </a:t>
            </a:r>
            <a:r>
              <a:rPr lang="cs-CZ" b="1" dirty="0"/>
              <a:t>shoduje s původem oblečení </a:t>
            </a:r>
            <a:r>
              <a:rPr lang="cs-CZ" dirty="0"/>
              <a:t>nebo následuje brzy po něm, protože nahé lidské tělo je nehostinným místem pro množení vší. Vši se živí pokožkou hlavy a množí se ve vlasech, zatímco vši tělní se živí kůží, ale množí se v oblečení</a:t>
            </a:r>
            <a:r>
              <a:rPr lang="cs-CZ" dirty="0" smtClean="0"/>
              <a:t>.</a:t>
            </a:r>
          </a:p>
          <a:p>
            <a:r>
              <a:rPr lang="cs-CZ" b="1" dirty="0"/>
              <a:t>Nošení zvířecích kožešin </a:t>
            </a:r>
            <a:r>
              <a:rPr lang="cs-CZ" dirty="0"/>
              <a:t>vedle kůže </a:t>
            </a:r>
            <a:r>
              <a:rPr lang="cs-CZ" dirty="0" smtClean="0"/>
              <a:t>poskytlo nepochybně vhodné </a:t>
            </a:r>
            <a:r>
              <a:rPr lang="cs-CZ" dirty="0"/>
              <a:t>místo pro množení vší předtím, než byly vyvinuty </a:t>
            </a:r>
            <a:r>
              <a:rPr lang="cs-CZ" dirty="0" smtClean="0"/>
              <a:t>a používány tkaniny </a:t>
            </a:r>
            <a:r>
              <a:rPr lang="cs-CZ" dirty="0"/>
              <a:t>s vynálezy spřádání a tkaní</a:t>
            </a:r>
            <a:r>
              <a:rPr lang="cs-CZ" dirty="0" smtClean="0"/>
              <a:t>.</a:t>
            </a:r>
          </a:p>
          <a:p>
            <a:r>
              <a:rPr lang="cs-CZ" dirty="0"/>
              <a:t>V Evropě 17. a 18. století si většina aristokracie a </a:t>
            </a:r>
            <a:r>
              <a:rPr lang="cs-CZ" b="1" dirty="0" smtClean="0"/>
              <a:t>šlechta </a:t>
            </a:r>
            <a:r>
              <a:rPr lang="cs-CZ" b="1" dirty="0"/>
              <a:t>holila vlasy a nosila paruky. </a:t>
            </a:r>
            <a:r>
              <a:rPr lang="cs-CZ" dirty="0"/>
              <a:t>T</a:t>
            </a:r>
            <a:r>
              <a:rPr lang="cs-CZ" dirty="0" smtClean="0"/>
              <a:t>ento zvyk vznikl proto</a:t>
            </a:r>
            <a:r>
              <a:rPr lang="cs-CZ" dirty="0"/>
              <a:t>, aby je chránil před </a:t>
            </a:r>
            <a:r>
              <a:rPr lang="cs-CZ" dirty="0" err="1" smtClean="0"/>
              <a:t>vešmi</a:t>
            </a:r>
            <a:r>
              <a:rPr lang="cs-CZ" dirty="0" smtClean="0"/>
              <a:t>.</a:t>
            </a:r>
          </a:p>
          <a:p>
            <a:r>
              <a:rPr lang="cs-CZ" b="1" dirty="0"/>
              <a:t>N</a:t>
            </a:r>
            <a:r>
              <a:rPr lang="cs-CZ" b="1" dirty="0" smtClean="0"/>
              <a:t>ahota proto mohla </a:t>
            </a:r>
            <a:r>
              <a:rPr lang="cs-CZ" b="1" dirty="0"/>
              <a:t>mít selektivní výhodu při zbavování těla vší a dalších </a:t>
            </a:r>
            <a:r>
              <a:rPr lang="cs-CZ" b="1" dirty="0" smtClean="0"/>
              <a:t>ektoparazitů</a:t>
            </a:r>
            <a:r>
              <a:rPr lang="cs-CZ" dirty="0" smtClean="0"/>
              <a:t>.</a:t>
            </a:r>
            <a:endParaRPr lang="cs-CZ" dirty="0"/>
          </a:p>
        </p:txBody>
      </p:sp>
    </p:spTree>
    <p:extLst>
      <p:ext uri="{BB962C8B-B14F-4D97-AF65-F5344CB8AC3E}">
        <p14:creationId xmlns:p14="http://schemas.microsoft.com/office/powerpoint/2010/main" val="1053060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45920" y="216034"/>
            <a:ext cx="9133196" cy="620678"/>
          </a:xfrm>
        </p:spPr>
        <p:txBody>
          <a:bodyPr>
            <a:noAutofit/>
          </a:bodyPr>
          <a:lstStyle/>
          <a:p>
            <a:pPr algn="ctr"/>
            <a:r>
              <a:rPr lang="cs-CZ" sz="3600" b="1" dirty="0"/>
              <a:t>Oděv jako adaptace na novou ekologickou niku ?</a:t>
            </a:r>
          </a:p>
        </p:txBody>
      </p:sp>
      <p:pic>
        <p:nvPicPr>
          <p:cNvPr id="30722" name="Picture 2" descr="Couple with parkas | Inuit people, Inuit, North american indian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5857" y="905947"/>
            <a:ext cx="2695299" cy="3614869"/>
          </a:xfrm>
          <a:prstGeom prst="rect">
            <a:avLst/>
          </a:prstGeom>
          <a:noFill/>
          <a:extLst>
            <a:ext uri="{909E8E84-426E-40DD-AFC4-6F175D3DCCD1}">
              <a14:hiddenFill xmlns:a14="http://schemas.microsoft.com/office/drawing/2010/main">
                <a:solidFill>
                  <a:srgbClr val="FFFFFF"/>
                </a:solidFill>
              </a14:hiddenFill>
            </a:ext>
          </a:extLst>
        </p:spPr>
      </p:pic>
      <p:pic>
        <p:nvPicPr>
          <p:cNvPr id="30728" name="Picture 8" descr="Gli occhi dei beduini. | &quot;Gli occhi dei beduini hanno forato… | Flick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2208" y="909999"/>
            <a:ext cx="5406275" cy="3335604"/>
          </a:xfrm>
          <a:prstGeom prst="rect">
            <a:avLst/>
          </a:prstGeom>
          <a:noFill/>
          <a:extLst>
            <a:ext uri="{909E8E84-426E-40DD-AFC4-6F175D3DCCD1}">
              <a14:hiddenFill xmlns:a14="http://schemas.microsoft.com/office/drawing/2010/main">
                <a:solidFill>
                  <a:srgbClr val="FFFFFF"/>
                </a:solidFill>
              </a14:hiddenFill>
            </a:ext>
          </a:extLst>
        </p:spPr>
      </p:pic>
      <p:pic>
        <p:nvPicPr>
          <p:cNvPr id="30730" name="Picture 10" descr="Vyzkoušet doutník Evakuace kdo.oblekal muze v 18 století hrdinný Říše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7005" y="4635854"/>
            <a:ext cx="3173395" cy="2047383"/>
          </a:xfrm>
          <a:prstGeom prst="rect">
            <a:avLst/>
          </a:prstGeom>
          <a:noFill/>
          <a:extLst>
            <a:ext uri="{909E8E84-426E-40DD-AFC4-6F175D3DCCD1}">
              <a14:hiddenFill xmlns:a14="http://schemas.microsoft.com/office/drawing/2010/main">
                <a:solidFill>
                  <a:srgbClr val="FFFFFF"/>
                </a:solidFill>
              </a14:hiddenFill>
            </a:ext>
          </a:extLst>
        </p:spPr>
      </p:pic>
      <p:pic>
        <p:nvPicPr>
          <p:cNvPr id="30736" name="Picture 16" descr="Světem módy od středověku po současnost | MAGAZÍN.cz"/>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2546" y="4635854"/>
            <a:ext cx="2738611" cy="1982362"/>
          </a:xfrm>
          <a:prstGeom prst="rect">
            <a:avLst/>
          </a:prstGeom>
          <a:noFill/>
          <a:extLst>
            <a:ext uri="{909E8E84-426E-40DD-AFC4-6F175D3DCCD1}">
              <a14:hiddenFill xmlns:a14="http://schemas.microsoft.com/office/drawing/2010/main">
                <a:solidFill>
                  <a:srgbClr val="FFFFFF"/>
                </a:solidFill>
              </a14:hiddenFill>
            </a:ext>
          </a:extLst>
        </p:spPr>
      </p:pic>
      <p:pic>
        <p:nvPicPr>
          <p:cNvPr id="30738" name="Picture 18" descr="La moda masculina del siglo 19. tendencia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10745" y="4384491"/>
            <a:ext cx="1546624" cy="2143311"/>
          </a:xfrm>
          <a:prstGeom prst="rect">
            <a:avLst/>
          </a:prstGeom>
          <a:noFill/>
          <a:extLst>
            <a:ext uri="{909E8E84-426E-40DD-AFC4-6F175D3DCCD1}">
              <a14:hiddenFill xmlns:a14="http://schemas.microsoft.com/office/drawing/2010/main">
                <a:solidFill>
                  <a:srgbClr val="FFFFFF"/>
                </a:solidFill>
              </a14:hiddenFill>
            </a:ext>
          </a:extLst>
        </p:spPr>
      </p:pic>
      <p:pic>
        <p:nvPicPr>
          <p:cNvPr id="30734" name="Picture 14" descr="《包法利夫人》再次影像化 新星米娅即将出演_影音娱乐_新浪网"/>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07347" y="4375686"/>
            <a:ext cx="1613762" cy="2143311"/>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p:cNvPicPr>
            <a:picLocks noChangeAspect="1"/>
          </p:cNvPicPr>
          <p:nvPr/>
        </p:nvPicPr>
        <p:blipFill>
          <a:blip r:embed="rId8"/>
          <a:stretch>
            <a:fillRect/>
          </a:stretch>
        </p:blipFill>
        <p:spPr>
          <a:xfrm>
            <a:off x="8884057" y="905947"/>
            <a:ext cx="2649489" cy="3251709"/>
          </a:xfrm>
          <a:prstGeom prst="rect">
            <a:avLst/>
          </a:prstGeom>
        </p:spPr>
      </p:pic>
      <p:pic>
        <p:nvPicPr>
          <p:cNvPr id="11" name="Picture 20" descr="Móda 20. let. Proč nás stále okouzluje? - WomanOnly"/>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63070" y="4280908"/>
            <a:ext cx="2461558" cy="2350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6518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820774" y="312694"/>
            <a:ext cx="8337517" cy="710130"/>
          </a:xfrm>
        </p:spPr>
        <p:txBody>
          <a:bodyPr>
            <a:noAutofit/>
          </a:bodyPr>
          <a:lstStyle/>
          <a:p>
            <a:pPr algn="ctr"/>
            <a:r>
              <a:rPr lang="cs-CZ" sz="3800" b="1" dirty="0" smtClean="0"/>
              <a:t>Fylogeneze </a:t>
            </a:r>
            <a:r>
              <a:rPr lang="cs-CZ" sz="3800" b="1" dirty="0" err="1" smtClean="0"/>
              <a:t>primatoidních</a:t>
            </a:r>
            <a:r>
              <a:rPr lang="cs-CZ" sz="3800" b="1" dirty="0" smtClean="0"/>
              <a:t> vší – indikace používání ohně a oblečení lidmi</a:t>
            </a:r>
            <a:endParaRPr lang="cs-CZ" sz="3800" b="1" dirty="0"/>
          </a:p>
        </p:txBody>
      </p:sp>
      <p:pic>
        <p:nvPicPr>
          <p:cNvPr id="6" name="Zástupný symbol pro obsah 5"/>
          <p:cNvPicPr>
            <a:picLocks noGrp="1" noChangeAspect="1"/>
          </p:cNvPicPr>
          <p:nvPr>
            <p:ph idx="1"/>
          </p:nvPr>
        </p:nvPicPr>
        <p:blipFill>
          <a:blip r:embed="rId2"/>
          <a:stretch>
            <a:fillRect/>
          </a:stretch>
        </p:blipFill>
        <p:spPr>
          <a:xfrm>
            <a:off x="1577313" y="1480512"/>
            <a:ext cx="4849971" cy="4657126"/>
          </a:xfrm>
          <a:prstGeom prst="rect">
            <a:avLst/>
          </a:prstGeom>
        </p:spPr>
      </p:pic>
      <p:pic>
        <p:nvPicPr>
          <p:cNvPr id="9" name="Picture 2" descr="alternativní popis obrázku chybí"/>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99891" y="1413019"/>
            <a:ext cx="1907893" cy="1365637"/>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Pavián – Wikipedi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9478" y="4627885"/>
            <a:ext cx="2236605" cy="170795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ttps://encrypted-tbn0.gstatic.com/images?q=tbn:ANd9GcTiDDhdeUJLtndmNL6EUeTfiet29ocbYGHGWGp730p_NUyfz-xMwEzDDvOMTChwWgdYaIE&amp;usqp=CA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52998" y="3066648"/>
            <a:ext cx="810587" cy="127701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Pediculus schaeffi [Fahrenholz, 1910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27710" y="1480512"/>
            <a:ext cx="920304" cy="123064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20+ Pubic Louse Stock Illustrations, Royalty-Free Vector Graphics &amp; Clip  Art - iStock"/>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07783" y="3258302"/>
            <a:ext cx="1026476" cy="860429"/>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nedefinovaný"/>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97765" y="4931484"/>
            <a:ext cx="906479" cy="123382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Rodent Identification - Motomc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99857" y="5454394"/>
            <a:ext cx="1066367" cy="71091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ODHALENO: Víme, proč jsou lidé tak nesnesitelní, když mají hlad. Co za tím  stojí? - Laj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31419" y="2940308"/>
            <a:ext cx="2276364" cy="152969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Fahrenholzia pinnata - Wikipedia"/>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07969" y="5229200"/>
            <a:ext cx="723451" cy="1225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10187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77956" y="460541"/>
            <a:ext cx="10515600" cy="1058158"/>
          </a:xfrm>
        </p:spPr>
        <p:txBody>
          <a:bodyPr>
            <a:noAutofit/>
          </a:bodyPr>
          <a:lstStyle/>
          <a:p>
            <a:pPr algn="ctr"/>
            <a:r>
              <a:rPr lang="cs-CZ" sz="3800" b="1" dirty="0"/>
              <a:t>Původ vší parazitujících u člověka naznačuje rané používání oděvů anatomicky moderními lidmi v Africe</a:t>
            </a:r>
            <a:br>
              <a:rPr lang="cs-CZ" sz="3800" b="1" dirty="0"/>
            </a:br>
            <a:endParaRPr lang="cs-CZ" sz="3800" b="1" dirty="0"/>
          </a:p>
        </p:txBody>
      </p:sp>
      <p:sp>
        <p:nvSpPr>
          <p:cNvPr id="3" name="Zástupný symbol pro obsah 2"/>
          <p:cNvSpPr>
            <a:spLocks noGrp="1"/>
          </p:cNvSpPr>
          <p:nvPr>
            <p:ph idx="1"/>
          </p:nvPr>
        </p:nvSpPr>
        <p:spPr>
          <a:xfrm>
            <a:off x="349857" y="1590259"/>
            <a:ext cx="11688418" cy="5216056"/>
          </a:xfrm>
        </p:spPr>
        <p:txBody>
          <a:bodyPr>
            <a:normAutofit fontScale="92500"/>
          </a:bodyPr>
          <a:lstStyle/>
          <a:p>
            <a:r>
              <a:rPr lang="cs-CZ" b="1" dirty="0"/>
              <a:t>Používání oděvů je důležitým znakem chování moderního člověka</a:t>
            </a:r>
            <a:r>
              <a:rPr lang="cs-CZ" dirty="0"/>
              <a:t>, které přispělo k úspěšné expanzi lidí do vyšších zeměpisných šířek a chladného podnebí. </a:t>
            </a:r>
          </a:p>
          <a:p>
            <a:r>
              <a:rPr lang="cs-CZ" dirty="0"/>
              <a:t>Předchozí výzkumy naznačují, že </a:t>
            </a:r>
            <a:r>
              <a:rPr lang="cs-CZ" b="1" dirty="0"/>
              <a:t>používání oděvů pochází z doby někde mezi 40 000 a 3 miliony let. </a:t>
            </a:r>
            <a:r>
              <a:rPr lang="cs-CZ" dirty="0"/>
              <a:t>Existuje však jen </a:t>
            </a:r>
            <a:r>
              <a:rPr lang="cs-CZ" b="1" dirty="0"/>
              <a:t>málo přímých archeologických, fosilních nebo genetických důkazů</a:t>
            </a:r>
            <a:r>
              <a:rPr lang="cs-CZ" dirty="0"/>
              <a:t>, které by podpořily konkrétnější a přesnější odhady. </a:t>
            </a:r>
          </a:p>
          <a:p>
            <a:r>
              <a:rPr lang="cs-CZ" dirty="0"/>
              <a:t>Vzhledem k tomu, </a:t>
            </a:r>
            <a:r>
              <a:rPr lang="cs-CZ" b="1" dirty="0"/>
              <a:t>že současné vši se vyvinuly z předků dnešních druhů v době kdy lidé přijali a začali používat oblečení </a:t>
            </a:r>
            <a:r>
              <a:rPr lang="cs-CZ" dirty="0"/>
              <a:t>může </a:t>
            </a:r>
            <a:r>
              <a:rPr lang="cs-CZ" b="1" dirty="0"/>
              <a:t>genetické datování vzniku vší poskytnout nepřímé ale konkrétnější odhady původu používání oděvů. </a:t>
            </a:r>
          </a:p>
          <a:p>
            <a:r>
              <a:rPr lang="cs-CZ" dirty="0"/>
              <a:t>Současné druhy vší </a:t>
            </a:r>
            <a:r>
              <a:rPr lang="cs-CZ" b="1" dirty="0"/>
              <a:t>oddělily od svých předků před cca 83 000 let </a:t>
            </a:r>
            <a:r>
              <a:rPr lang="cs-CZ" dirty="0"/>
              <a:t>(možná již před 170 000 lety). </a:t>
            </a:r>
            <a:r>
              <a:rPr lang="cs-CZ" b="1" dirty="0"/>
              <a:t>Používání oděvu tak pravděpodobně pochází od anatomicky moderních lidí žijících ještě v Africe </a:t>
            </a:r>
            <a:r>
              <a:rPr lang="cs-CZ" dirty="0"/>
              <a:t>a posiluje široký trend vývoje moderního člověka v Africe </a:t>
            </a:r>
            <a:r>
              <a:rPr lang="cs-CZ" b="1" dirty="0"/>
              <a:t>během středního až pozdního pleistocénu.</a:t>
            </a:r>
          </a:p>
        </p:txBody>
      </p:sp>
      <p:sp>
        <p:nvSpPr>
          <p:cNvPr id="4" name="Ovál 3"/>
          <p:cNvSpPr/>
          <p:nvPr/>
        </p:nvSpPr>
        <p:spPr>
          <a:xfrm>
            <a:off x="11497585" y="170635"/>
            <a:ext cx="484367" cy="4575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2431716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283893" y="2655733"/>
            <a:ext cx="5779936" cy="365762"/>
          </a:xfrm>
        </p:spPr>
        <p:txBody>
          <a:bodyPr>
            <a:normAutofit/>
          </a:bodyPr>
          <a:lstStyle/>
          <a:p>
            <a:pPr marL="0" indent="0" algn="ctr">
              <a:buNone/>
            </a:pPr>
            <a:r>
              <a:rPr lang="en-US" sz="2000" u="sng" dirty="0" smtClean="0">
                <a:hlinkClick r:id="rId2"/>
              </a:rPr>
              <a:t>Lice </a:t>
            </a:r>
            <a:r>
              <a:rPr lang="en-US" sz="2000" u="sng" dirty="0">
                <a:hlinkClick r:id="rId2"/>
              </a:rPr>
              <a:t>show humans first wore clothes 170000 years ago</a:t>
            </a:r>
          </a:p>
          <a:p>
            <a:endParaRPr lang="cs-CZ" dirty="0"/>
          </a:p>
        </p:txBody>
      </p:sp>
      <p:sp>
        <p:nvSpPr>
          <p:cNvPr id="4" name="Nadpis 3"/>
          <p:cNvSpPr>
            <a:spLocks noGrp="1"/>
          </p:cNvSpPr>
          <p:nvPr>
            <p:ph type="title"/>
          </p:nvPr>
        </p:nvSpPr>
        <p:spPr>
          <a:xfrm>
            <a:off x="838200" y="78878"/>
            <a:ext cx="10515600" cy="779863"/>
          </a:xfrm>
        </p:spPr>
        <p:txBody>
          <a:bodyPr>
            <a:normAutofit/>
          </a:bodyPr>
          <a:lstStyle/>
          <a:p>
            <a:pPr algn="ctr"/>
            <a:r>
              <a:rPr lang="cs-CZ" sz="3800" b="1" dirty="0" smtClean="0"/>
              <a:t>Koevoluce člověka a jeho vší - odkazy</a:t>
            </a:r>
            <a:endParaRPr lang="cs-CZ" sz="3800" b="1" dirty="0"/>
          </a:p>
        </p:txBody>
      </p:sp>
      <p:sp>
        <p:nvSpPr>
          <p:cNvPr id="8" name="Obdélník 7"/>
          <p:cNvSpPr/>
          <p:nvPr/>
        </p:nvSpPr>
        <p:spPr>
          <a:xfrm>
            <a:off x="3634938" y="2131151"/>
            <a:ext cx="5165453" cy="400110"/>
          </a:xfrm>
          <a:prstGeom prst="rect">
            <a:avLst/>
          </a:prstGeom>
        </p:spPr>
        <p:txBody>
          <a:bodyPr wrap="none">
            <a:spAutoFit/>
          </a:bodyPr>
          <a:lstStyle/>
          <a:p>
            <a:r>
              <a:rPr lang="cs-CZ" sz="2000" dirty="0">
                <a:hlinkClick r:id="rId3"/>
              </a:rPr>
              <a:t>Opice, vši a pravěk | Časopis biologie | Plný text</a:t>
            </a:r>
            <a:endParaRPr lang="cs-CZ" sz="2000" dirty="0"/>
          </a:p>
        </p:txBody>
      </p:sp>
      <p:sp>
        <p:nvSpPr>
          <p:cNvPr id="9" name="Obdélník 8"/>
          <p:cNvSpPr/>
          <p:nvPr/>
        </p:nvSpPr>
        <p:spPr>
          <a:xfrm>
            <a:off x="3795423" y="3201248"/>
            <a:ext cx="4903304" cy="707886"/>
          </a:xfrm>
          <a:prstGeom prst="rect">
            <a:avLst/>
          </a:prstGeom>
        </p:spPr>
        <p:txBody>
          <a:bodyPr wrap="square">
            <a:spAutoFit/>
          </a:bodyPr>
          <a:lstStyle/>
          <a:p>
            <a:r>
              <a:rPr lang="cs-CZ" sz="2000" dirty="0">
                <a:hlinkClick r:id="rId4"/>
              </a:rPr>
              <a:t>Parazité jako indikátory lidské biologie a evoluce | Mikrobiologická společnost</a:t>
            </a:r>
            <a:endParaRPr lang="cs-CZ" sz="2000" dirty="0"/>
          </a:p>
        </p:txBody>
      </p:sp>
      <p:sp>
        <p:nvSpPr>
          <p:cNvPr id="10" name="Obdélník 9"/>
          <p:cNvSpPr/>
          <p:nvPr/>
        </p:nvSpPr>
        <p:spPr>
          <a:xfrm>
            <a:off x="3204377" y="2019631"/>
            <a:ext cx="6082745" cy="2878372"/>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bdélník 10"/>
          <p:cNvSpPr/>
          <p:nvPr/>
        </p:nvSpPr>
        <p:spPr>
          <a:xfrm>
            <a:off x="3350150" y="4131543"/>
            <a:ext cx="5825656" cy="646331"/>
          </a:xfrm>
          <a:prstGeom prst="rect">
            <a:avLst/>
          </a:prstGeom>
        </p:spPr>
        <p:txBody>
          <a:bodyPr wrap="square">
            <a:spAutoFit/>
          </a:bodyPr>
          <a:lstStyle/>
          <a:p>
            <a:r>
              <a:rPr lang="en-US" dirty="0">
                <a:hlinkClick r:id="rId5"/>
              </a:rPr>
              <a:t>Body Louse Remains Found in Textiles Excavated at Masada, Israel | Journal of Medical Entomology | Oxford Academic</a:t>
            </a:r>
            <a:endParaRPr lang="cs-CZ" dirty="0"/>
          </a:p>
        </p:txBody>
      </p:sp>
    </p:spTree>
    <p:extLst>
      <p:ext uri="{BB962C8B-B14F-4D97-AF65-F5344CB8AC3E}">
        <p14:creationId xmlns:p14="http://schemas.microsoft.com/office/powerpoint/2010/main" val="8091173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122" name="Picture 2" descr="https://epochaplus.cz/wp-content/uploads/2018/05/wooly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2854518" y="6035033"/>
            <a:ext cx="7489230" cy="553998"/>
          </a:xfrm>
          <a:prstGeom prst="rect">
            <a:avLst/>
          </a:prstGeom>
          <a:solidFill>
            <a:schemeClr val="bg1"/>
          </a:solidFill>
          <a:ln w="19050">
            <a:solidFill>
              <a:schemeClr val="tx1"/>
            </a:solidFill>
          </a:ln>
        </p:spPr>
        <p:txBody>
          <a:bodyPr wrap="none" rtlCol="0">
            <a:spAutoFit/>
          </a:bodyPr>
          <a:lstStyle/>
          <a:p>
            <a:r>
              <a:rPr lang="cs-CZ" sz="3000" dirty="0" smtClean="0"/>
              <a:t>Lidé, sloni, paraziti – „trochu“ úplně jiný příběh</a:t>
            </a:r>
            <a:endParaRPr lang="cs-CZ" sz="3000" dirty="0"/>
          </a:p>
        </p:txBody>
      </p:sp>
    </p:spTree>
    <p:extLst>
      <p:ext uri="{BB962C8B-B14F-4D97-AF65-F5344CB8AC3E}">
        <p14:creationId xmlns:p14="http://schemas.microsoft.com/office/powerpoint/2010/main" val="753722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algn="ctr"/>
            <a:r>
              <a:rPr lang="cs-CZ" b="1" dirty="0"/>
              <a:t>Naši předkové ztratili před 900 000 lety </a:t>
            </a:r>
            <a:r>
              <a:rPr lang="cs-CZ" b="1" dirty="0" smtClean="0"/>
              <a:t>téměř </a:t>
            </a:r>
            <a:br>
              <a:rPr lang="cs-CZ" b="1" dirty="0" smtClean="0"/>
            </a:br>
            <a:r>
              <a:rPr lang="cs-CZ" b="1" dirty="0" smtClean="0"/>
              <a:t>99 </a:t>
            </a:r>
            <a:r>
              <a:rPr lang="cs-CZ" b="1" dirty="0"/>
              <a:t>% své </a:t>
            </a:r>
            <a:r>
              <a:rPr lang="cs-CZ" b="1" dirty="0" smtClean="0"/>
              <a:t>populace – byli na pokraji vyhynutí !!!</a:t>
            </a:r>
            <a:r>
              <a:rPr lang="cs-CZ" b="1" dirty="0"/>
              <a:t/>
            </a:r>
            <a:br>
              <a:rPr lang="cs-CZ" b="1" dirty="0"/>
            </a:br>
            <a:endParaRPr lang="cs-CZ" dirty="0"/>
          </a:p>
        </p:txBody>
      </p:sp>
      <p:sp>
        <p:nvSpPr>
          <p:cNvPr id="3" name="Zástupný symbol pro obsah 2"/>
          <p:cNvSpPr>
            <a:spLocks noGrp="1"/>
          </p:cNvSpPr>
          <p:nvPr>
            <p:ph idx="1"/>
          </p:nvPr>
        </p:nvSpPr>
        <p:spPr/>
        <p:txBody>
          <a:bodyPr>
            <a:normAutofit fontScale="92500"/>
          </a:bodyPr>
          <a:lstStyle/>
          <a:p>
            <a:r>
              <a:rPr lang="cs-CZ" dirty="0" smtClean="0"/>
              <a:t>Podle posledních výzkumů byli předkové moderních lidí (</a:t>
            </a:r>
            <a:r>
              <a:rPr lang="cs-CZ" i="1" dirty="0" smtClean="0"/>
              <a:t>Homo sapiens</a:t>
            </a:r>
            <a:r>
              <a:rPr lang="cs-CZ" dirty="0" smtClean="0"/>
              <a:t>) </a:t>
            </a:r>
            <a:r>
              <a:rPr lang="cs-CZ" b="1" dirty="0" smtClean="0"/>
              <a:t>asi </a:t>
            </a:r>
            <a:r>
              <a:rPr lang="cs-CZ" b="1" dirty="0"/>
              <a:t>před 900 000 lety </a:t>
            </a:r>
            <a:r>
              <a:rPr lang="cs-CZ" b="1" dirty="0" smtClean="0"/>
              <a:t>dotlačeni </a:t>
            </a:r>
            <a:r>
              <a:rPr lang="cs-CZ" b="1" dirty="0"/>
              <a:t>na pokraj </a:t>
            </a:r>
            <a:r>
              <a:rPr lang="cs-CZ" b="1" dirty="0" smtClean="0"/>
              <a:t>vyhynutí</a:t>
            </a:r>
            <a:r>
              <a:rPr lang="cs-CZ" dirty="0" smtClean="0"/>
              <a:t>. </a:t>
            </a:r>
          </a:p>
          <a:p>
            <a:pPr marL="0" indent="0">
              <a:buNone/>
            </a:pPr>
            <a:endParaRPr lang="cs-CZ" dirty="0" smtClean="0"/>
          </a:p>
          <a:p>
            <a:r>
              <a:rPr lang="cs-CZ" dirty="0" smtClean="0"/>
              <a:t>Genetické </a:t>
            </a:r>
            <a:r>
              <a:rPr lang="cs-CZ" dirty="0"/>
              <a:t>studie naznačují, že </a:t>
            </a:r>
            <a:r>
              <a:rPr lang="cs-CZ" dirty="0" smtClean="0"/>
              <a:t>reprodukce schopná populace </a:t>
            </a:r>
            <a:r>
              <a:rPr lang="cs-CZ" dirty="0"/>
              <a:t>našich předků v Africe klesla na </a:t>
            </a:r>
            <a:r>
              <a:rPr lang="cs-CZ" b="1" dirty="0"/>
              <a:t>pouhých 1 </a:t>
            </a:r>
            <a:r>
              <a:rPr lang="cs-CZ" b="1" dirty="0" smtClean="0"/>
              <a:t>280 jedinců a dalších 117 000 let se znovu nerozšířila.</a:t>
            </a:r>
          </a:p>
          <a:p>
            <a:pPr marL="0" indent="0">
              <a:buNone/>
            </a:pPr>
            <a:endParaRPr lang="cs-CZ" dirty="0" smtClean="0"/>
          </a:p>
          <a:p>
            <a:r>
              <a:rPr lang="cs-CZ" dirty="0" smtClean="0"/>
              <a:t>Tento </a:t>
            </a:r>
            <a:r>
              <a:rPr lang="cs-CZ" b="1" dirty="0"/>
              <a:t>populační kolaps </a:t>
            </a:r>
            <a:r>
              <a:rPr lang="cs-CZ" dirty="0" smtClean="0"/>
              <a:t>pravděpodobně </a:t>
            </a:r>
            <a:r>
              <a:rPr lang="cs-CZ" b="1" dirty="0"/>
              <a:t>měl dopad na lidskou genetickou rozmanitost </a:t>
            </a:r>
            <a:r>
              <a:rPr lang="cs-CZ" b="1" dirty="0" smtClean="0"/>
              <a:t>(extinkce příbuzných druhů hominidů) </a:t>
            </a:r>
            <a:r>
              <a:rPr lang="cs-CZ" dirty="0" smtClean="0"/>
              <a:t>a </a:t>
            </a:r>
            <a:r>
              <a:rPr lang="cs-CZ" dirty="0"/>
              <a:t>mohl </a:t>
            </a:r>
            <a:r>
              <a:rPr lang="cs-CZ" dirty="0" smtClean="0"/>
              <a:t>vést </a:t>
            </a:r>
            <a:r>
              <a:rPr lang="cs-CZ" dirty="0"/>
              <a:t>k evoluci důležitých rysů moderních lidí, jako je </a:t>
            </a:r>
            <a:r>
              <a:rPr lang="cs-CZ" dirty="0" smtClean="0"/>
              <a:t>např. velikost </a:t>
            </a:r>
            <a:r>
              <a:rPr lang="cs-CZ" dirty="0"/>
              <a:t>mozku.</a:t>
            </a:r>
          </a:p>
          <a:p>
            <a:endParaRPr lang="cs-CZ" dirty="0"/>
          </a:p>
        </p:txBody>
      </p:sp>
    </p:spTree>
    <p:extLst>
      <p:ext uri="{BB962C8B-B14F-4D97-AF65-F5344CB8AC3E}">
        <p14:creationId xmlns:p14="http://schemas.microsoft.com/office/powerpoint/2010/main" val="41091542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Nadpis 1"/>
          <p:cNvSpPr>
            <a:spLocks noGrp="1"/>
          </p:cNvSpPr>
          <p:nvPr>
            <p:ph type="title"/>
          </p:nvPr>
        </p:nvSpPr>
        <p:spPr>
          <a:xfrm>
            <a:off x="838200" y="110686"/>
            <a:ext cx="10515600" cy="1137672"/>
          </a:xfrm>
        </p:spPr>
        <p:txBody>
          <a:bodyPr>
            <a:normAutofit/>
          </a:bodyPr>
          <a:lstStyle/>
          <a:p>
            <a:r>
              <a:rPr lang="cs-CZ" altLang="cs-CZ" sz="3600" b="1" dirty="0"/>
              <a:t>Chobotnatci – prapůvodní hostitelé </a:t>
            </a:r>
            <a:r>
              <a:rPr lang="cs-CZ" altLang="cs-CZ" sz="3600" b="1" dirty="0" err="1"/>
              <a:t>fasciolidních</a:t>
            </a:r>
            <a:r>
              <a:rPr lang="cs-CZ" altLang="cs-CZ" sz="3600" b="1" dirty="0"/>
              <a:t> motolic</a:t>
            </a:r>
          </a:p>
        </p:txBody>
      </p:sp>
      <p:pic>
        <p:nvPicPr>
          <p:cNvPr id="35843" name="Picture 2" descr="Proboscidean - an overview | ScienceDirect Topic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37742" y="1423283"/>
            <a:ext cx="10188842" cy="4762832"/>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13754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52007" y="-55017"/>
            <a:ext cx="9752549" cy="6803619"/>
          </a:xfrm>
        </p:spPr>
      </p:pic>
      <p:pic>
        <p:nvPicPr>
          <p:cNvPr id="2" name="Obrázek 1"/>
          <p:cNvPicPr>
            <a:picLocks noChangeAspect="1"/>
          </p:cNvPicPr>
          <p:nvPr/>
        </p:nvPicPr>
        <p:blipFill>
          <a:blip r:embed="rId3"/>
          <a:stretch>
            <a:fillRect/>
          </a:stretch>
        </p:blipFill>
        <p:spPr>
          <a:xfrm rot="5400000">
            <a:off x="9408501" y="1761952"/>
            <a:ext cx="3069544" cy="1642526"/>
          </a:xfrm>
          <a:prstGeom prst="rect">
            <a:avLst/>
          </a:prstGeom>
        </p:spPr>
      </p:pic>
      <p:sp>
        <p:nvSpPr>
          <p:cNvPr id="39938" name="Nadpis 1"/>
          <p:cNvSpPr>
            <a:spLocks noGrp="1"/>
          </p:cNvSpPr>
          <p:nvPr>
            <p:ph type="title"/>
          </p:nvPr>
        </p:nvSpPr>
        <p:spPr>
          <a:xfrm>
            <a:off x="5868065" y="250907"/>
            <a:ext cx="3919992" cy="561975"/>
          </a:xfrm>
        </p:spPr>
        <p:txBody>
          <a:bodyPr>
            <a:noAutofit/>
          </a:bodyPr>
          <a:lstStyle/>
          <a:p>
            <a:pPr algn="ctr"/>
            <a:r>
              <a:rPr lang="cs-CZ" altLang="cs-CZ" sz="3800" b="1" dirty="0" err="1"/>
              <a:t>Fasciola</a:t>
            </a:r>
            <a:r>
              <a:rPr lang="cs-CZ" altLang="cs-CZ" sz="3800" b="1" dirty="0"/>
              <a:t> </a:t>
            </a:r>
            <a:r>
              <a:rPr lang="cs-CZ" altLang="cs-CZ" sz="3800" b="1" dirty="0" err="1"/>
              <a:t>hepatica</a:t>
            </a:r>
            <a:endParaRPr lang="cs-CZ" altLang="cs-CZ" sz="3800" b="1" dirty="0"/>
          </a:p>
        </p:txBody>
      </p:sp>
    </p:spTree>
    <p:extLst>
      <p:ext uri="{BB962C8B-B14F-4D97-AF65-F5344CB8AC3E}">
        <p14:creationId xmlns:p14="http://schemas.microsoft.com/office/powerpoint/2010/main" val="220624056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Nadpis 1"/>
          <p:cNvSpPr>
            <a:spLocks noGrp="1"/>
          </p:cNvSpPr>
          <p:nvPr>
            <p:ph type="title"/>
          </p:nvPr>
        </p:nvSpPr>
        <p:spPr>
          <a:xfrm>
            <a:off x="838200" y="365126"/>
            <a:ext cx="10515600" cy="835522"/>
          </a:xfrm>
        </p:spPr>
        <p:txBody>
          <a:bodyPr>
            <a:normAutofit/>
          </a:bodyPr>
          <a:lstStyle/>
          <a:p>
            <a:pPr algn="ctr"/>
            <a:r>
              <a:rPr lang="cs-CZ" altLang="cs-CZ" sz="3800" b="1" dirty="0"/>
              <a:t>Člověk  - náhodný hostitel</a:t>
            </a:r>
          </a:p>
        </p:txBody>
      </p:sp>
      <p:pic>
        <p:nvPicPr>
          <p:cNvPr id="37891" name="Picture 2" descr="Bovids of the World: Antelopes, Gazelles, Cattle, Goats, Sheep, and  Relatives - Introducti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11906" y="1264258"/>
            <a:ext cx="9551710" cy="4993419"/>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73965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Nadpis 1"/>
          <p:cNvSpPr>
            <a:spLocks noGrp="1"/>
          </p:cNvSpPr>
          <p:nvPr>
            <p:ph type="title"/>
          </p:nvPr>
        </p:nvSpPr>
        <p:spPr>
          <a:xfrm>
            <a:off x="1981200" y="274639"/>
            <a:ext cx="8229600" cy="703371"/>
          </a:xfrm>
        </p:spPr>
        <p:txBody>
          <a:bodyPr>
            <a:normAutofit fontScale="90000"/>
          </a:bodyPr>
          <a:lstStyle/>
          <a:p>
            <a:r>
              <a:rPr lang="cs-CZ" altLang="cs-CZ" sz="3600" b="1" dirty="0"/>
              <a:t>Spolu s migrací </a:t>
            </a:r>
            <a:r>
              <a:rPr lang="cs-CZ" altLang="cs-CZ" sz="3600" b="1" dirty="0" err="1"/>
              <a:t>Bovidae</a:t>
            </a:r>
            <a:r>
              <a:rPr lang="cs-CZ" altLang="cs-CZ" sz="3600" b="1" dirty="0"/>
              <a:t> rozšíření </a:t>
            </a:r>
            <a:r>
              <a:rPr lang="cs-CZ" altLang="cs-CZ" sz="3600" b="1" dirty="0" err="1" smtClean="0"/>
              <a:t>fasciol</a:t>
            </a:r>
            <a:r>
              <a:rPr lang="cs-CZ" altLang="cs-CZ" sz="3600" b="1" dirty="0" smtClean="0"/>
              <a:t> Afriky</a:t>
            </a:r>
            <a:endParaRPr lang="cs-CZ" altLang="cs-CZ" sz="3600" b="1" dirty="0"/>
          </a:p>
        </p:txBody>
      </p:sp>
      <p:pic>
        <p:nvPicPr>
          <p:cNvPr id="36867" name="Picture 2" descr="Water Buffalo | Animal Doctor 2010"/>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635251" y="1268414"/>
            <a:ext cx="7205663" cy="5329237"/>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69946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Nadpis 1"/>
          <p:cNvSpPr>
            <a:spLocks noGrp="1"/>
          </p:cNvSpPr>
          <p:nvPr>
            <p:ph type="title"/>
          </p:nvPr>
        </p:nvSpPr>
        <p:spPr>
          <a:xfrm>
            <a:off x="1678925" y="52280"/>
            <a:ext cx="8840649" cy="1143000"/>
          </a:xfrm>
        </p:spPr>
        <p:txBody>
          <a:bodyPr/>
          <a:lstStyle/>
          <a:p>
            <a:pPr algn="ctr"/>
            <a:r>
              <a:rPr lang="cs-CZ" altLang="cs-CZ" sz="3400" b="1" dirty="0" smtClean="0"/>
              <a:t>Dokonce paralelní </a:t>
            </a:r>
            <a:r>
              <a:rPr lang="cs-CZ" altLang="cs-CZ" sz="3400" b="1" dirty="0"/>
              <a:t>přeskok </a:t>
            </a:r>
            <a:r>
              <a:rPr lang="cs-CZ" altLang="cs-CZ" sz="3400" b="1" dirty="0" err="1" smtClean="0"/>
              <a:t>mezihosttelů</a:t>
            </a:r>
            <a:r>
              <a:rPr lang="cs-CZ" altLang="cs-CZ" sz="3400" b="1" dirty="0" smtClean="0"/>
              <a:t> z </a:t>
            </a:r>
            <a:r>
              <a:rPr lang="cs-CZ" altLang="cs-CZ" sz="3400" b="1" dirty="0" err="1"/>
              <a:t>Planorbidae</a:t>
            </a:r>
            <a:r>
              <a:rPr lang="cs-CZ" altLang="cs-CZ" sz="3400" b="1" dirty="0"/>
              <a:t> na </a:t>
            </a:r>
            <a:r>
              <a:rPr lang="cs-CZ" altLang="cs-CZ" sz="3400" b="1" dirty="0" err="1"/>
              <a:t>Lymnaeidae</a:t>
            </a:r>
            <a:endParaRPr lang="cs-CZ" altLang="cs-CZ" sz="3400" b="1" dirty="0"/>
          </a:p>
        </p:txBody>
      </p:sp>
      <p:pic>
        <p:nvPicPr>
          <p:cNvPr id="38915" name="Picture 4" descr="Non-marine molluscs of Britain and Ireland - Lymnaeida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1903" y="1195280"/>
            <a:ext cx="4764430" cy="5437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6" descr="Non-marine molluscs of Britain and Ireland - Planorbida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272207" y="1062132"/>
            <a:ext cx="3632973" cy="5570443"/>
          </a:xfrm>
          <a:noFill/>
          <a:extLst>
            <a:ext uri="{909E8E84-426E-40DD-AFC4-6F175D3DCCD1}">
              <a14:hiddenFill xmlns:a14="http://schemas.microsoft.com/office/drawing/2010/main">
                <a:solidFill>
                  <a:srgbClr val="FFFFFF"/>
                </a:solidFill>
              </a14:hiddenFill>
            </a:ext>
          </a:extLst>
        </p:spPr>
      </p:pic>
      <p:sp>
        <p:nvSpPr>
          <p:cNvPr id="6" name="Šipka doprava 5"/>
          <p:cNvSpPr/>
          <p:nvPr/>
        </p:nvSpPr>
        <p:spPr>
          <a:xfrm>
            <a:off x="5116512" y="3663951"/>
            <a:ext cx="979488" cy="48577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extLst>
      <p:ext uri="{BB962C8B-B14F-4D97-AF65-F5344CB8AC3E}">
        <p14:creationId xmlns:p14="http://schemas.microsoft.com/office/powerpoint/2010/main" val="24591516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Nadpis 1"/>
          <p:cNvSpPr>
            <a:spLocks noGrp="1"/>
          </p:cNvSpPr>
          <p:nvPr>
            <p:ph type="title"/>
          </p:nvPr>
        </p:nvSpPr>
        <p:spPr>
          <a:xfrm>
            <a:off x="492981" y="-3381"/>
            <a:ext cx="11179534" cy="965489"/>
          </a:xfrm>
        </p:spPr>
        <p:txBody>
          <a:bodyPr>
            <a:normAutofit fontScale="90000"/>
          </a:bodyPr>
          <a:lstStyle/>
          <a:p>
            <a:pPr algn="ctr"/>
            <a:r>
              <a:rPr lang="cs-CZ" altLang="cs-CZ" sz="3400" b="1" i="1" dirty="0" err="1"/>
              <a:t>Fasciola</a:t>
            </a:r>
            <a:r>
              <a:rPr lang="cs-CZ" altLang="cs-CZ" sz="3400" b="1" i="1" dirty="0"/>
              <a:t> </a:t>
            </a:r>
            <a:r>
              <a:rPr lang="cs-CZ" altLang="cs-CZ" sz="3400" b="1" i="1" dirty="0" err="1"/>
              <a:t>hepatica</a:t>
            </a:r>
            <a:r>
              <a:rPr lang="cs-CZ" altLang="cs-CZ" sz="3400" b="1" i="1" dirty="0"/>
              <a:t> </a:t>
            </a:r>
            <a:r>
              <a:rPr lang="cs-CZ" altLang="cs-CZ" sz="3400" b="1" dirty="0"/>
              <a:t>a </a:t>
            </a:r>
            <a:r>
              <a:rPr lang="cs-CZ" altLang="cs-CZ" sz="3400" b="1" i="1" dirty="0"/>
              <a:t>F. </a:t>
            </a:r>
            <a:r>
              <a:rPr lang="cs-CZ" altLang="cs-CZ" sz="3400" b="1" i="1" dirty="0" err="1"/>
              <a:t>gigantica</a:t>
            </a:r>
            <a:r>
              <a:rPr lang="cs-CZ" altLang="cs-CZ" sz="3400" b="1" i="1" dirty="0"/>
              <a:t> </a:t>
            </a:r>
            <a:r>
              <a:rPr lang="cs-CZ" altLang="cs-CZ" sz="3400" b="1" dirty="0"/>
              <a:t>v  </a:t>
            </a:r>
            <a:r>
              <a:rPr lang="cs-CZ" altLang="cs-CZ" sz="3400" b="1" dirty="0" smtClean="0"/>
              <a:t>Africe: </a:t>
            </a:r>
            <a:r>
              <a:rPr lang="cs-CZ" altLang="cs-CZ" sz="3400" b="1" dirty="0"/>
              <a:t>Potenciál pro hybridizaci </a:t>
            </a:r>
          </a:p>
        </p:txBody>
      </p:sp>
      <p:pic>
        <p:nvPicPr>
          <p:cNvPr id="44035" name="Picture 2" descr="Pathogens | Free Full-Text | Potential Hybridization of Fasciola hepatica  and F. gigantica in Africa&amp;mdash;A Scoping Review"/>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95395" y="962108"/>
            <a:ext cx="6997635" cy="6085277"/>
          </a:xfrm>
          <a:noFill/>
          <a:extLst>
            <a:ext uri="{909E8E84-426E-40DD-AFC4-6F175D3DCCD1}">
              <a14:hiddenFill xmlns:a14="http://schemas.microsoft.com/office/drawing/2010/main">
                <a:solidFill>
                  <a:srgbClr val="FFFFFF"/>
                </a:solidFill>
              </a14:hiddenFill>
            </a:ext>
          </a:extLst>
        </p:spPr>
      </p:pic>
      <p:pic>
        <p:nvPicPr>
          <p:cNvPr id="40962" name="Picture 2" descr="alternativní popis obrázku chybí"/>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6927" y="1060340"/>
            <a:ext cx="1861422" cy="2368660"/>
          </a:xfrm>
          <a:prstGeom prst="rect">
            <a:avLst/>
          </a:prstGeom>
          <a:noFill/>
          <a:extLst>
            <a:ext uri="{909E8E84-426E-40DD-AFC4-6F175D3DCCD1}">
              <a14:hiddenFill xmlns:a14="http://schemas.microsoft.com/office/drawing/2010/main">
                <a:solidFill>
                  <a:srgbClr val="FFFFFF"/>
                </a:solidFill>
              </a14:hiddenFill>
            </a:ext>
          </a:extLst>
        </p:spPr>
      </p:pic>
      <p:pic>
        <p:nvPicPr>
          <p:cNvPr id="40964" name="Picture 4" descr="Fasciola Gigantica Stock Illustrations – 39 Fasciola Gigantica Stock  Illustrations, Vectors &amp; Clipart - Dreamstim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94324" y="3429000"/>
            <a:ext cx="2349753" cy="3060460"/>
          </a:xfrm>
          <a:prstGeom prst="rect">
            <a:avLst/>
          </a:prstGeom>
          <a:noFill/>
          <a:extLst>
            <a:ext uri="{909E8E84-426E-40DD-AFC4-6F175D3DCCD1}">
              <a14:hiddenFill xmlns:a14="http://schemas.microsoft.com/office/drawing/2010/main">
                <a:solidFill>
                  <a:srgbClr val="FFFFFF"/>
                </a:solidFill>
              </a14:hiddenFill>
            </a:ext>
          </a:extLst>
        </p:spPr>
      </p:pic>
      <p:pic>
        <p:nvPicPr>
          <p:cNvPr id="40966" name="Picture 6" descr="Fluke infection; prevention, treatment and contro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22675" y="1538144"/>
            <a:ext cx="2838450" cy="1609726"/>
          </a:xfrm>
          <a:prstGeom prst="rect">
            <a:avLst/>
          </a:prstGeom>
          <a:noFill/>
          <a:extLst>
            <a:ext uri="{909E8E84-426E-40DD-AFC4-6F175D3DCCD1}">
              <a14:hiddenFill xmlns:a14="http://schemas.microsoft.com/office/drawing/2010/main">
                <a:solidFill>
                  <a:srgbClr val="FFFFFF"/>
                </a:solidFill>
              </a14:hiddenFill>
            </a:ext>
          </a:extLst>
        </p:spPr>
      </p:pic>
      <p:pic>
        <p:nvPicPr>
          <p:cNvPr id="40968" name="Picture 8" descr="1 The Discovery of Fasciola hepatica and its Life Cyc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8969" y="3762232"/>
            <a:ext cx="1581150" cy="2886076"/>
          </a:xfrm>
          <a:prstGeom prst="rect">
            <a:avLst/>
          </a:prstGeom>
          <a:noFill/>
          <a:extLst>
            <a:ext uri="{909E8E84-426E-40DD-AFC4-6F175D3DCCD1}">
              <a14:hiddenFill xmlns:a14="http://schemas.microsoft.com/office/drawing/2010/main">
                <a:solidFill>
                  <a:srgbClr val="FFFFFF"/>
                </a:solidFill>
              </a14:hiddenFill>
            </a:ext>
          </a:extLst>
        </p:spPr>
      </p:pic>
      <p:sp>
        <p:nvSpPr>
          <p:cNvPr id="2" name="Ovál 1"/>
          <p:cNvSpPr/>
          <p:nvPr/>
        </p:nvSpPr>
        <p:spPr>
          <a:xfrm flipH="1">
            <a:off x="2122997" y="3514473"/>
            <a:ext cx="217976" cy="23854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vál 8"/>
          <p:cNvSpPr/>
          <p:nvPr/>
        </p:nvSpPr>
        <p:spPr>
          <a:xfrm flipH="1">
            <a:off x="9638302" y="3483992"/>
            <a:ext cx="217976" cy="23854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33893863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Nadpis 1"/>
          <p:cNvSpPr>
            <a:spLocks noGrp="1"/>
          </p:cNvSpPr>
          <p:nvPr>
            <p:ph type="title"/>
          </p:nvPr>
        </p:nvSpPr>
        <p:spPr>
          <a:xfrm>
            <a:off x="1981200" y="147419"/>
            <a:ext cx="8229600" cy="922337"/>
          </a:xfrm>
        </p:spPr>
        <p:txBody>
          <a:bodyPr>
            <a:normAutofit/>
          </a:bodyPr>
          <a:lstStyle/>
          <a:p>
            <a:pPr algn="ctr"/>
            <a:r>
              <a:rPr lang="cs-CZ" altLang="cs-CZ" sz="3800" b="1" dirty="0" smtClean="0"/>
              <a:t>Patogenní původci </a:t>
            </a:r>
            <a:r>
              <a:rPr lang="cs-CZ" altLang="cs-CZ" sz="3800" b="1" dirty="0" err="1" smtClean="0"/>
              <a:t>fasciolosy</a:t>
            </a:r>
            <a:r>
              <a:rPr lang="cs-CZ" altLang="cs-CZ" sz="3800" b="1" dirty="0" smtClean="0"/>
              <a:t> v Asii</a:t>
            </a:r>
            <a:endParaRPr lang="cs-CZ" altLang="cs-CZ" sz="3800" b="1" dirty="0"/>
          </a:p>
        </p:txBody>
      </p:sp>
      <p:pic>
        <p:nvPicPr>
          <p:cNvPr id="45059" name="Picture 2" descr="The causative agents of fascioliasis in animals and humans: Parthenogenetic  Fasciola in Asia and other regions - ScienceDirec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21782" y="1176793"/>
            <a:ext cx="7838030" cy="54797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19703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Nadpis 1"/>
          <p:cNvSpPr>
            <a:spLocks noGrp="1"/>
          </p:cNvSpPr>
          <p:nvPr>
            <p:ph type="title"/>
          </p:nvPr>
        </p:nvSpPr>
        <p:spPr>
          <a:xfrm>
            <a:off x="1981200" y="83810"/>
            <a:ext cx="8229600" cy="777875"/>
          </a:xfrm>
        </p:spPr>
        <p:txBody>
          <a:bodyPr>
            <a:normAutofit/>
          </a:bodyPr>
          <a:lstStyle/>
          <a:p>
            <a:r>
              <a:rPr lang="cs-CZ" altLang="cs-CZ" sz="3800" b="1" i="1" dirty="0" err="1"/>
              <a:t>Fasciola</a:t>
            </a:r>
            <a:r>
              <a:rPr lang="cs-CZ" altLang="cs-CZ" sz="3800" b="1" i="1" dirty="0"/>
              <a:t> </a:t>
            </a:r>
            <a:r>
              <a:rPr lang="cs-CZ" altLang="cs-CZ" sz="3800" b="1" i="1" dirty="0" err="1"/>
              <a:t>hepatica</a:t>
            </a:r>
            <a:r>
              <a:rPr lang="cs-CZ" altLang="cs-CZ" sz="3800" b="1" i="1" dirty="0"/>
              <a:t> </a:t>
            </a:r>
            <a:r>
              <a:rPr lang="cs-CZ" altLang="cs-CZ" sz="3400" i="1" dirty="0"/>
              <a:t>versus</a:t>
            </a:r>
            <a:r>
              <a:rPr lang="cs-CZ" altLang="cs-CZ" sz="3800" i="1" dirty="0"/>
              <a:t> </a:t>
            </a:r>
            <a:r>
              <a:rPr lang="cs-CZ" altLang="cs-CZ" sz="3800" b="1" i="1" dirty="0" err="1"/>
              <a:t>Fasciola</a:t>
            </a:r>
            <a:r>
              <a:rPr lang="cs-CZ" altLang="cs-CZ" sz="3800" b="1" i="1" dirty="0"/>
              <a:t> </a:t>
            </a:r>
            <a:r>
              <a:rPr lang="cs-CZ" altLang="cs-CZ" sz="3800" b="1" i="1" dirty="0" err="1"/>
              <a:t>magna</a:t>
            </a:r>
            <a:endParaRPr lang="cs-CZ" altLang="cs-CZ" sz="3800" b="1" i="1" dirty="0"/>
          </a:p>
        </p:txBody>
      </p:sp>
      <p:pic>
        <p:nvPicPr>
          <p:cNvPr id="46083" name="Picture 2" descr="Fasciola Species Introgression: Just a Fluke or Something More?: Trends in  Parasitolog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15370" y="790123"/>
            <a:ext cx="8557828" cy="6159317"/>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23056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Nadpis 1"/>
          <p:cNvSpPr>
            <a:spLocks noGrp="1"/>
          </p:cNvSpPr>
          <p:nvPr>
            <p:ph type="title"/>
          </p:nvPr>
        </p:nvSpPr>
        <p:spPr>
          <a:xfrm>
            <a:off x="1757239" y="115889"/>
            <a:ext cx="8835224" cy="922337"/>
          </a:xfrm>
        </p:spPr>
        <p:txBody>
          <a:bodyPr>
            <a:normAutofit fontScale="90000"/>
          </a:bodyPr>
          <a:lstStyle/>
          <a:p>
            <a:pPr algn="ctr"/>
            <a:r>
              <a:rPr lang="cs-CZ" altLang="cs-CZ" sz="3800" b="1" dirty="0"/>
              <a:t>Zavlečení </a:t>
            </a:r>
            <a:r>
              <a:rPr lang="cs-CZ" altLang="cs-CZ" sz="3800" b="1" dirty="0" smtClean="0"/>
              <a:t>motolice </a:t>
            </a:r>
            <a:r>
              <a:rPr lang="cs-CZ" altLang="cs-CZ" sz="3800" b="1" i="1" dirty="0" err="1" smtClean="0"/>
              <a:t>Fasciola</a:t>
            </a:r>
            <a:r>
              <a:rPr lang="cs-CZ" altLang="cs-CZ" sz="3800" b="1" i="1" dirty="0" smtClean="0"/>
              <a:t> </a:t>
            </a:r>
            <a:r>
              <a:rPr lang="cs-CZ" altLang="cs-CZ" sz="3800" b="1" i="1" dirty="0" err="1"/>
              <a:t>hepatica</a:t>
            </a:r>
            <a:r>
              <a:rPr lang="cs-CZ" altLang="cs-CZ" sz="3800" b="1" i="1" dirty="0"/>
              <a:t> </a:t>
            </a:r>
            <a:r>
              <a:rPr lang="cs-CZ" altLang="cs-CZ" sz="3800" b="1" dirty="0"/>
              <a:t>do Ameriky</a:t>
            </a:r>
          </a:p>
        </p:txBody>
      </p:sp>
      <p:pic>
        <p:nvPicPr>
          <p:cNvPr id="34819" name="Picture 2" descr="On the arrival of fasciolosis in the Americas: Trends in Parasitolog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51088" y="1125538"/>
            <a:ext cx="7281862" cy="5808662"/>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51669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81324" y="158392"/>
            <a:ext cx="10515600" cy="779863"/>
          </a:xfrm>
        </p:spPr>
        <p:txBody>
          <a:bodyPr>
            <a:normAutofit/>
          </a:bodyPr>
          <a:lstStyle/>
          <a:p>
            <a:pPr algn="ctr"/>
            <a:r>
              <a:rPr lang="cs-CZ" sz="3800" b="1" dirty="0" smtClean="0"/>
              <a:t>Horizontální přechod patogenů a parazitů ze zvířat</a:t>
            </a:r>
            <a:endParaRPr lang="cs-CZ" sz="3800" b="1" dirty="0"/>
          </a:p>
        </p:txBody>
      </p:sp>
      <p:sp>
        <p:nvSpPr>
          <p:cNvPr id="3" name="Zástupný symbol pro obsah 2"/>
          <p:cNvSpPr>
            <a:spLocks noGrp="1"/>
          </p:cNvSpPr>
          <p:nvPr>
            <p:ph idx="1"/>
          </p:nvPr>
        </p:nvSpPr>
        <p:spPr>
          <a:xfrm>
            <a:off x="485028" y="914404"/>
            <a:ext cx="11211339" cy="5879988"/>
          </a:xfrm>
        </p:spPr>
        <p:txBody>
          <a:bodyPr>
            <a:normAutofit fontScale="85000" lnSpcReduction="20000"/>
          </a:bodyPr>
          <a:lstStyle/>
          <a:p>
            <a:endParaRPr lang="cs-CZ" dirty="0"/>
          </a:p>
          <a:p>
            <a:r>
              <a:rPr lang="cs-CZ" dirty="0" smtClean="0"/>
              <a:t>Příležitosti </a:t>
            </a:r>
            <a:r>
              <a:rPr lang="cs-CZ" dirty="0"/>
              <a:t>pro </a:t>
            </a:r>
            <a:r>
              <a:rPr lang="cs-CZ" b="1" dirty="0"/>
              <a:t>horizontální přechod </a:t>
            </a:r>
            <a:r>
              <a:rPr lang="cs-CZ" b="1" dirty="0" smtClean="0"/>
              <a:t>patogenů a </a:t>
            </a:r>
            <a:r>
              <a:rPr lang="cs-CZ" b="1" dirty="0"/>
              <a:t>parazitů </a:t>
            </a:r>
            <a:r>
              <a:rPr lang="cs-CZ" dirty="0"/>
              <a:t>ze zvířat na lidi se naskytly, když se </a:t>
            </a:r>
            <a:r>
              <a:rPr lang="cs-CZ" b="1" dirty="0"/>
              <a:t>lidé rozšířili z Afriky</a:t>
            </a:r>
            <a:r>
              <a:rPr lang="cs-CZ" dirty="0"/>
              <a:t>. </a:t>
            </a:r>
            <a:endParaRPr lang="cs-CZ" dirty="0" smtClean="0"/>
          </a:p>
          <a:p>
            <a:pPr marL="0" indent="0">
              <a:buNone/>
            </a:pPr>
            <a:endParaRPr lang="cs-CZ" dirty="0" smtClean="0"/>
          </a:p>
          <a:p>
            <a:r>
              <a:rPr lang="cs-CZ" dirty="0" smtClean="0"/>
              <a:t>Dále to byl </a:t>
            </a:r>
            <a:r>
              <a:rPr lang="cs-CZ" b="1" dirty="0" smtClean="0"/>
              <a:t>vznik zemědělství </a:t>
            </a:r>
            <a:r>
              <a:rPr lang="cs-CZ" dirty="0" smtClean="0"/>
              <a:t>a </a:t>
            </a:r>
            <a:r>
              <a:rPr lang="cs-CZ" b="1" dirty="0" smtClean="0"/>
              <a:t>domestikace přežvýkavců </a:t>
            </a:r>
            <a:r>
              <a:rPr lang="cs-CZ" b="1" dirty="0"/>
              <a:t>a </a:t>
            </a:r>
            <a:r>
              <a:rPr lang="cs-CZ" b="1" dirty="0" smtClean="0"/>
              <a:t>zvířat </a:t>
            </a:r>
            <a:r>
              <a:rPr lang="cs-CZ" dirty="0"/>
              <a:t>jako </a:t>
            </a:r>
            <a:r>
              <a:rPr lang="cs-CZ" dirty="0" smtClean="0"/>
              <a:t>např. psi</a:t>
            </a:r>
            <a:r>
              <a:rPr lang="cs-CZ" dirty="0"/>
              <a:t>, kočky a krysy </a:t>
            </a:r>
            <a:r>
              <a:rPr lang="cs-CZ" dirty="0" smtClean="0"/>
              <a:t>a rovněž usedlý </a:t>
            </a:r>
            <a:r>
              <a:rPr lang="cs-CZ" dirty="0"/>
              <a:t>"</a:t>
            </a:r>
            <a:r>
              <a:rPr lang="cs-CZ" dirty="0" smtClean="0"/>
              <a:t>domestikovaný" způsob života lidí na určitém místě (</a:t>
            </a:r>
            <a:r>
              <a:rPr lang="cs-CZ" b="1" dirty="0" smtClean="0"/>
              <a:t>neolitická revoluce). </a:t>
            </a:r>
          </a:p>
          <a:p>
            <a:pPr marL="0" indent="0">
              <a:buNone/>
            </a:pPr>
            <a:endParaRPr lang="cs-CZ" dirty="0" smtClean="0"/>
          </a:p>
          <a:p>
            <a:r>
              <a:rPr lang="cs-CZ" dirty="0" smtClean="0"/>
              <a:t>Z okolí </a:t>
            </a:r>
            <a:r>
              <a:rPr lang="cs-CZ" dirty="0"/>
              <a:t>lidských obydlí, </a:t>
            </a:r>
            <a:r>
              <a:rPr lang="cs-CZ" dirty="0" smtClean="0"/>
              <a:t>jsme jako daň za vysokou úrodu získali </a:t>
            </a:r>
            <a:r>
              <a:rPr lang="cs-CZ" dirty="0"/>
              <a:t>mnoho infekcí od našich </a:t>
            </a:r>
            <a:r>
              <a:rPr lang="cs-CZ" dirty="0" smtClean="0"/>
              <a:t>„</a:t>
            </a:r>
            <a:r>
              <a:rPr lang="cs-CZ" b="1" dirty="0" smtClean="0"/>
              <a:t>nových sousedů“ – živočichů z okolní ekosystémů</a:t>
            </a:r>
            <a:r>
              <a:rPr lang="cs-CZ" dirty="0" smtClean="0"/>
              <a:t>. </a:t>
            </a:r>
          </a:p>
          <a:p>
            <a:pPr marL="0" indent="0">
              <a:buNone/>
            </a:pPr>
            <a:endParaRPr lang="cs-CZ" dirty="0" smtClean="0"/>
          </a:p>
          <a:p>
            <a:r>
              <a:rPr lang="cs-CZ" b="1" dirty="0" smtClean="0"/>
              <a:t>Společně  sdílené </a:t>
            </a:r>
            <a:r>
              <a:rPr lang="cs-CZ" b="1" dirty="0"/>
              <a:t>prostředí, </a:t>
            </a:r>
            <a:r>
              <a:rPr lang="cs-CZ" b="1" dirty="0" smtClean="0"/>
              <a:t>tak spíše </a:t>
            </a:r>
            <a:r>
              <a:rPr lang="cs-CZ" b="1" dirty="0"/>
              <a:t>než sdílený předek, </a:t>
            </a:r>
            <a:r>
              <a:rPr lang="cs-CZ" b="1" dirty="0" smtClean="0"/>
              <a:t>bylo </a:t>
            </a:r>
            <a:r>
              <a:rPr lang="cs-CZ" b="1" dirty="0"/>
              <a:t>důležité pro získání mnoha </a:t>
            </a:r>
            <a:r>
              <a:rPr lang="cs-CZ" b="1" dirty="0" smtClean="0"/>
              <a:t>nových infekcí.</a:t>
            </a:r>
          </a:p>
          <a:p>
            <a:pPr marL="0" indent="0">
              <a:buNone/>
            </a:pPr>
            <a:endParaRPr lang="cs-CZ" b="1" dirty="0"/>
          </a:p>
          <a:p>
            <a:r>
              <a:rPr lang="cs-CZ" dirty="0"/>
              <a:t>Většina </a:t>
            </a:r>
            <a:r>
              <a:rPr lang="cs-CZ" b="1" dirty="0"/>
              <a:t>lidských pandemických infekcí byla </a:t>
            </a:r>
            <a:r>
              <a:rPr lang="cs-CZ" b="1" dirty="0" smtClean="0"/>
              <a:t>tedy získána </a:t>
            </a:r>
            <a:r>
              <a:rPr lang="cs-CZ" b="1" dirty="0"/>
              <a:t>horizontálně </a:t>
            </a:r>
            <a:r>
              <a:rPr lang="cs-CZ" dirty="0"/>
              <a:t>velmi nedávno na evoluční časové škále, i když nemoci jako tyfus, spalničky a neštovice se poprvé objevily v prehistorických </a:t>
            </a:r>
            <a:r>
              <a:rPr lang="cs-CZ" dirty="0" smtClean="0"/>
              <a:t>dobách.</a:t>
            </a:r>
            <a:endParaRPr lang="cs-CZ" dirty="0"/>
          </a:p>
        </p:txBody>
      </p:sp>
    </p:spTree>
    <p:extLst>
      <p:ext uri="{BB962C8B-B14F-4D97-AF65-F5344CB8AC3E}">
        <p14:creationId xmlns:p14="http://schemas.microsoft.com/office/powerpoint/2010/main" val="1442051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37322" y="222002"/>
            <a:ext cx="10916478" cy="1325563"/>
          </a:xfrm>
        </p:spPr>
        <p:txBody>
          <a:bodyPr>
            <a:noAutofit/>
          </a:bodyPr>
          <a:lstStyle/>
          <a:p>
            <a:pPr algn="ctr"/>
            <a:r>
              <a:rPr lang="cs-CZ" sz="3800" b="1" dirty="0"/>
              <a:t>Evoluční události jak v hluboké evoluční minulosti, tak v nedávné evoluci člověka formují potenciál pro nemoci.</a:t>
            </a:r>
            <a:br>
              <a:rPr lang="cs-CZ" sz="3800" b="1" dirty="0"/>
            </a:br>
            <a:endParaRPr lang="cs-CZ" sz="3800" dirty="0"/>
          </a:p>
        </p:txBody>
      </p:sp>
      <p:pic>
        <p:nvPicPr>
          <p:cNvPr id="8194" name="Picture 2" descr="Obr. 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76015" y="1346491"/>
            <a:ext cx="9039969" cy="3684839"/>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230587" y="5259170"/>
            <a:ext cx="11664563" cy="1569660"/>
          </a:xfrm>
          <a:prstGeom prst="rect">
            <a:avLst/>
          </a:prstGeom>
        </p:spPr>
        <p:txBody>
          <a:bodyPr wrap="square">
            <a:spAutoFit/>
          </a:bodyPr>
          <a:lstStyle/>
          <a:p>
            <a:r>
              <a:rPr lang="cs-CZ" sz="1600" dirty="0">
                <a:solidFill>
                  <a:srgbClr val="222222"/>
                </a:solidFill>
                <a:latin typeface="Harding"/>
              </a:rPr>
              <a:t>Časová osa evolučních událostí (nahoře) v hluboké evoluční minulosti a na lidské linii, které jsou relevantní pro vzorce rizika lidských onemocnění (dole). Starodávné </a:t>
            </a:r>
            <a:r>
              <a:rPr lang="cs-CZ" sz="1600" b="1" dirty="0" smtClean="0">
                <a:solidFill>
                  <a:srgbClr val="222222"/>
                </a:solidFill>
                <a:latin typeface="Harding"/>
              </a:rPr>
              <a:t>evoluční inovace </a:t>
            </a:r>
            <a:r>
              <a:rPr lang="cs-CZ" sz="1600" dirty="0">
                <a:solidFill>
                  <a:srgbClr val="222222"/>
                </a:solidFill>
                <a:latin typeface="Harding"/>
              </a:rPr>
              <a:t>na této časové linii (vlevo) </a:t>
            </a:r>
            <a:r>
              <a:rPr lang="cs-CZ" sz="1600" b="1" dirty="0">
                <a:solidFill>
                  <a:srgbClr val="222222"/>
                </a:solidFill>
                <a:latin typeface="Harding"/>
              </a:rPr>
              <a:t>vytvořily biologické systémy</a:t>
            </a:r>
            <a:r>
              <a:rPr lang="cs-CZ" sz="1600" dirty="0">
                <a:solidFill>
                  <a:srgbClr val="222222"/>
                </a:solidFill>
                <a:latin typeface="Harding"/>
              </a:rPr>
              <a:t>, které jsou </a:t>
            </a:r>
            <a:r>
              <a:rPr lang="cs-CZ" sz="1600" b="1" dirty="0">
                <a:solidFill>
                  <a:srgbClr val="222222"/>
                </a:solidFill>
                <a:latin typeface="Harding"/>
              </a:rPr>
              <a:t>nezbytné, ale jsou také základem pro nemoci</a:t>
            </a:r>
            <a:r>
              <a:rPr lang="cs-CZ" sz="1600" dirty="0">
                <a:solidFill>
                  <a:srgbClr val="222222"/>
                </a:solidFill>
                <a:latin typeface="Harding"/>
              </a:rPr>
              <a:t>. Během nedávné evoluce člověka (vpravo) </a:t>
            </a:r>
            <a:r>
              <a:rPr lang="cs-CZ" sz="1600" dirty="0" smtClean="0">
                <a:solidFill>
                  <a:srgbClr val="222222"/>
                </a:solidFill>
                <a:latin typeface="Harding"/>
              </a:rPr>
              <a:t>vytvořila </a:t>
            </a:r>
            <a:r>
              <a:rPr lang="cs-CZ" sz="1600" dirty="0">
                <a:solidFill>
                  <a:srgbClr val="222222"/>
                </a:solidFill>
                <a:latin typeface="Harding"/>
              </a:rPr>
              <a:t>vývoj nových </a:t>
            </a:r>
            <a:r>
              <a:rPr lang="cs-CZ" sz="1600" dirty="0" smtClean="0">
                <a:solidFill>
                  <a:srgbClr val="222222"/>
                </a:solidFill>
                <a:latin typeface="Harding"/>
              </a:rPr>
              <a:t>znaků, </a:t>
            </a:r>
            <a:r>
              <a:rPr lang="cs-CZ" sz="1600" dirty="0">
                <a:solidFill>
                  <a:srgbClr val="222222"/>
                </a:solidFill>
                <a:latin typeface="Harding"/>
              </a:rPr>
              <a:t>nedávné rychlé demografické a environmentální změny potenciál pro </a:t>
            </a:r>
            <a:r>
              <a:rPr lang="cs-CZ" sz="1600" b="1" dirty="0">
                <a:solidFill>
                  <a:srgbClr val="222222"/>
                </a:solidFill>
                <a:latin typeface="Harding"/>
              </a:rPr>
              <a:t>nesoulad mezi genotypy a moderním prostředím</a:t>
            </a:r>
            <a:r>
              <a:rPr lang="cs-CZ" sz="1600" dirty="0">
                <a:solidFill>
                  <a:srgbClr val="222222"/>
                </a:solidFill>
                <a:latin typeface="Harding"/>
              </a:rPr>
              <a:t>, které mohou způsobit onemocnění. Časová osa je </a:t>
            </a:r>
            <a:r>
              <a:rPr lang="cs-CZ" sz="1600" dirty="0" smtClean="0">
                <a:solidFill>
                  <a:srgbClr val="222222"/>
                </a:solidFill>
                <a:latin typeface="Harding"/>
              </a:rPr>
              <a:t>schématická </a:t>
            </a:r>
            <a:r>
              <a:rPr lang="cs-CZ" sz="1600" dirty="0">
                <a:solidFill>
                  <a:srgbClr val="222222"/>
                </a:solidFill>
                <a:latin typeface="Harding"/>
              </a:rPr>
              <a:t>a není zobrazena v měřítku. </a:t>
            </a:r>
            <a:r>
              <a:rPr lang="cs-CZ" sz="1600" dirty="0" smtClean="0">
                <a:solidFill>
                  <a:srgbClr val="222222"/>
                </a:solidFill>
                <a:latin typeface="Harding"/>
              </a:rPr>
              <a:t>                                                 (</a:t>
            </a:r>
            <a:r>
              <a:rPr lang="cs-CZ" sz="1600" dirty="0" err="1" smtClean="0">
                <a:solidFill>
                  <a:srgbClr val="222222"/>
                </a:solidFill>
                <a:latin typeface="Harding"/>
              </a:rPr>
              <a:t>bya</a:t>
            </a:r>
            <a:r>
              <a:rPr lang="cs-CZ" sz="1600" dirty="0">
                <a:solidFill>
                  <a:srgbClr val="222222"/>
                </a:solidFill>
                <a:latin typeface="Harding"/>
              </a:rPr>
              <a:t>, před miliardou let; </a:t>
            </a:r>
            <a:r>
              <a:rPr lang="cs-CZ" sz="1600" dirty="0" err="1">
                <a:solidFill>
                  <a:srgbClr val="222222"/>
                </a:solidFill>
                <a:latin typeface="Harding"/>
              </a:rPr>
              <a:t>kya</a:t>
            </a:r>
            <a:r>
              <a:rPr lang="cs-CZ" sz="1600" dirty="0">
                <a:solidFill>
                  <a:srgbClr val="222222"/>
                </a:solidFill>
                <a:latin typeface="Harding"/>
              </a:rPr>
              <a:t>, před tisíci lety; </a:t>
            </a:r>
            <a:r>
              <a:rPr lang="cs-CZ" sz="1600" dirty="0" err="1">
                <a:solidFill>
                  <a:srgbClr val="222222"/>
                </a:solidFill>
                <a:latin typeface="Harding"/>
              </a:rPr>
              <a:t>Mya</a:t>
            </a:r>
            <a:r>
              <a:rPr lang="cs-CZ" sz="1600" dirty="0">
                <a:solidFill>
                  <a:srgbClr val="222222"/>
                </a:solidFill>
                <a:latin typeface="Harding"/>
              </a:rPr>
              <a:t>, před milionem </a:t>
            </a:r>
            <a:r>
              <a:rPr lang="cs-CZ" sz="1600" dirty="0" smtClean="0">
                <a:solidFill>
                  <a:srgbClr val="222222"/>
                </a:solidFill>
                <a:latin typeface="Harding"/>
              </a:rPr>
              <a:t>let).</a:t>
            </a:r>
            <a:endParaRPr lang="cs-CZ" sz="1600" dirty="0"/>
          </a:p>
        </p:txBody>
      </p:sp>
      <p:sp>
        <p:nvSpPr>
          <p:cNvPr id="3" name="Obdélník 2"/>
          <p:cNvSpPr/>
          <p:nvPr/>
        </p:nvSpPr>
        <p:spPr>
          <a:xfrm>
            <a:off x="5271714" y="3896139"/>
            <a:ext cx="1725433" cy="6997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4223466" y="3919895"/>
            <a:ext cx="960783" cy="2399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p:cNvSpPr/>
          <p:nvPr/>
        </p:nvSpPr>
        <p:spPr>
          <a:xfrm>
            <a:off x="3342198" y="4508390"/>
            <a:ext cx="1477950" cy="5353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p:nvSpPr>
        <p:spPr>
          <a:xfrm>
            <a:off x="3120887" y="3919896"/>
            <a:ext cx="560568" cy="2187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p:cNvSpPr/>
          <p:nvPr/>
        </p:nvSpPr>
        <p:spPr>
          <a:xfrm>
            <a:off x="1563753" y="3919896"/>
            <a:ext cx="1147642" cy="3473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bdélník 10"/>
          <p:cNvSpPr/>
          <p:nvPr/>
        </p:nvSpPr>
        <p:spPr>
          <a:xfrm>
            <a:off x="9342780" y="3919895"/>
            <a:ext cx="1192697" cy="11053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bdélník 11"/>
          <p:cNvSpPr/>
          <p:nvPr/>
        </p:nvSpPr>
        <p:spPr>
          <a:xfrm>
            <a:off x="7483503" y="4667416"/>
            <a:ext cx="1787718" cy="3750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bdélník 12"/>
          <p:cNvSpPr/>
          <p:nvPr/>
        </p:nvSpPr>
        <p:spPr>
          <a:xfrm>
            <a:off x="7079314" y="3896139"/>
            <a:ext cx="1508092" cy="4161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85577175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Neolithic man ploughing stock image | Look and Lear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94" y="3048043"/>
            <a:ext cx="10837211" cy="3809957"/>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lstStyle/>
          <a:p>
            <a:endParaRPr lang="cs-CZ"/>
          </a:p>
        </p:txBody>
      </p:sp>
      <p:pic>
        <p:nvPicPr>
          <p:cNvPr id="10242" name="Picture 2" descr="Comparing the Paleolithic and Neolithic Era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4846378" cy="33508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The Neolithic Revolution—facts and inform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5775" y="15280"/>
            <a:ext cx="5026225" cy="33508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undefine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55570" y="15280"/>
            <a:ext cx="2310205" cy="25052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undefine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46378" y="2055812"/>
            <a:ext cx="2319397" cy="1280449"/>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2584890" y="3267991"/>
            <a:ext cx="6962676" cy="615553"/>
          </a:xfrm>
          <a:prstGeom prst="rect">
            <a:avLst/>
          </a:prstGeom>
          <a:solidFill>
            <a:schemeClr val="bg1"/>
          </a:solidFill>
          <a:ln w="19050">
            <a:solidFill>
              <a:schemeClr val="tx1"/>
            </a:solidFill>
          </a:ln>
        </p:spPr>
        <p:txBody>
          <a:bodyPr wrap="none" rtlCol="0">
            <a:spAutoFit/>
          </a:bodyPr>
          <a:lstStyle/>
          <a:p>
            <a:pPr algn="ctr"/>
            <a:r>
              <a:rPr lang="cs-CZ" sz="3400" dirty="0" smtClean="0"/>
              <a:t>Neolitická revoluce - vznik zemědělství</a:t>
            </a:r>
            <a:endParaRPr lang="cs-CZ" sz="3400" dirty="0"/>
          </a:p>
        </p:txBody>
      </p:sp>
    </p:spTree>
    <p:extLst>
      <p:ext uri="{BB962C8B-B14F-4D97-AF65-F5344CB8AC3E}">
        <p14:creationId xmlns:p14="http://schemas.microsoft.com/office/powerpoint/2010/main" val="139069909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6200" y="155576"/>
            <a:ext cx="11925300" cy="1320800"/>
          </a:xfrm>
        </p:spPr>
        <p:txBody>
          <a:bodyPr>
            <a:noAutofit/>
          </a:bodyPr>
          <a:lstStyle/>
          <a:p>
            <a:pPr algn="ctr"/>
            <a:r>
              <a:rPr lang="cs-CZ" sz="3200" b="1" dirty="0"/>
              <a:t>Mapa jihozápadní Asie s vyznačenými hlavními archeologickými nalezišti v </a:t>
            </a:r>
            <a:r>
              <a:rPr lang="cs-CZ" sz="3200" b="1" dirty="0" smtClean="0"/>
              <a:t>oblasti tzv. "</a:t>
            </a:r>
            <a:r>
              <a:rPr lang="cs-CZ" sz="3200" b="1" dirty="0" err="1" smtClean="0"/>
              <a:t>Fertile</a:t>
            </a:r>
            <a:r>
              <a:rPr lang="cs-CZ" sz="3200" b="1" dirty="0" smtClean="0"/>
              <a:t> </a:t>
            </a:r>
            <a:r>
              <a:rPr lang="cs-CZ" sz="3200" b="1" dirty="0" err="1"/>
              <a:t>Crescent</a:t>
            </a:r>
            <a:r>
              <a:rPr lang="cs-CZ" sz="3200" b="1" dirty="0"/>
              <a:t>" </a:t>
            </a:r>
            <a:r>
              <a:rPr lang="cs-CZ" sz="3200" b="1" dirty="0" smtClean="0"/>
              <a:t>- tečka</a:t>
            </a:r>
            <a:r>
              <a:rPr lang="cs-CZ" sz="3200" b="1" dirty="0"/>
              <a:t>, </a:t>
            </a:r>
            <a:r>
              <a:rPr lang="cs-CZ" sz="3200" b="1" dirty="0" smtClean="0"/>
              <a:t>nejstarší nález -</a:t>
            </a:r>
            <a:r>
              <a:rPr lang="cs-CZ" sz="3200" b="1" dirty="0"/>
              <a:t> 7500 </a:t>
            </a:r>
            <a:r>
              <a:rPr lang="cs-CZ" sz="3200" b="1" dirty="0" smtClean="0"/>
              <a:t>BCE</a:t>
            </a:r>
            <a:endParaRPr lang="cs-CZ" sz="3200" b="1" dirty="0"/>
          </a:p>
        </p:txBody>
      </p:sp>
      <p:pic>
        <p:nvPicPr>
          <p:cNvPr id="35842" name="Picture 2" descr="undefined"/>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570186" y="1400176"/>
            <a:ext cx="5051627" cy="5229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77319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endParaRPr lang="cs-CZ" sz="2200" dirty="0"/>
          </a:p>
        </p:txBody>
      </p:sp>
      <p:pic>
        <p:nvPicPr>
          <p:cNvPr id="58370" name="Picture 2" descr="undefin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0962" y="101599"/>
            <a:ext cx="12041038" cy="5318125"/>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150961" y="5489913"/>
            <a:ext cx="11860063" cy="1200329"/>
          </a:xfrm>
          <a:prstGeom prst="rect">
            <a:avLst/>
          </a:prstGeom>
        </p:spPr>
        <p:txBody>
          <a:bodyPr wrap="square">
            <a:spAutoFit/>
          </a:bodyPr>
          <a:lstStyle/>
          <a:p>
            <a:pPr algn="ctr"/>
            <a:r>
              <a:rPr lang="cs-CZ" dirty="0"/>
              <a:t>Mapa světa zobrazující přibližná </a:t>
            </a:r>
            <a:r>
              <a:rPr lang="cs-CZ" b="1" dirty="0"/>
              <a:t>centra vzniku zemědělství a jeho rozšíření v prehistorii</a:t>
            </a:r>
            <a:r>
              <a:rPr lang="cs-CZ" dirty="0"/>
              <a:t>: úrodný půlměsíc (11 000 BP), povodí Jang-c'-</a:t>
            </a:r>
            <a:r>
              <a:rPr lang="cs-CZ" dirty="0" err="1"/>
              <a:t>ťiang</a:t>
            </a:r>
            <a:r>
              <a:rPr lang="cs-CZ" dirty="0"/>
              <a:t> a Žluté řeky (9 000 BP) a Papua-Nová Guinea (9 000–6 000 BP), střední Mexiko (5 000–4 000 BP), sever Jižní Ameriky (5 000–4 000 BP), subsaharská Afrika (5 000–4 000 BP, přesná poloha neznámá), východní část Severní Ameriky </a:t>
            </a:r>
            <a:r>
              <a:rPr lang="cs-CZ" dirty="0" smtClean="0"/>
              <a:t>       (</a:t>
            </a:r>
            <a:r>
              <a:rPr lang="cs-CZ" dirty="0"/>
              <a:t>4 000–3 000 BP</a:t>
            </a:r>
            <a:r>
              <a:rPr lang="cs-CZ" dirty="0" smtClean="0"/>
              <a:t>).</a:t>
            </a:r>
            <a:endParaRPr lang="cs-CZ" baseline="30000" dirty="0"/>
          </a:p>
        </p:txBody>
      </p:sp>
    </p:spTree>
    <p:extLst>
      <p:ext uri="{BB962C8B-B14F-4D97-AF65-F5344CB8AC3E}">
        <p14:creationId xmlns:p14="http://schemas.microsoft.com/office/powerpoint/2010/main" val="300065773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46641"/>
            <a:ext cx="10515600" cy="736019"/>
          </a:xfrm>
        </p:spPr>
        <p:txBody>
          <a:bodyPr>
            <a:normAutofit fontScale="90000"/>
          </a:bodyPr>
          <a:lstStyle/>
          <a:p>
            <a:pPr algn="ctr"/>
            <a:r>
              <a:rPr lang="cs-CZ" sz="3800" b="1" dirty="0" smtClean="0"/>
              <a:t>Neolit – mladší doba kamenná </a:t>
            </a:r>
            <a:r>
              <a:rPr lang="cs-CZ" sz="3400" b="1" dirty="0" smtClean="0"/>
              <a:t/>
            </a:r>
            <a:br>
              <a:rPr lang="cs-CZ" sz="3400" b="1" dirty="0" smtClean="0"/>
            </a:br>
            <a:r>
              <a:rPr lang="cs-CZ" sz="2900" b="1" dirty="0" smtClean="0"/>
              <a:t>Zrod zemědělství</a:t>
            </a:r>
            <a:endParaRPr lang="cs-CZ" sz="2900" b="1" dirty="0"/>
          </a:p>
        </p:txBody>
      </p:sp>
      <p:pic>
        <p:nvPicPr>
          <p:cNvPr id="27650" name="Picture 2" descr="undefined"/>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1825" y="782301"/>
            <a:ext cx="4186954" cy="2841459"/>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30438" y="3652106"/>
            <a:ext cx="4365298" cy="338554"/>
          </a:xfrm>
          <a:prstGeom prst="rect">
            <a:avLst/>
          </a:prstGeom>
        </p:spPr>
        <p:txBody>
          <a:bodyPr wrap="none">
            <a:spAutoFit/>
          </a:bodyPr>
          <a:lstStyle/>
          <a:p>
            <a:r>
              <a:rPr lang="cs-CZ" sz="1600" dirty="0">
                <a:solidFill>
                  <a:srgbClr val="202122"/>
                </a:solidFill>
                <a:latin typeface="Arial" panose="020B0604020202020204" pitchFamily="34" charset="0"/>
              </a:rPr>
              <a:t>Rekonstrukce neolitické zemědělské usedlosti</a:t>
            </a:r>
            <a:endParaRPr lang="cs-CZ" sz="1600" dirty="0"/>
          </a:p>
        </p:txBody>
      </p:sp>
      <p:pic>
        <p:nvPicPr>
          <p:cNvPr id="27652" name="Picture 4" descr="undefin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0159" y="1042559"/>
            <a:ext cx="3536219" cy="2571107"/>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4879035" y="2993482"/>
            <a:ext cx="2470549" cy="584775"/>
          </a:xfrm>
          <a:prstGeom prst="rect">
            <a:avLst/>
          </a:prstGeom>
        </p:spPr>
        <p:txBody>
          <a:bodyPr wrap="none">
            <a:spAutoFit/>
          </a:bodyPr>
          <a:lstStyle/>
          <a:p>
            <a:pPr algn="ctr"/>
            <a:r>
              <a:rPr lang="cs-CZ" sz="1600" dirty="0" smtClean="0">
                <a:solidFill>
                  <a:srgbClr val="202122"/>
                </a:solidFill>
                <a:latin typeface="Arial" panose="020B0604020202020204" pitchFamily="34" charset="0"/>
              </a:rPr>
              <a:t>„</a:t>
            </a:r>
            <a:r>
              <a:rPr lang="cs-CZ" sz="1600" dirty="0" smtClean="0">
                <a:solidFill>
                  <a:schemeClr val="bg1"/>
                </a:solidFill>
                <a:latin typeface="Arial" panose="020B0604020202020204" pitchFamily="34" charset="0"/>
              </a:rPr>
              <a:t>Bytové zařízení“ </a:t>
            </a:r>
            <a:r>
              <a:rPr lang="cs-CZ" sz="1600" dirty="0">
                <a:solidFill>
                  <a:schemeClr val="bg1"/>
                </a:solidFill>
                <a:latin typeface="Arial" panose="020B0604020202020204" pitchFamily="34" charset="0"/>
              </a:rPr>
              <a:t>(police</a:t>
            </a:r>
            <a:r>
              <a:rPr lang="cs-CZ" sz="1600" dirty="0" smtClean="0">
                <a:solidFill>
                  <a:schemeClr val="bg1"/>
                </a:solidFill>
                <a:latin typeface="Arial" panose="020B0604020202020204" pitchFamily="34" charset="0"/>
              </a:rPr>
              <a:t>)</a:t>
            </a:r>
          </a:p>
          <a:p>
            <a:pPr algn="ctr"/>
            <a:r>
              <a:rPr lang="cs-CZ" sz="1600" dirty="0" err="1" smtClean="0">
                <a:solidFill>
                  <a:schemeClr val="bg1"/>
                </a:solidFill>
                <a:latin typeface="Arial" panose="020B0604020202020204" pitchFamily="34" charset="0"/>
              </a:rPr>
              <a:t>Skara</a:t>
            </a:r>
            <a:r>
              <a:rPr lang="cs-CZ" sz="1600" dirty="0" smtClean="0">
                <a:solidFill>
                  <a:schemeClr val="bg1"/>
                </a:solidFill>
                <a:latin typeface="Arial" panose="020B0604020202020204" pitchFamily="34" charset="0"/>
              </a:rPr>
              <a:t> </a:t>
            </a:r>
            <a:r>
              <a:rPr lang="cs-CZ" sz="1600" dirty="0" err="1" smtClean="0">
                <a:solidFill>
                  <a:schemeClr val="bg1"/>
                </a:solidFill>
                <a:latin typeface="Arial" panose="020B0604020202020204" pitchFamily="34" charset="0"/>
              </a:rPr>
              <a:t>Brae</a:t>
            </a:r>
            <a:r>
              <a:rPr lang="cs-CZ" sz="1600" dirty="0" smtClean="0">
                <a:solidFill>
                  <a:schemeClr val="bg1"/>
                </a:solidFill>
                <a:latin typeface="Arial" panose="020B0604020202020204" pitchFamily="34" charset="0"/>
              </a:rPr>
              <a:t>, Skotsko</a:t>
            </a:r>
            <a:endParaRPr lang="cs-CZ" sz="1600" dirty="0">
              <a:solidFill>
                <a:schemeClr val="bg1"/>
              </a:solidFill>
            </a:endParaRPr>
          </a:p>
        </p:txBody>
      </p:sp>
      <p:pic>
        <p:nvPicPr>
          <p:cNvPr id="27656" name="Picture 8" descr="undefin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43483" y="751600"/>
            <a:ext cx="3979112" cy="2862066"/>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8290172" y="3632750"/>
            <a:ext cx="3124573" cy="338554"/>
          </a:xfrm>
          <a:prstGeom prst="rect">
            <a:avLst/>
          </a:prstGeom>
        </p:spPr>
        <p:txBody>
          <a:bodyPr wrap="none">
            <a:spAutoFit/>
          </a:bodyPr>
          <a:lstStyle/>
          <a:p>
            <a:r>
              <a:rPr lang="cs-CZ" sz="1600" dirty="0">
                <a:solidFill>
                  <a:srgbClr val="202122"/>
                </a:solidFill>
                <a:latin typeface="Arial" panose="020B0604020202020204" pitchFamily="34" charset="0"/>
              </a:rPr>
              <a:t>Rekonstrukce neolitických domů</a:t>
            </a:r>
            <a:endParaRPr lang="cs-CZ" sz="1600" dirty="0"/>
          </a:p>
        </p:txBody>
      </p:sp>
      <p:pic>
        <p:nvPicPr>
          <p:cNvPr id="11" name="Picture 2" descr="undefine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825" y="3990659"/>
            <a:ext cx="4186954" cy="276944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undefine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40070" y="3990388"/>
            <a:ext cx="3982525" cy="27697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undefine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10159" y="3990389"/>
            <a:ext cx="3536219" cy="2769718"/>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5040875" y="6522181"/>
            <a:ext cx="2135713" cy="307777"/>
          </a:xfrm>
          <a:prstGeom prst="rect">
            <a:avLst/>
          </a:prstGeom>
          <a:solidFill>
            <a:schemeClr val="bg1"/>
          </a:solidFill>
          <a:ln w="12700">
            <a:solidFill>
              <a:schemeClr val="tx1"/>
            </a:solidFill>
          </a:ln>
        </p:spPr>
        <p:txBody>
          <a:bodyPr wrap="none" rtlCol="0">
            <a:spAutoFit/>
          </a:bodyPr>
          <a:lstStyle/>
          <a:p>
            <a:r>
              <a:rPr lang="cs-CZ" sz="1400" dirty="0" smtClean="0"/>
              <a:t>Mapa kulturních komplexů</a:t>
            </a:r>
            <a:endParaRPr lang="cs-CZ" sz="1400" dirty="0"/>
          </a:p>
        </p:txBody>
      </p:sp>
      <p:sp>
        <p:nvSpPr>
          <p:cNvPr id="8" name="TextovéPole 7"/>
          <p:cNvSpPr txBox="1"/>
          <p:nvPr/>
        </p:nvSpPr>
        <p:spPr>
          <a:xfrm>
            <a:off x="5324558" y="3621243"/>
            <a:ext cx="1535870" cy="400110"/>
          </a:xfrm>
          <a:prstGeom prst="rect">
            <a:avLst/>
          </a:prstGeom>
          <a:noFill/>
        </p:spPr>
        <p:txBody>
          <a:bodyPr wrap="none" rtlCol="0">
            <a:spAutoFit/>
          </a:bodyPr>
          <a:lstStyle/>
          <a:p>
            <a:r>
              <a:rPr lang="cs-CZ" sz="2000" b="1" dirty="0" smtClean="0"/>
              <a:t>(3500 př</a:t>
            </a:r>
            <a:r>
              <a:rPr lang="cs-CZ" sz="2000" b="1" dirty="0"/>
              <a:t>.</a:t>
            </a:r>
            <a:r>
              <a:rPr lang="cs-CZ" sz="2000" b="1" dirty="0" smtClean="0"/>
              <a:t>n.l.)</a:t>
            </a:r>
            <a:endParaRPr lang="cs-CZ" sz="2000" b="1" dirty="0"/>
          </a:p>
        </p:txBody>
      </p:sp>
    </p:spTree>
    <p:extLst>
      <p:ext uri="{BB962C8B-B14F-4D97-AF65-F5344CB8AC3E}">
        <p14:creationId xmlns:p14="http://schemas.microsoft.com/office/powerpoint/2010/main" val="418908006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482" name="Picture 2" descr="undefin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60527"/>
            <a:ext cx="10571922"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1383528" y="160527"/>
            <a:ext cx="9414344" cy="769441"/>
          </a:xfrm>
          <a:prstGeom prst="rect">
            <a:avLst/>
          </a:prstGeom>
          <a:solidFill>
            <a:schemeClr val="bg1"/>
          </a:solidFill>
          <a:ln>
            <a:solidFill>
              <a:schemeClr val="tx1"/>
            </a:solidFill>
          </a:ln>
        </p:spPr>
        <p:txBody>
          <a:bodyPr wrap="square">
            <a:spAutoFit/>
          </a:bodyPr>
          <a:lstStyle/>
          <a:p>
            <a:pPr algn="ctr"/>
            <a:r>
              <a:rPr lang="cs-CZ" sz="2200" dirty="0">
                <a:solidFill>
                  <a:srgbClr val="202122"/>
                </a:solidFill>
                <a:latin typeface="Arial" panose="020B0604020202020204" pitchFamily="34" charset="0"/>
              </a:rPr>
              <a:t>Domestikované druhy rostlin, které byly pěstovány domorodými obyvateli, ovlivnily plodiny, které byly produkovány po celém světě.</a:t>
            </a:r>
            <a:endParaRPr lang="cs-CZ" sz="2200" dirty="0"/>
          </a:p>
        </p:txBody>
      </p:sp>
    </p:spTree>
    <p:extLst>
      <p:ext uri="{BB962C8B-B14F-4D97-AF65-F5344CB8AC3E}">
        <p14:creationId xmlns:p14="http://schemas.microsoft.com/office/powerpoint/2010/main" val="66644592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344202" y="125760"/>
            <a:ext cx="9644499" cy="1143000"/>
          </a:xfrm>
        </p:spPr>
        <p:txBody>
          <a:bodyPr>
            <a:normAutofit/>
          </a:bodyPr>
          <a:lstStyle/>
          <a:p>
            <a:r>
              <a:rPr lang="cs-CZ" sz="3800" b="1" dirty="0"/>
              <a:t>Domestikace zvířat – zdroj cizopasníků - zoonózy</a:t>
            </a:r>
          </a:p>
        </p:txBody>
      </p:sp>
      <p:pic>
        <p:nvPicPr>
          <p:cNvPr id="1026" name="Picture 2" descr="Domesticated Wolf Cartoons and Comics - funny pictures from CartoonStoc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78361" y="1268760"/>
            <a:ext cx="4839843" cy="5372226"/>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p:cNvPicPr>
            <a:picLocks noChangeAspect="1"/>
          </p:cNvPicPr>
          <p:nvPr/>
        </p:nvPicPr>
        <p:blipFill>
          <a:blip r:embed="rId3"/>
          <a:stretch>
            <a:fillRect/>
          </a:stretch>
        </p:blipFill>
        <p:spPr>
          <a:xfrm>
            <a:off x="5720664" y="1267452"/>
            <a:ext cx="6471336" cy="4775428"/>
          </a:xfrm>
          <a:prstGeom prst="rect">
            <a:avLst/>
          </a:prstGeom>
        </p:spPr>
      </p:pic>
      <p:sp>
        <p:nvSpPr>
          <p:cNvPr id="6" name="TextovéPole 5"/>
          <p:cNvSpPr txBox="1"/>
          <p:nvPr/>
        </p:nvSpPr>
        <p:spPr>
          <a:xfrm>
            <a:off x="7587257" y="6041572"/>
            <a:ext cx="3316998" cy="430887"/>
          </a:xfrm>
          <a:prstGeom prst="rect">
            <a:avLst/>
          </a:prstGeom>
          <a:noFill/>
        </p:spPr>
        <p:txBody>
          <a:bodyPr wrap="none" rtlCol="0">
            <a:spAutoFit/>
          </a:bodyPr>
          <a:lstStyle/>
          <a:p>
            <a:r>
              <a:rPr lang="cs-CZ" sz="2200" dirty="0"/>
              <a:t>Přibližná doba domestikace</a:t>
            </a:r>
          </a:p>
        </p:txBody>
      </p:sp>
      <p:sp>
        <p:nvSpPr>
          <p:cNvPr id="7" name="Obdélník 6"/>
          <p:cNvSpPr/>
          <p:nvPr/>
        </p:nvSpPr>
        <p:spPr>
          <a:xfrm>
            <a:off x="5685656" y="4737720"/>
            <a:ext cx="482352" cy="491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Obdélník 2"/>
          <p:cNvSpPr/>
          <p:nvPr/>
        </p:nvSpPr>
        <p:spPr>
          <a:xfrm rot="21421132">
            <a:off x="5685656" y="5755325"/>
            <a:ext cx="612252" cy="57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ousměrná vodorovná šipka 7"/>
          <p:cNvSpPr/>
          <p:nvPr/>
        </p:nvSpPr>
        <p:spPr>
          <a:xfrm>
            <a:off x="5367130" y="5450593"/>
            <a:ext cx="1056459" cy="484632"/>
          </a:xfrm>
          <a:prstGeom prst="lef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86553231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69710"/>
            <a:ext cx="10515600" cy="756009"/>
          </a:xfrm>
        </p:spPr>
        <p:txBody>
          <a:bodyPr>
            <a:normAutofit/>
          </a:bodyPr>
          <a:lstStyle/>
          <a:p>
            <a:pPr algn="ctr"/>
            <a:r>
              <a:rPr lang="cs-CZ" sz="3800" b="1" dirty="0" smtClean="0"/>
              <a:t>Dojení domestikované krávy - Starověký </a:t>
            </a:r>
            <a:r>
              <a:rPr lang="cs-CZ" sz="3800" b="1" dirty="0"/>
              <a:t>Egypt</a:t>
            </a:r>
          </a:p>
        </p:txBody>
      </p:sp>
      <p:pic>
        <p:nvPicPr>
          <p:cNvPr id="26626" name="Picture 2" descr="undefined"/>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36134" y="1219200"/>
            <a:ext cx="9719732" cy="546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27809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52650" y="204544"/>
            <a:ext cx="7886700" cy="670102"/>
          </a:xfrm>
        </p:spPr>
        <p:txBody>
          <a:bodyPr>
            <a:normAutofit/>
          </a:bodyPr>
          <a:lstStyle/>
          <a:p>
            <a:pPr algn="ctr"/>
            <a:r>
              <a:rPr lang="cs-CZ" sz="3500" b="1" dirty="0"/>
              <a:t>Parazitismus a </a:t>
            </a:r>
            <a:r>
              <a:rPr lang="cs-CZ" sz="3500" b="1" dirty="0" smtClean="0"/>
              <a:t>nový způsob </a:t>
            </a:r>
            <a:r>
              <a:rPr lang="cs-CZ" sz="3500" b="1" dirty="0"/>
              <a:t>života člověka</a:t>
            </a:r>
          </a:p>
        </p:txBody>
      </p:sp>
      <p:sp>
        <p:nvSpPr>
          <p:cNvPr id="3" name="Zástupný symbol pro obsah 2"/>
          <p:cNvSpPr>
            <a:spLocks noGrp="1"/>
          </p:cNvSpPr>
          <p:nvPr>
            <p:ph idx="1"/>
          </p:nvPr>
        </p:nvSpPr>
        <p:spPr>
          <a:xfrm>
            <a:off x="421419" y="982972"/>
            <a:ext cx="11354463" cy="6252715"/>
          </a:xfrm>
        </p:spPr>
        <p:txBody>
          <a:bodyPr>
            <a:noAutofit/>
          </a:bodyPr>
          <a:lstStyle/>
          <a:p>
            <a:r>
              <a:rPr lang="cs-CZ" sz="2200" dirty="0"/>
              <a:t>Během celé své evoluce </a:t>
            </a:r>
            <a:r>
              <a:rPr lang="cs-CZ" sz="2200" b="1" dirty="0"/>
              <a:t>lidé vždy žili v kontaktu </a:t>
            </a:r>
            <a:r>
              <a:rPr lang="cs-CZ" sz="2200" dirty="0"/>
              <a:t>s bohatými a rozmanitými společenstvími patogenů. </a:t>
            </a:r>
          </a:p>
          <a:p>
            <a:r>
              <a:rPr lang="cs-CZ" sz="2200" dirty="0"/>
              <a:t>Výskyt prvních hominidů se </a:t>
            </a:r>
            <a:r>
              <a:rPr lang="cs-CZ" sz="2200" b="1" dirty="0"/>
              <a:t>omezoval na tropické savany</a:t>
            </a:r>
            <a:r>
              <a:rPr lang="cs-CZ" sz="2200" dirty="0"/>
              <a:t>. Následné  </a:t>
            </a:r>
            <a:r>
              <a:rPr lang="cs-CZ" sz="2200" b="1" dirty="0"/>
              <a:t>migrace lidí</a:t>
            </a:r>
            <a:r>
              <a:rPr lang="cs-CZ" sz="2200" dirty="0"/>
              <a:t>, stejně jako </a:t>
            </a:r>
            <a:r>
              <a:rPr lang="cs-CZ" sz="2200" b="1" dirty="0"/>
              <a:t>kolonizace oblastí mírnějšího pásma</a:t>
            </a:r>
            <a:r>
              <a:rPr lang="cs-CZ" sz="2200" dirty="0"/>
              <a:t>, byly doprovázeny vystavením </a:t>
            </a:r>
            <a:r>
              <a:rPr lang="cs-CZ" sz="2200" b="1" dirty="0"/>
              <a:t>novým </a:t>
            </a:r>
            <a:r>
              <a:rPr lang="cs-CZ" sz="2200" b="1" dirty="0" smtClean="0"/>
              <a:t>parazitům</a:t>
            </a:r>
            <a:r>
              <a:rPr lang="cs-CZ" sz="2200" dirty="0" smtClean="0"/>
              <a:t>. </a:t>
            </a:r>
            <a:endParaRPr lang="cs-CZ" sz="2200" dirty="0"/>
          </a:p>
          <a:p>
            <a:r>
              <a:rPr lang="cs-CZ" sz="2200" b="1" dirty="0"/>
              <a:t>Struktura a velikost těchto lidských společenstev </a:t>
            </a:r>
            <a:r>
              <a:rPr lang="cs-CZ" sz="2200" dirty="0"/>
              <a:t>měla z</a:t>
            </a:r>
            <a:r>
              <a:rPr lang="cs-CZ" sz="2200" b="1" dirty="0"/>
              <a:t>ásadní vliv na dynamiku a rozmanitost populací parazitů</a:t>
            </a:r>
            <a:r>
              <a:rPr lang="cs-CZ" sz="2200" dirty="0"/>
              <a:t>. </a:t>
            </a:r>
            <a:r>
              <a:rPr lang="cs-CZ" sz="2200" b="1" dirty="0"/>
              <a:t>Před neolitem </a:t>
            </a:r>
            <a:r>
              <a:rPr lang="cs-CZ" sz="2200" dirty="0"/>
              <a:t>byly sociální skupiny většinou </a:t>
            </a:r>
            <a:r>
              <a:rPr lang="cs-CZ" sz="2200" b="1" dirty="0"/>
              <a:t>příliš skromné na to, aby umožňovaly udržování endemických nemocí </a:t>
            </a:r>
            <a:r>
              <a:rPr lang="cs-CZ" sz="2200" dirty="0"/>
              <a:t>(</a:t>
            </a:r>
            <a:r>
              <a:rPr lang="cs-CZ" sz="2200" i="1" dirty="0" err="1"/>
              <a:t>Ascaris</a:t>
            </a:r>
            <a:r>
              <a:rPr lang="cs-CZ" sz="2200" i="1" dirty="0"/>
              <a:t>)</a:t>
            </a:r>
            <a:r>
              <a:rPr lang="cs-CZ" sz="2200" b="1" dirty="0"/>
              <a:t>.</a:t>
            </a:r>
          </a:p>
          <a:p>
            <a:r>
              <a:rPr lang="cs-CZ" sz="2200" b="1" dirty="0"/>
              <a:t>Důležitou změnou v neolitu </a:t>
            </a:r>
            <a:r>
              <a:rPr lang="cs-CZ" sz="2200" dirty="0"/>
              <a:t>byla organizace </a:t>
            </a:r>
            <a:r>
              <a:rPr lang="cs-CZ" sz="2200" b="1" dirty="0"/>
              <a:t>usedlých společností kolem vesnic</a:t>
            </a:r>
            <a:r>
              <a:rPr lang="cs-CZ" sz="2200" dirty="0"/>
              <a:t>, které sdružovaly mnohem více jedinců. Téměř bezprostředním důsledkem byl </a:t>
            </a:r>
            <a:r>
              <a:rPr lang="cs-CZ" sz="2200" b="1" dirty="0"/>
              <a:t>výskyt a udržování mnoha infekčních nemocí, jako jsou spalničky, příušnice, chřipka a neštovice. </a:t>
            </a:r>
          </a:p>
          <a:p>
            <a:r>
              <a:rPr lang="cs-CZ" sz="2200" dirty="0"/>
              <a:t>Vždy během neolitu se </a:t>
            </a:r>
            <a:r>
              <a:rPr lang="cs-CZ" sz="2200" b="1" dirty="0"/>
              <a:t>blízkost mezi lidmi a zvířaty zvyšovala domestikací zvířat</a:t>
            </a:r>
            <a:r>
              <a:rPr lang="cs-CZ" sz="2200" dirty="0"/>
              <a:t>, což je jev, který stál u zrodu </a:t>
            </a:r>
            <a:r>
              <a:rPr lang="cs-CZ" sz="2200" b="1" dirty="0"/>
              <a:t>znovuobjevení zoonóz</a:t>
            </a:r>
            <a:r>
              <a:rPr lang="cs-CZ" sz="2200" dirty="0"/>
              <a:t>. </a:t>
            </a:r>
          </a:p>
          <a:p>
            <a:r>
              <a:rPr lang="cs-CZ" sz="2200" dirty="0"/>
              <a:t>O mnoho let později </a:t>
            </a:r>
            <a:r>
              <a:rPr lang="cs-CZ" sz="2200" b="1" dirty="0"/>
              <a:t>evropští objevitelé během svých plaveb </a:t>
            </a:r>
            <a:r>
              <a:rPr lang="cs-CZ" sz="2200" dirty="0"/>
              <a:t>rozšířili několik nakažlivých nemocí (</a:t>
            </a:r>
            <a:r>
              <a:rPr lang="cs-CZ" sz="2200" b="1" dirty="0"/>
              <a:t>černý kašel, spalničky, neštovice</a:t>
            </a:r>
            <a:r>
              <a:rPr lang="cs-CZ" sz="2200" dirty="0"/>
              <a:t>...), které </a:t>
            </a:r>
            <a:r>
              <a:rPr lang="cs-CZ" sz="2200" b="1" dirty="0"/>
              <a:t>zdecimovaly mnoho autochtonních populací </a:t>
            </a:r>
            <a:r>
              <a:rPr lang="cs-CZ" sz="2200" dirty="0"/>
              <a:t>(např. </a:t>
            </a:r>
            <a:r>
              <a:rPr lang="cs-CZ" sz="2200" b="1" dirty="0"/>
              <a:t>amerických indiánů</a:t>
            </a:r>
            <a:r>
              <a:rPr lang="cs-CZ" sz="2200" dirty="0"/>
              <a:t>), tisíce a tisíce kilometrů od země původu.</a:t>
            </a:r>
          </a:p>
        </p:txBody>
      </p:sp>
    </p:spTree>
    <p:extLst>
      <p:ext uri="{BB962C8B-B14F-4D97-AF65-F5344CB8AC3E}">
        <p14:creationId xmlns:p14="http://schemas.microsoft.com/office/powerpoint/2010/main" val="76490013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85907" y="182245"/>
            <a:ext cx="10515600" cy="867327"/>
          </a:xfrm>
        </p:spPr>
        <p:txBody>
          <a:bodyPr>
            <a:normAutofit/>
          </a:bodyPr>
          <a:lstStyle/>
          <a:p>
            <a:pPr algn="ctr"/>
            <a:r>
              <a:rPr lang="cs-CZ" sz="4000" b="1" dirty="0" smtClean="0"/>
              <a:t>Co to jsou zoonózy ?</a:t>
            </a:r>
            <a:endParaRPr lang="cs-CZ" sz="4000" b="1" dirty="0"/>
          </a:p>
        </p:txBody>
      </p:sp>
      <p:sp>
        <p:nvSpPr>
          <p:cNvPr id="7" name="Zástupný symbol pro obsah 6"/>
          <p:cNvSpPr>
            <a:spLocks noGrp="1"/>
          </p:cNvSpPr>
          <p:nvPr>
            <p:ph idx="1"/>
          </p:nvPr>
        </p:nvSpPr>
        <p:spPr>
          <a:xfrm>
            <a:off x="278295" y="1316740"/>
            <a:ext cx="11624807" cy="4351338"/>
          </a:xfrm>
        </p:spPr>
        <p:txBody>
          <a:bodyPr>
            <a:normAutofit lnSpcReduction="10000"/>
          </a:bodyPr>
          <a:lstStyle/>
          <a:p>
            <a:r>
              <a:rPr lang="cs-CZ" b="1" dirty="0" smtClean="0"/>
              <a:t>Zoonózu</a:t>
            </a:r>
            <a:r>
              <a:rPr lang="cs-CZ" b="1" dirty="0"/>
              <a:t> </a:t>
            </a:r>
            <a:r>
              <a:rPr lang="cs-CZ" dirty="0"/>
              <a:t>nebo </a:t>
            </a:r>
            <a:r>
              <a:rPr lang="cs-CZ" b="1" dirty="0" err="1"/>
              <a:t>zoonotická</a:t>
            </a:r>
            <a:r>
              <a:rPr lang="cs-CZ" b="1" dirty="0"/>
              <a:t> onemocnění </a:t>
            </a:r>
            <a:r>
              <a:rPr lang="cs-CZ" dirty="0"/>
              <a:t>lze definovat jako infekční onemocnění, která lze </a:t>
            </a:r>
            <a:r>
              <a:rPr lang="cs-CZ" b="1" dirty="0"/>
              <a:t>přenášet mezi zvířaty a lidmi</a:t>
            </a:r>
            <a:r>
              <a:rPr lang="cs-CZ" dirty="0" smtClean="0"/>
              <a:t>.</a:t>
            </a:r>
            <a:r>
              <a:rPr lang="cs-CZ" dirty="0"/>
              <a:t> </a:t>
            </a:r>
            <a:r>
              <a:rPr lang="cs-CZ" dirty="0" smtClean="0"/>
              <a:t>Koncepční model „</a:t>
            </a:r>
            <a:r>
              <a:rPr lang="cs-CZ" b="1" dirty="0" smtClean="0"/>
              <a:t>Jedno zdraví</a:t>
            </a:r>
            <a:r>
              <a:rPr lang="cs-CZ" dirty="0" smtClean="0"/>
              <a:t>“ </a:t>
            </a:r>
            <a:r>
              <a:rPr lang="cs-CZ" dirty="0"/>
              <a:t>hraje velkou roli při prevenci a kontrole </a:t>
            </a:r>
            <a:r>
              <a:rPr lang="cs-CZ" dirty="0" err="1"/>
              <a:t>zoonotických</a:t>
            </a:r>
            <a:r>
              <a:rPr lang="cs-CZ" dirty="0"/>
              <a:t> chorob</a:t>
            </a:r>
            <a:r>
              <a:rPr lang="cs-CZ" dirty="0" smtClean="0"/>
              <a:t>.</a:t>
            </a:r>
          </a:p>
          <a:p>
            <a:pPr marL="0" indent="0">
              <a:buNone/>
            </a:pPr>
            <a:r>
              <a:rPr lang="cs-CZ" dirty="0"/>
              <a:t> </a:t>
            </a:r>
            <a:endParaRPr lang="cs-CZ" dirty="0" smtClean="0"/>
          </a:p>
          <a:p>
            <a:r>
              <a:rPr lang="cs-CZ" b="1" dirty="0" smtClean="0"/>
              <a:t>Přibližně </a:t>
            </a:r>
            <a:r>
              <a:rPr lang="cs-CZ" b="1" dirty="0"/>
              <a:t>75 % nových a objevujících se infekčních chorob u lidí je definováno jako </a:t>
            </a:r>
            <a:r>
              <a:rPr lang="cs-CZ" b="1" dirty="0" err="1"/>
              <a:t>zoonotické</a:t>
            </a:r>
            <a:r>
              <a:rPr lang="cs-CZ" dirty="0"/>
              <a:t>. </a:t>
            </a:r>
            <a:r>
              <a:rPr lang="cs-CZ" dirty="0" err="1"/>
              <a:t>Zoonotické</a:t>
            </a:r>
            <a:r>
              <a:rPr lang="cs-CZ" dirty="0"/>
              <a:t> choroby se mohou šířit mnoha různými způsoby. </a:t>
            </a:r>
            <a:endParaRPr lang="cs-CZ" dirty="0" smtClean="0"/>
          </a:p>
          <a:p>
            <a:pPr marL="0" indent="0">
              <a:buNone/>
            </a:pPr>
            <a:endParaRPr lang="cs-CZ" dirty="0" smtClean="0"/>
          </a:p>
          <a:p>
            <a:r>
              <a:rPr lang="cs-CZ" b="1" dirty="0" smtClean="0"/>
              <a:t>Nejběžnější </a:t>
            </a:r>
            <a:r>
              <a:rPr lang="cs-CZ" b="1" dirty="0"/>
              <a:t>známé způsoby </a:t>
            </a:r>
            <a:r>
              <a:rPr lang="cs-CZ" dirty="0"/>
              <a:t>jejich šíření jsou </a:t>
            </a:r>
            <a:r>
              <a:rPr lang="cs-CZ" b="1" dirty="0"/>
              <a:t>prostřednictvím přímého kontaktu </a:t>
            </a:r>
            <a:r>
              <a:rPr lang="cs-CZ" dirty="0"/>
              <a:t>nebo </a:t>
            </a:r>
            <a:r>
              <a:rPr lang="cs-CZ" b="1" dirty="0"/>
              <a:t>nepřímého kontaktu, přenášeného vektorem a potravinami</a:t>
            </a:r>
            <a:r>
              <a:rPr lang="cs-CZ" dirty="0" smtClean="0"/>
              <a:t>.</a:t>
            </a:r>
            <a:r>
              <a:rPr lang="cs-CZ" dirty="0"/>
              <a:t> </a:t>
            </a:r>
          </a:p>
        </p:txBody>
      </p:sp>
    </p:spTree>
    <p:extLst>
      <p:ext uri="{BB962C8B-B14F-4D97-AF65-F5344CB8AC3E}">
        <p14:creationId xmlns:p14="http://schemas.microsoft.com/office/powerpoint/2010/main" val="372199310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62053" y="277663"/>
            <a:ext cx="10515600" cy="1201282"/>
          </a:xfrm>
        </p:spPr>
        <p:txBody>
          <a:bodyPr>
            <a:normAutofit/>
          </a:bodyPr>
          <a:lstStyle/>
          <a:p>
            <a:pPr algn="ctr"/>
            <a:r>
              <a:rPr lang="cs-CZ" sz="4000" b="1" dirty="0" smtClean="0"/>
              <a:t>Zoonózy a jejich šíření mezi živočichy a lidmi.</a:t>
            </a:r>
            <a:endParaRPr lang="cs-CZ" sz="4000" b="1" dirty="0"/>
          </a:p>
        </p:txBody>
      </p:sp>
      <p:pic>
        <p:nvPicPr>
          <p:cNvPr id="12292" name="Picture 4" descr="https://ars.els-cdn.com/content/image/1-s2.0-S2588933821000121-gr3_lrg.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75957" y="1864588"/>
            <a:ext cx="5843896" cy="40579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Zoonotic Diseas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3950" y="1937454"/>
            <a:ext cx="6048094" cy="3912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42912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1175" y="174293"/>
            <a:ext cx="11139115" cy="1325563"/>
          </a:xfrm>
        </p:spPr>
        <p:txBody>
          <a:bodyPr>
            <a:normAutofit fontScale="90000"/>
          </a:bodyPr>
          <a:lstStyle/>
          <a:p>
            <a:pPr algn="ctr"/>
            <a:r>
              <a:rPr lang="cs-CZ" b="1" dirty="0" smtClean="0"/>
              <a:t>Paraziti člověka jako „stopaři“ evoluce jejich hostitelů </a:t>
            </a:r>
            <a:br>
              <a:rPr lang="cs-CZ" b="1" dirty="0" smtClean="0"/>
            </a:br>
            <a:endParaRPr lang="cs-CZ" b="1" dirty="0"/>
          </a:p>
        </p:txBody>
      </p:sp>
      <p:sp>
        <p:nvSpPr>
          <p:cNvPr id="3" name="Zástupný symbol pro obsah 2"/>
          <p:cNvSpPr>
            <a:spLocks noGrp="1"/>
          </p:cNvSpPr>
          <p:nvPr>
            <p:ph idx="1"/>
          </p:nvPr>
        </p:nvSpPr>
        <p:spPr>
          <a:xfrm>
            <a:off x="357809" y="1184742"/>
            <a:ext cx="10995991" cy="5128592"/>
          </a:xfrm>
        </p:spPr>
        <p:txBody>
          <a:bodyPr>
            <a:normAutofit lnSpcReduction="10000"/>
          </a:bodyPr>
          <a:lstStyle/>
          <a:p>
            <a:r>
              <a:rPr lang="en-US" dirty="0" smtClean="0"/>
              <a:t>T</a:t>
            </a:r>
            <a:r>
              <a:rPr lang="cs-CZ" dirty="0" err="1" smtClean="0"/>
              <a:t>estované</a:t>
            </a:r>
            <a:r>
              <a:rPr lang="cs-CZ" dirty="0" smtClean="0"/>
              <a:t> taxonomické skupiny parazitů:</a:t>
            </a:r>
            <a:r>
              <a:rPr lang="en-US" dirty="0" smtClean="0"/>
              <a:t> </a:t>
            </a:r>
            <a:r>
              <a:rPr lang="en-US" dirty="0"/>
              <a:t> </a:t>
            </a:r>
            <a:r>
              <a:rPr lang="en-US" b="1" i="1" dirty="0"/>
              <a:t>Protozoa, </a:t>
            </a:r>
            <a:r>
              <a:rPr lang="en-US" b="1" i="1" dirty="0" err="1"/>
              <a:t>Trematoda</a:t>
            </a:r>
            <a:r>
              <a:rPr lang="en-US" b="1" i="1" dirty="0"/>
              <a:t>, </a:t>
            </a:r>
            <a:r>
              <a:rPr lang="en-US" b="1" dirty="0" err="1"/>
              <a:t>Cestoda</a:t>
            </a:r>
            <a:r>
              <a:rPr lang="en-US" b="1" i="1" dirty="0"/>
              <a:t>, </a:t>
            </a:r>
            <a:r>
              <a:rPr lang="en-US" b="1" i="1" dirty="0" err="1"/>
              <a:t>Nematoda</a:t>
            </a:r>
            <a:r>
              <a:rPr lang="en-US" b="1" i="1" dirty="0"/>
              <a:t>, </a:t>
            </a:r>
            <a:r>
              <a:rPr lang="en-US" b="1" i="1" dirty="0" err="1"/>
              <a:t>Arthropoda</a:t>
            </a:r>
            <a:r>
              <a:rPr lang="en-US" b="1" dirty="0"/>
              <a:t> </a:t>
            </a:r>
            <a:r>
              <a:rPr lang="cs-CZ" dirty="0"/>
              <a:t>a</a:t>
            </a:r>
            <a:r>
              <a:rPr lang="en-US" b="1" dirty="0"/>
              <a:t> </a:t>
            </a:r>
            <a:r>
              <a:rPr lang="en-US" b="1" dirty="0" err="1" smtClean="0"/>
              <a:t>Acanthocephala</a:t>
            </a:r>
            <a:r>
              <a:rPr lang="en-US" b="1" dirty="0" smtClean="0"/>
              <a:t> </a:t>
            </a:r>
            <a:endParaRPr lang="cs-CZ" b="1" dirty="0" smtClean="0"/>
          </a:p>
          <a:p>
            <a:pPr marL="0" indent="0">
              <a:buNone/>
            </a:pPr>
            <a:endParaRPr lang="cs-CZ" b="1" dirty="0"/>
          </a:p>
          <a:p>
            <a:r>
              <a:rPr lang="cs-CZ" b="1" dirty="0" smtClean="0"/>
              <a:t>Nejúspěšnější skupiny </a:t>
            </a:r>
            <a:r>
              <a:rPr lang="cs-CZ" dirty="0" smtClean="0"/>
              <a:t>parazitů jsou: </a:t>
            </a:r>
            <a:r>
              <a:rPr lang="cs-CZ" b="1" dirty="0" smtClean="0"/>
              <a:t>T</a:t>
            </a:r>
            <a:r>
              <a:rPr lang="en-US" b="1" i="1" dirty="0" err="1" smtClean="0"/>
              <a:t>rematoda</a:t>
            </a:r>
            <a:r>
              <a:rPr lang="en-US" dirty="0"/>
              <a:t>, 130 </a:t>
            </a:r>
            <a:r>
              <a:rPr lang="cs-CZ" dirty="0" smtClean="0"/>
              <a:t>druhů</a:t>
            </a:r>
            <a:r>
              <a:rPr lang="en-US" dirty="0" smtClean="0"/>
              <a:t>, </a:t>
            </a:r>
            <a:r>
              <a:rPr lang="en-US" dirty="0" err="1" smtClean="0"/>
              <a:t>repre</a:t>
            </a:r>
            <a:r>
              <a:rPr lang="cs-CZ" dirty="0" err="1" smtClean="0"/>
              <a:t>zentujících</a:t>
            </a:r>
            <a:r>
              <a:rPr lang="cs-CZ" dirty="0" smtClean="0"/>
              <a:t> </a:t>
            </a:r>
            <a:r>
              <a:rPr lang="en-US" dirty="0" smtClean="0"/>
              <a:t>29,7</a:t>
            </a:r>
            <a:r>
              <a:rPr lang="en-US" dirty="0"/>
              <a:t>% </a:t>
            </a:r>
            <a:r>
              <a:rPr lang="cs-CZ" dirty="0" smtClean="0"/>
              <a:t>parazitů člověka, následují </a:t>
            </a:r>
            <a:r>
              <a:rPr lang="en-US" b="1" i="1" dirty="0" err="1" smtClean="0"/>
              <a:t>Nematoda</a:t>
            </a:r>
            <a:r>
              <a:rPr lang="en-US" dirty="0"/>
              <a:t>, 114 </a:t>
            </a:r>
            <a:r>
              <a:rPr lang="cs-CZ" dirty="0" smtClean="0"/>
              <a:t>druhů</a:t>
            </a:r>
            <a:r>
              <a:rPr lang="en-US" dirty="0" smtClean="0"/>
              <a:t> </a:t>
            </a:r>
            <a:r>
              <a:rPr lang="en-US" dirty="0"/>
              <a:t>(26,1%); </a:t>
            </a:r>
            <a:r>
              <a:rPr lang="en-US" b="1" i="1" dirty="0" smtClean="0"/>
              <a:t>Protozoa</a:t>
            </a:r>
            <a:r>
              <a:rPr lang="en-US" dirty="0"/>
              <a:t>, 83 </a:t>
            </a:r>
            <a:r>
              <a:rPr lang="cs-CZ" dirty="0" smtClean="0"/>
              <a:t>druhů</a:t>
            </a:r>
            <a:r>
              <a:rPr lang="en-US" dirty="0" smtClean="0"/>
              <a:t> </a:t>
            </a:r>
            <a:r>
              <a:rPr lang="en-US" dirty="0"/>
              <a:t>(19%); </a:t>
            </a:r>
            <a:r>
              <a:rPr lang="en-US" b="1" i="1" dirty="0" err="1" smtClean="0"/>
              <a:t>Cestoda</a:t>
            </a:r>
            <a:r>
              <a:rPr lang="en-US" dirty="0"/>
              <a:t>, 54 </a:t>
            </a:r>
            <a:r>
              <a:rPr lang="cs-CZ" dirty="0" smtClean="0"/>
              <a:t>druhů </a:t>
            </a:r>
            <a:r>
              <a:rPr lang="en-US" dirty="0" smtClean="0"/>
              <a:t>(</a:t>
            </a:r>
            <a:r>
              <a:rPr lang="en-US" dirty="0"/>
              <a:t>12,4</a:t>
            </a:r>
            <a:r>
              <a:rPr lang="en-US" dirty="0" smtClean="0"/>
              <a:t>%</a:t>
            </a:r>
            <a:r>
              <a:rPr lang="cs-CZ" dirty="0" smtClean="0"/>
              <a:t>),</a:t>
            </a:r>
            <a:r>
              <a:rPr lang="en-US" dirty="0" smtClean="0"/>
              <a:t> </a:t>
            </a:r>
            <a:endParaRPr lang="cs-CZ" dirty="0" smtClean="0"/>
          </a:p>
          <a:p>
            <a:pPr marL="0" indent="0">
              <a:buNone/>
            </a:pPr>
            <a:endParaRPr lang="cs-CZ" dirty="0" smtClean="0"/>
          </a:p>
          <a:p>
            <a:r>
              <a:rPr lang="cs-CZ" b="1" dirty="0" smtClean="0"/>
              <a:t>Členovci - A</a:t>
            </a:r>
            <a:r>
              <a:rPr lang="en-US" b="1" i="1" dirty="0" err="1" smtClean="0"/>
              <a:t>rthropoda</a:t>
            </a:r>
            <a:r>
              <a:rPr lang="en-US" dirty="0"/>
              <a:t> </a:t>
            </a:r>
            <a:r>
              <a:rPr lang="cs-CZ" dirty="0" smtClean="0"/>
              <a:t>představují dohromady </a:t>
            </a:r>
            <a:r>
              <a:rPr lang="en-US" dirty="0" smtClean="0"/>
              <a:t>49 </a:t>
            </a:r>
            <a:r>
              <a:rPr lang="cs-CZ" dirty="0" smtClean="0"/>
              <a:t>druhů</a:t>
            </a:r>
            <a:r>
              <a:rPr lang="en-US" dirty="0" smtClean="0"/>
              <a:t> </a:t>
            </a:r>
            <a:r>
              <a:rPr lang="en-US" dirty="0"/>
              <a:t>(11,3%): 6 </a:t>
            </a:r>
            <a:r>
              <a:rPr lang="cs-CZ" dirty="0" smtClean="0"/>
              <a:t>druhů</a:t>
            </a:r>
            <a:r>
              <a:rPr lang="en-US" dirty="0" smtClean="0"/>
              <a:t> </a:t>
            </a:r>
            <a:r>
              <a:rPr lang="cs-CZ" dirty="0" smtClean="0"/>
              <a:t>náleží do skupiny </a:t>
            </a:r>
            <a:r>
              <a:rPr lang="en-US" b="1" i="1" dirty="0" err="1" smtClean="0"/>
              <a:t>Pentastomida</a:t>
            </a:r>
            <a:r>
              <a:rPr lang="en-US" dirty="0"/>
              <a:t> and 9 </a:t>
            </a:r>
            <a:r>
              <a:rPr lang="cs-CZ" dirty="0" smtClean="0"/>
              <a:t>druhů mezi r</a:t>
            </a:r>
            <a:r>
              <a:rPr lang="cs-CZ" b="1" dirty="0" smtClean="0"/>
              <a:t>oztoče (</a:t>
            </a:r>
            <a:r>
              <a:rPr lang="cs-CZ" b="1" dirty="0" err="1" smtClean="0"/>
              <a:t>Acarina</a:t>
            </a:r>
            <a:r>
              <a:rPr lang="cs-CZ" dirty="0" smtClean="0"/>
              <a:t>).</a:t>
            </a:r>
          </a:p>
          <a:p>
            <a:pPr marL="0" indent="0">
              <a:buNone/>
            </a:pPr>
            <a:endParaRPr lang="cs-CZ" dirty="0" smtClean="0"/>
          </a:p>
          <a:p>
            <a:r>
              <a:rPr lang="cs-CZ" dirty="0" smtClean="0"/>
              <a:t>Ostatních </a:t>
            </a:r>
            <a:r>
              <a:rPr lang="en-US" dirty="0" smtClean="0"/>
              <a:t>34 </a:t>
            </a:r>
            <a:r>
              <a:rPr lang="cs-CZ" dirty="0" smtClean="0"/>
              <a:t>druhů</a:t>
            </a:r>
            <a:r>
              <a:rPr lang="en-US" dirty="0" smtClean="0"/>
              <a:t> </a:t>
            </a:r>
            <a:r>
              <a:rPr lang="cs-CZ" dirty="0" err="1" smtClean="0"/>
              <a:t>náležíé</a:t>
            </a:r>
            <a:r>
              <a:rPr lang="cs-CZ" dirty="0" smtClean="0"/>
              <a:t> ke </a:t>
            </a:r>
            <a:r>
              <a:rPr lang="cs-CZ" b="1" dirty="0" smtClean="0"/>
              <a:t>hmyzu (</a:t>
            </a:r>
            <a:r>
              <a:rPr lang="en-US" b="1" i="1" dirty="0" err="1" smtClean="0"/>
              <a:t>Insecta</a:t>
            </a:r>
            <a:r>
              <a:rPr lang="cs-CZ" b="1" dirty="0" smtClean="0"/>
              <a:t>) </a:t>
            </a:r>
            <a:r>
              <a:rPr lang="cs-CZ" dirty="0" smtClean="0"/>
              <a:t>;</a:t>
            </a:r>
            <a:r>
              <a:rPr lang="en-US" dirty="0" smtClean="0"/>
              <a:t> </a:t>
            </a:r>
            <a:r>
              <a:rPr lang="cs-CZ" b="1" dirty="0"/>
              <a:t>A</a:t>
            </a:r>
            <a:r>
              <a:rPr lang="en-US" b="1" i="1" dirty="0" err="1" smtClean="0"/>
              <a:t>canthocephala</a:t>
            </a:r>
            <a:r>
              <a:rPr lang="en-US" dirty="0"/>
              <a:t>, 7 </a:t>
            </a:r>
            <a:r>
              <a:rPr lang="cs-CZ" dirty="0" smtClean="0"/>
              <a:t>druhů</a:t>
            </a:r>
            <a:r>
              <a:rPr lang="en-US" dirty="0" smtClean="0"/>
              <a:t> </a:t>
            </a:r>
            <a:r>
              <a:rPr lang="en-US" dirty="0"/>
              <a:t>(1,6%) </a:t>
            </a:r>
            <a:r>
              <a:rPr lang="cs-CZ" dirty="0" smtClean="0"/>
              <a:t>jsou nejméně zastoupenou skupinou</a:t>
            </a:r>
            <a:r>
              <a:rPr lang="en-US" dirty="0" smtClean="0"/>
              <a:t>.</a:t>
            </a:r>
            <a:endParaRPr lang="cs-CZ" dirty="0"/>
          </a:p>
        </p:txBody>
      </p:sp>
    </p:spTree>
    <p:extLst>
      <p:ext uri="{BB962C8B-B14F-4D97-AF65-F5344CB8AC3E}">
        <p14:creationId xmlns:p14="http://schemas.microsoft.com/office/powerpoint/2010/main" val="41412043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73655" y="150441"/>
            <a:ext cx="10515600" cy="700349"/>
          </a:xfrm>
        </p:spPr>
        <p:txBody>
          <a:bodyPr>
            <a:normAutofit/>
          </a:bodyPr>
          <a:lstStyle/>
          <a:p>
            <a:pPr algn="ctr"/>
            <a:r>
              <a:rPr lang="cs-CZ" sz="4000" b="1" dirty="0" smtClean="0"/>
              <a:t>Přírodní ohniska nákaz</a:t>
            </a:r>
            <a:endParaRPr lang="cs-CZ" sz="4000" b="1" dirty="0"/>
          </a:p>
        </p:txBody>
      </p:sp>
      <p:pic>
        <p:nvPicPr>
          <p:cNvPr id="16386" name="Picture 2" descr="https://upload.wikimedia.org/wikipedia/commons/thumb/4/46/Yevgeny_Nikanorovich_Pavlovsky.jpg/225px-Yevgeny_Nikanorovich_Pavlovsky.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714629" y="297944"/>
            <a:ext cx="3239585" cy="3253983"/>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8936504" y="3625997"/>
            <a:ext cx="3297698" cy="338554"/>
          </a:xfrm>
          <a:prstGeom prst="rect">
            <a:avLst/>
          </a:prstGeom>
        </p:spPr>
        <p:txBody>
          <a:bodyPr wrap="none">
            <a:spAutoFit/>
          </a:bodyPr>
          <a:lstStyle/>
          <a:p>
            <a:r>
              <a:rPr lang="cs-CZ" sz="1600" b="1" dirty="0" err="1">
                <a:solidFill>
                  <a:srgbClr val="202122"/>
                </a:solidFill>
                <a:latin typeface="Arial" panose="020B0604020202020204" pitchFamily="34" charset="0"/>
              </a:rPr>
              <a:t>Jevgenij</a:t>
            </a:r>
            <a:r>
              <a:rPr lang="cs-CZ" sz="1600" b="1" dirty="0">
                <a:solidFill>
                  <a:srgbClr val="202122"/>
                </a:solidFill>
                <a:latin typeface="Arial" panose="020B0604020202020204" pitchFamily="34" charset="0"/>
              </a:rPr>
              <a:t> </a:t>
            </a:r>
            <a:r>
              <a:rPr lang="cs-CZ" sz="1600" b="1" dirty="0" err="1">
                <a:solidFill>
                  <a:srgbClr val="202122"/>
                </a:solidFill>
                <a:latin typeface="Arial" panose="020B0604020202020204" pitchFamily="34" charset="0"/>
              </a:rPr>
              <a:t>Nikanorovič</a:t>
            </a:r>
            <a:r>
              <a:rPr lang="cs-CZ" sz="1600" b="1" dirty="0">
                <a:solidFill>
                  <a:srgbClr val="202122"/>
                </a:solidFill>
                <a:latin typeface="Arial" panose="020B0604020202020204" pitchFamily="34" charset="0"/>
              </a:rPr>
              <a:t> </a:t>
            </a:r>
            <a:r>
              <a:rPr lang="cs-CZ" sz="1600" b="1" dirty="0" err="1">
                <a:solidFill>
                  <a:srgbClr val="202122"/>
                </a:solidFill>
                <a:latin typeface="Arial" panose="020B0604020202020204" pitchFamily="34" charset="0"/>
              </a:rPr>
              <a:t>Pavlovskij</a:t>
            </a:r>
            <a:endParaRPr lang="cs-CZ" sz="1600" dirty="0"/>
          </a:p>
        </p:txBody>
      </p:sp>
      <p:sp>
        <p:nvSpPr>
          <p:cNvPr id="6" name="TextovéPole 5"/>
          <p:cNvSpPr txBox="1"/>
          <p:nvPr/>
        </p:nvSpPr>
        <p:spPr>
          <a:xfrm>
            <a:off x="9660831" y="3888185"/>
            <a:ext cx="1491114" cy="369332"/>
          </a:xfrm>
          <a:prstGeom prst="rect">
            <a:avLst/>
          </a:prstGeom>
          <a:noFill/>
        </p:spPr>
        <p:txBody>
          <a:bodyPr wrap="none" rtlCol="0">
            <a:spAutoFit/>
          </a:bodyPr>
          <a:lstStyle/>
          <a:p>
            <a:r>
              <a:rPr lang="cs-CZ" dirty="0" smtClean="0"/>
              <a:t>(1884 -  1965)</a:t>
            </a:r>
            <a:endParaRPr lang="cs-CZ" dirty="0"/>
          </a:p>
        </p:txBody>
      </p:sp>
      <p:pic>
        <p:nvPicPr>
          <p:cNvPr id="8" name="Picture 2" descr="Human Disease with Natural Foci – Pavlovsky (Ed.) | Mir Book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5533" y="150441"/>
            <a:ext cx="2366592" cy="3630072"/>
          </a:xfrm>
          <a:prstGeom prst="rect">
            <a:avLst/>
          </a:prstGeom>
          <a:noFill/>
          <a:extLst>
            <a:ext uri="{909E8E84-426E-40DD-AFC4-6F175D3DCCD1}">
              <a14:hiddenFill xmlns:a14="http://schemas.microsoft.com/office/drawing/2010/main">
                <a:solidFill>
                  <a:srgbClr val="FFFFFF"/>
                </a:solidFill>
              </a14:hiddenFill>
            </a:ext>
          </a:extLst>
        </p:spPr>
      </p:pic>
      <p:pic>
        <p:nvPicPr>
          <p:cNvPr id="9" name="Zástupný symbol pro obsah 3"/>
          <p:cNvPicPr>
            <a:picLocks noChangeAspect="1"/>
          </p:cNvPicPr>
          <p:nvPr/>
        </p:nvPicPr>
        <p:blipFill>
          <a:blip r:embed="rId4"/>
          <a:stretch>
            <a:fillRect/>
          </a:stretch>
        </p:blipFill>
        <p:spPr>
          <a:xfrm>
            <a:off x="3489690" y="850790"/>
            <a:ext cx="4281855" cy="2880615"/>
          </a:xfrm>
          <a:prstGeom prst="rect">
            <a:avLst/>
          </a:prstGeom>
        </p:spPr>
      </p:pic>
      <p:sp>
        <p:nvSpPr>
          <p:cNvPr id="7" name="Obdélník 6"/>
          <p:cNvSpPr/>
          <p:nvPr/>
        </p:nvSpPr>
        <p:spPr>
          <a:xfrm>
            <a:off x="248716" y="3924648"/>
            <a:ext cx="8104207" cy="2800767"/>
          </a:xfrm>
          <a:prstGeom prst="rect">
            <a:avLst/>
          </a:prstGeom>
        </p:spPr>
        <p:txBody>
          <a:bodyPr wrap="square">
            <a:spAutoFit/>
          </a:bodyPr>
          <a:lstStyle/>
          <a:p>
            <a:r>
              <a:rPr lang="cs-CZ" sz="1600" dirty="0">
                <a:solidFill>
                  <a:srgbClr val="202122"/>
                </a:solidFill>
                <a:latin typeface="Arial" panose="020B0604020202020204" pitchFamily="34" charset="0"/>
              </a:rPr>
              <a:t>Od roku 1933 </a:t>
            </a:r>
            <a:r>
              <a:rPr lang="cs-CZ" sz="1600" dirty="0" err="1">
                <a:solidFill>
                  <a:srgbClr val="202122"/>
                </a:solidFill>
                <a:latin typeface="Arial" panose="020B0604020202020204" pitchFamily="34" charset="0"/>
              </a:rPr>
              <a:t>Pavlovskij</a:t>
            </a:r>
            <a:r>
              <a:rPr lang="cs-CZ" sz="1600" dirty="0">
                <a:solidFill>
                  <a:srgbClr val="202122"/>
                </a:solidFill>
                <a:latin typeface="Arial" panose="020B0604020202020204" pitchFamily="34" charset="0"/>
              </a:rPr>
              <a:t> pracoval ve Všesvazovém ústavu experimentální medicíny a současně v pobočce Akademie věd SSSR v Tádžikistánu. V roce 1938 vedl expedici, která na </a:t>
            </a:r>
            <a:r>
              <a:rPr lang="cs-CZ" sz="1600" b="1" dirty="0">
                <a:latin typeface="Arial" panose="020B0604020202020204" pitchFamily="34" charset="0"/>
              </a:rPr>
              <a:t>Dálném východě</a:t>
            </a:r>
            <a:r>
              <a:rPr lang="cs-CZ" sz="1600" dirty="0">
                <a:solidFill>
                  <a:srgbClr val="202122"/>
                </a:solidFill>
                <a:latin typeface="Arial" panose="020B0604020202020204" pitchFamily="34" charset="0"/>
              </a:rPr>
              <a:t> zkoumala příčinu častého onemocnění lidí virovými záněty mozku – </a:t>
            </a:r>
            <a:r>
              <a:rPr lang="cs-CZ" sz="1600" b="1" dirty="0">
                <a:latin typeface="Arial" panose="020B0604020202020204" pitchFamily="34" charset="0"/>
              </a:rPr>
              <a:t>encefalitidou</a:t>
            </a:r>
            <a:r>
              <a:rPr lang="cs-CZ" sz="1600" dirty="0">
                <a:solidFill>
                  <a:srgbClr val="202122"/>
                </a:solidFill>
                <a:latin typeface="Arial" panose="020B0604020202020204" pitchFamily="34" charset="0"/>
              </a:rPr>
              <a:t>. Bylo zjištěno, že původcem a přenašečem této choroby jsou </a:t>
            </a:r>
            <a:r>
              <a:rPr lang="cs-CZ" sz="1600" b="1" dirty="0">
                <a:latin typeface="Arial" panose="020B0604020202020204" pitchFamily="34" charset="0"/>
              </a:rPr>
              <a:t>klíšťata</a:t>
            </a:r>
            <a:r>
              <a:rPr lang="cs-CZ" sz="1600" dirty="0">
                <a:solidFill>
                  <a:srgbClr val="202122"/>
                </a:solidFill>
                <a:latin typeface="Arial" panose="020B0604020202020204" pitchFamily="34" charset="0"/>
              </a:rPr>
              <a:t>. Na základě svých výzkumů a poznatků </a:t>
            </a:r>
            <a:r>
              <a:rPr lang="cs-CZ" sz="1600" dirty="0" err="1">
                <a:solidFill>
                  <a:srgbClr val="202122"/>
                </a:solidFill>
                <a:latin typeface="Arial" panose="020B0604020202020204" pitchFamily="34" charset="0"/>
              </a:rPr>
              <a:t>Pavlovskij</a:t>
            </a:r>
            <a:r>
              <a:rPr lang="cs-CZ" sz="1600" dirty="0">
                <a:solidFill>
                  <a:srgbClr val="202122"/>
                </a:solidFill>
                <a:latin typeface="Arial" panose="020B0604020202020204" pitchFamily="34" charset="0"/>
              </a:rPr>
              <a:t> zformuloval teorii o přírodních ohniscích nákaz, kterou přednesl koncem roku na lékařské konferenci ve </a:t>
            </a:r>
            <a:r>
              <a:rPr lang="cs-CZ" sz="1600" dirty="0">
                <a:latin typeface="Arial" panose="020B0604020202020204" pitchFamily="34" charset="0"/>
              </a:rPr>
              <a:t>Vladivostoku</a:t>
            </a:r>
            <a:r>
              <a:rPr lang="cs-CZ" sz="1600" dirty="0">
                <a:solidFill>
                  <a:srgbClr val="202122"/>
                </a:solidFill>
                <a:latin typeface="Arial" panose="020B0604020202020204" pitchFamily="34" charset="0"/>
              </a:rPr>
              <a:t>. </a:t>
            </a:r>
            <a:endParaRPr lang="cs-CZ" sz="1600" dirty="0" smtClean="0">
              <a:solidFill>
                <a:srgbClr val="202122"/>
              </a:solidFill>
              <a:latin typeface="Arial" panose="020B0604020202020204" pitchFamily="34" charset="0"/>
            </a:endParaRPr>
          </a:p>
          <a:p>
            <a:r>
              <a:rPr lang="cs-CZ" sz="1600" dirty="0" smtClean="0">
                <a:solidFill>
                  <a:srgbClr val="202122"/>
                </a:solidFill>
                <a:latin typeface="Arial" panose="020B0604020202020204" pitchFamily="34" charset="0"/>
              </a:rPr>
              <a:t>Konstatoval</a:t>
            </a:r>
            <a:r>
              <a:rPr lang="cs-CZ" sz="1600" dirty="0">
                <a:solidFill>
                  <a:srgbClr val="202122"/>
                </a:solidFill>
                <a:latin typeface="Arial" panose="020B0604020202020204" pitchFamily="34" charset="0"/>
              </a:rPr>
              <a:t>, že </a:t>
            </a:r>
            <a:r>
              <a:rPr lang="cs-CZ" sz="1600" b="1" dirty="0">
                <a:solidFill>
                  <a:srgbClr val="202122"/>
                </a:solidFill>
                <a:latin typeface="Arial" panose="020B0604020202020204" pitchFamily="34" charset="0"/>
              </a:rPr>
              <a:t>nákazy zvířat se ve styku člověka s divokou přírodou, zejména při hospodářském ovládnutí dosud neobydlených míst, mohou stát chorobami </a:t>
            </a:r>
            <a:r>
              <a:rPr lang="cs-CZ" sz="1600" b="1" dirty="0" err="1" smtClean="0">
                <a:solidFill>
                  <a:srgbClr val="202122"/>
                </a:solidFill>
                <a:latin typeface="Arial" panose="020B0604020202020204" pitchFamily="34" charset="0"/>
              </a:rPr>
              <a:t>lidí</a:t>
            </a:r>
            <a:r>
              <a:rPr lang="cs-CZ" sz="1600" dirty="0" err="1" smtClean="0">
                <a:solidFill>
                  <a:srgbClr val="202122"/>
                </a:solidFill>
                <a:latin typeface="Arial" panose="020B0604020202020204" pitchFamily="34" charset="0"/>
              </a:rPr>
              <a:t>.V</a:t>
            </a:r>
            <a:r>
              <a:rPr lang="cs-CZ" sz="1600" dirty="0" smtClean="0">
                <a:solidFill>
                  <a:srgbClr val="202122"/>
                </a:solidFill>
                <a:latin typeface="Arial" panose="020B0604020202020204" pitchFamily="34" charset="0"/>
              </a:rPr>
              <a:t> </a:t>
            </a:r>
            <a:r>
              <a:rPr lang="cs-CZ" sz="1600" dirty="0">
                <a:solidFill>
                  <a:srgbClr val="202122"/>
                </a:solidFill>
                <a:latin typeface="Arial" panose="020B0604020202020204" pitchFamily="34" charset="0"/>
              </a:rPr>
              <a:t>roce 1939 byl jmenován akademikem SSSR</a:t>
            </a:r>
            <a:r>
              <a:rPr lang="cs-CZ" sz="1600" dirty="0" smtClean="0">
                <a:solidFill>
                  <a:srgbClr val="202122"/>
                </a:solidFill>
                <a:latin typeface="Arial" panose="020B0604020202020204" pitchFamily="34" charset="0"/>
              </a:rPr>
              <a:t>.</a:t>
            </a:r>
            <a:r>
              <a:rPr lang="cs-CZ" sz="1600" dirty="0"/>
              <a:t> Byl autorem více než 1200 odborných článků, publikací a učebnic. Jeho teorie byla aplikována v mnoha </a:t>
            </a:r>
            <a:r>
              <a:rPr lang="cs-CZ" sz="1600" dirty="0" smtClean="0"/>
              <a:t>zemích.</a:t>
            </a:r>
            <a:endParaRPr lang="cs-CZ" sz="1600" dirty="0"/>
          </a:p>
        </p:txBody>
      </p:sp>
      <p:pic>
        <p:nvPicPr>
          <p:cNvPr id="11" name="Picture 2" descr="undefine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17495" y="4398472"/>
            <a:ext cx="4116707" cy="1811697"/>
          </a:xfrm>
          <a:prstGeom prst="rect">
            <a:avLst/>
          </a:prstGeom>
          <a:noFill/>
          <a:extLst>
            <a:ext uri="{909E8E84-426E-40DD-AFC4-6F175D3DCCD1}">
              <a14:hiddenFill xmlns:a14="http://schemas.microsoft.com/office/drawing/2010/main">
                <a:solidFill>
                  <a:srgbClr val="FFFFFF"/>
                </a:solidFill>
              </a14:hiddenFill>
            </a:ext>
          </a:extLst>
        </p:spPr>
      </p:pic>
      <p:sp>
        <p:nvSpPr>
          <p:cNvPr id="10" name="Ovál 9"/>
          <p:cNvSpPr/>
          <p:nvPr/>
        </p:nvSpPr>
        <p:spPr>
          <a:xfrm>
            <a:off x="10585353" y="5811015"/>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80919150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21025" y="339225"/>
            <a:ext cx="10515600" cy="716251"/>
          </a:xfrm>
        </p:spPr>
        <p:txBody>
          <a:bodyPr>
            <a:normAutofit fontScale="90000"/>
          </a:bodyPr>
          <a:lstStyle/>
          <a:p>
            <a:pPr algn="ctr"/>
            <a:r>
              <a:rPr lang="cs-CZ" altLang="cs-CZ" sz="4000" dirty="0" smtClean="0">
                <a:solidFill>
                  <a:srgbClr val="1F1F1F"/>
                </a:solidFill>
                <a:latin typeface="inherit"/>
              </a:rPr>
              <a:t/>
            </a:r>
            <a:br>
              <a:rPr lang="cs-CZ" altLang="cs-CZ" sz="4000" dirty="0" smtClean="0">
                <a:solidFill>
                  <a:srgbClr val="1F1F1F"/>
                </a:solidFill>
                <a:latin typeface="inherit"/>
              </a:rPr>
            </a:br>
            <a:r>
              <a:rPr lang="cs-CZ" altLang="cs-CZ" sz="4000" dirty="0" smtClean="0">
                <a:solidFill>
                  <a:srgbClr val="1F1F1F"/>
                </a:solidFill>
                <a:latin typeface="inherit"/>
              </a:rPr>
              <a:t>Příklad </a:t>
            </a:r>
            <a:r>
              <a:rPr lang="cs-CZ" altLang="cs-CZ" sz="4000" dirty="0">
                <a:solidFill>
                  <a:srgbClr val="1F1F1F"/>
                </a:solidFill>
                <a:latin typeface="inherit"/>
              </a:rPr>
              <a:t>asociace </a:t>
            </a:r>
            <a:r>
              <a:rPr lang="cs-CZ" altLang="cs-CZ" sz="4000" dirty="0" err="1">
                <a:solidFill>
                  <a:srgbClr val="1F1F1F"/>
                </a:solidFill>
                <a:latin typeface="inherit"/>
              </a:rPr>
              <a:t>parazito</a:t>
            </a:r>
            <a:r>
              <a:rPr lang="cs-CZ" altLang="cs-CZ" sz="4000" dirty="0">
                <a:solidFill>
                  <a:srgbClr val="1F1F1F"/>
                </a:solidFill>
                <a:latin typeface="inherit"/>
              </a:rPr>
              <a:t>-hostitelské sítě. </a:t>
            </a:r>
            <a:br>
              <a:rPr lang="cs-CZ" altLang="cs-CZ" sz="4000" dirty="0">
                <a:solidFill>
                  <a:srgbClr val="1F1F1F"/>
                </a:solidFill>
                <a:latin typeface="inherit"/>
              </a:rPr>
            </a:br>
            <a:endParaRPr lang="cs-CZ" sz="4000" dirty="0"/>
          </a:p>
        </p:txBody>
      </p:sp>
      <p:sp>
        <p:nvSpPr>
          <p:cNvPr id="8" name="AutoShape 4" descr="Parasite-host associations gathered from available databases and literature. The diagram depicts only core parasite-host interactions from a larger meta-network (data in table S1) containing commonly hunted vertebrates (cyan nodes) sharing parasites and pathogens (red nodes), excluding arthropod ectoparasites. Links between mammal species represent shared parasites or pathogens. Node sizes indicate node degree and represent the number of connections the node has to other nodes. Hosts' photographs were taken from the internet, except C. thous (photo by Fabiana Lopes Roch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9" name="Obrázek 8"/>
          <p:cNvPicPr>
            <a:picLocks noChangeAspect="1"/>
          </p:cNvPicPr>
          <p:nvPr/>
        </p:nvPicPr>
        <p:blipFill>
          <a:blip r:embed="rId2"/>
          <a:stretch>
            <a:fillRect/>
          </a:stretch>
        </p:blipFill>
        <p:spPr>
          <a:xfrm>
            <a:off x="47745" y="1202682"/>
            <a:ext cx="6156205" cy="5118605"/>
          </a:xfrm>
          <a:prstGeom prst="rect">
            <a:avLst/>
          </a:prstGeom>
        </p:spPr>
      </p:pic>
      <p:sp>
        <p:nvSpPr>
          <p:cNvPr id="12" name="Rectangle 5"/>
          <p:cNvSpPr>
            <a:spLocks noChangeArrowheads="1"/>
          </p:cNvSpPr>
          <p:nvPr/>
        </p:nvSpPr>
        <p:spPr bwMode="auto">
          <a:xfrm>
            <a:off x="6838122" y="1001347"/>
            <a:ext cx="4595853" cy="5145006"/>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lang="cs-CZ" altLang="cs-CZ" sz="2100" dirty="0">
              <a:solidFill>
                <a:srgbClr val="1F1F1F"/>
              </a:solidFill>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smtClean="0">
                <a:ln>
                  <a:noFill/>
                </a:ln>
                <a:solidFill>
                  <a:srgbClr val="1F1F1F"/>
                </a:solidFill>
                <a:effectLst/>
                <a:latin typeface="inherit"/>
              </a:rPr>
              <a:t>Diagram znázorňuje pouze interakce jádra parazit-hostitel z větší </a:t>
            </a:r>
            <a:r>
              <a:rPr kumimoji="0" lang="cs-CZ" altLang="cs-CZ" sz="2100" b="1" i="0" u="none" strike="noStrike" cap="none" normalizeH="0" baseline="0" dirty="0" smtClean="0">
                <a:ln>
                  <a:noFill/>
                </a:ln>
                <a:solidFill>
                  <a:srgbClr val="1F1F1F"/>
                </a:solidFill>
                <a:effectLst/>
                <a:latin typeface="inherit"/>
              </a:rPr>
              <a:t>meta sítě obsahující běžně lovené obratlovce </a:t>
            </a:r>
            <a:r>
              <a:rPr kumimoji="0" lang="cs-CZ" altLang="cs-CZ" sz="2100" b="0" i="0" u="none" strike="noStrike" cap="none" normalizeH="0" baseline="0" dirty="0" smtClean="0">
                <a:ln>
                  <a:noFill/>
                </a:ln>
                <a:solidFill>
                  <a:srgbClr val="1F1F1F"/>
                </a:solidFill>
                <a:effectLst/>
                <a:latin typeface="inherit"/>
              </a:rPr>
              <a:t>(</a:t>
            </a:r>
            <a:r>
              <a:rPr kumimoji="0" lang="cs-CZ" altLang="cs-CZ" sz="2400" b="1" i="0" u="none" strike="noStrike" cap="none" normalizeH="0" baseline="0" dirty="0" smtClean="0">
                <a:ln>
                  <a:noFill/>
                </a:ln>
                <a:solidFill>
                  <a:srgbClr val="00B0F0"/>
                </a:solidFill>
                <a:effectLst/>
                <a:latin typeface="inherit"/>
              </a:rPr>
              <a:t>azurové uzly</a:t>
            </a:r>
            <a:r>
              <a:rPr kumimoji="0" lang="cs-CZ" altLang="cs-CZ" sz="2100" b="0" i="0" u="none" strike="noStrike" cap="none" normalizeH="0" baseline="0" dirty="0" smtClean="0">
                <a:ln>
                  <a:noFill/>
                </a:ln>
                <a:solidFill>
                  <a:srgbClr val="1F1F1F"/>
                </a:solidFill>
                <a:effectLst/>
                <a:latin typeface="inherit"/>
              </a:rPr>
              <a:t>) </a:t>
            </a:r>
            <a:r>
              <a:rPr kumimoji="0" lang="cs-CZ" altLang="cs-CZ" sz="2100" b="1" i="0" u="none" strike="noStrike" cap="none" normalizeH="0" baseline="0" dirty="0" smtClean="0">
                <a:ln>
                  <a:noFill/>
                </a:ln>
                <a:solidFill>
                  <a:srgbClr val="1F1F1F"/>
                </a:solidFill>
                <a:effectLst/>
                <a:latin typeface="inherit"/>
              </a:rPr>
              <a:t>sdílející parazity a patogeny </a:t>
            </a:r>
            <a:r>
              <a:rPr kumimoji="0" lang="cs-CZ" altLang="cs-CZ" sz="2100" b="0" i="0" u="none" strike="noStrike" cap="none" normalizeH="0" baseline="0" dirty="0" smtClean="0">
                <a:ln>
                  <a:noFill/>
                </a:ln>
                <a:solidFill>
                  <a:srgbClr val="1F1F1F"/>
                </a:solidFill>
                <a:effectLst/>
                <a:latin typeface="inherit"/>
              </a:rPr>
              <a:t>(</a:t>
            </a:r>
            <a:r>
              <a:rPr kumimoji="0" lang="cs-CZ" altLang="cs-CZ" sz="2100" b="1" i="0" u="none" strike="noStrike" cap="none" normalizeH="0" baseline="0" dirty="0" smtClean="0">
                <a:ln>
                  <a:noFill/>
                </a:ln>
                <a:solidFill>
                  <a:srgbClr val="FF0000"/>
                </a:solidFill>
                <a:effectLst/>
                <a:latin typeface="inherit"/>
              </a:rPr>
              <a:t>červené uzly</a:t>
            </a:r>
            <a:r>
              <a:rPr kumimoji="0" lang="cs-CZ" altLang="cs-CZ" sz="2100" b="0" i="0" u="none" strike="noStrike" cap="none" normalizeH="0" baseline="0" dirty="0" smtClean="0">
                <a:ln>
                  <a:noFill/>
                </a:ln>
                <a:solidFill>
                  <a:srgbClr val="1F1F1F"/>
                </a:solidFill>
                <a:effectLst/>
                <a:latin typeface="inherit"/>
              </a:rPr>
              <a:t>), s výjimkou ektoparazitů členovců.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2100" b="0" i="0" u="none" strike="noStrike" cap="none" normalizeH="0" baseline="0" dirty="0" smtClean="0">
              <a:ln>
                <a:noFill/>
              </a:ln>
              <a:solidFill>
                <a:srgbClr val="1F1F1F"/>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2100" b="0" i="0" u="none" strike="noStrike" cap="none" normalizeH="0" baseline="0" dirty="0" smtClean="0">
              <a:ln>
                <a:noFill/>
              </a:ln>
              <a:solidFill>
                <a:srgbClr val="1F1F1F"/>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1" i="0" u="none" strike="noStrike" cap="none" normalizeH="0" baseline="0" dirty="0" smtClean="0">
                <a:ln>
                  <a:noFill/>
                </a:ln>
                <a:solidFill>
                  <a:srgbClr val="1F1F1F"/>
                </a:solidFill>
                <a:effectLst/>
                <a:latin typeface="inherit"/>
              </a:rPr>
              <a:t>Vazby mezi druhy savců představují sdílené parazity nebo patogeny</a:t>
            </a:r>
            <a:r>
              <a:rPr kumimoji="0" lang="cs-CZ" altLang="cs-CZ" sz="2100" b="0" i="0" u="none" strike="noStrike" cap="none" normalizeH="0" baseline="0" dirty="0" smtClean="0">
                <a:ln>
                  <a:noFill/>
                </a:ln>
                <a:solidFill>
                  <a:srgbClr val="1F1F1F"/>
                </a:solidFill>
                <a:effectLst/>
                <a:latin typeface="inherit"/>
              </a:rPr>
              <a:t>. </a:t>
            </a:r>
          </a:p>
          <a:p>
            <a:pPr marL="0" marR="0" lvl="0" indent="0" algn="l" defTabSz="914400" rtl="0" eaLnBrk="0" fontAlgn="base" latinLnBrk="0" hangingPunct="0">
              <a:lnSpc>
                <a:spcPct val="100000"/>
              </a:lnSpc>
              <a:spcBef>
                <a:spcPct val="0"/>
              </a:spcBef>
              <a:spcAft>
                <a:spcPct val="0"/>
              </a:spcAft>
              <a:buClrTx/>
              <a:buSzTx/>
              <a:buFontTx/>
              <a:buNone/>
              <a:tabLst/>
            </a:pPr>
            <a:endParaRPr lang="cs-CZ" altLang="cs-CZ" sz="2100" dirty="0" smtClean="0">
              <a:solidFill>
                <a:srgbClr val="1F1F1F"/>
              </a:solidFill>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endParaRPr lang="cs-CZ" altLang="cs-CZ" sz="2100" dirty="0">
              <a:solidFill>
                <a:srgbClr val="1F1F1F"/>
              </a:solidFill>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1" i="0" u="none" strike="noStrike" cap="none" normalizeH="0" baseline="0" dirty="0" smtClean="0">
                <a:ln>
                  <a:noFill/>
                </a:ln>
                <a:solidFill>
                  <a:srgbClr val="1F1F1F"/>
                </a:solidFill>
                <a:effectLst/>
                <a:latin typeface="inherit"/>
              </a:rPr>
              <a:t>Velikosti uzlů </a:t>
            </a:r>
            <a:r>
              <a:rPr kumimoji="0" lang="cs-CZ" altLang="cs-CZ" sz="2100" b="0" i="0" u="none" strike="noStrike" cap="none" normalizeH="0" baseline="0" dirty="0" smtClean="0">
                <a:ln>
                  <a:noFill/>
                </a:ln>
                <a:solidFill>
                  <a:srgbClr val="1F1F1F"/>
                </a:solidFill>
                <a:effectLst/>
                <a:latin typeface="inherit"/>
              </a:rPr>
              <a:t>udávají stupeň uzlů a představují počet spojení, která má uzel k ostatním uzlům. </a:t>
            </a:r>
            <a:endParaRPr kumimoji="0" lang="cs-CZ" altLang="cs-CZ"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2801639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41566" y="78879"/>
            <a:ext cx="10515600" cy="763615"/>
          </a:xfrm>
        </p:spPr>
        <p:txBody>
          <a:bodyPr>
            <a:normAutofit/>
          </a:bodyPr>
          <a:lstStyle/>
          <a:p>
            <a:pPr algn="ctr"/>
            <a:r>
              <a:rPr lang="cs-CZ" sz="4000" b="1" dirty="0" smtClean="0"/>
              <a:t>Příklady zoonóz</a:t>
            </a:r>
            <a:endParaRPr lang="cs-CZ" sz="4000" b="1" dirty="0"/>
          </a:p>
        </p:txBody>
      </p:sp>
      <p:pic>
        <p:nvPicPr>
          <p:cNvPr id="7" name="Zástupný symbol pro obsah 6"/>
          <p:cNvPicPr>
            <a:picLocks noGrp="1" noChangeAspect="1"/>
          </p:cNvPicPr>
          <p:nvPr>
            <p:ph idx="1"/>
          </p:nvPr>
        </p:nvPicPr>
        <p:blipFill>
          <a:blip r:embed="rId2"/>
          <a:stretch>
            <a:fillRect/>
          </a:stretch>
        </p:blipFill>
        <p:spPr>
          <a:xfrm>
            <a:off x="83049" y="887370"/>
            <a:ext cx="5862762" cy="5807627"/>
          </a:xfrm>
          <a:prstGeom prst="rect">
            <a:avLst/>
          </a:prstGeom>
        </p:spPr>
      </p:pic>
      <p:pic>
        <p:nvPicPr>
          <p:cNvPr id="8" name="Obrázek 7"/>
          <p:cNvPicPr>
            <a:picLocks noChangeAspect="1"/>
          </p:cNvPicPr>
          <p:nvPr/>
        </p:nvPicPr>
        <p:blipFill>
          <a:blip r:embed="rId3"/>
          <a:stretch>
            <a:fillRect/>
          </a:stretch>
        </p:blipFill>
        <p:spPr>
          <a:xfrm>
            <a:off x="5945811" y="842494"/>
            <a:ext cx="6070929" cy="5736067"/>
          </a:xfrm>
          <a:prstGeom prst="rect">
            <a:avLst/>
          </a:prstGeom>
        </p:spPr>
      </p:pic>
    </p:spTree>
    <p:extLst>
      <p:ext uri="{BB962C8B-B14F-4D97-AF65-F5344CB8AC3E}">
        <p14:creationId xmlns:p14="http://schemas.microsoft.com/office/powerpoint/2010/main" val="94722324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4488" y="269713"/>
            <a:ext cx="10515600" cy="915035"/>
          </a:xfrm>
        </p:spPr>
        <p:txBody>
          <a:bodyPr>
            <a:normAutofit/>
          </a:bodyPr>
          <a:lstStyle/>
          <a:p>
            <a:pPr algn="ctr"/>
            <a:r>
              <a:rPr lang="cs-CZ" sz="3400" b="1" dirty="0"/>
              <a:t>Primární versus </a:t>
            </a:r>
            <a:r>
              <a:rPr lang="cs-CZ" sz="3400" b="1" dirty="0" smtClean="0"/>
              <a:t>oportunní parazitózy</a:t>
            </a:r>
            <a:endParaRPr lang="cs-CZ" sz="3400" b="1" dirty="0"/>
          </a:p>
        </p:txBody>
      </p:sp>
      <p:pic>
        <p:nvPicPr>
          <p:cNvPr id="4" name="Zástupný symbol pro obsah 3"/>
          <p:cNvPicPr>
            <a:picLocks noGrp="1" noChangeAspect="1"/>
          </p:cNvPicPr>
          <p:nvPr>
            <p:ph idx="1"/>
          </p:nvPr>
        </p:nvPicPr>
        <p:blipFill>
          <a:blip r:embed="rId2"/>
          <a:stretch>
            <a:fillRect/>
          </a:stretch>
        </p:blipFill>
        <p:spPr>
          <a:xfrm>
            <a:off x="6673008" y="1593246"/>
            <a:ext cx="5518992" cy="4351338"/>
          </a:xfrm>
          <a:prstGeom prst="rect">
            <a:avLst/>
          </a:prstGeom>
        </p:spPr>
      </p:pic>
      <p:sp>
        <p:nvSpPr>
          <p:cNvPr id="5" name="TextovéPole 4"/>
          <p:cNvSpPr txBox="1"/>
          <p:nvPr/>
        </p:nvSpPr>
        <p:spPr>
          <a:xfrm>
            <a:off x="8253453" y="6082748"/>
            <a:ext cx="2080441" cy="369332"/>
          </a:xfrm>
          <a:prstGeom prst="rect">
            <a:avLst/>
          </a:prstGeom>
          <a:noFill/>
        </p:spPr>
        <p:txBody>
          <a:bodyPr wrap="none" rtlCol="0">
            <a:spAutoFit/>
          </a:bodyPr>
          <a:lstStyle/>
          <a:p>
            <a:r>
              <a:rPr lang="cs-CZ" b="1" dirty="0" err="1"/>
              <a:t>Pneumocystis</a:t>
            </a:r>
            <a:r>
              <a:rPr lang="cs-CZ" b="1" dirty="0"/>
              <a:t> </a:t>
            </a:r>
            <a:r>
              <a:rPr lang="cs-CZ" b="1" dirty="0" err="1"/>
              <a:t>carini</a:t>
            </a:r>
            <a:endParaRPr lang="cs-CZ" b="1" dirty="0"/>
          </a:p>
        </p:txBody>
      </p:sp>
      <p:pic>
        <p:nvPicPr>
          <p:cNvPr id="6" name="Obrázek 5"/>
          <p:cNvPicPr>
            <a:picLocks noChangeAspect="1"/>
          </p:cNvPicPr>
          <p:nvPr/>
        </p:nvPicPr>
        <p:blipFill>
          <a:blip r:embed="rId3"/>
          <a:stretch>
            <a:fillRect/>
          </a:stretch>
        </p:blipFill>
        <p:spPr>
          <a:xfrm>
            <a:off x="409809" y="1730207"/>
            <a:ext cx="3582658" cy="4285670"/>
          </a:xfrm>
          <a:prstGeom prst="rect">
            <a:avLst/>
          </a:prstGeom>
        </p:spPr>
      </p:pic>
      <p:sp>
        <p:nvSpPr>
          <p:cNvPr id="7" name="TextovéPole 6"/>
          <p:cNvSpPr txBox="1"/>
          <p:nvPr/>
        </p:nvSpPr>
        <p:spPr>
          <a:xfrm>
            <a:off x="1203951" y="6194063"/>
            <a:ext cx="2353529" cy="369332"/>
          </a:xfrm>
          <a:prstGeom prst="rect">
            <a:avLst/>
          </a:prstGeom>
          <a:noFill/>
        </p:spPr>
        <p:txBody>
          <a:bodyPr wrap="none" rtlCol="0">
            <a:spAutoFit/>
          </a:bodyPr>
          <a:lstStyle/>
          <a:p>
            <a:r>
              <a:rPr lang="cs-CZ" b="1" dirty="0" err="1"/>
              <a:t>Schistosoma</a:t>
            </a:r>
            <a:r>
              <a:rPr lang="cs-CZ" b="1" dirty="0"/>
              <a:t> </a:t>
            </a:r>
            <a:r>
              <a:rPr lang="cs-CZ" b="1" dirty="0" err="1" smtClean="0"/>
              <a:t>mansoni</a:t>
            </a:r>
            <a:r>
              <a:rPr lang="cs-CZ" b="1" dirty="0" smtClean="0"/>
              <a:t> </a:t>
            </a:r>
            <a:endParaRPr lang="cs-CZ" b="1" dirty="0"/>
          </a:p>
        </p:txBody>
      </p:sp>
      <p:sp>
        <p:nvSpPr>
          <p:cNvPr id="8" name="TextovéPole 7"/>
          <p:cNvSpPr txBox="1"/>
          <p:nvPr/>
        </p:nvSpPr>
        <p:spPr>
          <a:xfrm>
            <a:off x="4222143" y="1463045"/>
            <a:ext cx="2824812" cy="5416868"/>
          </a:xfrm>
          <a:prstGeom prst="rect">
            <a:avLst/>
          </a:prstGeom>
          <a:noFill/>
        </p:spPr>
        <p:txBody>
          <a:bodyPr wrap="none" rtlCol="0">
            <a:spAutoFit/>
          </a:bodyPr>
          <a:lstStyle/>
          <a:p>
            <a:r>
              <a:rPr lang="cs-CZ" sz="2200" b="1" dirty="0"/>
              <a:t>Oportunní parazitózy:</a:t>
            </a:r>
          </a:p>
          <a:p>
            <a:pPr marL="285750" indent="-285750">
              <a:buFont typeface="Arial" panose="020B0604020202020204" pitchFamily="34" charset="0"/>
              <a:buChar char="•"/>
            </a:pPr>
            <a:r>
              <a:rPr lang="cs-CZ" dirty="0" err="1"/>
              <a:t>Pneumocystis</a:t>
            </a:r>
            <a:r>
              <a:rPr lang="cs-CZ" dirty="0"/>
              <a:t> </a:t>
            </a:r>
            <a:r>
              <a:rPr lang="cs-CZ" dirty="0" err="1"/>
              <a:t>carini</a:t>
            </a:r>
            <a:endParaRPr lang="cs-CZ" dirty="0"/>
          </a:p>
          <a:p>
            <a:pPr marL="285750" indent="-285750">
              <a:buFont typeface="Arial" panose="020B0604020202020204" pitchFamily="34" charset="0"/>
              <a:buChar char="•"/>
            </a:pPr>
            <a:r>
              <a:rPr lang="cs-CZ" dirty="0" err="1"/>
              <a:t>Cryptosporidium</a:t>
            </a:r>
            <a:r>
              <a:rPr lang="cs-CZ" dirty="0"/>
              <a:t> </a:t>
            </a:r>
            <a:r>
              <a:rPr lang="cs-CZ" dirty="0" err="1"/>
              <a:t>parvum</a:t>
            </a:r>
            <a:endParaRPr lang="cs-CZ" dirty="0"/>
          </a:p>
          <a:p>
            <a:pPr marL="285750" indent="-285750">
              <a:buFont typeface="Arial" panose="020B0604020202020204" pitchFamily="34" charset="0"/>
              <a:buChar char="•"/>
            </a:pPr>
            <a:r>
              <a:rPr lang="cs-CZ" dirty="0" err="1"/>
              <a:t>Toxoplasma</a:t>
            </a:r>
            <a:r>
              <a:rPr lang="cs-CZ" dirty="0"/>
              <a:t> </a:t>
            </a:r>
            <a:r>
              <a:rPr lang="cs-CZ" dirty="0" err="1"/>
              <a:t>gondii</a:t>
            </a:r>
            <a:endParaRPr lang="cs-CZ" dirty="0"/>
          </a:p>
          <a:p>
            <a:pPr marL="285750" indent="-285750">
              <a:buFont typeface="Arial" panose="020B0604020202020204" pitchFamily="34" charset="0"/>
              <a:buChar char="•"/>
            </a:pPr>
            <a:r>
              <a:rPr lang="cs-CZ" dirty="0" err="1"/>
              <a:t>Giardia</a:t>
            </a:r>
            <a:r>
              <a:rPr lang="cs-CZ" dirty="0"/>
              <a:t> </a:t>
            </a:r>
            <a:r>
              <a:rPr lang="cs-CZ" dirty="0" err="1"/>
              <a:t>lamblia</a:t>
            </a:r>
            <a:endParaRPr lang="cs-CZ" dirty="0"/>
          </a:p>
          <a:p>
            <a:pPr marL="285750" indent="-285750">
              <a:buFont typeface="Arial" panose="020B0604020202020204" pitchFamily="34" charset="0"/>
              <a:buChar char="•"/>
            </a:pPr>
            <a:r>
              <a:rPr lang="cs-CZ" dirty="0" err="1"/>
              <a:t>Blastocystis</a:t>
            </a:r>
            <a:r>
              <a:rPr lang="cs-CZ" dirty="0"/>
              <a:t> </a:t>
            </a:r>
            <a:r>
              <a:rPr lang="cs-CZ" dirty="0" err="1"/>
              <a:t>hominis</a:t>
            </a:r>
            <a:endParaRPr lang="cs-CZ" dirty="0"/>
          </a:p>
          <a:p>
            <a:pPr marL="285750" indent="-285750">
              <a:buFont typeface="Arial" panose="020B0604020202020204" pitchFamily="34" charset="0"/>
              <a:buChar char="•"/>
            </a:pPr>
            <a:r>
              <a:rPr lang="cs-CZ" dirty="0" err="1"/>
              <a:t>Naegleria</a:t>
            </a:r>
            <a:r>
              <a:rPr lang="cs-CZ" dirty="0"/>
              <a:t> </a:t>
            </a:r>
            <a:r>
              <a:rPr lang="cs-CZ" dirty="0" err="1"/>
              <a:t>fowleri</a:t>
            </a:r>
            <a:endParaRPr lang="cs-CZ" dirty="0"/>
          </a:p>
          <a:p>
            <a:pPr marL="285750" indent="-285750">
              <a:buFont typeface="Arial" panose="020B0604020202020204" pitchFamily="34" charset="0"/>
              <a:buChar char="•"/>
            </a:pPr>
            <a:r>
              <a:rPr lang="cs-CZ" dirty="0" err="1"/>
              <a:t>Acanthamoeba</a:t>
            </a:r>
            <a:r>
              <a:rPr lang="cs-CZ" dirty="0"/>
              <a:t> </a:t>
            </a:r>
            <a:r>
              <a:rPr lang="cs-CZ" dirty="0" err="1"/>
              <a:t>spp</a:t>
            </a:r>
            <a:r>
              <a:rPr lang="cs-CZ" dirty="0"/>
              <a:t>.</a:t>
            </a:r>
          </a:p>
          <a:p>
            <a:pPr marL="285750" indent="-285750">
              <a:buFont typeface="Arial" panose="020B0604020202020204" pitchFamily="34" charset="0"/>
              <a:buChar char="•"/>
            </a:pPr>
            <a:r>
              <a:rPr lang="cs-CZ" dirty="0" err="1"/>
              <a:t>Entamoeba</a:t>
            </a:r>
            <a:r>
              <a:rPr lang="cs-CZ" dirty="0"/>
              <a:t> </a:t>
            </a:r>
            <a:r>
              <a:rPr lang="cs-CZ" dirty="0" err="1"/>
              <a:t>histolytica</a:t>
            </a:r>
            <a:endParaRPr lang="cs-CZ" dirty="0"/>
          </a:p>
          <a:p>
            <a:pPr marL="285750" indent="-285750">
              <a:buFont typeface="Arial" panose="020B0604020202020204" pitchFamily="34" charset="0"/>
              <a:buChar char="•"/>
            </a:pPr>
            <a:r>
              <a:rPr lang="cs-CZ" dirty="0" err="1"/>
              <a:t>Isospora</a:t>
            </a:r>
            <a:r>
              <a:rPr lang="cs-CZ" dirty="0"/>
              <a:t> belli</a:t>
            </a:r>
          </a:p>
          <a:p>
            <a:pPr marL="285750" indent="-285750">
              <a:buFont typeface="Arial" panose="020B0604020202020204" pitchFamily="34" charset="0"/>
              <a:buChar char="•"/>
            </a:pPr>
            <a:r>
              <a:rPr lang="cs-CZ" dirty="0" err="1"/>
              <a:t>Cyclospora</a:t>
            </a:r>
            <a:r>
              <a:rPr lang="cs-CZ" dirty="0"/>
              <a:t> </a:t>
            </a:r>
            <a:r>
              <a:rPr lang="cs-CZ" dirty="0" err="1"/>
              <a:t>cayetanensis</a:t>
            </a:r>
            <a:endParaRPr lang="cs-CZ" dirty="0"/>
          </a:p>
          <a:p>
            <a:pPr marL="285750" indent="-285750">
              <a:buFont typeface="Arial" panose="020B0604020202020204" pitchFamily="34" charset="0"/>
              <a:buChar char="•"/>
            </a:pPr>
            <a:r>
              <a:rPr lang="cs-CZ" dirty="0" err="1"/>
              <a:t>Microsporidia</a:t>
            </a:r>
            <a:endParaRPr lang="cs-CZ" dirty="0"/>
          </a:p>
          <a:p>
            <a:pPr marL="285750" indent="-285750">
              <a:buFont typeface="Arial" panose="020B0604020202020204" pitchFamily="34" charset="0"/>
              <a:buChar char="•"/>
            </a:pPr>
            <a:r>
              <a:rPr lang="cs-CZ" dirty="0" err="1"/>
              <a:t>Balandidium</a:t>
            </a:r>
            <a:r>
              <a:rPr lang="cs-CZ" dirty="0"/>
              <a:t> coli</a:t>
            </a:r>
          </a:p>
          <a:p>
            <a:pPr marL="285750" indent="-285750">
              <a:buFont typeface="Arial" panose="020B0604020202020204" pitchFamily="34" charset="0"/>
              <a:buChar char="•"/>
            </a:pPr>
            <a:r>
              <a:rPr lang="cs-CZ" dirty="0" err="1"/>
              <a:t>Strongyloides</a:t>
            </a:r>
            <a:r>
              <a:rPr lang="cs-CZ" dirty="0"/>
              <a:t> </a:t>
            </a:r>
            <a:r>
              <a:rPr lang="cs-CZ" dirty="0" err="1"/>
              <a:t>stercoralis</a:t>
            </a:r>
            <a:endParaRPr lang="cs-CZ" dirty="0"/>
          </a:p>
          <a:p>
            <a:pPr marL="285750" indent="-285750">
              <a:buFont typeface="Arial" panose="020B0604020202020204" pitchFamily="34" charset="0"/>
              <a:buChar char="•"/>
            </a:pPr>
            <a:r>
              <a:rPr lang="cs-CZ" dirty="0" err="1"/>
              <a:t>Sarcoptes</a:t>
            </a:r>
            <a:r>
              <a:rPr lang="cs-CZ" dirty="0"/>
              <a:t> </a:t>
            </a:r>
            <a:r>
              <a:rPr lang="cs-CZ" dirty="0" err="1"/>
              <a:t>scabei</a:t>
            </a:r>
            <a:r>
              <a:rPr lang="cs-CZ" dirty="0"/>
              <a:t> </a:t>
            </a:r>
          </a:p>
          <a:p>
            <a:pPr marL="285750" indent="-285750">
              <a:buFont typeface="Arial" panose="020B0604020202020204" pitchFamily="34" charset="0"/>
              <a:buChar char="•"/>
            </a:pPr>
            <a:r>
              <a:rPr lang="cs-CZ" dirty="0" err="1"/>
              <a:t>Demodex</a:t>
            </a:r>
            <a:r>
              <a:rPr lang="cs-CZ" dirty="0"/>
              <a:t> </a:t>
            </a:r>
            <a:r>
              <a:rPr lang="cs-CZ" dirty="0" err="1"/>
              <a:t>foliculorum</a:t>
            </a:r>
            <a:endParaRPr lang="cs-CZ" dirty="0"/>
          </a:p>
          <a:p>
            <a:pPr marL="285750" indent="-285750">
              <a:buFont typeface="Arial" panose="020B0604020202020204" pitchFamily="34" charset="0"/>
              <a:buChar char="•"/>
            </a:pPr>
            <a:r>
              <a:rPr lang="cs-CZ" dirty="0" err="1"/>
              <a:t>Encephalitozoonosis</a:t>
            </a:r>
            <a:endParaRPr lang="cs-CZ" dirty="0"/>
          </a:p>
          <a:p>
            <a:r>
              <a:rPr lang="cs-CZ" dirty="0"/>
              <a:t>              (AIDS/HIV)</a:t>
            </a:r>
          </a:p>
          <a:p>
            <a:endParaRPr lang="cs-CZ" dirty="0"/>
          </a:p>
        </p:txBody>
      </p:sp>
    </p:spTree>
    <p:extLst>
      <p:ext uri="{BB962C8B-B14F-4D97-AF65-F5344CB8AC3E}">
        <p14:creationId xmlns:p14="http://schemas.microsoft.com/office/powerpoint/2010/main" val="219776381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440416"/>
            <a:ext cx="10515600" cy="1010451"/>
          </a:xfrm>
        </p:spPr>
        <p:txBody>
          <a:bodyPr>
            <a:normAutofit/>
          </a:bodyPr>
          <a:lstStyle/>
          <a:p>
            <a:pPr algn="ctr"/>
            <a:r>
              <a:rPr lang="cs-CZ" sz="4500" b="1" dirty="0" smtClean="0"/>
              <a:t>Vliv parazitů na společenství hostitelů</a:t>
            </a:r>
            <a:endParaRPr lang="cs-CZ" sz="4500" b="1" dirty="0"/>
          </a:p>
        </p:txBody>
      </p:sp>
    </p:spTree>
    <p:extLst>
      <p:ext uri="{BB962C8B-B14F-4D97-AF65-F5344CB8AC3E}">
        <p14:creationId xmlns:p14="http://schemas.microsoft.com/office/powerpoint/2010/main" val="20254133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52650" y="188641"/>
            <a:ext cx="7886700" cy="638569"/>
          </a:xfrm>
        </p:spPr>
        <p:txBody>
          <a:bodyPr>
            <a:normAutofit/>
          </a:bodyPr>
          <a:lstStyle/>
          <a:p>
            <a:pPr algn="ctr"/>
            <a:r>
              <a:rPr lang="cs-CZ" sz="3500" b="1" dirty="0"/>
              <a:t>Paraziti a jejich vlivy na </a:t>
            </a:r>
            <a:r>
              <a:rPr lang="cs-CZ" sz="3500" b="1" dirty="0" smtClean="0"/>
              <a:t>člověka</a:t>
            </a:r>
            <a:endParaRPr lang="cs-CZ" sz="3500" b="1" dirty="0"/>
          </a:p>
        </p:txBody>
      </p:sp>
      <p:sp>
        <p:nvSpPr>
          <p:cNvPr id="3" name="Zástupný symbol pro obsah 2"/>
          <p:cNvSpPr>
            <a:spLocks noGrp="1"/>
          </p:cNvSpPr>
          <p:nvPr>
            <p:ph idx="1"/>
          </p:nvPr>
        </p:nvSpPr>
        <p:spPr>
          <a:xfrm>
            <a:off x="405516" y="1147257"/>
            <a:ext cx="11322658" cy="5400600"/>
          </a:xfrm>
        </p:spPr>
        <p:txBody>
          <a:bodyPr>
            <a:noAutofit/>
          </a:bodyPr>
          <a:lstStyle/>
          <a:p>
            <a:r>
              <a:rPr lang="cs-CZ" sz="2200" b="1" dirty="0"/>
              <a:t>Úmrtnost na infekční choroby </a:t>
            </a:r>
            <a:r>
              <a:rPr lang="cs-CZ" sz="2200" dirty="0"/>
              <a:t>zůstala </a:t>
            </a:r>
            <a:r>
              <a:rPr lang="cs-CZ" sz="2200" b="1" dirty="0"/>
              <a:t>od paleolitu do příchodu antibiotik a vakcín </a:t>
            </a:r>
            <a:r>
              <a:rPr lang="cs-CZ" sz="2200" dirty="0"/>
              <a:t>prakticky </a:t>
            </a:r>
            <a:r>
              <a:rPr lang="cs-CZ" sz="2200" b="1" dirty="0"/>
              <a:t>nezměněna, s průměrnou délkou života pouhých ∼25 let. </a:t>
            </a:r>
            <a:r>
              <a:rPr lang="cs-CZ" sz="2200" dirty="0"/>
              <a:t> </a:t>
            </a:r>
          </a:p>
          <a:p>
            <a:r>
              <a:rPr lang="cs-CZ" sz="2200" dirty="0"/>
              <a:t>Ve vyspělých zemích se </a:t>
            </a:r>
            <a:r>
              <a:rPr lang="cs-CZ" sz="2200" b="1" dirty="0"/>
              <a:t>často zapomíná, že infekce</a:t>
            </a:r>
            <a:r>
              <a:rPr lang="cs-CZ" sz="2200" dirty="0"/>
              <a:t>, kterou lze dnes snadno vyléčit jednoduchým</a:t>
            </a:r>
            <a:r>
              <a:rPr lang="cs-CZ" sz="2200" b="1" dirty="0"/>
              <a:t> předpisem antibiotik</a:t>
            </a:r>
            <a:r>
              <a:rPr lang="cs-CZ" sz="2200" dirty="0"/>
              <a:t>, by byla ještě </a:t>
            </a:r>
            <a:r>
              <a:rPr lang="cs-CZ" sz="2200" b="1" dirty="0"/>
              <a:t>před několika desítkami let smrtelná</a:t>
            </a:r>
            <a:r>
              <a:rPr lang="cs-CZ" sz="2200" dirty="0"/>
              <a:t>. </a:t>
            </a:r>
          </a:p>
          <a:p>
            <a:r>
              <a:rPr lang="cs-CZ" sz="2200" dirty="0"/>
              <a:t>Tento jednoduchý koncept má ale </a:t>
            </a:r>
            <a:r>
              <a:rPr lang="cs-CZ" sz="2200" b="1" dirty="0"/>
              <a:t>závažné důsledky </a:t>
            </a:r>
            <a:r>
              <a:rPr lang="cs-CZ" sz="2200" dirty="0"/>
              <a:t>a dává představu o tom, jak </a:t>
            </a:r>
            <a:r>
              <a:rPr lang="cs-CZ" sz="2200" b="1" dirty="0"/>
              <a:t>významnou roli hrála parazitická omezení v lidské historii</a:t>
            </a:r>
            <a:r>
              <a:rPr lang="cs-CZ" sz="2200" dirty="0"/>
              <a:t>. Toto působení navíc zdaleka není u konce, protože </a:t>
            </a:r>
            <a:r>
              <a:rPr lang="cs-CZ" sz="2200" b="1" dirty="0"/>
              <a:t>i v dnešní době paraziti (v širším slova smyslu, např. viry) zabíjejí přímo či nepřímo miliony lidí ročně</a:t>
            </a:r>
            <a:r>
              <a:rPr lang="cs-CZ" sz="2200" dirty="0"/>
              <a:t>. </a:t>
            </a:r>
          </a:p>
          <a:p>
            <a:r>
              <a:rPr lang="cs-CZ" sz="2200" b="1" dirty="0"/>
              <a:t>Jako všechny živé organismy, i lidé byli a zůstávají druhem podléhajícím přírodnímu výběru a patogeny jsou jasně součástí těchto selektivních tlaků</a:t>
            </a:r>
            <a:r>
              <a:rPr lang="cs-CZ" sz="2200" dirty="0"/>
              <a:t>. Ať už vědomě či nevědomě, lidé vyvinuli, stejně jako jiné druhy, několik </a:t>
            </a:r>
            <a:r>
              <a:rPr lang="cs-CZ" sz="2200" b="1" dirty="0"/>
              <a:t>strategií, jak se vyhnout rizikům a/nebo následkům infekcí pro sebe nebo své potomky</a:t>
            </a:r>
            <a:r>
              <a:rPr lang="cs-CZ" sz="2200" dirty="0"/>
              <a:t>. </a:t>
            </a:r>
          </a:p>
          <a:p>
            <a:r>
              <a:rPr lang="cs-CZ" sz="2200" dirty="0"/>
              <a:t>Mnoho aspektů lidské biologie, </a:t>
            </a:r>
            <a:r>
              <a:rPr lang="cs-CZ" sz="2200" b="1" dirty="0"/>
              <a:t>zejména vzorce lidské životní historie, mnoho způsobů chování a možná také kulturní a náboženská rozmanitost lidských populací</a:t>
            </a:r>
            <a:r>
              <a:rPr lang="cs-CZ" sz="2200" dirty="0"/>
              <a:t>, </a:t>
            </a:r>
            <a:r>
              <a:rPr lang="cs-CZ" sz="2200" b="1" dirty="0"/>
              <a:t>nelze plně pochopit bez zohlednění parazitických omezení.</a:t>
            </a:r>
            <a:endParaRPr lang="cs-CZ" sz="2200" dirty="0"/>
          </a:p>
        </p:txBody>
      </p:sp>
    </p:spTree>
    <p:extLst>
      <p:ext uri="{BB962C8B-B14F-4D97-AF65-F5344CB8AC3E}">
        <p14:creationId xmlns:p14="http://schemas.microsoft.com/office/powerpoint/2010/main" val="360155863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684447"/>
          </a:xfrm>
        </p:spPr>
        <p:txBody>
          <a:bodyPr>
            <a:normAutofit fontScale="90000"/>
          </a:bodyPr>
          <a:lstStyle/>
          <a:p>
            <a:pPr algn="ctr"/>
            <a:r>
              <a:rPr lang="cs-CZ" sz="3800" b="1" dirty="0" smtClean="0"/>
              <a:t/>
            </a:r>
            <a:br>
              <a:rPr lang="cs-CZ" sz="3800" b="1" dirty="0" smtClean="0"/>
            </a:br>
            <a:r>
              <a:rPr lang="cs-CZ" sz="3800" b="1" dirty="0" smtClean="0"/>
              <a:t>Parazité </a:t>
            </a:r>
            <a:r>
              <a:rPr lang="cs-CZ" sz="3800" b="1" dirty="0"/>
              <a:t>a jejich </a:t>
            </a:r>
            <a:r>
              <a:rPr lang="cs-CZ" sz="3800" b="1" dirty="0" smtClean="0"/>
              <a:t>„sociální“ </a:t>
            </a:r>
            <a:r>
              <a:rPr lang="cs-CZ" sz="3800" b="1" dirty="0" smtClean="0"/>
              <a:t>hostitelé - trendy</a:t>
            </a:r>
            <a:r>
              <a:rPr lang="cs-CZ" dirty="0"/>
              <a:t/>
            </a:r>
            <a:br>
              <a:rPr lang="cs-CZ" dirty="0"/>
            </a:br>
            <a:endParaRPr lang="cs-CZ" dirty="0"/>
          </a:p>
        </p:txBody>
      </p:sp>
      <p:sp>
        <p:nvSpPr>
          <p:cNvPr id="3" name="Zástupný symbol pro obsah 2"/>
          <p:cNvSpPr>
            <a:spLocks noGrp="1"/>
          </p:cNvSpPr>
          <p:nvPr>
            <p:ph idx="1"/>
          </p:nvPr>
        </p:nvSpPr>
        <p:spPr>
          <a:xfrm>
            <a:off x="389614" y="1463039"/>
            <a:ext cx="11227242" cy="4817290"/>
          </a:xfrm>
        </p:spPr>
        <p:txBody>
          <a:bodyPr>
            <a:normAutofit fontScale="77500" lnSpcReduction="20000"/>
          </a:bodyPr>
          <a:lstStyle/>
          <a:p>
            <a:r>
              <a:rPr lang="cs-CZ" dirty="0"/>
              <a:t>Studium </a:t>
            </a:r>
            <a:r>
              <a:rPr lang="cs-CZ" b="1" dirty="0"/>
              <a:t>parazitů u sociálních hostitelů </a:t>
            </a:r>
            <a:r>
              <a:rPr lang="cs-CZ" dirty="0" smtClean="0"/>
              <a:t>(žijících ve skupinách) se </a:t>
            </a:r>
            <a:r>
              <a:rPr lang="cs-CZ" dirty="0"/>
              <a:t>často zaměřovalo na koreláty, jako je </a:t>
            </a:r>
            <a:r>
              <a:rPr lang="cs-CZ" b="1" dirty="0"/>
              <a:t>velikost </a:t>
            </a:r>
            <a:r>
              <a:rPr lang="cs-CZ" b="1" dirty="0" smtClean="0"/>
              <a:t>skupiny</a:t>
            </a:r>
            <a:r>
              <a:rPr lang="cs-CZ" dirty="0"/>
              <a:t> </a:t>
            </a:r>
            <a:r>
              <a:rPr lang="cs-CZ" dirty="0" smtClean="0"/>
              <a:t>(1). </a:t>
            </a:r>
            <a:r>
              <a:rPr lang="cs-CZ" b="1" dirty="0" smtClean="0"/>
              <a:t>Velikost </a:t>
            </a:r>
            <a:r>
              <a:rPr lang="cs-CZ" b="1" dirty="0"/>
              <a:t>skupiny ovlivňuje přenos a imunitní obranu, </a:t>
            </a:r>
            <a:r>
              <a:rPr lang="cs-CZ" dirty="0"/>
              <a:t>ale struktura skupiny se zdá být důležitější než </a:t>
            </a:r>
            <a:r>
              <a:rPr lang="cs-CZ" dirty="0" smtClean="0"/>
              <a:t>velikost </a:t>
            </a:r>
            <a:r>
              <a:rPr lang="cs-CZ" b="1" dirty="0" smtClean="0"/>
              <a:t>(1) – velikost skupiny (tab. 1). </a:t>
            </a:r>
          </a:p>
          <a:p>
            <a:pPr marL="0" indent="0">
              <a:buNone/>
            </a:pPr>
            <a:endParaRPr lang="cs-CZ" dirty="0"/>
          </a:p>
          <a:p>
            <a:r>
              <a:rPr lang="cs-CZ" dirty="0"/>
              <a:t>Koncept </a:t>
            </a:r>
            <a:r>
              <a:rPr lang="cs-CZ" b="1" dirty="0"/>
              <a:t>sociální imunity odkazuje na obranu</a:t>
            </a:r>
            <a:r>
              <a:rPr lang="cs-CZ" dirty="0"/>
              <a:t>, která je možná pouze se společenskou. Existuje také povědomí o tom, že </a:t>
            </a:r>
            <a:r>
              <a:rPr lang="cs-CZ" b="1" dirty="0"/>
              <a:t>struktura společností je utvářena obranou </a:t>
            </a:r>
            <a:r>
              <a:rPr lang="cs-CZ" dirty="0"/>
              <a:t>proti </a:t>
            </a:r>
            <a:r>
              <a:rPr lang="cs-CZ" dirty="0" smtClean="0"/>
              <a:t>parazitům </a:t>
            </a:r>
            <a:r>
              <a:rPr lang="cs-CZ" b="1" dirty="0" smtClean="0"/>
              <a:t>(2) – struktura společenstva a sociální imunita </a:t>
            </a:r>
            <a:r>
              <a:rPr lang="cs-CZ" b="1" dirty="0"/>
              <a:t>(tab. </a:t>
            </a:r>
            <a:r>
              <a:rPr lang="cs-CZ" b="1" dirty="0" smtClean="0"/>
              <a:t>2).</a:t>
            </a:r>
          </a:p>
          <a:p>
            <a:pPr marL="0" indent="0">
              <a:buNone/>
            </a:pPr>
            <a:endParaRPr lang="cs-CZ" dirty="0"/>
          </a:p>
          <a:p>
            <a:r>
              <a:rPr lang="cs-CZ" dirty="0"/>
              <a:t>S tím, jak se studuje stále </a:t>
            </a:r>
            <a:r>
              <a:rPr lang="cs-CZ" b="1" dirty="0"/>
              <a:t>více a rozmanitějších zvířecích systémů</a:t>
            </a:r>
            <a:r>
              <a:rPr lang="cs-CZ" dirty="0"/>
              <a:t>, se </a:t>
            </a:r>
            <a:r>
              <a:rPr lang="cs-CZ" dirty="0" smtClean="0"/>
              <a:t>diskutuje o </a:t>
            </a:r>
            <a:r>
              <a:rPr lang="cs-CZ" dirty="0"/>
              <a:t>roli parazitů pro člověka. Společně se staly  proveditelnými srovnávací studie napříč druhy, většími taxonomickými skupinami nebo napříč lidskými </a:t>
            </a:r>
            <a:r>
              <a:rPr lang="cs-CZ" dirty="0" smtClean="0"/>
              <a:t>společnostmi</a:t>
            </a:r>
            <a:r>
              <a:rPr lang="cs-CZ" dirty="0"/>
              <a:t> </a:t>
            </a:r>
            <a:r>
              <a:rPr lang="cs-CZ" b="1" dirty="0" smtClean="0"/>
              <a:t>(3) - faktor genetické diverzity</a:t>
            </a:r>
            <a:r>
              <a:rPr lang="cs-CZ" b="1" dirty="0"/>
              <a:t> (tab. </a:t>
            </a:r>
            <a:r>
              <a:rPr lang="cs-CZ" b="1" dirty="0" smtClean="0"/>
              <a:t>2). </a:t>
            </a:r>
          </a:p>
          <a:p>
            <a:pPr marL="0" indent="0">
              <a:buNone/>
            </a:pPr>
            <a:endParaRPr lang="cs-CZ" dirty="0"/>
          </a:p>
          <a:p>
            <a:r>
              <a:rPr lang="cs-CZ" dirty="0" err="1"/>
              <a:t>Genomické</a:t>
            </a:r>
            <a:r>
              <a:rPr lang="cs-CZ" dirty="0"/>
              <a:t> nástroje byly použity, ale ještě nedosáhly plného potenciálu. Teorie byly vyvinuty, i když koncepční pokrok je stále omezený.</a:t>
            </a:r>
          </a:p>
          <a:p>
            <a:pPr marL="0" indent="0">
              <a:buNone/>
            </a:pPr>
            <a:endParaRPr lang="cs-CZ" dirty="0"/>
          </a:p>
        </p:txBody>
      </p:sp>
    </p:spTree>
    <p:extLst>
      <p:ext uri="{BB962C8B-B14F-4D97-AF65-F5344CB8AC3E}">
        <p14:creationId xmlns:p14="http://schemas.microsoft.com/office/powerpoint/2010/main" val="116587014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94784"/>
            <a:ext cx="10515600" cy="756009"/>
          </a:xfrm>
        </p:spPr>
        <p:txBody>
          <a:bodyPr>
            <a:normAutofit/>
          </a:bodyPr>
          <a:lstStyle/>
          <a:p>
            <a:pPr algn="ctr"/>
            <a:r>
              <a:rPr lang="cs-CZ" sz="3600" b="1" dirty="0" smtClean="0"/>
              <a:t>(1) Velikost </a:t>
            </a:r>
            <a:r>
              <a:rPr lang="cs-CZ" sz="3600" b="1" dirty="0"/>
              <a:t>sociální skupiny a parazitismus (příklady)</a:t>
            </a:r>
          </a:p>
        </p:txBody>
      </p:sp>
      <p:graphicFrame>
        <p:nvGraphicFramePr>
          <p:cNvPr id="5" name="Tabulka 4"/>
          <p:cNvGraphicFramePr>
            <a:graphicFrameLocks noGrp="1"/>
          </p:cNvGraphicFramePr>
          <p:nvPr>
            <p:extLst/>
          </p:nvPr>
        </p:nvGraphicFramePr>
        <p:xfrm>
          <a:off x="325999" y="823034"/>
          <a:ext cx="11521442" cy="5867400"/>
        </p:xfrm>
        <a:graphic>
          <a:graphicData uri="http://schemas.openxmlformats.org/drawingml/2006/table">
            <a:tbl>
              <a:tblPr firstRow="1" bandRow="1">
                <a:tableStyleId>{5C22544A-7EE6-4342-B048-85BDC9FD1C3A}</a:tableStyleId>
              </a:tblPr>
              <a:tblGrid>
                <a:gridCol w="5760721">
                  <a:extLst>
                    <a:ext uri="{9D8B030D-6E8A-4147-A177-3AD203B41FA5}">
                      <a16:colId xmlns:a16="http://schemas.microsoft.com/office/drawing/2014/main" val="3513604754"/>
                    </a:ext>
                  </a:extLst>
                </a:gridCol>
                <a:gridCol w="5760721">
                  <a:extLst>
                    <a:ext uri="{9D8B030D-6E8A-4147-A177-3AD203B41FA5}">
                      <a16:colId xmlns:a16="http://schemas.microsoft.com/office/drawing/2014/main" val="868361638"/>
                    </a:ext>
                  </a:extLst>
                </a:gridCol>
              </a:tblGrid>
              <a:tr h="370840">
                <a:tc>
                  <a:txBody>
                    <a:bodyPr/>
                    <a:lstStyle/>
                    <a:p>
                      <a:r>
                        <a:rPr lang="cs-CZ" dirty="0" smtClean="0"/>
                        <a:t>Organismus</a:t>
                      </a:r>
                      <a:endParaRPr lang="cs-CZ" dirty="0"/>
                    </a:p>
                  </a:txBody>
                  <a:tcPr/>
                </a:tc>
                <a:tc>
                  <a:txBody>
                    <a:bodyPr/>
                    <a:lstStyle/>
                    <a:p>
                      <a:r>
                        <a:rPr lang="cs-CZ" dirty="0" smtClean="0"/>
                        <a:t>Nález</a:t>
                      </a:r>
                      <a:endParaRPr lang="cs-CZ" dirty="0"/>
                    </a:p>
                  </a:txBody>
                  <a:tcPr/>
                </a:tc>
                <a:extLst>
                  <a:ext uri="{0D108BD9-81ED-4DB2-BD59-A6C34878D82A}">
                    <a16:rowId xmlns:a16="http://schemas.microsoft.com/office/drawing/2014/main" val="2034025930"/>
                  </a:ext>
                </a:extLst>
              </a:tr>
              <a:tr h="370840">
                <a:tc>
                  <a:txBody>
                    <a:bodyPr/>
                    <a:lstStyle/>
                    <a:p>
                      <a:r>
                        <a:rPr lang="cs-CZ" sz="1500" b="0" i="0" kern="1200" dirty="0" smtClean="0">
                          <a:solidFill>
                            <a:schemeClr val="dk1"/>
                          </a:solidFill>
                          <a:effectLst/>
                          <a:latin typeface="+mn-lt"/>
                          <a:ea typeface="+mn-ea"/>
                          <a:cs typeface="+mn-cs"/>
                        </a:rPr>
                        <a:t>Primáti, mravenci</a:t>
                      </a:r>
                      <a:endParaRPr lang="cs-CZ" sz="1500" dirty="0"/>
                    </a:p>
                  </a:txBody>
                  <a:tcPr/>
                </a:tc>
                <a:tc>
                  <a:txBody>
                    <a:bodyPr/>
                    <a:lstStyle/>
                    <a:p>
                      <a:r>
                        <a:rPr lang="cs-CZ" sz="1500" b="0" i="0" kern="1200" dirty="0" smtClean="0">
                          <a:solidFill>
                            <a:schemeClr val="dk1"/>
                          </a:solidFill>
                          <a:effectLst/>
                          <a:latin typeface="+mn-lt"/>
                          <a:ea typeface="+mn-ea"/>
                          <a:cs typeface="+mn-cs"/>
                        </a:rPr>
                        <a:t>Prevalence parazitů je vyšší u větších skupin, ale podskupina snižuje riziko (teoretický model)</a:t>
                      </a:r>
                      <a:endParaRPr lang="cs-CZ" sz="1500" dirty="0"/>
                    </a:p>
                  </a:txBody>
                  <a:tcPr/>
                </a:tc>
                <a:extLst>
                  <a:ext uri="{0D108BD9-81ED-4DB2-BD59-A6C34878D82A}">
                    <a16:rowId xmlns:a16="http://schemas.microsoft.com/office/drawing/2014/main" val="1418006388"/>
                  </a:ext>
                </a:extLst>
              </a:tr>
              <a:tr h="370840">
                <a:tc>
                  <a:txBody>
                    <a:bodyPr/>
                    <a:lstStyle/>
                    <a:p>
                      <a:r>
                        <a:rPr lang="cs-CZ" sz="1500" b="0" i="0" kern="1200" dirty="0" smtClean="0">
                          <a:solidFill>
                            <a:schemeClr val="dk1"/>
                          </a:solidFill>
                          <a:effectLst/>
                          <a:latin typeface="+mn-lt"/>
                          <a:ea typeface="+mn-ea"/>
                          <a:cs typeface="+mn-cs"/>
                        </a:rPr>
                        <a:t>Savci</a:t>
                      </a:r>
                      <a:endParaRPr lang="cs-CZ" sz="1500" dirty="0"/>
                    </a:p>
                  </a:txBody>
                  <a:tcPr/>
                </a:tc>
                <a:tc>
                  <a:txBody>
                    <a:bodyPr/>
                    <a:lstStyle/>
                    <a:p>
                      <a:r>
                        <a:rPr lang="cs-CZ" sz="1500" b="0" i="0" kern="1200" dirty="0" smtClean="0">
                          <a:solidFill>
                            <a:schemeClr val="dk1"/>
                          </a:solidFill>
                          <a:effectLst/>
                          <a:latin typeface="+mn-lt"/>
                          <a:ea typeface="+mn-ea"/>
                          <a:cs typeface="+mn-cs"/>
                        </a:rPr>
                        <a:t>Bohatost parazitů pozitivně koreluje s hustotou hostitelské populace</a:t>
                      </a:r>
                      <a:endParaRPr lang="cs-CZ" sz="1500" dirty="0"/>
                    </a:p>
                  </a:txBody>
                  <a:tcPr/>
                </a:tc>
                <a:extLst>
                  <a:ext uri="{0D108BD9-81ED-4DB2-BD59-A6C34878D82A}">
                    <a16:rowId xmlns:a16="http://schemas.microsoft.com/office/drawing/2014/main" val="625706169"/>
                  </a:ext>
                </a:extLst>
              </a:tr>
              <a:tr h="370840">
                <a:tc>
                  <a:txBody>
                    <a:bodyPr/>
                    <a:lstStyle/>
                    <a:p>
                      <a:r>
                        <a:rPr lang="cs-CZ" sz="1500" dirty="0" smtClean="0"/>
                        <a:t>Savci, ptáci</a:t>
                      </a:r>
                      <a:endParaRPr lang="cs-CZ" sz="1500" dirty="0"/>
                    </a:p>
                  </a:txBody>
                  <a:tcPr/>
                </a:tc>
                <a:tc>
                  <a:txBody>
                    <a:bodyPr/>
                    <a:lstStyle/>
                    <a:p>
                      <a:r>
                        <a:rPr lang="cs-CZ" sz="1500" b="0" i="0" kern="1200" dirty="0" smtClean="0">
                          <a:solidFill>
                            <a:schemeClr val="dk1"/>
                          </a:solidFill>
                          <a:effectLst/>
                          <a:latin typeface="+mn-lt"/>
                          <a:ea typeface="+mn-ea"/>
                          <a:cs typeface="+mn-cs"/>
                        </a:rPr>
                        <a:t>Prevalence a intenzita pozitivně korelují s velikostí hostitelské skupiny pro nakažlivé parazity. Koreluje negativně pro mobilní parazity. Žádný vliv na mobilitu hostitele</a:t>
                      </a:r>
                      <a:endParaRPr lang="cs-CZ" sz="1500" dirty="0"/>
                    </a:p>
                  </a:txBody>
                  <a:tcPr/>
                </a:tc>
                <a:extLst>
                  <a:ext uri="{0D108BD9-81ED-4DB2-BD59-A6C34878D82A}">
                    <a16:rowId xmlns:a16="http://schemas.microsoft.com/office/drawing/2014/main" val="3512256199"/>
                  </a:ext>
                </a:extLst>
              </a:tr>
              <a:tr h="370840">
                <a:tc>
                  <a:txBody>
                    <a:bodyPr/>
                    <a:lstStyle/>
                    <a:p>
                      <a:r>
                        <a:rPr lang="cs-CZ" sz="1500" b="0" i="0" kern="1200" dirty="0" smtClean="0">
                          <a:solidFill>
                            <a:schemeClr val="dk1"/>
                          </a:solidFill>
                          <a:effectLst/>
                          <a:latin typeface="+mn-lt"/>
                          <a:ea typeface="+mn-ea"/>
                          <a:cs typeface="+mn-cs"/>
                        </a:rPr>
                        <a:t>Savci, ptáci</a:t>
                      </a:r>
                      <a:endParaRPr lang="cs-CZ" sz="1500" dirty="0"/>
                    </a:p>
                  </a:txBody>
                  <a:tcPr/>
                </a:tc>
                <a:tc>
                  <a:txBody>
                    <a:bodyPr/>
                    <a:lstStyle/>
                    <a:p>
                      <a:r>
                        <a:rPr lang="cs-CZ" sz="1500" b="0" i="0" kern="1200" dirty="0" smtClean="0">
                          <a:solidFill>
                            <a:schemeClr val="dk1"/>
                          </a:solidFill>
                          <a:effectLst/>
                          <a:latin typeface="+mn-lt"/>
                          <a:ea typeface="+mn-ea"/>
                          <a:cs typeface="+mn-cs"/>
                        </a:rPr>
                        <a:t>Prevalence, intenzita (ale ne bohatost) pozitivně korelují s velikostí hostitelské skupiny pro přímo a nepřímo přenášené parazity. Koreluje negativně pro mobilní parazity. Žádný vztah k velikosti skupiny pro mobilní hostitele</a:t>
                      </a:r>
                      <a:endParaRPr lang="cs-CZ" sz="1500" dirty="0"/>
                    </a:p>
                  </a:txBody>
                  <a:tcPr/>
                </a:tc>
                <a:extLst>
                  <a:ext uri="{0D108BD9-81ED-4DB2-BD59-A6C34878D82A}">
                    <a16:rowId xmlns:a16="http://schemas.microsoft.com/office/drawing/2014/main" val="3495744404"/>
                  </a:ext>
                </a:extLst>
              </a:tr>
              <a:tr h="370840">
                <a:tc>
                  <a:txBody>
                    <a:bodyPr/>
                    <a:lstStyle/>
                    <a:p>
                      <a:r>
                        <a:rPr lang="cs-CZ" sz="1500" b="0" i="0" kern="1200" dirty="0" smtClean="0">
                          <a:solidFill>
                            <a:schemeClr val="dk1"/>
                          </a:solidFill>
                          <a:effectLst/>
                          <a:latin typeface="+mn-lt"/>
                          <a:ea typeface="+mn-ea"/>
                          <a:cs typeface="+mn-cs"/>
                        </a:rPr>
                        <a:t>Savci, ptáci, ještěrky, ryby, hmyz, pavouci</a:t>
                      </a:r>
                      <a:endParaRPr lang="cs-CZ" sz="1500" dirty="0"/>
                    </a:p>
                  </a:txBody>
                  <a:tcPr/>
                </a:tc>
                <a:tc>
                  <a:txBody>
                    <a:bodyPr/>
                    <a:lstStyle/>
                    <a:p>
                      <a:r>
                        <a:rPr lang="cs-CZ" sz="1500" b="0" i="0" kern="1200" dirty="0" smtClean="0">
                          <a:solidFill>
                            <a:schemeClr val="dk1"/>
                          </a:solidFill>
                          <a:effectLst/>
                          <a:latin typeface="+mn-lt"/>
                          <a:ea typeface="+mn-ea"/>
                          <a:cs typeface="+mn-cs"/>
                        </a:rPr>
                        <a:t>Napříč 69 studiemi a různými taxony: celkově velikost skupiny pozitivně korelovala s velikostí skupiny, ale obecně šlo o slabý efekt a nezávislý na fylogenezi</a:t>
                      </a:r>
                      <a:endParaRPr lang="cs-CZ" sz="1500" dirty="0"/>
                    </a:p>
                  </a:txBody>
                  <a:tcPr/>
                </a:tc>
                <a:extLst>
                  <a:ext uri="{0D108BD9-81ED-4DB2-BD59-A6C34878D82A}">
                    <a16:rowId xmlns:a16="http://schemas.microsoft.com/office/drawing/2014/main" val="226169178"/>
                  </a:ext>
                </a:extLst>
              </a:tr>
              <a:tr h="370840">
                <a:tc>
                  <a:txBody>
                    <a:bodyPr/>
                    <a:lstStyle/>
                    <a:p>
                      <a:r>
                        <a:rPr lang="cs-CZ" sz="1500" dirty="0" smtClean="0"/>
                        <a:t>Napříč 69 druhy primátů a 136 druhy parazitů</a:t>
                      </a:r>
                      <a:endParaRPr lang="cs-CZ" sz="1500" dirty="0"/>
                    </a:p>
                  </a:txBody>
                  <a:tcPr/>
                </a:tc>
                <a:tc>
                  <a:txBody>
                    <a:bodyPr/>
                    <a:lstStyle/>
                    <a:p>
                      <a:r>
                        <a:rPr lang="cs-CZ" sz="1500" b="0" i="0" kern="1200" dirty="0" smtClean="0">
                          <a:solidFill>
                            <a:schemeClr val="dk1"/>
                          </a:solidFill>
                          <a:effectLst/>
                          <a:latin typeface="+mn-lt"/>
                          <a:ea typeface="+mn-ea"/>
                          <a:cs typeface="+mn-cs"/>
                        </a:rPr>
                        <a:t>Druhová bohatost parazitů spojená s tělesnou hmotností hostitele a individuálním denním rozsahem, ale jen slabě s velikostí sociální skupiny</a:t>
                      </a:r>
                      <a:endParaRPr lang="cs-CZ" sz="1500" dirty="0"/>
                    </a:p>
                  </a:txBody>
                  <a:tcPr/>
                </a:tc>
                <a:extLst>
                  <a:ext uri="{0D108BD9-81ED-4DB2-BD59-A6C34878D82A}">
                    <a16:rowId xmlns:a16="http://schemas.microsoft.com/office/drawing/2014/main" val="911143449"/>
                  </a:ext>
                </a:extLst>
              </a:tr>
              <a:tr h="370840">
                <a:tc>
                  <a:txBody>
                    <a:bodyPr/>
                    <a:lstStyle/>
                    <a:p>
                      <a:r>
                        <a:rPr lang="cs-CZ" sz="1500" b="0" i="0" kern="1200" dirty="0" smtClean="0">
                          <a:solidFill>
                            <a:schemeClr val="dk1"/>
                          </a:solidFill>
                          <a:effectLst/>
                          <a:latin typeface="+mn-lt"/>
                          <a:ea typeface="+mn-ea"/>
                          <a:cs typeface="+mn-cs"/>
                        </a:rPr>
                        <a:t>Hlodavci různého stupně společenskosti</a:t>
                      </a:r>
                      <a:endParaRPr lang="cs-CZ" sz="1500" dirty="0"/>
                    </a:p>
                  </a:txBody>
                  <a:tcPr/>
                </a:tc>
                <a:tc>
                  <a:txBody>
                    <a:bodyPr/>
                    <a:lstStyle/>
                    <a:p>
                      <a:r>
                        <a:rPr lang="cs-CZ" sz="1500" b="0" i="0" kern="1200" dirty="0" smtClean="0">
                          <a:solidFill>
                            <a:schemeClr val="dk1"/>
                          </a:solidFill>
                          <a:effectLst/>
                          <a:latin typeface="+mn-lt"/>
                          <a:ea typeface="+mn-ea"/>
                          <a:cs typeface="+mn-cs"/>
                        </a:rPr>
                        <a:t>Druhová bohatost přímo přenosných ektoparazitů, ale ne nepřímo přenášených endoparazitů, klesá se stupněm sociality</a:t>
                      </a:r>
                      <a:endParaRPr lang="cs-CZ" sz="1500" dirty="0"/>
                    </a:p>
                  </a:txBody>
                  <a:tcPr/>
                </a:tc>
                <a:extLst>
                  <a:ext uri="{0D108BD9-81ED-4DB2-BD59-A6C34878D82A}">
                    <a16:rowId xmlns:a16="http://schemas.microsoft.com/office/drawing/2014/main" val="473502310"/>
                  </a:ext>
                </a:extLst>
              </a:tr>
              <a:tr h="370840">
                <a:tc>
                  <a:txBody>
                    <a:bodyPr/>
                    <a:lstStyle/>
                    <a:p>
                      <a:r>
                        <a:rPr lang="cs-CZ" sz="1500" b="0" i="0" kern="1200" dirty="0" smtClean="0">
                          <a:solidFill>
                            <a:schemeClr val="dk1"/>
                          </a:solidFill>
                          <a:effectLst/>
                          <a:latin typeface="+mn-lt"/>
                          <a:ea typeface="+mn-ea"/>
                          <a:cs typeface="+mn-cs"/>
                        </a:rPr>
                        <a:t>Kopytníci</a:t>
                      </a:r>
                      <a:endParaRPr lang="cs-CZ" sz="1500" dirty="0"/>
                    </a:p>
                  </a:txBody>
                  <a:tcPr/>
                </a:tc>
                <a:tc>
                  <a:txBody>
                    <a:bodyPr/>
                    <a:lstStyle/>
                    <a:p>
                      <a:r>
                        <a:rPr lang="cs-CZ" sz="1500" b="0" i="0" kern="1200" dirty="0" smtClean="0">
                          <a:solidFill>
                            <a:schemeClr val="dk1"/>
                          </a:solidFill>
                          <a:effectLst/>
                          <a:latin typeface="+mn-lt"/>
                          <a:ea typeface="+mn-ea"/>
                          <a:cs typeface="+mn-cs"/>
                        </a:rPr>
                        <a:t>Diverzita parazitů (mnoha taxonů) klesala s velikostí sociální skupiny a s dlouhověkostí hostitele</a:t>
                      </a:r>
                      <a:endParaRPr lang="cs-CZ" sz="1500" dirty="0"/>
                    </a:p>
                  </a:txBody>
                  <a:tcPr/>
                </a:tc>
                <a:extLst>
                  <a:ext uri="{0D108BD9-81ED-4DB2-BD59-A6C34878D82A}">
                    <a16:rowId xmlns:a16="http://schemas.microsoft.com/office/drawing/2014/main" val="4111254019"/>
                  </a:ext>
                </a:extLst>
              </a:tr>
              <a:tr h="370840">
                <a:tc>
                  <a:txBody>
                    <a:bodyPr/>
                    <a:lstStyle/>
                    <a:p>
                      <a:r>
                        <a:rPr lang="cs-CZ" sz="1500" b="0" i="0" kern="1200" dirty="0" smtClean="0">
                          <a:solidFill>
                            <a:schemeClr val="dk1"/>
                          </a:solidFill>
                          <a:effectLst/>
                          <a:latin typeface="+mn-lt"/>
                          <a:ea typeface="+mn-ea"/>
                          <a:cs typeface="+mn-cs"/>
                        </a:rPr>
                        <a:t>Mravenci </a:t>
                      </a:r>
                      <a:r>
                        <a:rPr lang="cs-CZ" sz="1500" b="0" i="0" kern="1200" dirty="0" err="1" smtClean="0">
                          <a:solidFill>
                            <a:schemeClr val="dk1"/>
                          </a:solidFill>
                          <a:effectLst/>
                          <a:latin typeface="+mn-lt"/>
                          <a:ea typeface="+mn-ea"/>
                          <a:cs typeface="+mn-cs"/>
                        </a:rPr>
                        <a:t>listonosní</a:t>
                      </a:r>
                      <a:r>
                        <a:rPr lang="cs-CZ" sz="1500" b="0" i="0" kern="1200" dirty="0" smtClean="0">
                          <a:solidFill>
                            <a:schemeClr val="dk1"/>
                          </a:solidFill>
                          <a:effectLst/>
                          <a:latin typeface="+mn-lt"/>
                          <a:ea typeface="+mn-ea"/>
                          <a:cs typeface="+mn-cs"/>
                        </a:rPr>
                        <a:t> (</a:t>
                      </a:r>
                      <a:r>
                        <a:rPr lang="cs-CZ" sz="1500" b="0" i="1" kern="1200" dirty="0" err="1" smtClean="0">
                          <a:solidFill>
                            <a:schemeClr val="dk1"/>
                          </a:solidFill>
                          <a:effectLst/>
                          <a:latin typeface="+mn-lt"/>
                          <a:ea typeface="+mn-ea"/>
                          <a:cs typeface="+mn-cs"/>
                        </a:rPr>
                        <a:t>Acromyrmex</a:t>
                      </a:r>
                      <a:r>
                        <a:rPr lang="cs-CZ" sz="1500" b="0" i="0" kern="1200" dirty="0" smtClean="0">
                          <a:solidFill>
                            <a:schemeClr val="dk1"/>
                          </a:solidFill>
                          <a:effectLst/>
                          <a:latin typeface="+mn-lt"/>
                          <a:ea typeface="+mn-ea"/>
                          <a:cs typeface="+mn-cs"/>
                        </a:rPr>
                        <a:t>), houba (</a:t>
                      </a:r>
                      <a:r>
                        <a:rPr lang="cs-CZ" sz="1500" b="0" i="1" kern="1200" dirty="0" err="1" smtClean="0">
                          <a:solidFill>
                            <a:schemeClr val="dk1"/>
                          </a:solidFill>
                          <a:effectLst/>
                          <a:latin typeface="+mn-lt"/>
                          <a:ea typeface="+mn-ea"/>
                          <a:cs typeface="+mn-cs"/>
                        </a:rPr>
                        <a:t>Metarhizium</a:t>
                      </a:r>
                      <a:r>
                        <a:rPr lang="cs-CZ" sz="1500" b="0" i="0" kern="1200" dirty="0" smtClean="0">
                          <a:solidFill>
                            <a:schemeClr val="dk1"/>
                          </a:solidFill>
                          <a:effectLst/>
                          <a:latin typeface="+mn-lt"/>
                          <a:ea typeface="+mn-ea"/>
                          <a:cs typeface="+mn-cs"/>
                        </a:rPr>
                        <a:t>)</a:t>
                      </a:r>
                      <a:endParaRPr lang="cs-CZ" sz="1500" dirty="0"/>
                    </a:p>
                  </a:txBody>
                  <a:tcPr/>
                </a:tc>
                <a:tc>
                  <a:txBody>
                    <a:bodyPr/>
                    <a:lstStyle/>
                    <a:p>
                      <a:r>
                        <a:rPr lang="cs-CZ" sz="1500" b="0" i="0" kern="1200" dirty="0" smtClean="0">
                          <a:solidFill>
                            <a:schemeClr val="dk1"/>
                          </a:solidFill>
                          <a:effectLst/>
                          <a:latin typeface="+mn-lt"/>
                          <a:ea typeface="+mn-ea"/>
                          <a:cs typeface="+mn-cs"/>
                        </a:rPr>
                        <a:t>Přenos klesá s hustotou hostitelských pracovníků v rámci hnízda</a:t>
                      </a:r>
                      <a:endParaRPr lang="cs-CZ" sz="1500" dirty="0"/>
                    </a:p>
                  </a:txBody>
                  <a:tcPr/>
                </a:tc>
                <a:extLst>
                  <a:ext uri="{0D108BD9-81ED-4DB2-BD59-A6C34878D82A}">
                    <a16:rowId xmlns:a16="http://schemas.microsoft.com/office/drawing/2014/main" val="1889352380"/>
                  </a:ext>
                </a:extLst>
              </a:tr>
            </a:tbl>
          </a:graphicData>
        </a:graphic>
      </p:graphicFrame>
    </p:spTree>
    <p:extLst>
      <p:ext uri="{BB962C8B-B14F-4D97-AF65-F5344CB8AC3E}">
        <p14:creationId xmlns:p14="http://schemas.microsoft.com/office/powerpoint/2010/main" val="9903607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1171"/>
            <a:ext cx="10515600" cy="716252"/>
          </a:xfrm>
        </p:spPr>
        <p:txBody>
          <a:bodyPr>
            <a:normAutofit/>
          </a:bodyPr>
          <a:lstStyle/>
          <a:p>
            <a:pPr algn="ctr"/>
            <a:r>
              <a:rPr lang="cs-CZ" sz="3800" b="1" dirty="0" smtClean="0"/>
              <a:t>(2) Příklady </a:t>
            </a:r>
            <a:r>
              <a:rPr lang="cs-CZ" sz="3800" b="1" dirty="0"/>
              <a:t>studií o lidské socialitě a parazitech.</a:t>
            </a:r>
          </a:p>
        </p:txBody>
      </p:sp>
      <p:graphicFrame>
        <p:nvGraphicFramePr>
          <p:cNvPr id="4" name="Zástupný symbol pro obsah 3"/>
          <p:cNvGraphicFramePr>
            <a:graphicFrameLocks noGrp="1"/>
          </p:cNvGraphicFramePr>
          <p:nvPr>
            <p:ph idx="1"/>
            <p:extLst/>
          </p:nvPr>
        </p:nvGraphicFramePr>
        <p:xfrm>
          <a:off x="159026" y="815809"/>
          <a:ext cx="11863346" cy="5887720"/>
        </p:xfrm>
        <a:graphic>
          <a:graphicData uri="http://schemas.openxmlformats.org/drawingml/2006/table">
            <a:tbl>
              <a:tblPr firstRow="1" bandRow="1">
                <a:tableStyleId>{5C22544A-7EE6-4342-B048-85BDC9FD1C3A}</a:tableStyleId>
              </a:tblPr>
              <a:tblGrid>
                <a:gridCol w="5931673">
                  <a:extLst>
                    <a:ext uri="{9D8B030D-6E8A-4147-A177-3AD203B41FA5}">
                      <a16:colId xmlns:a16="http://schemas.microsoft.com/office/drawing/2014/main" val="1148570586"/>
                    </a:ext>
                  </a:extLst>
                </a:gridCol>
                <a:gridCol w="5931673">
                  <a:extLst>
                    <a:ext uri="{9D8B030D-6E8A-4147-A177-3AD203B41FA5}">
                      <a16:colId xmlns:a16="http://schemas.microsoft.com/office/drawing/2014/main" val="866892095"/>
                    </a:ext>
                  </a:extLst>
                </a:gridCol>
              </a:tblGrid>
              <a:tr h="370840">
                <a:tc>
                  <a:txBody>
                    <a:bodyPr/>
                    <a:lstStyle/>
                    <a:p>
                      <a:r>
                        <a:rPr lang="cs-CZ" dirty="0" smtClean="0"/>
                        <a:t>Rozsah studia	</a:t>
                      </a:r>
                      <a:endParaRPr lang="cs-CZ" dirty="0"/>
                    </a:p>
                  </a:txBody>
                  <a:tcPr/>
                </a:tc>
                <a:tc>
                  <a:txBody>
                    <a:bodyPr/>
                    <a:lstStyle/>
                    <a:p>
                      <a:r>
                        <a:rPr lang="cs-CZ" dirty="0" smtClean="0"/>
                        <a:t>Nález</a:t>
                      </a:r>
                      <a:endParaRPr lang="cs-CZ" dirty="0"/>
                    </a:p>
                  </a:txBody>
                  <a:tcPr/>
                </a:tc>
                <a:extLst>
                  <a:ext uri="{0D108BD9-81ED-4DB2-BD59-A6C34878D82A}">
                    <a16:rowId xmlns:a16="http://schemas.microsoft.com/office/drawing/2014/main" val="3298889050"/>
                  </a:ext>
                </a:extLst>
              </a:tr>
              <a:tr h="370840">
                <a:tc>
                  <a:txBody>
                    <a:bodyPr/>
                    <a:lstStyle/>
                    <a:p>
                      <a:r>
                        <a:rPr lang="cs-CZ" sz="1600" b="0" i="0" kern="1200" dirty="0" smtClean="0">
                          <a:solidFill>
                            <a:schemeClr val="dk1"/>
                          </a:solidFill>
                          <a:effectLst/>
                          <a:latin typeface="+mn-lt"/>
                          <a:ea typeface="+mn-ea"/>
                          <a:cs typeface="+mn-cs"/>
                        </a:rPr>
                        <a:t>Napříč 186 lidskými společnostmi, které se obvykle používají pro kulturní rozmanitost</a:t>
                      </a:r>
                      <a:endParaRPr lang="cs-CZ" sz="1600" dirty="0"/>
                    </a:p>
                  </a:txBody>
                  <a:tcPr/>
                </a:tc>
                <a:tc>
                  <a:txBody>
                    <a:bodyPr/>
                    <a:lstStyle/>
                    <a:p>
                      <a:r>
                        <a:rPr lang="cs-CZ" sz="1600" b="0" i="0" kern="1200" dirty="0" smtClean="0">
                          <a:solidFill>
                            <a:schemeClr val="dk1"/>
                          </a:solidFill>
                          <a:effectLst/>
                          <a:latin typeface="+mn-lt"/>
                          <a:ea typeface="+mn-ea"/>
                          <a:cs typeface="+mn-cs"/>
                        </a:rPr>
                        <a:t>Polygynie se zvyšuje se "stresem" infekčních parazitů (přítomnost, účinky, endemismus)</a:t>
                      </a:r>
                      <a:endParaRPr lang="cs-CZ" sz="1600" dirty="0"/>
                    </a:p>
                  </a:txBody>
                  <a:tcPr/>
                </a:tc>
                <a:extLst>
                  <a:ext uri="{0D108BD9-81ED-4DB2-BD59-A6C34878D82A}">
                    <a16:rowId xmlns:a16="http://schemas.microsoft.com/office/drawing/2014/main" val="3716464152"/>
                  </a:ext>
                </a:extLst>
              </a:tr>
              <a:tr h="370840">
                <a:tc>
                  <a:txBody>
                    <a:bodyPr/>
                    <a:lstStyle/>
                    <a:p>
                      <a:r>
                        <a:rPr lang="cs-CZ" sz="1600" b="0" i="0" kern="1200" dirty="0" smtClean="0">
                          <a:solidFill>
                            <a:schemeClr val="dk1"/>
                          </a:solidFill>
                          <a:effectLst/>
                          <a:latin typeface="+mn-lt"/>
                          <a:ea typeface="+mn-ea"/>
                          <a:cs typeface="+mn-cs"/>
                        </a:rPr>
                        <a:t>Různé společnosti</a:t>
                      </a:r>
                      <a:endParaRPr lang="cs-CZ" sz="1600" dirty="0"/>
                    </a:p>
                  </a:txBody>
                  <a:tcPr/>
                </a:tc>
                <a:tc>
                  <a:txBody>
                    <a:bodyPr/>
                    <a:lstStyle/>
                    <a:p>
                      <a:r>
                        <a:rPr lang="cs-CZ" sz="1600" b="0" i="0" kern="1200" dirty="0" smtClean="0">
                          <a:solidFill>
                            <a:schemeClr val="dk1"/>
                          </a:solidFill>
                          <a:effectLst/>
                          <a:latin typeface="+mn-lt"/>
                          <a:ea typeface="+mn-ea"/>
                          <a:cs typeface="+mn-cs"/>
                        </a:rPr>
                        <a:t>Vyhýbání se kontaktu s nemocnými jedinci, xenofobie</a:t>
                      </a:r>
                      <a:r>
                        <a:rPr lang="cs-CZ" sz="1600" dirty="0" smtClean="0"/>
                        <a:t/>
                      </a:r>
                      <a:br>
                        <a:rPr lang="cs-CZ" sz="1600" dirty="0" smtClean="0"/>
                      </a:br>
                      <a:r>
                        <a:rPr lang="cs-CZ" sz="1600" b="0" i="0" kern="1200" dirty="0" smtClean="0">
                          <a:solidFill>
                            <a:schemeClr val="dk1"/>
                          </a:solidFill>
                          <a:effectLst/>
                          <a:latin typeface="+mn-lt"/>
                          <a:ea typeface="+mn-ea"/>
                          <a:cs typeface="+mn-cs"/>
                        </a:rPr>
                        <a:t>Dodržování konvencí v předindustriálních společnostech Neexistují žádné přesvědčivé důkazy o tom, že takové chování vede k menšímu počtu infekcí</a:t>
                      </a:r>
                      <a:endParaRPr lang="cs-CZ" sz="1600" dirty="0"/>
                    </a:p>
                  </a:txBody>
                  <a:tcPr/>
                </a:tc>
                <a:extLst>
                  <a:ext uri="{0D108BD9-81ED-4DB2-BD59-A6C34878D82A}">
                    <a16:rowId xmlns:a16="http://schemas.microsoft.com/office/drawing/2014/main" val="2307653745"/>
                  </a:ext>
                </a:extLst>
              </a:tr>
              <a:tr h="370840">
                <a:tc>
                  <a:txBody>
                    <a:bodyPr/>
                    <a:lstStyle/>
                    <a:p>
                      <a:r>
                        <a:rPr lang="cs-CZ" sz="1600" b="0" i="0" kern="1200" dirty="0" smtClean="0">
                          <a:solidFill>
                            <a:schemeClr val="dk1"/>
                          </a:solidFill>
                          <a:effectLst/>
                          <a:latin typeface="+mn-lt"/>
                          <a:ea typeface="+mn-ea"/>
                          <a:cs typeface="+mn-cs"/>
                        </a:rPr>
                        <a:t>V 71 regionech a 6 infekčních onemocněních</a:t>
                      </a:r>
                      <a:endParaRPr lang="cs-CZ" sz="1600" dirty="0"/>
                    </a:p>
                  </a:txBody>
                  <a:tcPr/>
                </a:tc>
                <a:tc>
                  <a:txBody>
                    <a:bodyPr/>
                    <a:lstStyle/>
                    <a:p>
                      <a:r>
                        <a:rPr lang="cs-CZ" sz="1600" b="0" i="0" kern="1200" dirty="0" smtClean="0">
                          <a:solidFill>
                            <a:schemeClr val="dk1"/>
                          </a:solidFill>
                          <a:effectLst/>
                          <a:latin typeface="+mn-lt"/>
                          <a:ea typeface="+mn-ea"/>
                          <a:cs typeface="+mn-cs"/>
                        </a:rPr>
                        <a:t>Nižší průměrná míra </a:t>
                      </a:r>
                      <a:r>
                        <a:rPr lang="cs-CZ" sz="1600" b="0" i="0" kern="1200" dirty="0" err="1" smtClean="0">
                          <a:solidFill>
                            <a:schemeClr val="dk1"/>
                          </a:solidFill>
                          <a:effectLst/>
                          <a:latin typeface="+mn-lt"/>
                          <a:ea typeface="+mn-ea"/>
                          <a:cs typeface="+mn-cs"/>
                        </a:rPr>
                        <a:t>sociosexuality</a:t>
                      </a:r>
                      <a:r>
                        <a:rPr lang="cs-CZ" sz="1600" b="0" i="0" kern="1200" dirty="0" smtClean="0">
                          <a:solidFill>
                            <a:schemeClr val="dk1"/>
                          </a:solidFill>
                          <a:effectLst/>
                          <a:latin typeface="+mn-lt"/>
                          <a:ea typeface="+mn-ea"/>
                          <a:cs typeface="+mn-cs"/>
                        </a:rPr>
                        <a:t>, extraverze a otevřenosti s rostoucí přítomností infekčních onemocnění</a:t>
                      </a:r>
                      <a:endParaRPr lang="cs-CZ" sz="1600" dirty="0"/>
                    </a:p>
                  </a:txBody>
                  <a:tcPr/>
                </a:tc>
                <a:extLst>
                  <a:ext uri="{0D108BD9-81ED-4DB2-BD59-A6C34878D82A}">
                    <a16:rowId xmlns:a16="http://schemas.microsoft.com/office/drawing/2014/main" val="3362077604"/>
                  </a:ext>
                </a:extLst>
              </a:tr>
              <a:tr h="370840">
                <a:tc>
                  <a:txBody>
                    <a:bodyPr/>
                    <a:lstStyle/>
                    <a:p>
                      <a:r>
                        <a:rPr lang="cs-CZ" sz="1600" b="0" i="0" kern="1200" dirty="0" smtClean="0">
                          <a:solidFill>
                            <a:schemeClr val="dk1"/>
                          </a:solidFill>
                          <a:effectLst/>
                          <a:latin typeface="+mn-lt"/>
                          <a:ea typeface="+mn-ea"/>
                          <a:cs typeface="+mn-cs"/>
                        </a:rPr>
                        <a:t>Ve 169 zemích a 22 nemocech různé závažnosti</a:t>
                      </a:r>
                      <a:endParaRPr lang="cs-CZ" sz="1600" dirty="0"/>
                    </a:p>
                  </a:txBody>
                  <a:tcPr/>
                </a:tc>
                <a:tc>
                  <a:txBody>
                    <a:bodyPr/>
                    <a:lstStyle/>
                    <a:p>
                      <a:r>
                        <a:rPr lang="cs-CZ" sz="1600" b="0" i="0" kern="1200" dirty="0" smtClean="0">
                          <a:solidFill>
                            <a:schemeClr val="dk1"/>
                          </a:solidFill>
                          <a:effectLst/>
                          <a:latin typeface="+mn-lt"/>
                          <a:ea typeface="+mn-ea"/>
                          <a:cs typeface="+mn-cs"/>
                        </a:rPr>
                        <a:t>Naznačuje, že kolektivismus (konzervatismus), autokracie, podřízenost žen postavení mužů a sexuální </a:t>
                      </a:r>
                      <a:r>
                        <a:rPr lang="cs-CZ" sz="1600" b="0" i="0" kern="1200" dirty="0" err="1" smtClean="0">
                          <a:solidFill>
                            <a:schemeClr val="dk1"/>
                          </a:solidFill>
                          <a:effectLst/>
                          <a:latin typeface="+mn-lt"/>
                          <a:ea typeface="+mn-ea"/>
                          <a:cs typeface="+mn-cs"/>
                        </a:rPr>
                        <a:t>restriktivita</a:t>
                      </a:r>
                      <a:r>
                        <a:rPr lang="cs-CZ" sz="1600" b="0" i="0" kern="1200" dirty="0" smtClean="0">
                          <a:solidFill>
                            <a:schemeClr val="dk1"/>
                          </a:solidFill>
                          <a:effectLst/>
                          <a:latin typeface="+mn-lt"/>
                          <a:ea typeface="+mn-ea"/>
                          <a:cs typeface="+mn-cs"/>
                        </a:rPr>
                        <a:t> žen jsou hodnoty, které se pozitivně liší a které korespondují s vysokým výskytem infekčních chorob</a:t>
                      </a:r>
                      <a:endParaRPr lang="cs-CZ" sz="1600" dirty="0"/>
                    </a:p>
                  </a:txBody>
                  <a:tcPr/>
                </a:tc>
                <a:extLst>
                  <a:ext uri="{0D108BD9-81ED-4DB2-BD59-A6C34878D82A}">
                    <a16:rowId xmlns:a16="http://schemas.microsoft.com/office/drawing/2014/main" val="3002600795"/>
                  </a:ext>
                </a:extLst>
              </a:tr>
              <a:tr h="370840">
                <a:tc>
                  <a:txBody>
                    <a:bodyPr/>
                    <a:lstStyle/>
                    <a:p>
                      <a:r>
                        <a:rPr lang="pl-PL" sz="1600" dirty="0" smtClean="0"/>
                        <a:t>Napříč národy a státy USA</a:t>
                      </a:r>
                      <a:endParaRPr lang="cs-CZ" sz="1600" dirty="0"/>
                    </a:p>
                  </a:txBody>
                  <a:tcPr/>
                </a:tc>
                <a:tc>
                  <a:txBody>
                    <a:bodyPr/>
                    <a:lstStyle/>
                    <a:p>
                      <a:r>
                        <a:rPr lang="cs-CZ" sz="1600" b="0" i="0" kern="1200" dirty="0" smtClean="0">
                          <a:solidFill>
                            <a:schemeClr val="dk1"/>
                          </a:solidFill>
                          <a:effectLst/>
                          <a:latin typeface="+mn-lt"/>
                          <a:ea typeface="+mn-ea"/>
                          <a:cs typeface="+mn-cs"/>
                        </a:rPr>
                        <a:t>Výběrová socialita ve skupině byla pozitivně spojena se stresem parazitů</a:t>
                      </a:r>
                      <a:endParaRPr lang="cs-CZ" sz="1600" dirty="0"/>
                    </a:p>
                  </a:txBody>
                  <a:tcPr/>
                </a:tc>
                <a:extLst>
                  <a:ext uri="{0D108BD9-81ED-4DB2-BD59-A6C34878D82A}">
                    <a16:rowId xmlns:a16="http://schemas.microsoft.com/office/drawing/2014/main" val="3279545189"/>
                  </a:ext>
                </a:extLst>
              </a:tr>
              <a:tr h="370840">
                <a:tc>
                  <a:txBody>
                    <a:bodyPr/>
                    <a:lstStyle/>
                    <a:p>
                      <a:r>
                        <a:rPr lang="cs-CZ" sz="1600" b="0" i="0" kern="1200" dirty="0" smtClean="0">
                          <a:solidFill>
                            <a:schemeClr val="dk1"/>
                          </a:solidFill>
                          <a:effectLst/>
                          <a:latin typeface="+mn-lt"/>
                          <a:ea typeface="+mn-ea"/>
                          <a:cs typeface="+mn-cs"/>
                        </a:rPr>
                        <a:t>Ve 122 zemích a stejní parazité jako v </a:t>
                      </a:r>
                      <a:r>
                        <a:rPr lang="cs-CZ" sz="1600" b="0" i="0" u="none" strike="noStrike" kern="1200" dirty="0" smtClean="0">
                          <a:solidFill>
                            <a:schemeClr val="dk1"/>
                          </a:solidFill>
                          <a:effectLst/>
                          <a:latin typeface="+mn-lt"/>
                          <a:ea typeface="+mn-ea"/>
                          <a:cs typeface="+mn-cs"/>
                        </a:rPr>
                        <a:t>případě</a:t>
                      </a:r>
                      <a:r>
                        <a:rPr lang="cs-CZ" sz="1600" b="0" i="0" u="none" strike="noStrike" kern="1200" baseline="0" dirty="0" smtClean="0">
                          <a:solidFill>
                            <a:schemeClr val="dk1"/>
                          </a:solidFill>
                          <a:effectLst/>
                          <a:latin typeface="+mn-lt"/>
                          <a:ea typeface="+mn-ea"/>
                          <a:cs typeface="+mn-cs"/>
                        </a:rPr>
                        <a:t> včely medonosné s </a:t>
                      </a:r>
                      <a:r>
                        <a:rPr lang="cs-CZ" sz="1600" b="0" i="0" u="none" strike="noStrike" kern="1200" baseline="0" dirty="0" err="1" smtClean="0">
                          <a:solidFill>
                            <a:schemeClr val="dk1"/>
                          </a:solidFill>
                          <a:effectLst/>
                          <a:latin typeface="+mn-lt"/>
                          <a:ea typeface="+mn-ea"/>
                          <a:cs typeface="+mn-cs"/>
                        </a:rPr>
                        <a:t>hyperpolyandrickými</a:t>
                      </a:r>
                      <a:r>
                        <a:rPr lang="cs-CZ" sz="1600" b="0" i="0" u="none" strike="noStrike" kern="1200" baseline="0" dirty="0" smtClean="0">
                          <a:solidFill>
                            <a:schemeClr val="dk1"/>
                          </a:solidFill>
                          <a:effectLst/>
                          <a:latin typeface="+mn-lt"/>
                          <a:ea typeface="+mn-ea"/>
                          <a:cs typeface="+mn-cs"/>
                        </a:rPr>
                        <a:t> královnami </a:t>
                      </a:r>
                      <a:r>
                        <a:rPr lang="cs-CZ" sz="1600" b="0" i="0" kern="1200" dirty="0" smtClean="0">
                          <a:solidFill>
                            <a:schemeClr val="dk1"/>
                          </a:solidFill>
                          <a:effectLst/>
                          <a:latin typeface="+mn-lt"/>
                          <a:ea typeface="+mn-ea"/>
                          <a:cs typeface="+mn-cs"/>
                        </a:rPr>
                        <a:t>mají lepší efektivitu chovu plodu a nižší míru napadení parazitickými roztoči </a:t>
                      </a:r>
                      <a:r>
                        <a:rPr lang="cs-CZ" sz="1600" b="0" i="1" kern="1200" dirty="0" err="1" smtClean="0">
                          <a:solidFill>
                            <a:schemeClr val="dk1"/>
                          </a:solidFill>
                          <a:effectLst/>
                          <a:latin typeface="+mn-lt"/>
                          <a:ea typeface="+mn-ea"/>
                          <a:cs typeface="+mn-cs"/>
                        </a:rPr>
                        <a:t>Varroa</a:t>
                      </a:r>
                      <a:r>
                        <a:rPr lang="cs-CZ" sz="1600" b="0" i="0" u="none" strike="noStrike" kern="1200" baseline="0" dirty="0" smtClean="0">
                          <a:solidFill>
                            <a:schemeClr val="dk1"/>
                          </a:solidFill>
                          <a:effectLst/>
                          <a:latin typeface="+mn-lt"/>
                          <a:ea typeface="+mn-ea"/>
                          <a:cs typeface="+mn-cs"/>
                        </a:rPr>
                        <a:t> </a:t>
                      </a:r>
                      <a:endParaRPr lang="cs-CZ" sz="1600" dirty="0"/>
                    </a:p>
                  </a:txBody>
                  <a:tcPr/>
                </a:tc>
                <a:tc>
                  <a:txBody>
                    <a:bodyPr/>
                    <a:lstStyle/>
                    <a:p>
                      <a:r>
                        <a:rPr lang="cs-CZ" sz="1600" b="0" i="0" kern="1200" dirty="0" smtClean="0">
                          <a:solidFill>
                            <a:schemeClr val="dk1"/>
                          </a:solidFill>
                          <a:effectLst/>
                          <a:latin typeface="+mn-lt"/>
                          <a:ea typeface="+mn-ea"/>
                          <a:cs typeface="+mn-cs"/>
                        </a:rPr>
                        <a:t>Stres z patogenů vykazuje malou nebo žádnou souvislost s protekcionismem ve skupině v hlavních světových regionech, zatímco efektivita vlády ano</a:t>
                      </a:r>
                      <a:endParaRPr lang="cs-CZ" sz="1600" dirty="0"/>
                    </a:p>
                  </a:txBody>
                  <a:tcPr/>
                </a:tc>
                <a:extLst>
                  <a:ext uri="{0D108BD9-81ED-4DB2-BD59-A6C34878D82A}">
                    <a16:rowId xmlns:a16="http://schemas.microsoft.com/office/drawing/2014/main" val="1355100962"/>
                  </a:ext>
                </a:extLst>
              </a:tr>
              <a:tr h="370840">
                <a:tc>
                  <a:txBody>
                    <a:bodyPr/>
                    <a:lstStyle/>
                    <a:p>
                      <a:r>
                        <a:rPr lang="pl-PL" sz="1600" b="0" i="0" kern="1200" dirty="0" smtClean="0">
                          <a:solidFill>
                            <a:schemeClr val="dk1"/>
                          </a:solidFill>
                          <a:effectLst/>
                          <a:latin typeface="+mn-lt"/>
                          <a:ea typeface="+mn-ea"/>
                          <a:cs typeface="+mn-cs"/>
                        </a:rPr>
                        <a:t>Historické populace na počátku 18. století v Québecu</a:t>
                      </a:r>
                      <a:endParaRPr lang="cs-CZ" sz="1600" dirty="0"/>
                    </a:p>
                  </a:txBody>
                  <a:tcPr/>
                </a:tc>
                <a:tc>
                  <a:txBody>
                    <a:bodyPr/>
                    <a:lstStyle/>
                    <a:p>
                      <a:r>
                        <a:rPr lang="cs-CZ" sz="1600" b="0" i="0" kern="1200" dirty="0" smtClean="0">
                          <a:solidFill>
                            <a:schemeClr val="dk1"/>
                          </a:solidFill>
                          <a:effectLst/>
                          <a:latin typeface="+mn-lt"/>
                          <a:ea typeface="+mn-ea"/>
                          <a:cs typeface="+mn-cs"/>
                        </a:rPr>
                        <a:t>Děti počaté během epidemie spalniček měly vyšší šanci na přežití v následné epidemii. V souladu s </a:t>
                      </a:r>
                      <a:r>
                        <a:rPr lang="cs-CZ" sz="1600" b="0" i="0" kern="1200" dirty="0" err="1" smtClean="0">
                          <a:solidFill>
                            <a:schemeClr val="dk1"/>
                          </a:solidFill>
                          <a:effectLst/>
                          <a:latin typeface="+mn-lt"/>
                          <a:ea typeface="+mn-ea"/>
                          <a:cs typeface="+mn-cs"/>
                        </a:rPr>
                        <a:t>transgeneračními</a:t>
                      </a:r>
                      <a:r>
                        <a:rPr lang="cs-CZ" sz="1600" b="0" i="0" kern="1200" dirty="0" smtClean="0">
                          <a:solidFill>
                            <a:schemeClr val="dk1"/>
                          </a:solidFill>
                          <a:effectLst/>
                          <a:latin typeface="+mn-lt"/>
                          <a:ea typeface="+mn-ea"/>
                          <a:cs typeface="+mn-cs"/>
                        </a:rPr>
                        <a:t> ochrannými účinky ("imunitní </a:t>
                      </a:r>
                      <a:r>
                        <a:rPr lang="cs-CZ" sz="1600" b="0" i="0" kern="1200" dirty="0" err="1" smtClean="0">
                          <a:solidFill>
                            <a:schemeClr val="dk1"/>
                          </a:solidFill>
                          <a:effectLst/>
                          <a:latin typeface="+mn-lt"/>
                          <a:ea typeface="+mn-ea"/>
                          <a:cs typeface="+mn-cs"/>
                        </a:rPr>
                        <a:t>priming</a:t>
                      </a:r>
                      <a:r>
                        <a:rPr lang="cs-CZ" sz="1600" b="0" i="0" kern="1200" dirty="0" smtClean="0">
                          <a:solidFill>
                            <a:schemeClr val="dk1"/>
                          </a:solidFill>
                          <a:effectLst/>
                          <a:latin typeface="+mn-lt"/>
                          <a:ea typeface="+mn-ea"/>
                          <a:cs typeface="+mn-cs"/>
                        </a:rPr>
                        <a:t>")</a:t>
                      </a:r>
                      <a:endParaRPr lang="cs-CZ" sz="1600" dirty="0"/>
                    </a:p>
                  </a:txBody>
                  <a:tcPr/>
                </a:tc>
                <a:extLst>
                  <a:ext uri="{0D108BD9-81ED-4DB2-BD59-A6C34878D82A}">
                    <a16:rowId xmlns:a16="http://schemas.microsoft.com/office/drawing/2014/main" val="461197283"/>
                  </a:ext>
                </a:extLst>
              </a:tr>
            </a:tbl>
          </a:graphicData>
        </a:graphic>
      </p:graphicFrame>
    </p:spTree>
    <p:extLst>
      <p:ext uri="{BB962C8B-B14F-4D97-AF65-F5344CB8AC3E}">
        <p14:creationId xmlns:p14="http://schemas.microsoft.com/office/powerpoint/2010/main" val="309287398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38540" y="174294"/>
            <a:ext cx="11640709" cy="779863"/>
          </a:xfrm>
        </p:spPr>
        <p:txBody>
          <a:bodyPr>
            <a:normAutofit/>
          </a:bodyPr>
          <a:lstStyle/>
          <a:p>
            <a:pPr algn="ctr"/>
            <a:r>
              <a:rPr lang="cs-CZ" sz="3800" b="1" dirty="0" smtClean="0"/>
              <a:t>(3) Skupinová </a:t>
            </a:r>
            <a:r>
              <a:rPr lang="cs-CZ" sz="3800" b="1" dirty="0"/>
              <a:t>genetická diverzita a parazitismus (příklady)</a:t>
            </a:r>
          </a:p>
        </p:txBody>
      </p:sp>
      <p:graphicFrame>
        <p:nvGraphicFramePr>
          <p:cNvPr id="7" name="Zástupný symbol pro obsah 6"/>
          <p:cNvGraphicFramePr>
            <a:graphicFrameLocks noGrp="1"/>
          </p:cNvGraphicFramePr>
          <p:nvPr>
            <p:ph idx="1"/>
            <p:extLst/>
          </p:nvPr>
        </p:nvGraphicFramePr>
        <p:xfrm>
          <a:off x="238540" y="1157714"/>
          <a:ext cx="11783832" cy="5304790"/>
        </p:xfrm>
        <a:graphic>
          <a:graphicData uri="http://schemas.openxmlformats.org/drawingml/2006/table">
            <a:tbl>
              <a:tblPr firstRow="1" bandRow="1">
                <a:tableStyleId>{5C22544A-7EE6-4342-B048-85BDC9FD1C3A}</a:tableStyleId>
              </a:tblPr>
              <a:tblGrid>
                <a:gridCol w="5891916">
                  <a:extLst>
                    <a:ext uri="{9D8B030D-6E8A-4147-A177-3AD203B41FA5}">
                      <a16:colId xmlns:a16="http://schemas.microsoft.com/office/drawing/2014/main" val="2636173225"/>
                    </a:ext>
                  </a:extLst>
                </a:gridCol>
                <a:gridCol w="5891916">
                  <a:extLst>
                    <a:ext uri="{9D8B030D-6E8A-4147-A177-3AD203B41FA5}">
                      <a16:colId xmlns:a16="http://schemas.microsoft.com/office/drawing/2014/main" val="3173984190"/>
                    </a:ext>
                  </a:extLst>
                </a:gridCol>
              </a:tblGrid>
              <a:tr h="370840">
                <a:tc>
                  <a:txBody>
                    <a:bodyPr/>
                    <a:lstStyle/>
                    <a:p>
                      <a:pPr algn="l"/>
                      <a:r>
                        <a:rPr lang="cs-CZ" b="1" dirty="0">
                          <a:effectLst/>
                        </a:rPr>
                        <a:t>Organismus</a:t>
                      </a:r>
                    </a:p>
                  </a:txBody>
                  <a:tcPr marL="47625" marR="47625" marT="47625" marB="47625" anchor="ctr"/>
                </a:tc>
                <a:tc>
                  <a:txBody>
                    <a:bodyPr/>
                    <a:lstStyle/>
                    <a:p>
                      <a:pPr algn="l"/>
                      <a:r>
                        <a:rPr lang="cs-CZ" b="1" dirty="0">
                          <a:effectLst/>
                        </a:rPr>
                        <a:t>Nález</a:t>
                      </a:r>
                    </a:p>
                  </a:txBody>
                  <a:tcPr marL="47625" marR="47625" marT="47625" marB="47625" anchor="ctr"/>
                </a:tc>
                <a:extLst>
                  <a:ext uri="{0D108BD9-81ED-4DB2-BD59-A6C34878D82A}">
                    <a16:rowId xmlns:a16="http://schemas.microsoft.com/office/drawing/2014/main" val="1667200992"/>
                  </a:ext>
                </a:extLst>
              </a:tr>
              <a:tr h="370840">
                <a:tc>
                  <a:txBody>
                    <a:bodyPr/>
                    <a:lstStyle/>
                    <a:p>
                      <a:pPr algn="l"/>
                      <a:r>
                        <a:rPr lang="cs-CZ" sz="1400" i="1" dirty="0">
                          <a:effectLst/>
                        </a:rPr>
                        <a:t>Čmeláci (</a:t>
                      </a:r>
                      <a:r>
                        <a:rPr lang="cs-CZ" sz="1400" i="1" dirty="0" err="1">
                          <a:effectLst/>
                        </a:rPr>
                        <a:t>Bombus</a:t>
                      </a:r>
                      <a:r>
                        <a:rPr lang="cs-CZ" sz="1400" i="1" dirty="0">
                          <a:effectLst/>
                        </a:rPr>
                        <a:t> </a:t>
                      </a:r>
                      <a:r>
                        <a:rPr lang="cs-CZ" sz="1400" i="1" dirty="0" err="1">
                          <a:effectLst/>
                        </a:rPr>
                        <a:t>terrestris</a:t>
                      </a:r>
                      <a:r>
                        <a:rPr lang="cs-CZ" sz="1400" dirty="0">
                          <a:effectLst/>
                        </a:rPr>
                        <a:t>)</a:t>
                      </a:r>
                    </a:p>
                  </a:txBody>
                  <a:tcPr marL="47625" marR="47625" marT="47625" marB="47625" anchor="ctr"/>
                </a:tc>
                <a:tc>
                  <a:txBody>
                    <a:bodyPr/>
                    <a:lstStyle/>
                    <a:p>
                      <a:pPr algn="l"/>
                      <a:r>
                        <a:rPr lang="cs-CZ" sz="1400" dirty="0">
                          <a:effectLst/>
                        </a:rPr>
                        <a:t>První studie, která ukázala, že experimentálně zvýšená genetická diverzita v koloniích chrání před ztrátou zdatnosti v důsledku parazitů</a:t>
                      </a:r>
                    </a:p>
                  </a:txBody>
                  <a:tcPr marL="47625" marR="47625" marT="47625" marB="47625" anchor="ctr"/>
                </a:tc>
                <a:extLst>
                  <a:ext uri="{0D108BD9-81ED-4DB2-BD59-A6C34878D82A}">
                    <a16:rowId xmlns:a16="http://schemas.microsoft.com/office/drawing/2014/main" val="2347085648"/>
                  </a:ext>
                </a:extLst>
              </a:tr>
              <a:tr h="370840">
                <a:tc>
                  <a:txBody>
                    <a:bodyPr/>
                    <a:lstStyle/>
                    <a:p>
                      <a:pPr algn="l"/>
                      <a:r>
                        <a:rPr lang="cs-CZ" sz="1400" dirty="0">
                          <a:effectLst/>
                        </a:rPr>
                        <a:t>Mravenec </a:t>
                      </a:r>
                      <a:r>
                        <a:rPr lang="cs-CZ" sz="1400" dirty="0" err="1">
                          <a:effectLst/>
                        </a:rPr>
                        <a:t>listořezový</a:t>
                      </a:r>
                      <a:r>
                        <a:rPr lang="cs-CZ" sz="1400" dirty="0">
                          <a:effectLst/>
                        </a:rPr>
                        <a:t> (</a:t>
                      </a:r>
                      <a:r>
                        <a:rPr lang="cs-CZ" sz="1400" i="1" dirty="0" err="1">
                          <a:effectLst/>
                        </a:rPr>
                        <a:t>Acromyrmex</a:t>
                      </a:r>
                      <a:r>
                        <a:rPr lang="cs-CZ" sz="1400" i="1" dirty="0">
                          <a:effectLst/>
                        </a:rPr>
                        <a:t> </a:t>
                      </a:r>
                      <a:r>
                        <a:rPr lang="cs-CZ" sz="1400" i="1" dirty="0" err="1">
                          <a:effectLst/>
                        </a:rPr>
                        <a:t>echinatior</a:t>
                      </a:r>
                      <a:r>
                        <a:rPr lang="cs-CZ" sz="1400" i="1" dirty="0">
                          <a:effectLst/>
                        </a:rPr>
                        <a:t>)</a:t>
                      </a:r>
                      <a:r>
                        <a:rPr lang="cs-CZ" sz="1400" dirty="0">
                          <a:effectLst/>
                        </a:rPr>
                        <a:t>)</a:t>
                      </a:r>
                    </a:p>
                  </a:txBody>
                  <a:tcPr marL="47625" marR="47625" marT="47625" marB="47625" anchor="ctr"/>
                </a:tc>
                <a:tc>
                  <a:txBody>
                    <a:bodyPr/>
                    <a:lstStyle/>
                    <a:p>
                      <a:pPr algn="l"/>
                      <a:r>
                        <a:rPr lang="cs-CZ" sz="1400" dirty="0">
                          <a:effectLst/>
                        </a:rPr>
                        <a:t>Sériový průchod virulentní </a:t>
                      </a:r>
                      <a:r>
                        <a:rPr lang="cs-CZ" sz="1400" i="1" dirty="0">
                          <a:effectLst/>
                        </a:rPr>
                        <a:t>houby (</a:t>
                      </a:r>
                      <a:r>
                        <a:rPr lang="cs-CZ" sz="1400" i="1" dirty="0" err="1">
                          <a:effectLst/>
                        </a:rPr>
                        <a:t>Metarhizium</a:t>
                      </a:r>
                      <a:r>
                        <a:rPr lang="cs-CZ" sz="1400" i="1" dirty="0">
                          <a:effectLst/>
                        </a:rPr>
                        <a:t> </a:t>
                      </a:r>
                      <a:r>
                        <a:rPr lang="cs-CZ" sz="1400" i="1" dirty="0" err="1">
                          <a:effectLst/>
                        </a:rPr>
                        <a:t>anisopliae</a:t>
                      </a:r>
                      <a:r>
                        <a:rPr lang="cs-CZ" sz="1400" dirty="0">
                          <a:effectLst/>
                        </a:rPr>
                        <a:t>) s větší pravděpodobností povede k vyhynutí u geneticky rozmanitějších skupin dělnic</a:t>
                      </a:r>
                    </a:p>
                  </a:txBody>
                  <a:tcPr marL="47625" marR="47625" marT="47625" marB="47625" anchor="ctr"/>
                </a:tc>
                <a:extLst>
                  <a:ext uri="{0D108BD9-81ED-4DB2-BD59-A6C34878D82A}">
                    <a16:rowId xmlns:a16="http://schemas.microsoft.com/office/drawing/2014/main" val="363839729"/>
                  </a:ext>
                </a:extLst>
              </a:tr>
              <a:tr h="370840">
                <a:tc>
                  <a:txBody>
                    <a:bodyPr/>
                    <a:lstStyle/>
                    <a:p>
                      <a:pPr algn="l"/>
                      <a:r>
                        <a:rPr lang="cs-CZ" sz="1400" dirty="0">
                          <a:effectLst/>
                        </a:rPr>
                        <a:t>Mravenec lesní (</a:t>
                      </a:r>
                      <a:r>
                        <a:rPr lang="cs-CZ" sz="1400" i="1" dirty="0" err="1">
                          <a:effectLst/>
                        </a:rPr>
                        <a:t>Formica</a:t>
                      </a:r>
                      <a:r>
                        <a:rPr lang="cs-CZ" sz="1400" i="1" dirty="0">
                          <a:effectLst/>
                        </a:rPr>
                        <a:t> </a:t>
                      </a:r>
                      <a:r>
                        <a:rPr lang="cs-CZ" sz="1400" i="1" dirty="0" err="1">
                          <a:effectLst/>
                        </a:rPr>
                        <a:t>selysi</a:t>
                      </a:r>
                      <a:r>
                        <a:rPr lang="cs-CZ" sz="1400" dirty="0">
                          <a:effectLst/>
                        </a:rPr>
                        <a:t>)</a:t>
                      </a:r>
                    </a:p>
                  </a:txBody>
                  <a:tcPr marL="47625" marR="47625" marT="47625" marB="47625" anchor="ctr"/>
                </a:tc>
                <a:tc>
                  <a:txBody>
                    <a:bodyPr/>
                    <a:lstStyle/>
                    <a:p>
                      <a:pPr algn="l"/>
                      <a:r>
                        <a:rPr lang="cs-CZ" sz="1400" dirty="0">
                          <a:effectLst/>
                        </a:rPr>
                        <a:t>Individuální rezistence vůči </a:t>
                      </a:r>
                      <a:r>
                        <a:rPr lang="cs-CZ" sz="1400" i="1" dirty="0">
                          <a:effectLst/>
                        </a:rPr>
                        <a:t>houbě (</a:t>
                      </a:r>
                      <a:r>
                        <a:rPr lang="cs-CZ" sz="1400" i="1" dirty="0" err="1">
                          <a:effectLst/>
                        </a:rPr>
                        <a:t>Metarhizium</a:t>
                      </a:r>
                      <a:r>
                        <a:rPr lang="cs-CZ" sz="1400" i="1" dirty="0">
                          <a:effectLst/>
                        </a:rPr>
                        <a:t> </a:t>
                      </a:r>
                      <a:r>
                        <a:rPr lang="cs-CZ" sz="1400" i="1" dirty="0" err="1">
                          <a:effectLst/>
                        </a:rPr>
                        <a:t>anisopliae</a:t>
                      </a:r>
                      <a:r>
                        <a:rPr lang="cs-CZ" sz="1400" dirty="0">
                          <a:effectLst/>
                        </a:rPr>
                        <a:t>) se u terénních vzorků dělnic z přirozeně </a:t>
                      </a:r>
                      <a:r>
                        <a:rPr lang="cs-CZ" sz="1400" dirty="0" err="1">
                          <a:effectLst/>
                        </a:rPr>
                        <a:t>monogynních</a:t>
                      </a:r>
                      <a:r>
                        <a:rPr lang="cs-CZ" sz="1400" dirty="0">
                          <a:effectLst/>
                        </a:rPr>
                        <a:t> nebo polygynních kolonií nelišila. Experimentálně sestavené skupiny dělnic s vysokou genetickou diverzitou však přežily houbovou výzvu lépe</a:t>
                      </a:r>
                    </a:p>
                  </a:txBody>
                  <a:tcPr marL="47625" marR="47625" marT="47625" marB="47625" anchor="ctr"/>
                </a:tc>
                <a:extLst>
                  <a:ext uri="{0D108BD9-81ED-4DB2-BD59-A6C34878D82A}">
                    <a16:rowId xmlns:a16="http://schemas.microsoft.com/office/drawing/2014/main" val="3107711209"/>
                  </a:ext>
                </a:extLst>
              </a:tr>
              <a:tr h="370840">
                <a:tc>
                  <a:txBody>
                    <a:bodyPr/>
                    <a:lstStyle/>
                    <a:p>
                      <a:pPr algn="l"/>
                      <a:r>
                        <a:rPr lang="cs-CZ" sz="1400" dirty="0">
                          <a:effectLst/>
                        </a:rPr>
                        <a:t>Tropický mravenec (</a:t>
                      </a:r>
                      <a:r>
                        <a:rPr lang="cs-CZ" sz="1400" i="1" dirty="0" err="1">
                          <a:effectLst/>
                        </a:rPr>
                        <a:t>Ectatomma</a:t>
                      </a:r>
                      <a:r>
                        <a:rPr lang="cs-CZ" sz="1400" i="1" dirty="0">
                          <a:effectLst/>
                        </a:rPr>
                        <a:t> </a:t>
                      </a:r>
                      <a:r>
                        <a:rPr lang="cs-CZ" sz="1400" i="1" dirty="0" err="1">
                          <a:effectLst/>
                        </a:rPr>
                        <a:t>tuberculatum</a:t>
                      </a:r>
                      <a:r>
                        <a:rPr lang="cs-CZ" sz="1400" dirty="0">
                          <a:effectLst/>
                        </a:rPr>
                        <a:t>))</a:t>
                      </a:r>
                    </a:p>
                  </a:txBody>
                  <a:tcPr marL="47625" marR="47625" marT="47625" marB="47625" anchor="ctr"/>
                </a:tc>
                <a:tc>
                  <a:txBody>
                    <a:bodyPr/>
                    <a:lstStyle/>
                    <a:p>
                      <a:pPr algn="l"/>
                      <a:r>
                        <a:rPr lang="cs-CZ" sz="1400" dirty="0">
                          <a:effectLst/>
                        </a:rPr>
                        <a:t>Striktně </a:t>
                      </a:r>
                      <a:r>
                        <a:rPr lang="cs-CZ" sz="1400" dirty="0" err="1">
                          <a:effectLst/>
                        </a:rPr>
                        <a:t>monogynní</a:t>
                      </a:r>
                      <a:r>
                        <a:rPr lang="cs-CZ" sz="1400" dirty="0">
                          <a:effectLst/>
                        </a:rPr>
                        <a:t> a fakultativní polygynní populace se neliší v prevalenci parazitů</a:t>
                      </a:r>
                    </a:p>
                  </a:txBody>
                  <a:tcPr marL="47625" marR="47625" marT="47625" marB="47625" anchor="ctr"/>
                </a:tc>
                <a:extLst>
                  <a:ext uri="{0D108BD9-81ED-4DB2-BD59-A6C34878D82A}">
                    <a16:rowId xmlns:a16="http://schemas.microsoft.com/office/drawing/2014/main" val="3769184545"/>
                  </a:ext>
                </a:extLst>
              </a:tr>
              <a:tr h="370840">
                <a:tc>
                  <a:txBody>
                    <a:bodyPr/>
                    <a:lstStyle/>
                    <a:p>
                      <a:pPr algn="l"/>
                      <a:r>
                        <a:rPr lang="cs-CZ" sz="1400" dirty="0" smtClean="0">
                          <a:effectLst/>
                        </a:rPr>
                        <a:t>Včely </a:t>
                      </a:r>
                      <a:r>
                        <a:rPr lang="cs-CZ" sz="1400" dirty="0">
                          <a:effectLst/>
                        </a:rPr>
                        <a:t>medonosné (</a:t>
                      </a:r>
                      <a:r>
                        <a:rPr lang="cs-CZ" sz="1400" i="1" dirty="0" err="1">
                          <a:effectLst/>
                        </a:rPr>
                        <a:t>Apis</a:t>
                      </a:r>
                      <a:r>
                        <a:rPr lang="cs-CZ" sz="1400" i="1" dirty="0">
                          <a:effectLst/>
                        </a:rPr>
                        <a:t> </a:t>
                      </a:r>
                      <a:r>
                        <a:rPr lang="cs-CZ" sz="1400" i="1" dirty="0" err="1">
                          <a:effectLst/>
                        </a:rPr>
                        <a:t>mellifera</a:t>
                      </a:r>
                      <a:r>
                        <a:rPr lang="cs-CZ" sz="1400" dirty="0">
                          <a:effectLst/>
                        </a:rPr>
                        <a:t>)</a:t>
                      </a:r>
                    </a:p>
                  </a:txBody>
                  <a:tcPr marL="47625" marR="47625" marT="47625" marB="47625" anchor="ctr"/>
                </a:tc>
                <a:tc>
                  <a:txBody>
                    <a:bodyPr/>
                    <a:lstStyle/>
                    <a:p>
                      <a:pPr algn="l"/>
                      <a:r>
                        <a:rPr lang="cs-CZ" sz="1400" dirty="0">
                          <a:effectLst/>
                        </a:rPr>
                        <a:t>Experimentálně vytvořené kolonie s vysokou genetickou diverzitou mají nižší intenzitu infekce u několika infekčních chorob plodu a také nižší rozptyl v úrovni onemocnění. Také nižší míra napadení roztoči </a:t>
                      </a:r>
                      <a:r>
                        <a:rPr lang="cs-CZ" sz="1400" i="1" dirty="0" err="1">
                          <a:effectLst/>
                        </a:rPr>
                        <a:t>Varroa</a:t>
                      </a:r>
                      <a:r>
                        <a:rPr lang="cs-CZ" sz="1400" dirty="0">
                          <a:effectLst/>
                        </a:rPr>
                        <a:t>., </a:t>
                      </a:r>
                      <a:r>
                        <a:rPr lang="cs-CZ" sz="1400" i="1" dirty="0" err="1">
                          <a:effectLst/>
                        </a:rPr>
                        <a:t>Nosema</a:t>
                      </a:r>
                      <a:r>
                        <a:rPr lang="cs-CZ" sz="1400" i="1" dirty="0">
                          <a:effectLst/>
                        </a:rPr>
                        <a:t> </a:t>
                      </a:r>
                      <a:r>
                        <a:rPr lang="cs-CZ" sz="1400" i="1" dirty="0" err="1">
                          <a:effectLst/>
                        </a:rPr>
                        <a:t>ceranae</a:t>
                      </a:r>
                      <a:r>
                        <a:rPr lang="cs-CZ" sz="1400" dirty="0">
                          <a:effectLst/>
                        </a:rPr>
                        <a:t>, virem akutní včelařské paralýzy a virem deformovaných křídel</a:t>
                      </a:r>
                    </a:p>
                  </a:txBody>
                  <a:tcPr marL="47625" marR="47625" marT="47625" marB="47625" anchor="ctr"/>
                </a:tc>
                <a:extLst>
                  <a:ext uri="{0D108BD9-81ED-4DB2-BD59-A6C34878D82A}">
                    <a16:rowId xmlns:a16="http://schemas.microsoft.com/office/drawing/2014/main" val="2788996362"/>
                  </a:ext>
                </a:extLst>
              </a:tr>
              <a:tr h="370840">
                <a:tc>
                  <a:txBody>
                    <a:bodyPr/>
                    <a:lstStyle/>
                    <a:p>
                      <a:pPr algn="l"/>
                      <a:r>
                        <a:rPr lang="cs-CZ" sz="1400" dirty="0" smtClean="0">
                          <a:effectLst/>
                        </a:rPr>
                        <a:t>Termiti </a:t>
                      </a:r>
                      <a:r>
                        <a:rPr lang="cs-CZ" sz="1400" dirty="0">
                          <a:effectLst/>
                        </a:rPr>
                        <a:t>(</a:t>
                      </a:r>
                      <a:r>
                        <a:rPr lang="cs-CZ" sz="1400" i="1" dirty="0" err="1">
                          <a:effectLst/>
                        </a:rPr>
                        <a:t>Zootermopsis</a:t>
                      </a:r>
                      <a:r>
                        <a:rPr lang="cs-CZ" sz="1400" i="1" dirty="0">
                          <a:effectLst/>
                        </a:rPr>
                        <a:t> </a:t>
                      </a:r>
                      <a:r>
                        <a:rPr lang="cs-CZ" sz="1400" i="1" dirty="0" err="1">
                          <a:effectLst/>
                        </a:rPr>
                        <a:t>angusticollis</a:t>
                      </a:r>
                      <a:r>
                        <a:rPr lang="cs-CZ" sz="1400" dirty="0">
                          <a:effectLst/>
                        </a:rPr>
                        <a:t>)</a:t>
                      </a:r>
                    </a:p>
                  </a:txBody>
                  <a:tcPr marL="47625" marR="47625" marT="47625" marB="47625" anchor="ctr"/>
                </a:tc>
                <a:tc>
                  <a:txBody>
                    <a:bodyPr/>
                    <a:lstStyle/>
                    <a:p>
                      <a:pPr algn="l"/>
                      <a:r>
                        <a:rPr lang="cs-CZ" sz="1400" dirty="0">
                          <a:effectLst/>
                        </a:rPr>
                        <a:t>Zdá se tedy, že snížená </a:t>
                      </a:r>
                      <a:r>
                        <a:rPr lang="cs-CZ" sz="1400" dirty="0" err="1">
                          <a:effectLst/>
                        </a:rPr>
                        <a:t>heterozygotnost</a:t>
                      </a:r>
                      <a:r>
                        <a:rPr lang="cs-CZ" sz="1400" dirty="0">
                          <a:effectLst/>
                        </a:rPr>
                        <a:t> zvyšuje náchylnost k onemocnění tím, že ovlivňuje sociální chování nebo nějaký jiný proces na úrovni skupiny, který ovlivňuje kontrolu infekce, spíše než aby ovlivňovala individuální imunitní fyziologii</a:t>
                      </a:r>
                    </a:p>
                  </a:txBody>
                  <a:tcPr marL="47625" marR="47625" marT="47625" marB="47625" anchor="ctr"/>
                </a:tc>
                <a:extLst>
                  <a:ext uri="{0D108BD9-81ED-4DB2-BD59-A6C34878D82A}">
                    <a16:rowId xmlns:a16="http://schemas.microsoft.com/office/drawing/2014/main" val="3899172295"/>
                  </a:ext>
                </a:extLst>
              </a:tr>
              <a:tr h="370840">
                <a:tc>
                  <a:txBody>
                    <a:bodyPr/>
                    <a:lstStyle/>
                    <a:p>
                      <a:pPr algn="l"/>
                      <a:r>
                        <a:rPr lang="cs-CZ" sz="1400" dirty="0">
                          <a:effectLst/>
                        </a:rPr>
                        <a:t>Ptáci</a:t>
                      </a:r>
                    </a:p>
                  </a:txBody>
                  <a:tcPr marL="47625" marR="47625" marT="47625" marB="47625" anchor="ctr"/>
                </a:tc>
                <a:tc>
                  <a:txBody>
                    <a:bodyPr/>
                    <a:lstStyle/>
                    <a:p>
                      <a:pPr algn="l"/>
                      <a:r>
                        <a:rPr lang="cs-CZ" sz="1400" dirty="0">
                          <a:effectLst/>
                        </a:rPr>
                        <a:t>Vyšší zatížení krevními parazity v sociálních médiích ve srovnání s párovými solitérními </a:t>
                      </a:r>
                      <a:r>
                        <a:rPr lang="cs-CZ" sz="1400" dirty="0" err="1">
                          <a:effectLst/>
                        </a:rPr>
                        <a:t>kongenery</a:t>
                      </a:r>
                      <a:endParaRPr lang="cs-CZ" sz="1400" dirty="0">
                        <a:effectLst/>
                      </a:endParaRPr>
                    </a:p>
                  </a:txBody>
                  <a:tcPr marL="47625" marR="47625" marT="47625" marB="47625" anchor="ctr"/>
                </a:tc>
                <a:extLst>
                  <a:ext uri="{0D108BD9-81ED-4DB2-BD59-A6C34878D82A}">
                    <a16:rowId xmlns:a16="http://schemas.microsoft.com/office/drawing/2014/main" val="4294690510"/>
                  </a:ext>
                </a:extLst>
              </a:tr>
            </a:tbl>
          </a:graphicData>
        </a:graphic>
      </p:graphicFrame>
    </p:spTree>
    <p:extLst>
      <p:ext uri="{BB962C8B-B14F-4D97-AF65-F5344CB8AC3E}">
        <p14:creationId xmlns:p14="http://schemas.microsoft.com/office/powerpoint/2010/main" val="4518559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Obrázek 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990" y="806285"/>
            <a:ext cx="11758798" cy="4462743"/>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216601" y="4693331"/>
            <a:ext cx="11758797" cy="1938992"/>
          </a:xfrm>
          <a:prstGeom prst="rect">
            <a:avLst/>
          </a:prstGeom>
          <a:solidFill>
            <a:schemeClr val="bg1"/>
          </a:solidFill>
        </p:spPr>
        <p:txBody>
          <a:bodyPr wrap="square">
            <a:spAutoFit/>
          </a:bodyPr>
          <a:lstStyle/>
          <a:p>
            <a:r>
              <a:rPr lang="cs-CZ" sz="2000" b="1" dirty="0">
                <a:solidFill>
                  <a:srgbClr val="222222"/>
                </a:solidFill>
                <a:latin typeface="Harding"/>
              </a:rPr>
              <a:t>Klíčové události v nedávné evoluci člověka (rámečky jsou označeny černě) jsou porovnány s odhadovaným věkem výskytu infekčních chorob (rámečky jsou označeny červeně). Fragmentace lidské linie do geneticky a geograficky odlišných populací (modré čáry) se zrychluje s migrací z Afriky. Později se tyto populace začaly více mísit (modře stínované oblasti mezi populacemi) podél obchodních tras (jako je Hedvábná stezka), prostřednictvím kolonizace a díky vysoké míře globálního cestování v dnešní době.</a:t>
            </a:r>
            <a:endParaRPr lang="cs-CZ" sz="2000" b="1" dirty="0"/>
          </a:p>
        </p:txBody>
      </p:sp>
      <p:sp>
        <p:nvSpPr>
          <p:cNvPr id="5" name="Obdélník 4"/>
          <p:cNvSpPr/>
          <p:nvPr/>
        </p:nvSpPr>
        <p:spPr>
          <a:xfrm>
            <a:off x="4898002" y="850792"/>
            <a:ext cx="715619" cy="3159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3778192" y="852114"/>
            <a:ext cx="817662" cy="31466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2586827" y="861393"/>
            <a:ext cx="1054869" cy="3053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p:cNvSpPr/>
          <p:nvPr/>
        </p:nvSpPr>
        <p:spPr>
          <a:xfrm>
            <a:off x="1721457" y="838865"/>
            <a:ext cx="703691" cy="3279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p:nvSpPr>
        <p:spPr>
          <a:xfrm>
            <a:off x="9939127" y="834885"/>
            <a:ext cx="492984" cy="3318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p:cNvSpPr/>
          <p:nvPr/>
        </p:nvSpPr>
        <p:spPr>
          <a:xfrm>
            <a:off x="6378269" y="860068"/>
            <a:ext cx="746100" cy="3067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570732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56495" y="5874820"/>
            <a:ext cx="6886322" cy="563246"/>
          </a:xfrm>
        </p:spPr>
        <p:txBody>
          <a:bodyPr>
            <a:normAutofit/>
          </a:bodyPr>
          <a:lstStyle/>
          <a:p>
            <a:pPr algn="ctr"/>
            <a:r>
              <a:rPr lang="cs-CZ" sz="2400" dirty="0" smtClean="0">
                <a:hlinkClick r:id="rId2"/>
              </a:rPr>
              <a:t>Parazité </a:t>
            </a:r>
            <a:r>
              <a:rPr lang="cs-CZ" sz="2400" dirty="0">
                <a:hlinkClick r:id="rId2"/>
              </a:rPr>
              <a:t>a jejich sociální hostitelé - </a:t>
            </a:r>
            <a:r>
              <a:rPr lang="cs-CZ" sz="2400" dirty="0" err="1">
                <a:hlinkClick r:id="rId2"/>
              </a:rPr>
              <a:t>ScienceDirect</a:t>
            </a:r>
            <a:endParaRPr lang="cs-CZ" sz="2400" dirty="0"/>
          </a:p>
        </p:txBody>
      </p:sp>
      <p:sp>
        <p:nvSpPr>
          <p:cNvPr id="3" name="Zástupný symbol pro obsah 2"/>
          <p:cNvSpPr>
            <a:spLocks noGrp="1"/>
          </p:cNvSpPr>
          <p:nvPr>
            <p:ph idx="1"/>
          </p:nvPr>
        </p:nvSpPr>
        <p:spPr>
          <a:xfrm>
            <a:off x="838200" y="1566681"/>
            <a:ext cx="10515600" cy="4351338"/>
          </a:xfrm>
        </p:spPr>
        <p:txBody>
          <a:bodyPr/>
          <a:lstStyle/>
          <a:p>
            <a:r>
              <a:rPr lang="cs-CZ" dirty="0"/>
              <a:t>Život v sociálních skupinách má pro své členy mnoho výhod, jako je </a:t>
            </a:r>
            <a:r>
              <a:rPr lang="cs-CZ" b="1" dirty="0"/>
              <a:t>lepší ochrana před predátory, sdílení informací o důležitých zdrojích, přístup k větší kořisti </a:t>
            </a:r>
            <a:r>
              <a:rPr lang="cs-CZ" dirty="0"/>
              <a:t>nebo </a:t>
            </a:r>
            <a:r>
              <a:rPr lang="cs-CZ" b="1" dirty="0"/>
              <a:t>lepší šance na přežití v nepříznivých </a:t>
            </a:r>
            <a:r>
              <a:rPr lang="cs-CZ" b="1" dirty="0" smtClean="0"/>
              <a:t>podmínkách</a:t>
            </a:r>
            <a:r>
              <a:rPr lang="cs-CZ" b="1" dirty="0"/>
              <a:t>.</a:t>
            </a:r>
            <a:r>
              <a:rPr lang="cs-CZ" b="1" dirty="0" smtClean="0"/>
              <a:t> </a:t>
            </a:r>
          </a:p>
          <a:p>
            <a:r>
              <a:rPr lang="cs-CZ" dirty="0" smtClean="0"/>
              <a:t>Sociální </a:t>
            </a:r>
            <a:r>
              <a:rPr lang="cs-CZ" dirty="0"/>
              <a:t>skupiny se pohybují </a:t>
            </a:r>
            <a:r>
              <a:rPr lang="cs-CZ" b="1" dirty="0"/>
              <a:t>od přechodných a neustále se měnících asociací až po trvalé, komplexní společnosti s těsnými interakcemi a polymorfismem členů. </a:t>
            </a:r>
            <a:endParaRPr lang="cs-CZ" b="1" dirty="0" smtClean="0"/>
          </a:p>
          <a:p>
            <a:r>
              <a:rPr lang="cs-CZ" dirty="0" smtClean="0"/>
              <a:t>To </a:t>
            </a:r>
            <a:r>
              <a:rPr lang="cs-CZ" dirty="0"/>
              <a:t>lze klasifikovat podle několika kritérií, například podle toho, </a:t>
            </a:r>
            <a:r>
              <a:rPr lang="cs-CZ" b="1" dirty="0"/>
              <a:t>kdo se rozmnožuje, nebo zda se generace </a:t>
            </a:r>
            <a:r>
              <a:rPr lang="cs-CZ" b="1" dirty="0" smtClean="0"/>
              <a:t>překrývají</a:t>
            </a:r>
            <a:r>
              <a:rPr lang="cs-CZ" dirty="0"/>
              <a:t>, i když to nemusí platit pro všechny </a:t>
            </a:r>
            <a:r>
              <a:rPr lang="cs-CZ" dirty="0" smtClean="0"/>
              <a:t>společnosti.</a:t>
            </a:r>
            <a:endParaRPr lang="cs-CZ" dirty="0"/>
          </a:p>
        </p:txBody>
      </p:sp>
      <p:sp>
        <p:nvSpPr>
          <p:cNvPr id="4" name="Obdélník 3"/>
          <p:cNvSpPr/>
          <p:nvPr/>
        </p:nvSpPr>
        <p:spPr>
          <a:xfrm>
            <a:off x="574535" y="279996"/>
            <a:ext cx="10519646" cy="1754326"/>
          </a:xfrm>
          <a:prstGeom prst="rect">
            <a:avLst/>
          </a:prstGeom>
        </p:spPr>
        <p:txBody>
          <a:bodyPr wrap="square">
            <a:spAutoFit/>
          </a:bodyPr>
          <a:lstStyle/>
          <a:p>
            <a:pPr algn="ctr"/>
            <a:r>
              <a:rPr lang="cs-CZ" sz="3600" dirty="0"/>
              <a:t>Výhody života ve skupinách </a:t>
            </a:r>
            <a:r>
              <a:rPr lang="cs-CZ" sz="3600" dirty="0" smtClean="0"/>
              <a:t>proč </a:t>
            </a:r>
          </a:p>
          <a:p>
            <a:pPr algn="ctr"/>
            <a:r>
              <a:rPr lang="cs-CZ" sz="3600" dirty="0" smtClean="0"/>
              <a:t>společenskost </a:t>
            </a:r>
            <a:r>
              <a:rPr lang="cs-CZ" sz="3600" dirty="0"/>
              <a:t>a paraziti?</a:t>
            </a:r>
            <a:br>
              <a:rPr lang="cs-CZ" sz="3600" dirty="0"/>
            </a:br>
            <a:endParaRPr lang="cs-CZ" sz="3600" dirty="0"/>
          </a:p>
        </p:txBody>
      </p:sp>
    </p:spTree>
    <p:extLst>
      <p:ext uri="{BB962C8B-B14F-4D97-AF65-F5344CB8AC3E}">
        <p14:creationId xmlns:p14="http://schemas.microsoft.com/office/powerpoint/2010/main" val="61960137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52007" y="1311954"/>
            <a:ext cx="10909189" cy="486054"/>
          </a:xfrm>
        </p:spPr>
        <p:txBody>
          <a:bodyPr>
            <a:normAutofit fontScale="90000"/>
          </a:bodyPr>
          <a:lstStyle/>
          <a:p>
            <a:pPr algn="ctr"/>
            <a:r>
              <a:rPr lang="cs-CZ" sz="2700" b="1" dirty="0"/>
              <a:t>V čem spočívá úspěšnost a </a:t>
            </a:r>
            <a:r>
              <a:rPr lang="cs-CZ" sz="2700" b="1" dirty="0" err="1" smtClean="0"/>
              <a:t>vyjímečnost</a:t>
            </a:r>
            <a:r>
              <a:rPr lang="cs-CZ" sz="2700" b="1" dirty="0" smtClean="0"/>
              <a:t> </a:t>
            </a:r>
            <a:r>
              <a:rPr lang="cs-CZ" sz="2700" b="1" dirty="0"/>
              <a:t>člověka jako druhu ?</a:t>
            </a:r>
            <a:br>
              <a:rPr lang="cs-CZ" sz="2700" b="1" dirty="0"/>
            </a:br>
            <a:r>
              <a:rPr lang="cs-CZ" sz="2700" b="1" dirty="0"/>
              <a:t>Je to jeho nesmírná schopnost se přizpůsobovat rozmanitým životních podmínkám – jeho fenotypická plasticita a inteligence ?</a:t>
            </a:r>
          </a:p>
        </p:txBody>
      </p:sp>
      <p:pic>
        <p:nvPicPr>
          <p:cNvPr id="5122"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8526387" y="1799091"/>
            <a:ext cx="3225641" cy="4960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785083" y="1731840"/>
            <a:ext cx="2944079" cy="5027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ovéPole 2"/>
          <p:cNvSpPr txBox="1"/>
          <p:nvPr/>
        </p:nvSpPr>
        <p:spPr>
          <a:xfrm>
            <a:off x="1365615" y="213656"/>
            <a:ext cx="9634753" cy="738664"/>
          </a:xfrm>
          <a:prstGeom prst="rect">
            <a:avLst/>
          </a:prstGeom>
          <a:noFill/>
        </p:spPr>
        <p:txBody>
          <a:bodyPr wrap="none" rtlCol="0">
            <a:spAutoFit/>
          </a:bodyPr>
          <a:lstStyle/>
          <a:p>
            <a:r>
              <a:rPr lang="cs-CZ" sz="4200" dirty="0"/>
              <a:t>Mimořádné adaptační schopnosti </a:t>
            </a:r>
            <a:r>
              <a:rPr lang="cs-CZ" sz="4200" dirty="0" smtClean="0"/>
              <a:t>člověka ?</a:t>
            </a:r>
            <a:endParaRPr lang="cs-CZ" sz="4200" dirty="0"/>
          </a:p>
        </p:txBody>
      </p:sp>
      <p:pic>
        <p:nvPicPr>
          <p:cNvPr id="6146" name="Picture 2" descr="Humor, obří žena+ liliput, Divadlo na Fidlovačce,1932 reklama, foto | Aukr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723075" y="2266122"/>
            <a:ext cx="2965836" cy="4436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0881673"/>
      </p:ext>
    </p:extLst>
  </p:cSld>
  <p:clrMapOvr>
    <a:masterClrMapping/>
  </p:clrMapOvr>
  <p:transition spd="slow">
    <p:cove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1986" name="Picture 2" descr="Co dělat pro své zdraví a duševní pohodu? Dvě hodiny týdně v přírodě jsou  minimum - Ekolist.cz"/>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0"/>
            <a:ext cx="1055077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323647" y="691769"/>
            <a:ext cx="5524141" cy="646331"/>
          </a:xfrm>
          <a:prstGeom prst="rect">
            <a:avLst/>
          </a:prstGeom>
          <a:noFill/>
        </p:spPr>
        <p:txBody>
          <a:bodyPr wrap="none" rtlCol="0">
            <a:spAutoFit/>
          </a:bodyPr>
          <a:lstStyle/>
          <a:p>
            <a:r>
              <a:rPr lang="cs-CZ" sz="3600" dirty="0" smtClean="0">
                <a:solidFill>
                  <a:schemeClr val="bg1"/>
                </a:solidFill>
              </a:rPr>
              <a:t>Člověk jako součást přírody !</a:t>
            </a:r>
            <a:endParaRPr lang="cs-CZ" sz="3600" dirty="0">
              <a:solidFill>
                <a:schemeClr val="bg1"/>
              </a:solidFill>
            </a:endParaRPr>
          </a:p>
        </p:txBody>
      </p:sp>
    </p:spTree>
    <p:extLst>
      <p:ext uri="{BB962C8B-B14F-4D97-AF65-F5344CB8AC3E}">
        <p14:creationId xmlns:p14="http://schemas.microsoft.com/office/powerpoint/2010/main" val="193305974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pro obsah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5400000">
            <a:off x="1293872" y="1130587"/>
            <a:ext cx="5804399" cy="5129133"/>
          </a:xfrm>
        </p:spPr>
      </p:pic>
      <p:sp>
        <p:nvSpPr>
          <p:cNvPr id="2" name="Nadpis 1"/>
          <p:cNvSpPr>
            <a:spLocks noGrp="1"/>
          </p:cNvSpPr>
          <p:nvPr>
            <p:ph type="title"/>
          </p:nvPr>
        </p:nvSpPr>
        <p:spPr>
          <a:xfrm>
            <a:off x="1981200" y="274637"/>
            <a:ext cx="8229600" cy="647713"/>
          </a:xfrm>
        </p:spPr>
        <p:txBody>
          <a:bodyPr>
            <a:normAutofit/>
          </a:bodyPr>
          <a:lstStyle/>
          <a:p>
            <a:pPr algn="ctr"/>
            <a:r>
              <a:rPr lang="cs-CZ" sz="3800" b="1" dirty="0"/>
              <a:t>Není nezbytné se přeceňovat !</a:t>
            </a:r>
          </a:p>
        </p:txBody>
      </p:sp>
      <p:pic>
        <p:nvPicPr>
          <p:cNvPr id="6" name="Zástupný symbol pro obsah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5400000">
            <a:off x="5616587" y="1869467"/>
            <a:ext cx="5670824" cy="3928962"/>
          </a:xfrm>
        </p:spPr>
      </p:pic>
      <p:sp>
        <p:nvSpPr>
          <p:cNvPr id="3" name="Ovál 2"/>
          <p:cNvSpPr/>
          <p:nvPr/>
        </p:nvSpPr>
        <p:spPr>
          <a:xfrm>
            <a:off x="2783632" y="3429000"/>
            <a:ext cx="792088" cy="4320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vál 8"/>
          <p:cNvSpPr/>
          <p:nvPr/>
        </p:nvSpPr>
        <p:spPr>
          <a:xfrm>
            <a:off x="8040216" y="4509120"/>
            <a:ext cx="1244257" cy="11521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TextovéPole 3"/>
          <p:cNvSpPr txBox="1"/>
          <p:nvPr/>
        </p:nvSpPr>
        <p:spPr>
          <a:xfrm>
            <a:off x="8970102" y="1160894"/>
            <a:ext cx="1332481" cy="646331"/>
          </a:xfrm>
          <a:prstGeom prst="rect">
            <a:avLst/>
          </a:prstGeom>
          <a:noFill/>
        </p:spPr>
        <p:txBody>
          <a:bodyPr wrap="none" rtlCol="0">
            <a:spAutoFit/>
          </a:bodyPr>
          <a:lstStyle/>
          <a:p>
            <a:pPr algn="ctr"/>
            <a:r>
              <a:rPr lang="cs-CZ" dirty="0"/>
              <a:t>Fregatka</a:t>
            </a:r>
          </a:p>
          <a:p>
            <a:pPr algn="ctr"/>
            <a:r>
              <a:rPr lang="cs-CZ" dirty="0"/>
              <a:t>(rozpětí 2m)</a:t>
            </a:r>
          </a:p>
        </p:txBody>
      </p:sp>
      <p:sp>
        <p:nvSpPr>
          <p:cNvPr id="8" name="TextovéPole 7"/>
          <p:cNvSpPr txBox="1"/>
          <p:nvPr/>
        </p:nvSpPr>
        <p:spPr>
          <a:xfrm>
            <a:off x="9035139" y="1877838"/>
            <a:ext cx="1507208" cy="646331"/>
          </a:xfrm>
          <a:prstGeom prst="rect">
            <a:avLst/>
          </a:prstGeom>
          <a:noFill/>
        </p:spPr>
        <p:txBody>
          <a:bodyPr wrap="none" rtlCol="0">
            <a:spAutoFit/>
          </a:bodyPr>
          <a:lstStyle/>
          <a:p>
            <a:pPr algn="ctr"/>
            <a:r>
              <a:rPr lang="cs-CZ" dirty="0"/>
              <a:t>Albatros</a:t>
            </a:r>
          </a:p>
          <a:p>
            <a:pPr algn="ctr"/>
            <a:r>
              <a:rPr lang="cs-CZ" dirty="0"/>
              <a:t>(rozpětí 3,3m)</a:t>
            </a:r>
          </a:p>
        </p:txBody>
      </p:sp>
      <p:sp>
        <p:nvSpPr>
          <p:cNvPr id="10" name="TextovéPole 9"/>
          <p:cNvSpPr txBox="1"/>
          <p:nvPr/>
        </p:nvSpPr>
        <p:spPr>
          <a:xfrm>
            <a:off x="8705723" y="3643030"/>
            <a:ext cx="2166042" cy="646331"/>
          </a:xfrm>
          <a:prstGeom prst="rect">
            <a:avLst/>
          </a:prstGeom>
          <a:noFill/>
        </p:spPr>
        <p:txBody>
          <a:bodyPr wrap="none" rtlCol="0">
            <a:spAutoFit/>
          </a:bodyPr>
          <a:lstStyle/>
          <a:p>
            <a:pPr algn="ctr"/>
            <a:r>
              <a:rPr lang="cs-CZ" dirty="0"/>
              <a:t>Pterosaurus</a:t>
            </a:r>
          </a:p>
          <a:p>
            <a:pPr algn="ctr"/>
            <a:r>
              <a:rPr lang="cs-CZ" dirty="0"/>
              <a:t>(rozpětí 12 až 13,5m)</a:t>
            </a:r>
          </a:p>
        </p:txBody>
      </p:sp>
    </p:spTree>
    <p:extLst>
      <p:ext uri="{BB962C8B-B14F-4D97-AF65-F5344CB8AC3E}">
        <p14:creationId xmlns:p14="http://schemas.microsoft.com/office/powerpoint/2010/main" val="193399865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83887" y="166972"/>
            <a:ext cx="5748793" cy="604300"/>
          </a:xfrm>
        </p:spPr>
        <p:txBody>
          <a:bodyPr>
            <a:noAutofit/>
          </a:bodyPr>
          <a:lstStyle/>
          <a:p>
            <a:pPr algn="ctr"/>
            <a:r>
              <a:rPr lang="cs-CZ" sz="3800" b="1" dirty="0"/>
              <a:t>Biologické adaptace člověka</a:t>
            </a:r>
          </a:p>
        </p:txBody>
      </p:sp>
      <p:sp>
        <p:nvSpPr>
          <p:cNvPr id="4" name="Zástupný symbol pro text 3"/>
          <p:cNvSpPr>
            <a:spLocks noGrp="1"/>
          </p:cNvSpPr>
          <p:nvPr>
            <p:ph type="body" sz="half" idx="2"/>
          </p:nvPr>
        </p:nvSpPr>
        <p:spPr>
          <a:xfrm>
            <a:off x="731520" y="913629"/>
            <a:ext cx="5114500" cy="660729"/>
          </a:xfrm>
        </p:spPr>
        <p:txBody>
          <a:bodyPr>
            <a:normAutofit/>
          </a:bodyPr>
          <a:lstStyle/>
          <a:p>
            <a:pPr algn="r"/>
            <a:r>
              <a:rPr lang="cs-CZ" sz="1800" dirty="0"/>
              <a:t>Log-log graf </a:t>
            </a:r>
            <a:r>
              <a:rPr lang="cs-CZ" sz="1800" b="1" dirty="0"/>
              <a:t>vztahu mezi </a:t>
            </a:r>
            <a:r>
              <a:rPr lang="cs-CZ" sz="1800" b="1" dirty="0">
                <a:solidFill>
                  <a:srgbClr val="FF0000"/>
                </a:solidFill>
              </a:rPr>
              <a:t>velikostí organismu </a:t>
            </a:r>
            <a:r>
              <a:rPr lang="cs-CZ" sz="1800" dirty="0"/>
              <a:t>v době rozmnožování </a:t>
            </a:r>
            <a:r>
              <a:rPr lang="cs-CZ" sz="1800" b="1" dirty="0"/>
              <a:t>a </a:t>
            </a:r>
            <a:r>
              <a:rPr lang="cs-CZ" sz="1800" b="1" dirty="0">
                <a:solidFill>
                  <a:srgbClr val="FF0000"/>
                </a:solidFill>
              </a:rPr>
              <a:t>délkou generace</a:t>
            </a:r>
          </a:p>
        </p:txBody>
      </p:sp>
      <p:pic>
        <p:nvPicPr>
          <p:cNvPr id="276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261186" y="1089329"/>
            <a:ext cx="4608071" cy="5633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ovéPole 2"/>
          <p:cNvSpPr txBox="1"/>
          <p:nvPr/>
        </p:nvSpPr>
        <p:spPr>
          <a:xfrm>
            <a:off x="9793498" y="2832571"/>
            <a:ext cx="803189" cy="276999"/>
          </a:xfrm>
          <a:prstGeom prst="rect">
            <a:avLst/>
          </a:prstGeom>
          <a:solidFill>
            <a:schemeClr val="bg1"/>
          </a:solidFill>
        </p:spPr>
        <p:txBody>
          <a:bodyPr wrap="square" rtlCol="0">
            <a:spAutoFit/>
          </a:bodyPr>
          <a:lstStyle/>
          <a:p>
            <a:r>
              <a:rPr lang="cs-CZ" sz="1200" b="1" dirty="0">
                <a:solidFill>
                  <a:srgbClr val="FF0000"/>
                </a:solidFill>
              </a:rPr>
              <a:t>Člověk</a:t>
            </a:r>
          </a:p>
        </p:txBody>
      </p:sp>
      <p:pic>
        <p:nvPicPr>
          <p:cNvPr id="8" name="Picture 2" descr="Smithsonian NMNH on Twitter: &quot;Say “megalodon”! #TBT to some of our staff  posting in the jaws of our Carcharodon megalodon from Beaufort, North  Carolina. You can see the jaws of this Cenozo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13172" y="4183411"/>
            <a:ext cx="1820172" cy="231132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undefin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421" y="1859833"/>
            <a:ext cx="5689399" cy="4373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75337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text 3"/>
          <p:cNvSpPr>
            <a:spLocks noGrp="1"/>
          </p:cNvSpPr>
          <p:nvPr>
            <p:ph type="body" sz="half" idx="2"/>
          </p:nvPr>
        </p:nvSpPr>
        <p:spPr>
          <a:xfrm>
            <a:off x="1472533" y="313264"/>
            <a:ext cx="3379573" cy="1094117"/>
          </a:xfrm>
        </p:spPr>
        <p:txBody>
          <a:bodyPr>
            <a:normAutofit/>
          </a:bodyPr>
          <a:lstStyle/>
          <a:p>
            <a:r>
              <a:rPr lang="cs-CZ" sz="1800" dirty="0"/>
              <a:t>Log-log graf vztahu mezi </a:t>
            </a:r>
            <a:r>
              <a:rPr lang="cs-CZ" sz="1800" b="1" dirty="0">
                <a:solidFill>
                  <a:srgbClr val="FF0000"/>
                </a:solidFill>
              </a:rPr>
              <a:t>velikostí organismu v době rozmnožování a délkou generace</a:t>
            </a:r>
          </a:p>
        </p:txBody>
      </p:sp>
      <p:pic>
        <p:nvPicPr>
          <p:cNvPr id="276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447928" y="347663"/>
            <a:ext cx="5040560" cy="616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ovéPole 2"/>
          <p:cNvSpPr txBox="1"/>
          <p:nvPr/>
        </p:nvSpPr>
        <p:spPr>
          <a:xfrm>
            <a:off x="9181244" y="2132857"/>
            <a:ext cx="803189" cy="276999"/>
          </a:xfrm>
          <a:prstGeom prst="rect">
            <a:avLst/>
          </a:prstGeom>
          <a:solidFill>
            <a:schemeClr val="bg1"/>
          </a:solidFill>
        </p:spPr>
        <p:txBody>
          <a:bodyPr wrap="square" rtlCol="0">
            <a:spAutoFit/>
          </a:bodyPr>
          <a:lstStyle/>
          <a:p>
            <a:r>
              <a:rPr lang="cs-CZ" sz="1200" b="1" dirty="0">
                <a:solidFill>
                  <a:srgbClr val="FF0000"/>
                </a:solidFill>
              </a:rPr>
              <a:t>Člověk</a:t>
            </a:r>
          </a:p>
        </p:txBody>
      </p:sp>
      <p:pic>
        <p:nvPicPr>
          <p:cNvPr id="5" name="Obrázek 4"/>
          <p:cNvPicPr>
            <a:picLocks noChangeAspect="1"/>
          </p:cNvPicPr>
          <p:nvPr/>
        </p:nvPicPr>
        <p:blipFill>
          <a:blip r:embed="rId3"/>
          <a:stretch>
            <a:fillRect/>
          </a:stretch>
        </p:blipFill>
        <p:spPr>
          <a:xfrm>
            <a:off x="1009104" y="1184745"/>
            <a:ext cx="4306429" cy="4763111"/>
          </a:xfrm>
          <a:prstGeom prst="rect">
            <a:avLst/>
          </a:prstGeom>
        </p:spPr>
      </p:pic>
      <p:sp>
        <p:nvSpPr>
          <p:cNvPr id="2" name="Nadpis 1"/>
          <p:cNvSpPr>
            <a:spLocks noGrp="1"/>
          </p:cNvSpPr>
          <p:nvPr>
            <p:ph type="title"/>
          </p:nvPr>
        </p:nvSpPr>
        <p:spPr>
          <a:xfrm>
            <a:off x="6595743" y="187748"/>
            <a:ext cx="5243745" cy="591480"/>
          </a:xfrm>
        </p:spPr>
        <p:txBody>
          <a:bodyPr>
            <a:normAutofit/>
          </a:bodyPr>
          <a:lstStyle/>
          <a:p>
            <a:r>
              <a:rPr lang="cs-CZ" b="1" dirty="0"/>
              <a:t>Biologické adaptace člověka</a:t>
            </a:r>
          </a:p>
        </p:txBody>
      </p:sp>
    </p:spTree>
    <p:extLst>
      <p:ext uri="{BB962C8B-B14F-4D97-AF65-F5344CB8AC3E}">
        <p14:creationId xmlns:p14="http://schemas.microsoft.com/office/powerpoint/2010/main" val="405655090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93556" y="181198"/>
            <a:ext cx="3192260" cy="871538"/>
          </a:xfrm>
        </p:spPr>
        <p:txBody>
          <a:bodyPr>
            <a:normAutofit fontScale="90000"/>
          </a:bodyPr>
          <a:lstStyle/>
          <a:p>
            <a:r>
              <a:rPr lang="cs-CZ" b="1" dirty="0"/>
              <a:t>Biologické adaptace člověka</a:t>
            </a:r>
          </a:p>
        </p:txBody>
      </p:sp>
      <p:sp>
        <p:nvSpPr>
          <p:cNvPr id="4" name="Zástupný symbol pro text 3"/>
          <p:cNvSpPr>
            <a:spLocks noGrp="1"/>
          </p:cNvSpPr>
          <p:nvPr>
            <p:ph type="body" sz="half" idx="2"/>
          </p:nvPr>
        </p:nvSpPr>
        <p:spPr>
          <a:xfrm>
            <a:off x="1975022" y="1412776"/>
            <a:ext cx="3291114" cy="2778956"/>
          </a:xfrm>
        </p:spPr>
        <p:txBody>
          <a:bodyPr>
            <a:normAutofit/>
          </a:bodyPr>
          <a:lstStyle/>
          <a:p>
            <a:r>
              <a:rPr lang="cs-CZ" sz="1800" dirty="0"/>
              <a:t>Křivka od myši ke slonovi ukazující </a:t>
            </a:r>
            <a:r>
              <a:rPr lang="cs-CZ" sz="1800" b="1" dirty="0">
                <a:solidFill>
                  <a:srgbClr val="FF0000"/>
                </a:solidFill>
              </a:rPr>
              <a:t>vztah rychlosti metabolismu </a:t>
            </a:r>
            <a:r>
              <a:rPr lang="cs-CZ" sz="1800" b="1" dirty="0" smtClean="0">
                <a:solidFill>
                  <a:srgbClr val="FF0000"/>
                </a:solidFill>
              </a:rPr>
              <a:t>ku </a:t>
            </a:r>
            <a:r>
              <a:rPr lang="cs-CZ" sz="1800" b="1" dirty="0">
                <a:solidFill>
                  <a:srgbClr val="FF0000"/>
                </a:solidFill>
              </a:rPr>
              <a:t>hmotnosti těla</a:t>
            </a:r>
          </a:p>
        </p:txBody>
      </p:sp>
      <p:sp>
        <p:nvSpPr>
          <p:cNvPr id="3" name="Šipka doprava 2"/>
          <p:cNvSpPr/>
          <p:nvPr/>
        </p:nvSpPr>
        <p:spPr>
          <a:xfrm>
            <a:off x="7553546" y="1772816"/>
            <a:ext cx="486671" cy="22949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sp>
        <p:nvSpPr>
          <p:cNvPr id="5" name="Šipka doprava 4"/>
          <p:cNvSpPr/>
          <p:nvPr/>
        </p:nvSpPr>
        <p:spPr>
          <a:xfrm rot="10800000">
            <a:off x="8904312" y="1916833"/>
            <a:ext cx="556054" cy="27697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pic>
        <p:nvPicPr>
          <p:cNvPr id="1028" name="Picture 4" descr="Největší známý slon byl těžký asi jako Tyrannosaurus rex - iDNES.c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1984" y="4191733"/>
            <a:ext cx="4412536" cy="24804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ředloha pro puzzle Slon | Syslíto esho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3552" y="2708920"/>
            <a:ext cx="3600400" cy="3600400"/>
          </a:xfrm>
          <a:prstGeom prst="rect">
            <a:avLst/>
          </a:prstGeom>
          <a:noFill/>
          <a:extLst>
            <a:ext uri="{909E8E84-426E-40DD-AFC4-6F175D3DCCD1}">
              <a14:hiddenFill xmlns:a14="http://schemas.microsoft.com/office/drawing/2010/main">
                <a:solidFill>
                  <a:srgbClr val="FFFFFF"/>
                </a:solidFill>
              </a14:hiddenFill>
            </a:ext>
          </a:extLst>
        </p:spPr>
      </p:pic>
      <p:pic>
        <p:nvPicPr>
          <p:cNvPr id="26626" name="Picture 2"/>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5785848" y="60415"/>
            <a:ext cx="4578673" cy="428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descr="Jak chovat myš domácí? - ZoOo.cz"/>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6040" y="170933"/>
            <a:ext cx="1800388" cy="1286619"/>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8256429" y="1268761"/>
            <a:ext cx="410155" cy="2053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bdélník 11"/>
          <p:cNvSpPr/>
          <p:nvPr/>
        </p:nvSpPr>
        <p:spPr>
          <a:xfrm>
            <a:off x="8709994" y="1412777"/>
            <a:ext cx="410343"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89124184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58457" y="381260"/>
            <a:ext cx="9008828" cy="857250"/>
          </a:xfrm>
        </p:spPr>
        <p:txBody>
          <a:bodyPr>
            <a:noAutofit/>
          </a:bodyPr>
          <a:lstStyle/>
          <a:p>
            <a:pPr algn="ctr"/>
            <a:r>
              <a:rPr lang="cs-CZ" sz="3200" b="1" dirty="0"/>
              <a:t>Odhad </a:t>
            </a:r>
            <a:r>
              <a:rPr lang="cs-CZ" sz="3200" b="1" dirty="0">
                <a:solidFill>
                  <a:srgbClr val="FF0000"/>
                </a:solidFill>
              </a:rPr>
              <a:t>počtu buněčných typů </a:t>
            </a:r>
            <a:r>
              <a:rPr lang="cs-CZ" sz="3200" b="1" dirty="0"/>
              <a:t>u raných zástupců různých skupin živočichů</a:t>
            </a:r>
          </a:p>
        </p:txBody>
      </p:sp>
      <p:pic>
        <p:nvPicPr>
          <p:cNvPr id="2355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9581" y="1358009"/>
            <a:ext cx="7478497" cy="5170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ovéPole 2"/>
          <p:cNvSpPr txBox="1"/>
          <p:nvPr/>
        </p:nvSpPr>
        <p:spPr>
          <a:xfrm>
            <a:off x="6295760" y="1966774"/>
            <a:ext cx="749629" cy="338554"/>
          </a:xfrm>
          <a:prstGeom prst="rect">
            <a:avLst/>
          </a:prstGeom>
          <a:solidFill>
            <a:schemeClr val="bg1"/>
          </a:solidFill>
        </p:spPr>
        <p:txBody>
          <a:bodyPr wrap="none" rtlCol="0">
            <a:spAutoFit/>
          </a:bodyPr>
          <a:lstStyle/>
          <a:p>
            <a:r>
              <a:rPr lang="cs-CZ" sz="1600" b="1" dirty="0">
                <a:solidFill>
                  <a:srgbClr val="FF0000"/>
                </a:solidFill>
              </a:rPr>
              <a:t>Člověk</a:t>
            </a:r>
          </a:p>
        </p:txBody>
      </p:sp>
      <p:pic>
        <p:nvPicPr>
          <p:cNvPr id="5" name="Picture 8" descr="Prokaryotické buňky (článek) | Buňky | Khan Academ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5759" y="3037399"/>
            <a:ext cx="5488073" cy="2631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825297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274074" y="332656"/>
            <a:ext cx="7591839" cy="745592"/>
          </a:xfrm>
        </p:spPr>
        <p:txBody>
          <a:bodyPr>
            <a:noAutofit/>
          </a:bodyPr>
          <a:lstStyle/>
          <a:p>
            <a:pPr algn="ctr"/>
            <a:r>
              <a:rPr lang="cs-CZ" sz="3800" b="1" dirty="0">
                <a:solidFill>
                  <a:srgbClr val="FF0000"/>
                </a:solidFill>
              </a:rPr>
              <a:t>Velikost mozku </a:t>
            </a:r>
            <a:r>
              <a:rPr lang="cs-CZ" sz="3800" b="1" dirty="0"/>
              <a:t>200 druhů obratlovců</a:t>
            </a:r>
          </a:p>
        </p:txBody>
      </p:sp>
      <p:pic>
        <p:nvPicPr>
          <p:cNvPr id="194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6252" y="1351722"/>
            <a:ext cx="8417160" cy="536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ovéPole 2"/>
          <p:cNvSpPr txBox="1"/>
          <p:nvPr/>
        </p:nvSpPr>
        <p:spPr>
          <a:xfrm>
            <a:off x="4694785" y="1916832"/>
            <a:ext cx="936104" cy="400110"/>
          </a:xfrm>
          <a:prstGeom prst="rect">
            <a:avLst/>
          </a:prstGeom>
          <a:solidFill>
            <a:schemeClr val="bg1"/>
          </a:solidFill>
          <a:ln>
            <a:solidFill>
              <a:schemeClr val="bg1"/>
            </a:solidFill>
          </a:ln>
        </p:spPr>
        <p:txBody>
          <a:bodyPr wrap="square" rtlCol="0">
            <a:spAutoFit/>
          </a:bodyPr>
          <a:lstStyle/>
          <a:p>
            <a:r>
              <a:rPr lang="cs-CZ" sz="2000" b="1" dirty="0">
                <a:solidFill>
                  <a:srgbClr val="FF0000"/>
                </a:solidFill>
              </a:rPr>
              <a:t>Člověk</a:t>
            </a:r>
            <a:r>
              <a:rPr lang="cs-CZ" sz="1350" dirty="0"/>
              <a:t> </a:t>
            </a:r>
          </a:p>
        </p:txBody>
      </p:sp>
      <p:pic>
        <p:nvPicPr>
          <p:cNvPr id="5" name="Picture 2" descr="Člověk a zvíře: Modely mozků | Eduportál Techman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09628" y="1518699"/>
            <a:ext cx="2945596" cy="4444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73130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volução Humana Do Crânio Ilustrações Históricas TEORIA DE DARWIN  Ilustração do Vetor - Ilustração de anatômico, australopithecus: 1348395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7878" y="3956841"/>
            <a:ext cx="5088833" cy="2849746"/>
          </a:xfrm>
          <a:prstGeom prst="rect">
            <a:avLst/>
          </a:prstGeom>
          <a:noFill/>
          <a:extLst>
            <a:ext uri="{909E8E84-426E-40DD-AFC4-6F175D3DCCD1}">
              <a14:hiddenFill xmlns:a14="http://schemas.microsoft.com/office/drawing/2010/main">
                <a:solidFill>
                  <a:srgbClr val="FFFFFF"/>
                </a:solidFill>
              </a14:hiddenFill>
            </a:ext>
          </a:extLst>
        </p:spPr>
      </p:pic>
      <p:sp>
        <p:nvSpPr>
          <p:cNvPr id="4" name="Zástupný symbol pro text 3"/>
          <p:cNvSpPr>
            <a:spLocks noGrp="1"/>
          </p:cNvSpPr>
          <p:nvPr>
            <p:ph type="body" sz="half" idx="2"/>
          </p:nvPr>
        </p:nvSpPr>
        <p:spPr>
          <a:xfrm>
            <a:off x="811034" y="1293507"/>
            <a:ext cx="5080884" cy="1123689"/>
          </a:xfrm>
        </p:spPr>
        <p:txBody>
          <a:bodyPr>
            <a:normAutofit/>
          </a:bodyPr>
          <a:lstStyle/>
          <a:p>
            <a:pPr algn="ctr"/>
            <a:r>
              <a:rPr lang="cs-CZ" sz="2200" b="1" dirty="0">
                <a:solidFill>
                  <a:srgbClr val="FF0000"/>
                </a:solidFill>
              </a:rPr>
              <a:t>Objem endokrania </a:t>
            </a:r>
            <a:r>
              <a:rPr lang="cs-CZ" sz="2200" dirty="0"/>
              <a:t>vynesený oproti hmotnosti těla lidoopů, australopiteků a linie Homo v logaritmické stupnici </a:t>
            </a:r>
          </a:p>
        </p:txBody>
      </p:sp>
      <p:pic>
        <p:nvPicPr>
          <p:cNvPr id="20482"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426584" y="286689"/>
            <a:ext cx="5341345" cy="4418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ovéPole 1"/>
          <p:cNvSpPr txBox="1"/>
          <p:nvPr/>
        </p:nvSpPr>
        <p:spPr>
          <a:xfrm>
            <a:off x="723568" y="286689"/>
            <a:ext cx="5933604" cy="677108"/>
          </a:xfrm>
          <a:prstGeom prst="rect">
            <a:avLst/>
          </a:prstGeom>
          <a:noFill/>
        </p:spPr>
        <p:txBody>
          <a:bodyPr wrap="square" rtlCol="0">
            <a:spAutoFit/>
          </a:bodyPr>
          <a:lstStyle/>
          <a:p>
            <a:pPr algn="ctr"/>
            <a:r>
              <a:rPr lang="cs-CZ" sz="3800" dirty="0"/>
              <a:t>Biologické adaptace člověka</a:t>
            </a:r>
          </a:p>
        </p:txBody>
      </p:sp>
      <p:sp>
        <p:nvSpPr>
          <p:cNvPr id="3" name="TextovéPole 2"/>
          <p:cNvSpPr txBox="1"/>
          <p:nvPr/>
        </p:nvSpPr>
        <p:spPr>
          <a:xfrm>
            <a:off x="9850335" y="265396"/>
            <a:ext cx="572593" cy="338554"/>
          </a:xfrm>
          <a:prstGeom prst="rect">
            <a:avLst/>
          </a:prstGeom>
          <a:solidFill>
            <a:schemeClr val="bg1"/>
          </a:solidFill>
        </p:spPr>
        <p:txBody>
          <a:bodyPr wrap="none" rtlCol="0">
            <a:spAutoFit/>
          </a:bodyPr>
          <a:lstStyle/>
          <a:p>
            <a:r>
              <a:rPr lang="cs-CZ" sz="1600" b="1" dirty="0">
                <a:solidFill>
                  <a:srgbClr val="FF0000"/>
                </a:solidFill>
              </a:rPr>
              <a:t>Lidé</a:t>
            </a:r>
            <a:r>
              <a:rPr lang="cs-CZ" sz="1350" b="1" dirty="0">
                <a:solidFill>
                  <a:srgbClr val="FF0000"/>
                </a:solidFill>
              </a:rPr>
              <a:t> </a:t>
            </a:r>
          </a:p>
        </p:txBody>
      </p:sp>
      <p:pic>
        <p:nvPicPr>
          <p:cNvPr id="5124" name="Picture 4" descr="CONCEPÇÕES ERRADAS SOBRE A EVOLUÇÃO HUMANA.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3549" y="2503132"/>
            <a:ext cx="5523036" cy="4005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63604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803717"/>
          </a:xfrm>
        </p:spPr>
        <p:txBody>
          <a:bodyPr>
            <a:normAutofit/>
          </a:bodyPr>
          <a:lstStyle/>
          <a:p>
            <a:pPr algn="ctr"/>
            <a:r>
              <a:rPr lang="cs-CZ" sz="4000" b="1" dirty="0" smtClean="0"/>
              <a:t>Distribuce fosilních nálezů hominidů v Africe</a:t>
            </a:r>
            <a:endParaRPr lang="cs-CZ" sz="4000" b="1" dirty="0"/>
          </a:p>
        </p:txBody>
      </p:sp>
      <p:pic>
        <p:nvPicPr>
          <p:cNvPr id="5" name="Zástupný symbol pro obsah 4"/>
          <p:cNvPicPr>
            <a:picLocks noGrp="1" noChangeAspect="1"/>
          </p:cNvPicPr>
          <p:nvPr>
            <p:ph idx="1"/>
          </p:nvPr>
        </p:nvPicPr>
        <p:blipFill>
          <a:blip r:embed="rId2"/>
          <a:stretch>
            <a:fillRect/>
          </a:stretch>
        </p:blipFill>
        <p:spPr>
          <a:xfrm>
            <a:off x="464488" y="1396255"/>
            <a:ext cx="5370951" cy="5219230"/>
          </a:xfrm>
          <a:prstGeom prst="rect">
            <a:avLst/>
          </a:prstGeom>
        </p:spPr>
      </p:pic>
      <p:sp>
        <p:nvSpPr>
          <p:cNvPr id="8" name="Obdélník 7"/>
          <p:cNvSpPr/>
          <p:nvPr/>
        </p:nvSpPr>
        <p:spPr>
          <a:xfrm>
            <a:off x="6130452" y="5801891"/>
            <a:ext cx="6074799" cy="954107"/>
          </a:xfrm>
          <a:prstGeom prst="rect">
            <a:avLst/>
          </a:prstGeom>
        </p:spPr>
        <p:txBody>
          <a:bodyPr wrap="square">
            <a:spAutoFit/>
          </a:bodyPr>
          <a:lstStyle/>
          <a:p>
            <a:pPr algn="ctr"/>
            <a:r>
              <a:rPr lang="cs-CZ" sz="1400" dirty="0">
                <a:solidFill>
                  <a:srgbClr val="111111"/>
                </a:solidFill>
                <a:latin typeface="Roboto"/>
              </a:rPr>
              <a:t>Časové a geografické rozložení populací </a:t>
            </a:r>
            <a:r>
              <a:rPr lang="cs-CZ" sz="1400" dirty="0" err="1" smtClean="0">
                <a:solidFill>
                  <a:srgbClr val="111111"/>
                </a:solidFill>
                <a:latin typeface="Roboto"/>
              </a:rPr>
              <a:t>archaiockých</a:t>
            </a:r>
            <a:r>
              <a:rPr lang="cs-CZ" sz="1400" dirty="0" smtClean="0">
                <a:solidFill>
                  <a:srgbClr val="111111"/>
                </a:solidFill>
                <a:latin typeface="Roboto"/>
              </a:rPr>
              <a:t> hominidů. </a:t>
            </a:r>
            <a:r>
              <a:rPr lang="cs-CZ" sz="1400" dirty="0">
                <a:solidFill>
                  <a:srgbClr val="111111"/>
                </a:solidFill>
                <a:latin typeface="Roboto"/>
              </a:rPr>
              <a:t>Tento obrázek znázorňuje jeden pohled </a:t>
            </a:r>
            <a:r>
              <a:rPr lang="cs-CZ" sz="1400" dirty="0" smtClean="0">
                <a:solidFill>
                  <a:srgbClr val="111111"/>
                </a:solidFill>
                <a:latin typeface="Roboto"/>
              </a:rPr>
              <a:t>na </a:t>
            </a:r>
            <a:r>
              <a:rPr lang="cs-CZ" sz="1400" dirty="0">
                <a:solidFill>
                  <a:srgbClr val="111111"/>
                </a:solidFill>
                <a:latin typeface="Roboto"/>
              </a:rPr>
              <a:t>evoluční historii lidstva založený na fosilních datech. </a:t>
            </a:r>
            <a:r>
              <a:rPr lang="cs-CZ" sz="1400" dirty="0" smtClean="0">
                <a:solidFill>
                  <a:srgbClr val="111111"/>
                </a:solidFill>
                <a:latin typeface="Roboto"/>
              </a:rPr>
              <a:t>Jiné </a:t>
            </a:r>
            <a:r>
              <a:rPr lang="cs-CZ" sz="1400" dirty="0">
                <a:solidFill>
                  <a:srgbClr val="111111"/>
                </a:solidFill>
                <a:latin typeface="Roboto"/>
              </a:rPr>
              <a:t>interpretace se liší především v taxonomii a geografickém rozšíření druhů </a:t>
            </a:r>
            <a:r>
              <a:rPr lang="cs-CZ" sz="1400" dirty="0" smtClean="0">
                <a:solidFill>
                  <a:srgbClr val="111111"/>
                </a:solidFill>
                <a:latin typeface="Roboto"/>
              </a:rPr>
              <a:t>hominidů. </a:t>
            </a:r>
            <a:endParaRPr lang="cs-CZ" sz="1400" b="0" i="0" dirty="0">
              <a:solidFill>
                <a:srgbClr val="111111"/>
              </a:solidFill>
              <a:effectLst/>
              <a:latin typeface="Roboto"/>
            </a:endParaRPr>
          </a:p>
        </p:txBody>
      </p:sp>
      <p:pic>
        <p:nvPicPr>
          <p:cNvPr id="6" name="Picture 2" descr="undefi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0452" y="1255308"/>
            <a:ext cx="5504953" cy="4460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06441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6150" name="Picture 6" descr="Axina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2144" y="2961566"/>
            <a:ext cx="3294518" cy="3923992"/>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POLÁRNÍ OBLASTI. Regionální geografie Ameriky, Austrálie a polárních  oblastí Přednáška č. 11 HS - PDF Free Downlo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9918" y="-16221"/>
            <a:ext cx="5117776" cy="2961913"/>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POLÁRNÍ OBLAST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1047" y="2945693"/>
            <a:ext cx="1956445" cy="1246277"/>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Mrazivý hrdinský epos o polárních dobyvatelích | KOSMAS.cz - vaše  internetové knihkupectv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7694" y="0"/>
            <a:ext cx="4048968" cy="294569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8" descr="Arktida – Wikipedi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421045" y="4191970"/>
            <a:ext cx="1956445" cy="269358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Na návštěvě v čumu. Jak se žije kočovníkům na ruském polárním severu? |  Radiožurnál"/>
          <p:cNvPicPr>
            <a:picLocks noGrp="1" noChangeAspect="1" noChangeArrowheads="1"/>
          </p:cNvPicPr>
          <p:nvPr>
            <p:ph idx="1"/>
          </p:nvPr>
        </p:nvPicPr>
        <p:blipFill>
          <a:blip r:embed="rId7" cstate="print">
            <a:extLst>
              <a:ext uri="{28A0092B-C50C-407E-A947-70E740481C1C}">
                <a14:useLocalDpi xmlns:a14="http://schemas.microsoft.com/office/drawing/2010/main" val="0"/>
              </a:ext>
            </a:extLst>
          </a:blip>
          <a:srcRect/>
          <a:stretch>
            <a:fillRect/>
          </a:stretch>
        </p:blipFill>
        <p:spPr bwMode="auto">
          <a:xfrm>
            <a:off x="1487586" y="2940465"/>
            <a:ext cx="3973163" cy="2648775"/>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p:cNvSpPr txBox="1"/>
          <p:nvPr/>
        </p:nvSpPr>
        <p:spPr>
          <a:xfrm>
            <a:off x="1703513" y="5949281"/>
            <a:ext cx="3494033" cy="461665"/>
          </a:xfrm>
          <a:prstGeom prst="rect">
            <a:avLst/>
          </a:prstGeom>
          <a:noFill/>
        </p:spPr>
        <p:txBody>
          <a:bodyPr wrap="none" rtlCol="0">
            <a:spAutoFit/>
          </a:bodyPr>
          <a:lstStyle/>
          <a:p>
            <a:r>
              <a:rPr lang="cs-CZ" sz="2400" b="1" dirty="0"/>
              <a:t>Lidé v polárních oblastech</a:t>
            </a:r>
          </a:p>
        </p:txBody>
      </p:sp>
    </p:spTree>
    <p:extLst>
      <p:ext uri="{BB962C8B-B14F-4D97-AF65-F5344CB8AC3E}">
        <p14:creationId xmlns:p14="http://schemas.microsoft.com/office/powerpoint/2010/main" val="23258260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130622"/>
            <a:ext cx="8229600" cy="706090"/>
          </a:xfrm>
        </p:spPr>
        <p:txBody>
          <a:bodyPr>
            <a:normAutofit/>
          </a:bodyPr>
          <a:lstStyle/>
          <a:p>
            <a:pPr algn="ctr"/>
            <a:r>
              <a:rPr lang="cs-CZ" sz="4000" b="1" dirty="0" smtClean="0"/>
              <a:t>Adaptace člověka na chlad</a:t>
            </a:r>
            <a:endParaRPr lang="cs-CZ" sz="4000" b="1" dirty="0"/>
          </a:p>
        </p:txBody>
      </p:sp>
      <p:sp>
        <p:nvSpPr>
          <p:cNvPr id="3" name="Zástupný symbol pro obsah 2"/>
          <p:cNvSpPr>
            <a:spLocks noGrp="1"/>
          </p:cNvSpPr>
          <p:nvPr>
            <p:ph idx="1"/>
          </p:nvPr>
        </p:nvSpPr>
        <p:spPr>
          <a:xfrm>
            <a:off x="620201" y="952128"/>
            <a:ext cx="10344647" cy="1540768"/>
          </a:xfrm>
        </p:spPr>
        <p:txBody>
          <a:bodyPr>
            <a:normAutofit lnSpcReduction="10000"/>
          </a:bodyPr>
          <a:lstStyle/>
          <a:p>
            <a:pPr marL="0" indent="0">
              <a:buNone/>
            </a:pPr>
            <a:r>
              <a:rPr lang="cs-CZ" sz="2200" dirty="0"/>
              <a:t>Teploty, se kterými se dnes lidé setkávají, jsou zprostředkovány řadou kulturních strategií, zejména </a:t>
            </a:r>
            <a:r>
              <a:rPr lang="cs-CZ" sz="2200" b="1" dirty="0"/>
              <a:t>oblečením, přístřeším, technologií vytápění a chlazení</a:t>
            </a:r>
            <a:r>
              <a:rPr lang="cs-CZ" sz="2200" dirty="0"/>
              <a:t>, a v důsledku toho jsme schopni fungovat od nejmrazivějších po nejteplejší místa.       </a:t>
            </a:r>
            <a:r>
              <a:rPr lang="cs-CZ" sz="2200" dirty="0" smtClean="0"/>
              <a:t>                                                 To </a:t>
            </a:r>
            <a:r>
              <a:rPr lang="cs-CZ" sz="2200" dirty="0"/>
              <a:t>platí navzdory skutečnosti, že </a:t>
            </a:r>
            <a:r>
              <a:rPr lang="cs-CZ" sz="2200" b="1" dirty="0"/>
              <a:t>lidé nejsou biologicky nijak zvlášť dobře přizpůsobeni </a:t>
            </a:r>
            <a:r>
              <a:rPr lang="cs-CZ" sz="2200" dirty="0"/>
              <a:t>k tomu, aby </a:t>
            </a:r>
            <a:r>
              <a:rPr lang="cs-CZ" sz="2200" b="1" dirty="0"/>
              <a:t>se vypořádali s teplotními extrémy, zejména chladem</a:t>
            </a:r>
            <a:r>
              <a:rPr lang="cs-CZ" sz="2200" dirty="0"/>
              <a:t>.</a:t>
            </a:r>
          </a:p>
        </p:txBody>
      </p:sp>
      <p:pic>
        <p:nvPicPr>
          <p:cNvPr id="4" name="Obrázek 3"/>
          <p:cNvPicPr>
            <a:picLocks noChangeAspect="1"/>
          </p:cNvPicPr>
          <p:nvPr/>
        </p:nvPicPr>
        <p:blipFill>
          <a:blip r:embed="rId2"/>
          <a:stretch>
            <a:fillRect/>
          </a:stretch>
        </p:blipFill>
        <p:spPr>
          <a:xfrm>
            <a:off x="3575720" y="2698492"/>
            <a:ext cx="4968552" cy="3285342"/>
          </a:xfrm>
          <a:prstGeom prst="rect">
            <a:avLst/>
          </a:prstGeom>
        </p:spPr>
      </p:pic>
      <p:sp>
        <p:nvSpPr>
          <p:cNvPr id="5" name="TextovéPole 4"/>
          <p:cNvSpPr txBox="1"/>
          <p:nvPr/>
        </p:nvSpPr>
        <p:spPr>
          <a:xfrm rot="16200000">
            <a:off x="2716767" y="3964656"/>
            <a:ext cx="1881669" cy="307777"/>
          </a:xfrm>
          <a:prstGeom prst="rect">
            <a:avLst/>
          </a:prstGeom>
          <a:solidFill>
            <a:schemeClr val="bg1"/>
          </a:solidFill>
        </p:spPr>
        <p:txBody>
          <a:bodyPr wrap="none" rtlCol="0">
            <a:spAutoFit/>
          </a:bodyPr>
          <a:lstStyle/>
          <a:p>
            <a:r>
              <a:rPr lang="cs-CZ" sz="1400" dirty="0"/>
              <a:t>Průměrná roční teplota</a:t>
            </a:r>
          </a:p>
        </p:txBody>
      </p:sp>
      <p:sp>
        <p:nvSpPr>
          <p:cNvPr id="7" name="TextovéPole 6"/>
          <p:cNvSpPr txBox="1"/>
          <p:nvPr/>
        </p:nvSpPr>
        <p:spPr>
          <a:xfrm>
            <a:off x="4871865" y="5785520"/>
            <a:ext cx="2642775" cy="307777"/>
          </a:xfrm>
          <a:prstGeom prst="rect">
            <a:avLst/>
          </a:prstGeom>
          <a:solidFill>
            <a:schemeClr val="bg1"/>
          </a:solidFill>
        </p:spPr>
        <p:txBody>
          <a:bodyPr wrap="none" rtlCol="0">
            <a:spAutoFit/>
          </a:bodyPr>
          <a:lstStyle/>
          <a:p>
            <a:r>
              <a:rPr lang="cs-CZ" sz="1400" dirty="0"/>
              <a:t>Průměrný index délky </a:t>
            </a:r>
            <a:r>
              <a:rPr lang="cs-CZ" sz="1400" dirty="0" err="1"/>
              <a:t>tibia</a:t>
            </a:r>
            <a:r>
              <a:rPr lang="cs-CZ" sz="1400" dirty="0"/>
              <a:t>/femur</a:t>
            </a:r>
          </a:p>
        </p:txBody>
      </p:sp>
      <p:pic>
        <p:nvPicPr>
          <p:cNvPr id="9" name="Picture 2" descr="Couple with parkas | Inuit people, Inuit, North american india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512" y="2912732"/>
            <a:ext cx="1800200" cy="2769171"/>
          </a:xfrm>
          <a:prstGeom prst="rect">
            <a:avLst/>
          </a:prstGeom>
          <a:noFill/>
          <a:extLst>
            <a:ext uri="{909E8E84-426E-40DD-AFC4-6F175D3DCCD1}">
              <a14:hiddenFill xmlns:a14="http://schemas.microsoft.com/office/drawing/2010/main">
                <a:solidFill>
                  <a:srgbClr val="FFFFFF"/>
                </a:solidFill>
              </a14:hiddenFill>
            </a:ext>
          </a:extLst>
        </p:spPr>
      </p:pic>
      <p:pic>
        <p:nvPicPr>
          <p:cNvPr id="10" name="Zástupný symbol pro obsah 8"/>
          <p:cNvPicPr>
            <a:picLocks noChangeAspect="1"/>
          </p:cNvPicPr>
          <p:nvPr/>
        </p:nvPicPr>
        <p:blipFill>
          <a:blip r:embed="rId4"/>
          <a:stretch>
            <a:fillRect/>
          </a:stretch>
        </p:blipFill>
        <p:spPr>
          <a:xfrm>
            <a:off x="8544273" y="2912732"/>
            <a:ext cx="2047745" cy="2770799"/>
          </a:xfrm>
          <a:prstGeom prst="rect">
            <a:avLst/>
          </a:prstGeom>
        </p:spPr>
      </p:pic>
    </p:spTree>
    <p:extLst>
      <p:ext uri="{BB962C8B-B14F-4D97-AF65-F5344CB8AC3E}">
        <p14:creationId xmlns:p14="http://schemas.microsoft.com/office/powerpoint/2010/main" val="360368869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44624"/>
            <a:ext cx="8229600" cy="850106"/>
          </a:xfrm>
        </p:spPr>
        <p:txBody>
          <a:bodyPr>
            <a:normAutofit/>
          </a:bodyPr>
          <a:lstStyle/>
          <a:p>
            <a:pPr algn="ctr"/>
            <a:r>
              <a:rPr lang="cs-CZ" sz="3600" b="1" dirty="0"/>
              <a:t>Adaptace zvířat vůči chladu</a:t>
            </a:r>
          </a:p>
        </p:txBody>
      </p:sp>
      <p:sp>
        <p:nvSpPr>
          <p:cNvPr id="10" name="Obdélník 9"/>
          <p:cNvSpPr/>
          <p:nvPr/>
        </p:nvSpPr>
        <p:spPr>
          <a:xfrm>
            <a:off x="1703512" y="5301208"/>
            <a:ext cx="4824536" cy="1107996"/>
          </a:xfrm>
          <a:prstGeom prst="rect">
            <a:avLst/>
          </a:prstGeom>
        </p:spPr>
        <p:txBody>
          <a:bodyPr wrap="square">
            <a:spAutoFit/>
          </a:bodyPr>
          <a:lstStyle/>
          <a:p>
            <a:pPr fontAlgn="base">
              <a:buFont typeface="Arial" panose="020B0604020202020204" pitchFamily="34" charset="0"/>
              <a:buChar char="•"/>
            </a:pPr>
            <a:r>
              <a:rPr lang="cs-CZ" dirty="0">
                <a:solidFill>
                  <a:srgbClr val="575657"/>
                </a:solidFill>
                <a:latin typeface="helvetica neue"/>
              </a:rPr>
              <a:t> </a:t>
            </a:r>
            <a:r>
              <a:rPr lang="cs-CZ" sz="1600" dirty="0">
                <a:solidFill>
                  <a:srgbClr val="575657"/>
                </a:solidFill>
                <a:latin typeface="helvetica neue"/>
              </a:rPr>
              <a:t>mají dvě vrstvy srsti, které jim pomáhají </a:t>
            </a:r>
          </a:p>
          <a:p>
            <a:pPr fontAlgn="base"/>
            <a:r>
              <a:rPr lang="cs-CZ" sz="1600" dirty="0">
                <a:solidFill>
                  <a:srgbClr val="575657"/>
                </a:solidFill>
                <a:latin typeface="helvetica neue"/>
              </a:rPr>
              <a:t>	izolovat</a:t>
            </a:r>
          </a:p>
          <a:p>
            <a:pPr fontAlgn="base">
              <a:buFont typeface="Arial" panose="020B0604020202020204" pitchFamily="34" charset="0"/>
              <a:buChar char="•"/>
            </a:pPr>
            <a:r>
              <a:rPr lang="cs-CZ" sz="1600" dirty="0">
                <a:solidFill>
                  <a:srgbClr val="575657"/>
                </a:solidFill>
                <a:latin typeface="helvetica neue"/>
              </a:rPr>
              <a:t> mají široká kopyta, aby mohly chodit po 	podmáčené zemi a sněhu </a:t>
            </a:r>
          </a:p>
        </p:txBody>
      </p:sp>
      <p:sp>
        <p:nvSpPr>
          <p:cNvPr id="11" name="TextovéPole 10"/>
          <p:cNvSpPr txBox="1"/>
          <p:nvPr/>
        </p:nvSpPr>
        <p:spPr>
          <a:xfrm>
            <a:off x="1847529" y="980728"/>
            <a:ext cx="1604735" cy="369332"/>
          </a:xfrm>
          <a:prstGeom prst="rect">
            <a:avLst/>
          </a:prstGeom>
          <a:noFill/>
        </p:spPr>
        <p:txBody>
          <a:bodyPr wrap="none" rtlCol="0">
            <a:spAutoFit/>
          </a:bodyPr>
          <a:lstStyle/>
          <a:p>
            <a:r>
              <a:rPr lang="cs-CZ" dirty="0"/>
              <a:t>Pižmoň severní</a:t>
            </a:r>
          </a:p>
        </p:txBody>
      </p:sp>
      <p:pic>
        <p:nvPicPr>
          <p:cNvPr id="11270" name="Picture 6" descr="Lední medvěd kráčející po led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6028656" y="894731"/>
            <a:ext cx="4607621" cy="2786343"/>
          </a:xfrm>
          <a:prstGeom prst="rect">
            <a:avLst/>
          </a:prstGeom>
          <a:noFill/>
          <a:extLst>
            <a:ext uri="{909E8E84-426E-40DD-AFC4-6F175D3DCCD1}">
              <a14:hiddenFill xmlns:a14="http://schemas.microsoft.com/office/drawing/2010/main">
                <a:solidFill>
                  <a:srgbClr val="FFFFFF"/>
                </a:solidFill>
              </a14:hiddenFill>
            </a:ext>
          </a:extLst>
        </p:spPr>
      </p:pic>
      <p:sp>
        <p:nvSpPr>
          <p:cNvPr id="12" name="Obdélník 11"/>
          <p:cNvSpPr/>
          <p:nvPr/>
        </p:nvSpPr>
        <p:spPr>
          <a:xfrm>
            <a:off x="6168008" y="3789041"/>
            <a:ext cx="4464496" cy="2554545"/>
          </a:xfrm>
          <a:prstGeom prst="rect">
            <a:avLst/>
          </a:prstGeom>
        </p:spPr>
        <p:txBody>
          <a:bodyPr wrap="square">
            <a:spAutoFit/>
          </a:bodyPr>
          <a:lstStyle/>
          <a:p>
            <a:pPr fontAlgn="base">
              <a:buFont typeface="Arial" panose="020B0604020202020204" pitchFamily="34" charset="0"/>
              <a:buChar char="•"/>
            </a:pPr>
            <a:r>
              <a:rPr lang="cs-CZ" sz="1600" dirty="0">
                <a:solidFill>
                  <a:srgbClr val="575657"/>
                </a:solidFill>
                <a:latin typeface="helvetica neue"/>
              </a:rPr>
              <a:t> mají hustou srst a vrstvu tuku, aby byli v teple</a:t>
            </a:r>
          </a:p>
          <a:p>
            <a:pPr fontAlgn="base">
              <a:buFont typeface="Arial" panose="020B0604020202020204" pitchFamily="34" charset="0"/>
              <a:buChar char="•"/>
            </a:pPr>
            <a:r>
              <a:rPr lang="cs-CZ" sz="1600" dirty="0">
                <a:solidFill>
                  <a:srgbClr val="575657"/>
                </a:solidFill>
                <a:latin typeface="helvetica neue"/>
              </a:rPr>
              <a:t> mají průsvitnou, dutou </a:t>
            </a:r>
            <a:r>
              <a:rPr lang="cs-CZ" sz="1600" dirty="0" smtClean="0">
                <a:solidFill>
                  <a:srgbClr val="575657"/>
                </a:solidFill>
                <a:latin typeface="helvetica neue"/>
              </a:rPr>
              <a:t>bílou srst, </a:t>
            </a:r>
            <a:r>
              <a:rPr lang="cs-CZ" sz="1600" dirty="0">
                <a:solidFill>
                  <a:srgbClr val="575657"/>
                </a:solidFill>
                <a:latin typeface="helvetica neue"/>
              </a:rPr>
              <a:t>která pomáhá s maskováním a izolací.</a:t>
            </a:r>
          </a:p>
          <a:p>
            <a:pPr fontAlgn="base">
              <a:buFont typeface="Arial" panose="020B0604020202020204" pitchFamily="34" charset="0"/>
              <a:buChar char="•"/>
            </a:pPr>
            <a:r>
              <a:rPr lang="cs-CZ" sz="1600" dirty="0">
                <a:solidFill>
                  <a:srgbClr val="575657"/>
                </a:solidFill>
                <a:latin typeface="helvetica neue"/>
              </a:rPr>
              <a:t> mají malé uši pro snížení tepelných ztrát</a:t>
            </a:r>
          </a:p>
          <a:p>
            <a:pPr fontAlgn="base">
              <a:buFont typeface="Arial" panose="020B0604020202020204" pitchFamily="34" charset="0"/>
              <a:buChar char="•"/>
            </a:pPr>
            <a:r>
              <a:rPr lang="cs-CZ" sz="1600" dirty="0">
                <a:solidFill>
                  <a:srgbClr val="575657"/>
                </a:solidFill>
                <a:latin typeface="helvetica neue"/>
              </a:rPr>
              <a:t> mají vrstvu tuku, která se tvoří přes léto a v zimě ji využívají jako zásobu energie</a:t>
            </a:r>
          </a:p>
          <a:p>
            <a:pPr fontAlgn="base">
              <a:buFont typeface="Arial" panose="020B0604020202020204" pitchFamily="34" charset="0"/>
              <a:buChar char="•"/>
            </a:pPr>
            <a:r>
              <a:rPr lang="cs-CZ" sz="1600" dirty="0">
                <a:solidFill>
                  <a:srgbClr val="575657"/>
                </a:solidFill>
                <a:latin typeface="helvetica neue"/>
              </a:rPr>
              <a:t> mají tuhé chlupy na tlapkách, které jim pomáhají při plavání, trakci a izolaci</a:t>
            </a:r>
          </a:p>
          <a:p>
            <a:pPr fontAlgn="base">
              <a:buFont typeface="Arial" panose="020B0604020202020204" pitchFamily="34" charset="0"/>
              <a:buChar char="•"/>
            </a:pPr>
            <a:r>
              <a:rPr lang="cs-CZ" sz="1600" dirty="0">
                <a:solidFill>
                  <a:srgbClr val="575657"/>
                </a:solidFill>
                <a:latin typeface="helvetica neue"/>
              </a:rPr>
              <a:t> mají přední tlapky, které jsou opatřeny plovacími blánami, aby pomohly při plavání</a:t>
            </a:r>
          </a:p>
        </p:txBody>
      </p:sp>
      <p:sp>
        <p:nvSpPr>
          <p:cNvPr id="13" name="TextovéPole 12"/>
          <p:cNvSpPr txBox="1"/>
          <p:nvPr/>
        </p:nvSpPr>
        <p:spPr>
          <a:xfrm>
            <a:off x="3575721" y="980728"/>
            <a:ext cx="1476045" cy="369332"/>
          </a:xfrm>
          <a:prstGeom prst="rect">
            <a:avLst/>
          </a:prstGeom>
          <a:noFill/>
        </p:spPr>
        <p:txBody>
          <a:bodyPr wrap="none" rtlCol="0">
            <a:spAutoFit/>
          </a:bodyPr>
          <a:lstStyle/>
          <a:p>
            <a:r>
              <a:rPr lang="cs-CZ" dirty="0"/>
              <a:t>Medvěd lední</a:t>
            </a:r>
          </a:p>
        </p:txBody>
      </p:sp>
      <p:pic>
        <p:nvPicPr>
          <p:cNvPr id="11272" name="Picture 8" descr="alternativní popis obrázku chyb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152" y="2132857"/>
            <a:ext cx="4523221" cy="2978499"/>
          </a:xfrm>
          <a:prstGeom prst="rect">
            <a:avLst/>
          </a:prstGeom>
          <a:noFill/>
          <a:extLst>
            <a:ext uri="{909E8E84-426E-40DD-AFC4-6F175D3DCCD1}">
              <a14:hiddenFill xmlns:a14="http://schemas.microsoft.com/office/drawing/2010/main">
                <a:solidFill>
                  <a:srgbClr val="FFFFFF"/>
                </a:solidFill>
              </a14:hiddenFill>
            </a:ext>
          </a:extLst>
        </p:spPr>
      </p:pic>
      <p:sp>
        <p:nvSpPr>
          <p:cNvPr id="14" name="Šipka dolů 13"/>
          <p:cNvSpPr/>
          <p:nvPr/>
        </p:nvSpPr>
        <p:spPr>
          <a:xfrm>
            <a:off x="2407579" y="1296334"/>
            <a:ext cx="484632" cy="762384"/>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Šipka dolů 18"/>
          <p:cNvSpPr/>
          <p:nvPr/>
        </p:nvSpPr>
        <p:spPr>
          <a:xfrm rot="16200000">
            <a:off x="5226287" y="806955"/>
            <a:ext cx="484632" cy="762384"/>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31626445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116632"/>
            <a:ext cx="8229600" cy="634082"/>
          </a:xfrm>
        </p:spPr>
        <p:txBody>
          <a:bodyPr>
            <a:normAutofit fontScale="90000"/>
          </a:bodyPr>
          <a:lstStyle/>
          <a:p>
            <a:pPr algn="ctr"/>
            <a:r>
              <a:rPr lang="cs-CZ" sz="4000" b="1" dirty="0"/>
              <a:t>Adaptace vůči chladnému klimatu</a:t>
            </a:r>
          </a:p>
        </p:txBody>
      </p:sp>
      <p:pic>
        <p:nvPicPr>
          <p:cNvPr id="12290" name="Picture 2" descr="Interdependence in cold environment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0244" y="836712"/>
            <a:ext cx="5351512" cy="5869834"/>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3506525" y="890544"/>
            <a:ext cx="1637965" cy="116089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dirty="0" smtClean="0">
                <a:solidFill>
                  <a:schemeClr val="tx1"/>
                </a:solidFill>
              </a:rPr>
              <a:t>Lidé se museli oblékat, domy na kůlech kvůli rozmrzání permafrostu</a:t>
            </a:r>
            <a:endParaRPr lang="cs-CZ" sz="1400" dirty="0">
              <a:solidFill>
                <a:schemeClr val="tx1"/>
              </a:solidFill>
            </a:endParaRPr>
          </a:p>
        </p:txBody>
      </p:sp>
      <p:sp>
        <p:nvSpPr>
          <p:cNvPr id="5" name="Obdélník 4"/>
          <p:cNvSpPr/>
          <p:nvPr/>
        </p:nvSpPr>
        <p:spPr>
          <a:xfrm>
            <a:off x="7030275" y="899821"/>
            <a:ext cx="1637965" cy="116089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dirty="0" smtClean="0">
                <a:solidFill>
                  <a:schemeClr val="tx1"/>
                </a:solidFill>
              </a:rPr>
              <a:t>Lidé domestikovali psa. Lov tuleňů, karibu a ryb, zajištění oblečení a potravy</a:t>
            </a:r>
            <a:endParaRPr lang="cs-CZ" sz="1400" dirty="0">
              <a:solidFill>
                <a:schemeClr val="tx1"/>
              </a:solidFill>
            </a:endParaRPr>
          </a:p>
        </p:txBody>
      </p:sp>
      <p:sp>
        <p:nvSpPr>
          <p:cNvPr id="6" name="Obdélník 5"/>
          <p:cNvSpPr/>
          <p:nvPr/>
        </p:nvSpPr>
        <p:spPr>
          <a:xfrm>
            <a:off x="3506528" y="3053300"/>
            <a:ext cx="1637961" cy="11290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dirty="0" smtClean="0">
                <a:solidFill>
                  <a:schemeClr val="tx1"/>
                </a:solidFill>
              </a:rPr>
              <a:t>Většina vody  zamrzlá v permafrostu</a:t>
            </a:r>
            <a:endParaRPr lang="cs-CZ" sz="1400" dirty="0">
              <a:solidFill>
                <a:schemeClr val="tx1"/>
              </a:solidFill>
            </a:endParaRPr>
          </a:p>
        </p:txBody>
      </p:sp>
      <p:sp>
        <p:nvSpPr>
          <p:cNvPr id="7" name="Obdélník 6"/>
          <p:cNvSpPr/>
          <p:nvPr/>
        </p:nvSpPr>
        <p:spPr>
          <a:xfrm>
            <a:off x="7021002" y="3437613"/>
            <a:ext cx="1804946" cy="116089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dirty="0" smtClean="0">
                <a:solidFill>
                  <a:schemeClr val="tx1"/>
                </a:solidFill>
              </a:rPr>
              <a:t>Rostliny řídké, pomalu rostoucí, při zemi, ochrana proti  větrům a mrazu. Migrace zvířat za potravou</a:t>
            </a:r>
            <a:endParaRPr lang="cs-CZ" sz="1400" dirty="0">
              <a:solidFill>
                <a:schemeClr val="tx1"/>
              </a:solidFill>
            </a:endParaRPr>
          </a:p>
        </p:txBody>
      </p:sp>
      <p:sp>
        <p:nvSpPr>
          <p:cNvPr id="8" name="Obdélník 7"/>
          <p:cNvSpPr/>
          <p:nvPr/>
        </p:nvSpPr>
        <p:spPr>
          <a:xfrm>
            <a:off x="3515798" y="5018594"/>
            <a:ext cx="1637965" cy="116089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dirty="0" smtClean="0">
                <a:solidFill>
                  <a:schemeClr val="tx1"/>
                </a:solidFill>
              </a:rPr>
              <a:t>Voda v zimě zamrzlá, v létě však oblasti mokřadů. Adaptace rostlin</a:t>
            </a:r>
            <a:endParaRPr lang="cs-CZ" sz="1400" dirty="0">
              <a:solidFill>
                <a:schemeClr val="tx1"/>
              </a:solidFill>
            </a:endParaRPr>
          </a:p>
        </p:txBody>
      </p:sp>
      <p:sp>
        <p:nvSpPr>
          <p:cNvPr id="9" name="Obdélník 8"/>
          <p:cNvSpPr/>
          <p:nvPr/>
        </p:nvSpPr>
        <p:spPr>
          <a:xfrm>
            <a:off x="5257140" y="5511578"/>
            <a:ext cx="1637965" cy="116089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dirty="0" smtClean="0">
                <a:solidFill>
                  <a:schemeClr val="tx1"/>
                </a:solidFill>
              </a:rPr>
              <a:t>V létě na povrchu rozmočená vrstva na zmrzlém podkladu.       Sesuvy půdy</a:t>
            </a:r>
            <a:endParaRPr lang="cs-CZ" sz="1400" dirty="0">
              <a:solidFill>
                <a:schemeClr val="tx1"/>
              </a:solidFill>
            </a:endParaRPr>
          </a:p>
        </p:txBody>
      </p:sp>
      <p:sp>
        <p:nvSpPr>
          <p:cNvPr id="10" name="Obdélník 9"/>
          <p:cNvSpPr/>
          <p:nvPr/>
        </p:nvSpPr>
        <p:spPr>
          <a:xfrm>
            <a:off x="5194849" y="1470991"/>
            <a:ext cx="1781233" cy="8348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dirty="0" smtClean="0">
                <a:solidFill>
                  <a:schemeClr val="tx1"/>
                </a:solidFill>
              </a:rPr>
              <a:t>Lidé žijí usedle, ale loví na zamrzlém ledu</a:t>
            </a:r>
            <a:endParaRPr lang="cs-CZ" sz="1400" dirty="0">
              <a:solidFill>
                <a:schemeClr val="tx1"/>
              </a:solidFill>
            </a:endParaRPr>
          </a:p>
        </p:txBody>
      </p:sp>
      <p:sp>
        <p:nvSpPr>
          <p:cNvPr id="11" name="Obdélník 10"/>
          <p:cNvSpPr/>
          <p:nvPr/>
        </p:nvSpPr>
        <p:spPr>
          <a:xfrm>
            <a:off x="5204123" y="2378766"/>
            <a:ext cx="1771960" cy="8348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dirty="0" smtClean="0">
                <a:solidFill>
                  <a:schemeClr val="tx1"/>
                </a:solidFill>
              </a:rPr>
              <a:t>Zvířata mají teplou srst a podkožní tuk.</a:t>
            </a:r>
          </a:p>
          <a:p>
            <a:pPr algn="ctr"/>
            <a:r>
              <a:rPr lang="cs-CZ" sz="1400" dirty="0" smtClean="0">
                <a:solidFill>
                  <a:schemeClr val="tx1"/>
                </a:solidFill>
              </a:rPr>
              <a:t>Medvědi v zimě hibernují</a:t>
            </a:r>
            <a:endParaRPr lang="cs-CZ" sz="1400" dirty="0">
              <a:solidFill>
                <a:schemeClr val="tx1"/>
              </a:solidFill>
            </a:endParaRPr>
          </a:p>
        </p:txBody>
      </p:sp>
      <p:sp>
        <p:nvSpPr>
          <p:cNvPr id="12" name="Obdélník 11"/>
          <p:cNvSpPr/>
          <p:nvPr/>
        </p:nvSpPr>
        <p:spPr>
          <a:xfrm>
            <a:off x="5235935" y="3301116"/>
            <a:ext cx="1701718" cy="8348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dirty="0" smtClean="0">
                <a:solidFill>
                  <a:schemeClr val="tx1"/>
                </a:solidFill>
              </a:rPr>
              <a:t>Rostliny adaptovány na podmínky chladu a sucha</a:t>
            </a:r>
            <a:endParaRPr lang="cs-CZ" sz="1400" dirty="0">
              <a:solidFill>
                <a:schemeClr val="tx1"/>
              </a:solidFill>
            </a:endParaRPr>
          </a:p>
        </p:txBody>
      </p:sp>
      <p:sp>
        <p:nvSpPr>
          <p:cNvPr id="13" name="Obdélník 12"/>
          <p:cNvSpPr/>
          <p:nvPr/>
        </p:nvSpPr>
        <p:spPr>
          <a:xfrm>
            <a:off x="7032923" y="5829626"/>
            <a:ext cx="1635318" cy="5155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dirty="0">
              <a:solidFill>
                <a:schemeClr val="tx1"/>
              </a:solidFill>
            </a:endParaRPr>
          </a:p>
        </p:txBody>
      </p:sp>
      <p:sp>
        <p:nvSpPr>
          <p:cNvPr id="14" name="Obdélník 13"/>
          <p:cNvSpPr/>
          <p:nvPr/>
        </p:nvSpPr>
        <p:spPr>
          <a:xfrm>
            <a:off x="5277014" y="4805237"/>
            <a:ext cx="1618091" cy="5141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dirty="0">
              <a:solidFill>
                <a:schemeClr val="tx1"/>
              </a:solidFill>
            </a:endParaRPr>
          </a:p>
        </p:txBody>
      </p:sp>
      <p:sp>
        <p:nvSpPr>
          <p:cNvPr id="15" name="Obdélník 14"/>
          <p:cNvSpPr/>
          <p:nvPr/>
        </p:nvSpPr>
        <p:spPr>
          <a:xfrm>
            <a:off x="3497244" y="4377196"/>
            <a:ext cx="1656519" cy="4731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dirty="0">
              <a:solidFill>
                <a:schemeClr val="tx1"/>
              </a:solidFill>
            </a:endParaRPr>
          </a:p>
        </p:txBody>
      </p:sp>
      <p:sp>
        <p:nvSpPr>
          <p:cNvPr id="16" name="Obdélník 15"/>
          <p:cNvSpPr/>
          <p:nvPr/>
        </p:nvSpPr>
        <p:spPr>
          <a:xfrm>
            <a:off x="3506520" y="2319127"/>
            <a:ext cx="1637969" cy="5274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dirty="0">
              <a:solidFill>
                <a:schemeClr val="tx1"/>
              </a:solidFill>
            </a:endParaRPr>
          </a:p>
        </p:txBody>
      </p:sp>
      <p:sp>
        <p:nvSpPr>
          <p:cNvPr id="17" name="Obdélník 16"/>
          <p:cNvSpPr/>
          <p:nvPr/>
        </p:nvSpPr>
        <p:spPr>
          <a:xfrm>
            <a:off x="7022322" y="2328403"/>
            <a:ext cx="1580989" cy="5181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dirty="0">
              <a:solidFill>
                <a:schemeClr val="tx1"/>
              </a:solidFill>
            </a:endParaRPr>
          </a:p>
        </p:txBody>
      </p:sp>
      <p:sp>
        <p:nvSpPr>
          <p:cNvPr id="18" name="Obdélník 17"/>
          <p:cNvSpPr/>
          <p:nvPr/>
        </p:nvSpPr>
        <p:spPr>
          <a:xfrm>
            <a:off x="5258458" y="874643"/>
            <a:ext cx="1660638" cy="4986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dirty="0">
              <a:solidFill>
                <a:schemeClr val="tx1"/>
              </a:solidFill>
            </a:endParaRPr>
          </a:p>
        </p:txBody>
      </p:sp>
    </p:spTree>
    <p:extLst>
      <p:ext uri="{BB962C8B-B14F-4D97-AF65-F5344CB8AC3E}">
        <p14:creationId xmlns:p14="http://schemas.microsoft.com/office/powerpoint/2010/main" val="160830362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259032" y="6440495"/>
            <a:ext cx="6512209" cy="858039"/>
          </a:xfrm>
        </p:spPr>
        <p:txBody>
          <a:bodyPr/>
          <a:lstStyle/>
          <a:p>
            <a:endParaRPr lang="cs-CZ" dirty="0"/>
          </a:p>
        </p:txBody>
      </p:sp>
      <p:pic>
        <p:nvPicPr>
          <p:cNvPr id="10244" name="Picture 4" descr="Těžký úkol strážců Amazonie: Kdo ochrání bohatství amazonského pralesa? |  100+1 zahraniční zajímavost"/>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061852" y="0"/>
            <a:ext cx="4606149" cy="3070766"/>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Stromoví lidé | Planeta lidí | Radka Švejnohová"/>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8403" y="3816776"/>
            <a:ext cx="4561837" cy="30412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eet the Korowai Tribe of Papua New Guine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524000" y="1"/>
            <a:ext cx="4644008" cy="30707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Secret tribe Indonesia: korowai people used to eat HUMAN flesh | Travel  News | Travel | Express.co.u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0830" y="3816776"/>
            <a:ext cx="4615964" cy="302820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TROPICKÝ DEŠTNÝ LES JAKO TÉMA ENVIRONMENTÁLNÍHO VZDĚLÁVÁNÍ NA 1. STUPNI  ZÁKLADNÍ ŠKOL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65142" y="2853367"/>
            <a:ext cx="1302858" cy="98091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1) ROZLOŽENÍ TROPICKÝCH DEŠTNÝCH LESŮ NA ZEMI: ☺Doplňte k šipkám v mapce  (obr. 1) rozložení tropických deštnýc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03754" y="2853367"/>
            <a:ext cx="1134703" cy="97528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Kdo žije v deštném pralese. Úžasná zvířata deštného prales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41157" y="2893999"/>
            <a:ext cx="1489852" cy="981792"/>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Vliv těžby dřeva na život goril a šimpanzů v Kamerunu | Témat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36258" y="2894000"/>
            <a:ext cx="1517407" cy="95084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EXOTICKÉ BROMÉLIE PŘIŠLY Z DEŠTNÝCH PRALESŮ - Zahrádkářův r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55904" y="2893998"/>
            <a:ext cx="1452465" cy="94116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Bromélie, tropické krásky jako stvořené pro moderní byt | iReceptář.cz"/>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35180" y="2924944"/>
            <a:ext cx="1507234" cy="91990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0" descr="TROPICKÝ DEŠTNÝ LES JAKO TÉMA ENVIRONMENTÁLNÍHO VZDĚLÁVÁNÍ NA 1. STUPNI  ZÁKLADNÍ ŠKOL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19078" y="2844893"/>
            <a:ext cx="1100604" cy="999955"/>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4439816" y="188641"/>
            <a:ext cx="3436262" cy="461665"/>
          </a:xfrm>
          <a:prstGeom prst="rect">
            <a:avLst/>
          </a:prstGeom>
          <a:noFill/>
        </p:spPr>
        <p:txBody>
          <a:bodyPr wrap="none" rtlCol="0">
            <a:spAutoFit/>
          </a:bodyPr>
          <a:lstStyle/>
          <a:p>
            <a:r>
              <a:rPr lang="cs-CZ" sz="2400" b="1" dirty="0">
                <a:solidFill>
                  <a:schemeClr val="bg1"/>
                </a:solidFill>
              </a:rPr>
              <a:t>Lidé v tropickém pralese </a:t>
            </a:r>
          </a:p>
        </p:txBody>
      </p:sp>
    </p:spTree>
    <p:extLst>
      <p:ext uri="{BB962C8B-B14F-4D97-AF65-F5344CB8AC3E}">
        <p14:creationId xmlns:p14="http://schemas.microsoft.com/office/powerpoint/2010/main" val="126653664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2290" name="Picture 2" descr="Za tajemstvím pánů pouště: Kočovný život Tuaregů je plný dřiny i smíchu |  Reflex.cz"/>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1" y="650"/>
            <a:ext cx="4263635" cy="2324154"/>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Tuaregové: Co zbylo z pánů pouště? | 100+1 zahraniční zajímavo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76121" y="650"/>
            <a:ext cx="3467779" cy="2307238"/>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Jižní Evrop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9937" y="-4828"/>
            <a:ext cx="2082637" cy="23248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The Bedouin People Drive Thru History® : &quot;Ends of the Earth&quo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7160" y="4566861"/>
            <a:ext cx="4032778" cy="23175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Život v pouštích | Témat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297" y="2315716"/>
            <a:ext cx="4030873" cy="2246317"/>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Tuaregové, neohrožení nomádi saharské pouště | Treking.cz"/>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60296" y="2300343"/>
            <a:ext cx="1907704" cy="2532784"/>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Bylo to jako nejlepší letní tábor v životě, říká Martin Gabla, E Triatlon -  triatlonový magazí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19938" y="2307888"/>
            <a:ext cx="3240359" cy="252523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estopis: Peru – Oáza Huacachina | My space, my worl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55170" y="4821565"/>
            <a:ext cx="5112831" cy="2062805"/>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6103978" y="2420889"/>
            <a:ext cx="1792222" cy="461665"/>
          </a:xfrm>
          <a:prstGeom prst="rect">
            <a:avLst/>
          </a:prstGeom>
          <a:noFill/>
        </p:spPr>
        <p:txBody>
          <a:bodyPr wrap="none" rtlCol="0">
            <a:spAutoFit/>
          </a:bodyPr>
          <a:lstStyle/>
          <a:p>
            <a:r>
              <a:rPr lang="cs-CZ" sz="2400" b="1" dirty="0">
                <a:solidFill>
                  <a:schemeClr val="bg1"/>
                </a:solidFill>
              </a:rPr>
              <a:t>Lidé v poušti</a:t>
            </a:r>
          </a:p>
        </p:txBody>
      </p:sp>
    </p:spTree>
    <p:extLst>
      <p:ext uri="{BB962C8B-B14F-4D97-AF65-F5344CB8AC3E}">
        <p14:creationId xmlns:p14="http://schemas.microsoft.com/office/powerpoint/2010/main" val="243788107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88338" y="126590"/>
            <a:ext cx="10515600" cy="1002499"/>
          </a:xfrm>
        </p:spPr>
        <p:txBody>
          <a:bodyPr>
            <a:normAutofit/>
          </a:bodyPr>
          <a:lstStyle/>
          <a:p>
            <a:pPr algn="ctr"/>
            <a:r>
              <a:rPr lang="cs-CZ" sz="3200" b="1" dirty="0" smtClean="0"/>
              <a:t>Lidé ve stepích, savanách a na prériích</a:t>
            </a:r>
            <a:endParaRPr lang="cs-CZ" sz="3200" b="1" dirty="0"/>
          </a:p>
        </p:txBody>
      </p:sp>
      <p:pic>
        <p:nvPicPr>
          <p:cNvPr id="4" name="Picture 2" descr="https://upload.wikimedia.org/wikipedia/commons/7/71/Henry_Farney_Chie_Spotted_Tail.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600079" y="1025893"/>
            <a:ext cx="3330140" cy="22023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upload.wikimedia.org/wikipedia/commons/thumb/1/17/George_Catlin_-_Buffalo_Bulls_Back_Fat_-_Smithsonian.jpg/800px-George_Catlin_-_Buffalo_Bulls_Back_Fat_-_Smithsonia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993" y="396931"/>
            <a:ext cx="2327891" cy="2831297"/>
          </a:xfrm>
          <a:prstGeom prst="rect">
            <a:avLst/>
          </a:prstGeom>
          <a:noFill/>
          <a:extLst>
            <a:ext uri="{909E8E84-426E-40DD-AFC4-6F175D3DCCD1}">
              <a14:hiddenFill xmlns:a14="http://schemas.microsoft.com/office/drawing/2010/main">
                <a:solidFill>
                  <a:srgbClr val="FFFFFF"/>
                </a:solidFill>
              </a14:hiddenFill>
            </a:ext>
          </a:extLst>
        </p:spPr>
      </p:pic>
      <p:pic>
        <p:nvPicPr>
          <p:cNvPr id="8" name="Zástupný symbol pro obsah 6"/>
          <p:cNvPicPr>
            <a:picLocks noChangeAspect="1"/>
          </p:cNvPicPr>
          <p:nvPr/>
        </p:nvPicPr>
        <p:blipFill>
          <a:blip r:embed="rId4"/>
          <a:stretch>
            <a:fillRect/>
          </a:stretch>
        </p:blipFill>
        <p:spPr>
          <a:xfrm>
            <a:off x="6028414" y="1025893"/>
            <a:ext cx="2955006" cy="2202335"/>
          </a:xfrm>
          <a:prstGeom prst="rect">
            <a:avLst/>
          </a:prstGeom>
        </p:spPr>
      </p:pic>
      <p:pic>
        <p:nvPicPr>
          <p:cNvPr id="10" name="Picture 8" descr="undefine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3993" y="3355449"/>
            <a:ext cx="2327891" cy="336340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undefine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00079" y="3698557"/>
            <a:ext cx="3840478" cy="302029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undefine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40557" y="3435562"/>
            <a:ext cx="2542863" cy="3203175"/>
          </a:xfrm>
          <a:prstGeom prst="rect">
            <a:avLst/>
          </a:prstGeom>
          <a:noFill/>
          <a:extLst>
            <a:ext uri="{909E8E84-426E-40DD-AFC4-6F175D3DCCD1}">
              <a14:hiddenFill xmlns:a14="http://schemas.microsoft.com/office/drawing/2010/main">
                <a:solidFill>
                  <a:srgbClr val="FFFFFF"/>
                </a:solidFill>
              </a14:hiddenFill>
            </a:ext>
          </a:extLst>
        </p:spPr>
      </p:pic>
      <p:pic>
        <p:nvPicPr>
          <p:cNvPr id="13" name="Zástupný symbol pro obsah 11"/>
          <p:cNvPicPr>
            <a:picLocks noChangeAspect="1"/>
          </p:cNvPicPr>
          <p:nvPr/>
        </p:nvPicPr>
        <p:blipFill>
          <a:blip r:embed="rId8"/>
          <a:stretch>
            <a:fillRect/>
          </a:stretch>
        </p:blipFill>
        <p:spPr>
          <a:xfrm>
            <a:off x="9139820" y="4079822"/>
            <a:ext cx="2888909" cy="2558915"/>
          </a:xfrm>
          <a:prstGeom prst="rect">
            <a:avLst/>
          </a:prstGeom>
        </p:spPr>
      </p:pic>
      <p:pic>
        <p:nvPicPr>
          <p:cNvPr id="14" name="Picture 14" descr="https://upload.wikimedia.org/wikipedia/commons/0/00/North_American_cultural_areas.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9820" y="301826"/>
            <a:ext cx="2857245" cy="3650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489222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6" descr="Tibet Plateau Royalty-Free Images, Stock Photos &amp; Pictures | Shutter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5122" y="0"/>
            <a:ext cx="3106462" cy="2108876"/>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838200" y="62977"/>
            <a:ext cx="10158454" cy="771912"/>
          </a:xfrm>
        </p:spPr>
        <p:txBody>
          <a:bodyPr>
            <a:normAutofit/>
          </a:bodyPr>
          <a:lstStyle/>
          <a:p>
            <a:pPr algn="ctr"/>
            <a:r>
              <a:rPr lang="cs-CZ" sz="2400" b="1" dirty="0" smtClean="0">
                <a:latin typeface="+mn-lt"/>
              </a:rPr>
              <a:t>Lidé ve výšinách And a Tibetu</a:t>
            </a:r>
            <a:endParaRPr lang="cs-CZ" sz="2400" b="1" dirty="0">
              <a:latin typeface="+mn-lt"/>
            </a:endParaRPr>
          </a:p>
        </p:txBody>
      </p:sp>
      <p:pic>
        <p:nvPicPr>
          <p:cNvPr id="7" name="Picture 2" descr="undefin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3944664" cy="26297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undefined"/>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0" y="4203362"/>
            <a:ext cx="3944664" cy="2654638"/>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p:cNvPicPr>
            <a:picLocks noChangeAspect="1"/>
          </p:cNvPicPr>
          <p:nvPr/>
        </p:nvPicPr>
        <p:blipFill>
          <a:blip r:embed="rId5"/>
          <a:stretch>
            <a:fillRect/>
          </a:stretch>
        </p:blipFill>
        <p:spPr>
          <a:xfrm>
            <a:off x="0" y="2629776"/>
            <a:ext cx="3944664" cy="1573586"/>
          </a:xfrm>
          <a:prstGeom prst="rect">
            <a:avLst/>
          </a:prstGeom>
        </p:spPr>
      </p:pic>
      <p:pic>
        <p:nvPicPr>
          <p:cNvPr id="12" name="Picture 8" descr="undefine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44664" y="4203363"/>
            <a:ext cx="3963454" cy="26297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undefine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89328" y="4203362"/>
            <a:ext cx="4302672" cy="2654638"/>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p:cNvSpPr txBox="1"/>
          <p:nvPr/>
        </p:nvSpPr>
        <p:spPr>
          <a:xfrm>
            <a:off x="4921860" y="6297433"/>
            <a:ext cx="1360244" cy="338554"/>
          </a:xfrm>
          <a:prstGeom prst="rect">
            <a:avLst/>
          </a:prstGeom>
          <a:noFill/>
        </p:spPr>
        <p:txBody>
          <a:bodyPr wrap="none" rtlCol="0">
            <a:spAutoFit/>
          </a:bodyPr>
          <a:lstStyle/>
          <a:p>
            <a:r>
              <a:rPr lang="cs-CZ" sz="1600" b="1" dirty="0" smtClean="0"/>
              <a:t>Planina </a:t>
            </a:r>
            <a:r>
              <a:rPr lang="cs-CZ" sz="1600" b="1" dirty="0" err="1" smtClean="0"/>
              <a:t>Cusco</a:t>
            </a:r>
            <a:endParaRPr lang="cs-CZ" sz="1600" b="1" dirty="0"/>
          </a:p>
        </p:txBody>
      </p:sp>
      <p:sp>
        <p:nvSpPr>
          <p:cNvPr id="11" name="TextovéPole 10"/>
          <p:cNvSpPr txBox="1"/>
          <p:nvPr/>
        </p:nvSpPr>
        <p:spPr>
          <a:xfrm>
            <a:off x="9175805" y="6512120"/>
            <a:ext cx="2204899" cy="338554"/>
          </a:xfrm>
          <a:prstGeom prst="rect">
            <a:avLst/>
          </a:prstGeom>
          <a:noFill/>
        </p:spPr>
        <p:txBody>
          <a:bodyPr wrap="none" rtlCol="0">
            <a:spAutoFit/>
          </a:bodyPr>
          <a:lstStyle/>
          <a:p>
            <a:r>
              <a:rPr lang="cs-CZ" sz="1600" b="1" dirty="0" smtClean="0"/>
              <a:t>Brána Slunce, </a:t>
            </a:r>
            <a:r>
              <a:rPr lang="cs-CZ" sz="1600" b="1" dirty="0" err="1" smtClean="0"/>
              <a:t>Tiwanaku</a:t>
            </a:r>
            <a:endParaRPr lang="cs-CZ" sz="1600" b="1" dirty="0"/>
          </a:p>
        </p:txBody>
      </p:sp>
      <p:pic>
        <p:nvPicPr>
          <p:cNvPr id="20" name="Picture 16" descr="On the Tibetan Plateau | Mirage Magazin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44662" y="781708"/>
            <a:ext cx="3910460" cy="12220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8" descr="Plateau of Tibet | Himalayas, Plateau Region, Plateau Lakes | Britannic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55122" y="2003728"/>
            <a:ext cx="4336878" cy="256414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undefined"/>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553168" y="0"/>
            <a:ext cx="1638831" cy="200372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descr="How Indigenous Knowledge Helped Plant Over 3 Million Trees In The Andes |  Goodness Exchang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44663" y="2003729"/>
            <a:ext cx="3910459" cy="2199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740442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1347" y="3717221"/>
            <a:ext cx="3169306" cy="2822741"/>
          </a:xfrm>
          <a:prstGeom prst="rect">
            <a:avLst/>
          </a:prstGeom>
        </p:spPr>
      </p:pic>
      <p:pic>
        <p:nvPicPr>
          <p:cNvPr id="11" name="Obrázek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6096000" cy="3429000"/>
          </a:xfrm>
          <a:prstGeom prst="rect">
            <a:avLst/>
          </a:prstGeom>
        </p:spPr>
      </p:pic>
      <p:pic>
        <p:nvPicPr>
          <p:cNvPr id="4" name="Zástupný symbol pro obsah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096000" y="0"/>
            <a:ext cx="6096000" cy="3429000"/>
          </a:xfrm>
        </p:spPr>
      </p:pic>
      <p:pic>
        <p:nvPicPr>
          <p:cNvPr id="6" name="Obráze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88" y="3528392"/>
            <a:ext cx="4685467" cy="3329608"/>
          </a:xfrm>
          <a:prstGeom prst="rect">
            <a:avLst/>
          </a:prstGeom>
        </p:spPr>
      </p:pic>
      <p:pic>
        <p:nvPicPr>
          <p:cNvPr id="7" name="Obrázek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00" y="3429000"/>
            <a:ext cx="4572000" cy="3429000"/>
          </a:xfrm>
          <a:prstGeom prst="rect">
            <a:avLst/>
          </a:prstGeom>
        </p:spPr>
      </p:pic>
      <p:sp>
        <p:nvSpPr>
          <p:cNvPr id="2" name="Nadpis 1"/>
          <p:cNvSpPr>
            <a:spLocks noGrp="1"/>
          </p:cNvSpPr>
          <p:nvPr>
            <p:ph type="title"/>
          </p:nvPr>
        </p:nvSpPr>
        <p:spPr>
          <a:xfrm>
            <a:off x="3061252" y="3112934"/>
            <a:ext cx="5909144" cy="703691"/>
          </a:xfrm>
          <a:solidFill>
            <a:schemeClr val="bg1"/>
          </a:solidFill>
          <a:ln w="19050">
            <a:solidFill>
              <a:schemeClr val="tx1"/>
            </a:solidFill>
          </a:ln>
        </p:spPr>
        <p:txBody>
          <a:bodyPr>
            <a:normAutofit/>
          </a:bodyPr>
          <a:lstStyle/>
          <a:p>
            <a:pPr algn="ctr"/>
            <a:r>
              <a:rPr lang="cs-CZ" sz="3400" b="1" dirty="0"/>
              <a:t>Lidé v současných </a:t>
            </a:r>
            <a:r>
              <a:rPr lang="cs-CZ" sz="3400" b="1" dirty="0" smtClean="0"/>
              <a:t>velkoměstech </a:t>
            </a:r>
            <a:endParaRPr lang="cs-CZ" sz="3400" b="1" dirty="0"/>
          </a:p>
        </p:txBody>
      </p:sp>
    </p:spTree>
    <p:extLst>
      <p:ext uri="{BB962C8B-B14F-4D97-AF65-F5344CB8AC3E}">
        <p14:creationId xmlns:p14="http://schemas.microsoft.com/office/powerpoint/2010/main" val="358963770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30" name="Picture 18" descr="Report: jaký přijímají média lidé v Dánsku? | Presspektiv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47432" y="0"/>
            <a:ext cx="1582701" cy="1055134"/>
          </a:xfrm>
          <a:prstGeom prst="rect">
            <a:avLst/>
          </a:prstGeom>
          <a:noFill/>
          <a:extLst>
            <a:ext uri="{909E8E84-426E-40DD-AFC4-6F175D3DCCD1}">
              <a14:hiddenFill xmlns:a14="http://schemas.microsoft.com/office/drawing/2010/main">
                <a:solidFill>
                  <a:srgbClr val="FFFFFF"/>
                </a:solidFill>
              </a14:hiddenFill>
            </a:ext>
          </a:extLst>
        </p:spPr>
      </p:pic>
      <p:pic>
        <p:nvPicPr>
          <p:cNvPr id="13332" name="Picture 20" descr="Dánsko - průvodce | Cestujlevne.co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66863" y="1055134"/>
            <a:ext cx="2454768" cy="1343629"/>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lstStyle/>
          <a:p>
            <a:endParaRPr lang="cs-CZ"/>
          </a:p>
        </p:txBody>
      </p:sp>
      <p:pic>
        <p:nvPicPr>
          <p:cNvPr id="13318" name="Picture 6" descr="Město lidem, lidé městu 2022"/>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1" y="-1"/>
            <a:ext cx="5356047" cy="3426539"/>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New York - průvodce, tipy, zajímavosti a informace | CK S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2350" y="-1"/>
            <a:ext cx="5372431" cy="3437021"/>
          </a:xfrm>
          <a:prstGeom prst="rect">
            <a:avLst/>
          </a:prstGeom>
          <a:noFill/>
          <a:extLst>
            <a:ext uri="{909E8E84-426E-40DD-AFC4-6F175D3DCCD1}">
              <a14:hiddenFill xmlns:a14="http://schemas.microsoft.com/office/drawing/2010/main">
                <a:solidFill>
                  <a:srgbClr val="FFFFFF"/>
                </a:solidFill>
              </a14:hiddenFill>
            </a:ext>
          </a:extLst>
        </p:spPr>
      </p:pic>
      <p:pic>
        <p:nvPicPr>
          <p:cNvPr id="13324" name="Picture 12" descr="Svět přivítal příchod nového roku. V New Yorku slavilo přes milion lidí -  Deník.cz"/>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66183" y="3437021"/>
            <a:ext cx="6107561" cy="3447144"/>
          </a:xfrm>
          <a:prstGeom prst="rect">
            <a:avLst/>
          </a:prstGeom>
          <a:noFill/>
          <a:extLst>
            <a:ext uri="{909E8E84-426E-40DD-AFC4-6F175D3DCCD1}">
              <a14:hiddenFill xmlns:a14="http://schemas.microsoft.com/office/drawing/2010/main">
                <a:solidFill>
                  <a:srgbClr val="FFFFFF"/>
                </a:solidFill>
              </a14:hiddenFill>
            </a:ext>
          </a:extLst>
        </p:spPr>
      </p:pic>
      <p:pic>
        <p:nvPicPr>
          <p:cNvPr id="13326" name="Picture 14" descr="Monstrózní Expo v Dubaji. Emirát za něj utratí stovky miliard, přilákat  chce 25 milionů lidí | iROZHLAS - spolehlivé zpráv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426539"/>
            <a:ext cx="6096000" cy="34314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8" descr="Článek Praha – stověžatá perla Evropy | Desperado.cz"/>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09386" y="2380191"/>
            <a:ext cx="2357553" cy="1768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58164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98150"/>
            <a:ext cx="10515600" cy="660593"/>
          </a:xfrm>
        </p:spPr>
        <p:txBody>
          <a:bodyPr>
            <a:normAutofit/>
          </a:bodyPr>
          <a:lstStyle/>
          <a:p>
            <a:pPr algn="ctr"/>
            <a:r>
              <a:rPr lang="cs-CZ" sz="3600" b="1" dirty="0" err="1" smtClean="0"/>
              <a:t>Out</a:t>
            </a:r>
            <a:r>
              <a:rPr lang="cs-CZ" sz="3600" b="1" dirty="0" smtClean="0"/>
              <a:t> of </a:t>
            </a:r>
            <a:r>
              <a:rPr lang="cs-CZ" sz="3600" b="1" dirty="0" err="1" smtClean="0"/>
              <a:t>Africa</a:t>
            </a:r>
            <a:r>
              <a:rPr lang="cs-CZ" sz="3600" b="1" dirty="0" smtClean="0"/>
              <a:t> – migrace archaických hominidů z Afriky</a:t>
            </a:r>
            <a:endParaRPr lang="cs-CZ" sz="3600" b="1" dirty="0"/>
          </a:p>
        </p:txBody>
      </p:sp>
      <p:pic>
        <p:nvPicPr>
          <p:cNvPr id="4" name="Picture 2" descr="Map of the potential distribution of archaic hominins, including H. erectus, H. floresiensis, H. neanderthalenesis, Denisovans and archaic African hominins, in the Old World at the time of the evolution and dispersal of H. sapiens between approximately 300 and 60 thousand years ago"/>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5475" y="939915"/>
            <a:ext cx="9920910" cy="4769123"/>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357810" y="5815200"/>
            <a:ext cx="11553245" cy="923330"/>
          </a:xfrm>
          <a:prstGeom prst="rect">
            <a:avLst/>
          </a:prstGeom>
        </p:spPr>
        <p:txBody>
          <a:bodyPr wrap="square">
            <a:spAutoFit/>
          </a:bodyPr>
          <a:lstStyle/>
          <a:p>
            <a:r>
              <a:rPr lang="cs-CZ" b="0" i="0" dirty="0" smtClean="0">
                <a:solidFill>
                  <a:srgbClr val="000000"/>
                </a:solidFill>
                <a:effectLst/>
                <a:latin typeface="Roboto"/>
              </a:rPr>
              <a:t>Mapa potenciálního rozšíření archaických </a:t>
            </a:r>
            <a:r>
              <a:rPr lang="cs-CZ" b="0" i="0" dirty="0" err="1" smtClean="0">
                <a:solidFill>
                  <a:srgbClr val="000000"/>
                </a:solidFill>
                <a:effectLst/>
                <a:latin typeface="Roboto"/>
              </a:rPr>
              <a:t>homininů</a:t>
            </a:r>
            <a:r>
              <a:rPr lang="cs-CZ" b="0" i="0" dirty="0" smtClean="0">
                <a:solidFill>
                  <a:srgbClr val="000000"/>
                </a:solidFill>
                <a:effectLst/>
                <a:latin typeface="Roboto"/>
              </a:rPr>
              <a:t>, včetně </a:t>
            </a:r>
            <a:r>
              <a:rPr lang="cs-CZ" b="0" i="1" dirty="0" smtClean="0">
                <a:solidFill>
                  <a:srgbClr val="000000"/>
                </a:solidFill>
                <a:effectLst/>
                <a:latin typeface="Roboto"/>
              </a:rPr>
              <a:t>H. </a:t>
            </a:r>
            <a:r>
              <a:rPr lang="cs-CZ" b="0" i="1" dirty="0" err="1" smtClean="0">
                <a:solidFill>
                  <a:srgbClr val="000000"/>
                </a:solidFill>
                <a:effectLst/>
                <a:latin typeface="Roboto"/>
              </a:rPr>
              <a:t>erectus</a:t>
            </a:r>
            <a:r>
              <a:rPr lang="cs-CZ" b="0" i="0" dirty="0" smtClean="0">
                <a:solidFill>
                  <a:srgbClr val="000000"/>
                </a:solidFill>
                <a:effectLst/>
                <a:latin typeface="Roboto"/>
              </a:rPr>
              <a:t>, </a:t>
            </a:r>
            <a:r>
              <a:rPr lang="cs-CZ" b="0" i="1" dirty="0" smtClean="0">
                <a:solidFill>
                  <a:srgbClr val="000000"/>
                </a:solidFill>
                <a:effectLst/>
                <a:latin typeface="Roboto"/>
              </a:rPr>
              <a:t>H. </a:t>
            </a:r>
            <a:r>
              <a:rPr lang="cs-CZ" b="0" i="1" dirty="0" err="1" smtClean="0">
                <a:solidFill>
                  <a:srgbClr val="000000"/>
                </a:solidFill>
                <a:effectLst/>
                <a:latin typeface="Roboto"/>
              </a:rPr>
              <a:t>floresiensis</a:t>
            </a:r>
            <a:r>
              <a:rPr lang="cs-CZ" b="0" i="0" dirty="0" smtClean="0">
                <a:solidFill>
                  <a:srgbClr val="000000"/>
                </a:solidFill>
                <a:effectLst/>
                <a:latin typeface="Roboto"/>
              </a:rPr>
              <a:t>, </a:t>
            </a:r>
            <a:r>
              <a:rPr lang="cs-CZ" b="0" i="1" dirty="0" smtClean="0">
                <a:solidFill>
                  <a:srgbClr val="000000"/>
                </a:solidFill>
                <a:effectLst/>
                <a:latin typeface="Roboto"/>
              </a:rPr>
              <a:t>H. </a:t>
            </a:r>
            <a:r>
              <a:rPr lang="cs-CZ" b="0" i="1" dirty="0" err="1" smtClean="0">
                <a:solidFill>
                  <a:srgbClr val="000000"/>
                </a:solidFill>
                <a:effectLst/>
                <a:latin typeface="Roboto"/>
              </a:rPr>
              <a:t>neanderthalenesis</a:t>
            </a:r>
            <a:r>
              <a:rPr lang="cs-CZ" b="0" i="0" dirty="0" smtClean="0">
                <a:solidFill>
                  <a:srgbClr val="000000"/>
                </a:solidFill>
                <a:effectLst/>
                <a:latin typeface="Roboto"/>
              </a:rPr>
              <a:t>, </a:t>
            </a:r>
            <a:r>
              <a:rPr lang="cs-CZ" b="0" i="0" dirty="0" err="1" smtClean="0">
                <a:solidFill>
                  <a:srgbClr val="000000"/>
                </a:solidFill>
                <a:effectLst/>
                <a:latin typeface="Roboto"/>
              </a:rPr>
              <a:t>denisovanů</a:t>
            </a:r>
            <a:r>
              <a:rPr lang="cs-CZ" b="0" i="0" dirty="0" smtClean="0">
                <a:solidFill>
                  <a:srgbClr val="000000"/>
                </a:solidFill>
                <a:effectLst/>
                <a:latin typeface="Roboto"/>
              </a:rPr>
              <a:t> a archaických afrických </a:t>
            </a:r>
            <a:r>
              <a:rPr lang="cs-CZ" b="0" i="0" dirty="0" err="1" smtClean="0">
                <a:solidFill>
                  <a:srgbClr val="000000"/>
                </a:solidFill>
                <a:effectLst/>
                <a:latin typeface="Roboto"/>
              </a:rPr>
              <a:t>homininů</a:t>
            </a:r>
            <a:r>
              <a:rPr lang="cs-CZ" b="0" i="0" dirty="0" smtClean="0">
                <a:solidFill>
                  <a:srgbClr val="000000"/>
                </a:solidFill>
                <a:effectLst/>
                <a:latin typeface="Roboto"/>
              </a:rPr>
              <a:t>, ve Starém světě v době evoluce a šíření </a:t>
            </a:r>
            <a:r>
              <a:rPr lang="cs-CZ" b="0" i="1" dirty="0" smtClean="0">
                <a:solidFill>
                  <a:srgbClr val="000000"/>
                </a:solidFill>
                <a:effectLst/>
                <a:latin typeface="Roboto"/>
              </a:rPr>
              <a:t>H. sapiens</a:t>
            </a:r>
            <a:r>
              <a:rPr lang="cs-CZ" b="0" i="0" dirty="0" smtClean="0">
                <a:solidFill>
                  <a:srgbClr val="000000"/>
                </a:solidFill>
                <a:effectLst/>
                <a:latin typeface="Roboto"/>
              </a:rPr>
              <a:t> přibližně   před 300 až 60 tisíci lety.</a:t>
            </a:r>
            <a:endParaRPr lang="cs-CZ" dirty="0"/>
          </a:p>
        </p:txBody>
      </p:sp>
    </p:spTree>
    <p:extLst>
      <p:ext uri="{BB962C8B-B14F-4D97-AF65-F5344CB8AC3E}">
        <p14:creationId xmlns:p14="http://schemas.microsoft.com/office/powerpoint/2010/main" val="165473323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Mezinárodní vesmírná stanice ISS: Kolik členů má posádka? | Ábíčko.cz"/>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454" y="-1"/>
            <a:ext cx="12245454" cy="6886554"/>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337192" y="21532"/>
            <a:ext cx="6797703" cy="922986"/>
          </a:xfrm>
        </p:spPr>
        <p:txBody>
          <a:bodyPr>
            <a:normAutofit/>
          </a:bodyPr>
          <a:lstStyle/>
          <a:p>
            <a:pPr algn="ctr"/>
            <a:r>
              <a:rPr lang="cs-CZ" sz="3200" dirty="0" smtClean="0">
                <a:solidFill>
                  <a:schemeClr val="bg1"/>
                </a:solidFill>
              </a:rPr>
              <a:t>Člověk začíná pronikat do vesmíru !</a:t>
            </a:r>
            <a:endParaRPr lang="cs-CZ" sz="3200" dirty="0">
              <a:solidFill>
                <a:schemeClr val="bg1"/>
              </a:solidFill>
            </a:endParaRPr>
          </a:p>
        </p:txBody>
      </p:sp>
    </p:spTree>
    <p:extLst>
      <p:ext uri="{BB962C8B-B14F-4D97-AF65-F5344CB8AC3E}">
        <p14:creationId xmlns:p14="http://schemas.microsoft.com/office/powerpoint/2010/main" val="366031010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98153"/>
            <a:ext cx="10515600" cy="787814"/>
          </a:xfrm>
        </p:spPr>
        <p:txBody>
          <a:bodyPr>
            <a:normAutofit/>
          </a:bodyPr>
          <a:lstStyle/>
          <a:p>
            <a:pPr algn="ctr"/>
            <a:r>
              <a:rPr lang="cs-CZ" sz="3600" b="1" dirty="0" smtClean="0"/>
              <a:t>Proč běháme Maratónský běh ?</a:t>
            </a:r>
            <a:endParaRPr lang="cs-CZ" sz="3600" b="1" dirty="0"/>
          </a:p>
        </p:txBody>
      </p:sp>
      <p:pic>
        <p:nvPicPr>
          <p:cNvPr id="4" name="Picture 6" descr="undefined"/>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95008" y="985967"/>
            <a:ext cx="3796547" cy="2489196"/>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113971" y="3439790"/>
            <a:ext cx="4020707" cy="523220"/>
          </a:xfrm>
          <a:prstGeom prst="rect">
            <a:avLst/>
          </a:prstGeom>
        </p:spPr>
        <p:txBody>
          <a:bodyPr wrap="square">
            <a:spAutoFit/>
          </a:bodyPr>
          <a:lstStyle/>
          <a:p>
            <a:r>
              <a:rPr lang="cs-CZ" sz="1400" b="1" dirty="0">
                <a:solidFill>
                  <a:srgbClr val="202122"/>
                </a:solidFill>
                <a:latin typeface="Arial" panose="020B0604020202020204" pitchFamily="34" charset="0"/>
              </a:rPr>
              <a:t>Bitva u Marathónu</a:t>
            </a:r>
            <a:r>
              <a:rPr lang="cs-CZ" sz="1400" dirty="0">
                <a:solidFill>
                  <a:srgbClr val="202122"/>
                </a:solidFill>
                <a:latin typeface="Arial" panose="020B0604020202020204" pitchFamily="34" charset="0"/>
              </a:rPr>
              <a:t> se odehrála v roce </a:t>
            </a:r>
            <a:r>
              <a:rPr lang="cs-CZ" sz="1400" dirty="0" smtClean="0">
                <a:solidFill>
                  <a:srgbClr val="202122"/>
                </a:solidFill>
                <a:latin typeface="Arial" panose="020B0604020202020204" pitchFamily="34" charset="0"/>
              </a:rPr>
              <a:t>490 </a:t>
            </a:r>
            <a:r>
              <a:rPr lang="cs-CZ" sz="1400" dirty="0">
                <a:solidFill>
                  <a:srgbClr val="202122"/>
                </a:solidFill>
                <a:latin typeface="Arial" panose="020B0604020202020204" pitchFamily="34" charset="0"/>
              </a:rPr>
              <a:t>př. n. l. během </a:t>
            </a:r>
            <a:r>
              <a:rPr lang="cs-CZ" sz="1400" dirty="0">
                <a:solidFill>
                  <a:srgbClr val="3366CC"/>
                </a:solidFill>
                <a:latin typeface="Arial" panose="020B0604020202020204" pitchFamily="34" charset="0"/>
                <a:hlinkClick r:id="rId3" tooltip="First Persian invasion of Greece"/>
              </a:rPr>
              <a:t>první perské invaze do Řecka</a:t>
            </a:r>
            <a:r>
              <a:rPr lang="cs-CZ" sz="1400" dirty="0">
                <a:solidFill>
                  <a:srgbClr val="202122"/>
                </a:solidFill>
                <a:latin typeface="Arial" panose="020B0604020202020204" pitchFamily="34" charset="0"/>
              </a:rPr>
              <a:t>. </a:t>
            </a:r>
            <a:endParaRPr lang="cs-CZ" sz="1400" dirty="0"/>
          </a:p>
        </p:txBody>
      </p:sp>
      <p:pic>
        <p:nvPicPr>
          <p:cNvPr id="6" name="Picture 4" descr="undefin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4677" y="985966"/>
            <a:ext cx="3729163" cy="2983331"/>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p:cNvSpPr txBox="1"/>
          <p:nvPr/>
        </p:nvSpPr>
        <p:spPr>
          <a:xfrm>
            <a:off x="4206236" y="1065475"/>
            <a:ext cx="2122184" cy="338554"/>
          </a:xfrm>
          <a:prstGeom prst="rect">
            <a:avLst/>
          </a:prstGeom>
          <a:solidFill>
            <a:schemeClr val="bg1"/>
          </a:solidFill>
          <a:ln>
            <a:solidFill>
              <a:schemeClr val="tx1"/>
            </a:solidFill>
          </a:ln>
        </p:spPr>
        <p:txBody>
          <a:bodyPr wrap="none" rtlCol="0">
            <a:spAutoFit/>
          </a:bodyPr>
          <a:lstStyle/>
          <a:p>
            <a:r>
              <a:rPr lang="cs-CZ" sz="1600" dirty="0" smtClean="0"/>
              <a:t>Řecký svět v době bitvy</a:t>
            </a:r>
            <a:endParaRPr lang="cs-CZ" sz="1600" dirty="0"/>
          </a:p>
        </p:txBody>
      </p:sp>
      <p:sp>
        <p:nvSpPr>
          <p:cNvPr id="9" name="Ovál 8"/>
          <p:cNvSpPr/>
          <p:nvPr/>
        </p:nvSpPr>
        <p:spPr>
          <a:xfrm>
            <a:off x="5891915" y="2560321"/>
            <a:ext cx="484211" cy="40551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0" name="Picture 2" descr="https://upload.wikimedia.org/wikipedia/commons/7/78/Athens_2_%2838442096%29.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06960" y="985966"/>
            <a:ext cx="3975655" cy="2977044"/>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p:cNvSpPr txBox="1"/>
          <p:nvPr/>
        </p:nvSpPr>
        <p:spPr>
          <a:xfrm>
            <a:off x="9374588" y="1049578"/>
            <a:ext cx="1349537" cy="369332"/>
          </a:xfrm>
          <a:prstGeom prst="rect">
            <a:avLst/>
          </a:prstGeom>
          <a:noFill/>
          <a:ln>
            <a:solidFill>
              <a:schemeClr val="tx1"/>
            </a:solidFill>
          </a:ln>
        </p:spPr>
        <p:txBody>
          <a:bodyPr wrap="none" rtlCol="0">
            <a:spAutoFit/>
          </a:bodyPr>
          <a:lstStyle/>
          <a:p>
            <a:r>
              <a:rPr lang="cs-CZ" dirty="0" smtClean="0"/>
              <a:t>Athény dnes</a:t>
            </a:r>
            <a:endParaRPr lang="cs-CZ" dirty="0"/>
          </a:p>
        </p:txBody>
      </p:sp>
      <p:pic>
        <p:nvPicPr>
          <p:cNvPr id="13" name="Picture 4" descr="undefine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5008" y="4045107"/>
            <a:ext cx="3466791" cy="2697598"/>
          </a:xfrm>
          <a:prstGeom prst="rect">
            <a:avLst/>
          </a:prstGeom>
          <a:noFill/>
          <a:extLst>
            <a:ext uri="{909E8E84-426E-40DD-AFC4-6F175D3DCCD1}">
              <a14:hiddenFill xmlns:a14="http://schemas.microsoft.com/office/drawing/2010/main">
                <a:solidFill>
                  <a:srgbClr val="FFFFFF"/>
                </a:solidFill>
              </a14:hiddenFill>
            </a:ext>
          </a:extLst>
        </p:spPr>
      </p:pic>
      <p:sp>
        <p:nvSpPr>
          <p:cNvPr id="12" name="Obdélník 11"/>
          <p:cNvSpPr/>
          <p:nvPr/>
        </p:nvSpPr>
        <p:spPr>
          <a:xfrm>
            <a:off x="432019" y="6489761"/>
            <a:ext cx="3002941" cy="307777"/>
          </a:xfrm>
          <a:prstGeom prst="rect">
            <a:avLst/>
          </a:prstGeom>
          <a:solidFill>
            <a:schemeClr val="bg1"/>
          </a:solidFill>
          <a:ln>
            <a:solidFill>
              <a:schemeClr val="tx1"/>
            </a:solidFill>
          </a:ln>
        </p:spPr>
        <p:txBody>
          <a:bodyPr wrap="square">
            <a:spAutoFit/>
          </a:bodyPr>
          <a:lstStyle/>
          <a:p>
            <a:r>
              <a:rPr lang="cs-CZ" sz="1400" i="1" dirty="0" smtClean="0">
                <a:solidFill>
                  <a:srgbClr val="202122"/>
                </a:solidFill>
                <a:latin typeface="Arial" panose="020B0604020202020204" pitchFamily="34" charset="0"/>
              </a:rPr>
              <a:t>Marathón</a:t>
            </a:r>
            <a:r>
              <a:rPr lang="cs-CZ" sz="1400" dirty="0">
                <a:solidFill>
                  <a:srgbClr val="202122"/>
                </a:solidFill>
                <a:latin typeface="Arial" panose="020B0604020202020204" pitchFamily="34" charset="0"/>
              </a:rPr>
              <a:t> </a:t>
            </a:r>
            <a:r>
              <a:rPr lang="cs-CZ" sz="1400" dirty="0" smtClean="0">
                <a:solidFill>
                  <a:srgbClr val="202122"/>
                </a:solidFill>
                <a:latin typeface="Arial" panose="020B0604020202020204" pitchFamily="34" charset="0"/>
              </a:rPr>
              <a:t>- legenda </a:t>
            </a:r>
            <a:r>
              <a:rPr lang="cs-CZ" sz="1400" dirty="0">
                <a:solidFill>
                  <a:srgbClr val="202122"/>
                </a:solidFill>
                <a:latin typeface="Arial" panose="020B0604020202020204" pitchFamily="34" charset="0"/>
              </a:rPr>
              <a:t>o </a:t>
            </a:r>
            <a:r>
              <a:rPr lang="cs-CZ" sz="1400" dirty="0" err="1" smtClean="0">
                <a:solidFill>
                  <a:srgbClr val="3366CC"/>
                </a:solidFill>
                <a:latin typeface="Arial" panose="020B0604020202020204" pitchFamily="34" charset="0"/>
                <a:hlinkClick r:id="rId7" tooltip="Pheidippides"/>
              </a:rPr>
              <a:t>Feidippidovi</a:t>
            </a:r>
            <a:r>
              <a:rPr lang="cs-CZ" sz="1400" dirty="0" smtClean="0">
                <a:solidFill>
                  <a:srgbClr val="202122"/>
                </a:solidFill>
                <a:latin typeface="Arial" panose="020B0604020202020204" pitchFamily="34" charset="0"/>
              </a:rPr>
              <a:t> </a:t>
            </a:r>
            <a:endParaRPr lang="cs-CZ" sz="1400" dirty="0"/>
          </a:p>
        </p:txBody>
      </p:sp>
      <p:pic>
        <p:nvPicPr>
          <p:cNvPr id="14" name="Picture 6" descr="nedefinovaný"/>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65817" y="4045107"/>
            <a:ext cx="4098024" cy="269759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2011 Volkswagen Prague Maratho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06961" y="4045107"/>
            <a:ext cx="3975655" cy="2697598"/>
          </a:xfrm>
          <a:prstGeom prst="rect">
            <a:avLst/>
          </a:prstGeom>
          <a:noFill/>
          <a:extLst>
            <a:ext uri="{909E8E84-426E-40DD-AFC4-6F175D3DCCD1}">
              <a14:hiddenFill xmlns:a14="http://schemas.microsoft.com/office/drawing/2010/main">
                <a:solidFill>
                  <a:srgbClr val="FFFFFF"/>
                </a:solidFill>
              </a14:hiddenFill>
            </a:ext>
          </a:extLst>
        </p:spPr>
      </p:pic>
      <p:sp>
        <p:nvSpPr>
          <p:cNvPr id="16" name="Obdélník 15"/>
          <p:cNvSpPr/>
          <p:nvPr/>
        </p:nvSpPr>
        <p:spPr>
          <a:xfrm>
            <a:off x="3794591" y="3991761"/>
            <a:ext cx="3342582" cy="369332"/>
          </a:xfrm>
          <a:prstGeom prst="rect">
            <a:avLst/>
          </a:prstGeom>
        </p:spPr>
        <p:txBody>
          <a:bodyPr wrap="none">
            <a:spAutoFit/>
          </a:bodyPr>
          <a:lstStyle/>
          <a:p>
            <a:r>
              <a:rPr lang="pt-BR" sz="1400" dirty="0">
                <a:solidFill>
                  <a:srgbClr val="202122"/>
                </a:solidFill>
                <a:latin typeface="Arial" panose="020B0604020202020204" pitchFamily="34" charset="0"/>
              </a:rPr>
              <a:t>Socha Feidippida na Maratónské cestě</a:t>
            </a:r>
            <a:r>
              <a:rPr lang="pt-BR" dirty="0">
                <a:solidFill>
                  <a:srgbClr val="202122"/>
                </a:solidFill>
                <a:latin typeface="Arial" panose="020B0604020202020204" pitchFamily="34" charset="0"/>
              </a:rPr>
              <a:t>.</a:t>
            </a:r>
            <a:endParaRPr lang="cs-CZ" dirty="0"/>
          </a:p>
        </p:txBody>
      </p:sp>
      <p:sp>
        <p:nvSpPr>
          <p:cNvPr id="17" name="TextovéPole 16"/>
          <p:cNvSpPr txBox="1"/>
          <p:nvPr/>
        </p:nvSpPr>
        <p:spPr>
          <a:xfrm>
            <a:off x="8770289" y="4011237"/>
            <a:ext cx="1726435" cy="369332"/>
          </a:xfrm>
          <a:prstGeom prst="rect">
            <a:avLst/>
          </a:prstGeom>
          <a:noFill/>
        </p:spPr>
        <p:txBody>
          <a:bodyPr wrap="none" rtlCol="0">
            <a:spAutoFit/>
          </a:bodyPr>
          <a:lstStyle/>
          <a:p>
            <a:r>
              <a:rPr lang="cs-CZ" dirty="0" smtClean="0"/>
              <a:t>Pražský maratón</a:t>
            </a:r>
            <a:endParaRPr lang="cs-CZ" dirty="0"/>
          </a:p>
        </p:txBody>
      </p:sp>
    </p:spTree>
    <p:extLst>
      <p:ext uri="{BB962C8B-B14F-4D97-AF65-F5344CB8AC3E}">
        <p14:creationId xmlns:p14="http://schemas.microsoft.com/office/powerpoint/2010/main" val="301143942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sz="3800" b="1" dirty="0"/>
              <a:t>Evoluce člověka a inaktivace </a:t>
            </a:r>
            <a:r>
              <a:rPr lang="cs-CZ" sz="3800" b="1" dirty="0" smtClean="0"/>
              <a:t>genů CMAH</a:t>
            </a:r>
            <a:r>
              <a:rPr lang="cs-CZ" b="1" dirty="0"/>
              <a:t/>
            </a:r>
            <a:br>
              <a:rPr lang="cs-CZ" b="1" dirty="0"/>
            </a:br>
            <a:r>
              <a:rPr lang="cs-CZ" dirty="0" smtClean="0"/>
              <a:t>  </a:t>
            </a:r>
            <a:endParaRPr lang="cs-CZ" dirty="0"/>
          </a:p>
        </p:txBody>
      </p:sp>
      <p:sp>
        <p:nvSpPr>
          <p:cNvPr id="3" name="Zástupný symbol pro obsah 2"/>
          <p:cNvSpPr>
            <a:spLocks noGrp="1"/>
          </p:cNvSpPr>
          <p:nvPr>
            <p:ph idx="1"/>
          </p:nvPr>
        </p:nvSpPr>
        <p:spPr>
          <a:xfrm>
            <a:off x="373711" y="1486893"/>
            <a:ext cx="11410122" cy="4372017"/>
          </a:xfrm>
        </p:spPr>
        <p:txBody>
          <a:bodyPr>
            <a:normAutofit lnSpcReduction="10000"/>
          </a:bodyPr>
          <a:lstStyle/>
          <a:p>
            <a:r>
              <a:rPr lang="cs-CZ" b="1" dirty="0"/>
              <a:t>Srovnání genomů neandrtálců, moderních lidí a lidoopů </a:t>
            </a:r>
            <a:r>
              <a:rPr lang="cs-CZ" dirty="0"/>
              <a:t>odhalilo, že některé z </a:t>
            </a:r>
            <a:r>
              <a:rPr lang="cs-CZ" b="1" dirty="0"/>
              <a:t>funkčních účinků fragmentů DNA </a:t>
            </a:r>
            <a:r>
              <a:rPr lang="cs-CZ" dirty="0"/>
              <a:t>jedinečných pro moderní lidi nám pomohly vyvinout </a:t>
            </a:r>
            <a:r>
              <a:rPr lang="cs-CZ" b="1" dirty="0"/>
              <a:t>jedinečné kognitivní dovednosti</a:t>
            </a:r>
            <a:r>
              <a:rPr lang="cs-CZ" dirty="0"/>
              <a:t>, jako je </a:t>
            </a:r>
            <a:r>
              <a:rPr lang="cs-CZ" b="1" dirty="0"/>
              <a:t>mutace v transkripčním faktoru </a:t>
            </a:r>
            <a:r>
              <a:rPr lang="cs-CZ" b="1" i="1" dirty="0"/>
              <a:t>FOXP2</a:t>
            </a:r>
            <a:r>
              <a:rPr lang="cs-CZ" b="1" dirty="0"/>
              <a:t> před 200 000 lety, která měla důležitý vliv na motorickou kontrolu a produkci jazyka u moderních </a:t>
            </a:r>
            <a:r>
              <a:rPr lang="cs-CZ" b="1" dirty="0" smtClean="0"/>
              <a:t>lidí !</a:t>
            </a:r>
          </a:p>
          <a:p>
            <a:pPr marL="0" indent="0">
              <a:buNone/>
            </a:pPr>
            <a:endParaRPr lang="cs-CZ" dirty="0" smtClean="0"/>
          </a:p>
          <a:p>
            <a:r>
              <a:rPr lang="cs-CZ" b="1" dirty="0" smtClean="0"/>
              <a:t>Inaktivační </a:t>
            </a:r>
            <a:r>
              <a:rPr lang="cs-CZ" b="1" dirty="0"/>
              <a:t>mutace v genu</a:t>
            </a:r>
            <a:r>
              <a:rPr lang="cs-CZ" dirty="0"/>
              <a:t> </a:t>
            </a:r>
            <a:r>
              <a:rPr lang="cs-CZ" i="1" dirty="0"/>
              <a:t>CMAH</a:t>
            </a:r>
            <a:r>
              <a:rPr lang="cs-CZ" dirty="0"/>
              <a:t> před 2,8 miliony let mohla přispět k evoluci </a:t>
            </a:r>
            <a:r>
              <a:rPr lang="cs-CZ" dirty="0" smtClean="0"/>
              <a:t>člověka. </a:t>
            </a:r>
            <a:r>
              <a:rPr lang="cs-CZ" dirty="0"/>
              <a:t>Mutace spočívala v deleci 92 </a:t>
            </a:r>
            <a:r>
              <a:rPr lang="cs-CZ" dirty="0" err="1"/>
              <a:t>bp</a:t>
            </a:r>
            <a:r>
              <a:rPr lang="cs-CZ" dirty="0"/>
              <a:t> v sekvenci </a:t>
            </a:r>
            <a:r>
              <a:rPr lang="cs-CZ" i="1" dirty="0"/>
              <a:t>CMAH</a:t>
            </a:r>
            <a:r>
              <a:rPr lang="cs-CZ" dirty="0"/>
              <a:t>, což mělo za následek předčasný stop kodon a </a:t>
            </a:r>
            <a:r>
              <a:rPr lang="cs-CZ" b="1" dirty="0"/>
              <a:t>funkční inaktivaci </a:t>
            </a:r>
            <a:r>
              <a:rPr lang="cs-CZ" b="1" dirty="0" smtClean="0"/>
              <a:t>enzymu</a:t>
            </a:r>
            <a:r>
              <a:rPr lang="cs-CZ" dirty="0" smtClean="0"/>
              <a:t>. </a:t>
            </a:r>
            <a:r>
              <a:rPr lang="cs-CZ" dirty="0"/>
              <a:t>Od té doby </a:t>
            </a:r>
            <a:r>
              <a:rPr lang="cs-CZ" b="1" dirty="0"/>
              <a:t>mohou lidé syntetizovat Neu5Ac</a:t>
            </a:r>
            <a:r>
              <a:rPr lang="cs-CZ" dirty="0"/>
              <a:t>, ale </a:t>
            </a:r>
            <a:r>
              <a:rPr lang="cs-CZ" b="1" dirty="0"/>
              <a:t>nemohou jej modifikovat na Neu5Gc,</a:t>
            </a:r>
            <a:r>
              <a:rPr lang="cs-CZ" dirty="0"/>
              <a:t> zatímco gorily a starověcí hominidé to </a:t>
            </a:r>
            <a:r>
              <a:rPr lang="cs-CZ" dirty="0" smtClean="0"/>
              <a:t>mohou.</a:t>
            </a:r>
            <a:endParaRPr lang="cs-CZ" dirty="0"/>
          </a:p>
        </p:txBody>
      </p:sp>
    </p:spTree>
    <p:extLst>
      <p:ext uri="{BB962C8B-B14F-4D97-AF65-F5344CB8AC3E}">
        <p14:creationId xmlns:p14="http://schemas.microsoft.com/office/powerpoint/2010/main" val="110013315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82247"/>
            <a:ext cx="10515600" cy="732154"/>
          </a:xfrm>
        </p:spPr>
        <p:txBody>
          <a:bodyPr>
            <a:normAutofit/>
          </a:bodyPr>
          <a:lstStyle/>
          <a:p>
            <a:pPr algn="ctr"/>
            <a:r>
              <a:rPr lang="cs-CZ" sz="3800" b="1" dirty="0" smtClean="0"/>
              <a:t>Ztráta CMAH genu během evoluce člověka !</a:t>
            </a:r>
            <a:endParaRPr lang="cs-CZ" sz="3800" b="1" dirty="0"/>
          </a:p>
        </p:txBody>
      </p:sp>
      <p:pic>
        <p:nvPicPr>
          <p:cNvPr id="6" name="Zástupný symbol pro obsah 5"/>
          <p:cNvPicPr>
            <a:picLocks noGrp="1" noChangeAspect="1"/>
          </p:cNvPicPr>
          <p:nvPr>
            <p:ph idx="1"/>
          </p:nvPr>
        </p:nvPicPr>
        <p:blipFill>
          <a:blip r:embed="rId2"/>
          <a:stretch>
            <a:fillRect/>
          </a:stretch>
        </p:blipFill>
        <p:spPr>
          <a:xfrm>
            <a:off x="2522220" y="1361999"/>
            <a:ext cx="6781800" cy="4276725"/>
          </a:xfrm>
          <a:prstGeom prst="rect">
            <a:avLst/>
          </a:prstGeom>
        </p:spPr>
      </p:pic>
      <p:sp>
        <p:nvSpPr>
          <p:cNvPr id="8" name="Šipka doprava 7"/>
          <p:cNvSpPr/>
          <p:nvPr/>
        </p:nvSpPr>
        <p:spPr>
          <a:xfrm>
            <a:off x="1661823" y="2918129"/>
            <a:ext cx="978408"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Šipka doprava 8"/>
          <p:cNvSpPr/>
          <p:nvPr/>
        </p:nvSpPr>
        <p:spPr>
          <a:xfrm rot="16200000">
            <a:off x="3474719" y="4172755"/>
            <a:ext cx="747820"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TextovéPole 10"/>
          <p:cNvSpPr txBox="1"/>
          <p:nvPr/>
        </p:nvSpPr>
        <p:spPr>
          <a:xfrm>
            <a:off x="747424" y="3959747"/>
            <a:ext cx="1855573" cy="830997"/>
          </a:xfrm>
          <a:prstGeom prst="rect">
            <a:avLst/>
          </a:prstGeom>
          <a:solidFill>
            <a:schemeClr val="bg1"/>
          </a:solidFill>
          <a:ln w="12700">
            <a:solidFill>
              <a:schemeClr val="tx1"/>
            </a:solidFill>
          </a:ln>
        </p:spPr>
        <p:txBody>
          <a:bodyPr wrap="none" rtlCol="0">
            <a:spAutoFit/>
          </a:bodyPr>
          <a:lstStyle/>
          <a:p>
            <a:pPr algn="r"/>
            <a:r>
              <a:rPr lang="cs-CZ" sz="1600" dirty="0" smtClean="0"/>
              <a:t>Mutace genu CMAH</a:t>
            </a:r>
          </a:p>
          <a:p>
            <a:pPr algn="r"/>
            <a:r>
              <a:rPr lang="cs-CZ" sz="1600" dirty="0" smtClean="0"/>
              <a:t>A jeho konverze na </a:t>
            </a:r>
          </a:p>
          <a:p>
            <a:pPr algn="r"/>
            <a:r>
              <a:rPr lang="cs-CZ" sz="1600" dirty="0"/>
              <a:t>g</a:t>
            </a:r>
            <a:r>
              <a:rPr lang="cs-CZ" sz="1600" dirty="0" smtClean="0"/>
              <a:t>en </a:t>
            </a:r>
            <a:r>
              <a:rPr lang="cs-CZ" sz="1600" dirty="0" err="1" smtClean="0"/>
              <a:t>NeuSGc</a:t>
            </a:r>
            <a:endParaRPr lang="cs-CZ" sz="1600" dirty="0"/>
          </a:p>
        </p:txBody>
      </p:sp>
      <p:sp>
        <p:nvSpPr>
          <p:cNvPr id="12" name="TextovéPole 11"/>
          <p:cNvSpPr txBox="1"/>
          <p:nvPr/>
        </p:nvSpPr>
        <p:spPr>
          <a:xfrm>
            <a:off x="455377" y="2609351"/>
            <a:ext cx="1711623" cy="338554"/>
          </a:xfrm>
          <a:prstGeom prst="rect">
            <a:avLst/>
          </a:prstGeom>
          <a:solidFill>
            <a:schemeClr val="bg1"/>
          </a:solidFill>
          <a:ln w="12700">
            <a:solidFill>
              <a:schemeClr val="tx1"/>
            </a:solidFill>
          </a:ln>
        </p:spPr>
        <p:txBody>
          <a:bodyPr wrap="none" rtlCol="0">
            <a:spAutoFit/>
          </a:bodyPr>
          <a:lstStyle/>
          <a:p>
            <a:pPr algn="r"/>
            <a:r>
              <a:rPr lang="cs-CZ" sz="1600" dirty="0" smtClean="0"/>
              <a:t>Před cca 2.8mil let</a:t>
            </a:r>
          </a:p>
        </p:txBody>
      </p:sp>
      <p:sp>
        <p:nvSpPr>
          <p:cNvPr id="13" name="TextovéPole 12"/>
          <p:cNvSpPr txBox="1"/>
          <p:nvPr/>
        </p:nvSpPr>
        <p:spPr>
          <a:xfrm>
            <a:off x="7871787" y="3848433"/>
            <a:ext cx="4190337" cy="923330"/>
          </a:xfrm>
          <a:prstGeom prst="rect">
            <a:avLst/>
          </a:prstGeom>
          <a:solidFill>
            <a:schemeClr val="bg1"/>
          </a:solidFill>
          <a:ln w="19050">
            <a:solidFill>
              <a:schemeClr val="tx1"/>
            </a:solidFill>
          </a:ln>
        </p:spPr>
        <p:txBody>
          <a:bodyPr wrap="square" rtlCol="0">
            <a:spAutoFit/>
          </a:bodyPr>
          <a:lstStyle/>
          <a:p>
            <a:r>
              <a:rPr lang="cs-CZ" dirty="0" smtClean="0"/>
              <a:t>Mutace nastala cca 2-3 mil let po divergenci předchůdců člověka (Homo) </a:t>
            </a:r>
          </a:p>
          <a:p>
            <a:r>
              <a:rPr lang="cs-CZ" dirty="0" smtClean="0"/>
              <a:t>od lidoopů (skupina Pan)</a:t>
            </a:r>
            <a:endParaRPr lang="cs-CZ" dirty="0"/>
          </a:p>
        </p:txBody>
      </p:sp>
      <p:sp>
        <p:nvSpPr>
          <p:cNvPr id="14" name="Šipka doprava 13"/>
          <p:cNvSpPr/>
          <p:nvPr/>
        </p:nvSpPr>
        <p:spPr>
          <a:xfrm rot="10800000">
            <a:off x="4988573" y="3606117"/>
            <a:ext cx="877168"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33064663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23569" y="214050"/>
            <a:ext cx="10940332" cy="875279"/>
          </a:xfrm>
        </p:spPr>
        <p:txBody>
          <a:bodyPr>
            <a:normAutofit/>
          </a:bodyPr>
          <a:lstStyle/>
          <a:p>
            <a:pPr algn="ctr"/>
            <a:r>
              <a:rPr lang="cs-CZ" sz="3600" b="1" dirty="0" smtClean="0"/>
              <a:t>Co inaktivace genu CMAH pro evoluci člověka znamenala ?</a:t>
            </a:r>
            <a:endParaRPr lang="cs-CZ" sz="3600" b="1" dirty="0"/>
          </a:p>
        </p:txBody>
      </p:sp>
      <p:sp>
        <p:nvSpPr>
          <p:cNvPr id="3" name="Zástupný symbol pro obsah 2"/>
          <p:cNvSpPr>
            <a:spLocks noGrp="1"/>
          </p:cNvSpPr>
          <p:nvPr>
            <p:ph idx="1"/>
          </p:nvPr>
        </p:nvSpPr>
        <p:spPr>
          <a:xfrm>
            <a:off x="302149" y="1407381"/>
            <a:ext cx="11616855" cy="5168348"/>
          </a:xfrm>
        </p:spPr>
        <p:txBody>
          <a:bodyPr>
            <a:normAutofit lnSpcReduction="10000"/>
          </a:bodyPr>
          <a:lstStyle/>
          <a:p>
            <a:r>
              <a:rPr lang="cs-CZ" dirty="0" smtClean="0"/>
              <a:t>Díky této inaktivaci </a:t>
            </a:r>
            <a:r>
              <a:rPr lang="cs-CZ" b="1" dirty="0" smtClean="0"/>
              <a:t>nemůže docházet k syntéze Neu5Gc </a:t>
            </a:r>
            <a:r>
              <a:rPr lang="cs-CZ" dirty="0" smtClean="0"/>
              <a:t>– (je to tzv. </a:t>
            </a:r>
            <a:r>
              <a:rPr lang="cs-CZ" dirty="0" err="1" smtClean="0"/>
              <a:t>xenoantigen</a:t>
            </a:r>
            <a:r>
              <a:rPr lang="cs-CZ" dirty="0" smtClean="0"/>
              <a:t>) a tento nemůže být začleněn (pochází </a:t>
            </a:r>
            <a:r>
              <a:rPr lang="cs-CZ" b="1" dirty="0" smtClean="0"/>
              <a:t>z červeného masa a mléčných produktů</a:t>
            </a:r>
            <a:r>
              <a:rPr lang="cs-CZ" dirty="0" smtClean="0"/>
              <a:t>) do </a:t>
            </a:r>
            <a:r>
              <a:rPr lang="cs-CZ" dirty="0" err="1" smtClean="0"/>
              <a:t>glykokonjugátů</a:t>
            </a:r>
            <a:r>
              <a:rPr lang="cs-CZ" dirty="0" smtClean="0"/>
              <a:t> buněk. Nízká koncentrace Neu5Gc vede k neustálé stimulaci imunitních systému a to i v mozku.</a:t>
            </a:r>
          </a:p>
          <a:p>
            <a:pPr marL="0" indent="0">
              <a:buNone/>
            </a:pPr>
            <a:endParaRPr lang="cs-CZ" dirty="0"/>
          </a:p>
          <a:p>
            <a:r>
              <a:rPr lang="cs-CZ" b="1" dirty="0" smtClean="0"/>
              <a:t>Absence </a:t>
            </a:r>
            <a:r>
              <a:rPr lang="cs-CZ" b="1" dirty="0"/>
              <a:t>endogenního Neu5Gc </a:t>
            </a:r>
            <a:r>
              <a:rPr lang="cs-CZ" dirty="0"/>
              <a:t>může hrát </a:t>
            </a:r>
            <a:r>
              <a:rPr lang="cs-CZ" b="1" dirty="0"/>
              <a:t>důležitou roli v evoluci lidského mozku. </a:t>
            </a:r>
            <a:r>
              <a:rPr lang="cs-CZ" dirty="0"/>
              <a:t>Abnormální </a:t>
            </a:r>
            <a:r>
              <a:rPr lang="cs-CZ" b="1" dirty="0"/>
              <a:t>akumulace Neu5Gc v mozku je spojena se stárnutím a abnormálním vývojem mozku. </a:t>
            </a:r>
            <a:endParaRPr lang="cs-CZ" b="1" dirty="0" smtClean="0"/>
          </a:p>
          <a:p>
            <a:pPr marL="0" indent="0">
              <a:buNone/>
            </a:pPr>
            <a:endParaRPr lang="cs-CZ" b="1" dirty="0" smtClean="0"/>
          </a:p>
          <a:p>
            <a:r>
              <a:rPr lang="cs-CZ" dirty="0" smtClean="0"/>
              <a:t>Dysfunkce </a:t>
            </a:r>
            <a:r>
              <a:rPr lang="cs-CZ" dirty="0"/>
              <a:t>kyseliny sialové (</a:t>
            </a:r>
            <a:r>
              <a:rPr lang="cs-CZ" dirty="0" err="1"/>
              <a:t>Sia</a:t>
            </a:r>
            <a:r>
              <a:rPr lang="cs-CZ" dirty="0"/>
              <a:t>) spojená s Neu5Gc může vést k abnormální mozkové konektivitě. </a:t>
            </a:r>
            <a:r>
              <a:rPr lang="cs-CZ" b="1" dirty="0"/>
              <a:t>Vysoká hladina Neu5Gc navíc souvisí s abnormální </a:t>
            </a:r>
            <a:r>
              <a:rPr lang="cs-CZ" b="1" dirty="0" err="1"/>
              <a:t>axonální</a:t>
            </a:r>
            <a:r>
              <a:rPr lang="cs-CZ" b="1" dirty="0"/>
              <a:t> </a:t>
            </a:r>
            <a:r>
              <a:rPr lang="cs-CZ" b="1" dirty="0" err="1"/>
              <a:t>myelinizací</a:t>
            </a:r>
            <a:r>
              <a:rPr lang="cs-CZ" b="1" dirty="0"/>
              <a:t>, Alzheimerovou chorobou (AD) a ztrátou paměti</a:t>
            </a:r>
            <a:r>
              <a:rPr lang="cs-CZ" dirty="0"/>
              <a:t>.</a:t>
            </a:r>
          </a:p>
          <a:p>
            <a:endParaRPr lang="cs-CZ" dirty="0"/>
          </a:p>
        </p:txBody>
      </p:sp>
    </p:spTree>
    <p:extLst>
      <p:ext uri="{BB962C8B-B14F-4D97-AF65-F5344CB8AC3E}">
        <p14:creationId xmlns:p14="http://schemas.microsoft.com/office/powerpoint/2010/main" val="339252587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22637" y="269713"/>
            <a:ext cx="11561196" cy="1325563"/>
          </a:xfrm>
        </p:spPr>
        <p:txBody>
          <a:bodyPr>
            <a:noAutofit/>
          </a:bodyPr>
          <a:lstStyle/>
          <a:p>
            <a:pPr algn="ctr"/>
            <a:r>
              <a:rPr lang="cs-CZ" sz="3600" b="1" dirty="0" smtClean="0"/>
              <a:t> Díky inaktivaci genu CMAN lidé ztratili schopnost syntetizovat Neu5Gc – to významnou hrálo roli v evoluci lidského mozku (konektivita, vývoj neuronů, stárnutí) </a:t>
            </a:r>
            <a:endParaRPr lang="cs-CZ" sz="3600" b="1" dirty="0"/>
          </a:p>
        </p:txBody>
      </p:sp>
      <p:pic>
        <p:nvPicPr>
          <p:cNvPr id="8194" name="Picture 2" descr="https://media.springernature.com/lw685/springer-static/image/art%3A10.1186%2Fs41232-025-00368-3/MediaObjects/41232_2025_368_Figa_HTML.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13308" y="1767666"/>
            <a:ext cx="7601035" cy="4760356"/>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5343276" y="3975655"/>
            <a:ext cx="1552413" cy="369332"/>
          </a:xfrm>
          <a:prstGeom prst="rect">
            <a:avLst/>
          </a:prstGeom>
          <a:noFill/>
          <a:ln w="9525">
            <a:solidFill>
              <a:schemeClr val="tx1"/>
            </a:solidFill>
          </a:ln>
        </p:spPr>
        <p:txBody>
          <a:bodyPr wrap="none" rtlCol="0">
            <a:spAutoFit/>
          </a:bodyPr>
          <a:lstStyle/>
          <a:p>
            <a:r>
              <a:rPr lang="cs-CZ" dirty="0" smtClean="0"/>
              <a:t>Mutace CMAH</a:t>
            </a:r>
            <a:endParaRPr lang="cs-CZ" dirty="0"/>
          </a:p>
        </p:txBody>
      </p:sp>
      <p:sp>
        <p:nvSpPr>
          <p:cNvPr id="6" name="Šipka nahoru 5"/>
          <p:cNvSpPr/>
          <p:nvPr/>
        </p:nvSpPr>
        <p:spPr>
          <a:xfrm>
            <a:off x="5931670" y="3275940"/>
            <a:ext cx="484632" cy="620202"/>
          </a:xfrm>
          <a:prstGeom prst="up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TextovéPole 8"/>
          <p:cNvSpPr txBox="1"/>
          <p:nvPr/>
        </p:nvSpPr>
        <p:spPr>
          <a:xfrm>
            <a:off x="9344107" y="3706633"/>
            <a:ext cx="931665" cy="369332"/>
          </a:xfrm>
          <a:prstGeom prst="rect">
            <a:avLst/>
          </a:prstGeom>
          <a:noFill/>
          <a:ln w="9525">
            <a:solidFill>
              <a:schemeClr val="tx1"/>
            </a:solidFill>
          </a:ln>
        </p:spPr>
        <p:txBody>
          <a:bodyPr wrap="none" rtlCol="0">
            <a:spAutoFit/>
          </a:bodyPr>
          <a:lstStyle/>
          <a:p>
            <a:r>
              <a:rPr lang="cs-CZ" b="1" dirty="0" smtClean="0">
                <a:solidFill>
                  <a:srgbClr val="0070C0"/>
                </a:solidFill>
              </a:rPr>
              <a:t>Neu5Gc</a:t>
            </a:r>
            <a:endParaRPr lang="cs-CZ" b="1" dirty="0">
              <a:solidFill>
                <a:srgbClr val="0070C0"/>
              </a:solidFill>
            </a:endParaRPr>
          </a:p>
        </p:txBody>
      </p:sp>
      <p:sp>
        <p:nvSpPr>
          <p:cNvPr id="10" name="TextovéPole 9"/>
          <p:cNvSpPr txBox="1"/>
          <p:nvPr/>
        </p:nvSpPr>
        <p:spPr>
          <a:xfrm>
            <a:off x="9353381" y="4232748"/>
            <a:ext cx="928459" cy="369332"/>
          </a:xfrm>
          <a:prstGeom prst="rect">
            <a:avLst/>
          </a:prstGeom>
          <a:noFill/>
          <a:ln w="9525">
            <a:solidFill>
              <a:schemeClr val="tx1"/>
            </a:solidFill>
          </a:ln>
        </p:spPr>
        <p:txBody>
          <a:bodyPr wrap="none" rtlCol="0">
            <a:spAutoFit/>
          </a:bodyPr>
          <a:lstStyle/>
          <a:p>
            <a:r>
              <a:rPr lang="cs-CZ" b="1" dirty="0" smtClean="0">
                <a:solidFill>
                  <a:srgbClr val="FF0000"/>
                </a:solidFill>
              </a:rPr>
              <a:t>Neu5Ac</a:t>
            </a:r>
            <a:endParaRPr lang="cs-CZ" b="1" dirty="0">
              <a:solidFill>
                <a:srgbClr val="FF0000"/>
              </a:solidFill>
            </a:endParaRPr>
          </a:p>
        </p:txBody>
      </p:sp>
    </p:spTree>
    <p:extLst>
      <p:ext uri="{BB962C8B-B14F-4D97-AF65-F5344CB8AC3E}">
        <p14:creationId xmlns:p14="http://schemas.microsoft.com/office/powerpoint/2010/main" val="265524212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06099"/>
            <a:ext cx="10515600" cy="795765"/>
          </a:xfrm>
        </p:spPr>
        <p:txBody>
          <a:bodyPr>
            <a:normAutofit fontScale="90000"/>
          </a:bodyPr>
          <a:lstStyle/>
          <a:p>
            <a:pPr algn="ctr"/>
            <a:r>
              <a:rPr lang="cs-CZ" sz="3800" b="1" dirty="0" smtClean="0"/>
              <a:t/>
            </a:r>
            <a:br>
              <a:rPr lang="cs-CZ" sz="3800" b="1" dirty="0" smtClean="0"/>
            </a:br>
            <a:r>
              <a:rPr lang="cs-CZ" sz="3800" b="1" dirty="0" smtClean="0"/>
              <a:t>Lidé </a:t>
            </a:r>
            <a:r>
              <a:rPr lang="cs-CZ" sz="3800" b="1" dirty="0"/>
              <a:t>patří mezi nejvytrvalejší běžce v říši </a:t>
            </a:r>
            <a:r>
              <a:rPr lang="cs-CZ" sz="3800" b="1" dirty="0" smtClean="0"/>
              <a:t>zvířat !</a:t>
            </a:r>
            <a:r>
              <a:rPr lang="cs-CZ" sz="3800" b="1" dirty="0"/>
              <a:t/>
            </a:r>
            <a:br>
              <a:rPr lang="cs-CZ" sz="3800" b="1" dirty="0"/>
            </a:br>
            <a:endParaRPr lang="cs-CZ" sz="3800" b="1" dirty="0"/>
          </a:p>
        </p:txBody>
      </p:sp>
      <p:sp>
        <p:nvSpPr>
          <p:cNvPr id="3" name="Zástupný symbol pro obsah 2"/>
          <p:cNvSpPr>
            <a:spLocks noGrp="1"/>
          </p:cNvSpPr>
          <p:nvPr>
            <p:ph idx="1"/>
          </p:nvPr>
        </p:nvSpPr>
        <p:spPr>
          <a:xfrm>
            <a:off x="413467" y="1160890"/>
            <a:ext cx="11457829" cy="5502303"/>
          </a:xfrm>
        </p:spPr>
        <p:txBody>
          <a:bodyPr>
            <a:normAutofit fontScale="92500" lnSpcReduction="20000"/>
          </a:bodyPr>
          <a:lstStyle/>
          <a:p>
            <a:r>
              <a:rPr lang="cs-CZ" b="1" dirty="0" smtClean="0"/>
              <a:t>Inaktivace genu zvaného </a:t>
            </a:r>
            <a:r>
              <a:rPr lang="cs-CZ" dirty="0" smtClean="0"/>
              <a:t>CMAH přivedla člověka k tomu, že patří, že </a:t>
            </a:r>
            <a:r>
              <a:rPr lang="cs-CZ" b="1" dirty="0" smtClean="0"/>
              <a:t>patří </a:t>
            </a:r>
            <a:r>
              <a:rPr lang="cs-CZ" b="1" dirty="0"/>
              <a:t>k nejlepším vytrvalostním běžcům na </a:t>
            </a:r>
            <a:r>
              <a:rPr lang="cs-CZ" b="1" dirty="0" smtClean="0"/>
              <a:t>Zemi</a:t>
            </a:r>
            <a:r>
              <a:rPr lang="cs-CZ" b="1" dirty="0"/>
              <a:t> </a:t>
            </a:r>
            <a:r>
              <a:rPr lang="cs-CZ" dirty="0" smtClean="0"/>
              <a:t>! Tuto schopnost běhat na dlouhé vzdálenosti</a:t>
            </a:r>
            <a:r>
              <a:rPr lang="cs-CZ" dirty="0"/>
              <a:t> </a:t>
            </a:r>
            <a:r>
              <a:rPr lang="cs-CZ" dirty="0" smtClean="0"/>
              <a:t>odhalili </a:t>
            </a:r>
            <a:r>
              <a:rPr lang="cs-CZ" dirty="0"/>
              <a:t>vědci z University of </a:t>
            </a:r>
            <a:r>
              <a:rPr lang="cs-CZ" dirty="0" err="1"/>
              <a:t>California</a:t>
            </a:r>
            <a:r>
              <a:rPr lang="cs-CZ" dirty="0"/>
              <a:t> San </a:t>
            </a:r>
            <a:r>
              <a:rPr lang="cs-CZ" dirty="0" smtClean="0"/>
              <a:t>Diego.</a:t>
            </a:r>
            <a:r>
              <a:rPr lang="cs-CZ" dirty="0"/>
              <a:t> </a:t>
            </a:r>
          </a:p>
          <a:p>
            <a:r>
              <a:rPr lang="cs-CZ" dirty="0" smtClean="0"/>
              <a:t>Ztráta </a:t>
            </a:r>
            <a:r>
              <a:rPr lang="cs-CZ" dirty="0"/>
              <a:t>genu CMAH </a:t>
            </a:r>
            <a:r>
              <a:rPr lang="cs-CZ" dirty="0" smtClean="0"/>
              <a:t>lidem </a:t>
            </a:r>
            <a:r>
              <a:rPr lang="cs-CZ" b="1" dirty="0" smtClean="0"/>
              <a:t>umožnila </a:t>
            </a:r>
            <a:r>
              <a:rPr lang="cs-CZ" b="1" dirty="0"/>
              <a:t>přizpůsobit se životu v horké africké savaně</a:t>
            </a:r>
            <a:r>
              <a:rPr lang="cs-CZ" dirty="0"/>
              <a:t>, na kterou se pralidé přibližně ve stejném období </a:t>
            </a:r>
            <a:r>
              <a:rPr lang="cs-CZ" dirty="0" smtClean="0"/>
              <a:t>přestěhovali </a:t>
            </a:r>
            <a:r>
              <a:rPr lang="cs-CZ" b="1" dirty="0" smtClean="0"/>
              <a:t>a větší odolnost vůči </a:t>
            </a:r>
            <a:r>
              <a:rPr lang="cs-CZ" b="1" dirty="0"/>
              <a:t>únavě </a:t>
            </a:r>
            <a:r>
              <a:rPr lang="cs-CZ" dirty="0"/>
              <a:t>a jejich těla </a:t>
            </a:r>
            <a:r>
              <a:rPr lang="cs-CZ" b="1" dirty="0"/>
              <a:t>lépe reagovala na dlouhodobou tělesnou námahu.</a:t>
            </a:r>
            <a:r>
              <a:rPr lang="cs-CZ" dirty="0"/>
              <a:t> </a:t>
            </a:r>
          </a:p>
          <a:p>
            <a:r>
              <a:rPr lang="cs-CZ" dirty="0"/>
              <a:t>Lidem se tak například </a:t>
            </a:r>
            <a:r>
              <a:rPr lang="cs-CZ" b="1" dirty="0"/>
              <a:t>vyvinuly dlouhé a pružné nohy, zvětšila chodidla, zesílilo hýžďové svalstvo a v neposlední řadě se rozvinul velmi propracovaný systém potních žláz</a:t>
            </a:r>
            <a:r>
              <a:rPr lang="cs-CZ" dirty="0"/>
              <a:t>. Ten lidskému tělu umožnil vypořádat se s horkem mnohem účinněji, než jak to zvládnou těla ostatních větších savců.</a:t>
            </a:r>
          </a:p>
          <a:p>
            <a:r>
              <a:rPr lang="cs-CZ" dirty="0"/>
              <a:t>Funkční ztráta </a:t>
            </a:r>
            <a:r>
              <a:rPr lang="cs-CZ" i="1" dirty="0"/>
              <a:t>CMAH</a:t>
            </a:r>
            <a:r>
              <a:rPr lang="cs-CZ" dirty="0"/>
              <a:t> po oddělení lidí od </a:t>
            </a:r>
            <a:r>
              <a:rPr lang="cs-CZ" dirty="0" smtClean="0"/>
              <a:t>lidoopů měla </a:t>
            </a:r>
            <a:r>
              <a:rPr lang="cs-CZ" dirty="0"/>
              <a:t>několik </a:t>
            </a:r>
            <a:r>
              <a:rPr lang="cs-CZ" b="1" dirty="0"/>
              <a:t>důsledků pro její roli v lidském vývoji</a:t>
            </a:r>
            <a:r>
              <a:rPr lang="cs-CZ" dirty="0"/>
              <a:t>, včetně </a:t>
            </a:r>
            <a:r>
              <a:rPr lang="cs-CZ" b="1" dirty="0"/>
              <a:t>méně omezeného růstu mozku a zvýšené běžecké vytrvalosti</a:t>
            </a:r>
            <a:r>
              <a:rPr lang="cs-CZ" dirty="0"/>
              <a:t>, </a:t>
            </a:r>
            <a:r>
              <a:rPr lang="cs-CZ" dirty="0" smtClean="0"/>
              <a:t>což jsou </a:t>
            </a:r>
            <a:r>
              <a:rPr lang="cs-CZ" b="1" dirty="0" smtClean="0"/>
              <a:t>dva rysy, </a:t>
            </a:r>
            <a:r>
              <a:rPr lang="cs-CZ" b="1" dirty="0"/>
              <a:t>které jsou považovány za důležité pro lidskou evoluci</a:t>
            </a:r>
            <a:r>
              <a:rPr lang="cs-CZ" dirty="0"/>
              <a:t>. </a:t>
            </a:r>
            <a:endParaRPr lang="cs-CZ" dirty="0" smtClean="0"/>
          </a:p>
          <a:p>
            <a:r>
              <a:rPr lang="cs-CZ" dirty="0" smtClean="0"/>
              <a:t>U většiny </a:t>
            </a:r>
            <a:r>
              <a:rPr lang="cs-CZ" dirty="0"/>
              <a:t>savců je </a:t>
            </a:r>
            <a:r>
              <a:rPr lang="cs-CZ" b="1" dirty="0"/>
              <a:t>exprese </a:t>
            </a:r>
            <a:r>
              <a:rPr lang="cs-CZ" b="1" i="1" dirty="0"/>
              <a:t>CMAH</a:t>
            </a:r>
            <a:r>
              <a:rPr lang="cs-CZ" b="1" dirty="0"/>
              <a:t> v mozku snížena a </a:t>
            </a:r>
            <a:r>
              <a:rPr lang="cs-CZ" b="1" dirty="0" smtClean="0"/>
              <a:t>to zvyšuje běžeckou vytrvalost a snižuje svalovou únavu, </a:t>
            </a:r>
            <a:r>
              <a:rPr lang="cs-CZ" dirty="0" smtClean="0"/>
              <a:t>což mohlo být </a:t>
            </a:r>
            <a:r>
              <a:rPr lang="cs-CZ" b="1" dirty="0" smtClean="0"/>
              <a:t>prospěšné pro předky Homo během fixace tohoto genu.</a:t>
            </a:r>
          </a:p>
        </p:txBody>
      </p:sp>
    </p:spTree>
    <p:extLst>
      <p:ext uri="{BB962C8B-B14F-4D97-AF65-F5344CB8AC3E}">
        <p14:creationId xmlns:p14="http://schemas.microsoft.com/office/powerpoint/2010/main" val="282791492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2" name="Picture 10" descr="Impala skákající"/>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5611" y="4068678"/>
            <a:ext cx="4263888" cy="2789321"/>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lstStyle/>
          <a:p>
            <a:endParaRPr lang="cs-CZ" dirty="0"/>
          </a:p>
        </p:txBody>
      </p:sp>
      <p:pic>
        <p:nvPicPr>
          <p:cNvPr id="8194" name="Picture 2" descr="Gepard v běhu"/>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 y="1"/>
            <a:ext cx="3959750" cy="2562706"/>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185531" y="2549245"/>
            <a:ext cx="3495923" cy="523220"/>
          </a:xfrm>
          <a:prstGeom prst="rect">
            <a:avLst/>
          </a:prstGeom>
        </p:spPr>
        <p:txBody>
          <a:bodyPr wrap="square">
            <a:spAutoFit/>
          </a:bodyPr>
          <a:lstStyle/>
          <a:p>
            <a:pPr algn="ctr"/>
            <a:r>
              <a:rPr lang="cs-CZ" sz="1400" b="1" dirty="0">
                <a:latin typeface="futuraround"/>
              </a:rPr>
              <a:t>Nejrychlejší zvíře světa" -</a:t>
            </a:r>
            <a:r>
              <a:rPr lang="cs-CZ" sz="1400" b="1" dirty="0" smtClean="0">
                <a:latin typeface="futuraround"/>
              </a:rPr>
              <a:t> </a:t>
            </a:r>
            <a:r>
              <a:rPr lang="cs-CZ" sz="1400" b="1" dirty="0">
                <a:latin typeface="futuraround"/>
              </a:rPr>
              <a:t>gepard </a:t>
            </a:r>
            <a:endParaRPr lang="cs-CZ" sz="1400" b="1" dirty="0" smtClean="0">
              <a:latin typeface="futuraround"/>
            </a:endParaRPr>
          </a:p>
          <a:p>
            <a:pPr algn="ctr"/>
            <a:r>
              <a:rPr lang="cs-CZ" sz="1400" b="1" dirty="0" smtClean="0">
                <a:latin typeface="futuraround"/>
              </a:rPr>
              <a:t>(</a:t>
            </a:r>
            <a:r>
              <a:rPr lang="cs-CZ" sz="1400" b="1" i="1" dirty="0" err="1">
                <a:latin typeface="futuraround"/>
              </a:rPr>
              <a:t>Acionyx</a:t>
            </a:r>
            <a:r>
              <a:rPr lang="cs-CZ" sz="1400" b="1" i="1" dirty="0">
                <a:latin typeface="futuraround"/>
              </a:rPr>
              <a:t> </a:t>
            </a:r>
            <a:r>
              <a:rPr lang="cs-CZ" sz="1400" b="1" i="1" dirty="0" err="1">
                <a:latin typeface="futuraround"/>
              </a:rPr>
              <a:t>jubatus</a:t>
            </a:r>
            <a:r>
              <a:rPr lang="cs-CZ" sz="1400" b="1" dirty="0" smtClean="0">
                <a:latin typeface="futuraround"/>
              </a:rPr>
              <a:t>) – 120km za hodinu</a:t>
            </a:r>
            <a:endParaRPr lang="cs-CZ" sz="1400" dirty="0"/>
          </a:p>
        </p:txBody>
      </p:sp>
      <p:pic>
        <p:nvPicPr>
          <p:cNvPr id="8196" name="Picture 4" descr="Antilopa rohatá běhající přes préri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9751" y="0"/>
            <a:ext cx="3959748" cy="2552314"/>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3999504" y="2549248"/>
            <a:ext cx="3798075" cy="738664"/>
          </a:xfrm>
          <a:prstGeom prst="rect">
            <a:avLst/>
          </a:prstGeom>
        </p:spPr>
        <p:txBody>
          <a:bodyPr wrap="square">
            <a:spAutoFit/>
          </a:bodyPr>
          <a:lstStyle/>
          <a:p>
            <a:pPr algn="ctr"/>
            <a:r>
              <a:rPr lang="cs-CZ" sz="1400" b="1" dirty="0">
                <a:latin typeface="futuraround"/>
              </a:rPr>
              <a:t>Nejlepší běžec na dlouhé tratě: </a:t>
            </a:r>
          </a:p>
          <a:p>
            <a:pPr algn="ctr"/>
            <a:r>
              <a:rPr lang="cs-CZ" sz="1400" b="1" i="1" dirty="0">
                <a:latin typeface="futuraround"/>
              </a:rPr>
              <a:t>Antilopa americká (</a:t>
            </a:r>
            <a:r>
              <a:rPr lang="cs-CZ" sz="1400" b="1" i="1" dirty="0" err="1" smtClean="0">
                <a:latin typeface="futuraround"/>
              </a:rPr>
              <a:t>Antilocapra</a:t>
            </a:r>
            <a:endParaRPr lang="cs-CZ" sz="1400" b="1" i="1" dirty="0" smtClean="0">
              <a:latin typeface="futuraround"/>
            </a:endParaRPr>
          </a:p>
          <a:p>
            <a:pPr algn="ctr"/>
            <a:r>
              <a:rPr lang="cs-CZ" sz="1400" b="1" i="1" dirty="0" smtClean="0">
                <a:latin typeface="futuraround"/>
              </a:rPr>
              <a:t> </a:t>
            </a:r>
            <a:r>
              <a:rPr lang="cs-CZ" sz="1400" b="1" i="1" dirty="0" err="1">
                <a:latin typeface="futuraround"/>
              </a:rPr>
              <a:t>americana</a:t>
            </a:r>
            <a:r>
              <a:rPr lang="cs-CZ" sz="1400" b="1" dirty="0" smtClean="0">
                <a:latin typeface="futuraround"/>
              </a:rPr>
              <a:t>) -  50 až 70 km za hodinu</a:t>
            </a:r>
            <a:endParaRPr lang="cs-CZ" sz="1400" b="0" i="0" dirty="0">
              <a:effectLst/>
              <a:latin typeface="futuraround"/>
            </a:endParaRPr>
          </a:p>
        </p:txBody>
      </p:sp>
      <p:pic>
        <p:nvPicPr>
          <p:cNvPr id="8198" name="Picture 6" descr="Lov plachetníků"/>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19499" y="-10392"/>
            <a:ext cx="4322856" cy="2562705"/>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8128883" y="2545923"/>
            <a:ext cx="3973002" cy="738664"/>
          </a:xfrm>
          <a:prstGeom prst="rect">
            <a:avLst/>
          </a:prstGeom>
        </p:spPr>
        <p:txBody>
          <a:bodyPr wrap="square">
            <a:spAutoFit/>
          </a:bodyPr>
          <a:lstStyle/>
          <a:p>
            <a:pPr algn="ctr"/>
            <a:r>
              <a:rPr lang="cs-CZ" sz="1400" b="1" dirty="0">
                <a:latin typeface="futuraround"/>
              </a:rPr>
              <a:t>Nejrychlejším plavcem na světě je </a:t>
            </a:r>
            <a:endParaRPr lang="cs-CZ" sz="1400" b="1" dirty="0" smtClean="0">
              <a:latin typeface="futuraround"/>
            </a:endParaRPr>
          </a:p>
          <a:p>
            <a:pPr algn="ctr"/>
            <a:r>
              <a:rPr lang="cs-CZ" sz="1400" b="1" dirty="0" smtClean="0">
                <a:latin typeface="futuraround"/>
              </a:rPr>
              <a:t>plachetník</a:t>
            </a:r>
            <a:r>
              <a:rPr lang="cs-CZ" sz="1400" b="1" dirty="0">
                <a:latin typeface="futuraround"/>
              </a:rPr>
              <a:t> obecný (</a:t>
            </a:r>
            <a:r>
              <a:rPr lang="cs-CZ" sz="1400" b="1" i="1" dirty="0" err="1">
                <a:latin typeface="futuraround"/>
              </a:rPr>
              <a:t>Istiophorus</a:t>
            </a:r>
            <a:r>
              <a:rPr lang="cs-CZ" sz="1400" b="1" i="1" dirty="0">
                <a:latin typeface="futuraround"/>
              </a:rPr>
              <a:t> </a:t>
            </a:r>
            <a:r>
              <a:rPr lang="cs-CZ" sz="1400" b="1" i="1" dirty="0" err="1" smtClean="0">
                <a:latin typeface="futuraround"/>
              </a:rPr>
              <a:t>platypterus</a:t>
            </a:r>
            <a:r>
              <a:rPr lang="cs-CZ" sz="1400" b="1" i="1" dirty="0" smtClean="0">
                <a:solidFill>
                  <a:schemeClr val="bg1"/>
                </a:solidFill>
                <a:latin typeface="futuraround"/>
              </a:rPr>
              <a:t>)</a:t>
            </a:r>
            <a:r>
              <a:rPr lang="cs-CZ" sz="1400" b="1" dirty="0" smtClean="0">
                <a:solidFill>
                  <a:srgbClr val="000000"/>
                </a:solidFill>
                <a:latin typeface="futuraround"/>
              </a:rPr>
              <a:t>) </a:t>
            </a:r>
          </a:p>
          <a:p>
            <a:pPr algn="ctr"/>
            <a:r>
              <a:rPr lang="cs-CZ" sz="1400" u="sng" dirty="0" smtClean="0">
                <a:solidFill>
                  <a:srgbClr val="4A4A49"/>
                </a:solidFill>
                <a:latin typeface="futuraround"/>
                <a:hlinkClick r:id="rId6"/>
              </a:rPr>
              <a:t>109 </a:t>
            </a:r>
            <a:r>
              <a:rPr lang="cs-CZ" sz="1400" u="sng" dirty="0">
                <a:solidFill>
                  <a:srgbClr val="4A4A49"/>
                </a:solidFill>
                <a:latin typeface="futuraround"/>
                <a:hlinkClick r:id="rId6"/>
              </a:rPr>
              <a:t>kilometrů (68 mil) za hodinu.</a:t>
            </a:r>
            <a:endParaRPr lang="cs-CZ" sz="1400" dirty="0"/>
          </a:p>
        </p:txBody>
      </p:sp>
      <p:pic>
        <p:nvPicPr>
          <p:cNvPr id="8200" name="Picture 8" descr="Keporkaci v migraci"/>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 y="4068678"/>
            <a:ext cx="3959751" cy="2789322"/>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10606" y="3341045"/>
            <a:ext cx="3941195" cy="738664"/>
          </a:xfrm>
          <a:prstGeom prst="rect">
            <a:avLst/>
          </a:prstGeom>
        </p:spPr>
        <p:txBody>
          <a:bodyPr wrap="square">
            <a:spAutoFit/>
          </a:bodyPr>
          <a:lstStyle/>
          <a:p>
            <a:pPr algn="ctr"/>
            <a:r>
              <a:rPr lang="cs-CZ" sz="1400" b="1" dirty="0">
                <a:solidFill>
                  <a:srgbClr val="000000"/>
                </a:solidFill>
                <a:latin typeface="futuraround"/>
              </a:rPr>
              <a:t>Nejlepší vytrvalostní plavec</a:t>
            </a:r>
            <a:r>
              <a:rPr lang="cs-CZ" sz="1400" dirty="0">
                <a:solidFill>
                  <a:srgbClr val="000000"/>
                </a:solidFill>
                <a:latin typeface="futuraround"/>
              </a:rPr>
              <a:t>: </a:t>
            </a:r>
            <a:r>
              <a:rPr lang="cs-CZ" sz="1400" b="1" dirty="0" smtClean="0">
                <a:solidFill>
                  <a:srgbClr val="000000"/>
                </a:solidFill>
                <a:latin typeface="futuraround"/>
              </a:rPr>
              <a:t>Keporkak </a:t>
            </a:r>
          </a:p>
          <a:p>
            <a:pPr algn="ctr"/>
            <a:r>
              <a:rPr lang="cs-CZ" sz="1400" b="1" dirty="0" smtClean="0">
                <a:solidFill>
                  <a:srgbClr val="000000"/>
                </a:solidFill>
                <a:latin typeface="futuraround"/>
              </a:rPr>
              <a:t>(</a:t>
            </a:r>
            <a:r>
              <a:rPr lang="cs-CZ" sz="1400" b="1" i="1" dirty="0" err="1" smtClean="0">
                <a:solidFill>
                  <a:srgbClr val="000000"/>
                </a:solidFill>
                <a:latin typeface="futuraround"/>
              </a:rPr>
              <a:t>Megaptera</a:t>
            </a:r>
            <a:r>
              <a:rPr lang="cs-CZ" sz="1400" b="1" i="1" dirty="0" smtClean="0">
                <a:solidFill>
                  <a:srgbClr val="000000"/>
                </a:solidFill>
                <a:latin typeface="futuraround"/>
              </a:rPr>
              <a:t> </a:t>
            </a:r>
            <a:r>
              <a:rPr lang="cs-CZ" sz="1400" b="1" i="1" dirty="0" err="1">
                <a:solidFill>
                  <a:srgbClr val="000000"/>
                </a:solidFill>
                <a:latin typeface="futuraround"/>
              </a:rPr>
              <a:t>novaeangliae</a:t>
            </a:r>
            <a:r>
              <a:rPr lang="cs-CZ" sz="1400" b="1" dirty="0" smtClean="0">
                <a:solidFill>
                  <a:srgbClr val="000000"/>
                </a:solidFill>
                <a:latin typeface="futuraround"/>
              </a:rPr>
              <a:t>) – migrace </a:t>
            </a:r>
          </a:p>
          <a:p>
            <a:pPr algn="ctr"/>
            <a:r>
              <a:rPr lang="cs-CZ" sz="1400" b="1" dirty="0" smtClean="0">
                <a:solidFill>
                  <a:srgbClr val="000000"/>
                </a:solidFill>
                <a:latin typeface="futuraround"/>
              </a:rPr>
              <a:t>tisíce km.</a:t>
            </a:r>
            <a:endParaRPr lang="cs-CZ" sz="1400" b="0" i="0" dirty="0">
              <a:solidFill>
                <a:srgbClr val="000000"/>
              </a:solidFill>
              <a:effectLst/>
              <a:latin typeface="futuraround"/>
            </a:endParaRPr>
          </a:p>
        </p:txBody>
      </p:sp>
      <p:pic>
        <p:nvPicPr>
          <p:cNvPr id="8204" name="Picture 12" descr="Sněžný levhart skákající vzduche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19499" y="4068678"/>
            <a:ext cx="4272501" cy="2789322"/>
          </a:xfrm>
          <a:prstGeom prst="rect">
            <a:avLst/>
          </a:prstGeom>
          <a:noFill/>
          <a:extLst>
            <a:ext uri="{909E8E84-426E-40DD-AFC4-6F175D3DCCD1}">
              <a14:hiddenFill xmlns:a14="http://schemas.microsoft.com/office/drawing/2010/main">
                <a:solidFill>
                  <a:srgbClr val="FFFFFF"/>
                </a:solidFill>
              </a14:hiddenFill>
            </a:ext>
          </a:extLst>
        </p:spPr>
      </p:pic>
      <p:sp>
        <p:nvSpPr>
          <p:cNvPr id="8" name="Obdélník 7"/>
          <p:cNvSpPr/>
          <p:nvPr/>
        </p:nvSpPr>
        <p:spPr>
          <a:xfrm>
            <a:off x="8041418" y="3369525"/>
            <a:ext cx="4147930" cy="738664"/>
          </a:xfrm>
          <a:prstGeom prst="rect">
            <a:avLst/>
          </a:prstGeom>
        </p:spPr>
        <p:txBody>
          <a:bodyPr wrap="square">
            <a:spAutoFit/>
          </a:bodyPr>
          <a:lstStyle/>
          <a:p>
            <a:pPr algn="ctr"/>
            <a:r>
              <a:rPr lang="cs-CZ" sz="1400" b="1" dirty="0">
                <a:solidFill>
                  <a:srgbClr val="000000"/>
                </a:solidFill>
                <a:latin typeface="futuraround"/>
              </a:rPr>
              <a:t>Nejdelší skokan: Sněžný </a:t>
            </a:r>
            <a:r>
              <a:rPr lang="cs-CZ" sz="1400" b="1" dirty="0" smtClean="0">
                <a:solidFill>
                  <a:srgbClr val="000000"/>
                </a:solidFill>
                <a:latin typeface="futuraround"/>
              </a:rPr>
              <a:t>levhart </a:t>
            </a:r>
          </a:p>
          <a:p>
            <a:pPr algn="ctr"/>
            <a:r>
              <a:rPr lang="cs-CZ" sz="1400" b="1" dirty="0" smtClean="0">
                <a:solidFill>
                  <a:srgbClr val="000000"/>
                </a:solidFill>
                <a:latin typeface="futuraround"/>
              </a:rPr>
              <a:t>(</a:t>
            </a:r>
            <a:r>
              <a:rPr lang="cs-CZ" sz="1400" b="1" i="1" dirty="0" err="1">
                <a:solidFill>
                  <a:srgbClr val="000000"/>
                </a:solidFill>
                <a:latin typeface="futuraround"/>
              </a:rPr>
              <a:t>Panthera</a:t>
            </a:r>
            <a:r>
              <a:rPr lang="cs-CZ" sz="1400" b="1" i="1" dirty="0">
                <a:solidFill>
                  <a:srgbClr val="000000"/>
                </a:solidFill>
                <a:latin typeface="futuraround"/>
              </a:rPr>
              <a:t> </a:t>
            </a:r>
            <a:r>
              <a:rPr lang="cs-CZ" sz="1400" b="1" i="1" dirty="0" smtClean="0">
                <a:solidFill>
                  <a:srgbClr val="000000"/>
                </a:solidFill>
                <a:latin typeface="futuraround"/>
              </a:rPr>
              <a:t>uncia</a:t>
            </a:r>
            <a:r>
              <a:rPr lang="cs-CZ" sz="1400" b="1" dirty="0" smtClean="0">
                <a:solidFill>
                  <a:srgbClr val="000000"/>
                </a:solidFill>
                <a:latin typeface="futuraround"/>
              </a:rPr>
              <a:t>) - </a:t>
            </a:r>
            <a:r>
              <a:rPr lang="cs-CZ" sz="1400" b="1" u="sng" dirty="0" smtClean="0">
                <a:solidFill>
                  <a:srgbClr val="4A4A49"/>
                </a:solidFill>
                <a:latin typeface="futuraround"/>
                <a:hlinkClick r:id="rId9"/>
              </a:rPr>
              <a:t>50 </a:t>
            </a:r>
            <a:r>
              <a:rPr lang="cs-CZ" sz="1400" b="1" u="sng" dirty="0">
                <a:solidFill>
                  <a:srgbClr val="4A4A49"/>
                </a:solidFill>
                <a:latin typeface="futuraround"/>
                <a:hlinkClick r:id="rId9"/>
              </a:rPr>
              <a:t>stop (15 metrů)</a:t>
            </a:r>
            <a:r>
              <a:rPr lang="cs-CZ" sz="1400" b="1" dirty="0">
                <a:solidFill>
                  <a:srgbClr val="000000"/>
                </a:solidFill>
                <a:latin typeface="futuraround"/>
              </a:rPr>
              <a:t> </a:t>
            </a:r>
            <a:endParaRPr lang="cs-CZ" sz="1400" b="1" dirty="0" smtClean="0">
              <a:solidFill>
                <a:srgbClr val="000000"/>
              </a:solidFill>
              <a:latin typeface="futuraround"/>
            </a:endParaRPr>
          </a:p>
          <a:p>
            <a:pPr algn="ctr"/>
            <a:r>
              <a:rPr lang="cs-CZ" sz="1400" b="1" dirty="0" smtClean="0">
                <a:solidFill>
                  <a:srgbClr val="000000"/>
                </a:solidFill>
                <a:latin typeface="futuraround"/>
              </a:rPr>
              <a:t>jedním </a:t>
            </a:r>
            <a:r>
              <a:rPr lang="cs-CZ" sz="1400" b="1" dirty="0">
                <a:solidFill>
                  <a:srgbClr val="000000"/>
                </a:solidFill>
                <a:latin typeface="futuraround"/>
              </a:rPr>
              <a:t>skokem.</a:t>
            </a:r>
            <a:endParaRPr lang="cs-CZ" sz="1400" b="1" i="0" dirty="0">
              <a:solidFill>
                <a:srgbClr val="000000"/>
              </a:solidFill>
              <a:effectLst/>
              <a:latin typeface="futuraround"/>
            </a:endParaRPr>
          </a:p>
        </p:txBody>
      </p:sp>
      <p:sp>
        <p:nvSpPr>
          <p:cNvPr id="9" name="Obdélník 8"/>
          <p:cNvSpPr/>
          <p:nvPr/>
        </p:nvSpPr>
        <p:spPr>
          <a:xfrm>
            <a:off x="3919993" y="3313863"/>
            <a:ext cx="4086971" cy="738664"/>
          </a:xfrm>
          <a:prstGeom prst="rect">
            <a:avLst/>
          </a:prstGeom>
        </p:spPr>
        <p:txBody>
          <a:bodyPr wrap="square">
            <a:spAutoFit/>
          </a:bodyPr>
          <a:lstStyle/>
          <a:p>
            <a:pPr algn="ctr"/>
            <a:r>
              <a:rPr lang="cs-CZ" sz="1400" b="1" dirty="0">
                <a:solidFill>
                  <a:srgbClr val="000000"/>
                </a:solidFill>
                <a:latin typeface="futuraround"/>
              </a:rPr>
              <a:t>Nejvyšší skokan: </a:t>
            </a:r>
            <a:r>
              <a:rPr lang="cs-CZ" sz="1400" b="1" dirty="0" smtClean="0">
                <a:solidFill>
                  <a:srgbClr val="000000"/>
                </a:solidFill>
                <a:latin typeface="futuraround"/>
              </a:rPr>
              <a:t>Impala(</a:t>
            </a:r>
            <a:r>
              <a:rPr lang="cs-CZ" sz="1400" b="1" i="1" dirty="0" err="1" smtClean="0">
                <a:solidFill>
                  <a:srgbClr val="000000"/>
                </a:solidFill>
                <a:latin typeface="futuraround"/>
              </a:rPr>
              <a:t>Aepyceros</a:t>
            </a:r>
            <a:r>
              <a:rPr lang="cs-CZ" sz="1400" b="1" i="1" dirty="0" smtClean="0">
                <a:solidFill>
                  <a:srgbClr val="000000"/>
                </a:solidFill>
                <a:latin typeface="futuraround"/>
              </a:rPr>
              <a:t> </a:t>
            </a:r>
          </a:p>
          <a:p>
            <a:pPr algn="ctr"/>
            <a:r>
              <a:rPr lang="cs-CZ" sz="1400" b="1" i="1" dirty="0" err="1" smtClean="0">
                <a:solidFill>
                  <a:srgbClr val="000000"/>
                </a:solidFill>
                <a:latin typeface="futuraround"/>
              </a:rPr>
              <a:t>melampus</a:t>
            </a:r>
            <a:r>
              <a:rPr lang="cs-CZ" sz="1400" b="1" dirty="0">
                <a:solidFill>
                  <a:srgbClr val="000000"/>
                </a:solidFill>
                <a:latin typeface="futuraround"/>
              </a:rPr>
              <a:t>), která dokáže vyskočit </a:t>
            </a:r>
            <a:endParaRPr lang="cs-CZ" sz="1400" b="1" dirty="0" smtClean="0">
              <a:solidFill>
                <a:srgbClr val="000000"/>
              </a:solidFill>
              <a:latin typeface="futuraround"/>
            </a:endParaRPr>
          </a:p>
          <a:p>
            <a:pPr algn="ctr"/>
            <a:r>
              <a:rPr lang="cs-CZ" sz="1400" b="1" dirty="0" smtClean="0">
                <a:solidFill>
                  <a:srgbClr val="000000"/>
                </a:solidFill>
                <a:latin typeface="futuraround"/>
              </a:rPr>
              <a:t>až</a:t>
            </a:r>
            <a:r>
              <a:rPr lang="cs-CZ" sz="1400" b="1" dirty="0">
                <a:solidFill>
                  <a:srgbClr val="000000"/>
                </a:solidFill>
                <a:latin typeface="futuraround"/>
              </a:rPr>
              <a:t> </a:t>
            </a:r>
            <a:r>
              <a:rPr lang="cs-CZ" sz="1400" b="1" u="sng" dirty="0">
                <a:solidFill>
                  <a:srgbClr val="4A4A49"/>
                </a:solidFill>
                <a:latin typeface="futuraround"/>
                <a:hlinkClick r:id="rId10"/>
              </a:rPr>
              <a:t>3 metry do vzduchu</a:t>
            </a:r>
            <a:r>
              <a:rPr lang="cs-CZ" sz="1400" b="1" dirty="0">
                <a:solidFill>
                  <a:srgbClr val="000000"/>
                </a:solidFill>
                <a:latin typeface="futuraround"/>
              </a:rPr>
              <a:t>.</a:t>
            </a:r>
            <a:endParaRPr lang="cs-CZ" sz="1400" b="1" i="0" dirty="0">
              <a:solidFill>
                <a:srgbClr val="000000"/>
              </a:solidFill>
              <a:effectLst/>
              <a:latin typeface="futuraround"/>
            </a:endParaRPr>
          </a:p>
        </p:txBody>
      </p:sp>
      <p:sp>
        <p:nvSpPr>
          <p:cNvPr id="10" name="TextovéPole 9"/>
          <p:cNvSpPr txBox="1"/>
          <p:nvPr/>
        </p:nvSpPr>
        <p:spPr>
          <a:xfrm>
            <a:off x="4500439" y="127221"/>
            <a:ext cx="3171894" cy="523220"/>
          </a:xfrm>
          <a:prstGeom prst="rect">
            <a:avLst/>
          </a:prstGeom>
          <a:noFill/>
        </p:spPr>
        <p:txBody>
          <a:bodyPr wrap="none" rtlCol="0">
            <a:spAutoFit/>
          </a:bodyPr>
          <a:lstStyle/>
          <a:p>
            <a:r>
              <a:rPr lang="cs-CZ" sz="2800" b="1" dirty="0" smtClean="0">
                <a:solidFill>
                  <a:schemeClr val="bg1"/>
                </a:solidFill>
              </a:rPr>
              <a:t>Top Animal </a:t>
            </a:r>
            <a:r>
              <a:rPr lang="cs-CZ" sz="2800" b="1" dirty="0" err="1" smtClean="0">
                <a:solidFill>
                  <a:schemeClr val="bg1"/>
                </a:solidFill>
              </a:rPr>
              <a:t>Athletes</a:t>
            </a:r>
            <a:endParaRPr lang="cs-CZ" sz="2800" b="1" dirty="0">
              <a:solidFill>
                <a:schemeClr val="bg1"/>
              </a:solidFill>
            </a:endParaRPr>
          </a:p>
        </p:txBody>
      </p:sp>
    </p:spTree>
    <p:extLst>
      <p:ext uri="{BB962C8B-B14F-4D97-AF65-F5344CB8AC3E}">
        <p14:creationId xmlns:p14="http://schemas.microsoft.com/office/powerpoint/2010/main" val="47118748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sz="3800" b="1" dirty="0"/>
              <a:t>Tajemství úspěchu </a:t>
            </a:r>
            <a:r>
              <a:rPr lang="cs-CZ" sz="3800" b="1" i="1" dirty="0"/>
              <a:t>Homo </a:t>
            </a:r>
            <a:r>
              <a:rPr lang="cs-CZ" sz="3800" b="1" i="1" dirty="0" smtClean="0"/>
              <a:t>sapiens </a:t>
            </a:r>
            <a:r>
              <a:rPr lang="cs-CZ" sz="3800" b="1" dirty="0"/>
              <a:t>n</a:t>
            </a:r>
            <a:r>
              <a:rPr lang="cs-CZ" sz="3800" b="1" dirty="0" smtClean="0"/>
              <a:t>a Zemi</a:t>
            </a:r>
            <a:r>
              <a:rPr lang="cs-CZ" dirty="0"/>
              <a:t/>
            </a:r>
            <a:br>
              <a:rPr lang="cs-CZ" dirty="0"/>
            </a:br>
            <a:endParaRPr lang="cs-CZ" dirty="0"/>
          </a:p>
        </p:txBody>
      </p:sp>
      <p:sp>
        <p:nvSpPr>
          <p:cNvPr id="3" name="Zástupný symbol pro obsah 2"/>
          <p:cNvSpPr>
            <a:spLocks noGrp="1"/>
          </p:cNvSpPr>
          <p:nvPr>
            <p:ph idx="1"/>
          </p:nvPr>
        </p:nvSpPr>
        <p:spPr>
          <a:xfrm>
            <a:off x="838200" y="1746115"/>
            <a:ext cx="10515600" cy="4351338"/>
          </a:xfrm>
        </p:spPr>
        <p:txBody>
          <a:bodyPr/>
          <a:lstStyle/>
          <a:p>
            <a:pPr marL="0" indent="0">
              <a:buNone/>
            </a:pPr>
            <a:r>
              <a:rPr lang="cs-CZ" dirty="0"/>
              <a:t>Jako globální "všeobecní specialisté" se moderní lidé zásadně lišili od ostatních </a:t>
            </a:r>
            <a:r>
              <a:rPr lang="cs-CZ" dirty="0" smtClean="0"/>
              <a:t>hominidů !</a:t>
            </a:r>
          </a:p>
          <a:p>
            <a:pPr marL="0" indent="0">
              <a:buNone/>
            </a:pPr>
            <a:endParaRPr lang="cs-CZ" dirty="0" smtClean="0"/>
          </a:p>
          <a:p>
            <a:pPr marL="0" indent="0">
              <a:buNone/>
            </a:pPr>
            <a:endParaRPr lang="cs-CZ" dirty="0"/>
          </a:p>
          <a:p>
            <a:pPr marL="0" indent="0">
              <a:buNone/>
            </a:pPr>
            <a:endParaRPr lang="cs-CZ" dirty="0" smtClean="0"/>
          </a:p>
          <a:p>
            <a:pPr marL="0" indent="0">
              <a:buNone/>
            </a:pPr>
            <a:endParaRPr lang="cs-CZ" dirty="0"/>
          </a:p>
          <a:p>
            <a:pPr marL="0" indent="0">
              <a:buNone/>
            </a:pPr>
            <a:endParaRPr lang="cs-CZ" dirty="0"/>
          </a:p>
        </p:txBody>
      </p:sp>
      <p:sp>
        <p:nvSpPr>
          <p:cNvPr id="4" name="Obdélník 3"/>
          <p:cNvSpPr/>
          <p:nvPr/>
        </p:nvSpPr>
        <p:spPr>
          <a:xfrm>
            <a:off x="723569" y="2790371"/>
            <a:ext cx="10448014" cy="2769989"/>
          </a:xfrm>
          <a:prstGeom prst="rect">
            <a:avLst/>
          </a:prstGeom>
        </p:spPr>
        <p:txBody>
          <a:bodyPr wrap="square">
            <a:spAutoFit/>
          </a:bodyPr>
          <a:lstStyle/>
          <a:p>
            <a:pPr algn="ctr" fontAlgn="base"/>
            <a:r>
              <a:rPr lang="cs-CZ" sz="3000" dirty="0" smtClean="0">
                <a:solidFill>
                  <a:srgbClr val="333333"/>
                </a:solidFill>
                <a:latin typeface="inherit"/>
              </a:rPr>
              <a:t>Co bylo toho příčinou ?</a:t>
            </a:r>
          </a:p>
          <a:p>
            <a:pPr fontAlgn="base"/>
            <a:endParaRPr lang="cs-CZ" b="1" dirty="0">
              <a:solidFill>
                <a:srgbClr val="333333"/>
              </a:solidFill>
              <a:latin typeface="inherit"/>
            </a:endParaRPr>
          </a:p>
          <a:p>
            <a:pPr marL="285750" indent="-285750" fontAlgn="base">
              <a:buFont typeface="Arial" panose="020B0604020202020204" pitchFamily="34" charset="0"/>
              <a:buChar char="•"/>
            </a:pPr>
            <a:r>
              <a:rPr lang="cs-CZ" b="1" dirty="0" smtClean="0">
                <a:solidFill>
                  <a:srgbClr val="333333"/>
                </a:solidFill>
                <a:latin typeface="inherit"/>
              </a:rPr>
              <a:t>Byla </a:t>
            </a:r>
            <a:r>
              <a:rPr lang="cs-CZ" b="1" dirty="0">
                <a:solidFill>
                  <a:srgbClr val="333333"/>
                </a:solidFill>
                <a:latin typeface="inherit"/>
              </a:rPr>
              <a:t>to velikost našeho mozku? </a:t>
            </a:r>
            <a:endParaRPr lang="cs-CZ" b="1" dirty="0" smtClean="0">
              <a:solidFill>
                <a:srgbClr val="333333"/>
              </a:solidFill>
              <a:latin typeface="inherit"/>
            </a:endParaRPr>
          </a:p>
          <a:p>
            <a:pPr marL="285750" indent="-285750" fontAlgn="base">
              <a:buFont typeface="Arial" panose="020B0604020202020204" pitchFamily="34" charset="0"/>
              <a:buChar char="•"/>
            </a:pPr>
            <a:r>
              <a:rPr lang="cs-CZ" b="1" dirty="0" smtClean="0">
                <a:solidFill>
                  <a:srgbClr val="333333"/>
                </a:solidFill>
                <a:latin typeface="inherit"/>
              </a:rPr>
              <a:t>Byla </a:t>
            </a:r>
            <a:r>
              <a:rPr lang="cs-CZ" b="1" dirty="0">
                <a:solidFill>
                  <a:srgbClr val="333333"/>
                </a:solidFill>
                <a:latin typeface="inherit"/>
              </a:rPr>
              <a:t>to dramatická změna v naší kognitivní aktivitě? </a:t>
            </a:r>
            <a:endParaRPr lang="cs-CZ" b="1" dirty="0" smtClean="0">
              <a:solidFill>
                <a:srgbClr val="333333"/>
              </a:solidFill>
              <a:latin typeface="inherit"/>
            </a:endParaRPr>
          </a:p>
          <a:p>
            <a:pPr marL="285750" indent="-285750" fontAlgn="base">
              <a:buFont typeface="Arial" panose="020B0604020202020204" pitchFamily="34" charset="0"/>
              <a:buChar char="•"/>
            </a:pPr>
            <a:r>
              <a:rPr lang="cs-CZ" b="1" dirty="0" smtClean="0">
                <a:solidFill>
                  <a:srgbClr val="333333"/>
                </a:solidFill>
                <a:latin typeface="inherit"/>
              </a:rPr>
              <a:t>Bylo </a:t>
            </a:r>
            <a:r>
              <a:rPr lang="cs-CZ" b="1" dirty="0">
                <a:solidFill>
                  <a:srgbClr val="333333"/>
                </a:solidFill>
                <a:latin typeface="inherit"/>
              </a:rPr>
              <a:t>to životním prostředím nebo stravou</a:t>
            </a:r>
            <a:r>
              <a:rPr lang="cs-CZ" b="1" dirty="0" smtClean="0">
                <a:solidFill>
                  <a:srgbClr val="333333"/>
                </a:solidFill>
                <a:latin typeface="inherit"/>
              </a:rPr>
              <a:t>?</a:t>
            </a:r>
          </a:p>
          <a:p>
            <a:pPr fontAlgn="base"/>
            <a:endParaRPr lang="cs-CZ" dirty="0" smtClean="0">
              <a:solidFill>
                <a:srgbClr val="333333"/>
              </a:solidFill>
              <a:latin typeface="Georgia" panose="02040502050405020303" pitchFamily="18" charset="0"/>
            </a:endParaRPr>
          </a:p>
          <a:p>
            <a:pPr fontAlgn="base"/>
            <a:endParaRPr lang="cs-CZ" dirty="0">
              <a:solidFill>
                <a:srgbClr val="333333"/>
              </a:solidFill>
              <a:latin typeface="Georgia" panose="02040502050405020303" pitchFamily="18" charset="0"/>
            </a:endParaRPr>
          </a:p>
          <a:p>
            <a:pPr fontAlgn="base"/>
            <a:r>
              <a:rPr lang="cs-CZ" dirty="0">
                <a:solidFill>
                  <a:srgbClr val="333333"/>
                </a:solidFill>
                <a:latin typeface="Georgia" panose="02040502050405020303" pitchFamily="18" charset="0"/>
              </a:rPr>
              <a:t>Mezi hypotézy </a:t>
            </a:r>
            <a:r>
              <a:rPr lang="cs-CZ" dirty="0" smtClean="0">
                <a:solidFill>
                  <a:srgbClr val="333333"/>
                </a:solidFill>
                <a:latin typeface="Georgia" panose="02040502050405020303" pitchFamily="18" charset="0"/>
              </a:rPr>
              <a:t>patří také </a:t>
            </a:r>
            <a:r>
              <a:rPr lang="cs-CZ" dirty="0">
                <a:solidFill>
                  <a:srgbClr val="333333"/>
                </a:solidFill>
                <a:latin typeface="Georgia" panose="02040502050405020303" pitchFamily="18" charset="0"/>
              </a:rPr>
              <a:t>přirozená soutěživost a adaptace, prudký kognitivní vývoj a schopnost řešit problémy jako klíč k </a:t>
            </a:r>
            <a:r>
              <a:rPr lang="cs-CZ" dirty="0" smtClean="0">
                <a:solidFill>
                  <a:srgbClr val="333333"/>
                </a:solidFill>
                <a:latin typeface="Georgia" panose="02040502050405020303" pitchFamily="18" charset="0"/>
              </a:rPr>
              <a:t>přežití.</a:t>
            </a:r>
            <a:endParaRPr lang="cs-CZ" b="0" i="0" dirty="0">
              <a:solidFill>
                <a:srgbClr val="333333"/>
              </a:solidFill>
              <a:effectLst/>
              <a:latin typeface="Georgia" panose="02040502050405020303" pitchFamily="18" charset="0"/>
            </a:endParaRPr>
          </a:p>
        </p:txBody>
      </p:sp>
    </p:spTree>
    <p:extLst>
      <p:ext uri="{BB962C8B-B14F-4D97-AF65-F5344CB8AC3E}">
        <p14:creationId xmlns:p14="http://schemas.microsoft.com/office/powerpoint/2010/main" val="236275772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46151" y="-88099"/>
            <a:ext cx="10515600" cy="1325563"/>
          </a:xfrm>
        </p:spPr>
        <p:txBody>
          <a:bodyPr>
            <a:normAutofit/>
          </a:bodyPr>
          <a:lstStyle/>
          <a:p>
            <a:pPr algn="ctr"/>
            <a:r>
              <a:rPr lang="cs-CZ" sz="4000" b="1" dirty="0" smtClean="0"/>
              <a:t>Příčina: Evoluce „velkého“ mozku u savců</a:t>
            </a:r>
            <a:endParaRPr lang="cs-CZ" sz="4000" b="1" dirty="0"/>
          </a:p>
        </p:txBody>
      </p:sp>
      <p:pic>
        <p:nvPicPr>
          <p:cNvPr id="4" name="Zástupný symbol pro obsah 3"/>
          <p:cNvPicPr>
            <a:picLocks noGrp="1" noChangeAspect="1"/>
          </p:cNvPicPr>
          <p:nvPr>
            <p:ph idx="1"/>
          </p:nvPr>
        </p:nvPicPr>
        <p:blipFill>
          <a:blip r:embed="rId2"/>
          <a:stretch>
            <a:fillRect/>
          </a:stretch>
        </p:blipFill>
        <p:spPr>
          <a:xfrm>
            <a:off x="1828799" y="1690688"/>
            <a:ext cx="8148121" cy="4551086"/>
          </a:xfrm>
          <a:prstGeom prst="rect">
            <a:avLst/>
          </a:prstGeom>
        </p:spPr>
      </p:pic>
      <p:sp>
        <p:nvSpPr>
          <p:cNvPr id="5" name="Šipka nahoru 4"/>
          <p:cNvSpPr/>
          <p:nvPr/>
        </p:nvSpPr>
        <p:spPr>
          <a:xfrm rot="16200000">
            <a:off x="7760473" y="1717482"/>
            <a:ext cx="484632" cy="978408"/>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Šipka doprava 6"/>
          <p:cNvSpPr/>
          <p:nvPr/>
        </p:nvSpPr>
        <p:spPr>
          <a:xfrm>
            <a:off x="1741335" y="2472855"/>
            <a:ext cx="771673"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TextovéPole 2"/>
          <p:cNvSpPr txBox="1"/>
          <p:nvPr/>
        </p:nvSpPr>
        <p:spPr>
          <a:xfrm>
            <a:off x="381663" y="6170210"/>
            <a:ext cx="11327012" cy="461665"/>
          </a:xfrm>
          <a:prstGeom prst="rect">
            <a:avLst/>
          </a:prstGeom>
          <a:noFill/>
        </p:spPr>
        <p:txBody>
          <a:bodyPr wrap="none" rtlCol="0">
            <a:spAutoFit/>
          </a:bodyPr>
          <a:lstStyle/>
          <a:p>
            <a:r>
              <a:rPr lang="cs-CZ" sz="2400" b="1" dirty="0" smtClean="0"/>
              <a:t>Rozvoj inteligence člověka – „specializace na </a:t>
            </a:r>
            <a:r>
              <a:rPr lang="cs-CZ" sz="2400" b="1" dirty="0" err="1" smtClean="0"/>
              <a:t>nespecializaci</a:t>
            </a:r>
            <a:r>
              <a:rPr lang="cs-CZ" sz="2400" b="1" dirty="0" smtClean="0"/>
              <a:t>“ – mimořádná adaptabilita !</a:t>
            </a:r>
            <a:endParaRPr lang="cs-CZ" sz="2400" b="1" dirty="0"/>
          </a:p>
        </p:txBody>
      </p:sp>
      <p:sp>
        <p:nvSpPr>
          <p:cNvPr id="9" name="Šipka nahoru 8"/>
          <p:cNvSpPr/>
          <p:nvPr/>
        </p:nvSpPr>
        <p:spPr>
          <a:xfrm rot="16200000">
            <a:off x="9399108" y="5145354"/>
            <a:ext cx="484632" cy="865764"/>
          </a:xfrm>
          <a:prstGeom prst="up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1" name="Picture 2" descr="nedefinovan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27335" y="3376831"/>
            <a:ext cx="2115204" cy="1189802"/>
          </a:xfrm>
          <a:prstGeom prst="rect">
            <a:avLst/>
          </a:prstGeom>
          <a:noFill/>
          <a:extLst>
            <a:ext uri="{909E8E84-426E-40DD-AFC4-6F175D3DCCD1}">
              <a14:hiddenFill xmlns:a14="http://schemas.microsoft.com/office/drawing/2010/main">
                <a:solidFill>
                  <a:srgbClr val="FFFFFF"/>
                </a:solidFill>
              </a14:hiddenFill>
            </a:ext>
          </a:extLst>
        </p:spPr>
      </p:pic>
      <p:sp>
        <p:nvSpPr>
          <p:cNvPr id="12" name="Šipka nahoru 11"/>
          <p:cNvSpPr/>
          <p:nvPr/>
        </p:nvSpPr>
        <p:spPr>
          <a:xfrm rot="16200000">
            <a:off x="9272799" y="3731058"/>
            <a:ext cx="484632" cy="602489"/>
          </a:xfrm>
          <a:prstGeom prst="up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3" name="Picture 4" descr="Foto: Petr Hamerník, Zoo Prah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07" y="1217386"/>
            <a:ext cx="2161204" cy="121654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Bottlenose Dolphi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17425" y="4628622"/>
            <a:ext cx="1825113" cy="136883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alternativní popis obrázku chybí"/>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26917" y="981325"/>
            <a:ext cx="1776395" cy="2213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421850"/>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9357</Words>
  <Application>Microsoft Office PowerPoint</Application>
  <PresentationFormat>Širokoúhlá obrazovka</PresentationFormat>
  <Paragraphs>749</Paragraphs>
  <Slides>165</Slides>
  <Notes>2</Notes>
  <HiddenSlides>0</HiddenSlides>
  <MMClips>0</MMClips>
  <ScaleCrop>false</ScaleCrop>
  <HeadingPairs>
    <vt:vector size="6" baseType="variant">
      <vt:variant>
        <vt:lpstr>Použitá písma</vt:lpstr>
      </vt:variant>
      <vt:variant>
        <vt:i4>22</vt:i4>
      </vt:variant>
      <vt:variant>
        <vt:lpstr>Motiv</vt:lpstr>
      </vt:variant>
      <vt:variant>
        <vt:i4>1</vt:i4>
      </vt:variant>
      <vt:variant>
        <vt:lpstr>Nadpisy snímků</vt:lpstr>
      </vt:variant>
      <vt:variant>
        <vt:i4>165</vt:i4>
      </vt:variant>
    </vt:vector>
  </HeadingPairs>
  <TitlesOfParts>
    <vt:vector size="188" baseType="lpstr">
      <vt:lpstr>Arial</vt:lpstr>
      <vt:lpstr>Bitter</vt:lpstr>
      <vt:lpstr>Calibri</vt:lpstr>
      <vt:lpstr>Calibri Light</vt:lpstr>
      <vt:lpstr>Cambria</vt:lpstr>
      <vt:lpstr>ElsevierGulliver</vt:lpstr>
      <vt:lpstr>futuraround</vt:lpstr>
      <vt:lpstr>Georgia</vt:lpstr>
      <vt:lpstr>Google Sans</vt:lpstr>
      <vt:lpstr>graphik</vt:lpstr>
      <vt:lpstr>Harding</vt:lpstr>
      <vt:lpstr>helvetica neue</vt:lpstr>
      <vt:lpstr>inherit</vt:lpstr>
      <vt:lpstr>Lexend light</vt:lpstr>
      <vt:lpstr>Libre Franklin</vt:lpstr>
      <vt:lpstr>Linux Libertine</vt:lpstr>
      <vt:lpstr>MathJax_Main</vt:lpstr>
      <vt:lpstr>Roboto</vt:lpstr>
      <vt:lpstr>Source Sans Pro</vt:lpstr>
      <vt:lpstr>STIX2</vt:lpstr>
      <vt:lpstr>Times New Roman</vt:lpstr>
      <vt:lpstr>Wingdings</vt:lpstr>
      <vt:lpstr>Motiv Office</vt:lpstr>
      <vt:lpstr>ORGANISMUS HOSTITELE (3) Paraziti na cestách evoluce ? </vt:lpstr>
      <vt:lpstr> ČASOVÁ OSA EVOLUCE ČLOVĚKA </vt:lpstr>
      <vt:lpstr>V historii bylo nejméně pět příležitostí, kdy byla lidská rasa v nebezpečí vymření – vždy důsledek změny klimatu !</vt:lpstr>
      <vt:lpstr>Naši předkové ztratili před 900 000 lety téměř  99 % své populace – byli na pokraji vyhynutí !!! </vt:lpstr>
      <vt:lpstr>Evoluční události jak v hluboké evoluční minulosti, tak v nedávné evoluci člověka formují potenciál pro nemoci. </vt:lpstr>
      <vt:lpstr>Paraziti člověka jako „stopaři“ evoluce jejich hostitelů  </vt:lpstr>
      <vt:lpstr>Prezentace aplikace PowerPoint</vt:lpstr>
      <vt:lpstr>Distribuce fosilních nálezů hominidů v Africe</vt:lpstr>
      <vt:lpstr>Out of Africa – migrace archaických hominidů z Afriky</vt:lpstr>
      <vt:lpstr> Možný model událostí toku genů v pozdním pleistocénu. </vt:lpstr>
      <vt:lpstr>Historie rozšíření Homo erectus, neandrtálce a moderního člověka – Homo sapiens na Zemi (čísla = tisíce let)</vt:lpstr>
      <vt:lpstr> Jaké byly možné hnací síly ? Proč se prehistoričtí lidé rozhodli odejít a přestěhovat se někam jinam ?  </vt:lpstr>
      <vt:lpstr>Neolit – mladší doba kamenná  Zrod zemědělství</vt:lpstr>
      <vt:lpstr>Dálkové obchodní cesty v Asii.  Hedvábná stezka vyznačena tučně  (karavany co by transportní „hostitel“)</vt:lpstr>
      <vt:lpstr> Evropská kolonizace Ameriky </vt:lpstr>
      <vt:lpstr>„Globalizace“</vt:lpstr>
      <vt:lpstr>Prezentace aplikace PowerPoint</vt:lpstr>
      <vt:lpstr>Světová populace, 10 000 př. n. l. až 2023 n. l., s projekcí do roku 2100 n. l.</vt:lpstr>
      <vt:lpstr>Prezentace aplikace PowerPoint</vt:lpstr>
      <vt:lpstr>Opice, vši a člověk </vt:lpstr>
      <vt:lpstr>Co je to „hnidopyšství“ ?</vt:lpstr>
      <vt:lpstr>Prezentace aplikace PowerPoint</vt:lpstr>
      <vt:lpstr>Člověk a vši – klasický příběh koevoluce </vt:lpstr>
      <vt:lpstr>Lidské vši</vt:lpstr>
      <vt:lpstr>Životní cyklus lidských vší</vt:lpstr>
      <vt:lpstr>Rodinné dědictví a nové akvizice </vt:lpstr>
      <vt:lpstr>Fylogeneze primatoidních vší </vt:lpstr>
      <vt:lpstr>Homionidi, šimpanzi a paviáni</vt:lpstr>
      <vt:lpstr>Divergence lidských vší</vt:lpstr>
      <vt:lpstr>Divergence v evoluci lidských vší Ztráta tělesného ochlupení vedla ke vzniku nového druhu – Pthirius pubis</vt:lpstr>
      <vt:lpstr>Evoluční rozchod se šimpanzi ! </vt:lpstr>
      <vt:lpstr>Fylogeneze vší a jejich hostitelů</vt:lpstr>
      <vt:lpstr>Homo erektus versus Homo sapiens !</vt:lpstr>
      <vt:lpstr>Vši a oblečení „Nic v biologii nedává smysl jinak než ve světle evoluce“</vt:lpstr>
      <vt:lpstr>Oděv jako adaptace na novou ekologickou niku ?</vt:lpstr>
      <vt:lpstr>Fylogeneze primatoidních vší – indikace používání ohně a oblečení lidmi</vt:lpstr>
      <vt:lpstr>Původ vší parazitujících u člověka naznačuje rané používání oděvů anatomicky moderními lidmi v Africe </vt:lpstr>
      <vt:lpstr>Koevoluce člověka a jeho vší - odkazy</vt:lpstr>
      <vt:lpstr>Prezentace aplikace PowerPoint</vt:lpstr>
      <vt:lpstr>Chobotnatci – prapůvodní hostitelé fasciolidních motolic</vt:lpstr>
      <vt:lpstr>Fasciola hepatica</vt:lpstr>
      <vt:lpstr>Člověk  - náhodný hostitel</vt:lpstr>
      <vt:lpstr>Spolu s migrací Bovidae rozšíření fasciol Afriky</vt:lpstr>
      <vt:lpstr>Dokonce paralelní přeskok mezihosttelů z Planorbidae na Lymnaeidae</vt:lpstr>
      <vt:lpstr>Fasciola hepatica a F. gigantica v  Africe: Potenciál pro hybridizaci </vt:lpstr>
      <vt:lpstr>Patogenní původci fasciolosy v Asii</vt:lpstr>
      <vt:lpstr>Fasciola hepatica versus Fasciola magna</vt:lpstr>
      <vt:lpstr>Zavlečení motolice Fasciola hepatica do Ameriky</vt:lpstr>
      <vt:lpstr>Horizontální přechod patogenů a parazitů ze zvířat</vt:lpstr>
      <vt:lpstr>Prezentace aplikace PowerPoint</vt:lpstr>
      <vt:lpstr>Mapa jihozápadní Asie s vyznačenými hlavními archeologickými nalezišti v oblasti tzv. "Fertile Crescent" - tečka, nejstarší nález - 7500 BCE</vt:lpstr>
      <vt:lpstr>Prezentace aplikace PowerPoint</vt:lpstr>
      <vt:lpstr>Neolit – mladší doba kamenná  Zrod zemědělství</vt:lpstr>
      <vt:lpstr>Prezentace aplikace PowerPoint</vt:lpstr>
      <vt:lpstr>Domestikace zvířat – zdroj cizopasníků - zoonózy</vt:lpstr>
      <vt:lpstr>Dojení domestikované krávy - Starověký Egypt</vt:lpstr>
      <vt:lpstr>Parazitismus a nový způsob života člověka</vt:lpstr>
      <vt:lpstr>Co to jsou zoonózy ?</vt:lpstr>
      <vt:lpstr>Zoonózy a jejich šíření mezi živočichy a lidmi.</vt:lpstr>
      <vt:lpstr>Přírodní ohniska nákaz</vt:lpstr>
      <vt:lpstr> Příklad asociace parazito-hostitelské sítě.  </vt:lpstr>
      <vt:lpstr>Příklady zoonóz</vt:lpstr>
      <vt:lpstr>Primární versus oportunní parazitózy</vt:lpstr>
      <vt:lpstr>Vliv parazitů na společenství hostitelů</vt:lpstr>
      <vt:lpstr>Paraziti a jejich vlivy na člověka</vt:lpstr>
      <vt:lpstr> Parazité a jejich „sociální“ hostitelé - trendy </vt:lpstr>
      <vt:lpstr>(1) Velikost sociální skupiny a parazitismus (příklady)</vt:lpstr>
      <vt:lpstr>(2) Příklady studií o lidské socialitě a parazitech.</vt:lpstr>
      <vt:lpstr>(3) Skupinová genetická diverzita a parazitismus (příklady)</vt:lpstr>
      <vt:lpstr>Parazité a jejich sociální hostitelé - ScienceDirect</vt:lpstr>
      <vt:lpstr>V čem spočívá úspěšnost a vyjímečnost člověka jako druhu ? Je to jeho nesmírná schopnost se přizpůsobovat rozmanitým životních podmínkám – jeho fenotypická plasticita a inteligence ?</vt:lpstr>
      <vt:lpstr>Prezentace aplikace PowerPoint</vt:lpstr>
      <vt:lpstr>Není nezbytné se přeceňovat !</vt:lpstr>
      <vt:lpstr>Biologické adaptace člověka</vt:lpstr>
      <vt:lpstr>Biologické adaptace člověka</vt:lpstr>
      <vt:lpstr>Biologické adaptace člověka</vt:lpstr>
      <vt:lpstr>Odhad počtu buněčných typů u raných zástupců různých skupin živočichů</vt:lpstr>
      <vt:lpstr>Velikost mozku 200 druhů obratlovců</vt:lpstr>
      <vt:lpstr>Prezentace aplikace PowerPoint</vt:lpstr>
      <vt:lpstr>Prezentace aplikace PowerPoint</vt:lpstr>
      <vt:lpstr>Adaptace člověka na chlad</vt:lpstr>
      <vt:lpstr>Adaptace zvířat vůči chladu</vt:lpstr>
      <vt:lpstr>Adaptace vůči chladnému klimatu</vt:lpstr>
      <vt:lpstr>Prezentace aplikace PowerPoint</vt:lpstr>
      <vt:lpstr>Prezentace aplikace PowerPoint</vt:lpstr>
      <vt:lpstr>Lidé ve stepích, savanách a na prériích</vt:lpstr>
      <vt:lpstr>Lidé ve výšinách And a Tibetu</vt:lpstr>
      <vt:lpstr>Lidé v současných velkoměstech </vt:lpstr>
      <vt:lpstr>Prezentace aplikace PowerPoint</vt:lpstr>
      <vt:lpstr>Člověk začíná pronikat do vesmíru !</vt:lpstr>
      <vt:lpstr>Proč běháme Maratónský běh ?</vt:lpstr>
      <vt:lpstr>Evoluce člověka a inaktivace genů CMAH   </vt:lpstr>
      <vt:lpstr>Ztráta CMAH genu během evoluce člověka !</vt:lpstr>
      <vt:lpstr>Co inaktivace genu CMAH pro evoluci člověka znamenala ?</vt:lpstr>
      <vt:lpstr> Díky inaktivaci genu CMAN lidé ztratili schopnost syntetizovat Neu5Gc – to významnou hrálo roli v evoluci lidského mozku (konektivita, vývoj neuronů, stárnutí) </vt:lpstr>
      <vt:lpstr> Lidé patří mezi nejvytrvalejší běžce v říši zvířat ! </vt:lpstr>
      <vt:lpstr>Prezentace aplikace PowerPoint</vt:lpstr>
      <vt:lpstr>Tajemství úspěchu Homo sapiens na Zemi </vt:lpstr>
      <vt:lpstr>Příčina: Evoluce „velkého“ mozku u savců</vt:lpstr>
      <vt:lpstr>Evoluce a genomika lidského mozku </vt:lpstr>
      <vt:lpstr>Velikost genomu organismů</vt:lpstr>
      <vt:lpstr>Velikost genomu</vt:lpstr>
      <vt:lpstr>Lidský genom</vt:lpstr>
      <vt:lpstr>Srovnání velikosti genomu: and winner is ….</vt:lpstr>
      <vt:lpstr>Hlavní příčina evolučního úspěchu člověka  Evoluce a rozvoj lidského mozku </vt:lpstr>
      <vt:lpstr>Rychlost evoluce lidského mozku !</vt:lpstr>
      <vt:lpstr>Evoluce mozku člověka Srovnání velikosti lebky</vt:lpstr>
      <vt:lpstr>Původ moderního člověka a evoluce inteligence</vt:lpstr>
      <vt:lpstr>Evoluce mozku, lidská povaha a intelektuální kreativita</vt:lpstr>
      <vt:lpstr>Co může za fenomenální evoluční úspěch druhu Homo sapiens sepiens ? Jaké byly hlavní hnací síly ?</vt:lpstr>
      <vt:lpstr> Jaké byly možné hnací síly ? Proč se prehistoričtí lidé rozhodli odejít a přestěhovat se někam jinam ?  </vt:lpstr>
      <vt:lpstr>Klíčové body historie lidstva</vt:lpstr>
      <vt:lpstr>Ovládnutí ohně ranými lidmi</vt:lpstr>
      <vt:lpstr>První použití ohně člověkem v Africe</vt:lpstr>
      <vt:lpstr>Příprava jídla (masa) na ohni !</vt:lpstr>
      <vt:lpstr>Raná strava Homo sapiens</vt:lpstr>
      <vt:lpstr> Použití ohně a rozšíření člověka po Zemi </vt:lpstr>
      <vt:lpstr>Co lidstvo objevilo jako první, oheň nebo oblečení ?</vt:lpstr>
      <vt:lpstr>Role oheň při rozšíření člověka na Zemi</vt:lpstr>
      <vt:lpstr>Vaření na ohni se u nás zaseklo na opékání špekáčků a to je strašná škoda  </vt:lpstr>
      <vt:lpstr>Prezentace aplikace PowerPoint</vt:lpstr>
      <vt:lpstr>Generalista versus Specialista</vt:lpstr>
      <vt:lpstr>Generalista versus Specialista</vt:lpstr>
      <vt:lpstr>Prezentace aplikace PowerPoint</vt:lpstr>
      <vt:lpstr>Co je lepší být ? Generalista nebo specialista ?</vt:lpstr>
      <vt:lpstr>Pouště, deštné pralesy, hory a Arktida</vt:lpstr>
      <vt:lpstr>Schopnost osídlit extrémní typy prostředí </vt:lpstr>
      <vt:lpstr>Oděv jako adaptace na novou ekologickou niku ?</vt:lpstr>
      <vt:lpstr>Potravní specializace klíčová ! Generalisti  versus Specialisti</vt:lpstr>
      <vt:lpstr>Mimořádný úspěch Homo sapiens:     Člověk jako „všeobecný specialista“ !</vt:lpstr>
      <vt:lpstr>Homo sapiens – všeobecný specialista</vt:lpstr>
      <vt:lpstr>Prezentace aplikace PowerPoint</vt:lpstr>
      <vt:lpstr>Prezentace aplikace PowerPoint</vt:lpstr>
      <vt:lpstr>Evoluce kultury – nestudijní příloha</vt:lpstr>
      <vt:lpstr>Prezentace aplikace PowerPoint</vt:lpstr>
      <vt:lpstr>Časová osa dávných civilizací</vt:lpstr>
      <vt:lpstr>Prezentace aplikace PowerPoint</vt:lpstr>
      <vt:lpstr>Kapitoly z evoluce rodu Homo !</vt:lpstr>
      <vt:lpstr>Pravěká výměna manželek: ženy z dnešních Čech šířily po střední Evropě kulturu ? </vt:lpstr>
      <vt:lpstr>Za výměnu myšlenek i kulturních artefaktů mohly být na přelomu doby kamenné a bronzové zodpovědné ženy.</vt:lpstr>
      <vt:lpstr>Oblast Lechtal - Ausburg –Tyrolsko (AT) Bavorsko (D) </vt:lpstr>
      <vt:lpstr>  </vt:lpstr>
      <vt:lpstr>Kulturní evoluce </vt:lpstr>
      <vt:lpstr>The major transitions in evolution !</vt:lpstr>
      <vt:lpstr>Prezentace aplikace PowerPoint</vt:lpstr>
      <vt:lpstr>Prezentace aplikace PowerPoint</vt:lpstr>
      <vt:lpstr>Cloud: Novodobé uložiště dat !</vt:lpstr>
      <vt:lpstr>Co je to internetový mem ?</vt:lpstr>
      <vt:lpstr>Stručná historie internetových memů !</vt:lpstr>
      <vt:lpstr>Prezentace aplikace PowerPoint</vt:lpstr>
      <vt:lpstr>Jak vypadá internet ! </vt:lpstr>
      <vt:lpstr>A jak vypadá Google ?</vt:lpstr>
      <vt:lpstr>Srovnání ročních objemů dat současných a budoucích projektů,  kde PB znamená petabyte (1015 ks1015 bajtů) a EB znamená  exabyte (1018 Obrázky1018 bajtů). </vt:lpstr>
      <vt:lpstr>Prezentace aplikace PowerPoint</vt:lpstr>
      <vt:lpstr>Děkuji za pozornost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Milan Gelnar</dc:creator>
  <cp:lastModifiedBy>Milan Gelnar</cp:lastModifiedBy>
  <cp:revision>2</cp:revision>
  <dcterms:created xsi:type="dcterms:W3CDTF">2025-05-21T06:51:36Z</dcterms:created>
  <dcterms:modified xsi:type="dcterms:W3CDTF">2025-05-21T06:53:48Z</dcterms:modified>
</cp:coreProperties>
</file>