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6" r:id="rId2"/>
    <p:sldId id="454" r:id="rId3"/>
    <p:sldId id="483" r:id="rId4"/>
    <p:sldId id="485" r:id="rId5"/>
    <p:sldId id="484" r:id="rId6"/>
    <p:sldId id="292" r:id="rId7"/>
    <p:sldId id="259" r:id="rId8"/>
    <p:sldId id="390" r:id="rId9"/>
    <p:sldId id="260" r:id="rId10"/>
    <p:sldId id="261" r:id="rId11"/>
    <p:sldId id="524" r:id="rId12"/>
    <p:sldId id="554" r:id="rId13"/>
    <p:sldId id="529" r:id="rId14"/>
    <p:sldId id="525" r:id="rId15"/>
    <p:sldId id="526" r:id="rId16"/>
    <p:sldId id="477" r:id="rId17"/>
    <p:sldId id="471" r:id="rId18"/>
    <p:sldId id="474" r:id="rId19"/>
    <p:sldId id="560" r:id="rId20"/>
    <p:sldId id="263" r:id="rId21"/>
    <p:sldId id="262" r:id="rId22"/>
    <p:sldId id="461" r:id="rId23"/>
    <p:sldId id="462" r:id="rId24"/>
    <p:sldId id="549" r:id="rId25"/>
    <p:sldId id="458" r:id="rId26"/>
    <p:sldId id="574" r:id="rId27"/>
    <p:sldId id="548" r:id="rId28"/>
    <p:sldId id="550" r:id="rId29"/>
    <p:sldId id="551" r:id="rId30"/>
    <p:sldId id="552" r:id="rId31"/>
    <p:sldId id="553" r:id="rId32"/>
    <p:sldId id="494" r:id="rId33"/>
    <p:sldId id="464" r:id="rId34"/>
    <p:sldId id="459" r:id="rId35"/>
    <p:sldId id="465" r:id="rId36"/>
    <p:sldId id="495" r:id="rId37"/>
    <p:sldId id="496" r:id="rId38"/>
    <p:sldId id="466" r:id="rId39"/>
    <p:sldId id="498" r:id="rId40"/>
    <p:sldId id="527" r:id="rId41"/>
    <p:sldId id="528" r:id="rId42"/>
    <p:sldId id="555" r:id="rId43"/>
    <p:sldId id="359" r:id="rId44"/>
    <p:sldId id="514" r:id="rId45"/>
    <p:sldId id="453" r:id="rId46"/>
    <p:sldId id="450" r:id="rId47"/>
    <p:sldId id="451" r:id="rId48"/>
    <p:sldId id="432" r:id="rId49"/>
    <p:sldId id="366" r:id="rId50"/>
    <p:sldId id="490" r:id="rId51"/>
    <p:sldId id="367" r:id="rId52"/>
    <p:sldId id="368" r:id="rId53"/>
    <p:sldId id="449" r:id="rId54"/>
    <p:sldId id="369" r:id="rId55"/>
    <p:sldId id="370" r:id="rId56"/>
    <p:sldId id="565" r:id="rId57"/>
    <p:sldId id="488" r:id="rId58"/>
    <p:sldId id="559" r:id="rId59"/>
    <p:sldId id="558" r:id="rId60"/>
    <p:sldId id="566" r:id="rId61"/>
    <p:sldId id="562" r:id="rId62"/>
    <p:sldId id="563" r:id="rId63"/>
    <p:sldId id="568" r:id="rId64"/>
    <p:sldId id="556" r:id="rId65"/>
    <p:sldId id="570" r:id="rId66"/>
    <p:sldId id="567" r:id="rId67"/>
    <p:sldId id="491" r:id="rId68"/>
    <p:sldId id="489" r:id="rId69"/>
    <p:sldId id="557" r:id="rId70"/>
    <p:sldId id="371" r:id="rId71"/>
    <p:sldId id="391" r:id="rId72"/>
    <p:sldId id="266" r:id="rId73"/>
    <p:sldId id="322" r:id="rId74"/>
    <p:sldId id="265" r:id="rId75"/>
    <p:sldId id="573" r:id="rId76"/>
    <p:sldId id="571" r:id="rId77"/>
    <p:sldId id="372" r:id="rId78"/>
    <p:sldId id="517" r:id="rId79"/>
    <p:sldId id="373" r:id="rId80"/>
    <p:sldId id="536" r:id="rId81"/>
    <p:sldId id="540" r:id="rId82"/>
    <p:sldId id="374" r:id="rId83"/>
    <p:sldId id="572" r:id="rId84"/>
    <p:sldId id="375" r:id="rId85"/>
    <p:sldId id="376" r:id="rId86"/>
    <p:sldId id="377" r:id="rId87"/>
    <p:sldId id="295" r:id="rId88"/>
    <p:sldId id="392" r:id="rId89"/>
    <p:sldId id="294" r:id="rId90"/>
    <p:sldId id="539" r:id="rId91"/>
    <p:sldId id="267" r:id="rId92"/>
    <p:sldId id="531" r:id="rId93"/>
    <p:sldId id="532" r:id="rId94"/>
    <p:sldId id="533" r:id="rId95"/>
    <p:sldId id="467" r:id="rId96"/>
    <p:sldId id="270" r:id="rId97"/>
    <p:sldId id="269" r:id="rId98"/>
    <p:sldId id="271" r:id="rId99"/>
    <p:sldId id="272" r:id="rId100"/>
    <p:sldId id="273" r:id="rId101"/>
    <p:sldId id="274" r:id="rId102"/>
    <p:sldId id="378" r:id="rId103"/>
    <p:sldId id="502" r:id="rId104"/>
    <p:sldId id="503" r:id="rId105"/>
    <p:sldId id="504" r:id="rId106"/>
    <p:sldId id="505" r:id="rId107"/>
    <p:sldId id="506" r:id="rId108"/>
    <p:sldId id="507" r:id="rId109"/>
    <p:sldId id="285" r:id="rId110"/>
    <p:sldId id="287" r:id="rId111"/>
    <p:sldId id="286" r:id="rId112"/>
    <p:sldId id="381" r:id="rId113"/>
    <p:sldId id="382" r:id="rId114"/>
    <p:sldId id="508" r:id="rId115"/>
    <p:sldId id="509" r:id="rId116"/>
    <p:sldId id="510" r:id="rId117"/>
    <p:sldId id="511" r:id="rId118"/>
    <p:sldId id="512" r:id="rId119"/>
    <p:sldId id="513" r:id="rId120"/>
    <p:sldId id="383" r:id="rId121"/>
    <p:sldId id="386" r:id="rId122"/>
    <p:sldId id="387" r:id="rId123"/>
    <p:sldId id="384" r:id="rId124"/>
    <p:sldId id="385" r:id="rId125"/>
    <p:sldId id="534" r:id="rId126"/>
    <p:sldId id="535" r:id="rId127"/>
    <p:sldId id="429" r:id="rId128"/>
    <p:sldId id="486" r:id="rId129"/>
    <p:sldId id="487" r:id="rId13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0" d="100"/>
          <a:sy n="120" d="100"/>
        </p:scale>
        <p:origin x="558" y="96"/>
      </p:cViewPr>
      <p:guideLst>
        <p:guide orient="horz" pos="2205"/>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948BA9-43D9-41E3-B30D-E56EC963F23E}" type="datetimeFigureOut">
              <a:rPr lang="cs-CZ" smtClean="0"/>
              <a:t>23.04.2025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75C7C4-4FD2-4455-BC98-112D12AA3D64}" type="slidenum">
              <a:rPr lang="cs-CZ" smtClean="0"/>
              <a:t>‹#›</a:t>
            </a:fld>
            <a:endParaRPr lang="cs-CZ"/>
          </a:p>
        </p:txBody>
      </p:sp>
    </p:spTree>
    <p:extLst>
      <p:ext uri="{BB962C8B-B14F-4D97-AF65-F5344CB8AC3E}">
        <p14:creationId xmlns:p14="http://schemas.microsoft.com/office/powerpoint/2010/main" val="339973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875C7C4-4FD2-4455-BC98-112D12AA3D64}" type="slidenum">
              <a:rPr lang="cs-CZ" smtClean="0"/>
              <a:t>6</a:t>
            </a:fld>
            <a:endParaRPr lang="cs-CZ"/>
          </a:p>
        </p:txBody>
      </p:sp>
    </p:spTree>
    <p:extLst>
      <p:ext uri="{BB962C8B-B14F-4D97-AF65-F5344CB8AC3E}">
        <p14:creationId xmlns:p14="http://schemas.microsoft.com/office/powerpoint/2010/main" val="127280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875C7C4-4FD2-4455-BC98-112D12AA3D64}" type="slidenum">
              <a:rPr lang="cs-CZ" smtClean="0"/>
              <a:t>27</a:t>
            </a:fld>
            <a:endParaRPr lang="cs-CZ"/>
          </a:p>
        </p:txBody>
      </p:sp>
    </p:spTree>
    <p:extLst>
      <p:ext uri="{BB962C8B-B14F-4D97-AF65-F5344CB8AC3E}">
        <p14:creationId xmlns:p14="http://schemas.microsoft.com/office/powerpoint/2010/main" val="250283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875C7C4-4FD2-4455-BC98-112D12AA3D64}" type="slidenum">
              <a:rPr lang="cs-CZ" smtClean="0"/>
              <a:t>41</a:t>
            </a:fld>
            <a:endParaRPr lang="cs-CZ"/>
          </a:p>
        </p:txBody>
      </p:sp>
    </p:spTree>
    <p:extLst>
      <p:ext uri="{BB962C8B-B14F-4D97-AF65-F5344CB8AC3E}">
        <p14:creationId xmlns:p14="http://schemas.microsoft.com/office/powerpoint/2010/main" val="161031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875C7C4-4FD2-4455-BC98-112D12AA3D64}" type="slidenum">
              <a:rPr lang="cs-CZ" smtClean="0"/>
              <a:t>64</a:t>
            </a:fld>
            <a:endParaRPr lang="cs-CZ"/>
          </a:p>
        </p:txBody>
      </p:sp>
    </p:spTree>
    <p:extLst>
      <p:ext uri="{BB962C8B-B14F-4D97-AF65-F5344CB8AC3E}">
        <p14:creationId xmlns:p14="http://schemas.microsoft.com/office/powerpoint/2010/main" val="113197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875C7C4-4FD2-4455-BC98-112D12AA3D64}" type="slidenum">
              <a:rPr lang="cs-CZ" smtClean="0"/>
              <a:t>75</a:t>
            </a:fld>
            <a:endParaRPr lang="cs-CZ"/>
          </a:p>
        </p:txBody>
      </p:sp>
    </p:spTree>
    <p:extLst>
      <p:ext uri="{BB962C8B-B14F-4D97-AF65-F5344CB8AC3E}">
        <p14:creationId xmlns:p14="http://schemas.microsoft.com/office/powerpoint/2010/main" val="412226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94518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12740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285593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310858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70371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F86B68D-9612-4E73-9B63-077406906A8B}" type="datetimeFigureOut">
              <a:rPr lang="cs-CZ" smtClean="0"/>
              <a:t>23.04.2025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334733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F86B68D-9612-4E73-9B63-077406906A8B}" type="datetimeFigureOut">
              <a:rPr lang="cs-CZ" smtClean="0"/>
              <a:t>23.04.2025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8808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F86B68D-9612-4E73-9B63-077406906A8B}" type="datetimeFigureOut">
              <a:rPr lang="cs-CZ" smtClean="0"/>
              <a:t>23.04.2025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268912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F86B68D-9612-4E73-9B63-077406906A8B}" type="datetimeFigureOut">
              <a:rPr lang="cs-CZ" smtClean="0"/>
              <a:t>23.04.2025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20221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F86B68D-9612-4E73-9B63-077406906A8B}" type="datetimeFigureOut">
              <a:rPr lang="cs-CZ" smtClean="0"/>
              <a:t>23.04.2025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1642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F86B68D-9612-4E73-9B63-077406906A8B}" type="datetimeFigureOut">
              <a:rPr lang="cs-CZ" smtClean="0"/>
              <a:t>23.04.2025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69F501-A63C-4C55-B87F-7D9223ED58FA}" type="slidenum">
              <a:rPr lang="cs-CZ" smtClean="0"/>
              <a:t>‹#›</a:t>
            </a:fld>
            <a:endParaRPr lang="cs-CZ"/>
          </a:p>
        </p:txBody>
      </p:sp>
    </p:spTree>
    <p:extLst>
      <p:ext uri="{BB962C8B-B14F-4D97-AF65-F5344CB8AC3E}">
        <p14:creationId xmlns:p14="http://schemas.microsoft.com/office/powerpoint/2010/main" val="84155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6B68D-9612-4E73-9B63-077406906A8B}" type="datetimeFigureOut">
              <a:rPr lang="cs-CZ" smtClean="0"/>
              <a:t>23.04.2025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9F501-A63C-4C55-B87F-7D9223ED58FA}" type="slidenum">
              <a:rPr lang="cs-CZ" smtClean="0"/>
              <a:t>‹#›</a:t>
            </a:fld>
            <a:endParaRPr lang="cs-CZ"/>
          </a:p>
        </p:txBody>
      </p:sp>
    </p:spTree>
    <p:extLst>
      <p:ext uri="{BB962C8B-B14F-4D97-AF65-F5344CB8AC3E}">
        <p14:creationId xmlns:p14="http://schemas.microsoft.com/office/powerpoint/2010/main" val="281916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emf"/><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emf"/><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6.emf"/><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22.png"/><Relationship Id="rId7" Type="http://schemas.openxmlformats.org/officeDocument/2006/relationships/image" Target="../media/image11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Populace parazitů</a:t>
            </a:r>
            <a:br>
              <a:rPr lang="cs-CZ" dirty="0" smtClean="0"/>
            </a:br>
            <a:r>
              <a:rPr lang="cs-CZ" dirty="0" smtClean="0"/>
              <a:t>Populační ekologie parazitů</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02013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922114"/>
          </a:xfrm>
        </p:spPr>
        <p:txBody>
          <a:bodyPr/>
          <a:lstStyle/>
          <a:p>
            <a:r>
              <a:rPr lang="cs-CZ" dirty="0" smtClean="0"/>
              <a:t>Životní cykly a populace parazitů</a:t>
            </a:r>
            <a:endParaRPr lang="cs-CZ"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12776"/>
            <a:ext cx="6639447" cy="48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9924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872" y="274638"/>
            <a:ext cx="8229600" cy="922114"/>
          </a:xfrm>
        </p:spPr>
        <p:txBody>
          <a:bodyPr>
            <a:normAutofit/>
          </a:bodyPr>
          <a:lstStyle/>
          <a:p>
            <a:pPr algn="l"/>
            <a:r>
              <a:rPr lang="cs-CZ" sz="3400" dirty="0" smtClean="0"/>
              <a:t>Mikroparaziti přenášeni přímo (III)</a:t>
            </a:r>
            <a:endParaRPr lang="cs-CZ" sz="3400" dirty="0"/>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16832"/>
            <a:ext cx="863176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5205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1256" y="116632"/>
            <a:ext cx="7931224" cy="648072"/>
          </a:xfrm>
        </p:spPr>
        <p:txBody>
          <a:bodyPr>
            <a:normAutofit/>
          </a:bodyPr>
          <a:lstStyle/>
          <a:p>
            <a:pPr algn="l"/>
            <a:r>
              <a:rPr lang="cs-CZ" sz="3400" dirty="0" smtClean="0"/>
              <a:t>Mikroparaziti přenášeni přímo (IV)</a:t>
            </a:r>
            <a:endParaRPr lang="cs-CZ" sz="3400"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1558" y="1052736"/>
            <a:ext cx="6808834" cy="580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6773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 y="346646"/>
            <a:ext cx="8939336" cy="922114"/>
          </a:xfrm>
        </p:spPr>
        <p:txBody>
          <a:bodyPr>
            <a:noAutofit/>
          </a:bodyPr>
          <a:lstStyle/>
          <a:p>
            <a:r>
              <a:rPr lang="cs-CZ" sz="3600" dirty="0" smtClean="0"/>
              <a:t>Vztah mezi proporcí </a:t>
            </a:r>
            <a:r>
              <a:rPr lang="cs-CZ" sz="3600" dirty="0" err="1" smtClean="0"/>
              <a:t>serologicky</a:t>
            </a:r>
            <a:r>
              <a:rPr lang="cs-CZ" sz="3600" dirty="0" smtClean="0"/>
              <a:t> pozitivních hostitelů a jejich stářím (různé R) a hodnotou R</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286696" y="1916832"/>
            <a:ext cx="8570607" cy="2736304"/>
          </a:xfrm>
          <a:prstGeom prst="rect">
            <a:avLst/>
          </a:prstGeom>
        </p:spPr>
      </p:pic>
      <p:pic>
        <p:nvPicPr>
          <p:cNvPr id="5" name="Obrázek 4"/>
          <p:cNvPicPr>
            <a:picLocks noChangeAspect="1"/>
          </p:cNvPicPr>
          <p:nvPr/>
        </p:nvPicPr>
        <p:blipFill>
          <a:blip r:embed="rId3"/>
          <a:stretch>
            <a:fillRect/>
          </a:stretch>
        </p:blipFill>
        <p:spPr>
          <a:xfrm>
            <a:off x="438464" y="4797152"/>
            <a:ext cx="8267072" cy="1080120"/>
          </a:xfrm>
          <a:prstGeom prst="rect">
            <a:avLst/>
          </a:prstGeom>
        </p:spPr>
      </p:pic>
    </p:spTree>
    <p:extLst>
      <p:ext uri="{BB962C8B-B14F-4D97-AF65-F5344CB8AC3E}">
        <p14:creationId xmlns:p14="http://schemas.microsoft.com/office/powerpoint/2010/main" val="18646865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864096"/>
          </a:xfrm>
        </p:spPr>
        <p:txBody>
          <a:bodyPr/>
          <a:lstStyle/>
          <a:p>
            <a:pPr algn="l"/>
            <a:r>
              <a:rPr lang="cs-CZ" sz="3400" dirty="0" smtClean="0"/>
              <a:t>(B)</a:t>
            </a:r>
            <a:r>
              <a:rPr lang="cs-CZ" dirty="0" smtClean="0"/>
              <a:t> </a:t>
            </a:r>
            <a:r>
              <a:rPr lang="cs-CZ" sz="3400" dirty="0" err="1" smtClean="0"/>
              <a:t>Makroparaziti</a:t>
            </a:r>
            <a:r>
              <a:rPr lang="cs-CZ" sz="3400" dirty="0" smtClean="0"/>
              <a:t> šířeni přímo (I)</a:t>
            </a:r>
            <a:endParaRPr lang="cs-CZ" sz="3400" dirty="0"/>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4022" y="1484784"/>
            <a:ext cx="810645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3012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2880" y="260648"/>
            <a:ext cx="8229600" cy="792088"/>
          </a:xfrm>
        </p:spPr>
        <p:txBody>
          <a:bodyPr>
            <a:normAutofit/>
          </a:bodyPr>
          <a:lstStyle/>
          <a:p>
            <a:pPr algn="l"/>
            <a:r>
              <a:rPr lang="cs-CZ" sz="3400" dirty="0" err="1" smtClean="0"/>
              <a:t>Makroparaziti</a:t>
            </a:r>
            <a:r>
              <a:rPr lang="cs-CZ" sz="3400" dirty="0" smtClean="0"/>
              <a:t> šířeni přímo (II)</a:t>
            </a:r>
            <a:endParaRPr lang="cs-CZ" sz="3400"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196752"/>
            <a:ext cx="698477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683568" y="1259468"/>
            <a:ext cx="2139432" cy="369332"/>
          </a:xfrm>
          <a:prstGeom prst="rect">
            <a:avLst/>
          </a:prstGeom>
          <a:solidFill>
            <a:schemeClr val="bg1"/>
          </a:solidFill>
          <a:ln>
            <a:solidFill>
              <a:schemeClr val="bg1"/>
            </a:solidFill>
          </a:ln>
        </p:spPr>
        <p:txBody>
          <a:bodyPr wrap="none" rtlCol="0">
            <a:spAutoFit/>
          </a:bodyPr>
          <a:lstStyle/>
          <a:p>
            <a:r>
              <a:rPr lang="cs-CZ" b="1" dirty="0" err="1" smtClean="0"/>
              <a:t>Ascaris</a:t>
            </a:r>
            <a:r>
              <a:rPr lang="cs-CZ" b="1" dirty="0" smtClean="0"/>
              <a:t> </a:t>
            </a:r>
            <a:r>
              <a:rPr lang="cs-CZ" b="1" dirty="0" err="1" smtClean="0"/>
              <a:t>lumbricoides</a:t>
            </a:r>
            <a:endParaRPr lang="cs-CZ" b="1" dirty="0"/>
          </a:p>
        </p:txBody>
      </p:sp>
    </p:spTree>
    <p:extLst>
      <p:ext uri="{BB962C8B-B14F-4D97-AF65-F5344CB8AC3E}">
        <p14:creationId xmlns:p14="http://schemas.microsoft.com/office/powerpoint/2010/main" val="24023807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188640"/>
            <a:ext cx="7272808" cy="1008112"/>
          </a:xfrm>
        </p:spPr>
        <p:txBody>
          <a:bodyPr>
            <a:normAutofit/>
          </a:bodyPr>
          <a:lstStyle/>
          <a:p>
            <a:pPr algn="l"/>
            <a:r>
              <a:rPr lang="cs-CZ" sz="3400" dirty="0" err="1" smtClean="0"/>
              <a:t>Makroparaziti</a:t>
            </a:r>
            <a:r>
              <a:rPr lang="cs-CZ" sz="3400" dirty="0" smtClean="0"/>
              <a:t> šířeni přímo </a:t>
            </a:r>
            <a:r>
              <a:rPr lang="cs-CZ" sz="3400" dirty="0"/>
              <a:t>(</a:t>
            </a:r>
            <a:r>
              <a:rPr lang="cs-CZ" sz="3400" dirty="0" smtClean="0"/>
              <a:t>III)</a:t>
            </a:r>
            <a:endParaRPr lang="cs-CZ" sz="3400" dirty="0"/>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5219" y="1556792"/>
            <a:ext cx="763922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8412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008112"/>
          </a:xfrm>
        </p:spPr>
        <p:txBody>
          <a:bodyPr>
            <a:normAutofit/>
          </a:bodyPr>
          <a:lstStyle/>
          <a:p>
            <a:pPr algn="l"/>
            <a:r>
              <a:rPr lang="cs-CZ" sz="3400" dirty="0" err="1" smtClean="0"/>
              <a:t>Makroparaziti</a:t>
            </a:r>
            <a:r>
              <a:rPr lang="cs-CZ" sz="3400" dirty="0" smtClean="0"/>
              <a:t> šířeni přímo (IV)</a:t>
            </a:r>
            <a:endParaRPr lang="cs-CZ" sz="3400" dirty="0"/>
          </a:p>
        </p:txBody>
      </p:sp>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5662" y="1340768"/>
            <a:ext cx="752375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184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936104"/>
          </a:xfrm>
        </p:spPr>
        <p:txBody>
          <a:bodyPr>
            <a:normAutofit/>
          </a:bodyPr>
          <a:lstStyle/>
          <a:p>
            <a:pPr algn="l"/>
            <a:r>
              <a:rPr lang="cs-CZ" sz="3400" dirty="0" err="1" smtClean="0"/>
              <a:t>Makroparaziti</a:t>
            </a:r>
            <a:r>
              <a:rPr lang="cs-CZ" sz="3400" dirty="0" smtClean="0"/>
              <a:t> šířeni přímo (V)</a:t>
            </a:r>
            <a:endParaRPr lang="cs-CZ" sz="34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124" y="1772816"/>
            <a:ext cx="8464348" cy="391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8625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Autofit/>
          </a:bodyPr>
          <a:lstStyle/>
          <a:p>
            <a:r>
              <a:rPr lang="cs-CZ" sz="3600" dirty="0" smtClean="0"/>
              <a:t>Vztah mezi prevalencí (p) a </a:t>
            </a:r>
            <a:r>
              <a:rPr lang="cs-CZ" sz="3600" dirty="0" err="1" smtClean="0"/>
              <a:t>mean</a:t>
            </a:r>
            <a:r>
              <a:rPr lang="cs-CZ" sz="3600" dirty="0" smtClean="0"/>
              <a:t> </a:t>
            </a:r>
            <a:r>
              <a:rPr lang="cs-CZ" sz="3600" dirty="0" err="1" smtClean="0"/>
              <a:t>worm</a:t>
            </a:r>
            <a:r>
              <a:rPr lang="cs-CZ" sz="3600" dirty="0" smtClean="0"/>
              <a:t> </a:t>
            </a:r>
            <a:r>
              <a:rPr lang="cs-CZ" sz="3600" dirty="0" err="1" smtClean="0"/>
              <a:t>burden</a:t>
            </a:r>
            <a:r>
              <a:rPr lang="cs-CZ" sz="3600" dirty="0" smtClean="0"/>
              <a:t> (M) u </a:t>
            </a:r>
            <a:r>
              <a:rPr lang="cs-CZ" sz="3600" dirty="0" err="1" smtClean="0"/>
              <a:t>Ascaris</a:t>
            </a:r>
            <a:r>
              <a:rPr lang="cs-CZ" sz="3600" dirty="0" smtClean="0"/>
              <a:t> </a:t>
            </a:r>
            <a:r>
              <a:rPr lang="cs-CZ" sz="3600" dirty="0" err="1" smtClean="0"/>
              <a:t>lumbricoides</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259632" y="1772816"/>
            <a:ext cx="6834276" cy="4464496"/>
          </a:xfrm>
          <a:prstGeom prst="rect">
            <a:avLst/>
          </a:prstGeom>
        </p:spPr>
      </p:pic>
    </p:spTree>
    <p:extLst>
      <p:ext uri="{BB962C8B-B14F-4D97-AF65-F5344CB8AC3E}">
        <p14:creationId xmlns:p14="http://schemas.microsoft.com/office/powerpoint/2010/main" val="41229267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7859216" cy="792088"/>
          </a:xfrm>
        </p:spPr>
        <p:txBody>
          <a:bodyPr>
            <a:normAutofit/>
          </a:bodyPr>
          <a:lstStyle/>
          <a:p>
            <a:r>
              <a:rPr lang="cs-CZ" sz="3400" dirty="0" smtClean="0"/>
              <a:t>(C) </a:t>
            </a:r>
            <a:r>
              <a:rPr lang="cs-CZ" sz="3400" dirty="0" err="1" smtClean="0"/>
              <a:t>Makroparaziti</a:t>
            </a:r>
            <a:r>
              <a:rPr lang="cs-CZ" sz="3400" dirty="0" smtClean="0"/>
              <a:t> s nepřímým přenosem (I)</a:t>
            </a:r>
            <a:endParaRPr lang="cs-CZ" sz="3400" dirty="0"/>
          </a:p>
        </p:txBody>
      </p:sp>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4804" y="1480508"/>
            <a:ext cx="7553620" cy="490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310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61020"/>
            <a:ext cx="8229600" cy="647700"/>
          </a:xfrm>
        </p:spPr>
        <p:txBody>
          <a:bodyPr>
            <a:normAutofit fontScale="90000"/>
          </a:bodyPr>
          <a:lstStyle/>
          <a:p>
            <a:pPr eaLnBrk="1" hangingPunct="1"/>
            <a:r>
              <a:rPr lang="cs-CZ" altLang="cs-CZ" sz="3600" dirty="0" smtClean="0"/>
              <a:t>Schéma populace parazita:                                      motolice </a:t>
            </a:r>
            <a:r>
              <a:rPr lang="cs-CZ" altLang="cs-CZ" sz="3600" dirty="0" err="1" smtClean="0"/>
              <a:t>Echinostoma</a:t>
            </a:r>
            <a:r>
              <a:rPr lang="cs-CZ" altLang="cs-CZ" sz="3600" dirty="0" smtClean="0"/>
              <a:t> </a:t>
            </a:r>
            <a:r>
              <a:rPr lang="cs-CZ" altLang="cs-CZ" sz="3600" dirty="0" err="1" smtClean="0"/>
              <a:t>revolutum</a:t>
            </a:r>
            <a:endParaRPr lang="cs-CZ" altLang="cs-CZ" sz="3600" dirty="0" smtClean="0"/>
          </a:p>
        </p:txBody>
      </p:sp>
      <p:pic>
        <p:nvPicPr>
          <p:cNvPr id="8195"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450129" y="1340769"/>
            <a:ext cx="6290223" cy="5421982"/>
          </a:xfrm>
          <a:noFill/>
        </p:spPr>
      </p:pic>
      <p:sp>
        <p:nvSpPr>
          <p:cNvPr id="2" name="TextovéPole 1"/>
          <p:cNvSpPr txBox="1"/>
          <p:nvPr/>
        </p:nvSpPr>
        <p:spPr>
          <a:xfrm>
            <a:off x="6588224" y="1412776"/>
            <a:ext cx="1952137" cy="369332"/>
          </a:xfrm>
          <a:prstGeom prst="rect">
            <a:avLst/>
          </a:prstGeom>
          <a:noFill/>
        </p:spPr>
        <p:txBody>
          <a:bodyPr wrap="none" rtlCol="0">
            <a:spAutoFit/>
          </a:bodyPr>
          <a:lstStyle/>
          <a:p>
            <a:r>
              <a:rPr lang="cs-CZ" b="1" dirty="0" smtClean="0"/>
              <a:t>Definitivní hostitel</a:t>
            </a:r>
            <a:endParaRPr lang="cs-CZ" b="1" dirty="0"/>
          </a:p>
        </p:txBody>
      </p:sp>
      <p:sp>
        <p:nvSpPr>
          <p:cNvPr id="3" name="TextovéPole 2"/>
          <p:cNvSpPr txBox="1"/>
          <p:nvPr/>
        </p:nvSpPr>
        <p:spPr>
          <a:xfrm>
            <a:off x="7020272" y="6237312"/>
            <a:ext cx="184731" cy="369332"/>
          </a:xfrm>
          <a:prstGeom prst="rect">
            <a:avLst/>
          </a:prstGeom>
          <a:noFill/>
        </p:spPr>
        <p:txBody>
          <a:bodyPr wrap="none" rtlCol="0">
            <a:spAutoFit/>
          </a:bodyPr>
          <a:lstStyle/>
          <a:p>
            <a:endParaRPr lang="cs-CZ"/>
          </a:p>
        </p:txBody>
      </p:sp>
      <p:sp>
        <p:nvSpPr>
          <p:cNvPr id="4" name="TextovéPole 3"/>
          <p:cNvSpPr txBox="1"/>
          <p:nvPr/>
        </p:nvSpPr>
        <p:spPr>
          <a:xfrm>
            <a:off x="6444208" y="6093296"/>
            <a:ext cx="1584473" cy="369332"/>
          </a:xfrm>
          <a:prstGeom prst="rect">
            <a:avLst/>
          </a:prstGeom>
          <a:noFill/>
        </p:spPr>
        <p:txBody>
          <a:bodyPr wrap="none" rtlCol="0">
            <a:spAutoFit/>
          </a:bodyPr>
          <a:lstStyle/>
          <a:p>
            <a:r>
              <a:rPr lang="cs-CZ" b="1" dirty="0" smtClean="0"/>
              <a:t>1. mezihostitel</a:t>
            </a:r>
            <a:endParaRPr lang="cs-CZ" b="1" dirty="0"/>
          </a:p>
        </p:txBody>
      </p:sp>
      <p:sp>
        <p:nvSpPr>
          <p:cNvPr id="5" name="TextovéPole 4"/>
          <p:cNvSpPr txBox="1"/>
          <p:nvPr/>
        </p:nvSpPr>
        <p:spPr>
          <a:xfrm>
            <a:off x="880187" y="2708920"/>
            <a:ext cx="1531573" cy="369332"/>
          </a:xfrm>
          <a:prstGeom prst="rect">
            <a:avLst/>
          </a:prstGeom>
          <a:noFill/>
        </p:spPr>
        <p:txBody>
          <a:bodyPr wrap="none" rtlCol="0">
            <a:spAutoFit/>
          </a:bodyPr>
          <a:lstStyle/>
          <a:p>
            <a:r>
              <a:rPr lang="cs-CZ" b="1" dirty="0" smtClean="0"/>
              <a:t>2.mezihostitel</a:t>
            </a:r>
            <a:endParaRPr lang="cs-CZ" b="1" dirty="0"/>
          </a:p>
        </p:txBody>
      </p:sp>
    </p:spTree>
    <p:extLst>
      <p:ext uri="{BB962C8B-B14F-4D97-AF65-F5344CB8AC3E}">
        <p14:creationId xmlns:p14="http://schemas.microsoft.com/office/powerpoint/2010/main" val="20518430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635935" y="908720"/>
            <a:ext cx="2495905" cy="586607"/>
          </a:xfrm>
        </p:spPr>
        <p:txBody>
          <a:bodyPr>
            <a:noAutofit/>
          </a:bodyPr>
          <a:lstStyle/>
          <a:p>
            <a:pPr algn="r"/>
            <a:r>
              <a:rPr lang="cs-CZ" sz="2200" dirty="0" smtClean="0"/>
              <a:t>Životní cyklus </a:t>
            </a:r>
            <a:r>
              <a:rPr lang="cs-CZ" sz="2200" dirty="0"/>
              <a:t> </a:t>
            </a:r>
            <a:r>
              <a:rPr lang="cs-CZ" sz="2200" dirty="0" smtClean="0"/>
              <a:t>                 S. </a:t>
            </a:r>
            <a:r>
              <a:rPr lang="cs-CZ" sz="2200" dirty="0" err="1" smtClean="0"/>
              <a:t>heamatobium</a:t>
            </a:r>
            <a:r>
              <a:rPr lang="cs-CZ" sz="2200" dirty="0" smtClean="0"/>
              <a:t> </a:t>
            </a:r>
            <a:endParaRPr lang="cs-CZ" sz="2200" dirty="0"/>
          </a:p>
        </p:txBody>
      </p:sp>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28907" y="332656"/>
            <a:ext cx="4578488" cy="610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323528" y="129034"/>
            <a:ext cx="4546848" cy="491654"/>
          </a:xfrm>
        </p:spPr>
        <p:txBody>
          <a:bodyPr/>
          <a:lstStyle/>
          <a:p>
            <a:r>
              <a:rPr lang="cs-CZ" dirty="0" err="1" smtClean="0"/>
              <a:t>Makroparaziti</a:t>
            </a:r>
            <a:r>
              <a:rPr lang="cs-CZ" dirty="0" smtClean="0"/>
              <a:t> s nepřímým přenosem (II)</a:t>
            </a:r>
            <a:endParaRPr lang="cs-CZ" dirty="0"/>
          </a:p>
        </p:txBody>
      </p:sp>
      <p:pic>
        <p:nvPicPr>
          <p:cNvPr id="6" name="Zástupný symbol pro obsah 3"/>
          <p:cNvPicPr>
            <a:picLocks noChangeAspect="1"/>
          </p:cNvPicPr>
          <p:nvPr/>
        </p:nvPicPr>
        <p:blipFill>
          <a:blip r:embed="rId3"/>
          <a:stretch>
            <a:fillRect/>
          </a:stretch>
        </p:blipFill>
        <p:spPr>
          <a:xfrm>
            <a:off x="210587" y="2132856"/>
            <a:ext cx="3718513" cy="3385633"/>
          </a:xfrm>
          <a:prstGeom prst="rect">
            <a:avLst/>
          </a:prstGeom>
        </p:spPr>
      </p:pic>
      <p:sp>
        <p:nvSpPr>
          <p:cNvPr id="7" name="Šipka doprava 6"/>
          <p:cNvSpPr/>
          <p:nvPr/>
        </p:nvSpPr>
        <p:spPr>
          <a:xfrm rot="16032297">
            <a:off x="1831936" y="5769840"/>
            <a:ext cx="665019" cy="3185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3347864" y="1124744"/>
            <a:ext cx="665019" cy="3185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514469" y="6310481"/>
            <a:ext cx="3409459" cy="430887"/>
          </a:xfrm>
          <a:prstGeom prst="rect">
            <a:avLst/>
          </a:prstGeom>
          <a:noFill/>
        </p:spPr>
        <p:txBody>
          <a:bodyPr wrap="none" rtlCol="0">
            <a:spAutoFit/>
          </a:bodyPr>
          <a:lstStyle/>
          <a:p>
            <a:r>
              <a:rPr lang="cs-CZ" sz="2200" dirty="0" smtClean="0"/>
              <a:t>Model přenosu </a:t>
            </a:r>
            <a:r>
              <a:rPr lang="cs-CZ" sz="2200" dirty="0" err="1" smtClean="0"/>
              <a:t>Schistosomy</a:t>
            </a:r>
            <a:endParaRPr lang="cs-CZ" sz="2200" dirty="0"/>
          </a:p>
        </p:txBody>
      </p:sp>
    </p:spTree>
    <p:extLst>
      <p:ext uri="{BB962C8B-B14F-4D97-AF65-F5344CB8AC3E}">
        <p14:creationId xmlns:p14="http://schemas.microsoft.com/office/powerpoint/2010/main" val="39965651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640960" cy="1143000"/>
          </a:xfrm>
        </p:spPr>
        <p:txBody>
          <a:bodyPr>
            <a:normAutofit fontScale="90000"/>
          </a:bodyPr>
          <a:lstStyle/>
          <a:p>
            <a:r>
              <a:rPr lang="cs-CZ" dirty="0" err="1" smtClean="0"/>
              <a:t>Makroparaziti</a:t>
            </a:r>
            <a:r>
              <a:rPr lang="cs-CZ" dirty="0" smtClean="0"/>
              <a:t> s nepřímým přenosem (III)</a:t>
            </a:r>
            <a:endParaRPr lang="cs-CZ" dirty="0"/>
          </a:p>
        </p:txBody>
      </p:sp>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4872" y="1628800"/>
            <a:ext cx="809425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5215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1008112"/>
          </a:xfrm>
        </p:spPr>
        <p:txBody>
          <a:bodyPr>
            <a:noAutofit/>
          </a:bodyPr>
          <a:lstStyle/>
          <a:p>
            <a:r>
              <a:rPr lang="cs-CZ" sz="3600" dirty="0" smtClean="0"/>
              <a:t>Prevalence infekcí </a:t>
            </a:r>
            <a:r>
              <a:rPr lang="cs-CZ" sz="3600" dirty="0" err="1" smtClean="0"/>
              <a:t>schistosom</a:t>
            </a:r>
            <a:r>
              <a:rPr lang="cs-CZ" sz="3600" dirty="0" smtClean="0"/>
              <a:t> u různých věkových tříd člověka (a), (b) a plže (c)</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323528" y="1556792"/>
            <a:ext cx="4113121" cy="2204839"/>
          </a:xfrm>
          <a:prstGeom prst="rect">
            <a:avLst/>
          </a:prstGeom>
        </p:spPr>
      </p:pic>
      <p:pic>
        <p:nvPicPr>
          <p:cNvPr id="5" name="Obrázek 4"/>
          <p:cNvPicPr>
            <a:picLocks noChangeAspect="1"/>
          </p:cNvPicPr>
          <p:nvPr/>
        </p:nvPicPr>
        <p:blipFill>
          <a:blip r:embed="rId3"/>
          <a:stretch>
            <a:fillRect/>
          </a:stretch>
        </p:blipFill>
        <p:spPr>
          <a:xfrm>
            <a:off x="4436649" y="1644789"/>
            <a:ext cx="4125903" cy="2314208"/>
          </a:xfrm>
          <a:prstGeom prst="rect">
            <a:avLst/>
          </a:prstGeom>
        </p:spPr>
      </p:pic>
      <p:pic>
        <p:nvPicPr>
          <p:cNvPr id="6" name="Obrázek 5"/>
          <p:cNvPicPr>
            <a:picLocks noChangeAspect="1"/>
          </p:cNvPicPr>
          <p:nvPr/>
        </p:nvPicPr>
        <p:blipFill>
          <a:blip r:embed="rId4"/>
          <a:stretch>
            <a:fillRect/>
          </a:stretch>
        </p:blipFill>
        <p:spPr>
          <a:xfrm>
            <a:off x="2267744" y="3933056"/>
            <a:ext cx="4758626" cy="2250906"/>
          </a:xfrm>
          <a:prstGeom prst="rect">
            <a:avLst/>
          </a:prstGeom>
        </p:spPr>
      </p:pic>
    </p:spTree>
    <p:extLst>
      <p:ext uri="{BB962C8B-B14F-4D97-AF65-F5344CB8AC3E}">
        <p14:creationId xmlns:p14="http://schemas.microsoft.com/office/powerpoint/2010/main" val="42749043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80512" cy="994122"/>
          </a:xfrm>
        </p:spPr>
        <p:txBody>
          <a:bodyPr>
            <a:noAutofit/>
          </a:bodyPr>
          <a:lstStyle/>
          <a:p>
            <a:r>
              <a:rPr lang="cs-CZ" sz="3200" dirty="0" smtClean="0"/>
              <a:t>Vliv velikosti plže (stáří) na proporci </a:t>
            </a:r>
            <a:r>
              <a:rPr lang="cs-CZ" sz="3200" dirty="0" err="1" smtClean="0"/>
              <a:t>Biomphalaria</a:t>
            </a:r>
            <a:r>
              <a:rPr lang="cs-CZ" sz="3200" dirty="0" smtClean="0"/>
              <a:t>, která se stala infekční </a:t>
            </a:r>
            <a:r>
              <a:rPr lang="cs-CZ" sz="3200" dirty="0" err="1" smtClean="0"/>
              <a:t>Schistosoma</a:t>
            </a:r>
            <a:r>
              <a:rPr lang="cs-CZ" sz="3200" dirty="0" smtClean="0"/>
              <a:t> </a:t>
            </a:r>
            <a:r>
              <a:rPr lang="cs-CZ" sz="3200" dirty="0" err="1" smtClean="0"/>
              <a:t>mansoni</a:t>
            </a:r>
            <a:r>
              <a:rPr lang="cs-CZ" sz="3200" dirty="0" smtClean="0"/>
              <a:t> po expozici stejného množství miracidií.</a:t>
            </a:r>
            <a:endParaRPr lang="cs-CZ" sz="3200" dirty="0"/>
          </a:p>
        </p:txBody>
      </p:sp>
      <p:pic>
        <p:nvPicPr>
          <p:cNvPr id="4" name="Zástupný symbol pro obsah 3"/>
          <p:cNvPicPr>
            <a:picLocks noGrp="1" noChangeAspect="1"/>
          </p:cNvPicPr>
          <p:nvPr>
            <p:ph idx="1"/>
          </p:nvPr>
        </p:nvPicPr>
        <p:blipFill>
          <a:blip r:embed="rId2"/>
          <a:stretch>
            <a:fillRect/>
          </a:stretch>
        </p:blipFill>
        <p:spPr>
          <a:xfrm>
            <a:off x="10264" y="2204864"/>
            <a:ext cx="8953264" cy="3168352"/>
          </a:xfrm>
          <a:prstGeom prst="rect">
            <a:avLst/>
          </a:prstGeom>
        </p:spPr>
      </p:pic>
    </p:spTree>
    <p:extLst>
      <p:ext uri="{BB962C8B-B14F-4D97-AF65-F5344CB8AC3E}">
        <p14:creationId xmlns:p14="http://schemas.microsoft.com/office/powerpoint/2010/main" val="38744667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400" dirty="0" smtClean="0"/>
              <a:t>(D) Mikroparaziti přenášeni vektorem (I)</a:t>
            </a:r>
            <a:endParaRPr lang="cs-CZ" sz="3400" dirty="0"/>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0455" y="1600200"/>
            <a:ext cx="710309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01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539552" y="908720"/>
            <a:ext cx="3008313" cy="504056"/>
          </a:xfrm>
        </p:spPr>
        <p:txBody>
          <a:bodyPr>
            <a:normAutofit/>
          </a:bodyPr>
          <a:lstStyle/>
          <a:p>
            <a:r>
              <a:rPr lang="cs-CZ" sz="2400" dirty="0" smtClean="0"/>
              <a:t>Životní cyklus malárie</a:t>
            </a:r>
            <a:endParaRPr lang="cs-CZ" sz="2400" dirty="0"/>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81817" y="260648"/>
            <a:ext cx="5040560" cy="627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385192" y="116632"/>
            <a:ext cx="4906888" cy="504056"/>
          </a:xfrm>
        </p:spPr>
        <p:txBody>
          <a:bodyPr>
            <a:noAutofit/>
          </a:bodyPr>
          <a:lstStyle/>
          <a:p>
            <a:r>
              <a:rPr lang="cs-CZ" sz="2400" dirty="0" smtClean="0"/>
              <a:t>Mikroparaziti přenášeni vektorem (II)</a:t>
            </a:r>
            <a:endParaRPr lang="cs-CZ" sz="2400" dirty="0"/>
          </a:p>
        </p:txBody>
      </p:sp>
      <p:pic>
        <p:nvPicPr>
          <p:cNvPr id="3" name="Obrázek 2"/>
          <p:cNvPicPr>
            <a:picLocks noChangeAspect="1"/>
          </p:cNvPicPr>
          <p:nvPr/>
        </p:nvPicPr>
        <p:blipFill>
          <a:blip r:embed="rId3"/>
          <a:stretch>
            <a:fillRect/>
          </a:stretch>
        </p:blipFill>
        <p:spPr>
          <a:xfrm>
            <a:off x="698581" y="1903030"/>
            <a:ext cx="3225347" cy="3351832"/>
          </a:xfrm>
          <a:prstGeom prst="rect">
            <a:avLst/>
          </a:prstGeom>
        </p:spPr>
      </p:pic>
      <p:sp>
        <p:nvSpPr>
          <p:cNvPr id="5" name="TextovéPole 4"/>
          <p:cNvSpPr txBox="1"/>
          <p:nvPr/>
        </p:nvSpPr>
        <p:spPr>
          <a:xfrm>
            <a:off x="755576" y="6063679"/>
            <a:ext cx="3168352" cy="461665"/>
          </a:xfrm>
          <a:prstGeom prst="rect">
            <a:avLst/>
          </a:prstGeom>
          <a:noFill/>
        </p:spPr>
        <p:txBody>
          <a:bodyPr wrap="square" rtlCol="0">
            <a:spAutoFit/>
          </a:bodyPr>
          <a:lstStyle/>
          <a:p>
            <a:r>
              <a:rPr lang="cs-CZ" sz="2400" dirty="0" smtClean="0"/>
              <a:t>Model přenosu malárie</a:t>
            </a:r>
            <a:endParaRPr lang="cs-CZ" sz="2400" dirty="0"/>
          </a:p>
        </p:txBody>
      </p:sp>
      <p:sp>
        <p:nvSpPr>
          <p:cNvPr id="6" name="Šipka doprava 5"/>
          <p:cNvSpPr/>
          <p:nvPr/>
        </p:nvSpPr>
        <p:spPr>
          <a:xfrm rot="16200000">
            <a:off x="1962765" y="5474436"/>
            <a:ext cx="665019" cy="3185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3419872" y="980728"/>
            <a:ext cx="665019" cy="3185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126689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7407626" cy="922114"/>
          </a:xfrm>
        </p:spPr>
        <p:txBody>
          <a:bodyPr>
            <a:normAutofit/>
          </a:bodyPr>
          <a:lstStyle/>
          <a:p>
            <a:r>
              <a:rPr lang="cs-CZ" sz="3400" dirty="0" smtClean="0"/>
              <a:t>Mikroparaziti přenášeni vektorem (III)</a:t>
            </a:r>
            <a:endParaRPr lang="cs-CZ" sz="3400" dirty="0"/>
          </a:p>
        </p:txBody>
      </p:sp>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5793" y="1556792"/>
            <a:ext cx="8180663" cy="488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1331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332656"/>
            <a:ext cx="7988292" cy="864096"/>
          </a:xfrm>
        </p:spPr>
        <p:txBody>
          <a:bodyPr>
            <a:normAutofit/>
          </a:bodyPr>
          <a:lstStyle/>
          <a:p>
            <a:pPr algn="l"/>
            <a:r>
              <a:rPr lang="cs-CZ" sz="3400" dirty="0" smtClean="0"/>
              <a:t>Mikroparaziti přenášeni vektorem (IV)</a:t>
            </a:r>
            <a:endParaRPr lang="cs-CZ" sz="3400" dirty="0"/>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6032" y="1556792"/>
            <a:ext cx="8419844" cy="48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9443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188640"/>
            <a:ext cx="8085584" cy="1143000"/>
          </a:xfrm>
        </p:spPr>
        <p:txBody>
          <a:bodyPr>
            <a:normAutofit/>
          </a:bodyPr>
          <a:lstStyle/>
          <a:p>
            <a:pPr algn="l"/>
            <a:r>
              <a:rPr lang="cs-CZ" sz="3400" dirty="0" smtClean="0"/>
              <a:t>Mikroparaziti přenášeni vektorem (V)</a:t>
            </a:r>
            <a:endParaRPr lang="cs-CZ" sz="3400" dirty="0"/>
          </a:p>
        </p:txBody>
      </p:sp>
      <p:pic>
        <p:nvPicPr>
          <p:cNvPr id="2457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29" y="2132856"/>
            <a:ext cx="8852959" cy="323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2158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smtClean="0"/>
              <a:t>Sezónní změny hustoty sání </a:t>
            </a:r>
            <a:r>
              <a:rPr lang="cs-CZ" sz="3600" dirty="0" err="1" smtClean="0"/>
              <a:t>Anopheles</a:t>
            </a:r>
            <a:r>
              <a:rPr lang="cs-CZ" sz="3600" dirty="0" smtClean="0"/>
              <a:t> </a:t>
            </a:r>
            <a:r>
              <a:rPr lang="cs-CZ" sz="3600" dirty="0" err="1" smtClean="0"/>
              <a:t>gambieae</a:t>
            </a:r>
            <a:r>
              <a:rPr lang="cs-CZ" sz="3600" dirty="0" smtClean="0"/>
              <a:t> v severní Nigérii</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907704" y="2060848"/>
            <a:ext cx="5144012" cy="3633317"/>
          </a:xfrm>
          <a:prstGeom prst="rect">
            <a:avLst/>
          </a:prstGeom>
        </p:spPr>
      </p:pic>
    </p:spTree>
    <p:extLst>
      <p:ext uri="{BB962C8B-B14F-4D97-AF65-F5344CB8AC3E}">
        <p14:creationId xmlns:p14="http://schemas.microsoft.com/office/powerpoint/2010/main" val="3724212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61020"/>
            <a:ext cx="8229600" cy="647700"/>
          </a:xfrm>
        </p:spPr>
        <p:txBody>
          <a:bodyPr>
            <a:normAutofit fontScale="90000"/>
          </a:bodyPr>
          <a:lstStyle/>
          <a:p>
            <a:pPr eaLnBrk="1" hangingPunct="1"/>
            <a:r>
              <a:rPr lang="cs-CZ" altLang="cs-CZ" sz="3600" dirty="0" smtClean="0"/>
              <a:t>Schéma populace parazita:                                      motolice </a:t>
            </a:r>
            <a:r>
              <a:rPr lang="cs-CZ" altLang="cs-CZ" sz="3600" i="1" dirty="0" err="1" smtClean="0"/>
              <a:t>Echinostoma</a:t>
            </a:r>
            <a:r>
              <a:rPr lang="cs-CZ" altLang="cs-CZ" sz="3600" i="1" dirty="0" smtClean="0"/>
              <a:t> </a:t>
            </a:r>
            <a:r>
              <a:rPr lang="cs-CZ" altLang="cs-CZ" sz="3600" i="1" dirty="0" err="1" smtClean="0"/>
              <a:t>revolutum</a:t>
            </a:r>
            <a:endParaRPr lang="cs-CZ" altLang="cs-CZ" sz="3600" i="1" dirty="0" smtClean="0"/>
          </a:p>
        </p:txBody>
      </p:sp>
      <p:pic>
        <p:nvPicPr>
          <p:cNvPr id="8195"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644824" y="1184662"/>
            <a:ext cx="6290223" cy="5421982"/>
          </a:xfrm>
          <a:noFill/>
        </p:spPr>
      </p:pic>
      <p:sp>
        <p:nvSpPr>
          <p:cNvPr id="2" name="TextovéPole 1"/>
          <p:cNvSpPr txBox="1"/>
          <p:nvPr/>
        </p:nvSpPr>
        <p:spPr>
          <a:xfrm>
            <a:off x="6588224" y="1412776"/>
            <a:ext cx="1952137" cy="369332"/>
          </a:xfrm>
          <a:prstGeom prst="rect">
            <a:avLst/>
          </a:prstGeom>
          <a:noFill/>
        </p:spPr>
        <p:txBody>
          <a:bodyPr wrap="none" rtlCol="0">
            <a:spAutoFit/>
          </a:bodyPr>
          <a:lstStyle/>
          <a:p>
            <a:r>
              <a:rPr lang="cs-CZ" b="1" dirty="0" smtClean="0"/>
              <a:t>Definitivní hostitel</a:t>
            </a:r>
            <a:endParaRPr lang="cs-CZ" b="1" dirty="0"/>
          </a:p>
        </p:txBody>
      </p:sp>
      <p:sp>
        <p:nvSpPr>
          <p:cNvPr id="3" name="TextovéPole 2"/>
          <p:cNvSpPr txBox="1"/>
          <p:nvPr/>
        </p:nvSpPr>
        <p:spPr>
          <a:xfrm>
            <a:off x="7020272" y="6237312"/>
            <a:ext cx="184731" cy="369332"/>
          </a:xfrm>
          <a:prstGeom prst="rect">
            <a:avLst/>
          </a:prstGeom>
          <a:noFill/>
        </p:spPr>
        <p:txBody>
          <a:bodyPr wrap="none" rtlCol="0">
            <a:spAutoFit/>
          </a:bodyPr>
          <a:lstStyle/>
          <a:p>
            <a:endParaRPr lang="cs-CZ"/>
          </a:p>
        </p:txBody>
      </p:sp>
      <p:sp>
        <p:nvSpPr>
          <p:cNvPr id="4" name="TextovéPole 3"/>
          <p:cNvSpPr txBox="1"/>
          <p:nvPr/>
        </p:nvSpPr>
        <p:spPr>
          <a:xfrm>
            <a:off x="6444208" y="6093296"/>
            <a:ext cx="1584473" cy="369332"/>
          </a:xfrm>
          <a:prstGeom prst="rect">
            <a:avLst/>
          </a:prstGeom>
          <a:noFill/>
        </p:spPr>
        <p:txBody>
          <a:bodyPr wrap="none" rtlCol="0">
            <a:spAutoFit/>
          </a:bodyPr>
          <a:lstStyle/>
          <a:p>
            <a:r>
              <a:rPr lang="cs-CZ" b="1" dirty="0" smtClean="0"/>
              <a:t>1. mezihostitel</a:t>
            </a:r>
            <a:endParaRPr lang="cs-CZ" b="1" dirty="0"/>
          </a:p>
        </p:txBody>
      </p:sp>
      <p:sp>
        <p:nvSpPr>
          <p:cNvPr id="5" name="TextovéPole 4"/>
          <p:cNvSpPr txBox="1"/>
          <p:nvPr/>
        </p:nvSpPr>
        <p:spPr>
          <a:xfrm>
            <a:off x="880187" y="2708920"/>
            <a:ext cx="1531573" cy="369332"/>
          </a:xfrm>
          <a:prstGeom prst="rect">
            <a:avLst/>
          </a:prstGeom>
          <a:noFill/>
        </p:spPr>
        <p:txBody>
          <a:bodyPr wrap="none" rtlCol="0">
            <a:spAutoFit/>
          </a:bodyPr>
          <a:lstStyle/>
          <a:p>
            <a:r>
              <a:rPr lang="cs-CZ" b="1" dirty="0" smtClean="0"/>
              <a:t>2.mezihostitel</a:t>
            </a:r>
            <a:endParaRPr lang="cs-CZ" b="1" dirty="0"/>
          </a:p>
        </p:txBody>
      </p:sp>
      <p:sp>
        <p:nvSpPr>
          <p:cNvPr id="6" name="Ovál 5"/>
          <p:cNvSpPr/>
          <p:nvPr/>
        </p:nvSpPr>
        <p:spPr>
          <a:xfrm>
            <a:off x="5508104" y="1085292"/>
            <a:ext cx="1008112" cy="28598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4355976" y="3522712"/>
            <a:ext cx="1554926" cy="2714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5766886" y="5877272"/>
            <a:ext cx="533306" cy="4919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6588224" y="4221088"/>
            <a:ext cx="1202432" cy="15962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6753944" y="2514600"/>
            <a:ext cx="914400"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p:cNvSpPr/>
          <p:nvPr/>
        </p:nvSpPr>
        <p:spPr>
          <a:xfrm>
            <a:off x="1979712" y="3303890"/>
            <a:ext cx="792088" cy="7731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rot="19177486">
            <a:off x="2972387" y="4492738"/>
            <a:ext cx="914400" cy="15624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957571" y="1052736"/>
            <a:ext cx="766557" cy="400110"/>
          </a:xfrm>
          <a:prstGeom prst="rect">
            <a:avLst/>
          </a:prstGeom>
          <a:noFill/>
        </p:spPr>
        <p:txBody>
          <a:bodyPr wrap="none" rtlCol="0">
            <a:spAutoFit/>
          </a:bodyPr>
          <a:lstStyle/>
          <a:p>
            <a:r>
              <a:rPr lang="cs-CZ" sz="2000" b="1" dirty="0" err="1" smtClean="0">
                <a:solidFill>
                  <a:srgbClr val="FF0000"/>
                </a:solidFill>
              </a:rPr>
              <a:t>Adult</a:t>
            </a:r>
            <a:endParaRPr lang="cs-CZ" sz="2000" b="1" dirty="0">
              <a:solidFill>
                <a:srgbClr val="FF0000"/>
              </a:solidFill>
            </a:endParaRPr>
          </a:p>
        </p:txBody>
      </p:sp>
      <p:sp>
        <p:nvSpPr>
          <p:cNvPr id="16" name="TextovéPole 15"/>
          <p:cNvSpPr txBox="1"/>
          <p:nvPr/>
        </p:nvSpPr>
        <p:spPr>
          <a:xfrm>
            <a:off x="3995936" y="2865130"/>
            <a:ext cx="1345625" cy="707886"/>
          </a:xfrm>
          <a:prstGeom prst="rect">
            <a:avLst/>
          </a:prstGeom>
          <a:noFill/>
        </p:spPr>
        <p:txBody>
          <a:bodyPr wrap="none" rtlCol="0">
            <a:spAutoFit/>
          </a:bodyPr>
          <a:lstStyle/>
          <a:p>
            <a:pPr algn="ctr"/>
            <a:r>
              <a:rPr lang="cs-CZ" sz="2000" b="1" dirty="0" smtClean="0">
                <a:solidFill>
                  <a:srgbClr val="FF0000"/>
                </a:solidFill>
              </a:rPr>
              <a:t>Sporocysty</a:t>
            </a:r>
          </a:p>
          <a:p>
            <a:pPr algn="ctr"/>
            <a:r>
              <a:rPr lang="cs-CZ" sz="2000" b="1" dirty="0" err="1" smtClean="0">
                <a:solidFill>
                  <a:srgbClr val="FF0000"/>
                </a:solidFill>
              </a:rPr>
              <a:t>Redie</a:t>
            </a:r>
            <a:endParaRPr lang="cs-CZ" sz="2000" b="1" dirty="0">
              <a:solidFill>
                <a:srgbClr val="FF0000"/>
              </a:solidFill>
            </a:endParaRPr>
          </a:p>
        </p:txBody>
      </p:sp>
      <p:sp>
        <p:nvSpPr>
          <p:cNvPr id="17" name="TextovéPole 16"/>
          <p:cNvSpPr txBox="1"/>
          <p:nvPr/>
        </p:nvSpPr>
        <p:spPr>
          <a:xfrm>
            <a:off x="7668344" y="4221088"/>
            <a:ext cx="1400512" cy="400110"/>
          </a:xfrm>
          <a:prstGeom prst="rect">
            <a:avLst/>
          </a:prstGeom>
          <a:noFill/>
        </p:spPr>
        <p:txBody>
          <a:bodyPr wrap="none" rtlCol="0">
            <a:spAutoFit/>
          </a:bodyPr>
          <a:lstStyle/>
          <a:p>
            <a:r>
              <a:rPr lang="cs-CZ" sz="2000" b="1" dirty="0" smtClean="0">
                <a:solidFill>
                  <a:srgbClr val="0070C0"/>
                </a:solidFill>
              </a:rPr>
              <a:t>Miracidium</a:t>
            </a:r>
            <a:endParaRPr lang="cs-CZ" sz="2000" b="1" dirty="0">
              <a:solidFill>
                <a:srgbClr val="0070C0"/>
              </a:solidFill>
            </a:endParaRPr>
          </a:p>
        </p:txBody>
      </p:sp>
      <p:sp>
        <p:nvSpPr>
          <p:cNvPr id="18" name="TextovéPole 17"/>
          <p:cNvSpPr txBox="1"/>
          <p:nvPr/>
        </p:nvSpPr>
        <p:spPr>
          <a:xfrm>
            <a:off x="7668344" y="2780928"/>
            <a:ext cx="939103" cy="400110"/>
          </a:xfrm>
          <a:prstGeom prst="rect">
            <a:avLst/>
          </a:prstGeom>
          <a:noFill/>
        </p:spPr>
        <p:txBody>
          <a:bodyPr wrap="none" rtlCol="0">
            <a:spAutoFit/>
          </a:bodyPr>
          <a:lstStyle/>
          <a:p>
            <a:r>
              <a:rPr lang="cs-CZ" sz="2000" b="1" dirty="0" smtClean="0">
                <a:solidFill>
                  <a:srgbClr val="0070C0"/>
                </a:solidFill>
              </a:rPr>
              <a:t>Vajíčko</a:t>
            </a:r>
            <a:endParaRPr lang="cs-CZ" sz="2000" b="1" dirty="0">
              <a:solidFill>
                <a:srgbClr val="0070C0"/>
              </a:solidFill>
            </a:endParaRPr>
          </a:p>
        </p:txBody>
      </p:sp>
      <p:sp>
        <p:nvSpPr>
          <p:cNvPr id="19" name="TextovéPole 18"/>
          <p:cNvSpPr txBox="1"/>
          <p:nvPr/>
        </p:nvSpPr>
        <p:spPr>
          <a:xfrm>
            <a:off x="467544" y="3964994"/>
            <a:ext cx="1608774" cy="400110"/>
          </a:xfrm>
          <a:prstGeom prst="rect">
            <a:avLst/>
          </a:prstGeom>
          <a:noFill/>
        </p:spPr>
        <p:txBody>
          <a:bodyPr wrap="none" rtlCol="0">
            <a:spAutoFit/>
          </a:bodyPr>
          <a:lstStyle/>
          <a:p>
            <a:r>
              <a:rPr lang="cs-CZ" sz="2000" b="1" dirty="0" err="1" smtClean="0">
                <a:solidFill>
                  <a:srgbClr val="FF0000"/>
                </a:solidFill>
              </a:rPr>
              <a:t>Metacerkárie</a:t>
            </a:r>
            <a:endParaRPr lang="cs-CZ" sz="2000" b="1" dirty="0">
              <a:solidFill>
                <a:srgbClr val="FF0000"/>
              </a:solidFill>
            </a:endParaRPr>
          </a:p>
        </p:txBody>
      </p:sp>
      <p:sp>
        <p:nvSpPr>
          <p:cNvPr id="20" name="TextovéPole 19"/>
          <p:cNvSpPr txBox="1"/>
          <p:nvPr/>
        </p:nvSpPr>
        <p:spPr>
          <a:xfrm>
            <a:off x="1907704" y="5333146"/>
            <a:ext cx="1072794" cy="400110"/>
          </a:xfrm>
          <a:prstGeom prst="rect">
            <a:avLst/>
          </a:prstGeom>
          <a:noFill/>
        </p:spPr>
        <p:txBody>
          <a:bodyPr wrap="none" rtlCol="0">
            <a:spAutoFit/>
          </a:bodyPr>
          <a:lstStyle/>
          <a:p>
            <a:r>
              <a:rPr lang="cs-CZ" sz="2000" b="1" dirty="0" smtClean="0">
                <a:solidFill>
                  <a:srgbClr val="0070C0"/>
                </a:solidFill>
              </a:rPr>
              <a:t>Cerkarie</a:t>
            </a:r>
            <a:endParaRPr lang="cs-CZ" sz="2000" b="1" dirty="0">
              <a:solidFill>
                <a:srgbClr val="0070C0"/>
              </a:solidFill>
            </a:endParaRPr>
          </a:p>
        </p:txBody>
      </p:sp>
      <p:pic>
        <p:nvPicPr>
          <p:cNvPr id="8" name="Obrázek 7"/>
          <p:cNvPicPr>
            <a:picLocks noChangeAspect="1"/>
          </p:cNvPicPr>
          <p:nvPr/>
        </p:nvPicPr>
        <p:blipFill>
          <a:blip r:embed="rId3"/>
          <a:stretch>
            <a:fillRect/>
          </a:stretch>
        </p:blipFill>
        <p:spPr>
          <a:xfrm>
            <a:off x="7944798" y="3149020"/>
            <a:ext cx="847603" cy="1072068"/>
          </a:xfrm>
          <a:prstGeom prst="rect">
            <a:avLst/>
          </a:prstGeom>
        </p:spPr>
      </p:pic>
      <p:pic>
        <p:nvPicPr>
          <p:cNvPr id="22" name="Obrázek 21"/>
          <p:cNvPicPr>
            <a:picLocks noChangeAspect="1"/>
          </p:cNvPicPr>
          <p:nvPr/>
        </p:nvPicPr>
        <p:blipFill>
          <a:blip r:embed="rId3"/>
          <a:stretch>
            <a:fillRect/>
          </a:stretch>
        </p:blipFill>
        <p:spPr>
          <a:xfrm>
            <a:off x="780386" y="4715812"/>
            <a:ext cx="847603" cy="1072068"/>
          </a:xfrm>
          <a:prstGeom prst="rect">
            <a:avLst/>
          </a:prstGeom>
        </p:spPr>
      </p:pic>
      <p:pic>
        <p:nvPicPr>
          <p:cNvPr id="23" name="Obrázek 22"/>
          <p:cNvPicPr>
            <a:picLocks noChangeAspect="1"/>
          </p:cNvPicPr>
          <p:nvPr/>
        </p:nvPicPr>
        <p:blipFill>
          <a:blip r:embed="rId3"/>
          <a:stretch>
            <a:fillRect/>
          </a:stretch>
        </p:blipFill>
        <p:spPr>
          <a:xfrm>
            <a:off x="7929556" y="5093236"/>
            <a:ext cx="847603" cy="1072068"/>
          </a:xfrm>
          <a:prstGeom prst="rect">
            <a:avLst/>
          </a:prstGeom>
        </p:spPr>
      </p:pic>
    </p:spTree>
    <p:extLst>
      <p:ext uri="{BB962C8B-B14F-4D97-AF65-F5344CB8AC3E}">
        <p14:creationId xmlns:p14="http://schemas.microsoft.com/office/powerpoint/2010/main" val="40488004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sz="3600" b="1" dirty="0" smtClean="0">
                <a:solidFill>
                  <a:srgbClr val="0070C0"/>
                </a:solidFill>
              </a:rPr>
              <a:t>Působení </a:t>
            </a:r>
            <a:r>
              <a:rPr lang="cs-CZ" sz="3600" b="1" dirty="0" smtClean="0">
                <a:solidFill>
                  <a:srgbClr val="0070C0"/>
                </a:solidFill>
              </a:rPr>
              <a:t>klimatických faktorů</a:t>
            </a:r>
            <a:endParaRPr lang="cs-CZ" sz="3600" b="1" dirty="0">
              <a:solidFill>
                <a:srgbClr val="0070C0"/>
              </a:solidFill>
            </a:endParaRPr>
          </a:p>
        </p:txBody>
      </p:sp>
      <p:pic>
        <p:nvPicPr>
          <p:cNvPr id="4" name="Zástupný symbol pro obsah 3"/>
          <p:cNvPicPr>
            <a:picLocks noGrp="1" noChangeAspect="1"/>
          </p:cNvPicPr>
          <p:nvPr>
            <p:ph idx="1"/>
          </p:nvPr>
        </p:nvPicPr>
        <p:blipFill>
          <a:blip r:embed="rId2"/>
          <a:stretch>
            <a:fillRect/>
          </a:stretch>
        </p:blipFill>
        <p:spPr>
          <a:xfrm>
            <a:off x="1043608" y="1628800"/>
            <a:ext cx="7286957" cy="2952327"/>
          </a:xfrm>
          <a:prstGeom prst="rect">
            <a:avLst/>
          </a:prstGeom>
        </p:spPr>
      </p:pic>
      <p:sp>
        <p:nvSpPr>
          <p:cNvPr id="5" name="TextovéPole 4"/>
          <p:cNvSpPr txBox="1"/>
          <p:nvPr/>
        </p:nvSpPr>
        <p:spPr>
          <a:xfrm>
            <a:off x="1547664" y="5013176"/>
            <a:ext cx="6041654" cy="369332"/>
          </a:xfrm>
          <a:prstGeom prst="rect">
            <a:avLst/>
          </a:prstGeom>
          <a:noFill/>
        </p:spPr>
        <p:txBody>
          <a:bodyPr wrap="none" rtlCol="0">
            <a:spAutoFit/>
          </a:bodyPr>
          <a:lstStyle/>
          <a:p>
            <a:r>
              <a:rPr lang="cs-CZ" dirty="0" smtClean="0"/>
              <a:t>Vliv teploty vody na přežívání miracidií </a:t>
            </a:r>
            <a:r>
              <a:rPr lang="cs-CZ" b="1" dirty="0" err="1" smtClean="0"/>
              <a:t>Schistosoma</a:t>
            </a:r>
            <a:r>
              <a:rPr lang="cs-CZ" b="1" dirty="0" smtClean="0"/>
              <a:t> </a:t>
            </a:r>
            <a:r>
              <a:rPr lang="cs-CZ" b="1" dirty="0" err="1" smtClean="0"/>
              <a:t>mansoni</a:t>
            </a:r>
            <a:r>
              <a:rPr lang="cs-CZ" dirty="0" smtClean="0"/>
              <a:t>. </a:t>
            </a:r>
            <a:endParaRPr lang="cs-CZ" dirty="0"/>
          </a:p>
        </p:txBody>
      </p:sp>
    </p:spTree>
    <p:extLst>
      <p:ext uri="{BB962C8B-B14F-4D97-AF65-F5344CB8AC3E}">
        <p14:creationId xmlns:p14="http://schemas.microsoft.com/office/powerpoint/2010/main" val="68813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066130"/>
          </a:xfrm>
        </p:spPr>
        <p:txBody>
          <a:bodyPr>
            <a:normAutofit/>
          </a:bodyPr>
          <a:lstStyle/>
          <a:p>
            <a:r>
              <a:rPr lang="cs-CZ" sz="3600" dirty="0" smtClean="0"/>
              <a:t>Působení klimatických faktorů</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658134" y="1844824"/>
            <a:ext cx="7827732" cy="2952328"/>
          </a:xfrm>
          <a:prstGeom prst="rect">
            <a:avLst/>
          </a:prstGeom>
        </p:spPr>
      </p:pic>
      <p:sp>
        <p:nvSpPr>
          <p:cNvPr id="5" name="TextovéPole 4"/>
          <p:cNvSpPr txBox="1"/>
          <p:nvPr/>
        </p:nvSpPr>
        <p:spPr>
          <a:xfrm>
            <a:off x="1076941" y="5157192"/>
            <a:ext cx="3495059" cy="646331"/>
          </a:xfrm>
          <a:prstGeom prst="rect">
            <a:avLst/>
          </a:prstGeom>
          <a:noFill/>
        </p:spPr>
        <p:txBody>
          <a:bodyPr wrap="none" rtlCol="0">
            <a:spAutoFit/>
          </a:bodyPr>
          <a:lstStyle/>
          <a:p>
            <a:r>
              <a:rPr lang="cs-CZ" dirty="0" smtClean="0"/>
              <a:t>B) </a:t>
            </a:r>
            <a:r>
              <a:rPr lang="cs-CZ" dirty="0" err="1" smtClean="0"/>
              <a:t>Infektivita</a:t>
            </a:r>
            <a:r>
              <a:rPr lang="cs-CZ" dirty="0" smtClean="0"/>
              <a:t> miracidií </a:t>
            </a:r>
            <a:r>
              <a:rPr lang="cs-CZ" b="1" dirty="0" err="1" smtClean="0"/>
              <a:t>Schistosoma</a:t>
            </a:r>
            <a:r>
              <a:rPr lang="cs-CZ" b="1" dirty="0" smtClean="0"/>
              <a:t> </a:t>
            </a:r>
          </a:p>
          <a:p>
            <a:r>
              <a:rPr lang="cs-CZ" b="1" dirty="0" err="1" smtClean="0"/>
              <a:t>mansoni</a:t>
            </a:r>
            <a:r>
              <a:rPr lang="cs-CZ" b="1" dirty="0" smtClean="0"/>
              <a:t> </a:t>
            </a:r>
            <a:r>
              <a:rPr lang="cs-CZ" dirty="0" smtClean="0"/>
              <a:t>vůči </a:t>
            </a:r>
            <a:r>
              <a:rPr lang="cs-CZ" dirty="0" err="1" smtClean="0"/>
              <a:t>Biophalaria</a:t>
            </a:r>
            <a:endParaRPr lang="cs-CZ" dirty="0"/>
          </a:p>
        </p:txBody>
      </p:sp>
      <p:sp>
        <p:nvSpPr>
          <p:cNvPr id="6" name="TextovéPole 5"/>
          <p:cNvSpPr txBox="1"/>
          <p:nvPr/>
        </p:nvSpPr>
        <p:spPr>
          <a:xfrm flipH="1">
            <a:off x="4860032" y="5158933"/>
            <a:ext cx="4130745" cy="646331"/>
          </a:xfrm>
          <a:prstGeom prst="rect">
            <a:avLst/>
          </a:prstGeom>
          <a:noFill/>
        </p:spPr>
        <p:txBody>
          <a:bodyPr wrap="square" rtlCol="0">
            <a:spAutoFit/>
          </a:bodyPr>
          <a:lstStyle/>
          <a:p>
            <a:r>
              <a:rPr lang="cs-CZ" dirty="0" smtClean="0"/>
              <a:t>C) </a:t>
            </a:r>
            <a:r>
              <a:rPr lang="cs-CZ" dirty="0" err="1" smtClean="0"/>
              <a:t>Prepatentní</a:t>
            </a:r>
            <a:r>
              <a:rPr lang="cs-CZ" dirty="0" smtClean="0"/>
              <a:t> perioda před vyplouváním cerkárií </a:t>
            </a:r>
            <a:r>
              <a:rPr lang="cs-CZ" b="1" dirty="0" smtClean="0"/>
              <a:t>S. </a:t>
            </a:r>
            <a:r>
              <a:rPr lang="cs-CZ" b="1" dirty="0" err="1" smtClean="0"/>
              <a:t>mansoni</a:t>
            </a:r>
            <a:r>
              <a:rPr lang="cs-CZ" b="1" dirty="0" smtClean="0"/>
              <a:t> </a:t>
            </a:r>
            <a:r>
              <a:rPr lang="cs-CZ" dirty="0" smtClean="0"/>
              <a:t>z plže </a:t>
            </a:r>
            <a:r>
              <a:rPr lang="cs-CZ" dirty="0" err="1" smtClean="0"/>
              <a:t>Biophalaria</a:t>
            </a:r>
            <a:r>
              <a:rPr lang="cs-CZ" dirty="0" smtClean="0"/>
              <a:t> </a:t>
            </a:r>
            <a:endParaRPr lang="cs-CZ" dirty="0"/>
          </a:p>
        </p:txBody>
      </p:sp>
    </p:spTree>
    <p:extLst>
      <p:ext uri="{BB962C8B-B14F-4D97-AF65-F5344CB8AC3E}">
        <p14:creationId xmlns:p14="http://schemas.microsoft.com/office/powerpoint/2010/main" val="23249339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rmAutofit/>
          </a:bodyPr>
          <a:lstStyle/>
          <a:p>
            <a:r>
              <a:rPr lang="cs-CZ" sz="3600" dirty="0" smtClean="0"/>
              <a:t>Působení klimatických faktorů</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457200" y="1556792"/>
            <a:ext cx="3916418" cy="3384376"/>
          </a:xfrm>
          <a:prstGeom prst="rect">
            <a:avLst/>
          </a:prstGeom>
        </p:spPr>
      </p:pic>
      <p:sp>
        <p:nvSpPr>
          <p:cNvPr id="5" name="TextovéPole 4"/>
          <p:cNvSpPr txBox="1"/>
          <p:nvPr/>
        </p:nvSpPr>
        <p:spPr>
          <a:xfrm>
            <a:off x="395536" y="4869160"/>
            <a:ext cx="4229428" cy="923330"/>
          </a:xfrm>
          <a:prstGeom prst="rect">
            <a:avLst/>
          </a:prstGeom>
          <a:noFill/>
        </p:spPr>
        <p:txBody>
          <a:bodyPr wrap="none" rtlCol="0">
            <a:spAutoFit/>
          </a:bodyPr>
          <a:lstStyle/>
          <a:p>
            <a:r>
              <a:rPr lang="cs-CZ" dirty="0" smtClean="0"/>
              <a:t>Vliv teploty vzduchu na míru získávání</a:t>
            </a:r>
          </a:p>
          <a:p>
            <a:r>
              <a:rPr lang="cs-CZ" dirty="0"/>
              <a:t>l</a:t>
            </a:r>
            <a:r>
              <a:rPr lang="cs-CZ" dirty="0" smtClean="0"/>
              <a:t>arev </a:t>
            </a:r>
            <a:r>
              <a:rPr lang="cs-CZ" dirty="0" err="1" smtClean="0"/>
              <a:t>nematoda</a:t>
            </a:r>
            <a:r>
              <a:rPr lang="cs-CZ" dirty="0" smtClean="0"/>
              <a:t> </a:t>
            </a:r>
            <a:r>
              <a:rPr lang="cs-CZ" b="1" dirty="0" err="1" smtClean="0"/>
              <a:t>Dirofilaria</a:t>
            </a:r>
            <a:r>
              <a:rPr lang="cs-CZ" b="1" dirty="0" smtClean="0"/>
              <a:t> </a:t>
            </a:r>
            <a:r>
              <a:rPr lang="cs-CZ" b="1" dirty="0" err="1" smtClean="0"/>
              <a:t>immitis</a:t>
            </a:r>
            <a:r>
              <a:rPr lang="cs-CZ" b="1" dirty="0" smtClean="0"/>
              <a:t> </a:t>
            </a:r>
            <a:r>
              <a:rPr lang="cs-CZ" dirty="0" smtClean="0"/>
              <a:t>komáry </a:t>
            </a:r>
          </a:p>
          <a:p>
            <a:r>
              <a:rPr lang="cs-CZ" dirty="0" err="1" smtClean="0"/>
              <a:t>Aedes</a:t>
            </a:r>
            <a:r>
              <a:rPr lang="cs-CZ" dirty="0" smtClean="0"/>
              <a:t> </a:t>
            </a:r>
            <a:r>
              <a:rPr lang="cs-CZ" dirty="0" err="1" smtClean="0"/>
              <a:t>trivattatus</a:t>
            </a:r>
            <a:r>
              <a:rPr lang="cs-CZ" dirty="0" smtClean="0"/>
              <a:t> u napadených psů</a:t>
            </a:r>
            <a:endParaRPr lang="cs-CZ" dirty="0"/>
          </a:p>
        </p:txBody>
      </p:sp>
      <p:pic>
        <p:nvPicPr>
          <p:cNvPr id="6" name="Obrázek 5"/>
          <p:cNvPicPr>
            <a:picLocks noChangeAspect="1"/>
          </p:cNvPicPr>
          <p:nvPr/>
        </p:nvPicPr>
        <p:blipFill>
          <a:blip r:embed="rId3"/>
          <a:stretch>
            <a:fillRect/>
          </a:stretch>
        </p:blipFill>
        <p:spPr>
          <a:xfrm>
            <a:off x="4624964" y="1584419"/>
            <a:ext cx="4156645" cy="3168352"/>
          </a:xfrm>
          <a:prstGeom prst="rect">
            <a:avLst/>
          </a:prstGeom>
        </p:spPr>
      </p:pic>
      <p:sp>
        <p:nvSpPr>
          <p:cNvPr id="7" name="TextovéPole 6"/>
          <p:cNvSpPr txBox="1"/>
          <p:nvPr/>
        </p:nvSpPr>
        <p:spPr>
          <a:xfrm>
            <a:off x="4788024" y="4869160"/>
            <a:ext cx="4404219" cy="923330"/>
          </a:xfrm>
          <a:prstGeom prst="rect">
            <a:avLst/>
          </a:prstGeom>
          <a:noFill/>
        </p:spPr>
        <p:txBody>
          <a:bodyPr wrap="none" rtlCol="0">
            <a:spAutoFit/>
          </a:bodyPr>
          <a:lstStyle/>
          <a:p>
            <a:r>
              <a:rPr lang="cs-CZ" dirty="0" smtClean="0"/>
              <a:t>Diagram ukazující sezónní změny hodnoty R,</a:t>
            </a:r>
          </a:p>
          <a:p>
            <a:r>
              <a:rPr lang="cs-CZ" dirty="0" smtClean="0"/>
              <a:t>kde hodnota tohoto parametru klesá určitou </a:t>
            </a:r>
          </a:p>
          <a:p>
            <a:r>
              <a:rPr lang="cs-CZ" dirty="0" smtClean="0"/>
              <a:t>dobu roku pod jedna</a:t>
            </a:r>
            <a:endParaRPr lang="cs-CZ" dirty="0"/>
          </a:p>
        </p:txBody>
      </p:sp>
    </p:spTree>
    <p:extLst>
      <p:ext uri="{BB962C8B-B14F-4D97-AF65-F5344CB8AC3E}">
        <p14:creationId xmlns:p14="http://schemas.microsoft.com/office/powerpoint/2010/main" val="12870872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864096"/>
          </a:xfrm>
        </p:spPr>
        <p:txBody>
          <a:bodyPr>
            <a:noAutofit/>
          </a:bodyPr>
          <a:lstStyle/>
          <a:p>
            <a:r>
              <a:rPr lang="cs-CZ" sz="3600" dirty="0" smtClean="0"/>
              <a:t>Sezónní dynamika populace tasemnice </a:t>
            </a:r>
            <a:r>
              <a:rPr lang="cs-CZ" sz="3600" b="1" dirty="0" err="1" smtClean="0"/>
              <a:t>Caryophyllaeus</a:t>
            </a:r>
            <a:r>
              <a:rPr lang="cs-CZ" sz="3600" b="1" dirty="0" smtClean="0"/>
              <a:t> </a:t>
            </a:r>
            <a:r>
              <a:rPr lang="cs-CZ" sz="3600" b="1" dirty="0" err="1" smtClean="0"/>
              <a:t>laticeps</a:t>
            </a:r>
            <a:r>
              <a:rPr lang="cs-CZ" sz="3600" b="1" dirty="0" smtClean="0"/>
              <a:t> </a:t>
            </a:r>
            <a:r>
              <a:rPr lang="cs-CZ" sz="3600" dirty="0" smtClean="0"/>
              <a:t>z </a:t>
            </a:r>
            <a:r>
              <a:rPr lang="cs-CZ" sz="3600" dirty="0" err="1" smtClean="0"/>
              <a:t>Abramis</a:t>
            </a:r>
            <a:r>
              <a:rPr lang="cs-CZ" sz="3600" dirty="0" smtClean="0"/>
              <a:t> brama</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906256" y="1844824"/>
            <a:ext cx="5331488" cy="4618721"/>
          </a:xfrm>
          <a:prstGeom prst="rect">
            <a:avLst/>
          </a:prstGeom>
        </p:spPr>
      </p:pic>
    </p:spTree>
    <p:extLst>
      <p:ext uri="{BB962C8B-B14F-4D97-AF65-F5344CB8AC3E}">
        <p14:creationId xmlns:p14="http://schemas.microsoft.com/office/powerpoint/2010/main" val="24359300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smtClean="0"/>
              <a:t>Cyklus roční aktivity žáby </a:t>
            </a:r>
            <a:r>
              <a:rPr lang="cs-CZ" sz="3200" dirty="0" err="1" smtClean="0"/>
              <a:t>Scaphiopus</a:t>
            </a:r>
            <a:r>
              <a:rPr lang="cs-CZ" sz="3200" dirty="0" smtClean="0"/>
              <a:t> </a:t>
            </a:r>
            <a:r>
              <a:rPr lang="cs-CZ" sz="3200" dirty="0" err="1" smtClean="0"/>
              <a:t>couchii</a:t>
            </a:r>
            <a:r>
              <a:rPr lang="cs-CZ" sz="3200" dirty="0" smtClean="0"/>
              <a:t> umožňující šíření parazita </a:t>
            </a:r>
            <a:r>
              <a:rPr lang="cs-CZ" sz="3200" b="1" dirty="0" err="1" smtClean="0"/>
              <a:t>Pseudodiplorchis</a:t>
            </a:r>
            <a:r>
              <a:rPr lang="cs-CZ" sz="3200" b="1" dirty="0" smtClean="0"/>
              <a:t> </a:t>
            </a:r>
            <a:r>
              <a:rPr lang="cs-CZ" sz="3200" b="1" dirty="0" err="1" smtClean="0"/>
              <a:t>americanus</a:t>
            </a:r>
            <a:r>
              <a:rPr lang="cs-CZ" sz="3200" dirty="0" smtClean="0"/>
              <a:t> v Arizoně</a:t>
            </a:r>
            <a:endParaRPr lang="cs-CZ" sz="3200" dirty="0"/>
          </a:p>
        </p:txBody>
      </p:sp>
      <p:pic>
        <p:nvPicPr>
          <p:cNvPr id="4" name="Zástupný symbol pro obsah 3"/>
          <p:cNvPicPr>
            <a:picLocks noGrp="1" noChangeAspect="1"/>
          </p:cNvPicPr>
          <p:nvPr>
            <p:ph idx="1"/>
          </p:nvPr>
        </p:nvPicPr>
        <p:blipFill>
          <a:blip r:embed="rId2"/>
          <a:stretch>
            <a:fillRect/>
          </a:stretch>
        </p:blipFill>
        <p:spPr>
          <a:xfrm>
            <a:off x="1763688" y="1988840"/>
            <a:ext cx="5421814" cy="4635316"/>
          </a:xfrm>
          <a:prstGeom prst="rect">
            <a:avLst/>
          </a:prstGeom>
        </p:spPr>
      </p:pic>
    </p:spTree>
    <p:extLst>
      <p:ext uri="{BB962C8B-B14F-4D97-AF65-F5344CB8AC3E}">
        <p14:creationId xmlns:p14="http://schemas.microsoft.com/office/powerpoint/2010/main" val="26476441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D0DF17-C3A2-43BE-9DD0-0BA8B3F665A7}" type="slidenum">
              <a:rPr lang="cs-CZ" altLang="cs-CZ" sz="1400" smtClean="0"/>
              <a:pPr>
                <a:spcBef>
                  <a:spcPct val="0"/>
                </a:spcBef>
                <a:buFontTx/>
                <a:buNone/>
              </a:pPr>
              <a:t>125</a:t>
            </a:fld>
            <a:endParaRPr lang="cs-CZ" altLang="cs-CZ" sz="1400" smtClean="0"/>
          </a:p>
        </p:txBody>
      </p:sp>
      <p:sp>
        <p:nvSpPr>
          <p:cNvPr id="30723" name="Rectangle 2"/>
          <p:cNvSpPr>
            <a:spLocks noGrp="1" noChangeArrowheads="1"/>
          </p:cNvSpPr>
          <p:nvPr>
            <p:ph type="title"/>
          </p:nvPr>
        </p:nvSpPr>
        <p:spPr>
          <a:xfrm>
            <a:off x="457200" y="115888"/>
            <a:ext cx="8229600" cy="1143000"/>
          </a:xfrm>
        </p:spPr>
        <p:txBody>
          <a:bodyPr>
            <a:normAutofit fontScale="90000"/>
          </a:bodyPr>
          <a:lstStyle/>
          <a:p>
            <a:pPr eaLnBrk="1" hangingPunct="1"/>
            <a:r>
              <a:rPr lang="cs-CZ" altLang="cs-CZ" sz="4000" dirty="0" err="1" smtClean="0"/>
              <a:t>Predikovatelnost</a:t>
            </a:r>
            <a:r>
              <a:rPr lang="cs-CZ" altLang="cs-CZ" sz="4000" dirty="0" smtClean="0"/>
              <a:t> životního prostředí parazita</a:t>
            </a:r>
          </a:p>
        </p:txBody>
      </p:sp>
      <p:sp>
        <p:nvSpPr>
          <p:cNvPr id="30724" name="Rectangle 3"/>
          <p:cNvSpPr>
            <a:spLocks noGrp="1" noChangeArrowheads="1"/>
          </p:cNvSpPr>
          <p:nvPr>
            <p:ph type="body" idx="1"/>
          </p:nvPr>
        </p:nvSpPr>
        <p:spPr>
          <a:xfrm>
            <a:off x="214313" y="1557338"/>
            <a:ext cx="8713787" cy="4525962"/>
          </a:xfrm>
        </p:spPr>
        <p:txBody>
          <a:bodyPr>
            <a:normAutofit lnSpcReduction="10000"/>
          </a:bodyPr>
          <a:lstStyle/>
          <a:p>
            <a:pPr eaLnBrk="1" hangingPunct="1">
              <a:lnSpc>
                <a:spcPct val="80000"/>
              </a:lnSpc>
            </a:pPr>
            <a:r>
              <a:rPr lang="cs-CZ" altLang="cs-CZ" sz="2000" dirty="0" smtClean="0"/>
              <a:t>Životní prostředí </a:t>
            </a:r>
            <a:r>
              <a:rPr lang="cs-CZ" altLang="cs-CZ" sz="2000" b="1" dirty="0" smtClean="0"/>
              <a:t>volně žijících organismů se liší</a:t>
            </a:r>
            <a:r>
              <a:rPr lang="cs-CZ" altLang="cs-CZ" sz="2000" dirty="0" smtClean="0"/>
              <a:t>.</a:t>
            </a:r>
          </a:p>
          <a:p>
            <a:pPr marL="0" indent="0" eaLnBrk="1" hangingPunct="1">
              <a:lnSpc>
                <a:spcPct val="80000"/>
              </a:lnSpc>
              <a:buNone/>
            </a:pPr>
            <a:r>
              <a:rPr lang="cs-CZ" altLang="cs-CZ" sz="2000" dirty="0" smtClean="0"/>
              <a:t> </a:t>
            </a:r>
          </a:p>
          <a:p>
            <a:pPr eaLnBrk="1" hangingPunct="1">
              <a:lnSpc>
                <a:spcPct val="80000"/>
              </a:lnSpc>
            </a:pPr>
            <a:r>
              <a:rPr lang="cs-CZ" altLang="cs-CZ" sz="2000" b="1" dirty="0" smtClean="0"/>
              <a:t>Těla jedinců </a:t>
            </a:r>
            <a:r>
              <a:rPr lang="cs-CZ" altLang="cs-CZ" sz="2000" dirty="0" smtClean="0"/>
              <a:t>příslušného hostitelského druhu </a:t>
            </a:r>
            <a:r>
              <a:rPr lang="cs-CZ" altLang="cs-CZ" sz="2000" b="1" dirty="0" smtClean="0"/>
              <a:t>jsou téměř shodná</a:t>
            </a:r>
            <a:r>
              <a:rPr lang="cs-CZ" altLang="cs-CZ" sz="2000" dirty="0" smtClean="0"/>
              <a:t>. </a:t>
            </a:r>
          </a:p>
          <a:p>
            <a:pPr eaLnBrk="1" hangingPunct="1">
              <a:lnSpc>
                <a:spcPct val="80000"/>
              </a:lnSpc>
            </a:pPr>
            <a:endParaRPr lang="cs-CZ" altLang="cs-CZ" sz="2000" dirty="0" smtClean="0"/>
          </a:p>
          <a:p>
            <a:pPr eaLnBrk="1" hangingPunct="1">
              <a:lnSpc>
                <a:spcPct val="80000"/>
              </a:lnSpc>
            </a:pPr>
            <a:r>
              <a:rPr lang="cs-CZ" altLang="cs-CZ" sz="2000" b="1" dirty="0" smtClean="0"/>
              <a:t>Volně žijící organismy se musí ve svém prostředí naučit orientovat pomocí širokého spektra podmíněných a nepodmíněných reflexů. </a:t>
            </a:r>
          </a:p>
          <a:p>
            <a:pPr eaLnBrk="1" hangingPunct="1">
              <a:lnSpc>
                <a:spcPct val="80000"/>
              </a:lnSpc>
            </a:pPr>
            <a:endParaRPr lang="cs-CZ" altLang="cs-CZ" sz="2000" dirty="0" smtClean="0"/>
          </a:p>
          <a:p>
            <a:pPr eaLnBrk="1" hangingPunct="1">
              <a:lnSpc>
                <a:spcPct val="80000"/>
              </a:lnSpc>
            </a:pPr>
            <a:r>
              <a:rPr lang="cs-CZ" altLang="cs-CZ" sz="2000" b="1" dirty="0" smtClean="0"/>
              <a:t>Paraziti v těle hostitelského organismu velmi často vystačí s předem geneticky naprogramovanými sekvencemi fixních vzorců chování. </a:t>
            </a:r>
          </a:p>
          <a:p>
            <a:pPr eaLnBrk="1" hangingPunct="1">
              <a:lnSpc>
                <a:spcPct val="80000"/>
              </a:lnSpc>
            </a:pPr>
            <a:endParaRPr lang="cs-CZ" altLang="cs-CZ" sz="2000" dirty="0" smtClean="0"/>
          </a:p>
          <a:p>
            <a:pPr eaLnBrk="1" hangingPunct="1">
              <a:lnSpc>
                <a:spcPct val="80000"/>
              </a:lnSpc>
            </a:pPr>
            <a:r>
              <a:rPr lang="cs-CZ" altLang="cs-CZ" sz="2000" b="1" dirty="0" err="1" smtClean="0"/>
              <a:t>Predikovatelnost</a:t>
            </a:r>
            <a:r>
              <a:rPr lang="cs-CZ" altLang="cs-CZ" sz="2000" b="1" dirty="0" smtClean="0"/>
              <a:t> vnitřního prostředí hostitelského organismu dovoluje parazitům podstatně redukovat svou nervovou soustavu. </a:t>
            </a:r>
          </a:p>
          <a:p>
            <a:pPr eaLnBrk="1" hangingPunct="1">
              <a:lnSpc>
                <a:spcPct val="80000"/>
              </a:lnSpc>
            </a:pPr>
            <a:endParaRPr lang="cs-CZ" altLang="cs-CZ" sz="2000" dirty="0" smtClean="0"/>
          </a:p>
          <a:p>
            <a:pPr eaLnBrk="1" hangingPunct="1">
              <a:lnSpc>
                <a:spcPct val="80000"/>
              </a:lnSpc>
            </a:pPr>
            <a:r>
              <a:rPr lang="cs-CZ" altLang="cs-CZ" sz="2000" b="1" dirty="0" err="1" smtClean="0"/>
              <a:t>Predikovatelnost</a:t>
            </a:r>
            <a:r>
              <a:rPr lang="cs-CZ" altLang="cs-CZ" sz="2000" b="1" dirty="0" smtClean="0"/>
              <a:t> a současně i relativní heterogenita vnitřního prostředí hostitelského organismu zároveň umožňuje, že si jednotlivé druhy parazitů rozdělí dostupné niky a každý se specializuje na optimální využívání některé z nich. </a:t>
            </a:r>
          </a:p>
        </p:txBody>
      </p:sp>
    </p:spTree>
    <p:extLst>
      <p:ext uri="{BB962C8B-B14F-4D97-AF65-F5344CB8AC3E}">
        <p14:creationId xmlns:p14="http://schemas.microsoft.com/office/powerpoint/2010/main" val="14695797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2F3143-2160-43B6-834B-A2851B8A2B4B}" type="slidenum">
              <a:rPr lang="cs-CZ" altLang="cs-CZ" sz="1400" smtClean="0"/>
              <a:pPr>
                <a:spcBef>
                  <a:spcPct val="0"/>
                </a:spcBef>
                <a:buFontTx/>
                <a:buNone/>
              </a:pPr>
              <a:t>126</a:t>
            </a:fld>
            <a:endParaRPr lang="cs-CZ" altLang="cs-CZ" sz="1400" smtClean="0"/>
          </a:p>
        </p:txBody>
      </p:sp>
      <p:sp>
        <p:nvSpPr>
          <p:cNvPr id="31747" name="Rectangle 2"/>
          <p:cNvSpPr>
            <a:spLocks noGrp="1" noChangeArrowheads="1"/>
          </p:cNvSpPr>
          <p:nvPr>
            <p:ph type="title"/>
          </p:nvPr>
        </p:nvSpPr>
        <p:spPr>
          <a:xfrm>
            <a:off x="206375" y="260350"/>
            <a:ext cx="8686800" cy="1143000"/>
          </a:xfrm>
        </p:spPr>
        <p:txBody>
          <a:bodyPr>
            <a:normAutofit fontScale="90000"/>
          </a:bodyPr>
          <a:lstStyle/>
          <a:p>
            <a:pPr eaLnBrk="1" hangingPunct="1"/>
            <a:r>
              <a:rPr lang="cs-CZ" altLang="cs-CZ" sz="4000" smtClean="0"/>
              <a:t>Prostorová uzavřenost a omezenost životního prostředí parazita </a:t>
            </a:r>
          </a:p>
        </p:txBody>
      </p:sp>
      <p:sp>
        <p:nvSpPr>
          <p:cNvPr id="31748" name="Rectangle 3"/>
          <p:cNvSpPr>
            <a:spLocks noGrp="1" noChangeArrowheads="1"/>
          </p:cNvSpPr>
          <p:nvPr>
            <p:ph type="body" idx="1"/>
          </p:nvPr>
        </p:nvSpPr>
        <p:spPr>
          <a:xfrm>
            <a:off x="250825" y="1700213"/>
            <a:ext cx="8642350" cy="4525962"/>
          </a:xfrm>
        </p:spPr>
        <p:txBody>
          <a:bodyPr/>
          <a:lstStyle/>
          <a:p>
            <a:pPr eaLnBrk="1" hangingPunct="1">
              <a:lnSpc>
                <a:spcPct val="80000"/>
              </a:lnSpc>
            </a:pPr>
            <a:r>
              <a:rPr lang="cs-CZ" altLang="cs-CZ" sz="1800" b="1" dirty="0" smtClean="0"/>
              <a:t>Volně žijící organismy obývají prostředí</a:t>
            </a:r>
            <a:r>
              <a:rPr lang="cs-CZ" altLang="cs-CZ" sz="1800" dirty="0" smtClean="0"/>
              <a:t>, kde se mohou </a:t>
            </a:r>
            <a:r>
              <a:rPr lang="cs-CZ" altLang="cs-CZ" sz="1800" b="1" dirty="0" smtClean="0"/>
              <a:t>chemické signály</a:t>
            </a:r>
            <a:r>
              <a:rPr lang="cs-CZ" altLang="cs-CZ" sz="1800" dirty="0" smtClean="0"/>
              <a:t>, například feromony, šířit do okolí. Přitom s rostoucí vzdáleností od svého zdroje a rostoucí dobou od vypuštění se molekuly nesoucí daný signál zřeďují – </a:t>
            </a:r>
            <a:r>
              <a:rPr lang="cs-CZ" altLang="cs-CZ" sz="1800" b="1" dirty="0" smtClean="0"/>
              <a:t>umožňuje komunikaci, signalizaci a detekci. </a:t>
            </a:r>
          </a:p>
          <a:p>
            <a:pPr eaLnBrk="1" hangingPunct="1">
              <a:lnSpc>
                <a:spcPct val="80000"/>
              </a:lnSpc>
            </a:pPr>
            <a:endParaRPr lang="cs-CZ" altLang="cs-CZ" sz="1800" dirty="0" smtClean="0"/>
          </a:p>
          <a:p>
            <a:pPr eaLnBrk="1" hangingPunct="1">
              <a:lnSpc>
                <a:spcPct val="80000"/>
              </a:lnSpc>
            </a:pPr>
            <a:r>
              <a:rPr lang="cs-CZ" altLang="cs-CZ" sz="1800" b="1" dirty="0" smtClean="0"/>
              <a:t>Uvnitř těl hostitele tento typ komunikace není možný. </a:t>
            </a:r>
          </a:p>
          <a:p>
            <a:pPr eaLnBrk="1" hangingPunct="1">
              <a:lnSpc>
                <a:spcPct val="80000"/>
              </a:lnSpc>
            </a:pPr>
            <a:endParaRPr lang="cs-CZ" altLang="cs-CZ" sz="1800" dirty="0" smtClean="0"/>
          </a:p>
          <a:p>
            <a:pPr eaLnBrk="1" hangingPunct="1">
              <a:lnSpc>
                <a:spcPct val="80000"/>
              </a:lnSpc>
            </a:pPr>
            <a:r>
              <a:rPr lang="cs-CZ" altLang="cs-CZ" sz="1800" dirty="0" smtClean="0"/>
              <a:t>Paraziti proto ke vzájemné komunikaci a orientaci v prostoru musí buďto spoléhat na fixní vzorce chování, které nevyžadují přijímání žádného podnětu z vnějšího prostředí, nebo jejich </a:t>
            </a:r>
            <a:r>
              <a:rPr lang="cs-CZ" altLang="cs-CZ" sz="1800" b="1" dirty="0" smtClean="0"/>
              <a:t>receptory musí přijímat signály po přímém kontaktu s příslušnými ligandy vyskytujícími se na buňkách hostitele či parazita</a:t>
            </a:r>
            <a:r>
              <a:rPr lang="cs-CZ" altLang="cs-CZ" sz="1800" dirty="0" smtClean="0"/>
              <a:t>. </a:t>
            </a:r>
          </a:p>
          <a:p>
            <a:pPr eaLnBrk="1" hangingPunct="1">
              <a:lnSpc>
                <a:spcPct val="80000"/>
              </a:lnSpc>
            </a:pPr>
            <a:endParaRPr lang="cs-CZ" altLang="cs-CZ" sz="1800" dirty="0" smtClean="0"/>
          </a:p>
          <a:p>
            <a:pPr eaLnBrk="1" hangingPunct="1">
              <a:lnSpc>
                <a:spcPct val="80000"/>
              </a:lnSpc>
            </a:pPr>
            <a:r>
              <a:rPr lang="cs-CZ" altLang="cs-CZ" sz="1800" b="1" dirty="0" smtClean="0"/>
              <a:t>Nemožnost komunikovat na delší vzdálenosti může být důležitou příčinou vysoké tkáňové a orgánové specificity mnohých parazitických druhů. </a:t>
            </a:r>
          </a:p>
          <a:p>
            <a:pPr eaLnBrk="1" hangingPunct="1">
              <a:lnSpc>
                <a:spcPct val="80000"/>
              </a:lnSpc>
            </a:pPr>
            <a:endParaRPr lang="cs-CZ" altLang="cs-CZ" sz="1800" b="1" dirty="0" smtClean="0"/>
          </a:p>
          <a:p>
            <a:pPr eaLnBrk="1" hangingPunct="1">
              <a:lnSpc>
                <a:spcPct val="80000"/>
              </a:lnSpc>
            </a:pPr>
            <a:r>
              <a:rPr lang="cs-CZ" altLang="cs-CZ" sz="1800" b="1" dirty="0" smtClean="0"/>
              <a:t>Bez této vysoké tkáňové specifity by se v těle hostitelského organismu například nemohli najít pohlavní partneři patřící do stejného druhu.</a:t>
            </a:r>
          </a:p>
        </p:txBody>
      </p:sp>
    </p:spTree>
    <p:extLst>
      <p:ext uri="{BB962C8B-B14F-4D97-AF65-F5344CB8AC3E}">
        <p14:creationId xmlns:p14="http://schemas.microsoft.com/office/powerpoint/2010/main" val="20677746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Děkuji za pozornost</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835836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7053055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181637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lstStyle/>
          <a:p>
            <a:r>
              <a:rPr lang="cs-CZ" dirty="0" smtClean="0"/>
              <a:t>Schéma populace parazita</a:t>
            </a:r>
            <a:endParaRPr lang="cs-CZ"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7462" y="927260"/>
            <a:ext cx="5910881" cy="57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957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22114"/>
          </a:xfrm>
        </p:spPr>
        <p:txBody>
          <a:bodyPr>
            <a:normAutofit/>
          </a:bodyPr>
          <a:lstStyle/>
          <a:p>
            <a:r>
              <a:rPr lang="cs-CZ" sz="3400" dirty="0"/>
              <a:t>Hierarchické úrovně parazitologie</a:t>
            </a:r>
          </a:p>
        </p:txBody>
      </p:sp>
      <p:graphicFrame>
        <p:nvGraphicFramePr>
          <p:cNvPr id="3" name="Tabulka 2"/>
          <p:cNvGraphicFramePr>
            <a:graphicFrameLocks noGrp="1"/>
          </p:cNvGraphicFramePr>
          <p:nvPr>
            <p:extLst/>
          </p:nvPr>
        </p:nvGraphicFramePr>
        <p:xfrm>
          <a:off x="323529" y="1052736"/>
          <a:ext cx="8568951" cy="1879600"/>
        </p:xfrm>
        <a:graphic>
          <a:graphicData uri="http://schemas.openxmlformats.org/drawingml/2006/table">
            <a:tbl>
              <a:tblPr firstRow="1" bandRow="1">
                <a:tableStyleId>{5C22544A-7EE6-4342-B048-85BDC9FD1C3A}</a:tableStyleId>
              </a:tblPr>
              <a:tblGrid>
                <a:gridCol w="2856317">
                  <a:extLst>
                    <a:ext uri="{9D8B030D-6E8A-4147-A177-3AD203B41FA5}">
                      <a16:colId xmlns:a16="http://schemas.microsoft.com/office/drawing/2014/main" val="601951021"/>
                    </a:ext>
                  </a:extLst>
                </a:gridCol>
                <a:gridCol w="2856317">
                  <a:extLst>
                    <a:ext uri="{9D8B030D-6E8A-4147-A177-3AD203B41FA5}">
                      <a16:colId xmlns:a16="http://schemas.microsoft.com/office/drawing/2014/main" val="1676642503"/>
                    </a:ext>
                  </a:extLst>
                </a:gridCol>
                <a:gridCol w="2856317">
                  <a:extLst>
                    <a:ext uri="{9D8B030D-6E8A-4147-A177-3AD203B41FA5}">
                      <a16:colId xmlns:a16="http://schemas.microsoft.com/office/drawing/2014/main" val="3633894024"/>
                    </a:ext>
                  </a:extLst>
                </a:gridCol>
              </a:tblGrid>
              <a:tr h="370840">
                <a:tc>
                  <a:txBody>
                    <a:bodyPr/>
                    <a:lstStyle/>
                    <a:p>
                      <a:r>
                        <a:rPr lang="cs-CZ" dirty="0" smtClean="0"/>
                        <a:t>distribuce</a:t>
                      </a:r>
                      <a:endParaRPr lang="cs-CZ" dirty="0"/>
                    </a:p>
                  </a:txBody>
                  <a:tcPr/>
                </a:tc>
                <a:tc>
                  <a:txBody>
                    <a:bodyPr/>
                    <a:lstStyle/>
                    <a:p>
                      <a:r>
                        <a:rPr lang="cs-CZ" sz="2000" dirty="0" smtClean="0">
                          <a:solidFill>
                            <a:srgbClr val="FFFF00"/>
                          </a:solidFill>
                        </a:rPr>
                        <a:t>populace</a:t>
                      </a:r>
                      <a:endParaRPr lang="cs-CZ" sz="2000" dirty="0">
                        <a:solidFill>
                          <a:srgbClr val="FFFF00"/>
                        </a:solidFill>
                      </a:endParaRPr>
                    </a:p>
                  </a:txBody>
                  <a:tcPr/>
                </a:tc>
                <a:tc>
                  <a:txBody>
                    <a:bodyPr/>
                    <a:lstStyle/>
                    <a:p>
                      <a:r>
                        <a:rPr lang="cs-CZ" dirty="0" smtClean="0"/>
                        <a:t>společenstvo</a:t>
                      </a:r>
                      <a:endParaRPr lang="cs-CZ" dirty="0"/>
                    </a:p>
                  </a:txBody>
                  <a:tcPr/>
                </a:tc>
                <a:extLst>
                  <a:ext uri="{0D108BD9-81ED-4DB2-BD59-A6C34878D82A}">
                    <a16:rowId xmlns:a16="http://schemas.microsoft.com/office/drawing/2014/main" val="141210935"/>
                  </a:ext>
                </a:extLst>
              </a:tr>
              <a:tr h="370840">
                <a:tc>
                  <a:txBody>
                    <a:bodyPr/>
                    <a:lstStyle/>
                    <a:p>
                      <a:r>
                        <a:rPr lang="cs-CZ" dirty="0" smtClean="0"/>
                        <a:t>geografická</a:t>
                      </a:r>
                      <a:endParaRPr lang="cs-CZ" dirty="0"/>
                    </a:p>
                  </a:txBody>
                  <a:tcPr/>
                </a:tc>
                <a:tc>
                  <a:txBody>
                    <a:bodyPr/>
                    <a:lstStyle/>
                    <a:p>
                      <a:r>
                        <a:rPr lang="cs-CZ" b="1" dirty="0" smtClean="0"/>
                        <a:t>úroveň druhu</a:t>
                      </a:r>
                      <a:endParaRPr lang="cs-CZ" b="1" dirty="0"/>
                    </a:p>
                  </a:txBody>
                  <a:tcPr/>
                </a:tc>
                <a:tc>
                  <a:txBody>
                    <a:bodyPr/>
                    <a:lstStyle/>
                    <a:p>
                      <a:r>
                        <a:rPr lang="cs-CZ" dirty="0" smtClean="0"/>
                        <a:t>regionální</a:t>
                      </a:r>
                      <a:endParaRPr lang="cs-CZ" dirty="0"/>
                    </a:p>
                  </a:txBody>
                  <a:tcPr/>
                </a:tc>
                <a:extLst>
                  <a:ext uri="{0D108BD9-81ED-4DB2-BD59-A6C34878D82A}">
                    <a16:rowId xmlns:a16="http://schemas.microsoft.com/office/drawing/2014/main" val="3809109657"/>
                  </a:ext>
                </a:extLst>
              </a:tr>
              <a:tr h="370840">
                <a:tc>
                  <a:txBody>
                    <a:bodyPr/>
                    <a:lstStyle/>
                    <a:p>
                      <a:r>
                        <a:rPr lang="cs-CZ" dirty="0" smtClean="0"/>
                        <a:t>hostitelská specificita</a:t>
                      </a:r>
                      <a:endParaRPr lang="cs-CZ" dirty="0"/>
                    </a:p>
                  </a:txBody>
                  <a:tcPr/>
                </a:tc>
                <a:tc>
                  <a:txBody>
                    <a:bodyPr/>
                    <a:lstStyle/>
                    <a:p>
                      <a:r>
                        <a:rPr lang="cs-CZ" b="1" dirty="0" err="1" smtClean="0"/>
                        <a:t>suprapopulace</a:t>
                      </a:r>
                      <a:r>
                        <a:rPr lang="cs-CZ" b="1" dirty="0" smtClean="0"/>
                        <a:t> </a:t>
                      </a:r>
                      <a:endParaRPr lang="cs-CZ" b="1" dirty="0"/>
                    </a:p>
                  </a:txBody>
                  <a:tcPr/>
                </a:tc>
                <a:tc>
                  <a:txBody>
                    <a:bodyPr/>
                    <a:lstStyle/>
                    <a:p>
                      <a:r>
                        <a:rPr lang="cs-CZ" dirty="0" err="1" smtClean="0"/>
                        <a:t>supraspolečenstvo</a:t>
                      </a:r>
                      <a:endParaRPr lang="cs-CZ" dirty="0"/>
                    </a:p>
                  </a:txBody>
                  <a:tcPr/>
                </a:tc>
                <a:extLst>
                  <a:ext uri="{0D108BD9-81ED-4DB2-BD59-A6C34878D82A}">
                    <a16:rowId xmlns:a16="http://schemas.microsoft.com/office/drawing/2014/main" val="4036120453"/>
                  </a:ext>
                </a:extLst>
              </a:tr>
              <a:tr h="370840">
                <a:tc>
                  <a:txBody>
                    <a:bodyPr/>
                    <a:lstStyle/>
                    <a:p>
                      <a:r>
                        <a:rPr lang="cs-CZ" dirty="0" smtClean="0"/>
                        <a:t>frekvenční distribuce</a:t>
                      </a:r>
                      <a:endParaRPr lang="cs-CZ" dirty="0"/>
                    </a:p>
                  </a:txBody>
                  <a:tcPr/>
                </a:tc>
                <a:tc>
                  <a:txBody>
                    <a:bodyPr/>
                    <a:lstStyle/>
                    <a:p>
                      <a:r>
                        <a:rPr lang="cs-CZ" b="1" dirty="0" err="1" smtClean="0"/>
                        <a:t>metapopulace</a:t>
                      </a:r>
                      <a:r>
                        <a:rPr lang="cs-CZ" b="1" dirty="0" smtClean="0"/>
                        <a:t> (</a:t>
                      </a:r>
                      <a:r>
                        <a:rPr lang="cs-CZ" b="1" dirty="0" err="1" smtClean="0"/>
                        <a:t>component</a:t>
                      </a:r>
                      <a:r>
                        <a:rPr lang="cs-CZ" b="1" dirty="0" smtClean="0"/>
                        <a:t>)</a:t>
                      </a:r>
                      <a:endParaRPr lang="cs-CZ" b="1" dirty="0"/>
                    </a:p>
                  </a:txBody>
                  <a:tcPr/>
                </a:tc>
                <a:tc>
                  <a:txBody>
                    <a:bodyPr/>
                    <a:lstStyle/>
                    <a:p>
                      <a:r>
                        <a:rPr lang="cs-CZ" dirty="0" err="1" smtClean="0"/>
                        <a:t>metaspolečenstvo</a:t>
                      </a:r>
                      <a:endParaRPr lang="cs-CZ" dirty="0"/>
                    </a:p>
                  </a:txBody>
                  <a:tcPr/>
                </a:tc>
                <a:extLst>
                  <a:ext uri="{0D108BD9-81ED-4DB2-BD59-A6C34878D82A}">
                    <a16:rowId xmlns:a16="http://schemas.microsoft.com/office/drawing/2014/main" val="1768096848"/>
                  </a:ext>
                </a:extLst>
              </a:tr>
              <a:tr h="370840">
                <a:tc>
                  <a:txBody>
                    <a:bodyPr/>
                    <a:lstStyle/>
                    <a:p>
                      <a:r>
                        <a:rPr lang="cs-CZ" dirty="0" smtClean="0"/>
                        <a:t>lokalizace (</a:t>
                      </a:r>
                      <a:r>
                        <a:rPr lang="cs-CZ" dirty="0" err="1" smtClean="0"/>
                        <a:t>mikrohabitat</a:t>
                      </a:r>
                      <a:r>
                        <a:rPr lang="cs-CZ" dirty="0" smtClean="0"/>
                        <a:t>)</a:t>
                      </a:r>
                      <a:endParaRPr lang="cs-CZ" dirty="0"/>
                    </a:p>
                  </a:txBody>
                  <a:tcPr/>
                </a:tc>
                <a:tc>
                  <a:txBody>
                    <a:bodyPr/>
                    <a:lstStyle/>
                    <a:p>
                      <a:r>
                        <a:rPr lang="cs-CZ" b="1" dirty="0" err="1" smtClean="0"/>
                        <a:t>infrapopulace</a:t>
                      </a:r>
                      <a:endParaRPr lang="cs-CZ" b="1" dirty="0"/>
                    </a:p>
                  </a:txBody>
                  <a:tcPr/>
                </a:tc>
                <a:tc>
                  <a:txBody>
                    <a:bodyPr/>
                    <a:lstStyle/>
                    <a:p>
                      <a:r>
                        <a:rPr lang="cs-CZ" dirty="0" err="1" smtClean="0"/>
                        <a:t>infaspolečenstvo</a:t>
                      </a:r>
                      <a:endParaRPr lang="cs-CZ" dirty="0"/>
                    </a:p>
                  </a:txBody>
                  <a:tcPr/>
                </a:tc>
                <a:extLst>
                  <a:ext uri="{0D108BD9-81ED-4DB2-BD59-A6C34878D82A}">
                    <a16:rowId xmlns:a16="http://schemas.microsoft.com/office/drawing/2014/main" val="2785151072"/>
                  </a:ext>
                </a:extLst>
              </a:tr>
            </a:tbl>
          </a:graphicData>
        </a:graphic>
      </p:graphicFrame>
      <p:pic>
        <p:nvPicPr>
          <p:cNvPr id="6" name="Zástupný symbol pro obsah 3"/>
          <p:cNvPicPr>
            <a:picLocks noGrp="1" noChangeAspect="1"/>
          </p:cNvPicPr>
          <p:nvPr>
            <p:ph idx="1"/>
          </p:nvPr>
        </p:nvPicPr>
        <p:blipFill>
          <a:blip r:embed="rId2"/>
          <a:stretch>
            <a:fillRect/>
          </a:stretch>
        </p:blipFill>
        <p:spPr>
          <a:xfrm>
            <a:off x="2785469" y="3488864"/>
            <a:ext cx="3658739" cy="3250397"/>
          </a:xfrm>
          <a:prstGeom prst="rect">
            <a:avLst/>
          </a:prstGeom>
        </p:spPr>
      </p:pic>
      <p:sp>
        <p:nvSpPr>
          <p:cNvPr id="7" name="Šipka dolů 6"/>
          <p:cNvSpPr/>
          <p:nvPr/>
        </p:nvSpPr>
        <p:spPr>
          <a:xfrm>
            <a:off x="4427984" y="2932336"/>
            <a:ext cx="360040" cy="6577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50750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066130"/>
          </a:xfrm>
        </p:spPr>
        <p:txBody>
          <a:bodyPr>
            <a:normAutofit/>
          </a:bodyPr>
          <a:lstStyle/>
          <a:p>
            <a:r>
              <a:rPr lang="cs-CZ" sz="3400" dirty="0" smtClean="0"/>
              <a:t>Hierarchie populací parazitů</a:t>
            </a:r>
            <a:endParaRPr lang="cs-CZ" sz="3400"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26948"/>
            <a:ext cx="8229600" cy="387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585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824" y="58614"/>
            <a:ext cx="8877672" cy="418058"/>
          </a:xfrm>
        </p:spPr>
        <p:txBody>
          <a:bodyPr>
            <a:noAutofit/>
          </a:bodyPr>
          <a:lstStyle/>
          <a:p>
            <a:r>
              <a:rPr lang="cs-CZ" sz="3400" dirty="0" smtClean="0"/>
              <a:t>Příklad: životní cyklus </a:t>
            </a:r>
            <a:r>
              <a:rPr lang="cs-CZ" sz="3400" dirty="0" err="1" smtClean="0"/>
              <a:t>Schistosoma</a:t>
            </a:r>
            <a:r>
              <a:rPr lang="cs-CZ" sz="3400" dirty="0" smtClean="0"/>
              <a:t> </a:t>
            </a:r>
            <a:r>
              <a:rPr lang="cs-CZ" sz="3400" dirty="0" err="1" smtClean="0"/>
              <a:t>heamatobium</a:t>
            </a:r>
            <a:endParaRPr lang="cs-CZ" sz="3400" dirty="0"/>
          </a:p>
        </p:txBody>
      </p:sp>
      <p:pic>
        <p:nvPicPr>
          <p:cNvPr id="4098" name="Picture 2" descr="Schistosoma mansoni: Trends in Parasitolog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96" y="548680"/>
            <a:ext cx="9291596" cy="656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981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34082"/>
          </a:xfrm>
        </p:spPr>
        <p:txBody>
          <a:bodyPr>
            <a:normAutofit/>
          </a:bodyPr>
          <a:lstStyle/>
          <a:p>
            <a:r>
              <a:rPr lang="cs-CZ" sz="3400" dirty="0" smtClean="0"/>
              <a:t>Životní cyklus – populace </a:t>
            </a:r>
            <a:r>
              <a:rPr lang="cs-CZ" sz="3400" dirty="0" err="1" smtClean="0"/>
              <a:t>Schistosoma</a:t>
            </a:r>
            <a:r>
              <a:rPr lang="cs-CZ" sz="3400" dirty="0" smtClean="0"/>
              <a:t> </a:t>
            </a:r>
            <a:r>
              <a:rPr lang="cs-CZ" sz="3400" dirty="0" err="1" smtClean="0"/>
              <a:t>spp</a:t>
            </a:r>
            <a:r>
              <a:rPr lang="cs-CZ" sz="3400" dirty="0" smtClean="0"/>
              <a:t>.</a:t>
            </a:r>
            <a:endParaRPr lang="cs-CZ" sz="3400" dirty="0"/>
          </a:p>
        </p:txBody>
      </p:sp>
      <p:pic>
        <p:nvPicPr>
          <p:cNvPr id="5" name="Zástupný symbol pro obsah 4"/>
          <p:cNvPicPr>
            <a:picLocks noGrp="1" noChangeAspect="1"/>
          </p:cNvPicPr>
          <p:nvPr>
            <p:ph idx="1"/>
          </p:nvPr>
        </p:nvPicPr>
        <p:blipFill>
          <a:blip r:embed="rId2"/>
          <a:stretch>
            <a:fillRect/>
          </a:stretch>
        </p:blipFill>
        <p:spPr>
          <a:xfrm>
            <a:off x="214183" y="908720"/>
            <a:ext cx="8715633" cy="5641655"/>
          </a:xfrm>
          <a:prstGeom prst="rect">
            <a:avLst/>
          </a:prstGeom>
        </p:spPr>
      </p:pic>
      <p:sp>
        <p:nvSpPr>
          <p:cNvPr id="6" name="Obdélník 5"/>
          <p:cNvSpPr/>
          <p:nvPr/>
        </p:nvSpPr>
        <p:spPr>
          <a:xfrm>
            <a:off x="395536" y="1700808"/>
            <a:ext cx="1440160" cy="79208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smtClean="0">
                <a:solidFill>
                  <a:schemeClr val="tx1"/>
                </a:solidFill>
              </a:rPr>
              <a:t>Dceřinné</a:t>
            </a:r>
            <a:r>
              <a:rPr lang="cs-CZ" sz="1100" b="1" dirty="0" smtClean="0">
                <a:solidFill>
                  <a:schemeClr val="tx1"/>
                </a:solidFill>
              </a:rPr>
              <a:t> sporocysty vyvíjející se v plži </a:t>
            </a:r>
          </a:p>
          <a:p>
            <a:pPr algn="ctr"/>
            <a:r>
              <a:rPr lang="cs-CZ" sz="1100" b="1" dirty="0" smtClean="0">
                <a:solidFill>
                  <a:schemeClr val="tx1"/>
                </a:solidFill>
              </a:rPr>
              <a:t>(v mezihostiteli)</a:t>
            </a:r>
            <a:endParaRPr lang="cs-CZ" sz="1100" b="1" dirty="0">
              <a:solidFill>
                <a:schemeClr val="tx1"/>
              </a:solidFill>
            </a:endParaRPr>
          </a:p>
        </p:txBody>
      </p:sp>
      <p:sp>
        <p:nvSpPr>
          <p:cNvPr id="9" name="Obdélník 8"/>
          <p:cNvSpPr/>
          <p:nvPr/>
        </p:nvSpPr>
        <p:spPr>
          <a:xfrm>
            <a:off x="395536" y="3284984"/>
            <a:ext cx="1440160" cy="576064"/>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Mateřská sporocysta vyvíjející se v plži </a:t>
            </a:r>
          </a:p>
          <a:p>
            <a:pPr algn="ctr"/>
            <a:r>
              <a:rPr lang="cs-CZ" sz="1100" b="1" dirty="0" smtClean="0">
                <a:solidFill>
                  <a:schemeClr val="tx1"/>
                </a:solidFill>
              </a:rPr>
              <a:t>(v mezihostiteli)</a:t>
            </a:r>
            <a:endParaRPr lang="cs-CZ" sz="1100" b="1" dirty="0">
              <a:solidFill>
                <a:schemeClr val="tx1"/>
              </a:solidFill>
            </a:endParaRPr>
          </a:p>
        </p:txBody>
      </p:sp>
      <p:sp>
        <p:nvSpPr>
          <p:cNvPr id="10" name="Obdélník 9"/>
          <p:cNvSpPr/>
          <p:nvPr/>
        </p:nvSpPr>
        <p:spPr>
          <a:xfrm>
            <a:off x="2267744" y="1844824"/>
            <a:ext cx="1440160" cy="81302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smtClean="0">
                <a:solidFill>
                  <a:schemeClr val="tx1"/>
                </a:solidFill>
              </a:rPr>
              <a:t>Dceřinné</a:t>
            </a:r>
            <a:r>
              <a:rPr lang="cs-CZ" sz="1100" b="1" dirty="0" smtClean="0">
                <a:solidFill>
                  <a:schemeClr val="tx1"/>
                </a:solidFill>
              </a:rPr>
              <a:t> sporocysty produkující cerkárie v plži (</a:t>
            </a:r>
            <a:r>
              <a:rPr lang="cs-CZ" sz="1100" b="1" dirty="0" err="1" smtClean="0">
                <a:solidFill>
                  <a:schemeClr val="tx1"/>
                </a:solidFill>
              </a:rPr>
              <a:t>Mz</a:t>
            </a:r>
            <a:r>
              <a:rPr lang="cs-CZ" sz="1100" b="1" dirty="0" smtClean="0">
                <a:solidFill>
                  <a:schemeClr val="tx1"/>
                </a:solidFill>
              </a:rPr>
              <a:t>)</a:t>
            </a:r>
            <a:endParaRPr lang="cs-CZ" sz="1100" b="1" dirty="0">
              <a:solidFill>
                <a:schemeClr val="tx1"/>
              </a:solidFill>
            </a:endParaRPr>
          </a:p>
        </p:txBody>
      </p:sp>
      <p:sp>
        <p:nvSpPr>
          <p:cNvPr id="11" name="Obdélník 10"/>
          <p:cNvSpPr/>
          <p:nvPr/>
        </p:nvSpPr>
        <p:spPr>
          <a:xfrm>
            <a:off x="3563888" y="836713"/>
            <a:ext cx="1224136" cy="79208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Cerkarie vyplouvající do vody z v plže -mezihostitele </a:t>
            </a:r>
            <a:endParaRPr lang="cs-CZ" sz="1100" b="1" dirty="0">
              <a:solidFill>
                <a:schemeClr val="tx1"/>
              </a:solidFill>
            </a:endParaRPr>
          </a:p>
        </p:txBody>
      </p:sp>
      <p:sp>
        <p:nvSpPr>
          <p:cNvPr id="12" name="Obdélník 11"/>
          <p:cNvSpPr/>
          <p:nvPr/>
        </p:nvSpPr>
        <p:spPr>
          <a:xfrm>
            <a:off x="385192" y="5939388"/>
            <a:ext cx="1522512" cy="87398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Miracidia penetrující plže a vyvíjející se v mateřskou sporocystu</a:t>
            </a:r>
            <a:endParaRPr lang="cs-CZ" sz="1100" b="1" dirty="0">
              <a:solidFill>
                <a:schemeClr val="tx1"/>
              </a:solidFill>
            </a:endParaRPr>
          </a:p>
        </p:txBody>
      </p:sp>
      <p:sp>
        <p:nvSpPr>
          <p:cNvPr id="13" name="Obdélník 12"/>
          <p:cNvSpPr/>
          <p:nvPr/>
        </p:nvSpPr>
        <p:spPr>
          <a:xfrm>
            <a:off x="2123728" y="5904657"/>
            <a:ext cx="1440160" cy="90871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Miracidia líhnoucí se z vajíček ve vodě plže </a:t>
            </a:r>
            <a:endParaRPr lang="cs-CZ" sz="1100" b="1" dirty="0">
              <a:solidFill>
                <a:schemeClr val="tx1"/>
              </a:solidFill>
            </a:endParaRPr>
          </a:p>
        </p:txBody>
      </p:sp>
      <p:sp>
        <p:nvSpPr>
          <p:cNvPr id="14" name="Obdélník 13"/>
          <p:cNvSpPr/>
          <p:nvPr/>
        </p:nvSpPr>
        <p:spPr>
          <a:xfrm>
            <a:off x="3707904" y="5904657"/>
            <a:ext cx="1440160" cy="90871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Vajíčka vyvíjejí se ve vodě </a:t>
            </a:r>
            <a:endParaRPr lang="cs-CZ" sz="1100" b="1" dirty="0">
              <a:solidFill>
                <a:schemeClr val="tx1"/>
              </a:solidFill>
            </a:endParaRPr>
          </a:p>
        </p:txBody>
      </p:sp>
      <p:sp>
        <p:nvSpPr>
          <p:cNvPr id="15" name="Obdélník 14"/>
          <p:cNvSpPr/>
          <p:nvPr/>
        </p:nvSpPr>
        <p:spPr>
          <a:xfrm>
            <a:off x="3851920" y="2132856"/>
            <a:ext cx="1512168" cy="81302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smtClean="0">
                <a:solidFill>
                  <a:schemeClr val="tx1"/>
                </a:solidFill>
              </a:rPr>
              <a:t>Cerkarie penetrující pokožku člověka (definitivního hostitele)</a:t>
            </a:r>
            <a:endParaRPr lang="cs-CZ" sz="1100" b="1" dirty="0">
              <a:solidFill>
                <a:schemeClr val="tx1"/>
              </a:solidFill>
            </a:endParaRPr>
          </a:p>
        </p:txBody>
      </p:sp>
      <p:sp>
        <p:nvSpPr>
          <p:cNvPr id="16" name="Obdélník 15"/>
          <p:cNvSpPr/>
          <p:nvPr/>
        </p:nvSpPr>
        <p:spPr>
          <a:xfrm>
            <a:off x="3779912" y="2996952"/>
            <a:ext cx="1440160" cy="81302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smtClean="0">
                <a:solidFill>
                  <a:schemeClr val="tx1"/>
                </a:solidFill>
              </a:rPr>
              <a:t>Schistosomuly</a:t>
            </a:r>
            <a:r>
              <a:rPr lang="cs-CZ" sz="1100" b="1" dirty="0" smtClean="0">
                <a:solidFill>
                  <a:schemeClr val="tx1"/>
                </a:solidFill>
              </a:rPr>
              <a:t> pronikající do cév a migrující do jater, kde dospívají </a:t>
            </a:r>
            <a:endParaRPr lang="cs-CZ" sz="1100" b="1" dirty="0">
              <a:solidFill>
                <a:schemeClr val="tx1"/>
              </a:solidFill>
            </a:endParaRPr>
          </a:p>
        </p:txBody>
      </p:sp>
      <p:sp>
        <p:nvSpPr>
          <p:cNvPr id="17" name="Obdélník 16"/>
          <p:cNvSpPr/>
          <p:nvPr/>
        </p:nvSpPr>
        <p:spPr>
          <a:xfrm>
            <a:off x="6660232" y="4352555"/>
            <a:ext cx="2026568" cy="138479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smtClean="0">
                <a:solidFill>
                  <a:schemeClr val="tx1"/>
                </a:solidFill>
              </a:rPr>
              <a:t>Vajíčka kladena </a:t>
            </a:r>
            <a:r>
              <a:rPr lang="cs-CZ" sz="1200" b="1" dirty="0" err="1" smtClean="0">
                <a:solidFill>
                  <a:schemeClr val="tx1"/>
                </a:solidFill>
              </a:rPr>
              <a:t>adultní</a:t>
            </a:r>
            <a:r>
              <a:rPr lang="cs-CZ" sz="1200" b="1" dirty="0" smtClean="0">
                <a:solidFill>
                  <a:schemeClr val="tx1"/>
                </a:solidFill>
              </a:rPr>
              <a:t> motolicí a odcházející do vnějšího/vodního prostředí </a:t>
            </a:r>
            <a:endParaRPr lang="cs-CZ" sz="1200" b="1" dirty="0">
              <a:solidFill>
                <a:schemeClr val="tx1"/>
              </a:solidFill>
            </a:endParaRPr>
          </a:p>
        </p:txBody>
      </p:sp>
      <p:sp>
        <p:nvSpPr>
          <p:cNvPr id="20" name="Obdélník 19"/>
          <p:cNvSpPr/>
          <p:nvPr/>
        </p:nvSpPr>
        <p:spPr>
          <a:xfrm>
            <a:off x="6732240" y="1108097"/>
            <a:ext cx="1954560" cy="138479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smtClean="0">
                <a:solidFill>
                  <a:schemeClr val="tx1"/>
                </a:solidFill>
              </a:rPr>
              <a:t>Spárované </a:t>
            </a:r>
            <a:r>
              <a:rPr lang="cs-CZ" sz="1200" b="1" dirty="0" err="1" smtClean="0">
                <a:solidFill>
                  <a:schemeClr val="tx1"/>
                </a:solidFill>
              </a:rPr>
              <a:t>adultní</a:t>
            </a:r>
            <a:r>
              <a:rPr lang="cs-CZ" sz="1200" b="1" dirty="0" smtClean="0">
                <a:solidFill>
                  <a:schemeClr val="tx1"/>
                </a:solidFill>
              </a:rPr>
              <a:t> </a:t>
            </a:r>
          </a:p>
          <a:p>
            <a:pPr algn="ctr"/>
            <a:r>
              <a:rPr lang="cs-CZ" sz="1200" b="1" dirty="0" smtClean="0">
                <a:solidFill>
                  <a:schemeClr val="tx1"/>
                </a:solidFill>
              </a:rPr>
              <a:t>motolice v játrech a migrující do </a:t>
            </a:r>
            <a:r>
              <a:rPr lang="cs-CZ" sz="1200" b="1" dirty="0" err="1" smtClean="0">
                <a:solidFill>
                  <a:schemeClr val="tx1"/>
                </a:solidFill>
              </a:rPr>
              <a:t>mezenterických</a:t>
            </a:r>
            <a:r>
              <a:rPr lang="cs-CZ" sz="1200" b="1" dirty="0" smtClean="0">
                <a:solidFill>
                  <a:schemeClr val="tx1"/>
                </a:solidFill>
              </a:rPr>
              <a:t> </a:t>
            </a:r>
          </a:p>
          <a:p>
            <a:pPr algn="ctr"/>
            <a:r>
              <a:rPr lang="cs-CZ" sz="1200" b="1" dirty="0">
                <a:solidFill>
                  <a:schemeClr val="tx1"/>
                </a:solidFill>
              </a:rPr>
              <a:t>ž</a:t>
            </a:r>
            <a:r>
              <a:rPr lang="cs-CZ" sz="1200" b="1" dirty="0" smtClean="0">
                <a:solidFill>
                  <a:schemeClr val="tx1"/>
                </a:solidFill>
              </a:rPr>
              <a:t>il, kde produkují vajíčka </a:t>
            </a:r>
            <a:endParaRPr lang="cs-CZ" sz="1200" b="1" dirty="0">
              <a:solidFill>
                <a:schemeClr val="tx1"/>
              </a:solidFill>
            </a:endParaRPr>
          </a:p>
        </p:txBody>
      </p:sp>
    </p:spTree>
    <p:extLst>
      <p:ext uri="{BB962C8B-B14F-4D97-AF65-F5344CB8AC3E}">
        <p14:creationId xmlns:p14="http://schemas.microsoft.com/office/powerpoint/2010/main" val="3484296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Obrázek 61"/>
          <p:cNvPicPr>
            <a:picLocks noChangeAspect="1"/>
          </p:cNvPicPr>
          <p:nvPr/>
        </p:nvPicPr>
        <p:blipFill>
          <a:blip r:embed="rId2"/>
          <a:stretch>
            <a:fillRect/>
          </a:stretch>
        </p:blipFill>
        <p:spPr>
          <a:xfrm>
            <a:off x="3252416" y="5469458"/>
            <a:ext cx="527496" cy="695846"/>
          </a:xfrm>
          <a:prstGeom prst="rect">
            <a:avLst/>
          </a:prstGeom>
        </p:spPr>
      </p:pic>
      <p:pic>
        <p:nvPicPr>
          <p:cNvPr id="20" name="Obrázek 19"/>
          <p:cNvPicPr>
            <a:picLocks noChangeAspect="1"/>
          </p:cNvPicPr>
          <p:nvPr/>
        </p:nvPicPr>
        <p:blipFill>
          <a:blip r:embed="rId3"/>
          <a:stretch>
            <a:fillRect/>
          </a:stretch>
        </p:blipFill>
        <p:spPr>
          <a:xfrm>
            <a:off x="2383605" y="2204864"/>
            <a:ext cx="796417" cy="1617340"/>
          </a:xfrm>
          <a:prstGeom prst="rect">
            <a:avLst/>
          </a:prstGeom>
        </p:spPr>
      </p:pic>
      <p:sp>
        <p:nvSpPr>
          <p:cNvPr id="3" name="Nadpis 2"/>
          <p:cNvSpPr>
            <a:spLocks noGrp="1"/>
          </p:cNvSpPr>
          <p:nvPr>
            <p:ph type="title"/>
          </p:nvPr>
        </p:nvSpPr>
        <p:spPr>
          <a:xfrm>
            <a:off x="21704" y="-27384"/>
            <a:ext cx="9014792" cy="671314"/>
          </a:xfrm>
        </p:spPr>
        <p:txBody>
          <a:bodyPr>
            <a:normAutofit fontScale="90000"/>
          </a:bodyPr>
          <a:lstStyle/>
          <a:p>
            <a:r>
              <a:rPr lang="cs-CZ" sz="3400" dirty="0" smtClean="0"/>
              <a:t> </a:t>
            </a:r>
            <a:r>
              <a:rPr lang="cs-CZ" sz="3400" b="1" dirty="0" err="1" smtClean="0">
                <a:solidFill>
                  <a:srgbClr val="FF0000"/>
                </a:solidFill>
              </a:rPr>
              <a:t>infrapopulace</a:t>
            </a:r>
            <a:r>
              <a:rPr lang="cs-CZ" sz="3400" b="1" dirty="0" smtClean="0">
                <a:solidFill>
                  <a:srgbClr val="FF0000"/>
                </a:solidFill>
              </a:rPr>
              <a:t> -</a:t>
            </a:r>
            <a:r>
              <a:rPr lang="cs-CZ" sz="3400" dirty="0" smtClean="0"/>
              <a:t> </a:t>
            </a:r>
            <a:r>
              <a:rPr lang="cs-CZ" sz="3400" b="1" dirty="0" err="1" smtClean="0">
                <a:solidFill>
                  <a:srgbClr val="00B050"/>
                </a:solidFill>
              </a:rPr>
              <a:t>metapopulace</a:t>
            </a:r>
            <a:r>
              <a:rPr lang="cs-CZ" sz="3400" b="1" dirty="0" smtClean="0">
                <a:solidFill>
                  <a:srgbClr val="00B050"/>
                </a:solidFill>
              </a:rPr>
              <a:t> -</a:t>
            </a:r>
            <a:r>
              <a:rPr lang="cs-CZ" sz="3400" dirty="0" smtClean="0"/>
              <a:t> </a:t>
            </a:r>
            <a:r>
              <a:rPr lang="cs-CZ" sz="3400" b="1" dirty="0" err="1" smtClean="0"/>
              <a:t>suprapopulace</a:t>
            </a:r>
            <a:r>
              <a:rPr lang="cs-CZ" sz="3400" b="1" dirty="0" smtClean="0"/>
              <a:t> - </a:t>
            </a:r>
            <a:r>
              <a:rPr lang="cs-CZ" sz="3400" b="1" dirty="0" smtClean="0">
                <a:solidFill>
                  <a:srgbClr val="00B0F0"/>
                </a:solidFill>
              </a:rPr>
              <a:t>H</a:t>
            </a:r>
            <a:r>
              <a:rPr lang="cs-CZ" sz="3400" b="1" baseline="-25000" dirty="0" smtClean="0">
                <a:solidFill>
                  <a:srgbClr val="00B0F0"/>
                </a:solidFill>
              </a:rPr>
              <a:t>2</a:t>
            </a:r>
            <a:r>
              <a:rPr lang="cs-CZ" sz="3400" b="1" dirty="0" smtClean="0">
                <a:solidFill>
                  <a:srgbClr val="00B0F0"/>
                </a:solidFill>
              </a:rPr>
              <a:t>O</a:t>
            </a:r>
            <a:r>
              <a:rPr lang="cs-CZ" sz="3400" b="1" dirty="0" smtClean="0"/>
              <a:t>  </a:t>
            </a:r>
            <a:endParaRPr lang="cs-CZ" sz="3400" b="1" dirty="0">
              <a:solidFill>
                <a:srgbClr val="00B0F0"/>
              </a:solidFill>
            </a:endParaRPr>
          </a:p>
        </p:txBody>
      </p:sp>
      <p:pic>
        <p:nvPicPr>
          <p:cNvPr id="2" name="Zástupný symbol pro obsah 1"/>
          <p:cNvPicPr>
            <a:picLocks noGrp="1" noChangeAspect="1"/>
          </p:cNvPicPr>
          <p:nvPr>
            <p:ph idx="1"/>
          </p:nvPr>
        </p:nvPicPr>
        <p:blipFill>
          <a:blip r:embed="rId4"/>
          <a:stretch>
            <a:fillRect/>
          </a:stretch>
        </p:blipFill>
        <p:spPr>
          <a:xfrm>
            <a:off x="2147342" y="6165304"/>
            <a:ext cx="336426" cy="394430"/>
          </a:xfrm>
          <a:prstGeom prst="rect">
            <a:avLst/>
          </a:prstGeom>
        </p:spPr>
      </p:pic>
      <p:pic>
        <p:nvPicPr>
          <p:cNvPr id="6" name="Zástupný symbol pro obsah 1"/>
          <p:cNvPicPr>
            <a:picLocks noChangeAspect="1"/>
          </p:cNvPicPr>
          <p:nvPr/>
        </p:nvPicPr>
        <p:blipFill>
          <a:blip r:embed="rId4"/>
          <a:stretch>
            <a:fillRect/>
          </a:stretch>
        </p:blipFill>
        <p:spPr>
          <a:xfrm>
            <a:off x="1787302" y="6165304"/>
            <a:ext cx="336426" cy="394430"/>
          </a:xfrm>
          <a:prstGeom prst="rect">
            <a:avLst/>
          </a:prstGeom>
        </p:spPr>
      </p:pic>
      <p:pic>
        <p:nvPicPr>
          <p:cNvPr id="7" name="Zástupný symbol pro obsah 1"/>
          <p:cNvPicPr>
            <a:picLocks noChangeAspect="1"/>
          </p:cNvPicPr>
          <p:nvPr/>
        </p:nvPicPr>
        <p:blipFill>
          <a:blip r:embed="rId4"/>
          <a:stretch>
            <a:fillRect/>
          </a:stretch>
        </p:blipFill>
        <p:spPr>
          <a:xfrm>
            <a:off x="2867422" y="6165304"/>
            <a:ext cx="336426" cy="394430"/>
          </a:xfrm>
          <a:prstGeom prst="rect">
            <a:avLst/>
          </a:prstGeom>
        </p:spPr>
      </p:pic>
      <p:pic>
        <p:nvPicPr>
          <p:cNvPr id="8" name="Zástupný symbol pro obsah 1"/>
          <p:cNvPicPr>
            <a:picLocks noChangeAspect="1"/>
          </p:cNvPicPr>
          <p:nvPr/>
        </p:nvPicPr>
        <p:blipFill>
          <a:blip r:embed="rId4"/>
          <a:stretch>
            <a:fillRect/>
          </a:stretch>
        </p:blipFill>
        <p:spPr>
          <a:xfrm>
            <a:off x="2507382" y="6165304"/>
            <a:ext cx="336426" cy="394430"/>
          </a:xfrm>
          <a:prstGeom prst="rect">
            <a:avLst/>
          </a:prstGeom>
        </p:spPr>
      </p:pic>
      <p:pic>
        <p:nvPicPr>
          <p:cNvPr id="9" name="Zástupný symbol pro obsah 1"/>
          <p:cNvPicPr>
            <a:picLocks noChangeAspect="1"/>
          </p:cNvPicPr>
          <p:nvPr/>
        </p:nvPicPr>
        <p:blipFill>
          <a:blip r:embed="rId4"/>
          <a:stretch>
            <a:fillRect/>
          </a:stretch>
        </p:blipFill>
        <p:spPr>
          <a:xfrm>
            <a:off x="3227462" y="6165304"/>
            <a:ext cx="336426" cy="394430"/>
          </a:xfrm>
          <a:prstGeom prst="rect">
            <a:avLst/>
          </a:prstGeom>
        </p:spPr>
      </p:pic>
      <p:pic>
        <p:nvPicPr>
          <p:cNvPr id="4" name="Obrázek 3"/>
          <p:cNvPicPr>
            <a:picLocks noChangeAspect="1"/>
          </p:cNvPicPr>
          <p:nvPr/>
        </p:nvPicPr>
        <p:blipFill>
          <a:blip r:embed="rId2"/>
          <a:stretch>
            <a:fillRect/>
          </a:stretch>
        </p:blipFill>
        <p:spPr>
          <a:xfrm>
            <a:off x="755576" y="5469458"/>
            <a:ext cx="527496" cy="695846"/>
          </a:xfrm>
          <a:prstGeom prst="rect">
            <a:avLst/>
          </a:prstGeom>
        </p:spPr>
      </p:pic>
      <p:pic>
        <p:nvPicPr>
          <p:cNvPr id="10" name="Obrázek 9"/>
          <p:cNvPicPr>
            <a:picLocks noChangeAspect="1"/>
          </p:cNvPicPr>
          <p:nvPr/>
        </p:nvPicPr>
        <p:blipFill>
          <a:blip r:embed="rId2"/>
          <a:stretch>
            <a:fillRect/>
          </a:stretch>
        </p:blipFill>
        <p:spPr>
          <a:xfrm>
            <a:off x="1259632" y="5517232"/>
            <a:ext cx="527496" cy="695846"/>
          </a:xfrm>
          <a:prstGeom prst="rect">
            <a:avLst/>
          </a:prstGeom>
        </p:spPr>
      </p:pic>
      <p:pic>
        <p:nvPicPr>
          <p:cNvPr id="11" name="Obrázek 10"/>
          <p:cNvPicPr>
            <a:picLocks noChangeAspect="1"/>
          </p:cNvPicPr>
          <p:nvPr/>
        </p:nvPicPr>
        <p:blipFill>
          <a:blip r:embed="rId2"/>
          <a:stretch>
            <a:fillRect/>
          </a:stretch>
        </p:blipFill>
        <p:spPr>
          <a:xfrm>
            <a:off x="1763688" y="5469458"/>
            <a:ext cx="527496" cy="695846"/>
          </a:xfrm>
          <a:prstGeom prst="rect">
            <a:avLst/>
          </a:prstGeom>
        </p:spPr>
      </p:pic>
      <p:pic>
        <p:nvPicPr>
          <p:cNvPr id="12" name="Obrázek 11"/>
          <p:cNvPicPr>
            <a:picLocks noChangeAspect="1"/>
          </p:cNvPicPr>
          <p:nvPr/>
        </p:nvPicPr>
        <p:blipFill>
          <a:blip r:embed="rId2"/>
          <a:stretch>
            <a:fillRect/>
          </a:stretch>
        </p:blipFill>
        <p:spPr>
          <a:xfrm>
            <a:off x="2267744" y="5469458"/>
            <a:ext cx="527496" cy="695846"/>
          </a:xfrm>
          <a:prstGeom prst="rect">
            <a:avLst/>
          </a:prstGeom>
        </p:spPr>
      </p:pic>
      <p:pic>
        <p:nvPicPr>
          <p:cNvPr id="14" name="Obrázek 13"/>
          <p:cNvPicPr>
            <a:picLocks noChangeAspect="1"/>
          </p:cNvPicPr>
          <p:nvPr/>
        </p:nvPicPr>
        <p:blipFill>
          <a:blip r:embed="rId5"/>
          <a:stretch>
            <a:fillRect/>
          </a:stretch>
        </p:blipFill>
        <p:spPr>
          <a:xfrm>
            <a:off x="1761465" y="4077072"/>
            <a:ext cx="506279" cy="1178455"/>
          </a:xfrm>
          <a:prstGeom prst="rect">
            <a:avLst/>
          </a:prstGeom>
        </p:spPr>
      </p:pic>
      <p:pic>
        <p:nvPicPr>
          <p:cNvPr id="15" name="Obrázek 14"/>
          <p:cNvPicPr>
            <a:picLocks noChangeAspect="1"/>
          </p:cNvPicPr>
          <p:nvPr/>
        </p:nvPicPr>
        <p:blipFill>
          <a:blip r:embed="rId5"/>
          <a:stretch>
            <a:fillRect/>
          </a:stretch>
        </p:blipFill>
        <p:spPr>
          <a:xfrm>
            <a:off x="2483768" y="4077072"/>
            <a:ext cx="472436" cy="1160986"/>
          </a:xfrm>
          <a:prstGeom prst="rect">
            <a:avLst/>
          </a:prstGeom>
        </p:spPr>
      </p:pic>
      <p:pic>
        <p:nvPicPr>
          <p:cNvPr id="16" name="Obrázek 15"/>
          <p:cNvPicPr>
            <a:picLocks noChangeAspect="1"/>
          </p:cNvPicPr>
          <p:nvPr/>
        </p:nvPicPr>
        <p:blipFill>
          <a:blip r:embed="rId5"/>
          <a:stretch>
            <a:fillRect/>
          </a:stretch>
        </p:blipFill>
        <p:spPr>
          <a:xfrm>
            <a:off x="2915816" y="4077072"/>
            <a:ext cx="506279" cy="1183582"/>
          </a:xfrm>
          <a:prstGeom prst="rect">
            <a:avLst/>
          </a:prstGeom>
        </p:spPr>
      </p:pic>
      <p:pic>
        <p:nvPicPr>
          <p:cNvPr id="17" name="Obrázek 16"/>
          <p:cNvPicPr>
            <a:picLocks noChangeAspect="1"/>
          </p:cNvPicPr>
          <p:nvPr/>
        </p:nvPicPr>
        <p:blipFill>
          <a:blip r:embed="rId3"/>
          <a:stretch>
            <a:fillRect/>
          </a:stretch>
        </p:blipFill>
        <p:spPr>
          <a:xfrm>
            <a:off x="323528" y="2348880"/>
            <a:ext cx="698082" cy="1417645"/>
          </a:xfrm>
          <a:prstGeom prst="rect">
            <a:avLst/>
          </a:prstGeom>
        </p:spPr>
      </p:pic>
      <p:pic>
        <p:nvPicPr>
          <p:cNvPr id="22" name="Obrázek 21"/>
          <p:cNvPicPr>
            <a:picLocks noChangeAspect="1"/>
          </p:cNvPicPr>
          <p:nvPr/>
        </p:nvPicPr>
        <p:blipFill>
          <a:blip r:embed="rId2"/>
          <a:stretch>
            <a:fillRect/>
          </a:stretch>
        </p:blipFill>
        <p:spPr>
          <a:xfrm>
            <a:off x="2771800" y="5469458"/>
            <a:ext cx="527496" cy="695846"/>
          </a:xfrm>
          <a:prstGeom prst="rect">
            <a:avLst/>
          </a:prstGeom>
        </p:spPr>
      </p:pic>
      <p:pic>
        <p:nvPicPr>
          <p:cNvPr id="23" name="Obrázek 22"/>
          <p:cNvPicPr>
            <a:picLocks noChangeAspect="1"/>
          </p:cNvPicPr>
          <p:nvPr/>
        </p:nvPicPr>
        <p:blipFill>
          <a:blip r:embed="rId6"/>
          <a:stretch>
            <a:fillRect/>
          </a:stretch>
        </p:blipFill>
        <p:spPr>
          <a:xfrm rot="5400000">
            <a:off x="2042504" y="759930"/>
            <a:ext cx="1029412" cy="1437292"/>
          </a:xfrm>
          <a:prstGeom prst="rect">
            <a:avLst/>
          </a:prstGeom>
        </p:spPr>
      </p:pic>
      <p:pic>
        <p:nvPicPr>
          <p:cNvPr id="19" name="Obrázek 18"/>
          <p:cNvPicPr>
            <a:picLocks noChangeAspect="1"/>
          </p:cNvPicPr>
          <p:nvPr/>
        </p:nvPicPr>
        <p:blipFill>
          <a:blip r:embed="rId3"/>
          <a:stretch>
            <a:fillRect/>
          </a:stretch>
        </p:blipFill>
        <p:spPr>
          <a:xfrm>
            <a:off x="1683156" y="2276872"/>
            <a:ext cx="735719" cy="1494077"/>
          </a:xfrm>
          <a:prstGeom prst="rect">
            <a:avLst/>
          </a:prstGeom>
        </p:spPr>
      </p:pic>
      <p:pic>
        <p:nvPicPr>
          <p:cNvPr id="18" name="Obrázek 17"/>
          <p:cNvPicPr>
            <a:picLocks noChangeAspect="1"/>
          </p:cNvPicPr>
          <p:nvPr/>
        </p:nvPicPr>
        <p:blipFill>
          <a:blip r:embed="rId3"/>
          <a:stretch>
            <a:fillRect/>
          </a:stretch>
        </p:blipFill>
        <p:spPr>
          <a:xfrm>
            <a:off x="966961" y="2290490"/>
            <a:ext cx="760574" cy="1544552"/>
          </a:xfrm>
          <a:prstGeom prst="rect">
            <a:avLst/>
          </a:prstGeom>
        </p:spPr>
      </p:pic>
      <p:pic>
        <p:nvPicPr>
          <p:cNvPr id="21" name="Obrázek 20"/>
          <p:cNvPicPr>
            <a:picLocks noChangeAspect="1"/>
          </p:cNvPicPr>
          <p:nvPr/>
        </p:nvPicPr>
        <p:blipFill>
          <a:blip r:embed="rId3"/>
          <a:stretch>
            <a:fillRect/>
          </a:stretch>
        </p:blipFill>
        <p:spPr>
          <a:xfrm>
            <a:off x="3113092" y="2204864"/>
            <a:ext cx="796417" cy="1617340"/>
          </a:xfrm>
          <a:prstGeom prst="rect">
            <a:avLst/>
          </a:prstGeom>
        </p:spPr>
      </p:pic>
      <p:sp>
        <p:nvSpPr>
          <p:cNvPr id="50" name="Obdélník 49"/>
          <p:cNvSpPr/>
          <p:nvPr/>
        </p:nvSpPr>
        <p:spPr>
          <a:xfrm>
            <a:off x="803254" y="1412775"/>
            <a:ext cx="438096" cy="33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bdélník 50"/>
          <p:cNvSpPr/>
          <p:nvPr/>
        </p:nvSpPr>
        <p:spPr>
          <a:xfrm>
            <a:off x="1191800" y="648153"/>
            <a:ext cx="438096" cy="33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bdélník 51"/>
          <p:cNvSpPr/>
          <p:nvPr/>
        </p:nvSpPr>
        <p:spPr>
          <a:xfrm>
            <a:off x="2123728" y="620688"/>
            <a:ext cx="438096" cy="198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bdélník 52"/>
          <p:cNvSpPr/>
          <p:nvPr/>
        </p:nvSpPr>
        <p:spPr>
          <a:xfrm>
            <a:off x="1145603" y="1451573"/>
            <a:ext cx="438096" cy="45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3" name="Obrázek 42"/>
          <p:cNvPicPr>
            <a:picLocks noChangeAspect="1"/>
          </p:cNvPicPr>
          <p:nvPr/>
        </p:nvPicPr>
        <p:blipFill>
          <a:blip r:embed="rId6"/>
          <a:stretch>
            <a:fillRect/>
          </a:stretch>
        </p:blipFill>
        <p:spPr>
          <a:xfrm rot="5400000">
            <a:off x="602344" y="747529"/>
            <a:ext cx="1029412" cy="1437292"/>
          </a:xfrm>
          <a:prstGeom prst="rect">
            <a:avLst/>
          </a:prstGeom>
        </p:spPr>
      </p:pic>
      <p:sp>
        <p:nvSpPr>
          <p:cNvPr id="45" name="Obdélník 44"/>
          <p:cNvSpPr/>
          <p:nvPr/>
        </p:nvSpPr>
        <p:spPr>
          <a:xfrm>
            <a:off x="1547664" y="1461793"/>
            <a:ext cx="500865" cy="406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p:cNvSpPr/>
          <p:nvPr/>
        </p:nvSpPr>
        <p:spPr>
          <a:xfrm>
            <a:off x="359193" y="684839"/>
            <a:ext cx="500865" cy="406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bdélník 46"/>
          <p:cNvSpPr/>
          <p:nvPr/>
        </p:nvSpPr>
        <p:spPr>
          <a:xfrm>
            <a:off x="1907704" y="763729"/>
            <a:ext cx="760469" cy="361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bdélník 47"/>
          <p:cNvSpPr/>
          <p:nvPr/>
        </p:nvSpPr>
        <p:spPr>
          <a:xfrm>
            <a:off x="2709090" y="763729"/>
            <a:ext cx="383275" cy="245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48"/>
          <p:cNvSpPr/>
          <p:nvPr/>
        </p:nvSpPr>
        <p:spPr>
          <a:xfrm>
            <a:off x="1125404" y="779969"/>
            <a:ext cx="383275" cy="245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p:cNvSpPr/>
          <p:nvPr/>
        </p:nvSpPr>
        <p:spPr>
          <a:xfrm>
            <a:off x="465953" y="1491622"/>
            <a:ext cx="128969" cy="40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8" name="Obrázek 57"/>
          <p:cNvPicPr>
            <a:picLocks noChangeAspect="1"/>
          </p:cNvPicPr>
          <p:nvPr/>
        </p:nvPicPr>
        <p:blipFill>
          <a:blip r:embed="rId5"/>
          <a:stretch>
            <a:fillRect/>
          </a:stretch>
        </p:blipFill>
        <p:spPr>
          <a:xfrm>
            <a:off x="3367222" y="4077072"/>
            <a:ext cx="484698" cy="1191119"/>
          </a:xfrm>
          <a:prstGeom prst="rect">
            <a:avLst/>
          </a:prstGeom>
        </p:spPr>
      </p:pic>
      <p:pic>
        <p:nvPicPr>
          <p:cNvPr id="59" name="Obrázek 58"/>
          <p:cNvPicPr>
            <a:picLocks noChangeAspect="1"/>
          </p:cNvPicPr>
          <p:nvPr/>
        </p:nvPicPr>
        <p:blipFill>
          <a:blip r:embed="rId5"/>
          <a:stretch>
            <a:fillRect/>
          </a:stretch>
        </p:blipFill>
        <p:spPr>
          <a:xfrm>
            <a:off x="1294464" y="4077072"/>
            <a:ext cx="504056" cy="1183582"/>
          </a:xfrm>
          <a:prstGeom prst="rect">
            <a:avLst/>
          </a:prstGeom>
        </p:spPr>
      </p:pic>
      <p:pic>
        <p:nvPicPr>
          <p:cNvPr id="60" name="Obrázek 59"/>
          <p:cNvPicPr>
            <a:picLocks noChangeAspect="1"/>
          </p:cNvPicPr>
          <p:nvPr/>
        </p:nvPicPr>
        <p:blipFill>
          <a:blip r:embed="rId5"/>
          <a:stretch>
            <a:fillRect/>
          </a:stretch>
        </p:blipFill>
        <p:spPr>
          <a:xfrm>
            <a:off x="811037" y="4077072"/>
            <a:ext cx="506279" cy="1195423"/>
          </a:xfrm>
          <a:prstGeom prst="rect">
            <a:avLst/>
          </a:prstGeom>
        </p:spPr>
      </p:pic>
      <p:pic>
        <p:nvPicPr>
          <p:cNvPr id="61" name="Obrázek 60"/>
          <p:cNvPicPr>
            <a:picLocks noChangeAspect="1"/>
          </p:cNvPicPr>
          <p:nvPr/>
        </p:nvPicPr>
        <p:blipFill>
          <a:blip r:embed="rId5"/>
          <a:stretch>
            <a:fillRect/>
          </a:stretch>
        </p:blipFill>
        <p:spPr>
          <a:xfrm>
            <a:off x="353779" y="4077072"/>
            <a:ext cx="506279" cy="1204826"/>
          </a:xfrm>
          <a:prstGeom prst="rect">
            <a:avLst/>
          </a:prstGeom>
        </p:spPr>
      </p:pic>
      <p:pic>
        <p:nvPicPr>
          <p:cNvPr id="63" name="Obrázek 62"/>
          <p:cNvPicPr>
            <a:picLocks noChangeAspect="1"/>
          </p:cNvPicPr>
          <p:nvPr/>
        </p:nvPicPr>
        <p:blipFill>
          <a:blip r:embed="rId2"/>
          <a:stretch>
            <a:fillRect/>
          </a:stretch>
        </p:blipFill>
        <p:spPr>
          <a:xfrm>
            <a:off x="251520" y="5469458"/>
            <a:ext cx="527496" cy="695846"/>
          </a:xfrm>
          <a:prstGeom prst="rect">
            <a:avLst/>
          </a:prstGeom>
        </p:spPr>
      </p:pic>
      <p:pic>
        <p:nvPicPr>
          <p:cNvPr id="64" name="Zástupný symbol pro obsah 1"/>
          <p:cNvPicPr>
            <a:picLocks noChangeAspect="1"/>
          </p:cNvPicPr>
          <p:nvPr/>
        </p:nvPicPr>
        <p:blipFill>
          <a:blip r:embed="rId4"/>
          <a:stretch>
            <a:fillRect/>
          </a:stretch>
        </p:blipFill>
        <p:spPr>
          <a:xfrm>
            <a:off x="3587502" y="6165304"/>
            <a:ext cx="371586" cy="435652"/>
          </a:xfrm>
          <a:prstGeom prst="rect">
            <a:avLst/>
          </a:prstGeom>
        </p:spPr>
      </p:pic>
      <p:pic>
        <p:nvPicPr>
          <p:cNvPr id="65" name="Zástupný symbol pro obsah 1"/>
          <p:cNvPicPr>
            <a:picLocks noChangeAspect="1"/>
          </p:cNvPicPr>
          <p:nvPr/>
        </p:nvPicPr>
        <p:blipFill>
          <a:blip r:embed="rId4"/>
          <a:stretch>
            <a:fillRect/>
          </a:stretch>
        </p:blipFill>
        <p:spPr>
          <a:xfrm>
            <a:off x="1440188" y="6165304"/>
            <a:ext cx="336426" cy="394430"/>
          </a:xfrm>
          <a:prstGeom prst="rect">
            <a:avLst/>
          </a:prstGeom>
        </p:spPr>
      </p:pic>
      <p:pic>
        <p:nvPicPr>
          <p:cNvPr id="66" name="Zástupný symbol pro obsah 1"/>
          <p:cNvPicPr>
            <a:picLocks noChangeAspect="1"/>
          </p:cNvPicPr>
          <p:nvPr/>
        </p:nvPicPr>
        <p:blipFill>
          <a:blip r:embed="rId4"/>
          <a:stretch>
            <a:fillRect/>
          </a:stretch>
        </p:blipFill>
        <p:spPr>
          <a:xfrm>
            <a:off x="707182" y="6165304"/>
            <a:ext cx="336426" cy="394430"/>
          </a:xfrm>
          <a:prstGeom prst="rect">
            <a:avLst/>
          </a:prstGeom>
        </p:spPr>
      </p:pic>
      <p:pic>
        <p:nvPicPr>
          <p:cNvPr id="67" name="Zástupný symbol pro obsah 1"/>
          <p:cNvPicPr>
            <a:picLocks noChangeAspect="1"/>
          </p:cNvPicPr>
          <p:nvPr/>
        </p:nvPicPr>
        <p:blipFill>
          <a:blip r:embed="rId4"/>
          <a:stretch>
            <a:fillRect/>
          </a:stretch>
        </p:blipFill>
        <p:spPr>
          <a:xfrm>
            <a:off x="1067222" y="6165304"/>
            <a:ext cx="336426" cy="394430"/>
          </a:xfrm>
          <a:prstGeom prst="rect">
            <a:avLst/>
          </a:prstGeom>
        </p:spPr>
      </p:pic>
      <p:pic>
        <p:nvPicPr>
          <p:cNvPr id="68" name="Zástupný symbol pro obsah 1"/>
          <p:cNvPicPr>
            <a:picLocks noChangeAspect="1"/>
          </p:cNvPicPr>
          <p:nvPr/>
        </p:nvPicPr>
        <p:blipFill>
          <a:blip r:embed="rId4"/>
          <a:stretch>
            <a:fillRect/>
          </a:stretch>
        </p:blipFill>
        <p:spPr>
          <a:xfrm>
            <a:off x="347142" y="6165304"/>
            <a:ext cx="336426" cy="394430"/>
          </a:xfrm>
          <a:prstGeom prst="rect">
            <a:avLst/>
          </a:prstGeom>
        </p:spPr>
      </p:pic>
      <p:pic>
        <p:nvPicPr>
          <p:cNvPr id="69" name="Obrázek 68"/>
          <p:cNvPicPr>
            <a:picLocks noChangeAspect="1"/>
          </p:cNvPicPr>
          <p:nvPr/>
        </p:nvPicPr>
        <p:blipFill>
          <a:blip r:embed="rId6"/>
          <a:stretch>
            <a:fillRect/>
          </a:stretch>
        </p:blipFill>
        <p:spPr>
          <a:xfrm rot="5400000">
            <a:off x="3911850" y="712579"/>
            <a:ext cx="1029412" cy="1437292"/>
          </a:xfrm>
          <a:prstGeom prst="rect">
            <a:avLst/>
          </a:prstGeom>
        </p:spPr>
      </p:pic>
      <p:pic>
        <p:nvPicPr>
          <p:cNvPr id="70" name="Obrázek 69"/>
          <p:cNvPicPr>
            <a:picLocks noChangeAspect="1"/>
          </p:cNvPicPr>
          <p:nvPr/>
        </p:nvPicPr>
        <p:blipFill>
          <a:blip r:embed="rId6"/>
          <a:stretch>
            <a:fillRect/>
          </a:stretch>
        </p:blipFill>
        <p:spPr>
          <a:xfrm rot="5400000">
            <a:off x="5608924" y="755488"/>
            <a:ext cx="1029412" cy="1437292"/>
          </a:xfrm>
          <a:prstGeom prst="rect">
            <a:avLst/>
          </a:prstGeom>
        </p:spPr>
      </p:pic>
      <p:pic>
        <p:nvPicPr>
          <p:cNvPr id="72" name="Obrázek 71"/>
          <p:cNvPicPr>
            <a:picLocks noChangeAspect="1"/>
          </p:cNvPicPr>
          <p:nvPr/>
        </p:nvPicPr>
        <p:blipFill>
          <a:blip r:embed="rId3"/>
          <a:stretch>
            <a:fillRect/>
          </a:stretch>
        </p:blipFill>
        <p:spPr>
          <a:xfrm>
            <a:off x="4495663" y="2204864"/>
            <a:ext cx="796417" cy="1617340"/>
          </a:xfrm>
          <a:prstGeom prst="rect">
            <a:avLst/>
          </a:prstGeom>
        </p:spPr>
      </p:pic>
      <p:pic>
        <p:nvPicPr>
          <p:cNvPr id="73" name="Obrázek 72"/>
          <p:cNvPicPr>
            <a:picLocks noChangeAspect="1"/>
          </p:cNvPicPr>
          <p:nvPr/>
        </p:nvPicPr>
        <p:blipFill>
          <a:blip r:embed="rId3"/>
          <a:stretch>
            <a:fillRect/>
          </a:stretch>
        </p:blipFill>
        <p:spPr>
          <a:xfrm>
            <a:off x="5287751" y="2204864"/>
            <a:ext cx="796417" cy="1617340"/>
          </a:xfrm>
          <a:prstGeom prst="rect">
            <a:avLst/>
          </a:prstGeom>
        </p:spPr>
      </p:pic>
      <p:pic>
        <p:nvPicPr>
          <p:cNvPr id="74" name="Obrázek 73"/>
          <p:cNvPicPr>
            <a:picLocks noChangeAspect="1"/>
          </p:cNvPicPr>
          <p:nvPr/>
        </p:nvPicPr>
        <p:blipFill>
          <a:blip r:embed="rId3"/>
          <a:stretch>
            <a:fillRect/>
          </a:stretch>
        </p:blipFill>
        <p:spPr>
          <a:xfrm>
            <a:off x="6007831" y="2204864"/>
            <a:ext cx="796417" cy="1617340"/>
          </a:xfrm>
          <a:prstGeom prst="rect">
            <a:avLst/>
          </a:prstGeom>
        </p:spPr>
      </p:pic>
      <p:pic>
        <p:nvPicPr>
          <p:cNvPr id="75" name="Obrázek 74"/>
          <p:cNvPicPr>
            <a:picLocks noChangeAspect="1"/>
          </p:cNvPicPr>
          <p:nvPr/>
        </p:nvPicPr>
        <p:blipFill>
          <a:blip r:embed="rId3"/>
          <a:stretch>
            <a:fillRect/>
          </a:stretch>
        </p:blipFill>
        <p:spPr>
          <a:xfrm>
            <a:off x="6727911" y="2204864"/>
            <a:ext cx="796417" cy="1617340"/>
          </a:xfrm>
          <a:prstGeom prst="rect">
            <a:avLst/>
          </a:prstGeom>
        </p:spPr>
      </p:pic>
      <p:pic>
        <p:nvPicPr>
          <p:cNvPr id="77" name="Obrázek 76"/>
          <p:cNvPicPr>
            <a:picLocks noChangeAspect="1"/>
          </p:cNvPicPr>
          <p:nvPr/>
        </p:nvPicPr>
        <p:blipFill>
          <a:blip r:embed="rId3"/>
          <a:stretch>
            <a:fillRect/>
          </a:stretch>
        </p:blipFill>
        <p:spPr>
          <a:xfrm>
            <a:off x="3864279" y="2204864"/>
            <a:ext cx="635713" cy="1617340"/>
          </a:xfrm>
          <a:prstGeom prst="rect">
            <a:avLst/>
          </a:prstGeom>
        </p:spPr>
      </p:pic>
      <p:sp>
        <p:nvSpPr>
          <p:cNvPr id="13" name="Zaoblený obdélník 12"/>
          <p:cNvSpPr/>
          <p:nvPr/>
        </p:nvSpPr>
        <p:spPr>
          <a:xfrm>
            <a:off x="251520" y="2132856"/>
            <a:ext cx="8555834" cy="1725384"/>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9" name="Zaoblený obdélník 78"/>
          <p:cNvSpPr/>
          <p:nvPr/>
        </p:nvSpPr>
        <p:spPr>
          <a:xfrm>
            <a:off x="251520" y="5429807"/>
            <a:ext cx="8555834" cy="1240499"/>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0" name="Obrázek 79"/>
          <p:cNvPicPr>
            <a:picLocks noChangeAspect="1"/>
          </p:cNvPicPr>
          <p:nvPr/>
        </p:nvPicPr>
        <p:blipFill>
          <a:blip r:embed="rId2"/>
          <a:stretch>
            <a:fillRect/>
          </a:stretch>
        </p:blipFill>
        <p:spPr>
          <a:xfrm>
            <a:off x="7045400" y="5469458"/>
            <a:ext cx="527496" cy="695846"/>
          </a:xfrm>
          <a:prstGeom prst="rect">
            <a:avLst/>
          </a:prstGeom>
        </p:spPr>
      </p:pic>
      <p:pic>
        <p:nvPicPr>
          <p:cNvPr id="81" name="Obrázek 80"/>
          <p:cNvPicPr>
            <a:picLocks noChangeAspect="1"/>
          </p:cNvPicPr>
          <p:nvPr/>
        </p:nvPicPr>
        <p:blipFill>
          <a:blip r:embed="rId2"/>
          <a:stretch>
            <a:fillRect/>
          </a:stretch>
        </p:blipFill>
        <p:spPr>
          <a:xfrm>
            <a:off x="7500888" y="5469458"/>
            <a:ext cx="527496" cy="695846"/>
          </a:xfrm>
          <a:prstGeom prst="rect">
            <a:avLst/>
          </a:prstGeom>
        </p:spPr>
      </p:pic>
      <p:pic>
        <p:nvPicPr>
          <p:cNvPr id="82" name="Obrázek 81"/>
          <p:cNvPicPr>
            <a:picLocks noChangeAspect="1"/>
          </p:cNvPicPr>
          <p:nvPr/>
        </p:nvPicPr>
        <p:blipFill>
          <a:blip r:embed="rId2"/>
          <a:stretch>
            <a:fillRect/>
          </a:stretch>
        </p:blipFill>
        <p:spPr>
          <a:xfrm>
            <a:off x="7956376" y="5515430"/>
            <a:ext cx="527496" cy="695846"/>
          </a:xfrm>
          <a:prstGeom prst="rect">
            <a:avLst/>
          </a:prstGeom>
        </p:spPr>
      </p:pic>
      <p:pic>
        <p:nvPicPr>
          <p:cNvPr id="83" name="Obrázek 82"/>
          <p:cNvPicPr>
            <a:picLocks noChangeAspect="1"/>
          </p:cNvPicPr>
          <p:nvPr/>
        </p:nvPicPr>
        <p:blipFill>
          <a:blip r:embed="rId2"/>
          <a:stretch>
            <a:fillRect/>
          </a:stretch>
        </p:blipFill>
        <p:spPr>
          <a:xfrm>
            <a:off x="8411864" y="5525994"/>
            <a:ext cx="346922" cy="674718"/>
          </a:xfrm>
          <a:prstGeom prst="rect">
            <a:avLst/>
          </a:prstGeom>
        </p:spPr>
      </p:pic>
      <p:pic>
        <p:nvPicPr>
          <p:cNvPr id="84" name="Obrázek 83"/>
          <p:cNvPicPr>
            <a:picLocks noChangeAspect="1"/>
          </p:cNvPicPr>
          <p:nvPr/>
        </p:nvPicPr>
        <p:blipFill>
          <a:blip r:embed="rId2"/>
          <a:stretch>
            <a:fillRect/>
          </a:stretch>
        </p:blipFill>
        <p:spPr>
          <a:xfrm>
            <a:off x="6084168" y="5469458"/>
            <a:ext cx="527496" cy="695846"/>
          </a:xfrm>
          <a:prstGeom prst="rect">
            <a:avLst/>
          </a:prstGeom>
        </p:spPr>
      </p:pic>
      <p:pic>
        <p:nvPicPr>
          <p:cNvPr id="85" name="Obrázek 84"/>
          <p:cNvPicPr>
            <a:picLocks noChangeAspect="1"/>
          </p:cNvPicPr>
          <p:nvPr/>
        </p:nvPicPr>
        <p:blipFill>
          <a:blip r:embed="rId2"/>
          <a:stretch>
            <a:fillRect/>
          </a:stretch>
        </p:blipFill>
        <p:spPr>
          <a:xfrm>
            <a:off x="6562412" y="5469458"/>
            <a:ext cx="527496" cy="695846"/>
          </a:xfrm>
          <a:prstGeom prst="rect">
            <a:avLst/>
          </a:prstGeom>
        </p:spPr>
      </p:pic>
      <p:pic>
        <p:nvPicPr>
          <p:cNvPr id="86" name="Obrázek 85"/>
          <p:cNvPicPr>
            <a:picLocks noChangeAspect="1"/>
          </p:cNvPicPr>
          <p:nvPr/>
        </p:nvPicPr>
        <p:blipFill>
          <a:blip r:embed="rId2"/>
          <a:stretch>
            <a:fillRect/>
          </a:stretch>
        </p:blipFill>
        <p:spPr>
          <a:xfrm>
            <a:off x="3779912" y="5469458"/>
            <a:ext cx="517464" cy="695846"/>
          </a:xfrm>
          <a:prstGeom prst="rect">
            <a:avLst/>
          </a:prstGeom>
        </p:spPr>
      </p:pic>
      <p:pic>
        <p:nvPicPr>
          <p:cNvPr id="87" name="Obrázek 86"/>
          <p:cNvPicPr>
            <a:picLocks noChangeAspect="1"/>
          </p:cNvPicPr>
          <p:nvPr/>
        </p:nvPicPr>
        <p:blipFill>
          <a:blip r:embed="rId2"/>
          <a:stretch>
            <a:fillRect/>
          </a:stretch>
        </p:blipFill>
        <p:spPr>
          <a:xfrm>
            <a:off x="5580112" y="5517232"/>
            <a:ext cx="527496" cy="695846"/>
          </a:xfrm>
          <a:prstGeom prst="rect">
            <a:avLst/>
          </a:prstGeom>
        </p:spPr>
      </p:pic>
      <p:pic>
        <p:nvPicPr>
          <p:cNvPr id="88" name="Obrázek 87"/>
          <p:cNvPicPr>
            <a:picLocks noChangeAspect="1"/>
          </p:cNvPicPr>
          <p:nvPr/>
        </p:nvPicPr>
        <p:blipFill>
          <a:blip r:embed="rId2"/>
          <a:stretch>
            <a:fillRect/>
          </a:stretch>
        </p:blipFill>
        <p:spPr>
          <a:xfrm>
            <a:off x="4223680" y="5492998"/>
            <a:ext cx="532134" cy="701964"/>
          </a:xfrm>
          <a:prstGeom prst="rect">
            <a:avLst/>
          </a:prstGeom>
        </p:spPr>
      </p:pic>
      <p:pic>
        <p:nvPicPr>
          <p:cNvPr id="89" name="Obrázek 88"/>
          <p:cNvPicPr>
            <a:picLocks noChangeAspect="1"/>
          </p:cNvPicPr>
          <p:nvPr/>
        </p:nvPicPr>
        <p:blipFill>
          <a:blip r:embed="rId2"/>
          <a:stretch>
            <a:fillRect/>
          </a:stretch>
        </p:blipFill>
        <p:spPr>
          <a:xfrm>
            <a:off x="4692576" y="5517232"/>
            <a:ext cx="527496" cy="695846"/>
          </a:xfrm>
          <a:prstGeom prst="rect">
            <a:avLst/>
          </a:prstGeom>
        </p:spPr>
      </p:pic>
      <p:pic>
        <p:nvPicPr>
          <p:cNvPr id="90" name="Obrázek 89"/>
          <p:cNvPicPr>
            <a:picLocks noChangeAspect="1"/>
          </p:cNvPicPr>
          <p:nvPr/>
        </p:nvPicPr>
        <p:blipFill>
          <a:blip r:embed="rId2"/>
          <a:stretch>
            <a:fillRect/>
          </a:stretch>
        </p:blipFill>
        <p:spPr>
          <a:xfrm>
            <a:off x="5171504" y="5517232"/>
            <a:ext cx="480616" cy="695846"/>
          </a:xfrm>
          <a:prstGeom prst="rect">
            <a:avLst/>
          </a:prstGeom>
        </p:spPr>
      </p:pic>
      <p:sp>
        <p:nvSpPr>
          <p:cNvPr id="91" name="Zaoblený obdélník 90"/>
          <p:cNvSpPr/>
          <p:nvPr/>
        </p:nvSpPr>
        <p:spPr>
          <a:xfrm>
            <a:off x="353778" y="4005064"/>
            <a:ext cx="1937405" cy="12862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Zaoblený obdélník 91"/>
          <p:cNvSpPr/>
          <p:nvPr/>
        </p:nvSpPr>
        <p:spPr>
          <a:xfrm>
            <a:off x="3563888" y="884403"/>
            <a:ext cx="5128316" cy="11146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Zaoblený obdélník 92"/>
          <p:cNvSpPr/>
          <p:nvPr/>
        </p:nvSpPr>
        <p:spPr>
          <a:xfrm>
            <a:off x="359531" y="890764"/>
            <a:ext cx="3096345" cy="11036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p:cNvSpPr/>
          <p:nvPr/>
        </p:nvSpPr>
        <p:spPr>
          <a:xfrm>
            <a:off x="3749925" y="1491622"/>
            <a:ext cx="159583" cy="30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p:cNvSpPr/>
          <p:nvPr/>
        </p:nvSpPr>
        <p:spPr>
          <a:xfrm>
            <a:off x="3059832" y="1484784"/>
            <a:ext cx="219449" cy="30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5" name="Obrázek 94"/>
          <p:cNvPicPr>
            <a:picLocks noChangeAspect="1"/>
          </p:cNvPicPr>
          <p:nvPr/>
        </p:nvPicPr>
        <p:blipFill>
          <a:blip r:embed="rId6"/>
          <a:stretch>
            <a:fillRect/>
          </a:stretch>
        </p:blipFill>
        <p:spPr>
          <a:xfrm rot="5400000">
            <a:off x="7250520" y="740296"/>
            <a:ext cx="1029412" cy="1437292"/>
          </a:xfrm>
          <a:prstGeom prst="rect">
            <a:avLst/>
          </a:prstGeom>
        </p:spPr>
      </p:pic>
      <p:sp>
        <p:nvSpPr>
          <p:cNvPr id="96" name="Zaoblený obdélník 95"/>
          <p:cNvSpPr/>
          <p:nvPr/>
        </p:nvSpPr>
        <p:spPr>
          <a:xfrm>
            <a:off x="4044504" y="4005064"/>
            <a:ext cx="2298180" cy="12404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7" name="Zaoblený obdélník 96"/>
          <p:cNvSpPr/>
          <p:nvPr/>
        </p:nvSpPr>
        <p:spPr>
          <a:xfrm>
            <a:off x="2411759" y="4005064"/>
            <a:ext cx="1512169" cy="12768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6" name="Obrázek 75"/>
          <p:cNvPicPr>
            <a:picLocks noChangeAspect="1"/>
          </p:cNvPicPr>
          <p:nvPr/>
        </p:nvPicPr>
        <p:blipFill>
          <a:blip r:embed="rId3"/>
          <a:stretch>
            <a:fillRect/>
          </a:stretch>
        </p:blipFill>
        <p:spPr>
          <a:xfrm>
            <a:off x="7447991" y="2204864"/>
            <a:ext cx="720079" cy="1617340"/>
          </a:xfrm>
          <a:prstGeom prst="rect">
            <a:avLst/>
          </a:prstGeom>
        </p:spPr>
      </p:pic>
      <p:pic>
        <p:nvPicPr>
          <p:cNvPr id="78" name="Obrázek 77"/>
          <p:cNvPicPr>
            <a:picLocks noChangeAspect="1"/>
          </p:cNvPicPr>
          <p:nvPr/>
        </p:nvPicPr>
        <p:blipFill>
          <a:blip r:embed="rId3"/>
          <a:stretch>
            <a:fillRect/>
          </a:stretch>
        </p:blipFill>
        <p:spPr>
          <a:xfrm>
            <a:off x="8168070" y="2348880"/>
            <a:ext cx="579165" cy="1459824"/>
          </a:xfrm>
          <a:prstGeom prst="rect">
            <a:avLst/>
          </a:prstGeom>
        </p:spPr>
      </p:pic>
      <p:pic>
        <p:nvPicPr>
          <p:cNvPr id="98" name="Obrázek 97"/>
          <p:cNvPicPr>
            <a:picLocks noChangeAspect="1"/>
          </p:cNvPicPr>
          <p:nvPr/>
        </p:nvPicPr>
        <p:blipFill>
          <a:blip r:embed="rId5"/>
          <a:stretch>
            <a:fillRect/>
          </a:stretch>
        </p:blipFill>
        <p:spPr>
          <a:xfrm>
            <a:off x="4185200" y="4079733"/>
            <a:ext cx="458808" cy="1127495"/>
          </a:xfrm>
          <a:prstGeom prst="rect">
            <a:avLst/>
          </a:prstGeom>
        </p:spPr>
      </p:pic>
      <p:pic>
        <p:nvPicPr>
          <p:cNvPr id="99" name="Obrázek 98"/>
          <p:cNvPicPr>
            <a:picLocks noChangeAspect="1"/>
          </p:cNvPicPr>
          <p:nvPr/>
        </p:nvPicPr>
        <p:blipFill>
          <a:blip r:embed="rId5"/>
          <a:stretch>
            <a:fillRect/>
          </a:stretch>
        </p:blipFill>
        <p:spPr>
          <a:xfrm>
            <a:off x="5004048" y="4102251"/>
            <a:ext cx="429284" cy="1054941"/>
          </a:xfrm>
          <a:prstGeom prst="rect">
            <a:avLst/>
          </a:prstGeom>
        </p:spPr>
      </p:pic>
      <p:pic>
        <p:nvPicPr>
          <p:cNvPr id="100" name="Obrázek 99"/>
          <p:cNvPicPr>
            <a:picLocks noChangeAspect="1"/>
          </p:cNvPicPr>
          <p:nvPr/>
        </p:nvPicPr>
        <p:blipFill>
          <a:blip r:embed="rId5"/>
          <a:stretch>
            <a:fillRect/>
          </a:stretch>
        </p:blipFill>
        <p:spPr>
          <a:xfrm>
            <a:off x="5436096" y="4121427"/>
            <a:ext cx="420105" cy="1032386"/>
          </a:xfrm>
          <a:prstGeom prst="rect">
            <a:avLst/>
          </a:prstGeom>
        </p:spPr>
      </p:pic>
      <p:pic>
        <p:nvPicPr>
          <p:cNvPr id="101" name="Obrázek 100"/>
          <p:cNvPicPr>
            <a:picLocks noChangeAspect="1"/>
          </p:cNvPicPr>
          <p:nvPr/>
        </p:nvPicPr>
        <p:blipFill>
          <a:blip r:embed="rId5"/>
          <a:stretch>
            <a:fillRect/>
          </a:stretch>
        </p:blipFill>
        <p:spPr>
          <a:xfrm>
            <a:off x="5843860" y="4131975"/>
            <a:ext cx="420105" cy="1032386"/>
          </a:xfrm>
          <a:prstGeom prst="rect">
            <a:avLst/>
          </a:prstGeom>
        </p:spPr>
      </p:pic>
      <p:pic>
        <p:nvPicPr>
          <p:cNvPr id="102" name="Obrázek 101"/>
          <p:cNvPicPr>
            <a:picLocks noChangeAspect="1"/>
          </p:cNvPicPr>
          <p:nvPr/>
        </p:nvPicPr>
        <p:blipFill>
          <a:blip r:embed="rId5"/>
          <a:stretch>
            <a:fillRect/>
          </a:stretch>
        </p:blipFill>
        <p:spPr>
          <a:xfrm>
            <a:off x="4645327" y="4121427"/>
            <a:ext cx="420105" cy="1032386"/>
          </a:xfrm>
          <a:prstGeom prst="rect">
            <a:avLst/>
          </a:prstGeom>
        </p:spPr>
      </p:pic>
      <p:pic>
        <p:nvPicPr>
          <p:cNvPr id="103" name="Obrázek 102"/>
          <p:cNvPicPr>
            <a:picLocks noChangeAspect="1"/>
          </p:cNvPicPr>
          <p:nvPr/>
        </p:nvPicPr>
        <p:blipFill>
          <a:blip r:embed="rId5"/>
          <a:stretch>
            <a:fillRect/>
          </a:stretch>
        </p:blipFill>
        <p:spPr>
          <a:xfrm>
            <a:off x="6543348" y="4127287"/>
            <a:ext cx="420105" cy="1032386"/>
          </a:xfrm>
          <a:prstGeom prst="rect">
            <a:avLst/>
          </a:prstGeom>
        </p:spPr>
      </p:pic>
      <p:pic>
        <p:nvPicPr>
          <p:cNvPr id="104" name="Obrázek 103"/>
          <p:cNvPicPr>
            <a:picLocks noChangeAspect="1"/>
          </p:cNvPicPr>
          <p:nvPr/>
        </p:nvPicPr>
        <p:blipFill>
          <a:blip r:embed="rId5"/>
          <a:stretch>
            <a:fillRect/>
          </a:stretch>
        </p:blipFill>
        <p:spPr>
          <a:xfrm>
            <a:off x="7824303" y="4115975"/>
            <a:ext cx="420105" cy="1032386"/>
          </a:xfrm>
          <a:prstGeom prst="rect">
            <a:avLst/>
          </a:prstGeom>
        </p:spPr>
      </p:pic>
      <p:pic>
        <p:nvPicPr>
          <p:cNvPr id="105" name="Obrázek 104"/>
          <p:cNvPicPr>
            <a:picLocks noChangeAspect="1"/>
          </p:cNvPicPr>
          <p:nvPr/>
        </p:nvPicPr>
        <p:blipFill>
          <a:blip r:embed="rId5"/>
          <a:stretch>
            <a:fillRect/>
          </a:stretch>
        </p:blipFill>
        <p:spPr>
          <a:xfrm>
            <a:off x="7233099" y="4126003"/>
            <a:ext cx="420105" cy="1032386"/>
          </a:xfrm>
          <a:prstGeom prst="rect">
            <a:avLst/>
          </a:prstGeom>
        </p:spPr>
      </p:pic>
      <p:pic>
        <p:nvPicPr>
          <p:cNvPr id="106" name="Obrázek 105"/>
          <p:cNvPicPr>
            <a:picLocks noChangeAspect="1"/>
          </p:cNvPicPr>
          <p:nvPr/>
        </p:nvPicPr>
        <p:blipFill>
          <a:blip r:embed="rId5"/>
          <a:stretch>
            <a:fillRect/>
          </a:stretch>
        </p:blipFill>
        <p:spPr>
          <a:xfrm>
            <a:off x="8247599" y="4118117"/>
            <a:ext cx="420105" cy="1032386"/>
          </a:xfrm>
          <a:prstGeom prst="rect">
            <a:avLst/>
          </a:prstGeom>
        </p:spPr>
      </p:pic>
      <p:sp>
        <p:nvSpPr>
          <p:cNvPr id="107" name="Zaoblený obdélník 106"/>
          <p:cNvSpPr/>
          <p:nvPr/>
        </p:nvSpPr>
        <p:spPr>
          <a:xfrm>
            <a:off x="6463260" y="3988752"/>
            <a:ext cx="592793" cy="12404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8" name="Zaoblený obdélník 107"/>
          <p:cNvSpPr/>
          <p:nvPr/>
        </p:nvSpPr>
        <p:spPr>
          <a:xfrm>
            <a:off x="7164288" y="4005064"/>
            <a:ext cx="533761" cy="12404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9" name="Zaoblený obdélník 108"/>
          <p:cNvSpPr/>
          <p:nvPr/>
        </p:nvSpPr>
        <p:spPr>
          <a:xfrm>
            <a:off x="7800019" y="4005064"/>
            <a:ext cx="886781" cy="12404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Zaoblený obdélník 109"/>
          <p:cNvSpPr/>
          <p:nvPr/>
        </p:nvSpPr>
        <p:spPr>
          <a:xfrm>
            <a:off x="251520" y="787946"/>
            <a:ext cx="8555834" cy="127290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1" name="Zaoblený obdélník 110"/>
          <p:cNvSpPr/>
          <p:nvPr/>
        </p:nvSpPr>
        <p:spPr>
          <a:xfrm>
            <a:off x="251520" y="3933055"/>
            <a:ext cx="8555834" cy="142582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129208" y="692696"/>
            <a:ext cx="8835280" cy="60486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Obdélník 112"/>
          <p:cNvSpPr/>
          <p:nvPr/>
        </p:nvSpPr>
        <p:spPr>
          <a:xfrm>
            <a:off x="3757839" y="908720"/>
            <a:ext cx="814161" cy="21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bdélník 113"/>
          <p:cNvSpPr/>
          <p:nvPr/>
        </p:nvSpPr>
        <p:spPr>
          <a:xfrm>
            <a:off x="5508104" y="908720"/>
            <a:ext cx="7558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bdélník 114"/>
          <p:cNvSpPr/>
          <p:nvPr/>
        </p:nvSpPr>
        <p:spPr>
          <a:xfrm>
            <a:off x="7142215" y="908720"/>
            <a:ext cx="74215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bdélník 115"/>
          <p:cNvSpPr/>
          <p:nvPr/>
        </p:nvSpPr>
        <p:spPr>
          <a:xfrm>
            <a:off x="8244408" y="1412776"/>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bdélník 116"/>
          <p:cNvSpPr/>
          <p:nvPr/>
        </p:nvSpPr>
        <p:spPr>
          <a:xfrm>
            <a:off x="6660231" y="1484783"/>
            <a:ext cx="572867" cy="307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8" name="Obdélník 117"/>
          <p:cNvSpPr/>
          <p:nvPr/>
        </p:nvSpPr>
        <p:spPr>
          <a:xfrm>
            <a:off x="4920819" y="1465111"/>
            <a:ext cx="659294" cy="40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9" name="Obdélník 118"/>
          <p:cNvSpPr/>
          <p:nvPr/>
        </p:nvSpPr>
        <p:spPr>
          <a:xfrm>
            <a:off x="3851920" y="920714"/>
            <a:ext cx="814161" cy="60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0" name="Obdélník 119"/>
          <p:cNvSpPr/>
          <p:nvPr/>
        </p:nvSpPr>
        <p:spPr>
          <a:xfrm>
            <a:off x="7214223" y="908720"/>
            <a:ext cx="814161" cy="60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1" name="Obdélník 120"/>
          <p:cNvSpPr/>
          <p:nvPr/>
        </p:nvSpPr>
        <p:spPr>
          <a:xfrm>
            <a:off x="5558039" y="908719"/>
            <a:ext cx="814161" cy="117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2" name="Zástupný symbol pro obsah 1"/>
          <p:cNvPicPr>
            <a:picLocks noChangeAspect="1"/>
          </p:cNvPicPr>
          <p:nvPr/>
        </p:nvPicPr>
        <p:blipFill>
          <a:blip r:embed="rId4"/>
          <a:stretch>
            <a:fillRect/>
          </a:stretch>
        </p:blipFill>
        <p:spPr>
          <a:xfrm>
            <a:off x="6899870" y="6202922"/>
            <a:ext cx="336426" cy="394430"/>
          </a:xfrm>
          <a:prstGeom prst="rect">
            <a:avLst/>
          </a:prstGeom>
        </p:spPr>
      </p:pic>
      <p:pic>
        <p:nvPicPr>
          <p:cNvPr id="123" name="Zástupný symbol pro obsah 1"/>
          <p:cNvPicPr>
            <a:picLocks noChangeAspect="1"/>
          </p:cNvPicPr>
          <p:nvPr/>
        </p:nvPicPr>
        <p:blipFill>
          <a:blip r:embed="rId4"/>
          <a:stretch>
            <a:fillRect/>
          </a:stretch>
        </p:blipFill>
        <p:spPr>
          <a:xfrm>
            <a:off x="7259910" y="6202922"/>
            <a:ext cx="336426" cy="394430"/>
          </a:xfrm>
          <a:prstGeom prst="rect">
            <a:avLst/>
          </a:prstGeom>
        </p:spPr>
      </p:pic>
      <p:pic>
        <p:nvPicPr>
          <p:cNvPr id="124" name="Zástupný symbol pro obsah 1"/>
          <p:cNvPicPr>
            <a:picLocks noChangeAspect="1"/>
          </p:cNvPicPr>
          <p:nvPr/>
        </p:nvPicPr>
        <p:blipFill>
          <a:blip r:embed="rId4"/>
          <a:stretch>
            <a:fillRect/>
          </a:stretch>
        </p:blipFill>
        <p:spPr>
          <a:xfrm>
            <a:off x="7619950" y="6202922"/>
            <a:ext cx="336426" cy="394430"/>
          </a:xfrm>
          <a:prstGeom prst="rect">
            <a:avLst/>
          </a:prstGeom>
        </p:spPr>
      </p:pic>
      <p:pic>
        <p:nvPicPr>
          <p:cNvPr id="125" name="Zástupný symbol pro obsah 1"/>
          <p:cNvPicPr>
            <a:picLocks noChangeAspect="1"/>
          </p:cNvPicPr>
          <p:nvPr/>
        </p:nvPicPr>
        <p:blipFill>
          <a:blip r:embed="rId4"/>
          <a:stretch>
            <a:fillRect/>
          </a:stretch>
        </p:blipFill>
        <p:spPr>
          <a:xfrm>
            <a:off x="7979990" y="6202922"/>
            <a:ext cx="336426" cy="394430"/>
          </a:xfrm>
          <a:prstGeom prst="rect">
            <a:avLst/>
          </a:prstGeom>
        </p:spPr>
      </p:pic>
      <p:pic>
        <p:nvPicPr>
          <p:cNvPr id="126" name="Zástupný symbol pro obsah 1"/>
          <p:cNvPicPr>
            <a:picLocks noChangeAspect="1"/>
          </p:cNvPicPr>
          <p:nvPr/>
        </p:nvPicPr>
        <p:blipFill>
          <a:blip r:embed="rId4"/>
          <a:stretch>
            <a:fillRect/>
          </a:stretch>
        </p:blipFill>
        <p:spPr>
          <a:xfrm>
            <a:off x="8340030" y="6202922"/>
            <a:ext cx="336426" cy="394430"/>
          </a:xfrm>
          <a:prstGeom prst="rect">
            <a:avLst/>
          </a:prstGeom>
        </p:spPr>
      </p:pic>
      <p:pic>
        <p:nvPicPr>
          <p:cNvPr id="127" name="Zástupný symbol pro obsah 1"/>
          <p:cNvPicPr>
            <a:picLocks noChangeAspect="1"/>
          </p:cNvPicPr>
          <p:nvPr/>
        </p:nvPicPr>
        <p:blipFill>
          <a:blip r:embed="rId4"/>
          <a:stretch>
            <a:fillRect/>
          </a:stretch>
        </p:blipFill>
        <p:spPr>
          <a:xfrm>
            <a:off x="5459710" y="6202922"/>
            <a:ext cx="336426" cy="394430"/>
          </a:xfrm>
          <a:prstGeom prst="rect">
            <a:avLst/>
          </a:prstGeom>
        </p:spPr>
      </p:pic>
      <p:pic>
        <p:nvPicPr>
          <p:cNvPr id="128" name="Zástupný symbol pro obsah 1"/>
          <p:cNvPicPr>
            <a:picLocks noChangeAspect="1"/>
          </p:cNvPicPr>
          <p:nvPr/>
        </p:nvPicPr>
        <p:blipFill>
          <a:blip r:embed="rId4"/>
          <a:stretch>
            <a:fillRect/>
          </a:stretch>
        </p:blipFill>
        <p:spPr>
          <a:xfrm>
            <a:off x="5819750" y="6202922"/>
            <a:ext cx="336426" cy="394430"/>
          </a:xfrm>
          <a:prstGeom prst="rect">
            <a:avLst/>
          </a:prstGeom>
        </p:spPr>
      </p:pic>
      <p:pic>
        <p:nvPicPr>
          <p:cNvPr id="129" name="Zástupný symbol pro obsah 1"/>
          <p:cNvPicPr>
            <a:picLocks noChangeAspect="1"/>
          </p:cNvPicPr>
          <p:nvPr/>
        </p:nvPicPr>
        <p:blipFill>
          <a:blip r:embed="rId4"/>
          <a:stretch>
            <a:fillRect/>
          </a:stretch>
        </p:blipFill>
        <p:spPr>
          <a:xfrm>
            <a:off x="6179790" y="6202922"/>
            <a:ext cx="336426" cy="394430"/>
          </a:xfrm>
          <a:prstGeom prst="rect">
            <a:avLst/>
          </a:prstGeom>
        </p:spPr>
      </p:pic>
      <p:pic>
        <p:nvPicPr>
          <p:cNvPr id="130" name="Zástupný symbol pro obsah 1"/>
          <p:cNvPicPr>
            <a:picLocks noChangeAspect="1"/>
          </p:cNvPicPr>
          <p:nvPr/>
        </p:nvPicPr>
        <p:blipFill>
          <a:blip r:embed="rId4"/>
          <a:stretch>
            <a:fillRect/>
          </a:stretch>
        </p:blipFill>
        <p:spPr>
          <a:xfrm>
            <a:off x="6539830" y="6165304"/>
            <a:ext cx="336426" cy="394430"/>
          </a:xfrm>
          <a:prstGeom prst="rect">
            <a:avLst/>
          </a:prstGeom>
        </p:spPr>
      </p:pic>
      <p:pic>
        <p:nvPicPr>
          <p:cNvPr id="131" name="Zástupný symbol pro obsah 1"/>
          <p:cNvPicPr>
            <a:picLocks noChangeAspect="1"/>
          </p:cNvPicPr>
          <p:nvPr/>
        </p:nvPicPr>
        <p:blipFill>
          <a:blip r:embed="rId4"/>
          <a:stretch>
            <a:fillRect/>
          </a:stretch>
        </p:blipFill>
        <p:spPr>
          <a:xfrm>
            <a:off x="3995936" y="6165304"/>
            <a:ext cx="336426" cy="394430"/>
          </a:xfrm>
          <a:prstGeom prst="rect">
            <a:avLst/>
          </a:prstGeom>
        </p:spPr>
      </p:pic>
      <p:pic>
        <p:nvPicPr>
          <p:cNvPr id="132" name="Zástupný symbol pro obsah 1"/>
          <p:cNvPicPr>
            <a:picLocks noChangeAspect="1"/>
          </p:cNvPicPr>
          <p:nvPr/>
        </p:nvPicPr>
        <p:blipFill>
          <a:blip r:embed="rId4"/>
          <a:stretch>
            <a:fillRect/>
          </a:stretch>
        </p:blipFill>
        <p:spPr>
          <a:xfrm>
            <a:off x="4739630" y="6202922"/>
            <a:ext cx="336426" cy="394430"/>
          </a:xfrm>
          <a:prstGeom prst="rect">
            <a:avLst/>
          </a:prstGeom>
        </p:spPr>
      </p:pic>
      <p:pic>
        <p:nvPicPr>
          <p:cNvPr id="133" name="Zástupný symbol pro obsah 1"/>
          <p:cNvPicPr>
            <a:picLocks noChangeAspect="1"/>
          </p:cNvPicPr>
          <p:nvPr/>
        </p:nvPicPr>
        <p:blipFill>
          <a:blip r:embed="rId4"/>
          <a:stretch>
            <a:fillRect/>
          </a:stretch>
        </p:blipFill>
        <p:spPr>
          <a:xfrm>
            <a:off x="5099670" y="6202922"/>
            <a:ext cx="336426" cy="394430"/>
          </a:xfrm>
          <a:prstGeom prst="rect">
            <a:avLst/>
          </a:prstGeom>
        </p:spPr>
      </p:pic>
      <p:pic>
        <p:nvPicPr>
          <p:cNvPr id="134" name="Zástupný symbol pro obsah 1"/>
          <p:cNvPicPr>
            <a:picLocks noChangeAspect="1"/>
          </p:cNvPicPr>
          <p:nvPr/>
        </p:nvPicPr>
        <p:blipFill>
          <a:blip r:embed="rId4"/>
          <a:stretch>
            <a:fillRect/>
          </a:stretch>
        </p:blipFill>
        <p:spPr>
          <a:xfrm>
            <a:off x="4355976" y="6202922"/>
            <a:ext cx="336426" cy="394430"/>
          </a:xfrm>
          <a:prstGeom prst="rect">
            <a:avLst/>
          </a:prstGeom>
        </p:spPr>
      </p:pic>
    </p:spTree>
    <p:extLst>
      <p:ext uri="{BB962C8B-B14F-4D97-AF65-F5344CB8AC3E}">
        <p14:creationId xmlns:p14="http://schemas.microsoft.com/office/powerpoint/2010/main" val="4265588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aleria zdjęć - Żaba trawna - medianauka.p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7789" y="5491124"/>
            <a:ext cx="1896211" cy="12651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rmorán velký | NAŠI PTÁ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282" y="2172818"/>
            <a:ext cx="1345824" cy="17646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olavka popelavá | NAŠI PTÁ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078" y="0"/>
            <a:ext cx="2004345" cy="2643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583668" y="980728"/>
            <a:ext cx="5976664" cy="580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Štika obecná | CHOV RYB Sedln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6516" y="1105709"/>
            <a:ext cx="2902290" cy="9421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lovatka bahenní"/>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176" y="3211342"/>
            <a:ext cx="1172583" cy="13419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Okružák plosk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9291" y="3578130"/>
            <a:ext cx="1512168" cy="1047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9IS13P7 Obojživelníci - rozmnožování, výv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3151" y="6016535"/>
            <a:ext cx="1247897" cy="612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Užovka obojková - PřírodaČeska.c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4448" y="5437770"/>
            <a:ext cx="2079483" cy="117823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547664" y="130622"/>
            <a:ext cx="6540112" cy="850106"/>
          </a:xfrm>
        </p:spPr>
        <p:txBody>
          <a:bodyPr>
            <a:normAutofit/>
          </a:bodyPr>
          <a:lstStyle/>
          <a:p>
            <a:r>
              <a:rPr lang="cs-CZ" sz="3400" dirty="0" smtClean="0"/>
              <a:t>Fragmentace populace parazita !</a:t>
            </a:r>
            <a:endParaRPr lang="cs-CZ" sz="3400" dirty="0"/>
          </a:p>
        </p:txBody>
      </p:sp>
    </p:spTree>
    <p:extLst>
      <p:ext uri="{BB962C8B-B14F-4D97-AF65-F5344CB8AC3E}">
        <p14:creationId xmlns:p14="http://schemas.microsoft.com/office/powerpoint/2010/main" val="2451031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64096"/>
          </a:xfrm>
        </p:spPr>
        <p:txBody>
          <a:bodyPr>
            <a:normAutofit/>
          </a:bodyPr>
          <a:lstStyle/>
          <a:p>
            <a:r>
              <a:rPr lang="cs-CZ" sz="3400" dirty="0" smtClean="0"/>
              <a:t>Členění přednášky</a:t>
            </a:r>
            <a:endParaRPr lang="cs-CZ" sz="3400" dirty="0"/>
          </a:p>
        </p:txBody>
      </p:sp>
      <p:sp>
        <p:nvSpPr>
          <p:cNvPr id="3" name="Zástupný symbol pro obsah 2"/>
          <p:cNvSpPr>
            <a:spLocks noGrp="1"/>
          </p:cNvSpPr>
          <p:nvPr>
            <p:ph idx="1"/>
          </p:nvPr>
        </p:nvSpPr>
        <p:spPr>
          <a:xfrm>
            <a:off x="179512" y="1052736"/>
            <a:ext cx="8856984" cy="5805264"/>
          </a:xfrm>
        </p:spPr>
        <p:txBody>
          <a:bodyPr>
            <a:normAutofit fontScale="92500" lnSpcReduction="20000"/>
          </a:bodyPr>
          <a:lstStyle/>
          <a:p>
            <a:r>
              <a:rPr lang="cs-CZ" dirty="0" smtClean="0"/>
              <a:t>Úvod do epidemiologie parazitů</a:t>
            </a:r>
          </a:p>
          <a:p>
            <a:r>
              <a:rPr lang="cs-CZ" dirty="0" smtClean="0"/>
              <a:t>Co je základní jednotkou studia ?</a:t>
            </a:r>
          </a:p>
          <a:p>
            <a:r>
              <a:rPr lang="cs-CZ" dirty="0" smtClean="0"/>
              <a:t>Frekvenční distribuce parazitů na hostiteli</a:t>
            </a:r>
          </a:p>
          <a:p>
            <a:r>
              <a:rPr lang="cs-CZ" dirty="0" smtClean="0"/>
              <a:t>Způsoby přenosu mezi hostiteli</a:t>
            </a:r>
          </a:p>
          <a:p>
            <a:r>
              <a:rPr lang="cs-CZ" dirty="0" smtClean="0"/>
              <a:t>Epidemiologie cizopasníků</a:t>
            </a:r>
          </a:p>
          <a:p>
            <a:pPr lvl="1"/>
            <a:r>
              <a:rPr lang="cs-CZ" dirty="0"/>
              <a:t>Regulace abundance parazitů v populaci hostitelů</a:t>
            </a:r>
          </a:p>
          <a:p>
            <a:pPr lvl="1"/>
            <a:r>
              <a:rPr lang="cs-CZ" dirty="0"/>
              <a:t>Dynamika populací </a:t>
            </a:r>
            <a:r>
              <a:rPr lang="cs-CZ" dirty="0" smtClean="0"/>
              <a:t>parazit</a:t>
            </a:r>
            <a:endParaRPr lang="cs-CZ" dirty="0"/>
          </a:p>
          <a:p>
            <a:pPr lvl="1"/>
            <a:r>
              <a:rPr lang="cs-CZ" dirty="0"/>
              <a:t>Epidemiologický význam parametru R (míra přenosu</a:t>
            </a:r>
            <a:r>
              <a:rPr lang="cs-CZ" dirty="0" smtClean="0"/>
              <a:t>)</a:t>
            </a:r>
          </a:p>
          <a:p>
            <a:r>
              <a:rPr lang="cs-CZ" dirty="0" smtClean="0"/>
              <a:t>Paraziti jako základní jednotka studia</a:t>
            </a:r>
          </a:p>
          <a:p>
            <a:r>
              <a:rPr lang="cs-CZ" dirty="0" smtClean="0"/>
              <a:t>Základní epidemiologické modely</a:t>
            </a:r>
          </a:p>
          <a:p>
            <a:r>
              <a:rPr lang="cs-CZ" dirty="0" smtClean="0"/>
              <a:t>Působení  klimatických faktorů</a:t>
            </a:r>
            <a:endParaRPr lang="cs-CZ" dirty="0"/>
          </a:p>
          <a:p>
            <a:pPr marL="0" indent="0">
              <a:buNone/>
            </a:pPr>
            <a:endParaRPr lang="cs-CZ" dirty="0" smtClean="0"/>
          </a:p>
          <a:p>
            <a:pPr marL="0" indent="0">
              <a:buNone/>
            </a:pPr>
            <a:r>
              <a:rPr lang="cs-CZ" dirty="0" smtClean="0"/>
              <a:t> </a:t>
            </a:r>
          </a:p>
        </p:txBody>
      </p:sp>
    </p:spTree>
    <p:extLst>
      <p:ext uri="{BB962C8B-B14F-4D97-AF65-F5344CB8AC3E}">
        <p14:creationId xmlns:p14="http://schemas.microsoft.com/office/powerpoint/2010/main" val="2540716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Charakteristiky populace parazitů</a:t>
            </a:r>
            <a:endParaRPr lang="cs-CZ"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2034" y="1600200"/>
            <a:ext cx="77199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401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Charakteristiky populace parazitů</a:t>
            </a:r>
            <a:endParaRPr lang="cs-CZ"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4305" y="1600200"/>
            <a:ext cx="789538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732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iagram Of Plasmodium Structure Stock Illustration - Download Image Now -  Healthcare And Medicine, Plasmodium, Anatomy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0370" y="3284984"/>
            <a:ext cx="3065064" cy="338437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922114"/>
          </a:xfrm>
        </p:spPr>
        <p:txBody>
          <a:bodyPr>
            <a:noAutofit/>
          </a:bodyPr>
          <a:lstStyle/>
          <a:p>
            <a:r>
              <a:rPr lang="cs-CZ" sz="3600" dirty="0" smtClean="0"/>
              <a:t>Prevalence a intenzita infekce některých parazitů člověka</a:t>
            </a:r>
            <a:endParaRPr lang="cs-CZ" sz="3600" dirty="0"/>
          </a:p>
        </p:txBody>
      </p:sp>
      <p:pic>
        <p:nvPicPr>
          <p:cNvPr id="4" name="Zástupný symbol pro obsah 3"/>
          <p:cNvPicPr>
            <a:picLocks noGrp="1" noChangeAspect="1"/>
          </p:cNvPicPr>
          <p:nvPr>
            <p:ph idx="1"/>
          </p:nvPr>
        </p:nvPicPr>
        <p:blipFill>
          <a:blip r:embed="rId3"/>
          <a:stretch>
            <a:fillRect/>
          </a:stretch>
        </p:blipFill>
        <p:spPr>
          <a:xfrm>
            <a:off x="185367" y="1484784"/>
            <a:ext cx="4502779" cy="1872208"/>
          </a:xfrm>
          <a:prstGeom prst="rect">
            <a:avLst/>
          </a:prstGeom>
        </p:spPr>
      </p:pic>
      <p:sp>
        <p:nvSpPr>
          <p:cNvPr id="6" name="TextovéPole 5"/>
          <p:cNvSpPr txBox="1"/>
          <p:nvPr/>
        </p:nvSpPr>
        <p:spPr>
          <a:xfrm>
            <a:off x="395536" y="3284984"/>
            <a:ext cx="6157198" cy="646331"/>
          </a:xfrm>
          <a:prstGeom prst="rect">
            <a:avLst/>
          </a:prstGeom>
          <a:noFill/>
        </p:spPr>
        <p:txBody>
          <a:bodyPr wrap="none" rtlCol="0">
            <a:spAutoFit/>
          </a:bodyPr>
          <a:lstStyle/>
          <a:p>
            <a:pPr marL="342900" indent="-342900">
              <a:buAutoNum type="alphaUcParenR"/>
            </a:pPr>
            <a:r>
              <a:rPr lang="cs-CZ" dirty="0" err="1" smtClean="0"/>
              <a:t>Entamoeba</a:t>
            </a:r>
            <a:r>
              <a:rPr lang="cs-CZ" dirty="0" smtClean="0"/>
              <a:t> </a:t>
            </a:r>
            <a:r>
              <a:rPr lang="cs-CZ" dirty="0" err="1" smtClean="0"/>
              <a:t>histolytica</a:t>
            </a:r>
            <a:r>
              <a:rPr lang="cs-CZ" dirty="0" smtClean="0"/>
              <a:t> v západní Africe, B) Malárie v Nigérii, </a:t>
            </a:r>
          </a:p>
          <a:p>
            <a:r>
              <a:rPr lang="cs-CZ" dirty="0" smtClean="0"/>
              <a:t>C) a D) </a:t>
            </a:r>
            <a:r>
              <a:rPr lang="cs-CZ" dirty="0" err="1" smtClean="0"/>
              <a:t>Ascaris</a:t>
            </a:r>
            <a:r>
              <a:rPr lang="cs-CZ" dirty="0" smtClean="0"/>
              <a:t> </a:t>
            </a:r>
            <a:r>
              <a:rPr lang="cs-CZ" dirty="0" err="1" smtClean="0"/>
              <a:t>lumbricoides</a:t>
            </a:r>
            <a:r>
              <a:rPr lang="cs-CZ" dirty="0" smtClean="0"/>
              <a:t> v Iránu.</a:t>
            </a:r>
            <a:endParaRPr lang="cs-CZ" dirty="0"/>
          </a:p>
        </p:txBody>
      </p:sp>
      <p:pic>
        <p:nvPicPr>
          <p:cNvPr id="7" name="Obrázek 6"/>
          <p:cNvPicPr>
            <a:picLocks noChangeAspect="1"/>
          </p:cNvPicPr>
          <p:nvPr/>
        </p:nvPicPr>
        <p:blipFill>
          <a:blip r:embed="rId4"/>
          <a:stretch>
            <a:fillRect/>
          </a:stretch>
        </p:blipFill>
        <p:spPr>
          <a:xfrm>
            <a:off x="251520" y="4034924"/>
            <a:ext cx="4290088" cy="1770340"/>
          </a:xfrm>
          <a:prstGeom prst="rect">
            <a:avLst/>
          </a:prstGeom>
        </p:spPr>
      </p:pic>
      <p:sp>
        <p:nvSpPr>
          <p:cNvPr id="8" name="TextovéPole 7"/>
          <p:cNvSpPr txBox="1"/>
          <p:nvPr/>
        </p:nvSpPr>
        <p:spPr>
          <a:xfrm>
            <a:off x="611560" y="5661248"/>
            <a:ext cx="2595647" cy="646331"/>
          </a:xfrm>
          <a:prstGeom prst="rect">
            <a:avLst/>
          </a:prstGeom>
          <a:noFill/>
        </p:spPr>
        <p:txBody>
          <a:bodyPr wrap="none" rtlCol="0">
            <a:spAutoFit/>
          </a:bodyPr>
          <a:lstStyle/>
          <a:p>
            <a:r>
              <a:rPr lang="cs-CZ" dirty="0" smtClean="0"/>
              <a:t>E) Žlutá zimnice v </a:t>
            </a:r>
            <a:r>
              <a:rPr lang="cs-CZ" dirty="0" err="1" smtClean="0"/>
              <a:t>Brazilii</a:t>
            </a:r>
            <a:endParaRPr lang="cs-CZ" dirty="0" smtClean="0"/>
          </a:p>
          <a:p>
            <a:r>
              <a:rPr lang="cs-CZ" dirty="0" smtClean="0"/>
              <a:t>F)  Neštovice v New Yorku</a:t>
            </a:r>
            <a:endParaRPr lang="cs-CZ" dirty="0"/>
          </a:p>
        </p:txBody>
      </p:sp>
      <p:pic>
        <p:nvPicPr>
          <p:cNvPr id="9" name="Picture 2" descr="Entamoeba histolyt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7" y="3671641"/>
            <a:ext cx="2786000" cy="1463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caris lumbricoides: Roundworm - Biology Edu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375" y="5085184"/>
            <a:ext cx="2541505" cy="167631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7"/>
          <a:stretch>
            <a:fillRect/>
          </a:stretch>
        </p:blipFill>
        <p:spPr>
          <a:xfrm>
            <a:off x="4572000" y="1484784"/>
            <a:ext cx="4451184" cy="1872208"/>
          </a:xfrm>
          <a:prstGeom prst="rect">
            <a:avLst/>
          </a:prstGeom>
        </p:spPr>
      </p:pic>
    </p:spTree>
    <p:extLst>
      <p:ext uri="{BB962C8B-B14F-4D97-AF65-F5344CB8AC3E}">
        <p14:creationId xmlns:p14="http://schemas.microsoft.com/office/powerpoint/2010/main" val="1256281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Free Schistosoma mansoni Icons, Symbols &amp; Images | BioRe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919507"/>
            <a:ext cx="2822097" cy="318127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850106"/>
          </a:xfrm>
        </p:spPr>
        <p:txBody>
          <a:bodyPr>
            <a:normAutofit/>
          </a:bodyPr>
          <a:lstStyle/>
          <a:p>
            <a:r>
              <a:rPr lang="cs-CZ" sz="3600" dirty="0" smtClean="0"/>
              <a:t>Příklady dlouhodobých sledování</a:t>
            </a:r>
            <a:endParaRPr lang="cs-CZ" sz="3600" dirty="0"/>
          </a:p>
        </p:txBody>
      </p:sp>
      <p:pic>
        <p:nvPicPr>
          <p:cNvPr id="4" name="Zástupný symbol pro obsah 3"/>
          <p:cNvPicPr>
            <a:picLocks noGrp="1" noChangeAspect="1"/>
          </p:cNvPicPr>
          <p:nvPr>
            <p:ph idx="1"/>
          </p:nvPr>
        </p:nvPicPr>
        <p:blipFill>
          <a:blip r:embed="rId3"/>
          <a:stretch>
            <a:fillRect/>
          </a:stretch>
        </p:blipFill>
        <p:spPr>
          <a:xfrm>
            <a:off x="593683" y="1628800"/>
            <a:ext cx="5502726" cy="1816224"/>
          </a:xfrm>
          <a:prstGeom prst="rect">
            <a:avLst/>
          </a:prstGeom>
        </p:spPr>
      </p:pic>
      <p:pic>
        <p:nvPicPr>
          <p:cNvPr id="5" name="Obrázek 4"/>
          <p:cNvPicPr>
            <a:picLocks noChangeAspect="1"/>
          </p:cNvPicPr>
          <p:nvPr/>
        </p:nvPicPr>
        <p:blipFill>
          <a:blip r:embed="rId4"/>
          <a:stretch>
            <a:fillRect/>
          </a:stretch>
        </p:blipFill>
        <p:spPr>
          <a:xfrm>
            <a:off x="6096409" y="1615251"/>
            <a:ext cx="2615747" cy="1813749"/>
          </a:xfrm>
          <a:prstGeom prst="rect">
            <a:avLst/>
          </a:prstGeom>
        </p:spPr>
      </p:pic>
      <p:sp>
        <p:nvSpPr>
          <p:cNvPr id="6" name="TextovéPole 5"/>
          <p:cNvSpPr txBox="1"/>
          <p:nvPr/>
        </p:nvSpPr>
        <p:spPr>
          <a:xfrm>
            <a:off x="899592" y="3502749"/>
            <a:ext cx="7348999" cy="646331"/>
          </a:xfrm>
          <a:prstGeom prst="rect">
            <a:avLst/>
          </a:prstGeom>
          <a:noFill/>
        </p:spPr>
        <p:txBody>
          <a:bodyPr wrap="none" rtlCol="0">
            <a:spAutoFit/>
          </a:bodyPr>
          <a:lstStyle/>
          <a:p>
            <a:pPr marL="342900" indent="-342900">
              <a:buAutoNum type="alphaUcParenR"/>
            </a:pPr>
            <a:r>
              <a:rPr lang="cs-CZ" dirty="0" smtClean="0"/>
              <a:t>Trypanosoma </a:t>
            </a:r>
            <a:r>
              <a:rPr lang="cs-CZ" dirty="0" err="1" smtClean="0"/>
              <a:t>brucei</a:t>
            </a:r>
            <a:r>
              <a:rPr lang="cs-CZ" dirty="0" smtClean="0"/>
              <a:t> v mouše tse-tse v Nigerii, B) </a:t>
            </a:r>
            <a:r>
              <a:rPr lang="cs-CZ" dirty="0" err="1" smtClean="0"/>
              <a:t>Entamoeba</a:t>
            </a:r>
            <a:r>
              <a:rPr lang="cs-CZ" dirty="0" smtClean="0"/>
              <a:t> </a:t>
            </a:r>
            <a:r>
              <a:rPr lang="cs-CZ" dirty="0" err="1" smtClean="0"/>
              <a:t>histolotica</a:t>
            </a:r>
            <a:r>
              <a:rPr lang="cs-CZ" dirty="0" smtClean="0"/>
              <a:t> </a:t>
            </a:r>
          </a:p>
          <a:p>
            <a:pPr marL="342900" indent="-342900">
              <a:buAutoNum type="alphaUcParenR"/>
            </a:pPr>
            <a:r>
              <a:rPr lang="cs-CZ" dirty="0" smtClean="0"/>
              <a:t>v západní Africe, C) </a:t>
            </a:r>
            <a:r>
              <a:rPr lang="cs-CZ" dirty="0" err="1" smtClean="0"/>
              <a:t>Schistosoma</a:t>
            </a:r>
            <a:r>
              <a:rPr lang="cs-CZ" dirty="0" smtClean="0"/>
              <a:t> </a:t>
            </a:r>
            <a:r>
              <a:rPr lang="cs-CZ" dirty="0" err="1" smtClean="0"/>
              <a:t>haematobium</a:t>
            </a:r>
            <a:r>
              <a:rPr lang="cs-CZ" dirty="0" smtClean="0"/>
              <a:t> v Iránu</a:t>
            </a:r>
            <a:endParaRPr lang="cs-CZ" dirty="0"/>
          </a:p>
        </p:txBody>
      </p:sp>
      <p:pic>
        <p:nvPicPr>
          <p:cNvPr id="3074" name="Picture 2" descr="Trypanosoma brucei brucei | Wellcome Collec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103" y="4550714"/>
            <a:ext cx="295046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brázky &quot;Entamoeba Histolytica&quot; – procházejte fotografie, vektory a videa  83 | Adobe 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4550714"/>
            <a:ext cx="280831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84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Typy distribuce organismů v prostoru</a:t>
            </a:r>
            <a:endParaRPr lang="cs-CZ" dirty="0"/>
          </a:p>
        </p:txBody>
      </p:sp>
      <p:pic>
        <p:nvPicPr>
          <p:cNvPr id="4" name="Zástupný symbol pro obsah 3"/>
          <p:cNvPicPr>
            <a:picLocks noGrp="1" noChangeAspect="1"/>
          </p:cNvPicPr>
          <p:nvPr>
            <p:ph idx="1"/>
          </p:nvPr>
        </p:nvPicPr>
        <p:blipFill>
          <a:blip r:embed="rId2"/>
          <a:stretch>
            <a:fillRect/>
          </a:stretch>
        </p:blipFill>
        <p:spPr>
          <a:xfrm>
            <a:off x="323528" y="1844824"/>
            <a:ext cx="8710150" cy="3096344"/>
          </a:xfrm>
          <a:prstGeom prst="rect">
            <a:avLst/>
          </a:prstGeom>
        </p:spPr>
      </p:pic>
      <p:sp>
        <p:nvSpPr>
          <p:cNvPr id="5" name="Obdélník 4"/>
          <p:cNvSpPr/>
          <p:nvPr/>
        </p:nvSpPr>
        <p:spPr>
          <a:xfrm>
            <a:off x="251520" y="5048016"/>
            <a:ext cx="8712968" cy="1477328"/>
          </a:xfrm>
          <a:prstGeom prst="rect">
            <a:avLst/>
          </a:prstGeom>
        </p:spPr>
        <p:txBody>
          <a:bodyPr wrap="square">
            <a:spAutoFit/>
          </a:bodyPr>
          <a:lstStyle/>
          <a:p>
            <a:r>
              <a:rPr lang="cs-CZ" dirty="0">
                <a:solidFill>
                  <a:srgbClr val="000000"/>
                </a:solidFill>
                <a:latin typeface="Tahoma" panose="020B0604030504040204" pitchFamily="34" charset="0"/>
              </a:rPr>
              <a:t>Tři vzorce distribuce v populacích organismů: Populace může mít </a:t>
            </a:r>
            <a:r>
              <a:rPr lang="cs-CZ" b="1" dirty="0">
                <a:solidFill>
                  <a:srgbClr val="000000"/>
                </a:solidFill>
                <a:latin typeface="Tahoma" panose="020B0604030504040204" pitchFamily="34" charset="0"/>
              </a:rPr>
              <a:t>rovnoměrné</a:t>
            </a:r>
            <a:r>
              <a:rPr lang="cs-CZ" dirty="0">
                <a:solidFill>
                  <a:srgbClr val="000000"/>
                </a:solidFill>
                <a:latin typeface="Tahoma" panose="020B0604030504040204" pitchFamily="34" charset="0"/>
              </a:rPr>
              <a:t>, </a:t>
            </a:r>
            <a:r>
              <a:rPr lang="cs-CZ" b="1" dirty="0">
                <a:solidFill>
                  <a:srgbClr val="000000"/>
                </a:solidFill>
                <a:latin typeface="Tahoma" panose="020B0604030504040204" pitchFamily="34" charset="0"/>
              </a:rPr>
              <a:t>náhodné </a:t>
            </a:r>
            <a:r>
              <a:rPr lang="cs-CZ" dirty="0">
                <a:solidFill>
                  <a:srgbClr val="000000"/>
                </a:solidFill>
                <a:latin typeface="Tahoma" panose="020B0604030504040204" pitchFamily="34" charset="0"/>
              </a:rPr>
              <a:t>nebo </a:t>
            </a:r>
            <a:r>
              <a:rPr lang="cs-CZ" b="1" dirty="0">
                <a:solidFill>
                  <a:srgbClr val="000000"/>
                </a:solidFill>
                <a:latin typeface="Tahoma" panose="020B0604030504040204" pitchFamily="34" charset="0"/>
              </a:rPr>
              <a:t>shlukované rozložení</a:t>
            </a:r>
            <a:r>
              <a:rPr lang="cs-CZ" dirty="0">
                <a:solidFill>
                  <a:srgbClr val="000000"/>
                </a:solidFill>
                <a:latin typeface="Tahoma" panose="020B0604030504040204" pitchFamily="34" charset="0"/>
              </a:rPr>
              <a:t>. </a:t>
            </a:r>
            <a:r>
              <a:rPr lang="cs-CZ" b="1" dirty="0">
                <a:solidFill>
                  <a:srgbClr val="000000"/>
                </a:solidFill>
                <a:latin typeface="Tahoma" panose="020B0604030504040204" pitchFamily="34" charset="0"/>
              </a:rPr>
              <a:t>Teritoriální ptáci</a:t>
            </a:r>
            <a:r>
              <a:rPr lang="cs-CZ" dirty="0">
                <a:solidFill>
                  <a:srgbClr val="000000"/>
                </a:solidFill>
                <a:latin typeface="Tahoma" panose="020B0604030504040204" pitchFamily="34" charset="0"/>
              </a:rPr>
              <a:t>, jako jsou tučňáci, mají tendenci mít rovnoměrné rozložení. </a:t>
            </a:r>
            <a:r>
              <a:rPr lang="cs-CZ" b="1" dirty="0">
                <a:solidFill>
                  <a:srgbClr val="000000"/>
                </a:solidFill>
                <a:latin typeface="Tahoma" panose="020B0604030504040204" pitchFamily="34" charset="0"/>
              </a:rPr>
              <a:t>Rostliny se semeny rozptýlenými větrem</a:t>
            </a:r>
            <a:r>
              <a:rPr lang="cs-CZ" dirty="0">
                <a:solidFill>
                  <a:srgbClr val="000000"/>
                </a:solidFill>
                <a:latin typeface="Tahoma" panose="020B0604030504040204" pitchFamily="34" charset="0"/>
              </a:rPr>
              <a:t>, jako jsou pampelišky, jsou obvykle rozmístěny náhodně. </a:t>
            </a:r>
            <a:r>
              <a:rPr lang="cs-CZ" b="1" dirty="0">
                <a:solidFill>
                  <a:srgbClr val="000000"/>
                </a:solidFill>
                <a:latin typeface="Tahoma" panose="020B0604030504040204" pitchFamily="34" charset="0"/>
              </a:rPr>
              <a:t>Zvířata</a:t>
            </a:r>
            <a:r>
              <a:rPr lang="cs-CZ" dirty="0">
                <a:solidFill>
                  <a:srgbClr val="000000"/>
                </a:solidFill>
                <a:latin typeface="Tahoma" panose="020B0604030504040204" pitchFamily="34" charset="0"/>
              </a:rPr>
              <a:t>, jako jsou sloni, která cestují </a:t>
            </a:r>
            <a:r>
              <a:rPr lang="cs-CZ" b="1" dirty="0">
                <a:solidFill>
                  <a:srgbClr val="000000"/>
                </a:solidFill>
                <a:latin typeface="Tahoma" panose="020B0604030504040204" pitchFamily="34" charset="0"/>
              </a:rPr>
              <a:t>ve skupinách, vykazují shlukové rozšíření</a:t>
            </a:r>
            <a:r>
              <a:rPr lang="cs-CZ" dirty="0">
                <a:solidFill>
                  <a:srgbClr val="000000"/>
                </a:solidFill>
                <a:latin typeface="Tahoma" panose="020B0604030504040204" pitchFamily="34" charset="0"/>
              </a:rPr>
              <a:t>.</a:t>
            </a:r>
            <a:endParaRPr lang="cs-CZ" dirty="0"/>
          </a:p>
        </p:txBody>
      </p:sp>
    </p:spTree>
    <p:extLst>
      <p:ext uri="{BB962C8B-B14F-4D97-AF65-F5344CB8AC3E}">
        <p14:creationId xmlns:p14="http://schemas.microsoft.com/office/powerpoint/2010/main" val="2742613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74638"/>
            <a:ext cx="8640960" cy="1143000"/>
          </a:xfrm>
        </p:spPr>
        <p:txBody>
          <a:bodyPr>
            <a:normAutofit fontScale="90000"/>
          </a:bodyPr>
          <a:lstStyle/>
          <a:p>
            <a:r>
              <a:rPr lang="cs-CZ" b="1" dirty="0" smtClean="0">
                <a:solidFill>
                  <a:srgbClr val="0070C0"/>
                </a:solidFill>
              </a:rPr>
              <a:t>Distribuce populace parazita v populaci hostitele (f</a:t>
            </a:r>
            <a:r>
              <a:rPr lang="cs-CZ" b="1" dirty="0" smtClean="0">
                <a:solidFill>
                  <a:srgbClr val="0070C0"/>
                </a:solidFill>
              </a:rPr>
              <a:t>rekvenční distribuce) </a:t>
            </a:r>
            <a:endParaRPr lang="cs-CZ" b="1" dirty="0">
              <a:solidFill>
                <a:srgbClr val="0070C0"/>
              </a:solidFill>
            </a:endParaRPr>
          </a:p>
        </p:txBody>
      </p:sp>
      <p:pic>
        <p:nvPicPr>
          <p:cNvPr id="4" name="Zástupný symbol pro obsah 3"/>
          <p:cNvPicPr>
            <a:picLocks noGrp="1" noChangeAspect="1"/>
          </p:cNvPicPr>
          <p:nvPr>
            <p:ph idx="1"/>
          </p:nvPr>
        </p:nvPicPr>
        <p:blipFill>
          <a:blip r:embed="rId2"/>
          <a:stretch>
            <a:fillRect/>
          </a:stretch>
        </p:blipFill>
        <p:spPr>
          <a:xfrm>
            <a:off x="461946" y="1628800"/>
            <a:ext cx="8229600" cy="4454988"/>
          </a:xfrm>
          <a:prstGeom prst="rect">
            <a:avLst/>
          </a:prstGeom>
        </p:spPr>
      </p:pic>
    </p:spTree>
    <p:extLst>
      <p:ext uri="{BB962C8B-B14F-4D97-AF65-F5344CB8AC3E}">
        <p14:creationId xmlns:p14="http://schemas.microsoft.com/office/powerpoint/2010/main" val="1566342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51520" y="188640"/>
            <a:ext cx="8651304" cy="1143000"/>
          </a:xfrm>
        </p:spPr>
        <p:txBody>
          <a:bodyPr>
            <a:normAutofit fontScale="90000"/>
          </a:bodyPr>
          <a:lstStyle/>
          <a:p>
            <a:r>
              <a:rPr lang="cs-CZ" dirty="0" smtClean="0"/>
              <a:t>Distribuce populace parazita v populaci hostitele (f</a:t>
            </a:r>
            <a:r>
              <a:rPr lang="cs-CZ" dirty="0" smtClean="0"/>
              <a:t>rekvenční distribuce) </a:t>
            </a:r>
            <a:endParaRPr lang="cs-CZ" dirty="0"/>
          </a:p>
        </p:txBody>
      </p:sp>
      <p:sp>
        <p:nvSpPr>
          <p:cNvPr id="5" name="Ovál 4"/>
          <p:cNvSpPr/>
          <p:nvPr/>
        </p:nvSpPr>
        <p:spPr>
          <a:xfrm>
            <a:off x="1619672" y="1988840"/>
            <a:ext cx="2088232" cy="1440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Populace parazita</a:t>
            </a:r>
            <a:endParaRPr lang="cs-CZ" dirty="0"/>
          </a:p>
        </p:txBody>
      </p:sp>
      <p:sp>
        <p:nvSpPr>
          <p:cNvPr id="8" name="Ovál 7"/>
          <p:cNvSpPr/>
          <p:nvPr/>
        </p:nvSpPr>
        <p:spPr>
          <a:xfrm>
            <a:off x="3995936" y="4149079"/>
            <a:ext cx="2160240" cy="136815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5436096" y="2060848"/>
            <a:ext cx="2016224" cy="1368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Populace hostitele</a:t>
            </a:r>
            <a:endParaRPr lang="cs-CZ" dirty="0"/>
          </a:p>
        </p:txBody>
      </p:sp>
      <p:sp>
        <p:nvSpPr>
          <p:cNvPr id="7" name="Ovál 6"/>
          <p:cNvSpPr/>
          <p:nvPr/>
        </p:nvSpPr>
        <p:spPr>
          <a:xfrm>
            <a:off x="2555776" y="4183400"/>
            <a:ext cx="2378151" cy="13498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Frekvenční distribuce</a:t>
            </a:r>
            <a:endParaRPr lang="cs-CZ" dirty="0"/>
          </a:p>
        </p:txBody>
      </p:sp>
      <p:sp>
        <p:nvSpPr>
          <p:cNvPr id="10" name="Šipka doprava 9"/>
          <p:cNvSpPr/>
          <p:nvPr/>
        </p:nvSpPr>
        <p:spPr>
          <a:xfrm>
            <a:off x="4534977" y="459083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12921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a:t>Genetické pozadí hostitele: klíč k určení </a:t>
            </a:r>
            <a:r>
              <a:rPr lang="cs-CZ" sz="3600" dirty="0" smtClean="0"/>
              <a:t>typu distribuce </a:t>
            </a:r>
            <a:r>
              <a:rPr lang="cs-CZ" sz="3600" dirty="0"/>
              <a:t>parazita </a:t>
            </a:r>
            <a:r>
              <a:rPr lang="cs-CZ" sz="3600" dirty="0" smtClean="0"/>
              <a:t>v/na hostiteli</a:t>
            </a:r>
            <a:endParaRPr lang="cs-CZ" sz="3600" dirty="0"/>
          </a:p>
        </p:txBody>
      </p:sp>
      <p:pic>
        <p:nvPicPr>
          <p:cNvPr id="6146" name="Picture 2" descr="https://www.frontiersin.org/files/Articles/1228206/fcimb-13-1228206-HTML/image_m/fcimb-13-1228206-g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5490" y="1484784"/>
            <a:ext cx="4101027" cy="496855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536504" y="6084585"/>
            <a:ext cx="4572000" cy="584775"/>
          </a:xfrm>
          <a:prstGeom prst="rect">
            <a:avLst/>
          </a:prstGeom>
          <a:solidFill>
            <a:schemeClr val="bg1"/>
          </a:solidFill>
          <a:ln w="19050">
            <a:solidFill>
              <a:schemeClr val="tx1"/>
            </a:solidFill>
          </a:ln>
        </p:spPr>
        <p:txBody>
          <a:bodyPr>
            <a:spAutoFit/>
          </a:bodyPr>
          <a:lstStyle/>
          <a:p>
            <a:pPr algn="ctr"/>
            <a:r>
              <a:rPr lang="cs-CZ" sz="1600" dirty="0">
                <a:latin typeface="Merriweather Sans"/>
              </a:rPr>
              <a:t>Faktory ovlivňující šíření parazitů v populacích volně žijících evropských suchozemských savců</a:t>
            </a:r>
            <a:endParaRPr lang="cs-CZ" sz="1600" i="0" dirty="0">
              <a:effectLst/>
              <a:latin typeface="Merriweather Sans"/>
            </a:endParaRPr>
          </a:p>
        </p:txBody>
      </p:sp>
      <p:pic>
        <p:nvPicPr>
          <p:cNvPr id="6148" name="Picture 4" descr="Obr.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567910"/>
            <a:ext cx="3733867" cy="4383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28041" y="3140968"/>
            <a:ext cx="3855927" cy="584775"/>
          </a:xfrm>
          <a:prstGeom prst="rect">
            <a:avLst/>
          </a:prstGeom>
          <a:solidFill>
            <a:schemeClr val="bg1"/>
          </a:solidFill>
          <a:ln w="12700">
            <a:solidFill>
              <a:schemeClr val="tx1"/>
            </a:solidFill>
          </a:ln>
        </p:spPr>
        <p:txBody>
          <a:bodyPr wrap="none" rtlCol="0">
            <a:spAutoFit/>
          </a:bodyPr>
          <a:lstStyle/>
          <a:p>
            <a:pPr algn="ctr"/>
            <a:r>
              <a:rPr lang="cs-CZ" sz="1600" dirty="0" smtClean="0"/>
              <a:t>Distribuce/migrace/vývoj/přežití/patogenita</a:t>
            </a:r>
          </a:p>
          <a:p>
            <a:pPr algn="ctr"/>
            <a:r>
              <a:rPr lang="cs-CZ" sz="1600" dirty="0" smtClean="0"/>
              <a:t>Vnímavost a rezistence hostitele</a:t>
            </a:r>
            <a:endParaRPr lang="cs-CZ" sz="1600" dirty="0"/>
          </a:p>
        </p:txBody>
      </p:sp>
      <p:sp>
        <p:nvSpPr>
          <p:cNvPr id="6" name="Šipka dolů 5"/>
          <p:cNvSpPr/>
          <p:nvPr/>
        </p:nvSpPr>
        <p:spPr>
          <a:xfrm>
            <a:off x="2123728" y="2363732"/>
            <a:ext cx="268608" cy="8492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1835696" y="2060848"/>
            <a:ext cx="874214" cy="307777"/>
          </a:xfrm>
          <a:prstGeom prst="rect">
            <a:avLst/>
          </a:prstGeom>
          <a:solidFill>
            <a:schemeClr val="bg1"/>
          </a:solidFill>
          <a:ln w="19050">
            <a:solidFill>
              <a:schemeClr val="tx1"/>
            </a:solidFill>
          </a:ln>
        </p:spPr>
        <p:txBody>
          <a:bodyPr wrap="none" rtlCol="0">
            <a:spAutoFit/>
          </a:bodyPr>
          <a:lstStyle/>
          <a:p>
            <a:r>
              <a:rPr lang="cs-CZ" sz="1400" dirty="0" smtClean="0"/>
              <a:t>Adaptace</a:t>
            </a:r>
            <a:endParaRPr lang="cs-CZ" sz="1400" dirty="0"/>
          </a:p>
        </p:txBody>
      </p:sp>
    </p:spTree>
    <p:extLst>
      <p:ext uri="{BB962C8B-B14F-4D97-AF65-F5344CB8AC3E}">
        <p14:creationId xmlns:p14="http://schemas.microsoft.com/office/powerpoint/2010/main" val="131213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234280"/>
            <a:ext cx="8229600" cy="1143000"/>
          </a:xfrm>
        </p:spPr>
        <p:txBody>
          <a:bodyPr>
            <a:normAutofit/>
          </a:bodyPr>
          <a:lstStyle/>
          <a:p>
            <a:r>
              <a:rPr lang="cs-CZ" sz="3800" dirty="0" smtClean="0"/>
              <a:t>Agregovaná distribuce cizopasníků</a:t>
            </a:r>
            <a:endParaRPr lang="cs-CZ" sz="3800" dirty="0"/>
          </a:p>
        </p:txBody>
      </p:sp>
      <p:pic>
        <p:nvPicPr>
          <p:cNvPr id="5122" name="Picture 2" descr="1 Examples of aggregated distributions of parasites within their host population. The bars represent observed frequencies and the points the fit of the negatuive binomial distribution for (a) perch Perca fluviatilis infected with the parasitic tapeworm Triaenophorus nodulosus, (b) reindeer Rangifer tarandus infected with the warble fly Hypoderma tarandi, (c) starling Sturnus vulgaris infected with the nematode Porrocaecum vulgaris, and (d) the pond frog with the nematode Spiroxys japon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576" y="775171"/>
            <a:ext cx="10153128" cy="566717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13992" y="764704"/>
            <a:ext cx="2286000" cy="738664"/>
          </a:xfrm>
          <a:prstGeom prst="rect">
            <a:avLst/>
          </a:prstGeom>
        </p:spPr>
        <p:txBody>
          <a:bodyPr wrap="square">
            <a:spAutoFit/>
          </a:bodyPr>
          <a:lstStyle/>
          <a:p>
            <a:pPr algn="ctr"/>
            <a:r>
              <a:rPr lang="cs-CZ" sz="1400" dirty="0" smtClean="0">
                <a:solidFill>
                  <a:srgbClr val="111111"/>
                </a:solidFill>
                <a:latin typeface="Roboto"/>
              </a:rPr>
              <a:t>Okoun - </a:t>
            </a:r>
            <a:r>
              <a:rPr lang="cs-CZ" sz="1400" b="1" dirty="0" err="1" smtClean="0">
                <a:solidFill>
                  <a:srgbClr val="111111"/>
                </a:solidFill>
                <a:latin typeface="Roboto"/>
              </a:rPr>
              <a:t>Perca</a:t>
            </a:r>
            <a:r>
              <a:rPr lang="cs-CZ" sz="1400" b="1" dirty="0" smtClean="0">
                <a:solidFill>
                  <a:srgbClr val="111111"/>
                </a:solidFill>
                <a:latin typeface="Roboto"/>
              </a:rPr>
              <a:t> </a:t>
            </a:r>
            <a:r>
              <a:rPr lang="cs-CZ" sz="1400" b="1" dirty="0" err="1" smtClean="0">
                <a:solidFill>
                  <a:srgbClr val="111111"/>
                </a:solidFill>
                <a:latin typeface="Roboto"/>
              </a:rPr>
              <a:t>fluviatilis</a:t>
            </a:r>
            <a:endParaRPr lang="cs-CZ" sz="1400" b="1" dirty="0" smtClean="0">
              <a:solidFill>
                <a:srgbClr val="111111"/>
              </a:solidFill>
              <a:latin typeface="Roboto"/>
            </a:endParaRPr>
          </a:p>
          <a:p>
            <a:pPr algn="ctr"/>
            <a:r>
              <a:rPr lang="cs-CZ" sz="1400" dirty="0" smtClean="0">
                <a:solidFill>
                  <a:srgbClr val="111111"/>
                </a:solidFill>
                <a:latin typeface="Roboto"/>
              </a:rPr>
              <a:t>tasemnice </a:t>
            </a:r>
            <a:r>
              <a:rPr lang="cs-CZ" sz="1400" b="1" dirty="0" err="1" smtClean="0">
                <a:solidFill>
                  <a:srgbClr val="111111"/>
                </a:solidFill>
                <a:latin typeface="Roboto"/>
              </a:rPr>
              <a:t>Triaenophorus</a:t>
            </a:r>
            <a:r>
              <a:rPr lang="cs-CZ" sz="1400" b="1" dirty="0" smtClean="0">
                <a:solidFill>
                  <a:srgbClr val="111111"/>
                </a:solidFill>
                <a:latin typeface="Roboto"/>
              </a:rPr>
              <a:t> </a:t>
            </a:r>
          </a:p>
          <a:p>
            <a:pPr algn="ctr"/>
            <a:r>
              <a:rPr lang="cs-CZ" sz="1400" b="1" dirty="0" err="1" smtClean="0">
                <a:solidFill>
                  <a:srgbClr val="111111"/>
                </a:solidFill>
                <a:latin typeface="Roboto"/>
              </a:rPr>
              <a:t>nodulosus</a:t>
            </a:r>
            <a:endParaRPr lang="cs-CZ" sz="1400" b="1" dirty="0"/>
          </a:p>
        </p:txBody>
      </p:sp>
      <p:sp>
        <p:nvSpPr>
          <p:cNvPr id="5" name="Obdélník 4"/>
          <p:cNvSpPr/>
          <p:nvPr/>
        </p:nvSpPr>
        <p:spPr>
          <a:xfrm>
            <a:off x="2195736" y="3842464"/>
            <a:ext cx="2411760" cy="738664"/>
          </a:xfrm>
          <a:prstGeom prst="rect">
            <a:avLst/>
          </a:prstGeom>
        </p:spPr>
        <p:txBody>
          <a:bodyPr wrap="square">
            <a:spAutoFit/>
          </a:bodyPr>
          <a:lstStyle/>
          <a:p>
            <a:pPr algn="ctr"/>
            <a:r>
              <a:rPr lang="cs-CZ" sz="1400" dirty="0" smtClean="0">
                <a:solidFill>
                  <a:srgbClr val="111111"/>
                </a:solidFill>
                <a:latin typeface="Roboto"/>
              </a:rPr>
              <a:t>Sob </a:t>
            </a:r>
            <a:r>
              <a:rPr lang="cs-CZ" sz="1400" b="1" dirty="0" err="1">
                <a:solidFill>
                  <a:srgbClr val="111111"/>
                </a:solidFill>
                <a:latin typeface="Roboto"/>
              </a:rPr>
              <a:t>Rangifer</a:t>
            </a:r>
            <a:r>
              <a:rPr lang="cs-CZ" sz="1400" b="1" dirty="0">
                <a:solidFill>
                  <a:srgbClr val="111111"/>
                </a:solidFill>
                <a:latin typeface="Roboto"/>
              </a:rPr>
              <a:t> </a:t>
            </a:r>
            <a:r>
              <a:rPr lang="cs-CZ" sz="1400" b="1" dirty="0" err="1">
                <a:solidFill>
                  <a:srgbClr val="111111"/>
                </a:solidFill>
                <a:latin typeface="Roboto"/>
              </a:rPr>
              <a:t>tarandus</a:t>
            </a:r>
            <a:r>
              <a:rPr lang="cs-CZ" sz="1400" b="1" dirty="0">
                <a:solidFill>
                  <a:srgbClr val="111111"/>
                </a:solidFill>
                <a:latin typeface="Roboto"/>
              </a:rPr>
              <a:t> </a:t>
            </a:r>
            <a:r>
              <a:rPr lang="cs-CZ" sz="1400" dirty="0" smtClean="0">
                <a:solidFill>
                  <a:srgbClr val="111111"/>
                </a:solidFill>
                <a:latin typeface="Roboto"/>
              </a:rPr>
              <a:t>– </a:t>
            </a:r>
          </a:p>
          <a:p>
            <a:pPr algn="ctr"/>
            <a:r>
              <a:rPr lang="cs-CZ" sz="1400" dirty="0" smtClean="0">
                <a:solidFill>
                  <a:srgbClr val="111111"/>
                </a:solidFill>
                <a:latin typeface="Roboto"/>
              </a:rPr>
              <a:t>střeček </a:t>
            </a:r>
            <a:r>
              <a:rPr lang="cs-CZ" sz="1400" b="1" dirty="0" err="1">
                <a:solidFill>
                  <a:srgbClr val="111111"/>
                </a:solidFill>
                <a:latin typeface="Roboto"/>
              </a:rPr>
              <a:t>Hypoderma</a:t>
            </a:r>
            <a:r>
              <a:rPr lang="cs-CZ" sz="1400" b="1" dirty="0">
                <a:solidFill>
                  <a:srgbClr val="111111"/>
                </a:solidFill>
                <a:latin typeface="Roboto"/>
              </a:rPr>
              <a:t> </a:t>
            </a:r>
            <a:r>
              <a:rPr lang="cs-CZ" sz="1400" b="1" dirty="0" err="1">
                <a:solidFill>
                  <a:srgbClr val="111111"/>
                </a:solidFill>
                <a:latin typeface="Roboto"/>
              </a:rPr>
              <a:t>tarandi</a:t>
            </a:r>
            <a:endParaRPr lang="cs-CZ" sz="1400" b="1" dirty="0"/>
          </a:p>
        </p:txBody>
      </p:sp>
      <p:sp>
        <p:nvSpPr>
          <p:cNvPr id="8" name="Obdélník 7"/>
          <p:cNvSpPr/>
          <p:nvPr/>
        </p:nvSpPr>
        <p:spPr>
          <a:xfrm>
            <a:off x="5832648" y="764704"/>
            <a:ext cx="2987824" cy="523220"/>
          </a:xfrm>
          <a:prstGeom prst="rect">
            <a:avLst/>
          </a:prstGeom>
        </p:spPr>
        <p:txBody>
          <a:bodyPr wrap="square">
            <a:spAutoFit/>
          </a:bodyPr>
          <a:lstStyle/>
          <a:p>
            <a:pPr algn="ctr"/>
            <a:r>
              <a:rPr lang="cs-CZ" sz="1400" dirty="0" smtClean="0">
                <a:solidFill>
                  <a:srgbClr val="111111"/>
                </a:solidFill>
                <a:latin typeface="Roboto"/>
              </a:rPr>
              <a:t>Špaček </a:t>
            </a:r>
            <a:r>
              <a:rPr lang="cs-CZ" sz="1400" b="1" dirty="0" err="1" smtClean="0">
                <a:solidFill>
                  <a:srgbClr val="111111"/>
                </a:solidFill>
                <a:latin typeface="Roboto"/>
              </a:rPr>
              <a:t>Sturnus</a:t>
            </a:r>
            <a:r>
              <a:rPr lang="cs-CZ" sz="1400" b="1" dirty="0" smtClean="0">
                <a:solidFill>
                  <a:srgbClr val="111111"/>
                </a:solidFill>
                <a:latin typeface="Roboto"/>
              </a:rPr>
              <a:t> </a:t>
            </a:r>
            <a:r>
              <a:rPr lang="cs-CZ" sz="1400" b="1" dirty="0" err="1">
                <a:solidFill>
                  <a:srgbClr val="111111"/>
                </a:solidFill>
                <a:latin typeface="Roboto"/>
              </a:rPr>
              <a:t>vulgaris</a:t>
            </a:r>
            <a:r>
              <a:rPr lang="cs-CZ" sz="1400" b="1" dirty="0">
                <a:solidFill>
                  <a:srgbClr val="111111"/>
                </a:solidFill>
                <a:latin typeface="Roboto"/>
              </a:rPr>
              <a:t> </a:t>
            </a:r>
            <a:endParaRPr lang="cs-CZ" sz="1400" b="1" dirty="0" smtClean="0">
              <a:solidFill>
                <a:srgbClr val="111111"/>
              </a:solidFill>
              <a:latin typeface="Roboto"/>
            </a:endParaRPr>
          </a:p>
          <a:p>
            <a:pPr algn="ctr"/>
            <a:r>
              <a:rPr lang="cs-CZ" sz="1400" dirty="0" smtClean="0">
                <a:solidFill>
                  <a:srgbClr val="111111"/>
                </a:solidFill>
                <a:latin typeface="Roboto"/>
              </a:rPr>
              <a:t>hlístice </a:t>
            </a:r>
            <a:r>
              <a:rPr lang="cs-CZ" sz="1400" b="1" dirty="0" err="1" smtClean="0">
                <a:solidFill>
                  <a:srgbClr val="111111"/>
                </a:solidFill>
                <a:latin typeface="Roboto"/>
              </a:rPr>
              <a:t>Porrocaecum</a:t>
            </a:r>
            <a:r>
              <a:rPr lang="cs-CZ" sz="1400" b="1" dirty="0" smtClean="0">
                <a:solidFill>
                  <a:srgbClr val="111111"/>
                </a:solidFill>
                <a:latin typeface="Roboto"/>
              </a:rPr>
              <a:t> </a:t>
            </a:r>
            <a:r>
              <a:rPr lang="cs-CZ" sz="1400" b="1" dirty="0" err="1" smtClean="0">
                <a:solidFill>
                  <a:srgbClr val="111111"/>
                </a:solidFill>
                <a:latin typeface="Roboto"/>
              </a:rPr>
              <a:t>vulgaris</a:t>
            </a:r>
            <a:endParaRPr lang="cs-CZ" sz="1400" b="1" dirty="0"/>
          </a:p>
        </p:txBody>
      </p:sp>
      <p:sp>
        <p:nvSpPr>
          <p:cNvPr id="7" name="TextovéPole 6"/>
          <p:cNvSpPr txBox="1"/>
          <p:nvPr/>
        </p:nvSpPr>
        <p:spPr>
          <a:xfrm>
            <a:off x="6300192" y="4149080"/>
            <a:ext cx="1412181" cy="584775"/>
          </a:xfrm>
          <a:prstGeom prst="rect">
            <a:avLst/>
          </a:prstGeom>
          <a:noFill/>
        </p:spPr>
        <p:txBody>
          <a:bodyPr wrap="none" rtlCol="0">
            <a:spAutoFit/>
          </a:bodyPr>
          <a:lstStyle/>
          <a:p>
            <a:r>
              <a:rPr lang="cs-CZ" sz="1600" dirty="0" smtClean="0"/>
              <a:t>Žába a hlístice </a:t>
            </a:r>
          </a:p>
          <a:p>
            <a:r>
              <a:rPr lang="cs-CZ" sz="1600" b="1" dirty="0" err="1" smtClean="0"/>
              <a:t>Spiniferum</a:t>
            </a:r>
            <a:r>
              <a:rPr lang="cs-CZ" sz="1600" b="1" dirty="0" smtClean="0"/>
              <a:t> </a:t>
            </a:r>
            <a:r>
              <a:rPr lang="cs-CZ" sz="1600" b="1" dirty="0" err="1" smtClean="0"/>
              <a:t>sp</a:t>
            </a:r>
            <a:r>
              <a:rPr lang="cs-CZ" sz="1600" b="1" dirty="0" smtClean="0"/>
              <a:t>.</a:t>
            </a:r>
            <a:endParaRPr lang="cs-CZ" sz="1600" b="1" dirty="0"/>
          </a:p>
        </p:txBody>
      </p:sp>
    </p:spTree>
    <p:extLst>
      <p:ext uri="{BB962C8B-B14F-4D97-AF65-F5344CB8AC3E}">
        <p14:creationId xmlns:p14="http://schemas.microsoft.com/office/powerpoint/2010/main" val="4011710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3248025"/>
            <a:ext cx="1079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650" y="26162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371633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6162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5922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3446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850" y="46656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7244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08768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88315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33258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050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156527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2239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29235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8" y="399732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0212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707" name="TextovéPole 1"/>
          <p:cNvSpPr txBox="1">
            <a:spLocks noChangeArrowheads="1"/>
          </p:cNvSpPr>
          <p:nvPr/>
        </p:nvSpPr>
        <p:spPr bwMode="auto">
          <a:xfrm>
            <a:off x="900113" y="344488"/>
            <a:ext cx="7285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4000"/>
              <a:t>Populace šťastných ryb - hostitelů </a:t>
            </a:r>
          </a:p>
        </p:txBody>
      </p:sp>
      <p:pic>
        <p:nvPicPr>
          <p:cNvPr id="11470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86080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0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234950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838" y="6921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52133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5500688"/>
            <a:ext cx="10858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205288"/>
            <a:ext cx="10858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4060825"/>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54292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6"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213" y="319722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242093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558958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719"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5737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775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94122"/>
          </a:xfrm>
        </p:spPr>
        <p:txBody>
          <a:bodyPr>
            <a:normAutofit/>
          </a:bodyPr>
          <a:lstStyle/>
          <a:p>
            <a:r>
              <a:rPr lang="cs-CZ" sz="3600" dirty="0" smtClean="0">
                <a:solidFill>
                  <a:srgbClr val="0070C0"/>
                </a:solidFill>
              </a:rPr>
              <a:t>Ekologie populací - definice</a:t>
            </a:r>
            <a:endParaRPr lang="cs-CZ" sz="3600" dirty="0">
              <a:solidFill>
                <a:srgbClr val="0070C0"/>
              </a:solidFill>
            </a:endParaRPr>
          </a:p>
        </p:txBody>
      </p:sp>
      <p:sp>
        <p:nvSpPr>
          <p:cNvPr id="3" name="Zástupný symbol pro obsah 2"/>
          <p:cNvSpPr>
            <a:spLocks noGrp="1"/>
          </p:cNvSpPr>
          <p:nvPr>
            <p:ph idx="1"/>
          </p:nvPr>
        </p:nvSpPr>
        <p:spPr>
          <a:xfrm>
            <a:off x="457200" y="1196752"/>
            <a:ext cx="8229600" cy="5040560"/>
          </a:xfrm>
        </p:spPr>
        <p:txBody>
          <a:bodyPr>
            <a:normAutofit lnSpcReduction="10000"/>
          </a:bodyPr>
          <a:lstStyle/>
          <a:p>
            <a:r>
              <a:rPr lang="cs-CZ" sz="2800" b="1" dirty="0" smtClean="0"/>
              <a:t>V přírodě – hierarchická úroveň</a:t>
            </a:r>
            <a:r>
              <a:rPr lang="cs-CZ" sz="2800" dirty="0" smtClean="0"/>
              <a:t>:                         - molekuly – organely – buňky – tkáně – orgány – orgánové soustavy – </a:t>
            </a:r>
            <a:r>
              <a:rPr lang="cs-CZ" sz="2800" dirty="0" smtClean="0">
                <a:solidFill>
                  <a:schemeClr val="tx2"/>
                </a:solidFill>
              </a:rPr>
              <a:t>organismy</a:t>
            </a:r>
            <a:r>
              <a:rPr lang="cs-CZ" sz="2800" dirty="0" smtClean="0"/>
              <a:t> – </a:t>
            </a:r>
            <a:r>
              <a:rPr lang="cs-CZ" sz="2800" b="1" dirty="0" smtClean="0">
                <a:solidFill>
                  <a:srgbClr val="FF0000"/>
                </a:solidFill>
              </a:rPr>
              <a:t>populace</a:t>
            </a:r>
            <a:r>
              <a:rPr lang="cs-CZ" sz="2800" dirty="0" smtClean="0"/>
              <a:t> – </a:t>
            </a:r>
            <a:r>
              <a:rPr lang="cs-CZ" sz="2800" dirty="0" smtClean="0">
                <a:solidFill>
                  <a:schemeClr val="tx2"/>
                </a:solidFill>
              </a:rPr>
              <a:t>společenstva – ekosystémy – krajina – biosféra</a:t>
            </a:r>
          </a:p>
          <a:p>
            <a:pPr marL="0" indent="0">
              <a:buNone/>
            </a:pPr>
            <a:r>
              <a:rPr lang="cs-CZ" sz="2800" dirty="0" smtClean="0"/>
              <a:t> </a:t>
            </a:r>
          </a:p>
          <a:p>
            <a:r>
              <a:rPr lang="cs-CZ" sz="2800" dirty="0" smtClean="0">
                <a:solidFill>
                  <a:srgbClr val="FF0000"/>
                </a:solidFill>
              </a:rPr>
              <a:t>Populace je soubor jedinců určitého druhu žijícího v určitém prostředí, které uspokojuje jeho požadavky na rozmnožování, přežívání a migraci.</a:t>
            </a:r>
          </a:p>
          <a:p>
            <a:pPr marL="0" indent="0">
              <a:buNone/>
            </a:pPr>
            <a:endParaRPr lang="cs-CZ" sz="2800" dirty="0" smtClean="0"/>
          </a:p>
          <a:p>
            <a:r>
              <a:rPr lang="cs-CZ" sz="2800" dirty="0" smtClean="0"/>
              <a:t>Ekologie populací – studuje základní životní procesy (</a:t>
            </a:r>
            <a:r>
              <a:rPr lang="cs-CZ" sz="2800" dirty="0" err="1" smtClean="0"/>
              <a:t>pattern</a:t>
            </a:r>
            <a:r>
              <a:rPr lang="cs-CZ" sz="2800" dirty="0" smtClean="0"/>
              <a:t>), jejich dynamiku a strukturu v populacích. </a:t>
            </a:r>
          </a:p>
          <a:p>
            <a:endParaRPr lang="cs-CZ" dirty="0"/>
          </a:p>
        </p:txBody>
      </p:sp>
    </p:spTree>
    <p:extLst>
      <p:ext uri="{BB962C8B-B14F-4D97-AF65-F5344CB8AC3E}">
        <p14:creationId xmlns:p14="http://schemas.microsoft.com/office/powerpoint/2010/main" val="3834603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3248025"/>
            <a:ext cx="1079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650" y="26162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371633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6162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5922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3446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850" y="46656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7244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08768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88315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33258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0500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156527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2239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292350"/>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8" y="399732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02126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31" name="TextovéPole 1"/>
          <p:cNvSpPr txBox="1">
            <a:spLocks noChangeArrowheads="1"/>
          </p:cNvSpPr>
          <p:nvPr/>
        </p:nvSpPr>
        <p:spPr bwMode="auto">
          <a:xfrm>
            <a:off x="755576" y="221159"/>
            <a:ext cx="75953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3400" dirty="0"/>
              <a:t>Distribuce paraziti v populaci hostitele </a:t>
            </a:r>
          </a:p>
        </p:txBody>
      </p:sp>
      <p:sp>
        <p:nvSpPr>
          <p:cNvPr id="3" name="Veselý obličej 2"/>
          <p:cNvSpPr/>
          <p:nvPr/>
        </p:nvSpPr>
        <p:spPr>
          <a:xfrm>
            <a:off x="1041400" y="1573312"/>
            <a:ext cx="98425" cy="95250"/>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pic>
        <p:nvPicPr>
          <p:cNvPr id="1157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588" y="213360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198913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2243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613" y="193833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50" y="2133600"/>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06863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3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06863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3522663"/>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38115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381158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86080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4"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234950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5"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9838" y="6921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52133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75" y="5500688"/>
            <a:ext cx="10858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8"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205288"/>
            <a:ext cx="10858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49"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0388" y="4060825"/>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5429250"/>
            <a:ext cx="10858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9213" y="3197225"/>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242093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5589588"/>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4"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573713"/>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5"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5394325"/>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6"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438626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7"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5388" y="45307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8"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4675" y="3644900"/>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59"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8325" y="4221163"/>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0"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013" y="1125538"/>
            <a:ext cx="122237" cy="12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1"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013" y="177323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2"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163" y="294640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3"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5949950"/>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4"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5163" y="604361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5" name="Picture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4313" y="575468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6"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594995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7"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575" y="51069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8" name="Picture 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9175" y="44592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69"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45815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0"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9538" y="611505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1" name="Picture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313" y="60928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87496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235325"/>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946400"/>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090863"/>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141663"/>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353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35756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7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235325"/>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292417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582771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2"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0125" y="5178425"/>
            <a:ext cx="1222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3"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538" y="551656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4"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0125" y="55895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5"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2488" y="525145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553878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7"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220503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8"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215423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89"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5388" y="43656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0"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313" y="594995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4588" y="5300663"/>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2"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275" y="57546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3"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8100" y="57546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4"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62372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5"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313" y="6308725"/>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6"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4438" y="6165850"/>
            <a:ext cx="122237"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7"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4438" y="5970588"/>
            <a:ext cx="1222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98"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6237288"/>
            <a:ext cx="12223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154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sz="3400" dirty="0"/>
              <a:t>Distribuce parazitů </a:t>
            </a:r>
            <a:r>
              <a:rPr lang="cs-CZ" sz="2200" dirty="0"/>
              <a:t>(  )</a:t>
            </a:r>
            <a:r>
              <a:rPr lang="cs-CZ" sz="3400" dirty="0"/>
              <a:t> v populaci hostitele</a:t>
            </a:r>
          </a:p>
        </p:txBody>
      </p:sp>
      <p:pic>
        <p:nvPicPr>
          <p:cNvPr id="66562" name="Picture 2" descr="Aggregated distribution - Wikiped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417638"/>
            <a:ext cx="6235924" cy="5144638"/>
          </a:xfrm>
          <a:prstGeom prst="rect">
            <a:avLst/>
          </a:prstGeom>
          <a:noFill/>
          <a:extLst>
            <a:ext uri="{909E8E84-426E-40DD-AFC4-6F175D3DCCD1}">
              <a14:hiddenFill xmlns:a14="http://schemas.microsoft.com/office/drawing/2010/main">
                <a:solidFill>
                  <a:srgbClr val="FFFFFF"/>
                </a:solidFill>
              </a14:hiddenFill>
            </a:ext>
          </a:extLst>
        </p:spPr>
      </p:pic>
      <p:sp>
        <p:nvSpPr>
          <p:cNvPr id="17" name="Veselý obličej 16"/>
          <p:cNvSpPr/>
          <p:nvPr/>
        </p:nvSpPr>
        <p:spPr>
          <a:xfrm>
            <a:off x="4473575" y="741462"/>
            <a:ext cx="98425" cy="95250"/>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pic>
        <p:nvPicPr>
          <p:cNvPr id="1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148" y="404664"/>
            <a:ext cx="607324"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915816" y="3070701"/>
            <a:ext cx="4604530" cy="646331"/>
          </a:xfrm>
          <a:prstGeom prst="rect">
            <a:avLst/>
          </a:prstGeom>
          <a:solidFill>
            <a:schemeClr val="bg1"/>
          </a:solidFill>
          <a:ln w="12700">
            <a:solidFill>
              <a:schemeClr val="tx1"/>
            </a:solidFill>
          </a:ln>
        </p:spPr>
        <p:txBody>
          <a:bodyPr wrap="none" rtlCol="0">
            <a:spAutoFit/>
          </a:bodyPr>
          <a:lstStyle/>
          <a:p>
            <a:r>
              <a:rPr lang="cs-CZ" sz="3600" dirty="0"/>
              <a:t>P</a:t>
            </a:r>
            <a:r>
              <a:rPr lang="cs-CZ" sz="3600" dirty="0" smtClean="0"/>
              <a:t>rvní zákon parazitismu</a:t>
            </a:r>
            <a:endParaRPr lang="cs-CZ" sz="3600" dirty="0"/>
          </a:p>
        </p:txBody>
      </p:sp>
      <p:sp>
        <p:nvSpPr>
          <p:cNvPr id="19" name="TextovéPole 18"/>
          <p:cNvSpPr txBox="1"/>
          <p:nvPr/>
        </p:nvSpPr>
        <p:spPr>
          <a:xfrm>
            <a:off x="2855271" y="6093296"/>
            <a:ext cx="3876969" cy="430887"/>
          </a:xfrm>
          <a:prstGeom prst="rect">
            <a:avLst/>
          </a:prstGeom>
          <a:solidFill>
            <a:schemeClr val="bg1"/>
          </a:solidFill>
          <a:ln>
            <a:noFill/>
          </a:ln>
        </p:spPr>
        <p:txBody>
          <a:bodyPr wrap="square" rtlCol="0">
            <a:spAutoFit/>
          </a:bodyPr>
          <a:lstStyle/>
          <a:p>
            <a:pPr algn="ctr"/>
            <a:r>
              <a:rPr lang="cs-CZ" sz="2200" dirty="0" smtClean="0"/>
              <a:t>Počet parazitů na hostitele</a:t>
            </a:r>
            <a:endParaRPr lang="cs-CZ" sz="2200" dirty="0"/>
          </a:p>
        </p:txBody>
      </p:sp>
      <p:sp>
        <p:nvSpPr>
          <p:cNvPr id="21" name="TextovéPole 20"/>
          <p:cNvSpPr txBox="1"/>
          <p:nvPr/>
        </p:nvSpPr>
        <p:spPr>
          <a:xfrm rot="16200000">
            <a:off x="-314041" y="3851705"/>
            <a:ext cx="3724569" cy="430887"/>
          </a:xfrm>
          <a:prstGeom prst="rect">
            <a:avLst/>
          </a:prstGeom>
          <a:solidFill>
            <a:schemeClr val="bg1"/>
          </a:solidFill>
          <a:ln>
            <a:noFill/>
          </a:ln>
        </p:spPr>
        <p:txBody>
          <a:bodyPr wrap="square" rtlCol="0">
            <a:spAutoFit/>
          </a:bodyPr>
          <a:lstStyle/>
          <a:p>
            <a:pPr algn="ctr"/>
            <a:r>
              <a:rPr lang="cs-CZ" sz="2200" dirty="0" smtClean="0"/>
              <a:t>Počet hostitelů</a:t>
            </a:r>
            <a:endParaRPr lang="cs-CZ" sz="2200" dirty="0"/>
          </a:p>
        </p:txBody>
      </p:sp>
      <p:sp>
        <p:nvSpPr>
          <p:cNvPr id="22" name="TextovéPole 21"/>
          <p:cNvSpPr txBox="1"/>
          <p:nvPr/>
        </p:nvSpPr>
        <p:spPr>
          <a:xfrm>
            <a:off x="1487119" y="1196752"/>
            <a:ext cx="2652833" cy="707886"/>
          </a:xfrm>
          <a:prstGeom prst="rect">
            <a:avLst/>
          </a:prstGeom>
          <a:solidFill>
            <a:schemeClr val="bg1"/>
          </a:solidFill>
          <a:ln>
            <a:noFill/>
          </a:ln>
        </p:spPr>
        <p:txBody>
          <a:bodyPr wrap="square" rtlCol="0">
            <a:spAutoFit/>
          </a:bodyPr>
          <a:lstStyle/>
          <a:p>
            <a:r>
              <a:rPr lang="cs-CZ" sz="2000" dirty="0" smtClean="0"/>
              <a:t>Většina jedinců nemá </a:t>
            </a:r>
          </a:p>
          <a:p>
            <a:r>
              <a:rPr lang="cs-CZ" sz="2000" dirty="0" smtClean="0"/>
              <a:t>žádné parazity</a:t>
            </a:r>
            <a:endParaRPr lang="cs-CZ" sz="2000" dirty="0"/>
          </a:p>
        </p:txBody>
      </p:sp>
      <p:pic>
        <p:nvPicPr>
          <p:cNvPr id="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108" y="1802815"/>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ovéPole 22"/>
          <p:cNvSpPr txBox="1"/>
          <p:nvPr/>
        </p:nvSpPr>
        <p:spPr>
          <a:xfrm>
            <a:off x="2207199" y="4809346"/>
            <a:ext cx="2652833" cy="707886"/>
          </a:xfrm>
          <a:prstGeom prst="rect">
            <a:avLst/>
          </a:prstGeom>
          <a:solidFill>
            <a:schemeClr val="bg1"/>
          </a:solidFill>
          <a:ln>
            <a:noFill/>
          </a:ln>
        </p:spPr>
        <p:txBody>
          <a:bodyPr wrap="square" rtlCol="0">
            <a:spAutoFit/>
          </a:bodyPr>
          <a:lstStyle/>
          <a:p>
            <a:r>
              <a:rPr lang="cs-CZ" sz="2000" dirty="0" smtClean="0"/>
              <a:t>Mnoho jedinců má jen 1 parazita</a:t>
            </a:r>
          </a:p>
        </p:txBody>
      </p:sp>
      <p:sp>
        <p:nvSpPr>
          <p:cNvPr id="24" name="TextovéPole 23"/>
          <p:cNvSpPr txBox="1"/>
          <p:nvPr/>
        </p:nvSpPr>
        <p:spPr>
          <a:xfrm>
            <a:off x="5735591" y="5229200"/>
            <a:ext cx="2652833" cy="707886"/>
          </a:xfrm>
          <a:prstGeom prst="rect">
            <a:avLst/>
          </a:prstGeom>
          <a:solidFill>
            <a:schemeClr val="bg1"/>
          </a:solidFill>
          <a:ln>
            <a:noFill/>
          </a:ln>
        </p:spPr>
        <p:txBody>
          <a:bodyPr wrap="square" rtlCol="0">
            <a:spAutoFit/>
          </a:bodyPr>
          <a:lstStyle/>
          <a:p>
            <a:r>
              <a:rPr lang="cs-CZ" sz="2000" dirty="0" smtClean="0"/>
              <a:t>Několik jedinců </a:t>
            </a:r>
          </a:p>
          <a:p>
            <a:r>
              <a:rPr lang="cs-CZ" sz="2000" dirty="0" smtClean="0"/>
              <a:t>má většinu parazitů</a:t>
            </a:r>
            <a:endParaRPr lang="cs-CZ" sz="2000"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532" y="4581128"/>
            <a:ext cx="10795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Veselý obličej 12"/>
          <p:cNvSpPr/>
          <p:nvPr/>
        </p:nvSpPr>
        <p:spPr>
          <a:xfrm>
            <a:off x="8031444" y="5085184"/>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25" name="Veselý obličej 24"/>
          <p:cNvSpPr/>
          <p:nvPr/>
        </p:nvSpPr>
        <p:spPr>
          <a:xfrm>
            <a:off x="8183844" y="493179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26" name="Veselý obličej 25"/>
          <p:cNvSpPr/>
          <p:nvPr/>
        </p:nvSpPr>
        <p:spPr>
          <a:xfrm>
            <a:off x="8442294" y="513943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27" name="Veselý obličej 26"/>
          <p:cNvSpPr/>
          <p:nvPr/>
        </p:nvSpPr>
        <p:spPr>
          <a:xfrm>
            <a:off x="8154262" y="5355461"/>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28" name="Veselý obličej 27"/>
          <p:cNvSpPr/>
          <p:nvPr/>
        </p:nvSpPr>
        <p:spPr>
          <a:xfrm>
            <a:off x="7740352" y="513943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29" name="Veselý obličej 28"/>
          <p:cNvSpPr/>
          <p:nvPr/>
        </p:nvSpPr>
        <p:spPr>
          <a:xfrm>
            <a:off x="8183844" y="493179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0" name="Veselý obličej 29"/>
          <p:cNvSpPr/>
          <p:nvPr/>
        </p:nvSpPr>
        <p:spPr>
          <a:xfrm>
            <a:off x="8244408" y="508419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1" name="Veselý obličej 30"/>
          <p:cNvSpPr/>
          <p:nvPr/>
        </p:nvSpPr>
        <p:spPr>
          <a:xfrm>
            <a:off x="8244408" y="5211445"/>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2" name="Veselý obličej 31"/>
          <p:cNvSpPr/>
          <p:nvPr/>
        </p:nvSpPr>
        <p:spPr>
          <a:xfrm>
            <a:off x="7884368" y="5211445"/>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3" name="Veselý obličej 32"/>
          <p:cNvSpPr/>
          <p:nvPr/>
        </p:nvSpPr>
        <p:spPr>
          <a:xfrm>
            <a:off x="8183844" y="493179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4" name="Veselý obličej 33"/>
          <p:cNvSpPr/>
          <p:nvPr/>
        </p:nvSpPr>
        <p:spPr>
          <a:xfrm>
            <a:off x="8082254" y="5013176"/>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5" name="Veselý obličej 34"/>
          <p:cNvSpPr/>
          <p:nvPr/>
        </p:nvSpPr>
        <p:spPr>
          <a:xfrm>
            <a:off x="7866230" y="4941168"/>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6" name="Veselý obličej 35"/>
          <p:cNvSpPr/>
          <p:nvPr/>
        </p:nvSpPr>
        <p:spPr>
          <a:xfrm>
            <a:off x="8031444" y="4869160"/>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7" name="Veselý obličej 36"/>
          <p:cNvSpPr/>
          <p:nvPr/>
        </p:nvSpPr>
        <p:spPr>
          <a:xfrm>
            <a:off x="8183844" y="493179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38" name="Veselý obličej 37"/>
          <p:cNvSpPr/>
          <p:nvPr/>
        </p:nvSpPr>
        <p:spPr>
          <a:xfrm>
            <a:off x="8028384" y="5283453"/>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pic>
        <p:nvPicPr>
          <p:cNvPr id="4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17" y="4843492"/>
            <a:ext cx="10795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Veselý obličej 40"/>
          <p:cNvSpPr/>
          <p:nvPr/>
        </p:nvSpPr>
        <p:spPr>
          <a:xfrm>
            <a:off x="1091747" y="5394857"/>
            <a:ext cx="90146" cy="89763"/>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Tree>
    <p:extLst>
      <p:ext uri="{BB962C8B-B14F-4D97-AF65-F5344CB8AC3E}">
        <p14:creationId xmlns:p14="http://schemas.microsoft.com/office/powerpoint/2010/main" val="720065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22114"/>
          </a:xfrm>
        </p:spPr>
        <p:txBody>
          <a:bodyPr>
            <a:normAutofit/>
          </a:bodyPr>
          <a:lstStyle/>
          <a:p>
            <a:r>
              <a:rPr lang="cs-CZ" sz="3600" dirty="0" smtClean="0"/>
              <a:t>Agregovaná frekvenční distribuce</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619672" y="1052736"/>
            <a:ext cx="5479811" cy="3869630"/>
          </a:xfrm>
          <a:prstGeom prst="rect">
            <a:avLst/>
          </a:prstGeom>
        </p:spPr>
      </p:pic>
      <p:sp>
        <p:nvSpPr>
          <p:cNvPr id="5" name="TextovéPole 4"/>
          <p:cNvSpPr txBox="1"/>
          <p:nvPr/>
        </p:nvSpPr>
        <p:spPr>
          <a:xfrm>
            <a:off x="611560" y="5229200"/>
            <a:ext cx="7920566" cy="1200329"/>
          </a:xfrm>
          <a:prstGeom prst="rect">
            <a:avLst/>
          </a:prstGeom>
          <a:noFill/>
        </p:spPr>
        <p:txBody>
          <a:bodyPr wrap="none" rtlCol="0">
            <a:spAutoFit/>
          </a:bodyPr>
          <a:lstStyle/>
          <a:p>
            <a:r>
              <a:rPr lang="cs-CZ" dirty="0" smtClean="0"/>
              <a:t>Agregovaná distribuce střevního </a:t>
            </a:r>
            <a:r>
              <a:rPr lang="cs-CZ" dirty="0" err="1" smtClean="0"/>
              <a:t>nematoda</a:t>
            </a:r>
            <a:r>
              <a:rPr lang="cs-CZ" dirty="0" smtClean="0"/>
              <a:t> </a:t>
            </a:r>
            <a:r>
              <a:rPr lang="cs-CZ" dirty="0" err="1" smtClean="0"/>
              <a:t>Heligomosimum</a:t>
            </a:r>
            <a:r>
              <a:rPr lang="cs-CZ" dirty="0" smtClean="0"/>
              <a:t> </a:t>
            </a:r>
            <a:r>
              <a:rPr lang="cs-CZ" dirty="0" err="1" smtClean="0"/>
              <a:t>mixtum</a:t>
            </a:r>
            <a:r>
              <a:rPr lang="cs-CZ" dirty="0" smtClean="0"/>
              <a:t> z populace </a:t>
            </a:r>
          </a:p>
          <a:p>
            <a:r>
              <a:rPr lang="cs-CZ" dirty="0" err="1" smtClean="0"/>
              <a:t>Myodes</a:t>
            </a:r>
            <a:r>
              <a:rPr lang="cs-CZ" dirty="0" smtClean="0"/>
              <a:t> </a:t>
            </a:r>
            <a:r>
              <a:rPr lang="cs-CZ" dirty="0" err="1" smtClean="0"/>
              <a:t>glareolus</a:t>
            </a:r>
            <a:r>
              <a:rPr lang="cs-CZ" dirty="0" smtClean="0"/>
              <a:t> v Polsku. Znázorňuje nalezenou distribuci a predikci nejlépe </a:t>
            </a:r>
          </a:p>
          <a:p>
            <a:r>
              <a:rPr lang="cs-CZ" dirty="0" smtClean="0"/>
              <a:t>odpovídající negativnímu binomickému modelu. Nalezený průběh dobře odpovídá </a:t>
            </a:r>
          </a:p>
          <a:p>
            <a:r>
              <a:rPr lang="cs-CZ" dirty="0" smtClean="0"/>
              <a:t>negativnímu binomickému modelu a není v souladu s </a:t>
            </a:r>
            <a:r>
              <a:rPr lang="cs-CZ" dirty="0" err="1" smtClean="0"/>
              <a:t>Poisonových</a:t>
            </a:r>
            <a:r>
              <a:rPr lang="cs-CZ" dirty="0" smtClean="0"/>
              <a:t> rozložením. </a:t>
            </a:r>
            <a:endParaRPr lang="cs-CZ" dirty="0"/>
          </a:p>
        </p:txBody>
      </p:sp>
    </p:spTree>
    <p:extLst>
      <p:ext uri="{BB962C8B-B14F-4D97-AF65-F5344CB8AC3E}">
        <p14:creationId xmlns:p14="http://schemas.microsoft.com/office/powerpoint/2010/main" val="731585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a:bodyPr>
          <a:lstStyle/>
          <a:p>
            <a:r>
              <a:rPr lang="cs-CZ" sz="3600" dirty="0" smtClean="0"/>
              <a:t>Pravděpodobnostní distribuce</a:t>
            </a:r>
            <a:endParaRPr lang="cs-CZ" sz="3600" dirty="0"/>
          </a:p>
        </p:txBody>
      </p:sp>
      <p:sp>
        <p:nvSpPr>
          <p:cNvPr id="3" name="Zástupný symbol pro obsah 2"/>
          <p:cNvSpPr>
            <a:spLocks noGrp="1"/>
          </p:cNvSpPr>
          <p:nvPr>
            <p:ph idx="1"/>
          </p:nvPr>
        </p:nvSpPr>
        <p:spPr>
          <a:xfrm>
            <a:off x="457200" y="1379909"/>
            <a:ext cx="8229600" cy="4785395"/>
          </a:xfrm>
        </p:spPr>
        <p:txBody>
          <a:bodyPr>
            <a:normAutofit lnSpcReduction="10000"/>
          </a:bodyPr>
          <a:lstStyle/>
          <a:p>
            <a:pPr marL="0" indent="0">
              <a:buNone/>
            </a:pPr>
            <a:r>
              <a:rPr lang="cs-CZ" sz="2800" dirty="0" smtClean="0"/>
              <a:t>Existují tři teoretické modely pro popis frekvenční distribuce parazita v populaci hostitele:</a:t>
            </a:r>
          </a:p>
          <a:p>
            <a:endParaRPr lang="cs-CZ" sz="2800" b="1" dirty="0"/>
          </a:p>
          <a:p>
            <a:r>
              <a:rPr lang="cs-CZ" sz="2800" b="1" dirty="0" smtClean="0"/>
              <a:t>Positivní binomický model </a:t>
            </a:r>
            <a:r>
              <a:rPr lang="cs-CZ" sz="2800" dirty="0" smtClean="0"/>
              <a:t>(</a:t>
            </a:r>
            <a:r>
              <a:rPr lang="cs-CZ" sz="2800" dirty="0" err="1" smtClean="0"/>
              <a:t>underdispersion</a:t>
            </a:r>
            <a:r>
              <a:rPr lang="cs-CZ" sz="2800" dirty="0" smtClean="0"/>
              <a:t>)</a:t>
            </a:r>
          </a:p>
          <a:p>
            <a:r>
              <a:rPr lang="cs-CZ" sz="2800" b="1" dirty="0" err="1" smtClean="0"/>
              <a:t>Poisonův</a:t>
            </a:r>
            <a:r>
              <a:rPr lang="cs-CZ" sz="2800" b="1" dirty="0" smtClean="0"/>
              <a:t> model </a:t>
            </a:r>
            <a:r>
              <a:rPr lang="cs-CZ" sz="2800" dirty="0" smtClean="0"/>
              <a:t>(</a:t>
            </a:r>
            <a:r>
              <a:rPr lang="cs-CZ" sz="2800" dirty="0" err="1" smtClean="0"/>
              <a:t>random</a:t>
            </a:r>
            <a:r>
              <a:rPr lang="cs-CZ" sz="2800" dirty="0" smtClean="0"/>
              <a:t>)</a:t>
            </a:r>
          </a:p>
          <a:p>
            <a:r>
              <a:rPr lang="cs-CZ" sz="2800" b="1" dirty="0" smtClean="0"/>
              <a:t>Negativní binomický model </a:t>
            </a:r>
            <a:r>
              <a:rPr lang="cs-CZ" sz="2800" dirty="0" smtClean="0"/>
              <a:t>(</a:t>
            </a:r>
            <a:r>
              <a:rPr lang="cs-CZ" sz="2800" dirty="0" err="1" smtClean="0"/>
              <a:t>overdispersion</a:t>
            </a:r>
            <a:r>
              <a:rPr lang="cs-CZ" sz="2800" dirty="0" smtClean="0"/>
              <a:t>)</a:t>
            </a:r>
          </a:p>
          <a:p>
            <a:pPr marL="0" indent="0">
              <a:buNone/>
            </a:pPr>
            <a:endParaRPr lang="cs-CZ" sz="2800" dirty="0"/>
          </a:p>
          <a:p>
            <a:pPr marL="0" indent="0">
              <a:buNone/>
            </a:pPr>
            <a:r>
              <a:rPr lang="cs-CZ" sz="2800" dirty="0" smtClean="0"/>
              <a:t>Paraziti jsou nejčastěji agregováni (</a:t>
            </a:r>
            <a:r>
              <a:rPr lang="cs-CZ" sz="2800" dirty="0" err="1" smtClean="0"/>
              <a:t>overdispersion</a:t>
            </a:r>
            <a:r>
              <a:rPr lang="cs-CZ" sz="2800" dirty="0" smtClean="0"/>
              <a:t>), kdy největší část populace cizopasníka je nahloučená v relativně malé části populace hostitele.</a:t>
            </a:r>
            <a:endParaRPr lang="cs-CZ" sz="2800" dirty="0"/>
          </a:p>
        </p:txBody>
      </p:sp>
    </p:spTree>
    <p:extLst>
      <p:ext uri="{BB962C8B-B14F-4D97-AF65-F5344CB8AC3E}">
        <p14:creationId xmlns:p14="http://schemas.microsoft.com/office/powerpoint/2010/main" val="419563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02275" y="-1312845"/>
            <a:ext cx="5911370" cy="904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970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400" dirty="0" smtClean="0"/>
              <a:t>Vztah mezi prevalencí a průměrné </a:t>
            </a:r>
            <a:br>
              <a:rPr lang="cs-CZ" sz="3400" dirty="0" smtClean="0"/>
            </a:br>
            <a:r>
              <a:rPr lang="cs-CZ" sz="3400" dirty="0" smtClean="0"/>
              <a:t>intenzity  invaze</a:t>
            </a:r>
            <a:endParaRPr lang="cs-CZ" sz="3400" dirty="0"/>
          </a:p>
        </p:txBody>
      </p:sp>
      <p:pic>
        <p:nvPicPr>
          <p:cNvPr id="4" name="Zástupný symbol pro obsah 3"/>
          <p:cNvPicPr>
            <a:picLocks noGrp="1" noChangeAspect="1"/>
          </p:cNvPicPr>
          <p:nvPr>
            <p:ph idx="1"/>
          </p:nvPr>
        </p:nvPicPr>
        <p:blipFill>
          <a:blip r:embed="rId2"/>
          <a:stretch>
            <a:fillRect/>
          </a:stretch>
        </p:blipFill>
        <p:spPr>
          <a:xfrm>
            <a:off x="1187624" y="1628800"/>
            <a:ext cx="6768752" cy="4910918"/>
          </a:xfrm>
          <a:prstGeom prst="rect">
            <a:avLst/>
          </a:prstGeom>
        </p:spPr>
      </p:pic>
    </p:spTree>
    <p:extLst>
      <p:ext uri="{BB962C8B-B14F-4D97-AF65-F5344CB8AC3E}">
        <p14:creationId xmlns:p14="http://schemas.microsoft.com/office/powerpoint/2010/main" val="1492617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74638"/>
            <a:ext cx="8229600" cy="778098"/>
          </a:xfrm>
        </p:spPr>
        <p:txBody>
          <a:bodyPr>
            <a:normAutofit/>
          </a:bodyPr>
          <a:lstStyle/>
          <a:p>
            <a:r>
              <a:rPr lang="cs-CZ" sz="3600" dirty="0" smtClean="0"/>
              <a:t>Příklady agregovaná distribuce parazitů: I</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525386" y="1751910"/>
            <a:ext cx="8093227" cy="3354179"/>
          </a:xfrm>
          <a:prstGeom prst="rect">
            <a:avLst/>
          </a:prstGeom>
        </p:spPr>
      </p:pic>
      <p:sp>
        <p:nvSpPr>
          <p:cNvPr id="5" name="Obdélník 4"/>
          <p:cNvSpPr/>
          <p:nvPr/>
        </p:nvSpPr>
        <p:spPr>
          <a:xfrm>
            <a:off x="683568" y="4797152"/>
            <a:ext cx="410344" cy="410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445918" y="4797152"/>
            <a:ext cx="410344" cy="410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971600" y="5229200"/>
            <a:ext cx="3534942" cy="646331"/>
          </a:xfrm>
          <a:prstGeom prst="rect">
            <a:avLst/>
          </a:prstGeom>
          <a:noFill/>
        </p:spPr>
        <p:txBody>
          <a:bodyPr wrap="none" rtlCol="0">
            <a:spAutoFit/>
          </a:bodyPr>
          <a:lstStyle/>
          <a:p>
            <a:r>
              <a:rPr lang="cs-CZ" b="1" dirty="0" err="1" smtClean="0"/>
              <a:t>Schistocephalus</a:t>
            </a:r>
            <a:r>
              <a:rPr lang="cs-CZ" b="1" dirty="0" smtClean="0"/>
              <a:t> </a:t>
            </a:r>
            <a:r>
              <a:rPr lang="cs-CZ" b="1" dirty="0" err="1" smtClean="0"/>
              <a:t>solidus</a:t>
            </a:r>
            <a:r>
              <a:rPr lang="cs-CZ" b="1" dirty="0" smtClean="0"/>
              <a:t> </a:t>
            </a:r>
            <a:r>
              <a:rPr lang="cs-CZ" dirty="0" smtClean="0"/>
              <a:t>z populace </a:t>
            </a:r>
          </a:p>
          <a:p>
            <a:r>
              <a:rPr lang="cs-CZ" dirty="0" err="1" smtClean="0"/>
              <a:t>Gasterosteus</a:t>
            </a:r>
            <a:r>
              <a:rPr lang="cs-CZ" dirty="0" smtClean="0"/>
              <a:t> </a:t>
            </a:r>
            <a:r>
              <a:rPr lang="cs-CZ" dirty="0" err="1" smtClean="0"/>
              <a:t>aculeatus</a:t>
            </a:r>
            <a:endParaRPr lang="cs-CZ" dirty="0"/>
          </a:p>
        </p:txBody>
      </p:sp>
      <p:sp>
        <p:nvSpPr>
          <p:cNvPr id="8" name="TextovéPole 7"/>
          <p:cNvSpPr txBox="1"/>
          <p:nvPr/>
        </p:nvSpPr>
        <p:spPr>
          <a:xfrm>
            <a:off x="5292080" y="5230941"/>
            <a:ext cx="3128998" cy="646331"/>
          </a:xfrm>
          <a:prstGeom prst="rect">
            <a:avLst/>
          </a:prstGeom>
          <a:noFill/>
        </p:spPr>
        <p:txBody>
          <a:bodyPr wrap="none" rtlCol="0">
            <a:spAutoFit/>
          </a:bodyPr>
          <a:lstStyle/>
          <a:p>
            <a:r>
              <a:rPr lang="cs-CZ" b="1" dirty="0" err="1" smtClean="0"/>
              <a:t>Ribeirolia</a:t>
            </a:r>
            <a:r>
              <a:rPr lang="cs-CZ" b="1" dirty="0" smtClean="0"/>
              <a:t> </a:t>
            </a:r>
            <a:r>
              <a:rPr lang="cs-CZ" b="1" dirty="0" err="1" smtClean="0"/>
              <a:t>ondatrae</a:t>
            </a:r>
            <a:r>
              <a:rPr lang="cs-CZ" b="1" dirty="0" smtClean="0"/>
              <a:t> </a:t>
            </a:r>
            <a:r>
              <a:rPr lang="cs-CZ" dirty="0" smtClean="0"/>
              <a:t>z populace </a:t>
            </a:r>
          </a:p>
          <a:p>
            <a:r>
              <a:rPr lang="cs-CZ" dirty="0" smtClean="0"/>
              <a:t>žab </a:t>
            </a:r>
            <a:r>
              <a:rPr lang="cs-CZ" dirty="0" err="1" smtClean="0"/>
              <a:t>Lithobates</a:t>
            </a:r>
            <a:r>
              <a:rPr lang="cs-CZ" dirty="0" smtClean="0"/>
              <a:t> </a:t>
            </a:r>
            <a:r>
              <a:rPr lang="cs-CZ" dirty="0" err="1" smtClean="0"/>
              <a:t>pipiens</a:t>
            </a:r>
            <a:endParaRPr lang="cs-CZ" dirty="0"/>
          </a:p>
        </p:txBody>
      </p:sp>
      <p:pic>
        <p:nvPicPr>
          <p:cNvPr id="9" name="Picture 2" descr="Schistocephalus solidus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165604"/>
            <a:ext cx="2592288" cy="1047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mes of Parasit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01" y="2060848"/>
            <a:ext cx="2389312" cy="196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32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3426" y="1700808"/>
            <a:ext cx="9114792" cy="3135489"/>
          </a:xfrm>
          <a:prstGeom prst="rect">
            <a:avLst/>
          </a:prstGeom>
        </p:spPr>
      </p:pic>
      <p:pic>
        <p:nvPicPr>
          <p:cNvPr id="7" name="Picture 6" descr="Life cycle of the Salmon Louse | Marine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84784"/>
            <a:ext cx="2995315" cy="230352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778098"/>
          </a:xfrm>
        </p:spPr>
        <p:txBody>
          <a:bodyPr>
            <a:normAutofit/>
          </a:bodyPr>
          <a:lstStyle/>
          <a:p>
            <a:r>
              <a:rPr lang="cs-CZ" sz="3600" dirty="0" smtClean="0"/>
              <a:t>Příklady agregovaná distribuce parazitů: II</a:t>
            </a:r>
            <a:endParaRPr lang="cs-CZ" sz="3600" dirty="0"/>
          </a:p>
        </p:txBody>
      </p:sp>
      <p:sp>
        <p:nvSpPr>
          <p:cNvPr id="5" name="TextovéPole 4"/>
          <p:cNvSpPr txBox="1"/>
          <p:nvPr/>
        </p:nvSpPr>
        <p:spPr>
          <a:xfrm>
            <a:off x="971600" y="5158933"/>
            <a:ext cx="3560462" cy="646331"/>
          </a:xfrm>
          <a:prstGeom prst="rect">
            <a:avLst/>
          </a:prstGeom>
          <a:noFill/>
        </p:spPr>
        <p:txBody>
          <a:bodyPr wrap="none" rtlCol="0">
            <a:spAutoFit/>
          </a:bodyPr>
          <a:lstStyle/>
          <a:p>
            <a:r>
              <a:rPr lang="cs-CZ" b="1" dirty="0" err="1" smtClean="0"/>
              <a:t>Lepeophteirus</a:t>
            </a:r>
            <a:r>
              <a:rPr lang="cs-CZ" b="1" dirty="0" smtClean="0"/>
              <a:t> </a:t>
            </a:r>
            <a:r>
              <a:rPr lang="cs-CZ" b="1" dirty="0" err="1" smtClean="0"/>
              <a:t>salmonis</a:t>
            </a:r>
            <a:r>
              <a:rPr lang="cs-CZ" dirty="0" smtClean="0"/>
              <a:t> z populace </a:t>
            </a:r>
          </a:p>
          <a:p>
            <a:r>
              <a:rPr lang="cs-CZ" dirty="0" err="1" smtClean="0"/>
              <a:t>Onchorhynus</a:t>
            </a:r>
            <a:r>
              <a:rPr lang="cs-CZ" dirty="0" smtClean="0"/>
              <a:t> </a:t>
            </a:r>
            <a:r>
              <a:rPr lang="cs-CZ" dirty="0" err="1" smtClean="0"/>
              <a:t>gorbusha</a:t>
            </a:r>
            <a:endParaRPr lang="cs-CZ" dirty="0"/>
          </a:p>
        </p:txBody>
      </p:sp>
      <p:sp>
        <p:nvSpPr>
          <p:cNvPr id="6" name="TextovéPole 5"/>
          <p:cNvSpPr txBox="1"/>
          <p:nvPr/>
        </p:nvSpPr>
        <p:spPr>
          <a:xfrm>
            <a:off x="4860032" y="5158933"/>
            <a:ext cx="3828227" cy="646331"/>
          </a:xfrm>
          <a:prstGeom prst="rect">
            <a:avLst/>
          </a:prstGeom>
          <a:noFill/>
        </p:spPr>
        <p:txBody>
          <a:bodyPr wrap="none" rtlCol="0">
            <a:spAutoFit/>
          </a:bodyPr>
          <a:lstStyle/>
          <a:p>
            <a:r>
              <a:rPr lang="cs-CZ" b="1" dirty="0" err="1" smtClean="0"/>
              <a:t>Pseudoterranova</a:t>
            </a:r>
            <a:r>
              <a:rPr lang="cs-CZ" b="1" dirty="0" smtClean="0"/>
              <a:t> </a:t>
            </a:r>
            <a:r>
              <a:rPr lang="cs-CZ" b="1" dirty="0" err="1" smtClean="0"/>
              <a:t>decipiens</a:t>
            </a:r>
            <a:r>
              <a:rPr lang="cs-CZ" b="1" dirty="0" smtClean="0"/>
              <a:t> </a:t>
            </a:r>
            <a:r>
              <a:rPr lang="cs-CZ" dirty="0" smtClean="0"/>
              <a:t>z populace</a:t>
            </a:r>
          </a:p>
          <a:p>
            <a:r>
              <a:rPr lang="cs-CZ" dirty="0" err="1" smtClean="0"/>
              <a:t>Haliochoerus</a:t>
            </a:r>
            <a:r>
              <a:rPr lang="cs-CZ" dirty="0" smtClean="0"/>
              <a:t> </a:t>
            </a:r>
            <a:r>
              <a:rPr lang="cs-CZ" dirty="0" err="1" smtClean="0"/>
              <a:t>grypus</a:t>
            </a:r>
            <a:endParaRPr lang="cs-CZ" dirty="0"/>
          </a:p>
        </p:txBody>
      </p:sp>
      <p:pic>
        <p:nvPicPr>
          <p:cNvPr id="8" name="Picture 8" descr="Figure 1.1 from Sealworms (Pseudoterranova decipiens) in shorthorn sculpin  (Myoxocephalus scorpius) from the outer Oslofjord | Semantic Scho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196752"/>
            <a:ext cx="3024336" cy="237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27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volução biológica do homo sapiens. | Vetor Pr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29200"/>
            <a:ext cx="3646253" cy="1700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LD Systems: Taxonomy Browser - Culicoides {ge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749" y="2010572"/>
            <a:ext cx="2112305" cy="1584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xes | Where Do Foxes Live &amp; Other Fox Facts - The RSP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88" y="1980227"/>
            <a:ext cx="2569719" cy="1448773"/>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p:cNvPicPr>
            <a:picLocks noGrp="1" noChangeAspect="1"/>
          </p:cNvPicPr>
          <p:nvPr>
            <p:ph idx="1"/>
          </p:nvPr>
        </p:nvPicPr>
        <p:blipFill>
          <a:blip r:embed="rId5"/>
          <a:stretch>
            <a:fillRect/>
          </a:stretch>
        </p:blipFill>
        <p:spPr>
          <a:xfrm>
            <a:off x="1835696" y="1132886"/>
            <a:ext cx="4796182" cy="4384346"/>
          </a:xfrm>
          <a:prstGeom prst="rect">
            <a:avLst/>
          </a:prstGeom>
        </p:spPr>
      </p:pic>
      <p:sp>
        <p:nvSpPr>
          <p:cNvPr id="2" name="Nadpis 1"/>
          <p:cNvSpPr>
            <a:spLocks noGrp="1"/>
          </p:cNvSpPr>
          <p:nvPr>
            <p:ph type="title"/>
          </p:nvPr>
        </p:nvSpPr>
        <p:spPr>
          <a:xfrm>
            <a:off x="457200" y="274638"/>
            <a:ext cx="8229600" cy="778098"/>
          </a:xfrm>
        </p:spPr>
        <p:txBody>
          <a:bodyPr>
            <a:normAutofit/>
          </a:bodyPr>
          <a:lstStyle/>
          <a:p>
            <a:r>
              <a:rPr lang="cs-CZ" sz="3400" dirty="0" smtClean="0"/>
              <a:t>Příklady agregované distribuce cizopasníků: III</a:t>
            </a:r>
            <a:endParaRPr lang="cs-CZ" sz="3400" dirty="0"/>
          </a:p>
        </p:txBody>
      </p:sp>
      <p:sp>
        <p:nvSpPr>
          <p:cNvPr id="6" name="TextovéPole 5"/>
          <p:cNvSpPr txBox="1"/>
          <p:nvPr/>
        </p:nvSpPr>
        <p:spPr>
          <a:xfrm>
            <a:off x="251520" y="1270501"/>
            <a:ext cx="1957587" cy="646331"/>
          </a:xfrm>
          <a:prstGeom prst="rect">
            <a:avLst/>
          </a:prstGeom>
          <a:noFill/>
        </p:spPr>
        <p:txBody>
          <a:bodyPr wrap="none" rtlCol="0">
            <a:spAutoFit/>
          </a:bodyPr>
          <a:lstStyle/>
          <a:p>
            <a:pPr marL="342900" indent="-342900">
              <a:buAutoNum type="alphaLcParenBoth"/>
            </a:pPr>
            <a:r>
              <a:rPr lang="cs-CZ" b="1" dirty="0" err="1" smtClean="0"/>
              <a:t>Toxocara</a:t>
            </a:r>
            <a:r>
              <a:rPr lang="cs-CZ" b="1" dirty="0" smtClean="0"/>
              <a:t> </a:t>
            </a:r>
            <a:r>
              <a:rPr lang="cs-CZ" b="1" dirty="0" err="1" smtClean="0"/>
              <a:t>canis</a:t>
            </a:r>
            <a:r>
              <a:rPr lang="cs-CZ" b="1" dirty="0" smtClean="0"/>
              <a:t> </a:t>
            </a:r>
          </a:p>
          <a:p>
            <a:r>
              <a:rPr lang="cs-CZ" dirty="0" smtClean="0"/>
              <a:t>v populaci lišek</a:t>
            </a:r>
            <a:endParaRPr lang="cs-CZ" dirty="0"/>
          </a:p>
        </p:txBody>
      </p:sp>
      <p:sp>
        <p:nvSpPr>
          <p:cNvPr id="7" name="TextovéPole 6"/>
          <p:cNvSpPr txBox="1"/>
          <p:nvPr/>
        </p:nvSpPr>
        <p:spPr>
          <a:xfrm>
            <a:off x="4932040" y="1196752"/>
            <a:ext cx="3783728" cy="646331"/>
          </a:xfrm>
          <a:prstGeom prst="rect">
            <a:avLst/>
          </a:prstGeom>
          <a:noFill/>
        </p:spPr>
        <p:txBody>
          <a:bodyPr wrap="square" rtlCol="0">
            <a:spAutoFit/>
          </a:bodyPr>
          <a:lstStyle/>
          <a:p>
            <a:r>
              <a:rPr lang="cs-CZ" dirty="0" smtClean="0"/>
              <a:t>(b) </a:t>
            </a:r>
            <a:r>
              <a:rPr lang="cs-CZ" dirty="0" err="1" smtClean="0"/>
              <a:t>Mikrofilárie</a:t>
            </a:r>
            <a:r>
              <a:rPr lang="cs-CZ" dirty="0" smtClean="0"/>
              <a:t> </a:t>
            </a:r>
            <a:r>
              <a:rPr lang="cs-CZ" b="1" dirty="0" err="1" smtClean="0"/>
              <a:t>Chandlerella</a:t>
            </a:r>
            <a:r>
              <a:rPr lang="cs-CZ" b="1" dirty="0" smtClean="0"/>
              <a:t> </a:t>
            </a:r>
            <a:r>
              <a:rPr lang="cs-CZ" b="1" dirty="0" err="1" smtClean="0"/>
              <a:t>quiscoli</a:t>
            </a:r>
            <a:r>
              <a:rPr lang="cs-CZ" b="1" dirty="0" smtClean="0"/>
              <a:t> </a:t>
            </a:r>
          </a:p>
          <a:p>
            <a:r>
              <a:rPr lang="cs-CZ" dirty="0" smtClean="0"/>
              <a:t>v pakomárech </a:t>
            </a:r>
            <a:r>
              <a:rPr lang="cs-CZ" dirty="0" err="1" smtClean="0"/>
              <a:t>Culicoides</a:t>
            </a:r>
            <a:r>
              <a:rPr lang="cs-CZ" dirty="0" smtClean="0"/>
              <a:t> </a:t>
            </a:r>
            <a:r>
              <a:rPr lang="cs-CZ" dirty="0" err="1" smtClean="0"/>
              <a:t>crepuscularis</a:t>
            </a:r>
            <a:endParaRPr lang="cs-CZ" dirty="0"/>
          </a:p>
        </p:txBody>
      </p:sp>
      <p:sp>
        <p:nvSpPr>
          <p:cNvPr id="8" name="TextovéPole 7"/>
          <p:cNvSpPr txBox="1"/>
          <p:nvPr/>
        </p:nvSpPr>
        <p:spPr>
          <a:xfrm>
            <a:off x="251520" y="4581128"/>
            <a:ext cx="1900136" cy="923330"/>
          </a:xfrm>
          <a:prstGeom prst="rect">
            <a:avLst/>
          </a:prstGeom>
          <a:noFill/>
        </p:spPr>
        <p:txBody>
          <a:bodyPr wrap="none" rtlCol="0">
            <a:spAutoFit/>
          </a:bodyPr>
          <a:lstStyle/>
          <a:p>
            <a:r>
              <a:rPr lang="cs-CZ" dirty="0" smtClean="0"/>
              <a:t>(c) Veš </a:t>
            </a:r>
            <a:r>
              <a:rPr lang="cs-CZ" b="1" dirty="0" err="1" smtClean="0"/>
              <a:t>Pediculus</a:t>
            </a:r>
            <a:r>
              <a:rPr lang="cs-CZ" b="1" dirty="0" smtClean="0"/>
              <a:t> </a:t>
            </a:r>
          </a:p>
          <a:p>
            <a:r>
              <a:rPr lang="cs-CZ" b="1" dirty="0" err="1" smtClean="0"/>
              <a:t>humanis</a:t>
            </a:r>
            <a:r>
              <a:rPr lang="cs-CZ" b="1" dirty="0" smtClean="0"/>
              <a:t> </a:t>
            </a:r>
            <a:r>
              <a:rPr lang="cs-CZ" b="1" dirty="0" err="1" smtClean="0"/>
              <a:t>capitis</a:t>
            </a:r>
            <a:r>
              <a:rPr lang="cs-CZ" b="1" dirty="0" smtClean="0"/>
              <a:t> </a:t>
            </a:r>
            <a:r>
              <a:rPr lang="cs-CZ" dirty="0" smtClean="0"/>
              <a:t>u </a:t>
            </a:r>
          </a:p>
          <a:p>
            <a:r>
              <a:rPr lang="cs-CZ" dirty="0" smtClean="0"/>
              <a:t>člověka</a:t>
            </a:r>
            <a:endParaRPr lang="cs-CZ" dirty="0"/>
          </a:p>
        </p:txBody>
      </p:sp>
      <p:sp>
        <p:nvSpPr>
          <p:cNvPr id="9" name="TextovéPole 8"/>
          <p:cNvSpPr txBox="1"/>
          <p:nvPr/>
        </p:nvSpPr>
        <p:spPr>
          <a:xfrm>
            <a:off x="4932040" y="5734997"/>
            <a:ext cx="3951787" cy="646331"/>
          </a:xfrm>
          <a:prstGeom prst="rect">
            <a:avLst/>
          </a:prstGeom>
          <a:noFill/>
        </p:spPr>
        <p:txBody>
          <a:bodyPr wrap="none" rtlCol="0">
            <a:spAutoFit/>
          </a:bodyPr>
          <a:lstStyle/>
          <a:p>
            <a:r>
              <a:rPr lang="cs-CZ" dirty="0" smtClean="0"/>
              <a:t>(d) </a:t>
            </a:r>
            <a:r>
              <a:rPr lang="cs-CZ" b="1" dirty="0" err="1" smtClean="0"/>
              <a:t>Diplostomum</a:t>
            </a:r>
            <a:r>
              <a:rPr lang="cs-CZ" b="1" dirty="0" smtClean="0"/>
              <a:t> </a:t>
            </a:r>
            <a:r>
              <a:rPr lang="cs-CZ" b="1" dirty="0" err="1" smtClean="0"/>
              <a:t>gasterostei</a:t>
            </a:r>
            <a:r>
              <a:rPr lang="cs-CZ" b="1" dirty="0" smtClean="0"/>
              <a:t> </a:t>
            </a:r>
            <a:r>
              <a:rPr lang="cs-CZ" dirty="0" smtClean="0"/>
              <a:t>v populaci </a:t>
            </a:r>
          </a:p>
          <a:p>
            <a:r>
              <a:rPr lang="cs-CZ" dirty="0" smtClean="0"/>
              <a:t>ryb </a:t>
            </a:r>
            <a:r>
              <a:rPr lang="cs-CZ" dirty="0" err="1" smtClean="0"/>
              <a:t>Gasterosteus</a:t>
            </a:r>
            <a:r>
              <a:rPr lang="cs-CZ" dirty="0"/>
              <a:t> </a:t>
            </a:r>
            <a:r>
              <a:rPr lang="cs-CZ" dirty="0" err="1" smtClean="0"/>
              <a:t>aculeatus</a:t>
            </a:r>
            <a:endParaRPr lang="cs-CZ" dirty="0"/>
          </a:p>
        </p:txBody>
      </p:sp>
      <p:pic>
        <p:nvPicPr>
          <p:cNvPr id="13" name="Picture 4" descr="Gasterosteus aculea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058" y="4003513"/>
            <a:ext cx="2778996" cy="108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01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smtClean="0"/>
              <a:t>Frekvenční distribuce </a:t>
            </a:r>
            <a:r>
              <a:rPr lang="cs-CZ" sz="3600" b="1" dirty="0" err="1" smtClean="0"/>
              <a:t>Ascaris</a:t>
            </a:r>
            <a:r>
              <a:rPr lang="cs-CZ" sz="3600" b="1" dirty="0" smtClean="0"/>
              <a:t> </a:t>
            </a:r>
            <a:r>
              <a:rPr lang="cs-CZ" sz="3600" b="1" dirty="0" err="1" smtClean="0"/>
              <a:t>lumbricoides</a:t>
            </a:r>
            <a:r>
              <a:rPr lang="cs-CZ" sz="3600" b="1" dirty="0" smtClean="0"/>
              <a:t> </a:t>
            </a:r>
            <a:r>
              <a:rPr lang="cs-CZ" sz="3600" dirty="0" smtClean="0"/>
              <a:t>u dětí v Nigerii po </a:t>
            </a:r>
            <a:r>
              <a:rPr lang="cs-CZ" sz="3600" dirty="0" err="1" smtClean="0"/>
              <a:t>chemotherapii</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971600" y="1844824"/>
            <a:ext cx="7200800" cy="4126122"/>
          </a:xfrm>
          <a:prstGeom prst="rect">
            <a:avLst/>
          </a:prstGeom>
        </p:spPr>
      </p:pic>
      <p:pic>
        <p:nvPicPr>
          <p:cNvPr id="8" name="Zástupný symbol pro obsah 6"/>
          <p:cNvPicPr>
            <a:picLocks noChangeAspect="1"/>
          </p:cNvPicPr>
          <p:nvPr/>
        </p:nvPicPr>
        <p:blipFill>
          <a:blip r:embed="rId3"/>
          <a:stretch>
            <a:fillRect/>
          </a:stretch>
        </p:blipFill>
        <p:spPr>
          <a:xfrm>
            <a:off x="4139952" y="1834398"/>
            <a:ext cx="3695644" cy="2648545"/>
          </a:xfrm>
          <a:prstGeom prst="rect">
            <a:avLst/>
          </a:prstGeom>
        </p:spPr>
      </p:pic>
    </p:spTree>
    <p:extLst>
      <p:ext uri="{BB962C8B-B14F-4D97-AF65-F5344CB8AC3E}">
        <p14:creationId xmlns:p14="http://schemas.microsoft.com/office/powerpoint/2010/main" val="1675527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547849"/>
          </a:xfrm>
        </p:spPr>
        <p:txBody>
          <a:bodyPr>
            <a:noAutofit/>
          </a:bodyPr>
          <a:lstStyle/>
          <a:p>
            <a:r>
              <a:rPr lang="cs-CZ" sz="3400" dirty="0" smtClean="0"/>
              <a:t>Populace v hierarchii přírody</a:t>
            </a:r>
            <a:endParaRPr lang="cs-CZ" sz="3400" dirty="0"/>
          </a:p>
        </p:txBody>
      </p:sp>
      <p:pic>
        <p:nvPicPr>
          <p:cNvPr id="11266" name="Picture 2" descr="Chemistry – Human Bi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36" y="822487"/>
            <a:ext cx="4256809" cy="56166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llustration Hierarchy Biological Organization Atom Organism: стоковая  иллюстрация, 1663723438 | Shutter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474" y="1126743"/>
            <a:ext cx="4601006" cy="554338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067944" y="6237312"/>
            <a:ext cx="489654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leva 4"/>
          <p:cNvSpPr/>
          <p:nvPr/>
        </p:nvSpPr>
        <p:spPr>
          <a:xfrm>
            <a:off x="3707904" y="2276872"/>
            <a:ext cx="512269" cy="34061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p:cNvSpPr/>
          <p:nvPr/>
        </p:nvSpPr>
        <p:spPr>
          <a:xfrm rot="16200000">
            <a:off x="6214366" y="914325"/>
            <a:ext cx="512269" cy="34061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19089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39652" y="-1193284"/>
            <a:ext cx="6264697" cy="888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457200" y="404664"/>
            <a:ext cx="8229600" cy="792088"/>
          </a:xfrm>
          <a:solidFill>
            <a:schemeClr val="bg1"/>
          </a:solidFill>
          <a:ln>
            <a:solidFill>
              <a:schemeClr val="bg1"/>
            </a:solidFill>
          </a:ln>
        </p:spPr>
        <p:txBody>
          <a:bodyPr>
            <a:normAutofit/>
          </a:bodyPr>
          <a:lstStyle/>
          <a:p>
            <a:r>
              <a:rPr lang="cs-CZ" sz="3400" b="1" dirty="0" smtClean="0"/>
              <a:t>Způsoby </a:t>
            </a:r>
            <a:r>
              <a:rPr lang="cs-CZ" sz="3400" b="1" dirty="0" smtClean="0"/>
              <a:t>přenosu cizopasníků</a:t>
            </a:r>
            <a:endParaRPr lang="cs-CZ" sz="3400" b="1" dirty="0"/>
          </a:p>
        </p:txBody>
      </p:sp>
    </p:spTree>
    <p:extLst>
      <p:ext uri="{BB962C8B-B14F-4D97-AF65-F5344CB8AC3E}">
        <p14:creationId xmlns:p14="http://schemas.microsoft.com/office/powerpoint/2010/main" val="1816020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213902-39A9-4BB2-8863-FE34B2460B04}" type="slidenum">
              <a:rPr lang="cs-CZ" altLang="cs-CZ" sz="1400" smtClean="0"/>
              <a:pPr>
                <a:spcBef>
                  <a:spcPct val="0"/>
                </a:spcBef>
                <a:buFontTx/>
                <a:buNone/>
              </a:pPr>
              <a:t>41</a:t>
            </a:fld>
            <a:endParaRPr lang="cs-CZ" altLang="cs-CZ" sz="1400" smtClean="0"/>
          </a:p>
        </p:txBody>
      </p:sp>
      <p:sp>
        <p:nvSpPr>
          <p:cNvPr id="19459" name="Rectangle 2"/>
          <p:cNvSpPr>
            <a:spLocks noGrp="1" noChangeArrowheads="1"/>
          </p:cNvSpPr>
          <p:nvPr>
            <p:ph type="title"/>
          </p:nvPr>
        </p:nvSpPr>
        <p:spPr>
          <a:xfrm>
            <a:off x="214313" y="115888"/>
            <a:ext cx="8713787" cy="1143000"/>
          </a:xfrm>
        </p:spPr>
        <p:txBody>
          <a:bodyPr/>
          <a:lstStyle/>
          <a:p>
            <a:pPr eaLnBrk="1" hangingPunct="1"/>
            <a:r>
              <a:rPr lang="cs-CZ" altLang="cs-CZ" sz="4000" smtClean="0"/>
              <a:t>Šíření parazitů v populacích hostitele</a:t>
            </a:r>
          </a:p>
        </p:txBody>
      </p:sp>
      <p:sp>
        <p:nvSpPr>
          <p:cNvPr id="19460" name="Rectangle 3"/>
          <p:cNvSpPr>
            <a:spLocks noGrp="1" noChangeArrowheads="1"/>
          </p:cNvSpPr>
          <p:nvPr>
            <p:ph type="body" idx="1"/>
          </p:nvPr>
        </p:nvSpPr>
        <p:spPr>
          <a:xfrm>
            <a:off x="498475" y="1344613"/>
            <a:ext cx="8147050" cy="4167187"/>
          </a:xfrm>
        </p:spPr>
        <p:txBody>
          <a:bodyPr/>
          <a:lstStyle/>
          <a:p>
            <a:pPr eaLnBrk="1" hangingPunct="1">
              <a:lnSpc>
                <a:spcPct val="90000"/>
              </a:lnSpc>
            </a:pPr>
            <a:r>
              <a:rPr lang="cs-CZ" altLang="cs-CZ" sz="2000" b="1" dirty="0" smtClean="0"/>
              <a:t>Horizontální přenos</a:t>
            </a:r>
            <a:r>
              <a:rPr lang="cs-CZ" altLang="cs-CZ" sz="2000" dirty="0" smtClean="0"/>
              <a:t> </a:t>
            </a:r>
          </a:p>
          <a:p>
            <a:pPr eaLnBrk="1" hangingPunct="1">
              <a:lnSpc>
                <a:spcPct val="90000"/>
              </a:lnSpc>
              <a:buFontTx/>
              <a:buNone/>
            </a:pPr>
            <a:r>
              <a:rPr lang="cs-CZ" altLang="cs-CZ" sz="2000" dirty="0" smtClean="0"/>
              <a:t>	šíření parazitů v populacích hostitele, které může probíhat mezi nepříbuznými jedinci</a:t>
            </a:r>
          </a:p>
          <a:p>
            <a:pPr eaLnBrk="1" hangingPunct="1">
              <a:lnSpc>
                <a:spcPct val="90000"/>
              </a:lnSpc>
            </a:pPr>
            <a:endParaRPr lang="cs-CZ" altLang="cs-CZ" sz="2000" b="1" dirty="0" smtClean="0"/>
          </a:p>
          <a:p>
            <a:pPr eaLnBrk="1" hangingPunct="1">
              <a:lnSpc>
                <a:spcPct val="90000"/>
              </a:lnSpc>
            </a:pPr>
            <a:r>
              <a:rPr lang="cs-CZ" altLang="cs-CZ" sz="2000" b="1" dirty="0" smtClean="0"/>
              <a:t>Vertikální přenos</a:t>
            </a:r>
          </a:p>
          <a:p>
            <a:pPr eaLnBrk="1" hangingPunct="1">
              <a:lnSpc>
                <a:spcPct val="90000"/>
              </a:lnSpc>
              <a:buFontTx/>
              <a:buNone/>
            </a:pPr>
            <a:r>
              <a:rPr lang="cs-CZ" altLang="cs-CZ" sz="2000" dirty="0" smtClean="0"/>
              <a:t>	někteří paraziti se mohou přenášet přednostně či dokonce výhradně na potomstvo infikovaného hostitele. K tomu může dojít například infekcí in </a:t>
            </a:r>
            <a:r>
              <a:rPr lang="cs-CZ" altLang="cs-CZ" sz="2000" dirty="0" err="1" smtClean="0"/>
              <a:t>utero</a:t>
            </a:r>
            <a:r>
              <a:rPr lang="cs-CZ" altLang="cs-CZ" sz="2000" dirty="0" smtClean="0"/>
              <a:t> u parazitů jinak přenosných horizontálně</a:t>
            </a:r>
          </a:p>
          <a:p>
            <a:pPr eaLnBrk="1" hangingPunct="1">
              <a:lnSpc>
                <a:spcPct val="90000"/>
              </a:lnSpc>
            </a:pPr>
            <a:endParaRPr lang="cs-CZ" altLang="cs-CZ" sz="2000" b="1" dirty="0" smtClean="0"/>
          </a:p>
          <a:p>
            <a:pPr marL="0" indent="0" eaLnBrk="1" hangingPunct="1">
              <a:lnSpc>
                <a:spcPct val="90000"/>
              </a:lnSpc>
              <a:buNone/>
            </a:pPr>
            <a:endParaRPr lang="cs-CZ" altLang="cs-CZ" sz="2400" dirty="0" smtClean="0"/>
          </a:p>
          <a:p>
            <a:pPr eaLnBrk="1" hangingPunct="1">
              <a:lnSpc>
                <a:spcPct val="90000"/>
              </a:lnSpc>
            </a:pPr>
            <a:endParaRPr lang="cs-CZ" altLang="cs-CZ" sz="2400" dirty="0" smtClean="0"/>
          </a:p>
          <a:p>
            <a:pPr eaLnBrk="1" hangingPunct="1">
              <a:lnSpc>
                <a:spcPct val="90000"/>
              </a:lnSpc>
            </a:pPr>
            <a:endParaRPr lang="cs-CZ" altLang="cs-CZ" sz="2400" dirty="0" smtClean="0"/>
          </a:p>
        </p:txBody>
      </p:sp>
    </p:spTree>
    <p:extLst>
      <p:ext uri="{BB962C8B-B14F-4D97-AF65-F5344CB8AC3E}">
        <p14:creationId xmlns:p14="http://schemas.microsoft.com/office/powerpoint/2010/main" val="12165553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06090"/>
          </a:xfrm>
        </p:spPr>
        <p:txBody>
          <a:bodyPr>
            <a:normAutofit/>
          </a:bodyPr>
          <a:lstStyle/>
          <a:p>
            <a:r>
              <a:rPr lang="cs-CZ" sz="3800" dirty="0" smtClean="0"/>
              <a:t>Způsoby přenosu parazitů v populaci</a:t>
            </a:r>
            <a:endParaRPr lang="cs-CZ" sz="3800" dirty="0"/>
          </a:p>
        </p:txBody>
      </p:sp>
      <p:sp>
        <p:nvSpPr>
          <p:cNvPr id="3" name="Zástupný symbol pro obsah 2"/>
          <p:cNvSpPr>
            <a:spLocks noGrp="1"/>
          </p:cNvSpPr>
          <p:nvPr>
            <p:ph idx="1"/>
          </p:nvPr>
        </p:nvSpPr>
        <p:spPr>
          <a:xfrm>
            <a:off x="107504" y="1182762"/>
            <a:ext cx="8928992" cy="6278686"/>
          </a:xfrm>
        </p:spPr>
        <p:txBody>
          <a:bodyPr>
            <a:normAutofit fontScale="40000" lnSpcReduction="20000"/>
          </a:bodyPr>
          <a:lstStyle/>
          <a:p>
            <a:pPr marL="0" indent="0">
              <a:buNone/>
            </a:pPr>
            <a:r>
              <a:rPr lang="cs-CZ" sz="5000" b="1" dirty="0"/>
              <a:t>Infekční stádia různých parazitů se mohou přenášet </a:t>
            </a:r>
            <a:r>
              <a:rPr lang="cs-CZ" sz="5000" b="1" dirty="0" smtClean="0"/>
              <a:t>v populaci z </a:t>
            </a:r>
            <a:r>
              <a:rPr lang="cs-CZ" sz="5000" b="1" dirty="0"/>
              <a:t>jednoho hostitele na druhého </a:t>
            </a:r>
            <a:r>
              <a:rPr lang="cs-CZ" sz="5000" b="1" dirty="0" smtClean="0"/>
              <a:t>následujícími </a:t>
            </a:r>
            <a:r>
              <a:rPr lang="cs-CZ" sz="5000" b="1" dirty="0"/>
              <a:t>způsoby</a:t>
            </a:r>
            <a:r>
              <a:rPr lang="cs-CZ" sz="5000" b="1" dirty="0" smtClean="0"/>
              <a:t>:</a:t>
            </a:r>
          </a:p>
          <a:p>
            <a:r>
              <a:rPr lang="cs-CZ" sz="4300" b="1" dirty="0"/>
              <a:t>Orální</a:t>
            </a:r>
            <a:r>
              <a:rPr lang="cs-CZ" sz="4300" dirty="0"/>
              <a:t> nebo </a:t>
            </a:r>
            <a:r>
              <a:rPr lang="cs-CZ" sz="4300" dirty="0" err="1"/>
              <a:t>fekoorální</a:t>
            </a:r>
            <a:r>
              <a:rPr lang="cs-CZ" sz="4300" dirty="0"/>
              <a:t> cesta je nejběžnějším způsobem přenosu parazitů. Infekce se přenáší perorálně požitím potravy, vody nebo zeleniny kontaminované výkaly obsahujícími infekční stádia parazita, znečištěnými prsty atd. (např. cystami </a:t>
            </a:r>
            <a:r>
              <a:rPr lang="cs-CZ" sz="4300" i="1" dirty="0"/>
              <a:t>E. </a:t>
            </a:r>
            <a:r>
              <a:rPr lang="cs-CZ" sz="4300" i="1" dirty="0" err="1"/>
              <a:t>histolytica</a:t>
            </a:r>
            <a:r>
              <a:rPr lang="cs-CZ" sz="4300" dirty="0"/>
              <a:t> a vajíčky </a:t>
            </a:r>
            <a:r>
              <a:rPr lang="cs-CZ" sz="4300" b="1" i="1" dirty="0" err="1"/>
              <a:t>Ascaris</a:t>
            </a:r>
            <a:r>
              <a:rPr lang="cs-CZ" sz="4300" b="1" i="1" dirty="0"/>
              <a:t> </a:t>
            </a:r>
            <a:r>
              <a:rPr lang="cs-CZ" sz="4300" b="1" i="1" dirty="0" err="1"/>
              <a:t>lumbricoides</a:t>
            </a:r>
            <a:r>
              <a:rPr lang="cs-CZ" sz="4300" dirty="0" smtClean="0"/>
              <a:t>); </a:t>
            </a:r>
            <a:r>
              <a:rPr lang="cs-CZ" sz="4300" b="1" dirty="0" smtClean="0"/>
              <a:t>Orální – ingesce – predace !</a:t>
            </a:r>
            <a:endParaRPr lang="cs-CZ" sz="4300" b="1" dirty="0"/>
          </a:p>
          <a:p>
            <a:r>
              <a:rPr lang="cs-CZ" sz="4300" b="1" dirty="0"/>
              <a:t>Pronikání kůží a sliznicemi</a:t>
            </a:r>
            <a:r>
              <a:rPr lang="cs-CZ" sz="4300" dirty="0"/>
              <a:t>: Infekce se přenáší pronikáním larválních forem parazita neporušenou kůží (např. </a:t>
            </a:r>
            <a:r>
              <a:rPr lang="cs-CZ" sz="4300" b="1" dirty="0" err="1"/>
              <a:t>filariformní</a:t>
            </a:r>
            <a:r>
              <a:rPr lang="cs-CZ" sz="4300" b="1" dirty="0"/>
              <a:t> larva </a:t>
            </a:r>
            <a:r>
              <a:rPr lang="cs-CZ" sz="4300" b="1" i="1" dirty="0" err="1"/>
              <a:t>Strongyloides</a:t>
            </a:r>
            <a:r>
              <a:rPr lang="cs-CZ" sz="4300" b="1" i="1" dirty="0"/>
              <a:t> </a:t>
            </a:r>
            <a:r>
              <a:rPr lang="cs-CZ" sz="4300" b="1" i="1" dirty="0" err="1"/>
              <a:t>stercoralis</a:t>
            </a:r>
            <a:r>
              <a:rPr lang="cs-CZ" sz="4300" dirty="0"/>
              <a:t> a </a:t>
            </a:r>
            <a:r>
              <a:rPr lang="cs-CZ" sz="4300" b="1" dirty="0"/>
              <a:t>měchovec</a:t>
            </a:r>
            <a:r>
              <a:rPr lang="cs-CZ" sz="4300" dirty="0"/>
              <a:t> může proniknout kůží jedince kráčejícího bosýma nohama po fekálně kontaminované půdě) nebo zavlečením parazitů </a:t>
            </a:r>
            <a:r>
              <a:rPr lang="cs-CZ" sz="4300" b="1" dirty="0"/>
              <a:t>kousnutím </a:t>
            </a:r>
            <a:r>
              <a:rPr lang="cs-CZ" sz="4300" dirty="0"/>
              <a:t>hmyzu přenašeče sajících krev (např. </a:t>
            </a:r>
            <a:r>
              <a:rPr lang="cs-CZ" sz="4300" i="1" dirty="0"/>
              <a:t>Druhy </a:t>
            </a:r>
            <a:r>
              <a:rPr lang="cs-CZ" sz="4300" b="1" i="1" dirty="0" err="1"/>
              <a:t>Plasmodium</a:t>
            </a:r>
            <a:r>
              <a:rPr lang="cs-CZ" sz="4300" dirty="0"/>
              <a:t>, </a:t>
            </a:r>
            <a:r>
              <a:rPr lang="cs-CZ" sz="4300" i="1" dirty="0"/>
              <a:t>druhy </a:t>
            </a:r>
            <a:r>
              <a:rPr lang="cs-CZ" sz="4300" b="1" i="1" dirty="0" err="1"/>
              <a:t>Leishmania</a:t>
            </a:r>
            <a:r>
              <a:rPr lang="cs-CZ" sz="4300" dirty="0"/>
              <a:t> a </a:t>
            </a:r>
            <a:r>
              <a:rPr lang="cs-CZ" sz="4300" b="1" i="1" dirty="0" err="1"/>
              <a:t>Wuchereria</a:t>
            </a:r>
            <a:r>
              <a:rPr lang="cs-CZ" sz="4300" b="1" i="1" dirty="0"/>
              <a:t> </a:t>
            </a:r>
            <a:r>
              <a:rPr lang="cs-CZ" sz="4300" b="1" i="1" dirty="0" err="1"/>
              <a:t>bancrofti</a:t>
            </a:r>
            <a:r>
              <a:rPr lang="cs-CZ" sz="4300" dirty="0"/>
              <a:t>)</a:t>
            </a:r>
          </a:p>
          <a:p>
            <a:r>
              <a:rPr lang="cs-CZ" sz="4300" b="1" dirty="0"/>
              <a:t>Fyzický a sexuální kontakt</a:t>
            </a:r>
            <a:r>
              <a:rPr lang="cs-CZ" sz="4300" dirty="0"/>
              <a:t>: Parazité, jako je </a:t>
            </a:r>
            <a:r>
              <a:rPr lang="cs-CZ" sz="4300" b="1" i="1" dirty="0"/>
              <a:t>E. </a:t>
            </a:r>
            <a:r>
              <a:rPr lang="cs-CZ" sz="4300" b="1" i="1" dirty="0" err="1"/>
              <a:t>gingivalis</a:t>
            </a:r>
            <a:r>
              <a:rPr lang="cs-CZ" sz="4300" dirty="0"/>
              <a:t>, se přenášejí z člověka na člověka </a:t>
            </a:r>
            <a:r>
              <a:rPr lang="cs-CZ" sz="4300" b="1" dirty="0"/>
              <a:t>líbáním nebo pitím </a:t>
            </a:r>
            <a:r>
              <a:rPr lang="cs-CZ" sz="4300" dirty="0"/>
              <a:t>z kontaminovaného nádobí. Parazit, jako je </a:t>
            </a:r>
            <a:r>
              <a:rPr lang="cs-CZ" sz="4300" i="1" dirty="0" err="1"/>
              <a:t>Trichomonas</a:t>
            </a:r>
            <a:r>
              <a:rPr lang="cs-CZ" sz="4300" i="1" dirty="0"/>
              <a:t> </a:t>
            </a:r>
            <a:r>
              <a:rPr lang="cs-CZ" sz="4300" i="1" dirty="0" err="1"/>
              <a:t>vaginalis</a:t>
            </a:r>
            <a:r>
              <a:rPr lang="cs-CZ" sz="4300" dirty="0"/>
              <a:t>, se přenáší </a:t>
            </a:r>
            <a:r>
              <a:rPr lang="cs-CZ" sz="4300" b="1" dirty="0"/>
              <a:t>pohlavním stykem</a:t>
            </a:r>
            <a:r>
              <a:rPr lang="cs-CZ" sz="4300" dirty="0"/>
              <a:t>. Jiné</a:t>
            </a:r>
            <a:r>
              <a:rPr lang="cs-CZ" sz="4300" i="1" dirty="0"/>
              <a:t>, jako </a:t>
            </a:r>
            <a:r>
              <a:rPr lang="cs-CZ" sz="4300" b="1" i="1" dirty="0" err="1"/>
              <a:t>Entamoeba</a:t>
            </a:r>
            <a:r>
              <a:rPr lang="cs-CZ" sz="4300" b="1" i="1" dirty="0"/>
              <a:t>, </a:t>
            </a:r>
            <a:r>
              <a:rPr lang="cs-CZ" sz="4300" b="1" i="1" dirty="0" err="1"/>
              <a:t>Giardia</a:t>
            </a:r>
            <a:r>
              <a:rPr lang="cs-CZ" sz="4300" b="1" dirty="0"/>
              <a:t> a </a:t>
            </a:r>
            <a:r>
              <a:rPr lang="cs-CZ" sz="4300" b="1" i="1" dirty="0" err="1"/>
              <a:t>Enterobius</a:t>
            </a:r>
            <a:r>
              <a:rPr lang="cs-CZ" sz="4300" dirty="0"/>
              <a:t>, se také vzácně přenášejí </a:t>
            </a:r>
            <a:r>
              <a:rPr lang="cs-CZ" sz="4300" b="1" dirty="0"/>
              <a:t>sexuálním kontaktem mezi homosexuály</a:t>
            </a:r>
            <a:r>
              <a:rPr lang="cs-CZ" sz="4300" dirty="0"/>
              <a:t>.</a:t>
            </a:r>
          </a:p>
          <a:p>
            <a:r>
              <a:rPr lang="cs-CZ" sz="4300" b="1" dirty="0"/>
              <a:t>Vertikální přenos</a:t>
            </a:r>
            <a:r>
              <a:rPr lang="cs-CZ" sz="4300" dirty="0"/>
              <a:t>: Infekce způsobené </a:t>
            </a:r>
            <a:r>
              <a:rPr lang="cs-CZ" sz="4300" b="1" i="1" dirty="0" err="1"/>
              <a:t>Toxoplasma</a:t>
            </a:r>
            <a:r>
              <a:rPr lang="cs-CZ" sz="4300" b="1" i="1" dirty="0"/>
              <a:t> </a:t>
            </a:r>
            <a:r>
              <a:rPr lang="cs-CZ" sz="4300" b="1" i="1" dirty="0" err="1"/>
              <a:t>gondii</a:t>
            </a:r>
            <a:r>
              <a:rPr lang="cs-CZ" sz="4300" dirty="0"/>
              <a:t>, </a:t>
            </a:r>
            <a:r>
              <a:rPr lang="cs-CZ" sz="4300" b="1" i="1" dirty="0" err="1"/>
              <a:t>Plasmodium</a:t>
            </a:r>
            <a:r>
              <a:rPr lang="cs-CZ" sz="4300" dirty="0"/>
              <a:t> </a:t>
            </a:r>
            <a:r>
              <a:rPr lang="cs-CZ" sz="4300" dirty="0" err="1"/>
              <a:t>spp</a:t>
            </a:r>
            <a:r>
              <a:rPr lang="cs-CZ" sz="4300" dirty="0"/>
              <a:t>. a </a:t>
            </a:r>
            <a:r>
              <a:rPr lang="cs-CZ" sz="4300" b="1" i="1" dirty="0"/>
              <a:t>Trypanosoma </a:t>
            </a:r>
            <a:r>
              <a:rPr lang="cs-CZ" sz="4300" b="1" i="1" dirty="0" err="1"/>
              <a:t>cruzi</a:t>
            </a:r>
            <a:r>
              <a:rPr lang="cs-CZ" sz="4300" b="1" i="1" dirty="0"/>
              <a:t> </a:t>
            </a:r>
            <a:r>
              <a:rPr lang="cs-CZ" sz="4300" i="1" dirty="0"/>
              <a:t>mohou být přeneseny</a:t>
            </a:r>
            <a:r>
              <a:rPr lang="cs-CZ" sz="4300" dirty="0"/>
              <a:t> </a:t>
            </a:r>
            <a:r>
              <a:rPr lang="cs-CZ" sz="4300" dirty="0" err="1"/>
              <a:t>transplacentárně</a:t>
            </a:r>
            <a:r>
              <a:rPr lang="cs-CZ" sz="4300" dirty="0"/>
              <a:t> z infikované matky na plod.</a:t>
            </a:r>
          </a:p>
          <a:p>
            <a:r>
              <a:rPr lang="cs-CZ" sz="4300" b="1" dirty="0"/>
              <a:t>Transfuze krve</a:t>
            </a:r>
            <a:r>
              <a:rPr lang="cs-CZ" sz="4300" dirty="0"/>
              <a:t>: Transfuzí krve nebo krevních produktů se mohou přenášet někteří parazité, jako jsou </a:t>
            </a:r>
            <a:r>
              <a:rPr lang="cs-CZ" sz="4300" i="1" dirty="0"/>
              <a:t>druhy </a:t>
            </a:r>
            <a:r>
              <a:rPr lang="cs-CZ" sz="4300" i="1" dirty="0" err="1"/>
              <a:t>P</a:t>
            </a:r>
            <a:r>
              <a:rPr lang="cs-CZ" sz="4300" b="1" i="1" dirty="0" err="1"/>
              <a:t>lasmodium</a:t>
            </a:r>
            <a:r>
              <a:rPr lang="cs-CZ" sz="4300" b="1" dirty="0"/>
              <a:t>, </a:t>
            </a:r>
            <a:r>
              <a:rPr lang="cs-CZ" sz="4300" b="1" i="1" dirty="0" err="1"/>
              <a:t>Babesia</a:t>
            </a:r>
            <a:r>
              <a:rPr lang="cs-CZ" sz="4300" b="1" dirty="0"/>
              <a:t>, </a:t>
            </a:r>
            <a:r>
              <a:rPr lang="cs-CZ" sz="4300" b="1" i="1" dirty="0" err="1"/>
              <a:t>Toxoplasma</a:t>
            </a:r>
            <a:r>
              <a:rPr lang="cs-CZ" sz="4300" b="1" dirty="0"/>
              <a:t>, </a:t>
            </a:r>
            <a:r>
              <a:rPr lang="cs-CZ" sz="4300" b="1" i="1" dirty="0" err="1"/>
              <a:t>Leishmania</a:t>
            </a:r>
            <a:r>
              <a:rPr lang="cs-CZ" sz="4300" b="1" dirty="0"/>
              <a:t> a </a:t>
            </a:r>
            <a:r>
              <a:rPr lang="cs-CZ" sz="4300" b="1" i="1" dirty="0"/>
              <a:t>Trypanosoma</a:t>
            </a:r>
            <a:r>
              <a:rPr lang="cs-CZ" sz="4300" dirty="0"/>
              <a:t>.</a:t>
            </a:r>
          </a:p>
          <a:p>
            <a:r>
              <a:rPr lang="cs-CZ" sz="4300" b="1" dirty="0"/>
              <a:t>Autoinfekce</a:t>
            </a:r>
            <a:r>
              <a:rPr lang="cs-CZ" sz="4300" dirty="0"/>
              <a:t>: Jen málo střevních parazitů může být přeneseno na stejnou osobu kontaminovanou rukou (vnější autoinfekce) nebo reverzní peristaltikou (vnitřní autoinfekce). Je pozorován u </a:t>
            </a:r>
            <a:r>
              <a:rPr lang="cs-CZ" sz="4300" b="1" i="1" dirty="0" err="1"/>
              <a:t>Cryptosporidium</a:t>
            </a:r>
            <a:r>
              <a:rPr lang="cs-CZ" sz="4300" b="1" i="1" dirty="0"/>
              <a:t> </a:t>
            </a:r>
            <a:r>
              <a:rPr lang="cs-CZ" sz="4300" b="1" i="1" dirty="0" err="1"/>
              <a:t>parvum</a:t>
            </a:r>
            <a:r>
              <a:rPr lang="cs-CZ" sz="4300" b="1" i="1" dirty="0"/>
              <a:t>, </a:t>
            </a:r>
            <a:r>
              <a:rPr lang="cs-CZ" sz="4300" b="1" i="1" dirty="0" err="1"/>
              <a:t>Taenia</a:t>
            </a:r>
            <a:r>
              <a:rPr lang="cs-CZ" sz="4300" b="1" i="1" dirty="0"/>
              <a:t> </a:t>
            </a:r>
            <a:r>
              <a:rPr lang="cs-CZ" sz="4300" b="1" i="1" dirty="0" err="1"/>
              <a:t>solium</a:t>
            </a:r>
            <a:r>
              <a:rPr lang="cs-CZ" sz="4300" b="1" i="1" dirty="0"/>
              <a:t>, </a:t>
            </a:r>
            <a:r>
              <a:rPr lang="cs-CZ" sz="4300" b="1" i="1" dirty="0" err="1"/>
              <a:t>Enterobius</a:t>
            </a:r>
            <a:r>
              <a:rPr lang="cs-CZ" sz="4300" b="1" i="1" dirty="0"/>
              <a:t> </a:t>
            </a:r>
            <a:r>
              <a:rPr lang="cs-CZ" sz="4300" b="1" i="1" dirty="0" err="1"/>
              <a:t>vermicularis</a:t>
            </a:r>
            <a:r>
              <a:rPr lang="cs-CZ" sz="4300" b="1" i="1" dirty="0"/>
              <a:t>, </a:t>
            </a:r>
            <a:r>
              <a:rPr lang="cs-CZ" sz="4300" b="1" i="1" dirty="0" err="1"/>
              <a:t>Strongyloides</a:t>
            </a:r>
            <a:r>
              <a:rPr lang="cs-CZ" sz="4300" b="1" i="1" dirty="0"/>
              <a:t> </a:t>
            </a:r>
            <a:r>
              <a:rPr lang="cs-CZ" sz="4300" b="1" i="1" dirty="0" err="1"/>
              <a:t>stercoralis</a:t>
            </a:r>
            <a:r>
              <a:rPr lang="cs-CZ" sz="4300" b="1" dirty="0"/>
              <a:t> a </a:t>
            </a:r>
            <a:r>
              <a:rPr lang="cs-CZ" sz="4300" b="1" i="1" dirty="0" err="1"/>
              <a:t>Hymenolepis</a:t>
            </a:r>
            <a:r>
              <a:rPr lang="cs-CZ" sz="4300" b="1" i="1" dirty="0"/>
              <a:t> </a:t>
            </a:r>
            <a:r>
              <a:rPr lang="cs-CZ" sz="4300" b="1" i="1" dirty="0" err="1"/>
              <a:t>nana</a:t>
            </a:r>
            <a:r>
              <a:rPr lang="cs-CZ" sz="4300" dirty="0"/>
              <a:t>.</a:t>
            </a:r>
          </a:p>
          <a:p>
            <a:pPr marL="0" indent="0">
              <a:buNone/>
            </a:pPr>
            <a:endParaRPr lang="cs-CZ" dirty="0"/>
          </a:p>
        </p:txBody>
      </p:sp>
    </p:spTree>
    <p:extLst>
      <p:ext uri="{BB962C8B-B14F-4D97-AF65-F5344CB8AC3E}">
        <p14:creationId xmlns:p14="http://schemas.microsoft.com/office/powerpoint/2010/main" val="1575596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3600" dirty="0" smtClean="0"/>
              <a:t>Šíření parazita mezi hostiteli</a:t>
            </a:r>
            <a:endParaRPr lang="cs-CZ" sz="3600" dirty="0"/>
          </a:p>
        </p:txBody>
      </p:sp>
      <p:sp>
        <p:nvSpPr>
          <p:cNvPr id="3" name="Zástupný symbol pro obsah 2"/>
          <p:cNvSpPr>
            <a:spLocks noGrp="1"/>
          </p:cNvSpPr>
          <p:nvPr>
            <p:ph idx="1"/>
          </p:nvPr>
        </p:nvSpPr>
        <p:spPr>
          <a:xfrm>
            <a:off x="457200" y="1268760"/>
            <a:ext cx="8229600" cy="4968552"/>
          </a:xfrm>
        </p:spPr>
        <p:txBody>
          <a:bodyPr>
            <a:normAutofit/>
          </a:bodyPr>
          <a:lstStyle/>
          <a:p>
            <a:pPr marL="0" indent="0">
              <a:buNone/>
            </a:pPr>
            <a:r>
              <a:rPr lang="cs-CZ" sz="3000" dirty="0" smtClean="0"/>
              <a:t>Paraziti mohou dokončit svůj vývoj jedině když se uskutečňuje jejich přenos v populaci hostitele, tedy mezi jednotlivými hostiteli této populace. Přenos se uskutečňuje:</a:t>
            </a:r>
          </a:p>
          <a:p>
            <a:r>
              <a:rPr lang="cs-CZ" sz="3000" b="1" dirty="0" smtClean="0"/>
              <a:t>Přímo,</a:t>
            </a:r>
            <a:r>
              <a:rPr lang="cs-CZ" sz="3000" dirty="0" smtClean="0"/>
              <a:t> např. kontaktem a nebo inhalací, ingescí, nebo penetrací</a:t>
            </a:r>
          </a:p>
          <a:p>
            <a:r>
              <a:rPr lang="cs-CZ" sz="3000" b="1" dirty="0" smtClean="0"/>
              <a:t>Nepřímo</a:t>
            </a:r>
            <a:r>
              <a:rPr lang="cs-CZ" sz="3000" dirty="0" smtClean="0"/>
              <a:t>, prostřednictvím jednoho nebo více mezihostitelů, např. saním </a:t>
            </a:r>
            <a:r>
              <a:rPr lang="cs-CZ" sz="3000" dirty="0" err="1" smtClean="0"/>
              <a:t>vektora</a:t>
            </a:r>
            <a:r>
              <a:rPr lang="cs-CZ" sz="3000" dirty="0" smtClean="0"/>
              <a:t>, ingescí infikovaného mezihostitele, nebo </a:t>
            </a:r>
            <a:r>
              <a:rPr lang="cs-CZ" sz="3000" b="1" dirty="0" smtClean="0"/>
              <a:t>přímo z rodičů na potomstvo. </a:t>
            </a:r>
          </a:p>
        </p:txBody>
      </p:sp>
    </p:spTree>
    <p:extLst>
      <p:ext uri="{BB962C8B-B14F-4D97-AF65-F5344CB8AC3E}">
        <p14:creationId xmlns:p14="http://schemas.microsoft.com/office/powerpoint/2010/main" val="764245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E0F0A9-EB74-43F3-9BCB-2A5338D9FBE9}" type="slidenum">
              <a:rPr lang="cs-CZ" altLang="cs-CZ" sz="1400" smtClean="0"/>
              <a:pPr>
                <a:spcBef>
                  <a:spcPct val="0"/>
                </a:spcBef>
                <a:buFontTx/>
                <a:buNone/>
              </a:pPr>
              <a:t>44</a:t>
            </a:fld>
            <a:endParaRPr lang="cs-CZ" altLang="cs-CZ" sz="1400" smtClean="0"/>
          </a:p>
        </p:txBody>
      </p:sp>
      <p:sp>
        <p:nvSpPr>
          <p:cNvPr id="18435" name="Rectangle 2"/>
          <p:cNvSpPr>
            <a:spLocks noGrp="1" noChangeArrowheads="1"/>
          </p:cNvSpPr>
          <p:nvPr>
            <p:ph type="title"/>
          </p:nvPr>
        </p:nvSpPr>
        <p:spPr>
          <a:xfrm>
            <a:off x="457200" y="0"/>
            <a:ext cx="8229600" cy="1143000"/>
          </a:xfrm>
        </p:spPr>
        <p:txBody>
          <a:bodyPr/>
          <a:lstStyle/>
          <a:p>
            <a:pPr eaLnBrk="1" hangingPunct="1"/>
            <a:r>
              <a:rPr lang="cs-CZ" altLang="cs-CZ" sz="4000" smtClean="0"/>
              <a:t>Přenos: densita a disperze, kontakt</a:t>
            </a:r>
          </a:p>
        </p:txBody>
      </p:sp>
      <p:sp>
        <p:nvSpPr>
          <p:cNvPr id="18436" name="Rectangle 3"/>
          <p:cNvSpPr>
            <a:spLocks noGrp="1" noChangeArrowheads="1"/>
          </p:cNvSpPr>
          <p:nvPr>
            <p:ph type="body" idx="1"/>
          </p:nvPr>
        </p:nvSpPr>
        <p:spPr>
          <a:xfrm>
            <a:off x="457200" y="1268413"/>
            <a:ext cx="8229600" cy="5257800"/>
          </a:xfrm>
        </p:spPr>
        <p:txBody>
          <a:bodyPr/>
          <a:lstStyle/>
          <a:p>
            <a:pPr eaLnBrk="1" hangingPunct="1">
              <a:lnSpc>
                <a:spcPct val="80000"/>
              </a:lnSpc>
            </a:pPr>
            <a:r>
              <a:rPr lang="cs-CZ" altLang="cs-CZ" sz="2000" dirty="0" smtClean="0"/>
              <a:t>Rychlost přenosu závisí na četnosti </a:t>
            </a:r>
            <a:r>
              <a:rPr lang="cs-CZ" altLang="cs-CZ" sz="2000" dirty="0" smtClean="0"/>
              <a:t>kontaktů: </a:t>
            </a:r>
            <a:endParaRPr lang="cs-CZ" altLang="cs-CZ" sz="2000" dirty="0" smtClean="0"/>
          </a:p>
          <a:p>
            <a:pPr lvl="1" eaLnBrk="1" hangingPunct="1">
              <a:lnSpc>
                <a:spcPct val="80000"/>
              </a:lnSpc>
            </a:pPr>
            <a:r>
              <a:rPr lang="cs-CZ" altLang="cs-CZ" sz="1600" dirty="0" smtClean="0"/>
              <a:t>platí především u přímo přenášených </a:t>
            </a:r>
            <a:r>
              <a:rPr lang="cs-CZ" altLang="cs-CZ" sz="1600" dirty="0" err="1" smtClean="0"/>
              <a:t>mikroparazitů</a:t>
            </a:r>
            <a:endParaRPr lang="cs-CZ" altLang="cs-CZ" sz="1600" dirty="0" smtClean="0"/>
          </a:p>
          <a:p>
            <a:pPr lvl="1" eaLnBrk="1" hangingPunct="1">
              <a:lnSpc>
                <a:spcPct val="80000"/>
              </a:lnSpc>
            </a:pPr>
            <a:r>
              <a:rPr lang="cs-CZ" altLang="cs-CZ" sz="1600" dirty="0" smtClean="0"/>
              <a:t>je vyšší v hustší populaci hostitelů</a:t>
            </a:r>
          </a:p>
          <a:p>
            <a:pPr lvl="1" eaLnBrk="1" hangingPunct="1">
              <a:lnSpc>
                <a:spcPct val="80000"/>
              </a:lnSpc>
            </a:pPr>
            <a:r>
              <a:rPr lang="cs-CZ" altLang="cs-CZ" sz="1600" dirty="0" smtClean="0"/>
              <a:t>podléhá sezónním vlivům</a:t>
            </a:r>
          </a:p>
          <a:p>
            <a:pPr eaLnBrk="1" hangingPunct="1">
              <a:lnSpc>
                <a:spcPct val="80000"/>
              </a:lnSpc>
            </a:pPr>
            <a:endParaRPr lang="cs-CZ" altLang="cs-CZ" sz="2000" dirty="0" smtClean="0"/>
          </a:p>
          <a:p>
            <a:pPr eaLnBrk="1" hangingPunct="1">
              <a:lnSpc>
                <a:spcPct val="80000"/>
              </a:lnSpc>
            </a:pPr>
            <a:r>
              <a:rPr lang="cs-CZ" altLang="cs-CZ" sz="2000" dirty="0" smtClean="0"/>
              <a:t>U déle žijících infekčních činitelů – závisí </a:t>
            </a:r>
            <a:r>
              <a:rPr lang="cs-CZ" altLang="cs-CZ" sz="2000" b="1" dirty="0" smtClean="0"/>
              <a:t>na hustotě populací hostitelů i infekčních stadií.</a:t>
            </a:r>
          </a:p>
          <a:p>
            <a:pPr eaLnBrk="1" hangingPunct="1">
              <a:lnSpc>
                <a:spcPct val="80000"/>
              </a:lnSpc>
            </a:pPr>
            <a:endParaRPr lang="cs-CZ" altLang="cs-CZ" sz="2000" dirty="0" smtClean="0"/>
          </a:p>
          <a:p>
            <a:pPr eaLnBrk="1" hangingPunct="1">
              <a:lnSpc>
                <a:spcPct val="80000"/>
              </a:lnSpc>
            </a:pPr>
            <a:r>
              <a:rPr lang="cs-CZ" altLang="cs-CZ" sz="2000" dirty="0" err="1" smtClean="0"/>
              <a:t>Mikroparazité</a:t>
            </a:r>
            <a:r>
              <a:rPr lang="cs-CZ" altLang="cs-CZ" sz="2000" dirty="0" smtClean="0"/>
              <a:t> přenášení vektorem – </a:t>
            </a:r>
            <a:r>
              <a:rPr lang="cs-CZ" altLang="cs-CZ" sz="2000" b="1" dirty="0" smtClean="0"/>
              <a:t>závisí především na frekvenci „kousnutí“ a vnímavosti hostitele.</a:t>
            </a:r>
          </a:p>
          <a:p>
            <a:pPr eaLnBrk="1" hangingPunct="1">
              <a:lnSpc>
                <a:spcPct val="80000"/>
              </a:lnSpc>
            </a:pPr>
            <a:endParaRPr lang="cs-CZ" altLang="cs-CZ" sz="2000" dirty="0" smtClean="0"/>
          </a:p>
          <a:p>
            <a:pPr eaLnBrk="1" hangingPunct="1">
              <a:lnSpc>
                <a:spcPct val="80000"/>
              </a:lnSpc>
            </a:pPr>
            <a:r>
              <a:rPr lang="cs-CZ" altLang="cs-CZ" sz="2000" dirty="0" smtClean="0"/>
              <a:t>Šíření </a:t>
            </a:r>
            <a:r>
              <a:rPr lang="cs-CZ" altLang="cs-CZ" sz="2000" b="1" dirty="0" smtClean="0"/>
              <a:t>chorob rostlin též kontaktem, i kořenů</a:t>
            </a:r>
            <a:r>
              <a:rPr lang="cs-CZ" altLang="cs-CZ" sz="2000" dirty="0" smtClean="0"/>
              <a:t>, prorůstáním houby půdou (václavka – </a:t>
            </a:r>
            <a:r>
              <a:rPr lang="cs-CZ" altLang="cs-CZ" sz="2000" dirty="0" err="1" smtClean="0"/>
              <a:t>rhizomorpha</a:t>
            </a:r>
            <a:r>
              <a:rPr lang="cs-CZ" altLang="cs-CZ" sz="2000" dirty="0" smtClean="0"/>
              <a:t>).  </a:t>
            </a:r>
          </a:p>
          <a:p>
            <a:pPr eaLnBrk="1" hangingPunct="1">
              <a:lnSpc>
                <a:spcPct val="80000"/>
              </a:lnSpc>
            </a:pPr>
            <a:endParaRPr lang="cs-CZ" altLang="cs-CZ" sz="2000" dirty="0" smtClean="0"/>
          </a:p>
          <a:p>
            <a:pPr eaLnBrk="1" hangingPunct="1">
              <a:lnSpc>
                <a:spcPct val="80000"/>
              </a:lnSpc>
            </a:pPr>
            <a:r>
              <a:rPr lang="cs-CZ" altLang="cs-CZ" sz="2000" dirty="0" smtClean="0"/>
              <a:t>Šíření patogenů větrem – </a:t>
            </a:r>
            <a:r>
              <a:rPr lang="cs-CZ" altLang="cs-CZ" sz="2000" b="1" dirty="0" smtClean="0"/>
              <a:t>virus slintavky a kulhavky </a:t>
            </a:r>
            <a:r>
              <a:rPr lang="cs-CZ" altLang="cs-CZ" sz="2000" dirty="0" smtClean="0"/>
              <a:t>(až 300 km).</a:t>
            </a:r>
          </a:p>
        </p:txBody>
      </p:sp>
    </p:spTree>
    <p:extLst>
      <p:ext uri="{BB962C8B-B14F-4D97-AF65-F5344CB8AC3E}">
        <p14:creationId xmlns:p14="http://schemas.microsoft.com/office/powerpoint/2010/main" val="373398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400" dirty="0" smtClean="0">
                <a:solidFill>
                  <a:srgbClr val="0070C0"/>
                </a:solidFill>
              </a:rPr>
              <a:t>Nejběžnější</a:t>
            </a:r>
            <a:r>
              <a:rPr lang="cs-CZ" sz="3400" dirty="0" smtClean="0">
                <a:solidFill>
                  <a:srgbClr val="0070C0"/>
                </a:solidFill>
              </a:rPr>
              <a:t> způsoby </a:t>
            </a:r>
            <a:r>
              <a:rPr lang="cs-CZ" sz="3400" dirty="0" smtClean="0">
                <a:solidFill>
                  <a:srgbClr val="0070C0"/>
                </a:solidFill>
              </a:rPr>
              <a:t>přenosu patogenů</a:t>
            </a:r>
            <a:endParaRPr lang="cs-CZ" sz="3400" dirty="0">
              <a:solidFill>
                <a:srgbClr val="0070C0"/>
              </a:solidFill>
            </a:endParaRPr>
          </a:p>
        </p:txBody>
      </p:sp>
      <p:sp>
        <p:nvSpPr>
          <p:cNvPr id="3" name="Zástupný symbol pro obsah 2"/>
          <p:cNvSpPr>
            <a:spLocks noGrp="1"/>
          </p:cNvSpPr>
          <p:nvPr>
            <p:ph idx="1"/>
          </p:nvPr>
        </p:nvSpPr>
        <p:spPr/>
        <p:txBody>
          <a:bodyPr/>
          <a:lstStyle/>
          <a:p>
            <a:pPr marL="0" indent="0">
              <a:buNone/>
            </a:pPr>
            <a:r>
              <a:rPr lang="cs-CZ" dirty="0" smtClean="0"/>
              <a:t>(A) Přenos kontaktem mezi hostiteli (přímý)</a:t>
            </a:r>
          </a:p>
          <a:p>
            <a:pPr marL="0" indent="0">
              <a:buNone/>
            </a:pPr>
            <a:r>
              <a:rPr lang="cs-CZ" dirty="0" smtClean="0"/>
              <a:t>(B) Přenos infekčním agens (např. miracidium, 	cerkarie, invazní larvy hlístic (L3), vajíčko – 	</a:t>
            </a:r>
            <a:r>
              <a:rPr lang="cs-CZ" dirty="0" err="1" smtClean="0"/>
              <a:t>Ascaris</a:t>
            </a:r>
            <a:r>
              <a:rPr lang="cs-CZ" dirty="0" smtClean="0"/>
              <a:t>)</a:t>
            </a:r>
          </a:p>
          <a:p>
            <a:pPr marL="0" indent="0">
              <a:buNone/>
            </a:pPr>
            <a:r>
              <a:rPr lang="cs-CZ" dirty="0" smtClean="0"/>
              <a:t>(C)  Přenos </a:t>
            </a:r>
            <a:r>
              <a:rPr lang="cs-CZ" dirty="0" smtClean="0"/>
              <a:t>ingescí (predace)</a:t>
            </a:r>
            <a:endParaRPr lang="cs-CZ" dirty="0" smtClean="0"/>
          </a:p>
          <a:p>
            <a:pPr marL="0" indent="0">
              <a:buNone/>
            </a:pPr>
            <a:r>
              <a:rPr lang="cs-CZ" dirty="0" smtClean="0"/>
              <a:t>(D) Přenos krev sajícím členovcem (vektorem)</a:t>
            </a:r>
          </a:p>
          <a:p>
            <a:endParaRPr lang="cs-CZ" dirty="0" smtClean="0"/>
          </a:p>
          <a:p>
            <a:endParaRPr lang="cs-CZ" dirty="0" smtClean="0"/>
          </a:p>
          <a:p>
            <a:endParaRPr lang="cs-CZ" dirty="0"/>
          </a:p>
        </p:txBody>
      </p:sp>
    </p:spTree>
    <p:extLst>
      <p:ext uri="{BB962C8B-B14F-4D97-AF65-F5344CB8AC3E}">
        <p14:creationId xmlns:p14="http://schemas.microsoft.com/office/powerpoint/2010/main" val="2535201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normAutofit/>
          </a:bodyPr>
          <a:lstStyle/>
          <a:p>
            <a:r>
              <a:rPr lang="cs-CZ" sz="3400" dirty="0" smtClean="0">
                <a:solidFill>
                  <a:srgbClr val="FF0000"/>
                </a:solidFill>
              </a:rPr>
              <a:t>(A) Přenos kontaktem mezi hostiteli</a:t>
            </a:r>
            <a:endParaRPr lang="cs-CZ" sz="3400" dirty="0">
              <a:solidFill>
                <a:srgbClr val="FF0000"/>
              </a:solidFill>
            </a:endParaRPr>
          </a:p>
        </p:txBody>
      </p:sp>
      <p:sp>
        <p:nvSpPr>
          <p:cNvPr id="6" name="TextovéPole 5"/>
          <p:cNvSpPr txBox="1"/>
          <p:nvPr/>
        </p:nvSpPr>
        <p:spPr>
          <a:xfrm>
            <a:off x="457201" y="1026016"/>
            <a:ext cx="8435279" cy="5355312"/>
          </a:xfrm>
          <a:prstGeom prst="rect">
            <a:avLst/>
          </a:prstGeom>
          <a:noFill/>
        </p:spPr>
        <p:txBody>
          <a:bodyPr wrap="square" rtlCol="0">
            <a:spAutoFit/>
          </a:bodyPr>
          <a:lstStyle/>
          <a:p>
            <a:r>
              <a:rPr lang="cs-CZ" dirty="0" smtClean="0"/>
              <a:t>Pro mnoho přímo přenosných </a:t>
            </a:r>
            <a:r>
              <a:rPr lang="cs-CZ" b="1" dirty="0" smtClean="0"/>
              <a:t>virových a </a:t>
            </a:r>
            <a:r>
              <a:rPr lang="cs-CZ" b="1" dirty="0" err="1" smtClean="0"/>
              <a:t>protozoárních</a:t>
            </a:r>
            <a:r>
              <a:rPr lang="cs-CZ" b="1" dirty="0" smtClean="0"/>
              <a:t> onemocnění</a:t>
            </a:r>
            <a:r>
              <a:rPr lang="cs-CZ" dirty="0" smtClean="0"/>
              <a:t>, kde výsledná </a:t>
            </a:r>
          </a:p>
          <a:p>
            <a:r>
              <a:rPr lang="cs-CZ" b="1" dirty="0" smtClean="0"/>
              <a:t>infekce závisí na fyzickém kontaktu mezi hostiteli </a:t>
            </a:r>
            <a:r>
              <a:rPr lang="cs-CZ" dirty="0" smtClean="0"/>
              <a:t>a původci se vyznačují velice </a:t>
            </a:r>
          </a:p>
          <a:p>
            <a:r>
              <a:rPr lang="cs-CZ" dirty="0"/>
              <a:t>k</a:t>
            </a:r>
            <a:r>
              <a:rPr lang="cs-CZ" dirty="0" smtClean="0"/>
              <a:t>rátkým životem, je </a:t>
            </a:r>
            <a:r>
              <a:rPr lang="cs-CZ" b="1" dirty="0" smtClean="0"/>
              <a:t>míra přenosu přímo proporcionálně závislá na frekvenci kontaktů </a:t>
            </a:r>
          </a:p>
          <a:p>
            <a:r>
              <a:rPr lang="cs-CZ" b="1" dirty="0" smtClean="0"/>
              <a:t>mezi vnímavými </a:t>
            </a:r>
            <a:r>
              <a:rPr lang="cs-CZ" b="1" dirty="0"/>
              <a:t>(</a:t>
            </a:r>
            <a:r>
              <a:rPr lang="cs-CZ" b="1" dirty="0" smtClean="0"/>
              <a:t>nenapadenými) a infikovanými hostiteli</a:t>
            </a:r>
            <a:r>
              <a:rPr lang="cs-CZ" dirty="0" smtClean="0"/>
              <a:t>. V těchto případech nás nezajímá počet patogenů přenášených mezi hostiteli (jsou velice malí a rychle se v hostiteli množí), ale </a:t>
            </a:r>
            <a:r>
              <a:rPr lang="cs-CZ" b="1" dirty="0" smtClean="0"/>
              <a:t>pozornost budeme věnovat tomu, jaká je rychlost s jakou jsou hostitelé infikováni.</a:t>
            </a:r>
            <a:endParaRPr lang="cs-CZ" b="1" dirty="0"/>
          </a:p>
          <a:p>
            <a:endParaRPr lang="cs-CZ" dirty="0" smtClean="0"/>
          </a:p>
          <a:p>
            <a:r>
              <a:rPr lang="cs-CZ" dirty="0" smtClean="0"/>
              <a:t>Pokud </a:t>
            </a:r>
            <a:r>
              <a:rPr lang="en-US" dirty="0" err="1" smtClean="0"/>
              <a:t>defin</a:t>
            </a:r>
            <a:r>
              <a:rPr lang="cs-CZ" dirty="0" err="1" smtClean="0"/>
              <a:t>ujeme</a:t>
            </a:r>
            <a:r>
              <a:rPr lang="en-US" dirty="0" smtClean="0"/>
              <a:t> </a:t>
            </a:r>
            <a:r>
              <a:rPr lang="en-US" b="1" dirty="0" smtClean="0"/>
              <a:t>parameter</a:t>
            </a:r>
            <a:r>
              <a:rPr lang="cs-CZ" b="1" dirty="0" smtClean="0"/>
              <a:t>  </a:t>
            </a:r>
            <a:r>
              <a:rPr lang="el-GR" b="1" dirty="0" smtClean="0"/>
              <a:t>β</a:t>
            </a:r>
            <a:r>
              <a:rPr lang="cs-CZ" dirty="0" smtClean="0"/>
              <a:t> </a:t>
            </a:r>
            <a:r>
              <a:rPr lang="cs-CZ" b="1" dirty="0" smtClean="0"/>
              <a:t>jako míru kontaktu mezi hostiteli</a:t>
            </a:r>
            <a:r>
              <a:rPr lang="cs-CZ" dirty="0" smtClean="0"/>
              <a:t>, který má za následek jejich infekci (kde 1/</a:t>
            </a:r>
            <a:r>
              <a:rPr lang="el-GR" dirty="0"/>
              <a:t> β</a:t>
            </a:r>
            <a:r>
              <a:rPr lang="cs-CZ" dirty="0"/>
              <a:t> </a:t>
            </a:r>
            <a:r>
              <a:rPr lang="cs-CZ" dirty="0" smtClean="0"/>
              <a:t> je přímo proporční průměrnému časovému intervalu mezi kontakty) pak během intervalu </a:t>
            </a:r>
            <a:r>
              <a:rPr lang="cs-CZ" b="1" dirty="0" err="1" smtClean="0"/>
              <a:t>dt</a:t>
            </a:r>
            <a:r>
              <a:rPr lang="cs-CZ" dirty="0" smtClean="0"/>
              <a:t> v populaci o počtu </a:t>
            </a:r>
            <a:r>
              <a:rPr lang="cs-CZ" b="1" dirty="0" smtClean="0"/>
              <a:t>N</a:t>
            </a:r>
            <a:r>
              <a:rPr lang="cs-CZ" dirty="0" smtClean="0"/>
              <a:t> sestávající z </a:t>
            </a:r>
            <a:r>
              <a:rPr lang="cs-CZ" b="1" dirty="0" smtClean="0"/>
              <a:t>X</a:t>
            </a:r>
            <a:r>
              <a:rPr lang="cs-CZ" dirty="0" smtClean="0"/>
              <a:t> počtu vnímavých </a:t>
            </a:r>
          </a:p>
          <a:p>
            <a:r>
              <a:rPr lang="cs-CZ" dirty="0" smtClean="0"/>
              <a:t>a </a:t>
            </a:r>
            <a:r>
              <a:rPr lang="cs-CZ" b="1" dirty="0" smtClean="0"/>
              <a:t>Y</a:t>
            </a:r>
            <a:r>
              <a:rPr lang="cs-CZ" dirty="0" smtClean="0"/>
              <a:t> počtu infikovaných (N = X + Y) </a:t>
            </a:r>
            <a:r>
              <a:rPr lang="cs-CZ" b="1" dirty="0" smtClean="0"/>
              <a:t>bude počet nových případů infekce odvozován ze vztahu </a:t>
            </a:r>
            <a:r>
              <a:rPr lang="el-GR" b="1" dirty="0" smtClean="0"/>
              <a:t>β</a:t>
            </a:r>
            <a:r>
              <a:rPr lang="cs-CZ" b="1" dirty="0" err="1" smtClean="0"/>
              <a:t>XYdt</a:t>
            </a:r>
            <a:r>
              <a:rPr lang="cs-CZ" b="1" dirty="0" smtClean="0"/>
              <a:t>.</a:t>
            </a:r>
            <a:r>
              <a:rPr lang="cs-CZ" dirty="0" smtClean="0"/>
              <a:t> Parametr </a:t>
            </a:r>
            <a:r>
              <a:rPr lang="el-GR" b="1" dirty="0" smtClean="0"/>
              <a:t>β</a:t>
            </a:r>
            <a:r>
              <a:rPr lang="cs-CZ" b="1" dirty="0" smtClean="0"/>
              <a:t> se nazývá per capita míra přenosu infekce </a:t>
            </a:r>
            <a:r>
              <a:rPr lang="cs-CZ" dirty="0" smtClean="0"/>
              <a:t>a je výsledkem </a:t>
            </a:r>
            <a:r>
              <a:rPr lang="cs-CZ" b="1" dirty="0" smtClean="0"/>
              <a:t>dvou komponent, jednak průměrnou frekvencí kontaktů mezi hostiteli násobenou pravděpodobností</a:t>
            </a:r>
            <a:r>
              <a:rPr lang="cs-CZ" dirty="0" smtClean="0"/>
              <a:t>, že kontakt mezi vnímavými a infikovanými hostiteli bude mít za následek přenos infekce.</a:t>
            </a:r>
          </a:p>
          <a:p>
            <a:endParaRPr lang="cs-CZ" dirty="0" smtClean="0"/>
          </a:p>
          <a:p>
            <a:endParaRPr lang="cs-CZ" dirty="0"/>
          </a:p>
          <a:p>
            <a:r>
              <a:rPr lang="en-US" dirty="0" smtClean="0"/>
              <a:t> </a:t>
            </a:r>
            <a:endParaRPr lang="cs-CZ" dirty="0"/>
          </a:p>
        </p:txBody>
      </p:sp>
    </p:spTree>
    <p:extLst>
      <p:ext uri="{BB962C8B-B14F-4D97-AF65-F5344CB8AC3E}">
        <p14:creationId xmlns:p14="http://schemas.microsoft.com/office/powerpoint/2010/main" val="20731843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3400" dirty="0" smtClean="0"/>
              <a:t>Přenos kontaktem mezi hostiteli</a:t>
            </a:r>
            <a:endParaRPr lang="cs-CZ" sz="3400" dirty="0"/>
          </a:p>
        </p:txBody>
      </p:sp>
      <p:sp>
        <p:nvSpPr>
          <p:cNvPr id="3" name="Zástupný symbol pro obsah 2"/>
          <p:cNvSpPr>
            <a:spLocks noGrp="1"/>
          </p:cNvSpPr>
          <p:nvPr>
            <p:ph idx="1"/>
          </p:nvPr>
        </p:nvSpPr>
        <p:spPr>
          <a:xfrm>
            <a:off x="457200" y="1268760"/>
            <a:ext cx="8229600" cy="4525963"/>
          </a:xfrm>
        </p:spPr>
        <p:txBody>
          <a:bodyPr>
            <a:normAutofit fontScale="92500" lnSpcReduction="10000"/>
          </a:bodyPr>
          <a:lstStyle/>
          <a:p>
            <a:r>
              <a:rPr lang="cs-CZ" sz="2600" dirty="0" smtClean="0"/>
              <a:t>Pokud časový interval </a:t>
            </a:r>
            <a:r>
              <a:rPr lang="cs-CZ" sz="2600" dirty="0" err="1" smtClean="0"/>
              <a:t>dt</a:t>
            </a:r>
            <a:r>
              <a:rPr lang="cs-CZ" sz="2600" dirty="0" smtClean="0"/>
              <a:t> bude velmi malý, dostaneme diferenciální rovnici představující míru změny počtu napadených hostitelů v čase:</a:t>
            </a:r>
          </a:p>
          <a:p>
            <a:pPr marL="0" indent="0">
              <a:buNone/>
            </a:pPr>
            <a:endParaRPr lang="cs-CZ" sz="2600" dirty="0" smtClean="0"/>
          </a:p>
          <a:p>
            <a:pPr marL="0" indent="0">
              <a:buNone/>
            </a:pPr>
            <a:endParaRPr lang="cs-CZ" sz="2600" dirty="0" smtClean="0"/>
          </a:p>
          <a:p>
            <a:r>
              <a:rPr lang="cs-CZ" sz="2600" dirty="0" smtClean="0"/>
              <a:t>Tato rovnice má následující řešení:</a:t>
            </a:r>
          </a:p>
          <a:p>
            <a:pPr marL="0" indent="0">
              <a:buNone/>
            </a:pPr>
            <a:endParaRPr lang="cs-CZ" sz="2600" dirty="0" smtClean="0"/>
          </a:p>
          <a:p>
            <a:endParaRPr lang="cs-CZ" sz="2600" dirty="0"/>
          </a:p>
          <a:p>
            <a:endParaRPr lang="cs-CZ" sz="2600" dirty="0" smtClean="0"/>
          </a:p>
          <a:p>
            <a:r>
              <a:rPr lang="cs-CZ" sz="2600" dirty="0"/>
              <a:t>k</a:t>
            </a:r>
            <a:r>
              <a:rPr lang="cs-CZ" sz="2600" dirty="0" smtClean="0"/>
              <a:t>de  představuje počet infikovaných hostitelů introdukovaných do populace v čase T = 0.</a:t>
            </a:r>
          </a:p>
          <a:p>
            <a:pPr marL="0" indent="0">
              <a:buNone/>
            </a:pPr>
            <a:endParaRPr lang="cs-CZ" sz="2600" dirty="0"/>
          </a:p>
          <a:p>
            <a:pPr marL="0" indent="0">
              <a:buNone/>
            </a:pPr>
            <a:endParaRPr lang="cs-CZ" sz="2600" dirty="0" smtClean="0"/>
          </a:p>
          <a:p>
            <a:pPr marL="0" indent="0">
              <a:buNone/>
            </a:pPr>
            <a:endParaRPr lang="cs-CZ" dirty="0" smtClean="0"/>
          </a:p>
          <a:p>
            <a:pPr marL="0" indent="0">
              <a:buNone/>
            </a:pPr>
            <a:endParaRPr lang="cs-CZ" dirty="0"/>
          </a:p>
        </p:txBody>
      </p:sp>
      <p:pic>
        <p:nvPicPr>
          <p:cNvPr id="4" name="Obrázek 3"/>
          <p:cNvPicPr>
            <a:picLocks noChangeAspect="1"/>
          </p:cNvPicPr>
          <p:nvPr/>
        </p:nvPicPr>
        <p:blipFill>
          <a:blip r:embed="rId2"/>
          <a:stretch>
            <a:fillRect/>
          </a:stretch>
        </p:blipFill>
        <p:spPr>
          <a:xfrm>
            <a:off x="1835696" y="2636912"/>
            <a:ext cx="5472608" cy="306512"/>
          </a:xfrm>
          <a:prstGeom prst="rect">
            <a:avLst/>
          </a:prstGeom>
        </p:spPr>
      </p:pic>
      <p:pic>
        <p:nvPicPr>
          <p:cNvPr id="5" name="Obrázek 4"/>
          <p:cNvPicPr>
            <a:picLocks noChangeAspect="1"/>
          </p:cNvPicPr>
          <p:nvPr/>
        </p:nvPicPr>
        <p:blipFill>
          <a:blip r:embed="rId3"/>
          <a:stretch>
            <a:fillRect/>
          </a:stretch>
        </p:blipFill>
        <p:spPr>
          <a:xfrm>
            <a:off x="1907704" y="3935338"/>
            <a:ext cx="5832648" cy="573782"/>
          </a:xfrm>
          <a:prstGeom prst="rect">
            <a:avLst/>
          </a:prstGeom>
        </p:spPr>
      </p:pic>
    </p:spTree>
    <p:extLst>
      <p:ext uri="{BB962C8B-B14F-4D97-AF65-F5344CB8AC3E}">
        <p14:creationId xmlns:p14="http://schemas.microsoft.com/office/powerpoint/2010/main" val="2453004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400" dirty="0" smtClean="0"/>
              <a:t>Dva příklady predispozice lehké a těžké infekce člověka </a:t>
            </a:r>
            <a:r>
              <a:rPr lang="cs-CZ" sz="3400" dirty="0" smtClean="0"/>
              <a:t>střevními </a:t>
            </a:r>
            <a:r>
              <a:rPr lang="cs-CZ" sz="3400" dirty="0" err="1" smtClean="0"/>
              <a:t>nematody</a:t>
            </a:r>
            <a:r>
              <a:rPr lang="cs-CZ" sz="3400" dirty="0" smtClean="0"/>
              <a:t> </a:t>
            </a:r>
            <a:r>
              <a:rPr lang="cs-CZ" sz="3400" b="1" dirty="0" err="1" smtClean="0"/>
              <a:t>Ascaris</a:t>
            </a:r>
            <a:r>
              <a:rPr lang="cs-CZ" sz="3400" b="1" dirty="0" smtClean="0"/>
              <a:t> </a:t>
            </a:r>
            <a:r>
              <a:rPr lang="cs-CZ" sz="3400" b="1" dirty="0" err="1" smtClean="0"/>
              <a:t>lumbricoides</a:t>
            </a:r>
            <a:r>
              <a:rPr lang="cs-CZ" sz="3400" dirty="0" smtClean="0"/>
              <a:t> (a) a </a:t>
            </a:r>
            <a:r>
              <a:rPr lang="cs-CZ" sz="3400" b="1" dirty="0" err="1" smtClean="0"/>
              <a:t>Trichuris</a:t>
            </a:r>
            <a:r>
              <a:rPr lang="cs-CZ" sz="3400" b="1" dirty="0" smtClean="0"/>
              <a:t> </a:t>
            </a:r>
            <a:r>
              <a:rPr lang="cs-CZ" sz="3400" b="1" dirty="0" err="1" smtClean="0"/>
              <a:t>trichiura</a:t>
            </a:r>
            <a:r>
              <a:rPr lang="cs-CZ" sz="3400" b="1" dirty="0" smtClean="0"/>
              <a:t> </a:t>
            </a:r>
            <a:r>
              <a:rPr lang="cs-CZ" sz="3400" dirty="0" smtClean="0"/>
              <a:t>(b)</a:t>
            </a:r>
            <a:endParaRPr lang="cs-CZ" sz="3400" dirty="0"/>
          </a:p>
        </p:txBody>
      </p:sp>
      <p:pic>
        <p:nvPicPr>
          <p:cNvPr id="4" name="Zástupný symbol pro obsah 3"/>
          <p:cNvPicPr>
            <a:picLocks noGrp="1" noChangeAspect="1"/>
          </p:cNvPicPr>
          <p:nvPr>
            <p:ph idx="1"/>
          </p:nvPr>
        </p:nvPicPr>
        <p:blipFill>
          <a:blip r:embed="rId2"/>
          <a:stretch>
            <a:fillRect/>
          </a:stretch>
        </p:blipFill>
        <p:spPr>
          <a:xfrm>
            <a:off x="395536" y="2132856"/>
            <a:ext cx="4086225" cy="2714625"/>
          </a:xfrm>
          <a:prstGeom prst="rect">
            <a:avLst/>
          </a:prstGeom>
        </p:spPr>
      </p:pic>
      <p:pic>
        <p:nvPicPr>
          <p:cNvPr id="5" name="Obrázek 4"/>
          <p:cNvPicPr>
            <a:picLocks noChangeAspect="1"/>
          </p:cNvPicPr>
          <p:nvPr/>
        </p:nvPicPr>
        <p:blipFill>
          <a:blip r:embed="rId3"/>
          <a:stretch>
            <a:fillRect/>
          </a:stretch>
        </p:blipFill>
        <p:spPr>
          <a:xfrm>
            <a:off x="4581127" y="2192635"/>
            <a:ext cx="3924300" cy="2676525"/>
          </a:xfrm>
          <a:prstGeom prst="rect">
            <a:avLst/>
          </a:prstGeom>
        </p:spPr>
      </p:pic>
      <p:sp>
        <p:nvSpPr>
          <p:cNvPr id="3" name="TextovéPole 2"/>
          <p:cNvSpPr txBox="1"/>
          <p:nvPr/>
        </p:nvSpPr>
        <p:spPr>
          <a:xfrm>
            <a:off x="1814962" y="2051556"/>
            <a:ext cx="2685030" cy="369332"/>
          </a:xfrm>
          <a:prstGeom prst="rect">
            <a:avLst/>
          </a:prstGeom>
          <a:noFill/>
        </p:spPr>
        <p:txBody>
          <a:bodyPr wrap="none" rtlCol="0">
            <a:spAutoFit/>
          </a:bodyPr>
          <a:lstStyle/>
          <a:p>
            <a:r>
              <a:rPr lang="cs-CZ" dirty="0" smtClean="0"/>
              <a:t>Na počátku chemoterapie</a:t>
            </a:r>
            <a:endParaRPr lang="cs-CZ" dirty="0"/>
          </a:p>
        </p:txBody>
      </p:sp>
      <p:sp>
        <p:nvSpPr>
          <p:cNvPr id="6" name="TextovéPole 5"/>
          <p:cNvSpPr txBox="1"/>
          <p:nvPr/>
        </p:nvSpPr>
        <p:spPr>
          <a:xfrm>
            <a:off x="5989237" y="2060848"/>
            <a:ext cx="2111155" cy="369332"/>
          </a:xfrm>
          <a:prstGeom prst="rect">
            <a:avLst/>
          </a:prstGeom>
          <a:noFill/>
        </p:spPr>
        <p:txBody>
          <a:bodyPr wrap="none" rtlCol="0">
            <a:spAutoFit/>
          </a:bodyPr>
          <a:lstStyle/>
          <a:p>
            <a:r>
              <a:rPr lang="cs-CZ" dirty="0" smtClean="0"/>
              <a:t>Po několika měsících</a:t>
            </a:r>
            <a:endParaRPr lang="cs-CZ" dirty="0"/>
          </a:p>
        </p:txBody>
      </p:sp>
      <p:pic>
        <p:nvPicPr>
          <p:cNvPr id="4098" name="Picture 2" descr="Ascaris Lumbricoides - Children's Worms - Helianthe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46" y="5013176"/>
            <a:ext cx="2636518" cy="16424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scariasis Is A Disease Caused By The Parasitic Roundworm Ascaris  Lumbricoides For Education In Laboratories Stock Photo - Download Image Now  - i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35" y="5022832"/>
            <a:ext cx="2530909" cy="16424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70182-178 - Trichuris trichiura, Male (wm) Microscope Slide - Trichuris  trichiura, Male (wm) - Each: Amazon.com: Industrial &amp; Scientif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9459" y="5044511"/>
            <a:ext cx="2654573" cy="16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468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a:bodyPr>
          <a:lstStyle/>
          <a:p>
            <a:r>
              <a:rPr lang="cs-CZ" sz="3200" dirty="0" smtClean="0"/>
              <a:t>Příklady epidemie – přímý přenos</a:t>
            </a:r>
            <a:endParaRPr lang="cs-CZ" sz="3200" dirty="0"/>
          </a:p>
        </p:txBody>
      </p:sp>
      <p:pic>
        <p:nvPicPr>
          <p:cNvPr id="4" name="Zástupný symbol pro obsah 3"/>
          <p:cNvPicPr>
            <a:picLocks noGrp="1" noChangeAspect="1"/>
          </p:cNvPicPr>
          <p:nvPr>
            <p:ph idx="1"/>
          </p:nvPr>
        </p:nvPicPr>
        <p:blipFill>
          <a:blip r:embed="rId2"/>
          <a:stretch>
            <a:fillRect/>
          </a:stretch>
        </p:blipFill>
        <p:spPr>
          <a:xfrm>
            <a:off x="179512" y="908720"/>
            <a:ext cx="4080108" cy="3168352"/>
          </a:xfrm>
          <a:prstGeom prst="rect">
            <a:avLst/>
          </a:prstGeom>
        </p:spPr>
      </p:pic>
      <p:pic>
        <p:nvPicPr>
          <p:cNvPr id="5" name="Obrázek 4"/>
          <p:cNvPicPr>
            <a:picLocks noChangeAspect="1"/>
          </p:cNvPicPr>
          <p:nvPr/>
        </p:nvPicPr>
        <p:blipFill>
          <a:blip r:embed="rId3"/>
          <a:stretch>
            <a:fillRect/>
          </a:stretch>
        </p:blipFill>
        <p:spPr>
          <a:xfrm>
            <a:off x="4747378" y="2204864"/>
            <a:ext cx="4217110" cy="3168352"/>
          </a:xfrm>
          <a:prstGeom prst="rect">
            <a:avLst/>
          </a:prstGeom>
        </p:spPr>
      </p:pic>
      <p:sp>
        <p:nvSpPr>
          <p:cNvPr id="6" name="TextovéPole 5"/>
          <p:cNvSpPr txBox="1"/>
          <p:nvPr/>
        </p:nvSpPr>
        <p:spPr>
          <a:xfrm>
            <a:off x="4788024" y="980728"/>
            <a:ext cx="4349652" cy="646331"/>
          </a:xfrm>
          <a:prstGeom prst="rect">
            <a:avLst/>
          </a:prstGeom>
          <a:noFill/>
        </p:spPr>
        <p:txBody>
          <a:bodyPr wrap="none" rtlCol="0">
            <a:spAutoFit/>
          </a:bodyPr>
          <a:lstStyle/>
          <a:p>
            <a:r>
              <a:rPr lang="cs-CZ" dirty="0" err="1" smtClean="0"/>
              <a:t>Protozoární</a:t>
            </a:r>
            <a:r>
              <a:rPr lang="cs-CZ" dirty="0" smtClean="0"/>
              <a:t> parazit </a:t>
            </a:r>
            <a:r>
              <a:rPr lang="cs-CZ" b="1" dirty="0" err="1" smtClean="0"/>
              <a:t>Hydramoeba</a:t>
            </a:r>
            <a:r>
              <a:rPr lang="cs-CZ" b="1" dirty="0" smtClean="0"/>
              <a:t> </a:t>
            </a:r>
            <a:r>
              <a:rPr lang="cs-CZ" b="1" dirty="0" err="1" smtClean="0"/>
              <a:t>hydroxena</a:t>
            </a:r>
            <a:r>
              <a:rPr lang="cs-CZ" b="1" dirty="0" smtClean="0"/>
              <a:t> </a:t>
            </a:r>
          </a:p>
          <a:p>
            <a:r>
              <a:rPr lang="cs-CZ" dirty="0" smtClean="0"/>
              <a:t>v populaci láčkovce </a:t>
            </a:r>
            <a:r>
              <a:rPr lang="cs-CZ" dirty="0" err="1" smtClean="0"/>
              <a:t>Chlorohydra</a:t>
            </a:r>
            <a:r>
              <a:rPr lang="cs-CZ" dirty="0" smtClean="0"/>
              <a:t> </a:t>
            </a:r>
            <a:r>
              <a:rPr lang="cs-CZ" dirty="0" err="1" smtClean="0"/>
              <a:t>viridisima</a:t>
            </a:r>
            <a:r>
              <a:rPr lang="cs-CZ" dirty="0" smtClean="0"/>
              <a:t>.</a:t>
            </a:r>
            <a:endParaRPr lang="cs-CZ" dirty="0"/>
          </a:p>
        </p:txBody>
      </p:sp>
      <p:sp>
        <p:nvSpPr>
          <p:cNvPr id="7" name="TextovéPole 6"/>
          <p:cNvSpPr txBox="1"/>
          <p:nvPr/>
        </p:nvSpPr>
        <p:spPr>
          <a:xfrm>
            <a:off x="4860032" y="5877272"/>
            <a:ext cx="3902543" cy="646331"/>
          </a:xfrm>
          <a:prstGeom prst="rect">
            <a:avLst/>
          </a:prstGeom>
          <a:noFill/>
        </p:spPr>
        <p:txBody>
          <a:bodyPr wrap="none" rtlCol="0">
            <a:spAutoFit/>
          </a:bodyPr>
          <a:lstStyle/>
          <a:p>
            <a:r>
              <a:rPr lang="cs-CZ" dirty="0" smtClean="0"/>
              <a:t>Dva příklady epidemie pro dvě velikosti </a:t>
            </a:r>
          </a:p>
          <a:p>
            <a:r>
              <a:rPr lang="cs-CZ" dirty="0" smtClean="0"/>
              <a:t>populace parazita</a:t>
            </a:r>
            <a:endParaRPr lang="cs-CZ" dirty="0"/>
          </a:p>
        </p:txBody>
      </p:sp>
      <p:pic>
        <p:nvPicPr>
          <p:cNvPr id="5122" name="Picture 2" descr="Hydramoeba hydroxena – Micro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3689" y="4149080"/>
            <a:ext cx="2110660" cy="24437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ydra viridissima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93" y="4009053"/>
            <a:ext cx="1816573" cy="2651796"/>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prava 2"/>
          <p:cNvSpPr/>
          <p:nvPr/>
        </p:nvSpPr>
        <p:spPr>
          <a:xfrm rot="10800000">
            <a:off x="4067944" y="1124744"/>
            <a:ext cx="6903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5957094">
            <a:off x="6473912" y="5406217"/>
            <a:ext cx="6903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5339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60648"/>
            <a:ext cx="8229600" cy="792088"/>
          </a:xfrm>
        </p:spPr>
        <p:txBody>
          <a:bodyPr>
            <a:normAutofit/>
          </a:bodyPr>
          <a:lstStyle/>
          <a:p>
            <a:r>
              <a:rPr lang="cs-CZ" sz="3600" dirty="0" smtClean="0"/>
              <a:t>Základní charakteristiky populace</a:t>
            </a:r>
            <a:endParaRPr lang="cs-CZ" sz="3600" dirty="0"/>
          </a:p>
        </p:txBody>
      </p:sp>
      <p:sp>
        <p:nvSpPr>
          <p:cNvPr id="3" name="Zástupný symbol pro obsah 2"/>
          <p:cNvSpPr>
            <a:spLocks noGrp="1"/>
          </p:cNvSpPr>
          <p:nvPr>
            <p:ph idx="1"/>
          </p:nvPr>
        </p:nvSpPr>
        <p:spPr>
          <a:xfrm>
            <a:off x="611560" y="1268760"/>
            <a:ext cx="8229600" cy="4525963"/>
          </a:xfrm>
        </p:spPr>
        <p:txBody>
          <a:bodyPr>
            <a:normAutofit fontScale="85000" lnSpcReduction="20000"/>
          </a:bodyPr>
          <a:lstStyle/>
          <a:p>
            <a:r>
              <a:rPr lang="cs-CZ" dirty="0" err="1" smtClean="0"/>
              <a:t>Homotypická</a:t>
            </a:r>
            <a:endParaRPr lang="cs-CZ" dirty="0" smtClean="0"/>
          </a:p>
          <a:p>
            <a:r>
              <a:rPr lang="cs-CZ" dirty="0" smtClean="0"/>
              <a:t>Ontogenetická</a:t>
            </a:r>
          </a:p>
          <a:p>
            <a:r>
              <a:rPr lang="cs-CZ" dirty="0" smtClean="0"/>
              <a:t>Časově vymezená</a:t>
            </a:r>
          </a:p>
          <a:p>
            <a:r>
              <a:rPr lang="cs-CZ" dirty="0" smtClean="0"/>
              <a:t>Osídlující určitý prostor</a:t>
            </a:r>
          </a:p>
          <a:p>
            <a:r>
              <a:rPr lang="cs-CZ" dirty="0" smtClean="0"/>
              <a:t>Vlastnosti populace jsou dědičné</a:t>
            </a:r>
          </a:p>
          <a:p>
            <a:r>
              <a:rPr lang="cs-CZ" dirty="0" smtClean="0"/>
              <a:t>Integrovaná ekologickými, evolučními  a genetickými faktory</a:t>
            </a:r>
          </a:p>
          <a:p>
            <a:pPr marL="0" indent="0">
              <a:buNone/>
            </a:pPr>
            <a:endParaRPr lang="cs-CZ" dirty="0" smtClean="0"/>
          </a:p>
          <a:p>
            <a:r>
              <a:rPr lang="cs-CZ" dirty="0" smtClean="0"/>
              <a:t>Populace je rovněž úroveň určující jaké bude mít </a:t>
            </a:r>
            <a:r>
              <a:rPr lang="cs-CZ" b="1" dirty="0" smtClean="0"/>
              <a:t>jedinec fitness </a:t>
            </a:r>
            <a:r>
              <a:rPr lang="cs-CZ" dirty="0" smtClean="0"/>
              <a:t>– tj. jakým směrem se bude ubírat evoluce daného druhu – </a:t>
            </a:r>
            <a:r>
              <a:rPr lang="cs-CZ" b="1" dirty="0" smtClean="0"/>
              <a:t>vnitrodruhová </a:t>
            </a:r>
            <a:r>
              <a:rPr lang="cs-CZ" b="1" dirty="0" err="1" smtClean="0"/>
              <a:t>kompetice</a:t>
            </a:r>
            <a:endParaRPr lang="cs-CZ" b="1" dirty="0"/>
          </a:p>
        </p:txBody>
      </p:sp>
    </p:spTree>
    <p:extLst>
      <p:ext uri="{BB962C8B-B14F-4D97-AF65-F5344CB8AC3E}">
        <p14:creationId xmlns:p14="http://schemas.microsoft.com/office/powerpoint/2010/main" val="3935628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62670"/>
            <a:ext cx="8229600" cy="922114"/>
          </a:xfrm>
        </p:spPr>
        <p:txBody>
          <a:bodyPr>
            <a:normAutofit fontScale="90000"/>
          </a:bodyPr>
          <a:lstStyle/>
          <a:p>
            <a:r>
              <a:rPr lang="cs-CZ" sz="3400" dirty="0" smtClean="0"/>
              <a:t>(a) Doložené epidemie </a:t>
            </a:r>
            <a:r>
              <a:rPr lang="cs-CZ" sz="3400" b="1" dirty="0" smtClean="0"/>
              <a:t>neštovic</a:t>
            </a:r>
            <a:r>
              <a:rPr lang="cs-CZ" sz="3400" dirty="0" smtClean="0"/>
              <a:t> v Anglii a Walesu za období 1940 – 1988; Masová vakcinace začala v roce 1967</a:t>
            </a:r>
            <a:endParaRPr lang="cs-CZ" sz="3400" dirty="0"/>
          </a:p>
        </p:txBody>
      </p:sp>
      <p:pic>
        <p:nvPicPr>
          <p:cNvPr id="4" name="Zástupný symbol pro obsah 3"/>
          <p:cNvPicPr>
            <a:picLocks noGrp="1" noChangeAspect="1"/>
          </p:cNvPicPr>
          <p:nvPr>
            <p:ph idx="1"/>
          </p:nvPr>
        </p:nvPicPr>
        <p:blipFill>
          <a:blip r:embed="rId2"/>
          <a:stretch>
            <a:fillRect/>
          </a:stretch>
        </p:blipFill>
        <p:spPr>
          <a:xfrm>
            <a:off x="111532" y="2018903"/>
            <a:ext cx="4443146" cy="2922265"/>
          </a:xfrm>
          <a:prstGeom prst="rect">
            <a:avLst/>
          </a:prstGeom>
        </p:spPr>
      </p:pic>
      <p:pic>
        <p:nvPicPr>
          <p:cNvPr id="5" name="Obrázek 4"/>
          <p:cNvPicPr>
            <a:picLocks noChangeAspect="1"/>
          </p:cNvPicPr>
          <p:nvPr/>
        </p:nvPicPr>
        <p:blipFill>
          <a:blip r:embed="rId3"/>
          <a:stretch>
            <a:fillRect/>
          </a:stretch>
        </p:blipFill>
        <p:spPr>
          <a:xfrm>
            <a:off x="4427984" y="2132856"/>
            <a:ext cx="4315126" cy="2880320"/>
          </a:xfrm>
          <a:prstGeom prst="rect">
            <a:avLst/>
          </a:prstGeom>
        </p:spPr>
      </p:pic>
      <p:sp>
        <p:nvSpPr>
          <p:cNvPr id="6" name="TextovéPole 5"/>
          <p:cNvSpPr txBox="1"/>
          <p:nvPr/>
        </p:nvSpPr>
        <p:spPr>
          <a:xfrm>
            <a:off x="755576" y="5118864"/>
            <a:ext cx="7666394" cy="1046440"/>
          </a:xfrm>
          <a:prstGeom prst="rect">
            <a:avLst/>
          </a:prstGeom>
          <a:noFill/>
        </p:spPr>
        <p:txBody>
          <a:bodyPr wrap="none" rtlCol="0">
            <a:spAutoFit/>
          </a:bodyPr>
          <a:lstStyle/>
          <a:p>
            <a:pPr algn="ctr"/>
            <a:r>
              <a:rPr lang="cs-CZ" sz="3100" dirty="0" smtClean="0"/>
              <a:t>(b) Doložené případy narození a úmrtí  během </a:t>
            </a:r>
          </a:p>
          <a:p>
            <a:pPr algn="ctr"/>
            <a:r>
              <a:rPr lang="cs-CZ" sz="3100" dirty="0" smtClean="0"/>
              <a:t>stejného období</a:t>
            </a:r>
            <a:endParaRPr lang="cs-CZ" sz="3100" dirty="0"/>
          </a:p>
        </p:txBody>
      </p:sp>
    </p:spTree>
    <p:extLst>
      <p:ext uri="{BB962C8B-B14F-4D97-AF65-F5344CB8AC3E}">
        <p14:creationId xmlns:p14="http://schemas.microsoft.com/office/powerpoint/2010/main" val="14514276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scaris lumbricoides (Roundworm) Eggs: Morphology, Characteristics and  Identif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5229201"/>
            <a:ext cx="3291767" cy="18001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130622"/>
            <a:ext cx="8229600" cy="850106"/>
          </a:xfrm>
        </p:spPr>
        <p:txBody>
          <a:bodyPr>
            <a:normAutofit/>
          </a:bodyPr>
          <a:lstStyle/>
          <a:p>
            <a:r>
              <a:rPr lang="cs-CZ" sz="3600" dirty="0" smtClean="0">
                <a:solidFill>
                  <a:srgbClr val="FF0000"/>
                </a:solidFill>
              </a:rPr>
              <a:t>(B) Přenos infekčním agens </a:t>
            </a:r>
            <a:endParaRPr lang="cs-CZ" sz="3600" dirty="0">
              <a:solidFill>
                <a:srgbClr val="FF0000"/>
              </a:solidFill>
            </a:endParaRPr>
          </a:p>
        </p:txBody>
      </p:sp>
      <p:sp>
        <p:nvSpPr>
          <p:cNvPr id="3" name="Zástupný symbol pro obsah 2"/>
          <p:cNvSpPr>
            <a:spLocks noGrp="1"/>
          </p:cNvSpPr>
          <p:nvPr>
            <p:ph idx="1"/>
          </p:nvPr>
        </p:nvSpPr>
        <p:spPr>
          <a:xfrm>
            <a:off x="457200" y="1052736"/>
            <a:ext cx="8229600" cy="4525963"/>
          </a:xfrm>
        </p:spPr>
        <p:txBody>
          <a:bodyPr>
            <a:normAutofit/>
          </a:bodyPr>
          <a:lstStyle/>
          <a:p>
            <a:r>
              <a:rPr lang="cs-CZ" sz="2800" dirty="0" smtClean="0"/>
              <a:t>Řada přímo i nepřímo šířených parazitů vytváří různá infekční stadia s velice malou životností mimo hostitele. Např. miracidia, cerkarie </a:t>
            </a:r>
            <a:r>
              <a:rPr lang="cs-CZ" sz="2800" dirty="0" err="1" smtClean="0"/>
              <a:t>schistosom</a:t>
            </a:r>
            <a:r>
              <a:rPr lang="cs-CZ" sz="2800" dirty="0" smtClean="0"/>
              <a:t>, infekční larvy </a:t>
            </a:r>
            <a:r>
              <a:rPr lang="cs-CZ" sz="2800" dirty="0" err="1" smtClean="0"/>
              <a:t>Ancylostoma</a:t>
            </a:r>
            <a:r>
              <a:rPr lang="cs-CZ" sz="2800" dirty="0" smtClean="0"/>
              <a:t>, vajíčka </a:t>
            </a:r>
            <a:r>
              <a:rPr lang="cs-CZ" sz="2800" dirty="0" err="1" smtClean="0"/>
              <a:t>Ascaris</a:t>
            </a:r>
            <a:r>
              <a:rPr lang="cs-CZ" sz="2800" dirty="0" smtClean="0"/>
              <a:t>.</a:t>
            </a:r>
          </a:p>
          <a:p>
            <a:r>
              <a:rPr lang="cs-CZ" sz="2800" dirty="0" smtClean="0"/>
              <a:t>Míra přenosu závisí na hustotě infekčních agens v prostředí. </a:t>
            </a:r>
            <a:endParaRPr lang="cs-CZ" sz="2800" dirty="0"/>
          </a:p>
        </p:txBody>
      </p:sp>
      <p:pic>
        <p:nvPicPr>
          <p:cNvPr id="6" name="Picture 4" descr="Miracidium – Wikiped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05064"/>
            <a:ext cx="2468788" cy="2193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istosomiasis - Tucker - 2013 - Current Protocols in Immunology - Wiley  Online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0348" y="3573015"/>
            <a:ext cx="1408149" cy="3057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stinal Helminths- Nematodes [done] Flashcards | Quiz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931" y="3429001"/>
            <a:ext cx="419830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54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3600" dirty="0" smtClean="0"/>
              <a:t>Přenos infekčním agens</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323528" y="1484784"/>
            <a:ext cx="5544616" cy="2388616"/>
          </a:xfrm>
          <a:prstGeom prst="rect">
            <a:avLst/>
          </a:prstGeom>
        </p:spPr>
      </p:pic>
      <p:pic>
        <p:nvPicPr>
          <p:cNvPr id="5" name="Obrázek 4"/>
          <p:cNvPicPr>
            <a:picLocks noChangeAspect="1"/>
          </p:cNvPicPr>
          <p:nvPr/>
        </p:nvPicPr>
        <p:blipFill>
          <a:blip r:embed="rId3"/>
          <a:stretch>
            <a:fillRect/>
          </a:stretch>
        </p:blipFill>
        <p:spPr>
          <a:xfrm>
            <a:off x="2987824" y="4233440"/>
            <a:ext cx="5873131" cy="2274565"/>
          </a:xfrm>
          <a:prstGeom prst="rect">
            <a:avLst/>
          </a:prstGeom>
        </p:spPr>
      </p:pic>
      <p:sp>
        <p:nvSpPr>
          <p:cNvPr id="6" name="TextovéPole 5"/>
          <p:cNvSpPr txBox="1"/>
          <p:nvPr/>
        </p:nvSpPr>
        <p:spPr>
          <a:xfrm>
            <a:off x="5868144" y="1619508"/>
            <a:ext cx="3110595" cy="1477328"/>
          </a:xfrm>
          <a:prstGeom prst="rect">
            <a:avLst/>
          </a:prstGeom>
          <a:noFill/>
        </p:spPr>
        <p:txBody>
          <a:bodyPr wrap="none" rtlCol="0">
            <a:spAutoFit/>
          </a:bodyPr>
          <a:lstStyle/>
          <a:p>
            <a:pPr marL="342900" indent="-342900">
              <a:buAutoNum type="alphaUcParenR"/>
            </a:pPr>
            <a:r>
              <a:rPr lang="cs-CZ" dirty="0" err="1" smtClean="0"/>
              <a:t>Biomphalaria</a:t>
            </a:r>
            <a:r>
              <a:rPr lang="cs-CZ" dirty="0" smtClean="0"/>
              <a:t> exponovaná </a:t>
            </a:r>
          </a:p>
          <a:p>
            <a:r>
              <a:rPr lang="cs-CZ" dirty="0"/>
              <a:t> </a:t>
            </a:r>
            <a:r>
              <a:rPr lang="cs-CZ" dirty="0" smtClean="0"/>
              <a:t>      miracidiím </a:t>
            </a:r>
            <a:r>
              <a:rPr lang="cs-CZ" dirty="0" err="1" smtClean="0"/>
              <a:t>Echinostoma</a:t>
            </a:r>
            <a:r>
              <a:rPr lang="cs-CZ" dirty="0" smtClean="0"/>
              <a:t> </a:t>
            </a:r>
          </a:p>
          <a:p>
            <a:r>
              <a:rPr lang="cs-CZ" dirty="0" smtClean="0"/>
              <a:t>       </a:t>
            </a:r>
            <a:r>
              <a:rPr lang="cs-CZ" dirty="0" err="1" smtClean="0"/>
              <a:t>lindoense</a:t>
            </a:r>
            <a:endParaRPr lang="cs-CZ" dirty="0" smtClean="0"/>
          </a:p>
          <a:p>
            <a:pPr marL="342900" indent="-342900">
              <a:buAutoNum type="alphaUcParenR" startAt="2"/>
            </a:pPr>
            <a:r>
              <a:rPr lang="cs-CZ" dirty="0" smtClean="0"/>
              <a:t>Ryba exponovaná cerkáriím</a:t>
            </a:r>
          </a:p>
          <a:p>
            <a:r>
              <a:rPr lang="cs-CZ" dirty="0"/>
              <a:t> </a:t>
            </a:r>
            <a:r>
              <a:rPr lang="cs-CZ" dirty="0" smtClean="0"/>
              <a:t>      </a:t>
            </a:r>
            <a:r>
              <a:rPr lang="cs-CZ" dirty="0" err="1" smtClean="0"/>
              <a:t>Transversotrema</a:t>
            </a:r>
            <a:r>
              <a:rPr lang="cs-CZ" dirty="0" smtClean="0"/>
              <a:t> </a:t>
            </a:r>
            <a:r>
              <a:rPr lang="cs-CZ" dirty="0" err="1" smtClean="0"/>
              <a:t>patialense</a:t>
            </a:r>
            <a:endParaRPr lang="cs-CZ" dirty="0"/>
          </a:p>
        </p:txBody>
      </p:sp>
      <p:sp>
        <p:nvSpPr>
          <p:cNvPr id="7" name="TextovéPole 6"/>
          <p:cNvSpPr txBox="1"/>
          <p:nvPr/>
        </p:nvSpPr>
        <p:spPr>
          <a:xfrm>
            <a:off x="179512" y="4365104"/>
            <a:ext cx="2879827" cy="2031325"/>
          </a:xfrm>
          <a:prstGeom prst="rect">
            <a:avLst/>
          </a:prstGeom>
          <a:noFill/>
        </p:spPr>
        <p:txBody>
          <a:bodyPr wrap="none" rtlCol="0">
            <a:spAutoFit/>
          </a:bodyPr>
          <a:lstStyle/>
          <a:p>
            <a:r>
              <a:rPr lang="cs-CZ" dirty="0" smtClean="0"/>
              <a:t>C) Křeček exponovaný </a:t>
            </a:r>
          </a:p>
          <a:p>
            <a:r>
              <a:rPr lang="cs-CZ" dirty="0"/>
              <a:t>c</a:t>
            </a:r>
            <a:r>
              <a:rPr lang="cs-CZ" dirty="0" smtClean="0"/>
              <a:t>erkariím </a:t>
            </a:r>
            <a:r>
              <a:rPr lang="cs-CZ" dirty="0" err="1" smtClean="0"/>
              <a:t>Schistosoma</a:t>
            </a:r>
            <a:r>
              <a:rPr lang="cs-CZ" dirty="0" smtClean="0"/>
              <a:t> </a:t>
            </a:r>
          </a:p>
          <a:p>
            <a:r>
              <a:rPr lang="cs-CZ" dirty="0" err="1"/>
              <a:t>m</a:t>
            </a:r>
            <a:r>
              <a:rPr lang="cs-CZ" dirty="0" err="1" smtClean="0"/>
              <a:t>ansoni</a:t>
            </a:r>
            <a:endParaRPr lang="cs-CZ" dirty="0" smtClean="0"/>
          </a:p>
          <a:p>
            <a:endParaRPr lang="cs-CZ" dirty="0"/>
          </a:p>
          <a:p>
            <a:r>
              <a:rPr lang="cs-CZ" dirty="0" smtClean="0"/>
              <a:t>D) Komáři exponovaní</a:t>
            </a:r>
          </a:p>
          <a:p>
            <a:r>
              <a:rPr lang="cs-CZ" dirty="0" err="1"/>
              <a:t>n</a:t>
            </a:r>
            <a:r>
              <a:rPr lang="cs-CZ" dirty="0" err="1" smtClean="0"/>
              <a:t>ematodům</a:t>
            </a:r>
            <a:r>
              <a:rPr lang="cs-CZ" dirty="0" smtClean="0"/>
              <a:t> </a:t>
            </a:r>
            <a:r>
              <a:rPr lang="cs-CZ" dirty="0" err="1" smtClean="0"/>
              <a:t>Romanomermis</a:t>
            </a:r>
            <a:endParaRPr lang="cs-CZ" dirty="0" smtClean="0"/>
          </a:p>
          <a:p>
            <a:r>
              <a:rPr lang="cs-CZ" dirty="0" err="1" smtClean="0"/>
              <a:t>culicovorax</a:t>
            </a:r>
            <a:endParaRPr lang="cs-CZ" dirty="0"/>
          </a:p>
        </p:txBody>
      </p:sp>
    </p:spTree>
    <p:extLst>
      <p:ext uri="{BB962C8B-B14F-4D97-AF65-F5344CB8AC3E}">
        <p14:creationId xmlns:p14="http://schemas.microsoft.com/office/powerpoint/2010/main" val="1779415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620688"/>
            <a:ext cx="8686800" cy="1143000"/>
          </a:xfrm>
        </p:spPr>
        <p:txBody>
          <a:bodyPr>
            <a:normAutofit fontScale="90000"/>
          </a:bodyPr>
          <a:lstStyle/>
          <a:p>
            <a:r>
              <a:rPr lang="cs-CZ" sz="3400" dirty="0" smtClean="0"/>
              <a:t>(a) Vztah mezi celkovým počtem parazitů uchycených v populaci hostitele a hustota populace hostitele</a:t>
            </a:r>
            <a:br>
              <a:rPr lang="cs-CZ" sz="3400" dirty="0" smtClean="0"/>
            </a:br>
            <a:endParaRPr lang="cs-CZ" sz="3400" dirty="0"/>
          </a:p>
        </p:txBody>
      </p:sp>
      <p:pic>
        <p:nvPicPr>
          <p:cNvPr id="3" name="Zástupný symbol pro obsah 2"/>
          <p:cNvPicPr>
            <a:picLocks noGrp="1" noChangeAspect="1"/>
          </p:cNvPicPr>
          <p:nvPr>
            <p:ph idx="1"/>
          </p:nvPr>
        </p:nvPicPr>
        <p:blipFill>
          <a:blip r:embed="rId2"/>
          <a:stretch>
            <a:fillRect/>
          </a:stretch>
        </p:blipFill>
        <p:spPr>
          <a:xfrm>
            <a:off x="1115616" y="1772816"/>
            <a:ext cx="6866527" cy="3528392"/>
          </a:xfrm>
          <a:prstGeom prst="rect">
            <a:avLst/>
          </a:prstGeom>
        </p:spPr>
      </p:pic>
      <p:sp>
        <p:nvSpPr>
          <p:cNvPr id="4" name="TextovéPole 3"/>
          <p:cNvSpPr txBox="1"/>
          <p:nvPr/>
        </p:nvSpPr>
        <p:spPr>
          <a:xfrm>
            <a:off x="179512" y="5373216"/>
            <a:ext cx="8986243" cy="1046440"/>
          </a:xfrm>
          <a:prstGeom prst="rect">
            <a:avLst/>
          </a:prstGeom>
          <a:noFill/>
        </p:spPr>
        <p:txBody>
          <a:bodyPr wrap="none" rtlCol="0">
            <a:spAutoFit/>
          </a:bodyPr>
          <a:lstStyle/>
          <a:p>
            <a:r>
              <a:rPr lang="cs-CZ" sz="3100" dirty="0" smtClean="0"/>
              <a:t>(b) Vztah mezi středním počtem parazitů uchycených </a:t>
            </a:r>
          </a:p>
          <a:p>
            <a:r>
              <a:rPr lang="cs-CZ" sz="3100" dirty="0" smtClean="0"/>
              <a:t>per hostitel a očekávaná délka života infekčního stádia </a:t>
            </a:r>
            <a:endParaRPr lang="cs-CZ" sz="3100" dirty="0"/>
          </a:p>
        </p:txBody>
      </p:sp>
    </p:spTree>
    <p:extLst>
      <p:ext uri="{BB962C8B-B14F-4D97-AF65-F5344CB8AC3E}">
        <p14:creationId xmlns:p14="http://schemas.microsoft.com/office/powerpoint/2010/main" val="5208464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5192" y="404664"/>
            <a:ext cx="8435280" cy="922114"/>
          </a:xfrm>
        </p:spPr>
        <p:txBody>
          <a:bodyPr>
            <a:noAutofit/>
          </a:bodyPr>
          <a:lstStyle/>
          <a:p>
            <a:r>
              <a:rPr lang="cs-CZ" sz="3600" dirty="0" smtClean="0"/>
              <a:t>Vztah mezi prevalencí a hustotou infekčních agens pro různé typy distribuce cizopasníků</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562361" y="1772816"/>
            <a:ext cx="6019278" cy="4299484"/>
          </a:xfrm>
          <a:prstGeom prst="rect">
            <a:avLst/>
          </a:prstGeom>
        </p:spPr>
      </p:pic>
    </p:spTree>
    <p:extLst>
      <p:ext uri="{BB962C8B-B14F-4D97-AF65-F5344CB8AC3E}">
        <p14:creationId xmlns:p14="http://schemas.microsoft.com/office/powerpoint/2010/main" val="557867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smtClean="0"/>
              <a:t>Experimentální data o vztahu prevalence (</a:t>
            </a:r>
            <a:r>
              <a:rPr lang="cs-CZ" sz="2800" dirty="0" err="1" smtClean="0"/>
              <a:t>Biomphalaria</a:t>
            </a:r>
            <a:r>
              <a:rPr lang="cs-CZ" sz="2800" dirty="0" smtClean="0"/>
              <a:t>) infekce </a:t>
            </a:r>
            <a:r>
              <a:rPr lang="cs-CZ" sz="2800" b="1" dirty="0" err="1" smtClean="0"/>
              <a:t>Schistosoma</a:t>
            </a:r>
            <a:r>
              <a:rPr lang="cs-CZ" sz="2800" b="1" dirty="0" smtClean="0"/>
              <a:t> </a:t>
            </a:r>
            <a:r>
              <a:rPr lang="cs-CZ" sz="2800" b="1" dirty="0" err="1" smtClean="0"/>
              <a:t>mansoni</a:t>
            </a:r>
            <a:r>
              <a:rPr lang="cs-CZ" sz="2800" b="1" dirty="0" smtClean="0"/>
              <a:t> </a:t>
            </a:r>
            <a:r>
              <a:rPr lang="cs-CZ" sz="2800" dirty="0" smtClean="0"/>
              <a:t>a hustotou plžů a miracidií</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1614377" y="2204864"/>
            <a:ext cx="5915245" cy="4104456"/>
          </a:xfrm>
          <a:prstGeom prst="rect">
            <a:avLst/>
          </a:prstGeom>
        </p:spPr>
      </p:pic>
    </p:spTree>
    <p:extLst>
      <p:ext uri="{BB962C8B-B14F-4D97-AF65-F5344CB8AC3E}">
        <p14:creationId xmlns:p14="http://schemas.microsoft.com/office/powerpoint/2010/main" val="31799513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850106"/>
          </a:xfrm>
        </p:spPr>
        <p:txBody>
          <a:bodyPr>
            <a:normAutofit/>
          </a:bodyPr>
          <a:lstStyle/>
          <a:p>
            <a:r>
              <a:rPr lang="cs-CZ" sz="3800" dirty="0" smtClean="0"/>
              <a:t>(C) Přenos ingescí </a:t>
            </a:r>
            <a:endParaRPr lang="cs-CZ" sz="3800"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59632" y="917685"/>
            <a:ext cx="6444334" cy="5634609"/>
          </a:xfrm>
          <a:noFill/>
        </p:spPr>
      </p:pic>
    </p:spTree>
    <p:extLst>
      <p:ext uri="{BB962C8B-B14F-4D97-AF65-F5344CB8AC3E}">
        <p14:creationId xmlns:p14="http://schemas.microsoft.com/office/powerpoint/2010/main" val="2302752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a:bodyPr>
          <a:lstStyle/>
          <a:p>
            <a:endParaRPr lang="cs-CZ" sz="3400" dirty="0">
              <a:solidFill>
                <a:srgbClr val="FF0000"/>
              </a:solidFill>
            </a:endParaRPr>
          </a:p>
        </p:txBody>
      </p:sp>
      <p:pic>
        <p:nvPicPr>
          <p:cNvPr id="4" name="Zástupný symbol pro obsah 3"/>
          <p:cNvPicPr>
            <a:picLocks noGrp="1" noChangeAspect="1"/>
          </p:cNvPicPr>
          <p:nvPr>
            <p:ph idx="1"/>
          </p:nvPr>
        </p:nvPicPr>
        <p:blipFill>
          <a:blip r:embed="rId2"/>
          <a:stretch>
            <a:fillRect/>
          </a:stretch>
        </p:blipFill>
        <p:spPr>
          <a:xfrm>
            <a:off x="2267743" y="1412776"/>
            <a:ext cx="4797245" cy="3660615"/>
          </a:xfrm>
          <a:prstGeom prst="rect">
            <a:avLst/>
          </a:prstGeom>
        </p:spPr>
      </p:pic>
      <p:sp>
        <p:nvSpPr>
          <p:cNvPr id="5" name="TextovéPole 4"/>
          <p:cNvSpPr txBox="1"/>
          <p:nvPr/>
        </p:nvSpPr>
        <p:spPr>
          <a:xfrm>
            <a:off x="899592" y="5229200"/>
            <a:ext cx="7289753" cy="830997"/>
          </a:xfrm>
          <a:prstGeom prst="rect">
            <a:avLst/>
          </a:prstGeom>
          <a:noFill/>
        </p:spPr>
        <p:txBody>
          <a:bodyPr wrap="none" rtlCol="0">
            <a:spAutoFit/>
          </a:bodyPr>
          <a:lstStyle/>
          <a:p>
            <a:r>
              <a:rPr lang="cs-CZ" sz="2400" dirty="0" smtClean="0"/>
              <a:t>Vliv prostorové distribuce vajíček </a:t>
            </a:r>
            <a:r>
              <a:rPr lang="cs-CZ" sz="2400" dirty="0" err="1" smtClean="0"/>
              <a:t>Hymenolepis</a:t>
            </a:r>
            <a:r>
              <a:rPr lang="cs-CZ" sz="2400" dirty="0" smtClean="0"/>
              <a:t> na výskyt </a:t>
            </a:r>
          </a:p>
          <a:p>
            <a:r>
              <a:rPr lang="cs-CZ" sz="2400" dirty="0" smtClean="0"/>
              <a:t>infekce v </a:t>
            </a:r>
            <a:r>
              <a:rPr lang="cs-CZ" sz="2400" dirty="0"/>
              <a:t>m</a:t>
            </a:r>
            <a:r>
              <a:rPr lang="cs-CZ" sz="2400" dirty="0" smtClean="0"/>
              <a:t>ezihostiteli brouku rodu </a:t>
            </a:r>
            <a:r>
              <a:rPr lang="cs-CZ" sz="2400" dirty="0" err="1" smtClean="0"/>
              <a:t>Tribolium</a:t>
            </a:r>
            <a:r>
              <a:rPr lang="cs-CZ" sz="2400" dirty="0" smtClean="0"/>
              <a:t>. </a:t>
            </a:r>
            <a:endParaRPr lang="cs-CZ" sz="2400" dirty="0"/>
          </a:p>
        </p:txBody>
      </p:sp>
    </p:spTree>
    <p:extLst>
      <p:ext uri="{BB962C8B-B14F-4D97-AF65-F5344CB8AC3E}">
        <p14:creationId xmlns:p14="http://schemas.microsoft.com/office/powerpoint/2010/main" val="913241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Community Ecology (Ch. 55) - ppt downlo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8" y="-99392"/>
            <a:ext cx="9145016" cy="685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47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9392"/>
            <a:ext cx="8229600" cy="864096"/>
          </a:xfrm>
        </p:spPr>
        <p:txBody>
          <a:bodyPr/>
          <a:lstStyle/>
          <a:p>
            <a:r>
              <a:rPr lang="cs-CZ" dirty="0" smtClean="0"/>
              <a:t>Parazitismus </a:t>
            </a:r>
            <a:r>
              <a:rPr lang="cs-CZ" sz="3800" i="1" dirty="0" smtClean="0"/>
              <a:t>versus</a:t>
            </a:r>
            <a:r>
              <a:rPr lang="cs-CZ" dirty="0" smtClean="0"/>
              <a:t> Predace</a:t>
            </a:r>
            <a:endParaRPr lang="cs-CZ" dirty="0"/>
          </a:p>
        </p:txBody>
      </p:sp>
      <p:pic>
        <p:nvPicPr>
          <p:cNvPr id="10242" name="Picture 2" descr="16.1: Predation - Biology LibreTex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3" y="1196752"/>
            <a:ext cx="7683739" cy="520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73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922114"/>
          </a:xfrm>
        </p:spPr>
        <p:txBody>
          <a:bodyPr/>
          <a:lstStyle/>
          <a:p>
            <a:r>
              <a:rPr lang="cs-CZ" dirty="0" smtClean="0"/>
              <a:t>Populace parazitů</a:t>
            </a:r>
            <a:endParaRPr lang="cs-CZ"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9165864" cy="21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258" y="3501008"/>
            <a:ext cx="748515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8843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74638"/>
            <a:ext cx="8229600" cy="1143000"/>
          </a:xfrm>
        </p:spPr>
        <p:txBody>
          <a:bodyPr>
            <a:normAutofit/>
          </a:bodyPr>
          <a:lstStyle/>
          <a:p>
            <a:r>
              <a:rPr lang="cs-CZ" sz="3800" dirty="0" smtClean="0"/>
              <a:t>Přenos predací – ingesce </a:t>
            </a:r>
            <a:r>
              <a:rPr lang="cs-CZ" sz="3800" dirty="0" smtClean="0"/>
              <a:t> </a:t>
            </a:r>
            <a:r>
              <a:rPr lang="cs-CZ" sz="3200" b="1" dirty="0" smtClean="0"/>
              <a:t/>
            </a:r>
            <a:br>
              <a:rPr lang="cs-CZ" sz="3200" b="1" dirty="0" smtClean="0"/>
            </a:br>
            <a:r>
              <a:rPr lang="cs-CZ" sz="3000" i="1" dirty="0" err="1" smtClean="0"/>
              <a:t>Schistocephalus</a:t>
            </a:r>
            <a:r>
              <a:rPr lang="cs-CZ" sz="3000" i="1" dirty="0" smtClean="0"/>
              <a:t> </a:t>
            </a:r>
            <a:r>
              <a:rPr lang="cs-CZ" sz="3000" i="1" dirty="0" err="1" smtClean="0"/>
              <a:t>solidus</a:t>
            </a:r>
            <a:r>
              <a:rPr lang="cs-CZ" sz="3000" i="1" dirty="0" smtClean="0"/>
              <a:t> versus</a:t>
            </a:r>
            <a:r>
              <a:rPr lang="cs-CZ" sz="3000" dirty="0" smtClean="0"/>
              <a:t> </a:t>
            </a:r>
            <a:r>
              <a:rPr lang="cs-CZ" sz="3000" i="1" dirty="0" err="1" smtClean="0"/>
              <a:t>Robeirolia</a:t>
            </a:r>
            <a:r>
              <a:rPr lang="cs-CZ" sz="3000" i="1" dirty="0" smtClean="0"/>
              <a:t> </a:t>
            </a:r>
            <a:r>
              <a:rPr lang="cs-CZ" sz="3000" i="1" dirty="0" err="1" smtClean="0"/>
              <a:t>ondatrae</a:t>
            </a:r>
            <a:endParaRPr lang="cs-CZ" sz="3000" i="1" dirty="0"/>
          </a:p>
        </p:txBody>
      </p:sp>
      <p:pic>
        <p:nvPicPr>
          <p:cNvPr id="14338" name="Picture 2" descr="http://4.bp.blogspot.com/-HYRcEMja988/TzCStTcGiLI/AAAAAAAAAAc/Wx-i6131AVo/s400/life+cyc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8024" y="1988840"/>
            <a:ext cx="4176464" cy="37901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chistocephalus solidus, il parassita dello spinarello - Microbiologia  It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60848"/>
            <a:ext cx="4338043" cy="357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829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normAutofit fontScale="90000"/>
          </a:bodyPr>
          <a:lstStyle/>
          <a:p>
            <a:r>
              <a:rPr lang="cs-CZ" sz="3800" dirty="0" smtClean="0"/>
              <a:t>Přenos predací (ingesce)  – potravní řetězce</a:t>
            </a:r>
            <a:endParaRPr lang="cs-CZ" sz="3800" dirty="0"/>
          </a:p>
        </p:txBody>
      </p:sp>
      <p:pic>
        <p:nvPicPr>
          <p:cNvPr id="5" name="Obrázek 4"/>
          <p:cNvPicPr>
            <a:picLocks noChangeAspect="1"/>
          </p:cNvPicPr>
          <p:nvPr/>
        </p:nvPicPr>
        <p:blipFill>
          <a:blip r:embed="rId2"/>
          <a:stretch>
            <a:fillRect/>
          </a:stretch>
        </p:blipFill>
        <p:spPr>
          <a:xfrm>
            <a:off x="611560" y="1095981"/>
            <a:ext cx="4054599" cy="5583877"/>
          </a:xfrm>
          <a:prstGeom prst="rect">
            <a:avLst/>
          </a:prstGeom>
        </p:spPr>
      </p:pic>
      <p:pic>
        <p:nvPicPr>
          <p:cNvPr id="7" name="Obrázek 6"/>
          <p:cNvPicPr>
            <a:picLocks noChangeAspect="1"/>
          </p:cNvPicPr>
          <p:nvPr/>
        </p:nvPicPr>
        <p:blipFill>
          <a:blip r:embed="rId3"/>
          <a:stretch>
            <a:fillRect/>
          </a:stretch>
        </p:blipFill>
        <p:spPr>
          <a:xfrm>
            <a:off x="4820519" y="1412776"/>
            <a:ext cx="4214025" cy="4933233"/>
          </a:xfrm>
          <a:prstGeom prst="rect">
            <a:avLst/>
          </a:prstGeom>
        </p:spPr>
      </p:pic>
    </p:spTree>
    <p:extLst>
      <p:ext uri="{BB962C8B-B14F-4D97-AF65-F5344CB8AC3E}">
        <p14:creationId xmlns:p14="http://schemas.microsoft.com/office/powerpoint/2010/main" val="3341359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fference Between Food Chain and Food Web (with Comparison Chart) - Bio  Differ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189" y="2348880"/>
            <a:ext cx="4372406" cy="326472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smtClean="0"/>
              <a:t>Paraziti prostupují trofickou strukturou ekosystému</a:t>
            </a:r>
            <a:endParaRPr lang="cs-CZ" dirty="0"/>
          </a:p>
        </p:txBody>
      </p:sp>
      <p:pic>
        <p:nvPicPr>
          <p:cNvPr id="4" name="Picture 4" descr="Food chain | Definition, Types, &amp; Facts | Britannic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309541"/>
            <a:ext cx="4032448" cy="322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81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6368" y="80017"/>
            <a:ext cx="8291264" cy="1143000"/>
          </a:xfrm>
        </p:spPr>
        <p:txBody>
          <a:bodyPr>
            <a:normAutofit fontScale="90000"/>
          </a:bodyPr>
          <a:lstStyle/>
          <a:p>
            <a:r>
              <a:rPr lang="cs-CZ" dirty="0" smtClean="0"/>
              <a:t>Paraziti prostupují trofickou strukturu ekosystému</a:t>
            </a:r>
            <a:endParaRPr lang="cs-CZ" dirty="0"/>
          </a:p>
        </p:txBody>
      </p:sp>
      <p:pic>
        <p:nvPicPr>
          <p:cNvPr id="4" name="Zástupný symbol pro obsah 3"/>
          <p:cNvPicPr>
            <a:picLocks noGrp="1" noChangeAspect="1"/>
          </p:cNvPicPr>
          <p:nvPr>
            <p:ph idx="1"/>
          </p:nvPr>
        </p:nvPicPr>
        <p:blipFill>
          <a:blip r:embed="rId2"/>
          <a:stretch>
            <a:fillRect/>
          </a:stretch>
        </p:blipFill>
        <p:spPr>
          <a:xfrm>
            <a:off x="72009" y="1988840"/>
            <a:ext cx="9036495" cy="4800534"/>
          </a:xfrm>
          <a:prstGeom prst="rect">
            <a:avLst/>
          </a:prstGeom>
        </p:spPr>
      </p:pic>
      <p:sp>
        <p:nvSpPr>
          <p:cNvPr id="5" name="Obdélník 4"/>
          <p:cNvSpPr/>
          <p:nvPr/>
        </p:nvSpPr>
        <p:spPr>
          <a:xfrm>
            <a:off x="2483768" y="1600193"/>
            <a:ext cx="1152128"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t>v</a:t>
            </a:r>
            <a:r>
              <a:rPr lang="cs-CZ" sz="1400" b="1" dirty="0" smtClean="0"/>
              <a:t>ajíčka, </a:t>
            </a:r>
            <a:r>
              <a:rPr lang="cs-CZ" sz="1400" b="1" dirty="0"/>
              <a:t>l</a:t>
            </a:r>
            <a:r>
              <a:rPr lang="cs-CZ" sz="1400" b="1" dirty="0" smtClean="0"/>
              <a:t>arvy</a:t>
            </a:r>
            <a:endParaRPr lang="cs-CZ" sz="1400" b="1" dirty="0"/>
          </a:p>
        </p:txBody>
      </p:sp>
      <p:sp>
        <p:nvSpPr>
          <p:cNvPr id="6" name="Obdélník 5"/>
          <p:cNvSpPr/>
          <p:nvPr/>
        </p:nvSpPr>
        <p:spPr>
          <a:xfrm>
            <a:off x="3923928" y="1585399"/>
            <a:ext cx="1224136" cy="475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smtClean="0"/>
              <a:t>1.mezihostitel</a:t>
            </a:r>
            <a:endParaRPr lang="cs-CZ" sz="1300" b="1" dirty="0"/>
          </a:p>
        </p:txBody>
      </p:sp>
      <p:sp>
        <p:nvSpPr>
          <p:cNvPr id="8" name="Obdélník 7"/>
          <p:cNvSpPr/>
          <p:nvPr/>
        </p:nvSpPr>
        <p:spPr>
          <a:xfrm>
            <a:off x="6948264" y="1564206"/>
            <a:ext cx="1152128" cy="4966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smtClean="0"/>
              <a:t>Definitivní hostitel</a:t>
            </a:r>
            <a:endParaRPr lang="cs-CZ" sz="1200" b="1" dirty="0"/>
          </a:p>
        </p:txBody>
      </p:sp>
      <p:sp>
        <p:nvSpPr>
          <p:cNvPr id="9" name="Obdélník 8"/>
          <p:cNvSpPr/>
          <p:nvPr/>
        </p:nvSpPr>
        <p:spPr>
          <a:xfrm>
            <a:off x="5436096" y="1585399"/>
            <a:ext cx="1224136" cy="475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smtClean="0"/>
              <a:t>2.mezihostitel</a:t>
            </a:r>
            <a:endParaRPr lang="cs-CZ" sz="1300" b="1" dirty="0"/>
          </a:p>
        </p:txBody>
      </p:sp>
      <p:sp>
        <p:nvSpPr>
          <p:cNvPr id="10" name="TextovéPole 9"/>
          <p:cNvSpPr txBox="1"/>
          <p:nvPr/>
        </p:nvSpPr>
        <p:spPr>
          <a:xfrm flipH="1">
            <a:off x="179511" y="1484784"/>
            <a:ext cx="1728191" cy="584775"/>
          </a:xfrm>
          <a:prstGeom prst="rect">
            <a:avLst/>
          </a:prstGeom>
          <a:noFill/>
          <a:ln w="28575">
            <a:solidFill>
              <a:srgbClr val="FF0000"/>
            </a:solidFill>
          </a:ln>
        </p:spPr>
        <p:txBody>
          <a:bodyPr wrap="square" rtlCol="0">
            <a:spAutoFit/>
          </a:bodyPr>
          <a:lstStyle/>
          <a:p>
            <a:pPr algn="ctr"/>
            <a:r>
              <a:rPr lang="cs-CZ" sz="1600" b="1" dirty="0" smtClean="0">
                <a:solidFill>
                  <a:srgbClr val="FF0000"/>
                </a:solidFill>
              </a:rPr>
              <a:t>Životní cyklus parazita</a:t>
            </a:r>
            <a:endParaRPr lang="cs-CZ" sz="1600" b="1" dirty="0">
              <a:solidFill>
                <a:srgbClr val="FF0000"/>
              </a:solidFill>
            </a:endParaRPr>
          </a:p>
        </p:txBody>
      </p:sp>
      <p:sp>
        <p:nvSpPr>
          <p:cNvPr id="11" name="Šipka doprava 10"/>
          <p:cNvSpPr/>
          <p:nvPr/>
        </p:nvSpPr>
        <p:spPr>
          <a:xfrm>
            <a:off x="2015714" y="1635290"/>
            <a:ext cx="360040" cy="4255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p:cNvSpPr/>
          <p:nvPr/>
        </p:nvSpPr>
        <p:spPr>
          <a:xfrm>
            <a:off x="2051720" y="2204864"/>
            <a:ext cx="360040" cy="425558"/>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179512" y="2132856"/>
            <a:ext cx="1730666" cy="584775"/>
          </a:xfrm>
          <a:prstGeom prst="rect">
            <a:avLst/>
          </a:prstGeom>
          <a:solidFill>
            <a:schemeClr val="accent6">
              <a:lumMod val="75000"/>
            </a:schemeClr>
          </a:solidFill>
          <a:ln>
            <a:solidFill>
              <a:schemeClr val="accent6">
                <a:lumMod val="75000"/>
              </a:schemeClr>
            </a:solidFill>
          </a:ln>
        </p:spPr>
        <p:txBody>
          <a:bodyPr wrap="none" rtlCol="0">
            <a:spAutoFit/>
          </a:bodyPr>
          <a:lstStyle/>
          <a:p>
            <a:pPr algn="ctr"/>
            <a:r>
              <a:rPr lang="cs-CZ" sz="1600" b="1" dirty="0" smtClean="0">
                <a:solidFill>
                  <a:schemeClr val="bg1"/>
                </a:solidFill>
              </a:rPr>
              <a:t>Trofická struktura </a:t>
            </a:r>
          </a:p>
          <a:p>
            <a:pPr algn="ctr"/>
            <a:r>
              <a:rPr lang="cs-CZ" sz="1600" b="1" dirty="0" smtClean="0">
                <a:solidFill>
                  <a:schemeClr val="bg1"/>
                </a:solidFill>
              </a:rPr>
              <a:t>ekosystému</a:t>
            </a:r>
            <a:endParaRPr lang="cs-CZ" sz="1600" b="1" dirty="0">
              <a:solidFill>
                <a:schemeClr val="bg1"/>
              </a:solidFill>
            </a:endParaRPr>
          </a:p>
        </p:txBody>
      </p:sp>
    </p:spTree>
    <p:extLst>
      <p:ext uri="{BB962C8B-B14F-4D97-AF65-F5344CB8AC3E}">
        <p14:creationId xmlns:p14="http://schemas.microsoft.com/office/powerpoint/2010/main" val="2001453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864" y="274638"/>
            <a:ext cx="8229600" cy="778098"/>
          </a:xfrm>
        </p:spPr>
        <p:txBody>
          <a:bodyPr/>
          <a:lstStyle/>
          <a:p>
            <a:r>
              <a:rPr lang="cs-CZ" dirty="0" smtClean="0"/>
              <a:t>Fragmentace populace parazita</a:t>
            </a:r>
            <a:endParaRPr lang="cs-CZ" dirty="0"/>
          </a:p>
        </p:txBody>
      </p:sp>
      <p:pic>
        <p:nvPicPr>
          <p:cNvPr id="9218" name="Picture 2" descr="12.18: Food Chain - K12 LibreTex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3971184" cy="4402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652120" y="6022449"/>
            <a:ext cx="2021900" cy="430887"/>
          </a:xfrm>
          <a:prstGeom prst="rect">
            <a:avLst/>
          </a:prstGeom>
          <a:noFill/>
        </p:spPr>
        <p:txBody>
          <a:bodyPr wrap="none" rtlCol="0">
            <a:spAutoFit/>
          </a:bodyPr>
          <a:lstStyle/>
          <a:p>
            <a:r>
              <a:rPr lang="cs-CZ" sz="2200" dirty="0" smtClean="0"/>
              <a:t>Potravní řetězec</a:t>
            </a:r>
            <a:endParaRPr lang="cs-CZ" sz="2200" dirty="0"/>
          </a:p>
        </p:txBody>
      </p:sp>
      <p:sp>
        <p:nvSpPr>
          <p:cNvPr id="8" name="TextovéPole 7"/>
          <p:cNvSpPr txBox="1"/>
          <p:nvPr/>
        </p:nvSpPr>
        <p:spPr>
          <a:xfrm>
            <a:off x="1547664" y="6022449"/>
            <a:ext cx="2168671" cy="430887"/>
          </a:xfrm>
          <a:prstGeom prst="rect">
            <a:avLst/>
          </a:prstGeom>
          <a:noFill/>
        </p:spPr>
        <p:txBody>
          <a:bodyPr wrap="none" rtlCol="0">
            <a:spAutoFit/>
          </a:bodyPr>
          <a:lstStyle/>
          <a:p>
            <a:r>
              <a:rPr lang="cs-CZ" sz="2200" dirty="0" smtClean="0"/>
              <a:t>Vývojový cyklus   </a:t>
            </a:r>
            <a:endParaRPr lang="cs-CZ" sz="2200" dirty="0"/>
          </a:p>
        </p:txBody>
      </p:sp>
      <p:pic>
        <p:nvPicPr>
          <p:cNvPr id="9" name="Zástupný symbol pro obsah 3"/>
          <p:cNvPicPr>
            <a:picLocks noChangeAspect="1"/>
          </p:cNvPicPr>
          <p:nvPr/>
        </p:nvPicPr>
        <p:blipFill>
          <a:blip r:embed="rId4"/>
          <a:stretch>
            <a:fillRect/>
          </a:stretch>
        </p:blipFill>
        <p:spPr>
          <a:xfrm>
            <a:off x="457200" y="1556792"/>
            <a:ext cx="4545709" cy="4258629"/>
          </a:xfrm>
          <a:prstGeom prst="rect">
            <a:avLst/>
          </a:prstGeom>
        </p:spPr>
      </p:pic>
      <p:sp>
        <p:nvSpPr>
          <p:cNvPr id="10" name="TextovéPole 9"/>
          <p:cNvSpPr txBox="1"/>
          <p:nvPr/>
        </p:nvSpPr>
        <p:spPr>
          <a:xfrm>
            <a:off x="107504" y="1897668"/>
            <a:ext cx="1728192" cy="523220"/>
          </a:xfrm>
          <a:prstGeom prst="rect">
            <a:avLst/>
          </a:prstGeom>
          <a:solidFill>
            <a:schemeClr val="bg1"/>
          </a:solidFill>
          <a:ln w="19050">
            <a:solidFill>
              <a:schemeClr val="tx1"/>
            </a:solidFill>
          </a:ln>
        </p:spPr>
        <p:txBody>
          <a:bodyPr wrap="square" rtlCol="0">
            <a:spAutoFit/>
          </a:bodyPr>
          <a:lstStyle/>
          <a:p>
            <a:pPr algn="ctr"/>
            <a:r>
              <a:rPr lang="cs-CZ" sz="1400" dirty="0"/>
              <a:t>Dravá ryba;</a:t>
            </a:r>
          </a:p>
          <a:p>
            <a:pPr algn="ctr"/>
            <a:r>
              <a:rPr lang="cs-CZ" sz="1400" dirty="0"/>
              <a:t> </a:t>
            </a:r>
            <a:r>
              <a:rPr lang="cs-CZ" sz="1400" dirty="0" err="1"/>
              <a:t>paratenický</a:t>
            </a:r>
            <a:r>
              <a:rPr lang="cs-CZ" sz="1400" dirty="0"/>
              <a:t> hostitel</a:t>
            </a:r>
          </a:p>
        </p:txBody>
      </p:sp>
      <p:sp>
        <p:nvSpPr>
          <p:cNvPr id="11" name="TextovéPole 10"/>
          <p:cNvSpPr txBox="1"/>
          <p:nvPr/>
        </p:nvSpPr>
        <p:spPr>
          <a:xfrm>
            <a:off x="2555776" y="1465620"/>
            <a:ext cx="1944216" cy="523220"/>
          </a:xfrm>
          <a:prstGeom prst="rect">
            <a:avLst/>
          </a:prstGeom>
          <a:solidFill>
            <a:schemeClr val="bg1"/>
          </a:solidFill>
          <a:ln w="19050">
            <a:solidFill>
              <a:schemeClr val="tx1"/>
            </a:solidFill>
          </a:ln>
        </p:spPr>
        <p:txBody>
          <a:bodyPr wrap="square" rtlCol="0">
            <a:spAutoFit/>
          </a:bodyPr>
          <a:lstStyle/>
          <a:p>
            <a:pPr algn="ctr"/>
            <a:r>
              <a:rPr lang="cs-CZ" sz="1400" dirty="0"/>
              <a:t>Rybožravý obratlovec; </a:t>
            </a:r>
            <a:r>
              <a:rPr lang="cs-CZ" sz="1400" dirty="0" smtClean="0"/>
              <a:t>definitivní </a:t>
            </a:r>
            <a:r>
              <a:rPr lang="cs-CZ" sz="1400" dirty="0"/>
              <a:t>hostitel</a:t>
            </a:r>
          </a:p>
        </p:txBody>
      </p:sp>
      <p:sp>
        <p:nvSpPr>
          <p:cNvPr id="12" name="TextovéPole 11"/>
          <p:cNvSpPr txBox="1"/>
          <p:nvPr/>
        </p:nvSpPr>
        <p:spPr>
          <a:xfrm>
            <a:off x="384053" y="5013176"/>
            <a:ext cx="1840830" cy="523220"/>
          </a:xfrm>
          <a:prstGeom prst="rect">
            <a:avLst/>
          </a:prstGeom>
          <a:solidFill>
            <a:schemeClr val="bg1"/>
          </a:solidFill>
          <a:ln w="19050">
            <a:solidFill>
              <a:schemeClr val="tx1"/>
            </a:solidFill>
          </a:ln>
        </p:spPr>
        <p:txBody>
          <a:bodyPr wrap="square" rtlCol="0">
            <a:spAutoFit/>
          </a:bodyPr>
          <a:lstStyle/>
          <a:p>
            <a:pPr algn="ctr"/>
            <a:r>
              <a:rPr lang="cs-CZ" sz="1400" dirty="0" smtClean="0"/>
              <a:t>Drobná plevelná ryba;  2. mezihostitel</a:t>
            </a:r>
            <a:endParaRPr lang="cs-CZ" sz="1400" dirty="0"/>
          </a:p>
        </p:txBody>
      </p:sp>
      <p:sp>
        <p:nvSpPr>
          <p:cNvPr id="13" name="TextovéPole 12"/>
          <p:cNvSpPr txBox="1"/>
          <p:nvPr/>
        </p:nvSpPr>
        <p:spPr>
          <a:xfrm>
            <a:off x="3635896" y="4561964"/>
            <a:ext cx="1800200" cy="523220"/>
          </a:xfrm>
          <a:prstGeom prst="rect">
            <a:avLst/>
          </a:prstGeom>
          <a:solidFill>
            <a:schemeClr val="bg1"/>
          </a:solidFill>
          <a:ln w="19050">
            <a:solidFill>
              <a:schemeClr val="tx1"/>
            </a:solidFill>
          </a:ln>
        </p:spPr>
        <p:txBody>
          <a:bodyPr wrap="square" rtlCol="0">
            <a:spAutoFit/>
          </a:bodyPr>
          <a:lstStyle/>
          <a:p>
            <a:pPr algn="ctr"/>
            <a:r>
              <a:rPr lang="cs-CZ" sz="1400" dirty="0" smtClean="0"/>
              <a:t>Vodní předožábrý plž;             1. mezihostitel</a:t>
            </a:r>
            <a:endParaRPr lang="cs-CZ" sz="1400" dirty="0"/>
          </a:p>
        </p:txBody>
      </p:sp>
    </p:spTree>
    <p:extLst>
      <p:ext uri="{BB962C8B-B14F-4D97-AF65-F5344CB8AC3E}">
        <p14:creationId xmlns:p14="http://schemas.microsoft.com/office/powerpoint/2010/main" val="605278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Autofit/>
          </a:bodyPr>
          <a:lstStyle/>
          <a:p>
            <a:r>
              <a:rPr lang="cs-CZ" sz="3800" dirty="0"/>
              <a:t>Fragmentace populace cizopasníka</a:t>
            </a:r>
          </a:p>
        </p:txBody>
      </p:sp>
      <p:pic>
        <p:nvPicPr>
          <p:cNvPr id="4" name="Zástupný symbol pro obsah 3"/>
          <p:cNvPicPr>
            <a:picLocks noGrp="1" noChangeAspect="1"/>
          </p:cNvPicPr>
          <p:nvPr>
            <p:ph idx="1"/>
          </p:nvPr>
        </p:nvPicPr>
        <p:blipFill>
          <a:blip r:embed="rId2"/>
          <a:stretch>
            <a:fillRect/>
          </a:stretch>
        </p:blipFill>
        <p:spPr>
          <a:xfrm>
            <a:off x="827584" y="1340768"/>
            <a:ext cx="6480719" cy="5052316"/>
          </a:xfrm>
          <a:prstGeom prst="rect">
            <a:avLst/>
          </a:prstGeom>
        </p:spPr>
      </p:pic>
      <p:sp>
        <p:nvSpPr>
          <p:cNvPr id="5" name="Obdélník 4"/>
          <p:cNvSpPr/>
          <p:nvPr/>
        </p:nvSpPr>
        <p:spPr>
          <a:xfrm>
            <a:off x="899592" y="1074440"/>
            <a:ext cx="2448272" cy="14904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Adultní</a:t>
            </a:r>
            <a:r>
              <a:rPr lang="cs-CZ" dirty="0">
                <a:solidFill>
                  <a:schemeClr val="tx1"/>
                </a:solidFill>
              </a:rPr>
              <a:t> cizopasnící v zažívacím traktu definitivního hostitele</a:t>
            </a:r>
          </a:p>
        </p:txBody>
      </p:sp>
      <p:sp>
        <p:nvSpPr>
          <p:cNvPr id="6" name="Obdélník 5"/>
          <p:cNvSpPr/>
          <p:nvPr/>
        </p:nvSpPr>
        <p:spPr>
          <a:xfrm>
            <a:off x="5940152" y="1340768"/>
            <a:ext cx="2448272" cy="14904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Partenogeneticky se množící larvální stádia parazita ve vodním plži - 1. mezihostiteli (1.Mz)</a:t>
            </a:r>
          </a:p>
        </p:txBody>
      </p:sp>
      <p:sp>
        <p:nvSpPr>
          <p:cNvPr id="7" name="Obdélník 6"/>
          <p:cNvSpPr/>
          <p:nvPr/>
        </p:nvSpPr>
        <p:spPr>
          <a:xfrm>
            <a:off x="5580112" y="5229200"/>
            <a:ext cx="2448272" cy="14904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Cerkárie – invazní larvální stádia ve  vodě penetrující povrch těla napadených ryb (2Mz)</a:t>
            </a:r>
          </a:p>
        </p:txBody>
      </p:sp>
      <p:sp>
        <p:nvSpPr>
          <p:cNvPr id="8" name="Obdélník 7"/>
          <p:cNvSpPr/>
          <p:nvPr/>
        </p:nvSpPr>
        <p:spPr>
          <a:xfrm>
            <a:off x="539552" y="4962872"/>
            <a:ext cx="2448272" cy="14904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Metackárie</a:t>
            </a:r>
            <a:r>
              <a:rPr lang="cs-CZ" dirty="0">
                <a:solidFill>
                  <a:schemeClr val="tx1"/>
                </a:solidFill>
              </a:rPr>
              <a:t> – </a:t>
            </a:r>
            <a:r>
              <a:rPr lang="cs-CZ" dirty="0" err="1">
                <a:solidFill>
                  <a:schemeClr val="tx1"/>
                </a:solidFill>
              </a:rPr>
              <a:t>encystované</a:t>
            </a:r>
            <a:r>
              <a:rPr lang="cs-CZ" dirty="0">
                <a:solidFill>
                  <a:schemeClr val="tx1"/>
                </a:solidFill>
              </a:rPr>
              <a:t> larvy  parazita v oční čočce  </a:t>
            </a:r>
            <a:r>
              <a:rPr lang="cs-CZ" dirty="0" err="1">
                <a:solidFill>
                  <a:schemeClr val="tx1"/>
                </a:solidFill>
              </a:rPr>
              <a:t>invadovaných</a:t>
            </a:r>
            <a:r>
              <a:rPr lang="cs-CZ" dirty="0">
                <a:solidFill>
                  <a:schemeClr val="tx1"/>
                </a:solidFill>
              </a:rPr>
              <a:t> ryb (2.Mz)</a:t>
            </a:r>
          </a:p>
        </p:txBody>
      </p:sp>
    </p:spTree>
    <p:extLst>
      <p:ext uri="{BB962C8B-B14F-4D97-AF65-F5344CB8AC3E}">
        <p14:creationId xmlns:p14="http://schemas.microsoft.com/office/powerpoint/2010/main" val="3577990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Obrázek 61"/>
          <p:cNvPicPr>
            <a:picLocks noChangeAspect="1"/>
          </p:cNvPicPr>
          <p:nvPr/>
        </p:nvPicPr>
        <p:blipFill>
          <a:blip r:embed="rId2"/>
          <a:stretch>
            <a:fillRect/>
          </a:stretch>
        </p:blipFill>
        <p:spPr>
          <a:xfrm>
            <a:off x="3252416" y="5445224"/>
            <a:ext cx="527496" cy="695846"/>
          </a:xfrm>
          <a:prstGeom prst="rect">
            <a:avLst/>
          </a:prstGeom>
        </p:spPr>
      </p:pic>
      <p:pic>
        <p:nvPicPr>
          <p:cNvPr id="20" name="Obrázek 19"/>
          <p:cNvPicPr>
            <a:picLocks noChangeAspect="1"/>
          </p:cNvPicPr>
          <p:nvPr/>
        </p:nvPicPr>
        <p:blipFill>
          <a:blip r:embed="rId3"/>
          <a:stretch>
            <a:fillRect/>
          </a:stretch>
        </p:blipFill>
        <p:spPr>
          <a:xfrm>
            <a:off x="2383605" y="2296216"/>
            <a:ext cx="796417" cy="1617340"/>
          </a:xfrm>
          <a:prstGeom prst="rect">
            <a:avLst/>
          </a:prstGeom>
        </p:spPr>
      </p:pic>
      <p:sp>
        <p:nvSpPr>
          <p:cNvPr id="3" name="Nadpis 2"/>
          <p:cNvSpPr>
            <a:spLocks noGrp="1"/>
          </p:cNvSpPr>
          <p:nvPr>
            <p:ph type="title"/>
          </p:nvPr>
        </p:nvSpPr>
        <p:spPr>
          <a:xfrm>
            <a:off x="457200" y="116632"/>
            <a:ext cx="8229600" cy="671314"/>
          </a:xfrm>
        </p:spPr>
        <p:txBody>
          <a:bodyPr>
            <a:noAutofit/>
          </a:bodyPr>
          <a:lstStyle/>
          <a:p>
            <a:r>
              <a:rPr lang="cs-CZ" sz="3400" dirty="0" smtClean="0"/>
              <a:t>Fragmentace </a:t>
            </a:r>
            <a:r>
              <a:rPr lang="cs-CZ" sz="3400" dirty="0" smtClean="0"/>
              <a:t>populace </a:t>
            </a:r>
            <a:r>
              <a:rPr lang="cs-CZ" sz="3400" b="1" dirty="0" err="1" smtClean="0"/>
              <a:t>Schistosoma</a:t>
            </a:r>
            <a:r>
              <a:rPr lang="cs-CZ" sz="3400" b="1" dirty="0" smtClean="0"/>
              <a:t> </a:t>
            </a:r>
            <a:r>
              <a:rPr lang="cs-CZ" sz="3400" b="1" dirty="0" err="1" smtClean="0"/>
              <a:t>haematobium</a:t>
            </a:r>
            <a:endParaRPr lang="cs-CZ" sz="3400" b="1" dirty="0"/>
          </a:p>
        </p:txBody>
      </p:sp>
      <p:pic>
        <p:nvPicPr>
          <p:cNvPr id="2" name="Zástupný symbol pro obsah 1"/>
          <p:cNvPicPr>
            <a:picLocks noGrp="1" noChangeAspect="1"/>
          </p:cNvPicPr>
          <p:nvPr>
            <p:ph idx="1"/>
          </p:nvPr>
        </p:nvPicPr>
        <p:blipFill>
          <a:blip r:embed="rId4"/>
          <a:stretch>
            <a:fillRect/>
          </a:stretch>
        </p:blipFill>
        <p:spPr>
          <a:xfrm>
            <a:off x="2003326" y="6237312"/>
            <a:ext cx="336426" cy="394430"/>
          </a:xfrm>
          <a:prstGeom prst="rect">
            <a:avLst/>
          </a:prstGeom>
        </p:spPr>
      </p:pic>
      <p:pic>
        <p:nvPicPr>
          <p:cNvPr id="6" name="Zástupný symbol pro obsah 1"/>
          <p:cNvPicPr>
            <a:picLocks noChangeAspect="1"/>
          </p:cNvPicPr>
          <p:nvPr/>
        </p:nvPicPr>
        <p:blipFill>
          <a:blip r:embed="rId4"/>
          <a:stretch>
            <a:fillRect/>
          </a:stretch>
        </p:blipFill>
        <p:spPr>
          <a:xfrm>
            <a:off x="1643286" y="6241012"/>
            <a:ext cx="336426" cy="394430"/>
          </a:xfrm>
          <a:prstGeom prst="rect">
            <a:avLst/>
          </a:prstGeom>
        </p:spPr>
      </p:pic>
      <p:pic>
        <p:nvPicPr>
          <p:cNvPr id="7" name="Zástupný symbol pro obsah 1"/>
          <p:cNvPicPr>
            <a:picLocks noChangeAspect="1"/>
          </p:cNvPicPr>
          <p:nvPr/>
        </p:nvPicPr>
        <p:blipFill>
          <a:blip r:embed="rId4"/>
          <a:stretch>
            <a:fillRect/>
          </a:stretch>
        </p:blipFill>
        <p:spPr>
          <a:xfrm>
            <a:off x="2723406" y="6237312"/>
            <a:ext cx="336426" cy="394430"/>
          </a:xfrm>
          <a:prstGeom prst="rect">
            <a:avLst/>
          </a:prstGeom>
        </p:spPr>
      </p:pic>
      <p:pic>
        <p:nvPicPr>
          <p:cNvPr id="8" name="Zástupný symbol pro obsah 1"/>
          <p:cNvPicPr>
            <a:picLocks noChangeAspect="1"/>
          </p:cNvPicPr>
          <p:nvPr/>
        </p:nvPicPr>
        <p:blipFill>
          <a:blip r:embed="rId4"/>
          <a:stretch>
            <a:fillRect/>
          </a:stretch>
        </p:blipFill>
        <p:spPr>
          <a:xfrm>
            <a:off x="2363366" y="6237312"/>
            <a:ext cx="336426" cy="394430"/>
          </a:xfrm>
          <a:prstGeom prst="rect">
            <a:avLst/>
          </a:prstGeom>
        </p:spPr>
      </p:pic>
      <p:pic>
        <p:nvPicPr>
          <p:cNvPr id="9" name="Zástupný symbol pro obsah 1"/>
          <p:cNvPicPr>
            <a:picLocks noChangeAspect="1"/>
          </p:cNvPicPr>
          <p:nvPr/>
        </p:nvPicPr>
        <p:blipFill>
          <a:blip r:embed="rId4"/>
          <a:stretch>
            <a:fillRect/>
          </a:stretch>
        </p:blipFill>
        <p:spPr>
          <a:xfrm>
            <a:off x="3083446" y="6237312"/>
            <a:ext cx="336426" cy="394430"/>
          </a:xfrm>
          <a:prstGeom prst="rect">
            <a:avLst/>
          </a:prstGeom>
        </p:spPr>
      </p:pic>
      <p:pic>
        <p:nvPicPr>
          <p:cNvPr id="4" name="Obrázek 3"/>
          <p:cNvPicPr>
            <a:picLocks noChangeAspect="1"/>
          </p:cNvPicPr>
          <p:nvPr/>
        </p:nvPicPr>
        <p:blipFill>
          <a:blip r:embed="rId2"/>
          <a:stretch>
            <a:fillRect/>
          </a:stretch>
        </p:blipFill>
        <p:spPr>
          <a:xfrm>
            <a:off x="755576" y="5469458"/>
            <a:ext cx="527496" cy="695846"/>
          </a:xfrm>
          <a:prstGeom prst="rect">
            <a:avLst/>
          </a:prstGeom>
        </p:spPr>
      </p:pic>
      <p:pic>
        <p:nvPicPr>
          <p:cNvPr id="10" name="Obrázek 9"/>
          <p:cNvPicPr>
            <a:picLocks noChangeAspect="1"/>
          </p:cNvPicPr>
          <p:nvPr/>
        </p:nvPicPr>
        <p:blipFill>
          <a:blip r:embed="rId2"/>
          <a:stretch>
            <a:fillRect/>
          </a:stretch>
        </p:blipFill>
        <p:spPr>
          <a:xfrm>
            <a:off x="1259632" y="5469458"/>
            <a:ext cx="527496" cy="695846"/>
          </a:xfrm>
          <a:prstGeom prst="rect">
            <a:avLst/>
          </a:prstGeom>
        </p:spPr>
      </p:pic>
      <p:pic>
        <p:nvPicPr>
          <p:cNvPr id="11" name="Obrázek 10"/>
          <p:cNvPicPr>
            <a:picLocks noChangeAspect="1"/>
          </p:cNvPicPr>
          <p:nvPr/>
        </p:nvPicPr>
        <p:blipFill>
          <a:blip r:embed="rId2"/>
          <a:stretch>
            <a:fillRect/>
          </a:stretch>
        </p:blipFill>
        <p:spPr>
          <a:xfrm>
            <a:off x="1763688" y="5450431"/>
            <a:ext cx="527496" cy="695846"/>
          </a:xfrm>
          <a:prstGeom prst="rect">
            <a:avLst/>
          </a:prstGeom>
        </p:spPr>
      </p:pic>
      <p:pic>
        <p:nvPicPr>
          <p:cNvPr id="12" name="Obrázek 11"/>
          <p:cNvPicPr>
            <a:picLocks noChangeAspect="1"/>
          </p:cNvPicPr>
          <p:nvPr/>
        </p:nvPicPr>
        <p:blipFill>
          <a:blip r:embed="rId2"/>
          <a:stretch>
            <a:fillRect/>
          </a:stretch>
        </p:blipFill>
        <p:spPr>
          <a:xfrm>
            <a:off x="2267744" y="5445224"/>
            <a:ext cx="527496" cy="695846"/>
          </a:xfrm>
          <a:prstGeom prst="rect">
            <a:avLst/>
          </a:prstGeom>
        </p:spPr>
      </p:pic>
      <p:pic>
        <p:nvPicPr>
          <p:cNvPr id="14" name="Obrázek 13"/>
          <p:cNvPicPr>
            <a:picLocks noChangeAspect="1"/>
          </p:cNvPicPr>
          <p:nvPr/>
        </p:nvPicPr>
        <p:blipFill>
          <a:blip r:embed="rId5"/>
          <a:stretch>
            <a:fillRect/>
          </a:stretch>
        </p:blipFill>
        <p:spPr>
          <a:xfrm>
            <a:off x="1691680" y="4129063"/>
            <a:ext cx="506279" cy="1244153"/>
          </a:xfrm>
          <a:prstGeom prst="rect">
            <a:avLst/>
          </a:prstGeom>
        </p:spPr>
      </p:pic>
      <p:pic>
        <p:nvPicPr>
          <p:cNvPr id="15" name="Obrázek 14"/>
          <p:cNvPicPr>
            <a:picLocks noChangeAspect="1"/>
          </p:cNvPicPr>
          <p:nvPr/>
        </p:nvPicPr>
        <p:blipFill>
          <a:blip r:embed="rId5"/>
          <a:stretch>
            <a:fillRect/>
          </a:stretch>
        </p:blipFill>
        <p:spPr>
          <a:xfrm>
            <a:off x="2195736" y="4129063"/>
            <a:ext cx="506279" cy="1244153"/>
          </a:xfrm>
          <a:prstGeom prst="rect">
            <a:avLst/>
          </a:prstGeom>
        </p:spPr>
      </p:pic>
      <p:pic>
        <p:nvPicPr>
          <p:cNvPr id="16" name="Obrázek 15"/>
          <p:cNvPicPr>
            <a:picLocks noChangeAspect="1"/>
          </p:cNvPicPr>
          <p:nvPr/>
        </p:nvPicPr>
        <p:blipFill>
          <a:blip r:embed="rId5"/>
          <a:stretch>
            <a:fillRect/>
          </a:stretch>
        </p:blipFill>
        <p:spPr>
          <a:xfrm>
            <a:off x="2697569" y="4137643"/>
            <a:ext cx="506279" cy="1183582"/>
          </a:xfrm>
          <a:prstGeom prst="rect">
            <a:avLst/>
          </a:prstGeom>
        </p:spPr>
      </p:pic>
      <p:pic>
        <p:nvPicPr>
          <p:cNvPr id="17" name="Obrázek 16"/>
          <p:cNvPicPr>
            <a:picLocks noChangeAspect="1"/>
          </p:cNvPicPr>
          <p:nvPr/>
        </p:nvPicPr>
        <p:blipFill>
          <a:blip r:embed="rId3"/>
          <a:stretch>
            <a:fillRect/>
          </a:stretch>
        </p:blipFill>
        <p:spPr>
          <a:xfrm>
            <a:off x="198159" y="2344356"/>
            <a:ext cx="796417" cy="1617340"/>
          </a:xfrm>
          <a:prstGeom prst="rect">
            <a:avLst/>
          </a:prstGeom>
        </p:spPr>
      </p:pic>
      <p:pic>
        <p:nvPicPr>
          <p:cNvPr id="22" name="Obrázek 21"/>
          <p:cNvPicPr>
            <a:picLocks noChangeAspect="1"/>
          </p:cNvPicPr>
          <p:nvPr/>
        </p:nvPicPr>
        <p:blipFill>
          <a:blip r:embed="rId2"/>
          <a:stretch>
            <a:fillRect/>
          </a:stretch>
        </p:blipFill>
        <p:spPr>
          <a:xfrm>
            <a:off x="2771800" y="5427145"/>
            <a:ext cx="527496" cy="695846"/>
          </a:xfrm>
          <a:prstGeom prst="rect">
            <a:avLst/>
          </a:prstGeom>
        </p:spPr>
      </p:pic>
      <p:pic>
        <p:nvPicPr>
          <p:cNvPr id="23" name="Obrázek 22"/>
          <p:cNvPicPr>
            <a:picLocks noChangeAspect="1"/>
          </p:cNvPicPr>
          <p:nvPr/>
        </p:nvPicPr>
        <p:blipFill>
          <a:blip r:embed="rId6"/>
          <a:stretch>
            <a:fillRect/>
          </a:stretch>
        </p:blipFill>
        <p:spPr>
          <a:xfrm rot="5400000">
            <a:off x="2356612" y="759930"/>
            <a:ext cx="1029412" cy="1437292"/>
          </a:xfrm>
          <a:prstGeom prst="rect">
            <a:avLst/>
          </a:prstGeom>
        </p:spPr>
      </p:pic>
      <p:cxnSp>
        <p:nvCxnSpPr>
          <p:cNvPr id="25" name="Přímá spojnice 24"/>
          <p:cNvCxnSpPr/>
          <p:nvPr/>
        </p:nvCxnSpPr>
        <p:spPr>
          <a:xfrm>
            <a:off x="251520" y="2079341"/>
            <a:ext cx="3702622" cy="81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flipV="1">
            <a:off x="254442" y="5373216"/>
            <a:ext cx="3741494" cy="18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V="1">
            <a:off x="251520" y="4048732"/>
            <a:ext cx="3744416" cy="25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4813413" y="1187460"/>
            <a:ext cx="3129896" cy="646331"/>
          </a:xfrm>
          <a:prstGeom prst="rect">
            <a:avLst/>
          </a:prstGeom>
          <a:noFill/>
        </p:spPr>
        <p:txBody>
          <a:bodyPr wrap="none" rtlCol="0">
            <a:spAutoFit/>
          </a:bodyPr>
          <a:lstStyle/>
          <a:p>
            <a:r>
              <a:rPr lang="cs-CZ" dirty="0" err="1"/>
              <a:t>A</a:t>
            </a:r>
            <a:r>
              <a:rPr lang="cs-CZ" dirty="0" err="1" smtClean="0"/>
              <a:t>dultní</a:t>
            </a:r>
            <a:r>
              <a:rPr lang="cs-CZ" dirty="0" smtClean="0"/>
              <a:t> motolice v definitivním </a:t>
            </a:r>
          </a:p>
          <a:p>
            <a:r>
              <a:rPr lang="cs-CZ" dirty="0" smtClean="0"/>
              <a:t>hostiteli</a:t>
            </a:r>
            <a:endParaRPr lang="cs-CZ" dirty="0"/>
          </a:p>
        </p:txBody>
      </p:sp>
      <p:sp>
        <p:nvSpPr>
          <p:cNvPr id="34" name="TextovéPole 33"/>
          <p:cNvSpPr txBox="1"/>
          <p:nvPr/>
        </p:nvSpPr>
        <p:spPr>
          <a:xfrm>
            <a:off x="4758319" y="2843644"/>
            <a:ext cx="2922595" cy="369332"/>
          </a:xfrm>
          <a:prstGeom prst="rect">
            <a:avLst/>
          </a:prstGeom>
          <a:noFill/>
        </p:spPr>
        <p:txBody>
          <a:bodyPr wrap="none" rtlCol="0">
            <a:spAutoFit/>
          </a:bodyPr>
          <a:lstStyle/>
          <a:p>
            <a:r>
              <a:rPr lang="cs-CZ" dirty="0"/>
              <a:t>C</a:t>
            </a:r>
            <a:r>
              <a:rPr lang="cs-CZ" dirty="0" smtClean="0"/>
              <a:t>erkarie ve vodním prostředí </a:t>
            </a:r>
            <a:endParaRPr lang="cs-CZ" dirty="0"/>
          </a:p>
        </p:txBody>
      </p:sp>
      <p:sp>
        <p:nvSpPr>
          <p:cNvPr id="35" name="TextovéPole 34"/>
          <p:cNvSpPr txBox="1"/>
          <p:nvPr/>
        </p:nvSpPr>
        <p:spPr>
          <a:xfrm>
            <a:off x="4756904" y="4365104"/>
            <a:ext cx="1435714" cy="646331"/>
          </a:xfrm>
          <a:prstGeom prst="rect">
            <a:avLst/>
          </a:prstGeom>
          <a:noFill/>
        </p:spPr>
        <p:txBody>
          <a:bodyPr wrap="none" rtlCol="0">
            <a:spAutoFit/>
          </a:bodyPr>
          <a:lstStyle/>
          <a:p>
            <a:r>
              <a:rPr lang="cs-CZ" dirty="0" smtClean="0"/>
              <a:t>Sporocysty v </a:t>
            </a:r>
          </a:p>
          <a:p>
            <a:r>
              <a:rPr lang="cs-CZ" dirty="0" smtClean="0"/>
              <a:t>mezihostiteli </a:t>
            </a:r>
            <a:endParaRPr lang="cs-CZ" dirty="0"/>
          </a:p>
        </p:txBody>
      </p:sp>
      <p:sp>
        <p:nvSpPr>
          <p:cNvPr id="36" name="TextovéPole 35"/>
          <p:cNvSpPr txBox="1"/>
          <p:nvPr/>
        </p:nvSpPr>
        <p:spPr>
          <a:xfrm>
            <a:off x="4694466" y="5661248"/>
            <a:ext cx="3890873" cy="369332"/>
          </a:xfrm>
          <a:prstGeom prst="rect">
            <a:avLst/>
          </a:prstGeom>
          <a:noFill/>
        </p:spPr>
        <p:txBody>
          <a:bodyPr wrap="none" rtlCol="0">
            <a:spAutoFit/>
          </a:bodyPr>
          <a:lstStyle/>
          <a:p>
            <a:r>
              <a:rPr lang="cs-CZ" dirty="0" smtClean="0"/>
              <a:t> Vajíčka a miracidia ve vodním prostředí</a:t>
            </a:r>
            <a:endParaRPr lang="cs-CZ" dirty="0"/>
          </a:p>
        </p:txBody>
      </p:sp>
      <p:sp>
        <p:nvSpPr>
          <p:cNvPr id="40" name="Šipka doleva 39"/>
          <p:cNvSpPr/>
          <p:nvPr/>
        </p:nvSpPr>
        <p:spPr>
          <a:xfrm>
            <a:off x="3764550" y="1123864"/>
            <a:ext cx="807450"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Šipka doleva 40"/>
          <p:cNvSpPr/>
          <p:nvPr/>
        </p:nvSpPr>
        <p:spPr>
          <a:xfrm>
            <a:off x="3764550" y="5752680"/>
            <a:ext cx="807450"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Šipka doleva 41"/>
          <p:cNvSpPr/>
          <p:nvPr/>
        </p:nvSpPr>
        <p:spPr>
          <a:xfrm>
            <a:off x="3764550" y="4503467"/>
            <a:ext cx="807450"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Obrázek 18"/>
          <p:cNvPicPr>
            <a:picLocks noChangeAspect="1"/>
          </p:cNvPicPr>
          <p:nvPr/>
        </p:nvPicPr>
        <p:blipFill>
          <a:blip r:embed="rId3"/>
          <a:stretch>
            <a:fillRect/>
          </a:stretch>
        </p:blipFill>
        <p:spPr>
          <a:xfrm>
            <a:off x="1622458" y="2264963"/>
            <a:ext cx="796417" cy="1617340"/>
          </a:xfrm>
          <a:prstGeom prst="rect">
            <a:avLst/>
          </a:prstGeom>
        </p:spPr>
      </p:pic>
      <p:pic>
        <p:nvPicPr>
          <p:cNvPr id="18" name="Obrázek 17"/>
          <p:cNvPicPr>
            <a:picLocks noChangeAspect="1"/>
          </p:cNvPicPr>
          <p:nvPr/>
        </p:nvPicPr>
        <p:blipFill>
          <a:blip r:embed="rId3"/>
          <a:stretch>
            <a:fillRect/>
          </a:stretch>
        </p:blipFill>
        <p:spPr>
          <a:xfrm>
            <a:off x="931978" y="2319278"/>
            <a:ext cx="796417" cy="1617340"/>
          </a:xfrm>
          <a:prstGeom prst="rect">
            <a:avLst/>
          </a:prstGeom>
        </p:spPr>
      </p:pic>
      <p:pic>
        <p:nvPicPr>
          <p:cNvPr id="21" name="Obrázek 20"/>
          <p:cNvPicPr>
            <a:picLocks noChangeAspect="1"/>
          </p:cNvPicPr>
          <p:nvPr/>
        </p:nvPicPr>
        <p:blipFill>
          <a:blip r:embed="rId3"/>
          <a:stretch>
            <a:fillRect/>
          </a:stretch>
        </p:blipFill>
        <p:spPr>
          <a:xfrm>
            <a:off x="3199519" y="2263275"/>
            <a:ext cx="796417" cy="1617340"/>
          </a:xfrm>
          <a:prstGeom prst="rect">
            <a:avLst/>
          </a:prstGeom>
        </p:spPr>
      </p:pic>
      <p:sp>
        <p:nvSpPr>
          <p:cNvPr id="44" name="Šipka doleva 43"/>
          <p:cNvSpPr/>
          <p:nvPr/>
        </p:nvSpPr>
        <p:spPr>
          <a:xfrm>
            <a:off x="3764550" y="2774764"/>
            <a:ext cx="807450"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bdélník 49"/>
          <p:cNvSpPr/>
          <p:nvPr/>
        </p:nvSpPr>
        <p:spPr>
          <a:xfrm>
            <a:off x="803254" y="1412775"/>
            <a:ext cx="438096" cy="33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bdélník 50"/>
          <p:cNvSpPr/>
          <p:nvPr/>
        </p:nvSpPr>
        <p:spPr>
          <a:xfrm>
            <a:off x="1191800" y="648153"/>
            <a:ext cx="438096" cy="33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bdélník 51"/>
          <p:cNvSpPr/>
          <p:nvPr/>
        </p:nvSpPr>
        <p:spPr>
          <a:xfrm>
            <a:off x="2123728" y="620688"/>
            <a:ext cx="438096" cy="198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bdélník 52"/>
          <p:cNvSpPr/>
          <p:nvPr/>
        </p:nvSpPr>
        <p:spPr>
          <a:xfrm>
            <a:off x="1145603" y="1451573"/>
            <a:ext cx="438096" cy="45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p:cNvSpPr/>
          <p:nvPr/>
        </p:nvSpPr>
        <p:spPr>
          <a:xfrm>
            <a:off x="3415035" y="1491622"/>
            <a:ext cx="425958" cy="30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p:cNvSpPr/>
          <p:nvPr/>
        </p:nvSpPr>
        <p:spPr>
          <a:xfrm>
            <a:off x="4716015" y="1128857"/>
            <a:ext cx="4180823" cy="516610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TextovéPole 55"/>
          <p:cNvSpPr txBox="1"/>
          <p:nvPr/>
        </p:nvSpPr>
        <p:spPr>
          <a:xfrm>
            <a:off x="4644008" y="6309320"/>
            <a:ext cx="4046749" cy="369332"/>
          </a:xfrm>
          <a:prstGeom prst="rect">
            <a:avLst/>
          </a:prstGeom>
          <a:noFill/>
        </p:spPr>
        <p:txBody>
          <a:bodyPr wrap="none" rtlCol="0">
            <a:spAutoFit/>
          </a:bodyPr>
          <a:lstStyle/>
          <a:p>
            <a:r>
              <a:rPr lang="cs-CZ" b="1" dirty="0" smtClean="0">
                <a:solidFill>
                  <a:srgbClr val="00B0F0"/>
                </a:solidFill>
              </a:rPr>
              <a:t>Celá populace </a:t>
            </a:r>
            <a:r>
              <a:rPr lang="cs-CZ" b="1" dirty="0" err="1" smtClean="0">
                <a:solidFill>
                  <a:srgbClr val="00B0F0"/>
                </a:solidFill>
              </a:rPr>
              <a:t>Schistosoma</a:t>
            </a:r>
            <a:r>
              <a:rPr lang="cs-CZ" b="1" dirty="0" smtClean="0">
                <a:solidFill>
                  <a:srgbClr val="00B0F0"/>
                </a:solidFill>
              </a:rPr>
              <a:t> </a:t>
            </a:r>
            <a:r>
              <a:rPr lang="cs-CZ" b="1" dirty="0" err="1" smtClean="0">
                <a:solidFill>
                  <a:srgbClr val="00B0F0"/>
                </a:solidFill>
              </a:rPr>
              <a:t>hematobium</a:t>
            </a:r>
            <a:endParaRPr lang="cs-CZ" b="1" dirty="0">
              <a:solidFill>
                <a:srgbClr val="00B0F0"/>
              </a:solidFill>
            </a:endParaRPr>
          </a:p>
        </p:txBody>
      </p:sp>
      <p:pic>
        <p:nvPicPr>
          <p:cNvPr id="43" name="Obrázek 42"/>
          <p:cNvPicPr>
            <a:picLocks noChangeAspect="1"/>
          </p:cNvPicPr>
          <p:nvPr/>
        </p:nvPicPr>
        <p:blipFill>
          <a:blip r:embed="rId6"/>
          <a:stretch>
            <a:fillRect/>
          </a:stretch>
        </p:blipFill>
        <p:spPr>
          <a:xfrm rot="5400000">
            <a:off x="764157" y="747529"/>
            <a:ext cx="1029412" cy="1437292"/>
          </a:xfrm>
          <a:prstGeom prst="rect">
            <a:avLst/>
          </a:prstGeom>
        </p:spPr>
      </p:pic>
      <p:sp>
        <p:nvSpPr>
          <p:cNvPr id="45" name="Obdélník 44"/>
          <p:cNvSpPr/>
          <p:nvPr/>
        </p:nvSpPr>
        <p:spPr>
          <a:xfrm>
            <a:off x="1821485" y="1461793"/>
            <a:ext cx="500865" cy="406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p:cNvSpPr/>
          <p:nvPr/>
        </p:nvSpPr>
        <p:spPr>
          <a:xfrm>
            <a:off x="359193" y="684839"/>
            <a:ext cx="500865" cy="406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bdélník 46"/>
          <p:cNvSpPr/>
          <p:nvPr/>
        </p:nvSpPr>
        <p:spPr>
          <a:xfrm>
            <a:off x="2053062" y="700389"/>
            <a:ext cx="500865" cy="406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bdélník 47"/>
          <p:cNvSpPr/>
          <p:nvPr/>
        </p:nvSpPr>
        <p:spPr>
          <a:xfrm>
            <a:off x="2709090" y="763729"/>
            <a:ext cx="383275" cy="245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48"/>
          <p:cNvSpPr/>
          <p:nvPr/>
        </p:nvSpPr>
        <p:spPr>
          <a:xfrm>
            <a:off x="1125404" y="779969"/>
            <a:ext cx="383275" cy="245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p:cNvSpPr/>
          <p:nvPr/>
        </p:nvSpPr>
        <p:spPr>
          <a:xfrm>
            <a:off x="390754" y="1484784"/>
            <a:ext cx="364112" cy="344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8" name="Obrázek 57"/>
          <p:cNvPicPr>
            <a:picLocks noChangeAspect="1"/>
          </p:cNvPicPr>
          <p:nvPr/>
        </p:nvPicPr>
        <p:blipFill>
          <a:blip r:embed="rId5"/>
          <a:stretch>
            <a:fillRect/>
          </a:stretch>
        </p:blipFill>
        <p:spPr>
          <a:xfrm>
            <a:off x="3167782" y="4139509"/>
            <a:ext cx="484698" cy="1191119"/>
          </a:xfrm>
          <a:prstGeom prst="rect">
            <a:avLst/>
          </a:prstGeom>
        </p:spPr>
      </p:pic>
      <p:pic>
        <p:nvPicPr>
          <p:cNvPr id="59" name="Obrázek 58"/>
          <p:cNvPicPr>
            <a:picLocks noChangeAspect="1"/>
          </p:cNvPicPr>
          <p:nvPr/>
        </p:nvPicPr>
        <p:blipFill>
          <a:blip r:embed="rId5"/>
          <a:stretch>
            <a:fillRect/>
          </a:stretch>
        </p:blipFill>
        <p:spPr>
          <a:xfrm>
            <a:off x="1257409" y="4077072"/>
            <a:ext cx="506279" cy="1244153"/>
          </a:xfrm>
          <a:prstGeom prst="rect">
            <a:avLst/>
          </a:prstGeom>
        </p:spPr>
      </p:pic>
      <p:pic>
        <p:nvPicPr>
          <p:cNvPr id="60" name="Obrázek 59"/>
          <p:cNvPicPr>
            <a:picLocks noChangeAspect="1"/>
          </p:cNvPicPr>
          <p:nvPr/>
        </p:nvPicPr>
        <p:blipFill>
          <a:blip r:embed="rId5"/>
          <a:stretch>
            <a:fillRect/>
          </a:stretch>
        </p:blipFill>
        <p:spPr>
          <a:xfrm>
            <a:off x="755576" y="4125802"/>
            <a:ext cx="506279" cy="1195423"/>
          </a:xfrm>
          <a:prstGeom prst="rect">
            <a:avLst/>
          </a:prstGeom>
        </p:spPr>
      </p:pic>
      <p:pic>
        <p:nvPicPr>
          <p:cNvPr id="61" name="Obrázek 60"/>
          <p:cNvPicPr>
            <a:picLocks noChangeAspect="1"/>
          </p:cNvPicPr>
          <p:nvPr/>
        </p:nvPicPr>
        <p:blipFill>
          <a:blip r:embed="rId5"/>
          <a:stretch>
            <a:fillRect/>
          </a:stretch>
        </p:blipFill>
        <p:spPr>
          <a:xfrm>
            <a:off x="251520" y="4116399"/>
            <a:ext cx="506279" cy="1204826"/>
          </a:xfrm>
          <a:prstGeom prst="rect">
            <a:avLst/>
          </a:prstGeom>
        </p:spPr>
      </p:pic>
      <p:pic>
        <p:nvPicPr>
          <p:cNvPr id="63" name="Obrázek 62"/>
          <p:cNvPicPr>
            <a:picLocks noChangeAspect="1"/>
          </p:cNvPicPr>
          <p:nvPr/>
        </p:nvPicPr>
        <p:blipFill>
          <a:blip r:embed="rId2"/>
          <a:stretch>
            <a:fillRect/>
          </a:stretch>
        </p:blipFill>
        <p:spPr>
          <a:xfrm>
            <a:off x="251520" y="5445224"/>
            <a:ext cx="527496" cy="695846"/>
          </a:xfrm>
          <a:prstGeom prst="rect">
            <a:avLst/>
          </a:prstGeom>
        </p:spPr>
      </p:pic>
      <p:pic>
        <p:nvPicPr>
          <p:cNvPr id="64" name="Zástupný symbol pro obsah 1"/>
          <p:cNvPicPr>
            <a:picLocks noChangeAspect="1"/>
          </p:cNvPicPr>
          <p:nvPr/>
        </p:nvPicPr>
        <p:blipFill>
          <a:blip r:embed="rId4"/>
          <a:stretch>
            <a:fillRect/>
          </a:stretch>
        </p:blipFill>
        <p:spPr>
          <a:xfrm>
            <a:off x="3491880" y="6237312"/>
            <a:ext cx="336426" cy="394430"/>
          </a:xfrm>
          <a:prstGeom prst="rect">
            <a:avLst/>
          </a:prstGeom>
        </p:spPr>
      </p:pic>
      <p:pic>
        <p:nvPicPr>
          <p:cNvPr id="65" name="Zástupný symbol pro obsah 1"/>
          <p:cNvPicPr>
            <a:picLocks noChangeAspect="1"/>
          </p:cNvPicPr>
          <p:nvPr/>
        </p:nvPicPr>
        <p:blipFill>
          <a:blip r:embed="rId4"/>
          <a:stretch>
            <a:fillRect/>
          </a:stretch>
        </p:blipFill>
        <p:spPr>
          <a:xfrm>
            <a:off x="1283246" y="6237312"/>
            <a:ext cx="336426" cy="394430"/>
          </a:xfrm>
          <a:prstGeom prst="rect">
            <a:avLst/>
          </a:prstGeom>
        </p:spPr>
      </p:pic>
      <p:pic>
        <p:nvPicPr>
          <p:cNvPr id="66" name="Zástupný symbol pro obsah 1"/>
          <p:cNvPicPr>
            <a:picLocks noChangeAspect="1"/>
          </p:cNvPicPr>
          <p:nvPr/>
        </p:nvPicPr>
        <p:blipFill>
          <a:blip r:embed="rId4"/>
          <a:stretch>
            <a:fillRect/>
          </a:stretch>
        </p:blipFill>
        <p:spPr>
          <a:xfrm>
            <a:off x="563166" y="6241012"/>
            <a:ext cx="336426" cy="394430"/>
          </a:xfrm>
          <a:prstGeom prst="rect">
            <a:avLst/>
          </a:prstGeom>
        </p:spPr>
      </p:pic>
      <p:pic>
        <p:nvPicPr>
          <p:cNvPr id="67" name="Zástupný symbol pro obsah 1"/>
          <p:cNvPicPr>
            <a:picLocks noChangeAspect="1"/>
          </p:cNvPicPr>
          <p:nvPr/>
        </p:nvPicPr>
        <p:blipFill>
          <a:blip r:embed="rId4"/>
          <a:stretch>
            <a:fillRect/>
          </a:stretch>
        </p:blipFill>
        <p:spPr>
          <a:xfrm>
            <a:off x="923206" y="6237312"/>
            <a:ext cx="336426" cy="394430"/>
          </a:xfrm>
          <a:prstGeom prst="rect">
            <a:avLst/>
          </a:prstGeom>
        </p:spPr>
      </p:pic>
      <p:pic>
        <p:nvPicPr>
          <p:cNvPr id="68" name="Zástupný symbol pro obsah 1"/>
          <p:cNvPicPr>
            <a:picLocks noChangeAspect="1"/>
          </p:cNvPicPr>
          <p:nvPr/>
        </p:nvPicPr>
        <p:blipFill>
          <a:blip r:embed="rId4"/>
          <a:stretch>
            <a:fillRect/>
          </a:stretch>
        </p:blipFill>
        <p:spPr>
          <a:xfrm>
            <a:off x="203126" y="6237312"/>
            <a:ext cx="336426" cy="394430"/>
          </a:xfrm>
          <a:prstGeom prst="rect">
            <a:avLst/>
          </a:prstGeom>
        </p:spPr>
      </p:pic>
      <p:pic>
        <p:nvPicPr>
          <p:cNvPr id="5" name="Obrázek 4"/>
          <p:cNvPicPr>
            <a:picLocks noChangeAspect="1"/>
          </p:cNvPicPr>
          <p:nvPr/>
        </p:nvPicPr>
        <p:blipFill>
          <a:blip r:embed="rId7"/>
          <a:stretch>
            <a:fillRect/>
          </a:stretch>
        </p:blipFill>
        <p:spPr>
          <a:xfrm>
            <a:off x="7805548" y="1211371"/>
            <a:ext cx="938901" cy="2265970"/>
          </a:xfrm>
          <a:prstGeom prst="rect">
            <a:avLst/>
          </a:prstGeom>
        </p:spPr>
      </p:pic>
      <p:pic>
        <p:nvPicPr>
          <p:cNvPr id="69" name="Picture 2" descr="A. Oncomelania hupensis (Gastropoda, Pomatiopsidae), snail intermediate...  | Download Scientific Diagr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5900" y="3751834"/>
            <a:ext cx="2408587" cy="160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45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000" dirty="0" smtClean="0"/>
              <a:t>Nelineární vztah mezi  </a:t>
            </a:r>
            <a:r>
              <a:rPr lang="cs-CZ" sz="3000" dirty="0" err="1" smtClean="0"/>
              <a:t>densitou</a:t>
            </a:r>
            <a:r>
              <a:rPr lang="cs-CZ" sz="3000" dirty="0" smtClean="0"/>
              <a:t> infekčního stádia (nebo napadeným hostitelem) a mírou </a:t>
            </a:r>
            <a:r>
              <a:rPr lang="cs-CZ" sz="3000" dirty="0"/>
              <a:t>z</a:t>
            </a:r>
            <a:r>
              <a:rPr lang="cs-CZ" sz="3000" dirty="0" smtClean="0"/>
              <a:t>ískávání parazita (nebo mezihostitele) </a:t>
            </a:r>
            <a:endParaRPr lang="cs-CZ" sz="3000" dirty="0"/>
          </a:p>
        </p:txBody>
      </p:sp>
      <p:pic>
        <p:nvPicPr>
          <p:cNvPr id="4" name="Zástupný symbol pro obsah 3"/>
          <p:cNvPicPr>
            <a:picLocks noGrp="1" noChangeAspect="1"/>
          </p:cNvPicPr>
          <p:nvPr>
            <p:ph idx="1"/>
          </p:nvPr>
        </p:nvPicPr>
        <p:blipFill>
          <a:blip r:embed="rId2"/>
          <a:stretch>
            <a:fillRect/>
          </a:stretch>
        </p:blipFill>
        <p:spPr>
          <a:xfrm>
            <a:off x="1481802" y="1844824"/>
            <a:ext cx="6180395" cy="3672408"/>
          </a:xfrm>
          <a:prstGeom prst="rect">
            <a:avLst/>
          </a:prstGeom>
        </p:spPr>
      </p:pic>
      <p:sp>
        <p:nvSpPr>
          <p:cNvPr id="5" name="Ovál 4"/>
          <p:cNvSpPr/>
          <p:nvPr/>
        </p:nvSpPr>
        <p:spPr>
          <a:xfrm>
            <a:off x="6948264" y="1988840"/>
            <a:ext cx="504056" cy="4823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315134" y="5661248"/>
            <a:ext cx="8721362" cy="769441"/>
          </a:xfrm>
          <a:prstGeom prst="rect">
            <a:avLst/>
          </a:prstGeom>
          <a:noFill/>
        </p:spPr>
        <p:txBody>
          <a:bodyPr wrap="none" rtlCol="0">
            <a:spAutoFit/>
          </a:bodyPr>
          <a:lstStyle/>
          <a:p>
            <a:pPr marL="342900" indent="-342900">
              <a:buAutoNum type="alphaLcParenBoth"/>
            </a:pPr>
            <a:r>
              <a:rPr lang="cs-CZ" sz="2200" dirty="0" smtClean="0"/>
              <a:t>Průběh růstu infekce </a:t>
            </a:r>
            <a:r>
              <a:rPr lang="cs-CZ" sz="2200" dirty="0" err="1" smtClean="0"/>
              <a:t>Hymenolepis</a:t>
            </a:r>
            <a:r>
              <a:rPr lang="cs-CZ" sz="2200" dirty="0" smtClean="0"/>
              <a:t> díky napadeným broukům </a:t>
            </a:r>
            <a:r>
              <a:rPr lang="cs-CZ" sz="2200" dirty="0" err="1" smtClean="0"/>
              <a:t>Tribolium</a:t>
            </a:r>
            <a:r>
              <a:rPr lang="cs-CZ" sz="2200" dirty="0" smtClean="0"/>
              <a:t>;</a:t>
            </a:r>
          </a:p>
          <a:p>
            <a:pPr marL="342900" indent="-342900">
              <a:buAutoNum type="alphaLcParenBoth"/>
            </a:pPr>
            <a:r>
              <a:rPr lang="cs-CZ" sz="2200" dirty="0" smtClean="0"/>
              <a:t>Míra požírání brouků krysami  </a:t>
            </a:r>
            <a:endParaRPr lang="cs-CZ" sz="2200" dirty="0"/>
          </a:p>
        </p:txBody>
      </p:sp>
    </p:spTree>
    <p:extLst>
      <p:ext uri="{BB962C8B-B14F-4D97-AF65-F5344CB8AC3E}">
        <p14:creationId xmlns:p14="http://schemas.microsoft.com/office/powerpoint/2010/main" val="1565968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normAutofit/>
          </a:bodyPr>
          <a:lstStyle/>
          <a:p>
            <a:r>
              <a:rPr lang="cs-CZ" sz="3400" dirty="0" smtClean="0">
                <a:solidFill>
                  <a:srgbClr val="FF0000"/>
                </a:solidFill>
              </a:rPr>
              <a:t>(D) Přenos vektorem</a:t>
            </a:r>
            <a:endParaRPr lang="cs-CZ" sz="3400" dirty="0">
              <a:solidFill>
                <a:srgbClr val="FF0000"/>
              </a:solidFill>
            </a:endParaRPr>
          </a:p>
        </p:txBody>
      </p:sp>
      <p:pic>
        <p:nvPicPr>
          <p:cNvPr id="4" name="Zástupný symbol pro obsah 3"/>
          <p:cNvPicPr>
            <a:picLocks noGrp="1" noChangeAspect="1"/>
          </p:cNvPicPr>
          <p:nvPr>
            <p:ph idx="1"/>
          </p:nvPr>
        </p:nvPicPr>
        <p:blipFill>
          <a:blip r:embed="rId2"/>
          <a:stretch>
            <a:fillRect/>
          </a:stretch>
        </p:blipFill>
        <p:spPr>
          <a:xfrm>
            <a:off x="2051720" y="981942"/>
            <a:ext cx="5244326" cy="4554283"/>
          </a:xfrm>
          <a:prstGeom prst="rect">
            <a:avLst/>
          </a:prstGeom>
        </p:spPr>
      </p:pic>
      <p:sp>
        <p:nvSpPr>
          <p:cNvPr id="5" name="TextovéPole 4"/>
          <p:cNvSpPr txBox="1"/>
          <p:nvPr/>
        </p:nvSpPr>
        <p:spPr>
          <a:xfrm>
            <a:off x="467544" y="5661248"/>
            <a:ext cx="9395583" cy="923330"/>
          </a:xfrm>
          <a:prstGeom prst="rect">
            <a:avLst/>
          </a:prstGeom>
          <a:noFill/>
        </p:spPr>
        <p:txBody>
          <a:bodyPr wrap="square" rtlCol="0">
            <a:spAutoFit/>
          </a:bodyPr>
          <a:lstStyle/>
          <a:p>
            <a:r>
              <a:rPr lang="cs-CZ" dirty="0" smtClean="0"/>
              <a:t>Vztah mezi počtem definitivních hostitelů, kteří se nakazí (Y) po expozici 5 infikovaným </a:t>
            </a:r>
          </a:p>
          <a:p>
            <a:r>
              <a:rPr lang="cs-CZ" dirty="0" smtClean="0"/>
              <a:t>vektorům po 10 jednotek času a </a:t>
            </a:r>
            <a:r>
              <a:rPr lang="cs-CZ" dirty="0" err="1" smtClean="0"/>
              <a:t>denzitou</a:t>
            </a:r>
            <a:r>
              <a:rPr lang="cs-CZ" dirty="0" smtClean="0"/>
              <a:t> definitivních hostitelů (N) pro </a:t>
            </a:r>
            <a:r>
              <a:rPr lang="cs-CZ" dirty="0"/>
              <a:t>r</a:t>
            </a:r>
            <a:r>
              <a:rPr lang="cs-CZ" dirty="0" smtClean="0"/>
              <a:t>ůzné vektory </a:t>
            </a:r>
          </a:p>
          <a:p>
            <a:r>
              <a:rPr lang="cs-CZ" dirty="0"/>
              <a:t>s</a:t>
            </a:r>
            <a:r>
              <a:rPr lang="cs-CZ" dirty="0" smtClean="0"/>
              <a:t> mírou saní sající na krysách (</a:t>
            </a:r>
            <a:r>
              <a:rPr lang="el-GR" dirty="0" smtClean="0"/>
              <a:t>β</a:t>
            </a:r>
            <a:r>
              <a:rPr lang="cs-CZ" dirty="0" smtClean="0"/>
              <a:t>).</a:t>
            </a:r>
            <a:endParaRPr lang="cs-CZ" dirty="0"/>
          </a:p>
        </p:txBody>
      </p:sp>
    </p:spTree>
    <p:extLst>
      <p:ext uri="{BB962C8B-B14F-4D97-AF65-F5344CB8AC3E}">
        <p14:creationId xmlns:p14="http://schemas.microsoft.com/office/powerpoint/2010/main" val="10530869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t> Přenos vektorem - klíště</a:t>
            </a:r>
            <a:endParaRPr lang="cs-CZ" dirty="0"/>
          </a:p>
        </p:txBody>
      </p:sp>
      <p:pic>
        <p:nvPicPr>
          <p:cNvPr id="7170" name="Picture 2" descr="Lyme disease | Definition, Cause, Rash, &amp; Treatment | Britannic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24744"/>
            <a:ext cx="5758008" cy="545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92088"/>
          </a:xfrm>
        </p:spPr>
        <p:txBody>
          <a:bodyPr>
            <a:normAutofit/>
          </a:bodyPr>
          <a:lstStyle/>
          <a:p>
            <a:r>
              <a:rPr lang="cs-CZ" dirty="0" smtClean="0"/>
              <a:t>Populace parazitů</a:t>
            </a:r>
            <a:endParaRPr lang="cs-CZ"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16" y="1268760"/>
            <a:ext cx="8892480" cy="512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8066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74638"/>
            <a:ext cx="8867328" cy="1143000"/>
          </a:xfrm>
        </p:spPr>
        <p:txBody>
          <a:bodyPr>
            <a:noAutofit/>
          </a:bodyPr>
          <a:lstStyle/>
          <a:p>
            <a:r>
              <a:rPr lang="cs-CZ" sz="3000" dirty="0" smtClean="0"/>
              <a:t>Vztah mezi prevalenci infekce </a:t>
            </a:r>
            <a:r>
              <a:rPr lang="cs-CZ" sz="3000" dirty="0" err="1" smtClean="0"/>
              <a:t>vektora</a:t>
            </a:r>
            <a:r>
              <a:rPr lang="cs-CZ" sz="3000" dirty="0" smtClean="0"/>
              <a:t> (y´) a očekávanou délkou života </a:t>
            </a:r>
            <a:r>
              <a:rPr lang="cs-CZ" sz="3000" dirty="0" err="1" smtClean="0"/>
              <a:t>vektora</a:t>
            </a:r>
            <a:r>
              <a:rPr lang="cs-CZ" sz="3000" dirty="0" smtClean="0"/>
              <a:t> (1/b) pro různé latentní periody nemoci</a:t>
            </a:r>
            <a:endParaRPr lang="cs-CZ" sz="3000" dirty="0"/>
          </a:p>
        </p:txBody>
      </p:sp>
      <p:pic>
        <p:nvPicPr>
          <p:cNvPr id="4" name="Zástupný symbol pro obsah 3"/>
          <p:cNvPicPr>
            <a:picLocks noGrp="1" noChangeAspect="1"/>
          </p:cNvPicPr>
          <p:nvPr>
            <p:ph idx="1"/>
          </p:nvPr>
        </p:nvPicPr>
        <p:blipFill>
          <a:blip r:embed="rId2"/>
          <a:stretch>
            <a:fillRect/>
          </a:stretch>
        </p:blipFill>
        <p:spPr>
          <a:xfrm>
            <a:off x="1815817" y="1916832"/>
            <a:ext cx="5594718" cy="4349498"/>
          </a:xfrm>
          <a:prstGeom prst="rect">
            <a:avLst/>
          </a:prstGeom>
        </p:spPr>
      </p:pic>
    </p:spTree>
    <p:extLst>
      <p:ext uri="{BB962C8B-B14F-4D97-AF65-F5344CB8AC3E}">
        <p14:creationId xmlns:p14="http://schemas.microsoft.com/office/powerpoint/2010/main" val="29110100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850106"/>
          </a:xfrm>
        </p:spPr>
        <p:txBody>
          <a:bodyPr>
            <a:normAutofit/>
          </a:bodyPr>
          <a:lstStyle/>
          <a:p>
            <a:r>
              <a:rPr lang="cs-CZ" sz="3400" b="1" dirty="0" smtClean="0">
                <a:solidFill>
                  <a:srgbClr val="0070C0"/>
                </a:solidFill>
              </a:rPr>
              <a:t>Epidemiologie </a:t>
            </a:r>
            <a:r>
              <a:rPr lang="cs-CZ" sz="3400" b="1" dirty="0" smtClean="0">
                <a:solidFill>
                  <a:srgbClr val="0070C0"/>
                </a:solidFill>
              </a:rPr>
              <a:t>cizopasníků</a:t>
            </a:r>
            <a:endParaRPr lang="cs-CZ" sz="3400" b="1" dirty="0">
              <a:solidFill>
                <a:srgbClr val="0070C0"/>
              </a:solidFill>
            </a:endParaRPr>
          </a:p>
        </p:txBody>
      </p:sp>
      <p:sp>
        <p:nvSpPr>
          <p:cNvPr id="3" name="Zástupný symbol pro text 2"/>
          <p:cNvSpPr>
            <a:spLocks noGrp="1"/>
          </p:cNvSpPr>
          <p:nvPr>
            <p:ph type="body" idx="1"/>
          </p:nvPr>
        </p:nvSpPr>
        <p:spPr>
          <a:xfrm>
            <a:off x="467544" y="1052736"/>
            <a:ext cx="4040188" cy="567754"/>
          </a:xfrm>
        </p:spPr>
        <p:txBody>
          <a:bodyPr/>
          <a:lstStyle/>
          <a:p>
            <a:r>
              <a:rPr lang="cs-CZ" dirty="0" smtClean="0"/>
              <a:t>                      Malárie</a:t>
            </a:r>
            <a:endParaRPr lang="cs-CZ" dirty="0"/>
          </a:p>
        </p:txBody>
      </p:sp>
      <p:sp>
        <p:nvSpPr>
          <p:cNvPr id="5" name="Zástupný symbol pro text 4"/>
          <p:cNvSpPr>
            <a:spLocks noGrp="1"/>
          </p:cNvSpPr>
          <p:nvPr>
            <p:ph type="body" sz="quarter" idx="3"/>
          </p:nvPr>
        </p:nvSpPr>
        <p:spPr>
          <a:xfrm>
            <a:off x="4645025" y="980728"/>
            <a:ext cx="4041775" cy="639762"/>
          </a:xfrm>
        </p:spPr>
        <p:txBody>
          <a:bodyPr/>
          <a:lstStyle/>
          <a:p>
            <a:r>
              <a:rPr lang="cs-CZ" dirty="0" smtClean="0"/>
              <a:t>              </a:t>
            </a:r>
            <a:r>
              <a:rPr lang="cs-CZ" dirty="0" err="1" smtClean="0"/>
              <a:t>Schistosómosa</a:t>
            </a:r>
            <a:endParaRPr lang="cs-CZ" dirty="0"/>
          </a:p>
        </p:txBody>
      </p:sp>
      <p:pic>
        <p:nvPicPr>
          <p:cNvPr id="337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68410" y="1556791"/>
            <a:ext cx="4159574" cy="52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20402" y="1628800"/>
            <a:ext cx="441609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6036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lstStyle/>
          <a:p>
            <a:r>
              <a:rPr lang="cs-CZ" dirty="0" smtClean="0"/>
              <a:t>Schéma populace parazita</a:t>
            </a:r>
            <a:endParaRPr lang="cs-CZ"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7462" y="927260"/>
            <a:ext cx="5910881" cy="57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6850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61020"/>
            <a:ext cx="8229600" cy="647700"/>
          </a:xfrm>
        </p:spPr>
        <p:txBody>
          <a:bodyPr>
            <a:normAutofit fontScale="90000"/>
          </a:bodyPr>
          <a:lstStyle/>
          <a:p>
            <a:pPr eaLnBrk="1" hangingPunct="1"/>
            <a:r>
              <a:rPr lang="cs-CZ" altLang="cs-CZ" sz="3600" dirty="0" smtClean="0"/>
              <a:t>Schéma populace parazita:                                      motolice </a:t>
            </a:r>
            <a:r>
              <a:rPr lang="cs-CZ" altLang="cs-CZ" sz="3600" dirty="0" err="1" smtClean="0"/>
              <a:t>Echinostoma</a:t>
            </a:r>
            <a:r>
              <a:rPr lang="cs-CZ" altLang="cs-CZ" sz="3600" dirty="0" smtClean="0"/>
              <a:t> </a:t>
            </a:r>
            <a:r>
              <a:rPr lang="cs-CZ" altLang="cs-CZ" sz="3600" dirty="0" err="1" smtClean="0"/>
              <a:t>revolutum</a:t>
            </a:r>
            <a:endParaRPr lang="cs-CZ" altLang="cs-CZ" sz="3600" dirty="0" smtClean="0"/>
          </a:p>
        </p:txBody>
      </p:sp>
      <p:pic>
        <p:nvPicPr>
          <p:cNvPr id="8195"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450129" y="1340769"/>
            <a:ext cx="6290223" cy="5421982"/>
          </a:xfrm>
          <a:noFill/>
        </p:spPr>
      </p:pic>
      <p:sp>
        <p:nvSpPr>
          <p:cNvPr id="2" name="TextovéPole 1"/>
          <p:cNvSpPr txBox="1"/>
          <p:nvPr/>
        </p:nvSpPr>
        <p:spPr>
          <a:xfrm>
            <a:off x="6588224" y="1412776"/>
            <a:ext cx="1952137" cy="369332"/>
          </a:xfrm>
          <a:prstGeom prst="rect">
            <a:avLst/>
          </a:prstGeom>
          <a:noFill/>
        </p:spPr>
        <p:txBody>
          <a:bodyPr wrap="none" rtlCol="0">
            <a:spAutoFit/>
          </a:bodyPr>
          <a:lstStyle/>
          <a:p>
            <a:r>
              <a:rPr lang="cs-CZ" b="1" dirty="0" smtClean="0"/>
              <a:t>Definitivní hostitel</a:t>
            </a:r>
            <a:endParaRPr lang="cs-CZ" b="1" dirty="0"/>
          </a:p>
        </p:txBody>
      </p:sp>
      <p:sp>
        <p:nvSpPr>
          <p:cNvPr id="3" name="TextovéPole 2"/>
          <p:cNvSpPr txBox="1"/>
          <p:nvPr/>
        </p:nvSpPr>
        <p:spPr>
          <a:xfrm>
            <a:off x="7020272" y="6237312"/>
            <a:ext cx="184731" cy="369332"/>
          </a:xfrm>
          <a:prstGeom prst="rect">
            <a:avLst/>
          </a:prstGeom>
          <a:noFill/>
        </p:spPr>
        <p:txBody>
          <a:bodyPr wrap="none" rtlCol="0">
            <a:spAutoFit/>
          </a:bodyPr>
          <a:lstStyle/>
          <a:p>
            <a:endParaRPr lang="cs-CZ"/>
          </a:p>
        </p:txBody>
      </p:sp>
      <p:sp>
        <p:nvSpPr>
          <p:cNvPr id="4" name="TextovéPole 3"/>
          <p:cNvSpPr txBox="1"/>
          <p:nvPr/>
        </p:nvSpPr>
        <p:spPr>
          <a:xfrm>
            <a:off x="6444208" y="6093296"/>
            <a:ext cx="1584473" cy="369332"/>
          </a:xfrm>
          <a:prstGeom prst="rect">
            <a:avLst/>
          </a:prstGeom>
          <a:noFill/>
        </p:spPr>
        <p:txBody>
          <a:bodyPr wrap="none" rtlCol="0">
            <a:spAutoFit/>
          </a:bodyPr>
          <a:lstStyle/>
          <a:p>
            <a:r>
              <a:rPr lang="cs-CZ" b="1" dirty="0" smtClean="0"/>
              <a:t>1. mezihostitel</a:t>
            </a:r>
            <a:endParaRPr lang="cs-CZ" b="1" dirty="0"/>
          </a:p>
        </p:txBody>
      </p:sp>
      <p:sp>
        <p:nvSpPr>
          <p:cNvPr id="5" name="TextovéPole 4"/>
          <p:cNvSpPr txBox="1"/>
          <p:nvPr/>
        </p:nvSpPr>
        <p:spPr>
          <a:xfrm>
            <a:off x="880187" y="2708920"/>
            <a:ext cx="1531573" cy="369332"/>
          </a:xfrm>
          <a:prstGeom prst="rect">
            <a:avLst/>
          </a:prstGeom>
          <a:noFill/>
        </p:spPr>
        <p:txBody>
          <a:bodyPr wrap="none" rtlCol="0">
            <a:spAutoFit/>
          </a:bodyPr>
          <a:lstStyle/>
          <a:p>
            <a:r>
              <a:rPr lang="cs-CZ" b="1" dirty="0" smtClean="0"/>
              <a:t>2.mezihostitel</a:t>
            </a:r>
            <a:endParaRPr lang="cs-CZ" b="1" dirty="0"/>
          </a:p>
        </p:txBody>
      </p:sp>
    </p:spTree>
    <p:extLst>
      <p:ext uri="{BB962C8B-B14F-4D97-AF65-F5344CB8AC3E}">
        <p14:creationId xmlns:p14="http://schemas.microsoft.com/office/powerpoint/2010/main" val="36742835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850106"/>
          </a:xfrm>
        </p:spPr>
        <p:txBody>
          <a:bodyPr>
            <a:normAutofit/>
          </a:bodyPr>
          <a:lstStyle/>
          <a:p>
            <a:r>
              <a:rPr lang="cs-CZ" sz="3400" dirty="0" smtClean="0"/>
              <a:t>Epidemiologie cizopasníků</a:t>
            </a:r>
            <a:endParaRPr lang="cs-CZ" sz="34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22960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5414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C8D1B5-D639-4B1F-BBF7-32AA79D39793}" type="slidenum">
              <a:rPr lang="cs-CZ" altLang="cs-CZ" sz="1400" smtClean="0"/>
              <a:pPr>
                <a:spcBef>
                  <a:spcPct val="0"/>
                </a:spcBef>
                <a:buFontTx/>
                <a:buNone/>
              </a:pPr>
              <a:t>75</a:t>
            </a:fld>
            <a:endParaRPr lang="cs-CZ" altLang="cs-CZ" sz="1400" smtClean="0"/>
          </a:p>
        </p:txBody>
      </p:sp>
      <p:sp>
        <p:nvSpPr>
          <p:cNvPr id="10243" name="Rectangle 2"/>
          <p:cNvSpPr>
            <a:spLocks noGrp="1" noChangeArrowheads="1"/>
          </p:cNvSpPr>
          <p:nvPr>
            <p:ph type="title"/>
          </p:nvPr>
        </p:nvSpPr>
        <p:spPr>
          <a:xfrm>
            <a:off x="457200" y="0"/>
            <a:ext cx="8229600" cy="1143000"/>
          </a:xfrm>
        </p:spPr>
        <p:txBody>
          <a:bodyPr>
            <a:normAutofit/>
          </a:bodyPr>
          <a:lstStyle/>
          <a:p>
            <a:pPr eaLnBrk="1" hangingPunct="1"/>
            <a:r>
              <a:rPr lang="cs-CZ" altLang="cs-CZ" sz="3400" dirty="0" smtClean="0"/>
              <a:t>Mikro- a </a:t>
            </a:r>
            <a:r>
              <a:rPr lang="cs-CZ" altLang="cs-CZ" sz="3400" dirty="0" err="1" smtClean="0"/>
              <a:t>makroparaziti</a:t>
            </a:r>
            <a:endParaRPr lang="cs-CZ" altLang="cs-CZ" sz="3400" dirty="0" smtClean="0"/>
          </a:p>
        </p:txBody>
      </p:sp>
      <p:sp>
        <p:nvSpPr>
          <p:cNvPr id="10244" name="Rectangle 3"/>
          <p:cNvSpPr>
            <a:spLocks noGrp="1" noChangeArrowheads="1"/>
          </p:cNvSpPr>
          <p:nvPr>
            <p:ph type="body" idx="1"/>
          </p:nvPr>
        </p:nvSpPr>
        <p:spPr>
          <a:xfrm>
            <a:off x="287338" y="1125538"/>
            <a:ext cx="8569325" cy="5256212"/>
          </a:xfrm>
        </p:spPr>
        <p:txBody>
          <a:bodyPr>
            <a:normAutofit lnSpcReduction="10000"/>
          </a:bodyPr>
          <a:lstStyle/>
          <a:p>
            <a:pPr eaLnBrk="1" hangingPunct="1">
              <a:lnSpc>
                <a:spcPct val="80000"/>
              </a:lnSpc>
              <a:buFontTx/>
              <a:buNone/>
            </a:pPr>
            <a:endParaRPr lang="cs-CZ" altLang="cs-CZ" sz="2000" dirty="0" smtClean="0"/>
          </a:p>
          <a:p>
            <a:pPr eaLnBrk="1" hangingPunct="1">
              <a:lnSpc>
                <a:spcPct val="80000"/>
              </a:lnSpc>
              <a:buFontTx/>
              <a:buNone/>
            </a:pPr>
            <a:r>
              <a:rPr lang="cs-CZ" altLang="cs-CZ" sz="2000" dirty="0" smtClean="0"/>
              <a:t>Dělení z hlediska životních strategií: </a:t>
            </a:r>
            <a:r>
              <a:rPr lang="cs-CZ" altLang="cs-CZ" sz="2000" b="1" dirty="0" err="1" smtClean="0"/>
              <a:t>mikroparaziti</a:t>
            </a:r>
            <a:r>
              <a:rPr lang="cs-CZ" altLang="cs-CZ" sz="2000" b="1" dirty="0" smtClean="0"/>
              <a:t> a </a:t>
            </a:r>
            <a:r>
              <a:rPr lang="cs-CZ" altLang="cs-CZ" sz="2000" b="1" dirty="0" err="1" smtClean="0"/>
              <a:t>makroparaziti</a:t>
            </a:r>
            <a:endParaRPr lang="cs-CZ" altLang="cs-CZ" sz="2000" b="1" dirty="0" smtClean="0"/>
          </a:p>
          <a:p>
            <a:pPr eaLnBrk="1" hangingPunct="1">
              <a:lnSpc>
                <a:spcPct val="80000"/>
              </a:lnSpc>
              <a:buFontTx/>
              <a:buNone/>
            </a:pPr>
            <a:r>
              <a:rPr lang="cs-CZ" altLang="cs-CZ" sz="2000" dirty="0" smtClean="0"/>
              <a:t> </a:t>
            </a:r>
          </a:p>
          <a:p>
            <a:pPr eaLnBrk="1" hangingPunct="1">
              <a:lnSpc>
                <a:spcPct val="80000"/>
              </a:lnSpc>
              <a:buFontTx/>
              <a:buNone/>
            </a:pPr>
            <a:r>
              <a:rPr lang="cs-CZ" altLang="cs-CZ" sz="2000" dirty="0" smtClean="0"/>
              <a:t>Nikoliv podle velikosti, ale podle toho</a:t>
            </a:r>
            <a:r>
              <a:rPr lang="cs-CZ" altLang="cs-CZ" sz="2000" u="sng" dirty="0" smtClean="0"/>
              <a:t>, zda způsobená patologie </a:t>
            </a:r>
            <a:r>
              <a:rPr lang="cs-CZ" altLang="cs-CZ" sz="2000" dirty="0" smtClean="0"/>
              <a:t>závisí na množství infikujících patogenů. </a:t>
            </a:r>
          </a:p>
          <a:p>
            <a:pPr eaLnBrk="1" hangingPunct="1">
              <a:lnSpc>
                <a:spcPct val="80000"/>
              </a:lnSpc>
            </a:pPr>
            <a:r>
              <a:rPr lang="cs-CZ" altLang="cs-CZ" sz="2000" dirty="0" smtClean="0"/>
              <a:t>U </a:t>
            </a:r>
            <a:r>
              <a:rPr lang="cs-CZ" altLang="cs-CZ" sz="2000" b="1" dirty="0" err="1" smtClean="0"/>
              <a:t>makroparazitů</a:t>
            </a:r>
            <a:r>
              <a:rPr lang="cs-CZ" altLang="cs-CZ" sz="2000" b="1" dirty="0" smtClean="0"/>
              <a:t> </a:t>
            </a:r>
            <a:r>
              <a:rPr lang="cs-CZ" altLang="cs-CZ" sz="2000" dirty="0" smtClean="0"/>
              <a:t>míra poškození hostitelského organismu </a:t>
            </a:r>
            <a:r>
              <a:rPr lang="cs-CZ" altLang="cs-CZ" sz="2000" u="sng" dirty="0" smtClean="0"/>
              <a:t>závisí na počtu parazitů</a:t>
            </a:r>
            <a:r>
              <a:rPr lang="cs-CZ" altLang="cs-CZ" sz="2000" dirty="0" smtClean="0"/>
              <a:t>, kteří hostitele infikovali.</a:t>
            </a:r>
          </a:p>
          <a:p>
            <a:pPr eaLnBrk="1" hangingPunct="1">
              <a:lnSpc>
                <a:spcPct val="80000"/>
              </a:lnSpc>
            </a:pPr>
            <a:endParaRPr lang="cs-CZ" altLang="cs-CZ" sz="2000" dirty="0" smtClean="0"/>
          </a:p>
          <a:p>
            <a:pPr eaLnBrk="1" hangingPunct="1">
              <a:lnSpc>
                <a:spcPct val="80000"/>
              </a:lnSpc>
            </a:pPr>
            <a:r>
              <a:rPr lang="cs-CZ" altLang="cs-CZ" sz="2000" dirty="0" smtClean="0"/>
              <a:t>U </a:t>
            </a:r>
            <a:r>
              <a:rPr lang="cs-CZ" altLang="cs-CZ" sz="2000" b="1" dirty="0" err="1" smtClean="0"/>
              <a:t>mikroparazitů</a:t>
            </a:r>
            <a:r>
              <a:rPr lang="cs-CZ" altLang="cs-CZ" sz="2000" dirty="0" smtClean="0"/>
              <a:t>  stupeň poškození hostitelského organismu </a:t>
            </a:r>
            <a:r>
              <a:rPr lang="cs-CZ" altLang="cs-CZ" sz="2000" u="sng" dirty="0" err="1" smtClean="0"/>
              <a:t>více-méně</a:t>
            </a:r>
            <a:r>
              <a:rPr lang="cs-CZ" altLang="cs-CZ" sz="2000" u="sng" dirty="0" smtClean="0"/>
              <a:t> nezávisí na počtu parazitů</a:t>
            </a:r>
            <a:r>
              <a:rPr lang="cs-CZ" altLang="cs-CZ" sz="2000" dirty="0" smtClean="0"/>
              <a:t>, kteří hostitele infikovali, tedy na infekční dávce. </a:t>
            </a:r>
          </a:p>
          <a:p>
            <a:pPr eaLnBrk="1" hangingPunct="1">
              <a:lnSpc>
                <a:spcPct val="80000"/>
              </a:lnSpc>
              <a:buFontTx/>
              <a:buNone/>
            </a:pPr>
            <a:endParaRPr lang="cs-CZ" altLang="cs-CZ" sz="2000" b="1" dirty="0" smtClean="0">
              <a:solidFill>
                <a:srgbClr val="FF3300"/>
              </a:solidFill>
            </a:endParaRPr>
          </a:p>
          <a:p>
            <a:pPr eaLnBrk="1" hangingPunct="1">
              <a:lnSpc>
                <a:spcPct val="80000"/>
              </a:lnSpc>
              <a:buFontTx/>
              <a:buNone/>
            </a:pPr>
            <a:r>
              <a:rPr lang="cs-CZ" altLang="cs-CZ" sz="2000" b="1" dirty="0" smtClean="0"/>
              <a:t>Mikroparaziti:</a:t>
            </a:r>
          </a:p>
          <a:p>
            <a:pPr eaLnBrk="1" hangingPunct="1">
              <a:lnSpc>
                <a:spcPct val="80000"/>
              </a:lnSpc>
              <a:buFontTx/>
              <a:buNone/>
            </a:pPr>
            <a:endParaRPr lang="cs-CZ" altLang="cs-CZ" sz="2000" b="1" dirty="0" smtClean="0"/>
          </a:p>
          <a:p>
            <a:pPr eaLnBrk="1" hangingPunct="1">
              <a:lnSpc>
                <a:spcPct val="80000"/>
              </a:lnSpc>
            </a:pPr>
            <a:r>
              <a:rPr lang="cs-CZ" altLang="cs-CZ" sz="2000" dirty="0" smtClean="0"/>
              <a:t>množí se v těle svého hostitele, obvykle v jeho buňkách, </a:t>
            </a:r>
          </a:p>
          <a:p>
            <a:pPr eaLnBrk="1" hangingPunct="1">
              <a:lnSpc>
                <a:spcPct val="80000"/>
              </a:lnSpc>
            </a:pPr>
            <a:r>
              <a:rPr lang="cs-CZ" altLang="cs-CZ" sz="2000" dirty="0" smtClean="0"/>
              <a:t>většinou nemají vytvořena specifická infekční stadia,</a:t>
            </a:r>
          </a:p>
          <a:p>
            <a:pPr eaLnBrk="1" hangingPunct="1">
              <a:lnSpc>
                <a:spcPct val="80000"/>
              </a:lnSpc>
            </a:pPr>
            <a:r>
              <a:rPr lang="cs-CZ" altLang="cs-CZ" sz="2000" dirty="0" smtClean="0"/>
              <a:t>onemocnění probíhá akutně a končí buď smrtí hostitele, nebo jeho uzdravením současně se </a:t>
            </a:r>
          </a:p>
          <a:p>
            <a:pPr eaLnBrk="1" hangingPunct="1">
              <a:lnSpc>
                <a:spcPct val="80000"/>
              </a:lnSpc>
            </a:pPr>
            <a:r>
              <a:rPr lang="cs-CZ" altLang="cs-CZ" sz="2000" dirty="0" smtClean="0"/>
              <a:t>vznikem imunity proti reinfekci. </a:t>
            </a:r>
          </a:p>
        </p:txBody>
      </p:sp>
    </p:spTree>
    <p:extLst>
      <p:ext uri="{BB962C8B-B14F-4D97-AF65-F5344CB8AC3E}">
        <p14:creationId xmlns:p14="http://schemas.microsoft.com/office/powerpoint/2010/main" val="37902048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04864"/>
            <a:ext cx="8229600" cy="1143000"/>
          </a:xfrm>
        </p:spPr>
        <p:txBody>
          <a:bodyPr/>
          <a:lstStyle/>
          <a:p>
            <a:r>
              <a:rPr lang="cs-CZ" dirty="0" smtClean="0"/>
              <a:t>Populace </a:t>
            </a:r>
            <a:r>
              <a:rPr lang="cs-CZ" dirty="0" err="1" smtClean="0"/>
              <a:t>mikroparazitů</a:t>
            </a:r>
            <a:endParaRPr lang="cs-CZ" dirty="0"/>
          </a:p>
        </p:txBody>
      </p:sp>
    </p:spTree>
    <p:extLst>
      <p:ext uri="{BB962C8B-B14F-4D97-AF65-F5344CB8AC3E}">
        <p14:creationId xmlns:p14="http://schemas.microsoft.com/office/powerpoint/2010/main" val="1381934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sz="3600" b="1" dirty="0" smtClean="0"/>
              <a:t>Hostitelé jako základní jednotka studia</a:t>
            </a:r>
            <a:endParaRPr lang="cs-CZ" sz="3600" b="1" dirty="0"/>
          </a:p>
        </p:txBody>
      </p:sp>
      <p:sp>
        <p:nvSpPr>
          <p:cNvPr id="3" name="Zástupný symbol pro obsah 2"/>
          <p:cNvSpPr>
            <a:spLocks noGrp="1"/>
          </p:cNvSpPr>
          <p:nvPr>
            <p:ph idx="1"/>
          </p:nvPr>
        </p:nvSpPr>
        <p:spPr/>
        <p:txBody>
          <a:bodyPr>
            <a:normAutofit fontScale="92500"/>
          </a:bodyPr>
          <a:lstStyle/>
          <a:p>
            <a:r>
              <a:rPr lang="cs-CZ" sz="3000" dirty="0" smtClean="0"/>
              <a:t>Studium epidemiologie řady patogenů jako např. </a:t>
            </a:r>
            <a:r>
              <a:rPr lang="cs-CZ" sz="3000" b="1" dirty="0" smtClean="0"/>
              <a:t>virů, bakterií a protozoí </a:t>
            </a:r>
            <a:r>
              <a:rPr lang="cs-CZ" sz="3000" dirty="0" smtClean="0"/>
              <a:t>je založeno na </a:t>
            </a:r>
            <a:r>
              <a:rPr lang="cs-CZ" sz="3000" b="1" dirty="0" smtClean="0"/>
              <a:t>rozdělení populace hostitele na série určitých kategorií</a:t>
            </a:r>
            <a:r>
              <a:rPr lang="cs-CZ" sz="3000" dirty="0" smtClean="0"/>
              <a:t>. Hostitelé jsou podle těchto kategorií alokováni jako </a:t>
            </a:r>
            <a:r>
              <a:rPr lang="cs-CZ" sz="3000" b="1" dirty="0" smtClean="0"/>
              <a:t>vnímaví (S), infekční (I) </a:t>
            </a:r>
            <a:r>
              <a:rPr lang="cs-CZ" sz="3000" b="1" dirty="0" smtClean="0"/>
              <a:t>a </a:t>
            </a:r>
            <a:r>
              <a:rPr lang="cs-CZ" sz="3000" b="1" dirty="0" smtClean="0"/>
              <a:t>imunní (R) = SIR modely</a:t>
            </a:r>
            <a:endParaRPr lang="cs-CZ" sz="3000" b="1" dirty="0" smtClean="0"/>
          </a:p>
          <a:p>
            <a:r>
              <a:rPr lang="cs-CZ" sz="3000" dirty="0" smtClean="0"/>
              <a:t>Základní jednotkou studia jsou zde proto individuální hostitelé a infekce je u nich buď přítomna nebo ne.</a:t>
            </a:r>
          </a:p>
          <a:p>
            <a:r>
              <a:rPr lang="cs-CZ" sz="3000" dirty="0" smtClean="0"/>
              <a:t>Patogeny/parazity v tomto případě označujeme jako </a:t>
            </a:r>
            <a:r>
              <a:rPr lang="cs-CZ" sz="3000" dirty="0" err="1" smtClean="0"/>
              <a:t>mikroparazity</a:t>
            </a:r>
            <a:endParaRPr lang="cs-CZ" sz="3000" dirty="0" smtClean="0"/>
          </a:p>
          <a:p>
            <a:endParaRPr lang="cs-CZ" dirty="0"/>
          </a:p>
        </p:txBody>
      </p:sp>
    </p:spTree>
    <p:extLst>
      <p:ext uri="{BB962C8B-B14F-4D97-AF65-F5344CB8AC3E}">
        <p14:creationId xmlns:p14="http://schemas.microsoft.com/office/powerpoint/2010/main" val="2236470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normAutofit/>
          </a:bodyPr>
          <a:lstStyle/>
          <a:p>
            <a:r>
              <a:rPr lang="cs-CZ" sz="3400" dirty="0" smtClean="0"/>
              <a:t>Základní SIR model pro </a:t>
            </a:r>
            <a:r>
              <a:rPr lang="cs-CZ" sz="3400" dirty="0" err="1" smtClean="0"/>
              <a:t>mikroparazity</a:t>
            </a:r>
            <a:endParaRPr lang="cs-CZ" sz="3400" dirty="0"/>
          </a:p>
        </p:txBody>
      </p:sp>
      <p:pic>
        <p:nvPicPr>
          <p:cNvPr id="4" name="Zástupný symbol pro obsah 3"/>
          <p:cNvPicPr>
            <a:picLocks noGrp="1" noChangeAspect="1"/>
          </p:cNvPicPr>
          <p:nvPr>
            <p:ph idx="1"/>
          </p:nvPr>
        </p:nvPicPr>
        <p:blipFill>
          <a:blip r:embed="rId2"/>
          <a:stretch>
            <a:fillRect/>
          </a:stretch>
        </p:blipFill>
        <p:spPr>
          <a:xfrm>
            <a:off x="1259632" y="894730"/>
            <a:ext cx="6120679" cy="4795857"/>
          </a:xfrm>
          <a:prstGeom prst="rect">
            <a:avLst/>
          </a:prstGeom>
        </p:spPr>
      </p:pic>
      <p:sp>
        <p:nvSpPr>
          <p:cNvPr id="5" name="TextovéPole 4"/>
          <p:cNvSpPr txBox="1"/>
          <p:nvPr/>
        </p:nvSpPr>
        <p:spPr>
          <a:xfrm>
            <a:off x="2073983" y="5877272"/>
            <a:ext cx="5018297" cy="369332"/>
          </a:xfrm>
          <a:prstGeom prst="rect">
            <a:avLst/>
          </a:prstGeom>
          <a:noFill/>
        </p:spPr>
        <p:txBody>
          <a:bodyPr wrap="none" rtlCol="0">
            <a:spAutoFit/>
          </a:bodyPr>
          <a:lstStyle/>
          <a:p>
            <a:r>
              <a:rPr lang="cs-CZ" b="1" dirty="0" smtClean="0"/>
              <a:t>Hostitel: S – Vnímavý, I – infikovaný, R - Resistentní</a:t>
            </a:r>
            <a:endParaRPr lang="cs-CZ" b="1" dirty="0"/>
          </a:p>
        </p:txBody>
      </p:sp>
      <p:sp>
        <p:nvSpPr>
          <p:cNvPr id="3" name="Obdélník 2"/>
          <p:cNvSpPr/>
          <p:nvPr/>
        </p:nvSpPr>
        <p:spPr>
          <a:xfrm>
            <a:off x="2267744" y="3933056"/>
            <a:ext cx="914400" cy="554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233664" y="3882752"/>
            <a:ext cx="914400" cy="554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228184" y="3882752"/>
            <a:ext cx="914400" cy="554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051720" y="5877272"/>
            <a:ext cx="504056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307563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smtClean="0"/>
              <a:t>Rozdělení populace hostitele na různé </a:t>
            </a:r>
            <a:r>
              <a:rPr lang="cs-CZ" sz="3600" dirty="0" err="1" smtClean="0"/>
              <a:t>kompartmenty</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79512" y="1599815"/>
            <a:ext cx="5713907" cy="3658369"/>
          </a:xfrm>
          <a:prstGeom prst="rect">
            <a:avLst/>
          </a:prstGeom>
        </p:spPr>
      </p:pic>
      <p:pic>
        <p:nvPicPr>
          <p:cNvPr id="5" name="Obrázek 4"/>
          <p:cNvPicPr>
            <a:picLocks noChangeAspect="1"/>
          </p:cNvPicPr>
          <p:nvPr/>
        </p:nvPicPr>
        <p:blipFill>
          <a:blip r:embed="rId3"/>
          <a:stretch>
            <a:fillRect/>
          </a:stretch>
        </p:blipFill>
        <p:spPr>
          <a:xfrm>
            <a:off x="827584" y="5373216"/>
            <a:ext cx="7628093" cy="1368152"/>
          </a:xfrm>
          <a:prstGeom prst="rect">
            <a:avLst/>
          </a:prstGeom>
        </p:spPr>
      </p:pic>
      <p:sp>
        <p:nvSpPr>
          <p:cNvPr id="3" name="TextovéPole 2"/>
          <p:cNvSpPr txBox="1"/>
          <p:nvPr/>
        </p:nvSpPr>
        <p:spPr>
          <a:xfrm>
            <a:off x="4469889" y="1484784"/>
            <a:ext cx="3895618" cy="646331"/>
          </a:xfrm>
          <a:prstGeom prst="rect">
            <a:avLst/>
          </a:prstGeom>
          <a:solidFill>
            <a:schemeClr val="bg1"/>
          </a:solidFill>
          <a:ln w="28575">
            <a:solidFill>
              <a:srgbClr val="FF0000"/>
            </a:solidFill>
          </a:ln>
        </p:spPr>
        <p:txBody>
          <a:bodyPr wrap="none" rtlCol="0">
            <a:spAutoFit/>
          </a:bodyPr>
          <a:lstStyle/>
          <a:p>
            <a:pPr algn="ctr"/>
            <a:r>
              <a:rPr lang="cs-CZ" dirty="0" smtClean="0"/>
              <a:t>Populace hostitele konstantní velikosti </a:t>
            </a:r>
          </a:p>
          <a:p>
            <a:pPr algn="ctr"/>
            <a:r>
              <a:rPr lang="cs-CZ" dirty="0" smtClean="0"/>
              <a:t>tvořena jedinci S, Infekčních a Imunních</a:t>
            </a:r>
            <a:endParaRPr lang="cs-CZ" dirty="0"/>
          </a:p>
        </p:txBody>
      </p:sp>
      <p:sp>
        <p:nvSpPr>
          <p:cNvPr id="6" name="TextovéPole 5"/>
          <p:cNvSpPr txBox="1"/>
          <p:nvPr/>
        </p:nvSpPr>
        <p:spPr>
          <a:xfrm>
            <a:off x="3960002" y="2278613"/>
            <a:ext cx="4961231" cy="646331"/>
          </a:xfrm>
          <a:prstGeom prst="rect">
            <a:avLst/>
          </a:prstGeom>
          <a:solidFill>
            <a:schemeClr val="bg1"/>
          </a:solidFill>
          <a:ln w="28575">
            <a:solidFill>
              <a:srgbClr val="FF0000"/>
            </a:solidFill>
          </a:ln>
        </p:spPr>
        <p:txBody>
          <a:bodyPr wrap="none" rtlCol="0">
            <a:spAutoFit/>
          </a:bodyPr>
          <a:lstStyle/>
          <a:p>
            <a:pPr algn="ctr"/>
            <a:r>
              <a:rPr lang="cs-CZ" dirty="0" smtClean="0"/>
              <a:t>Jako u populace (a) ale bez třídy imunních jedinců, </a:t>
            </a:r>
          </a:p>
          <a:p>
            <a:pPr algn="ctr"/>
            <a:r>
              <a:rPr lang="cs-CZ" dirty="0" smtClean="0"/>
              <a:t>kteří se ihned po zotavení (R) stávají infekčními</a:t>
            </a:r>
            <a:endParaRPr lang="cs-CZ" dirty="0"/>
          </a:p>
        </p:txBody>
      </p:sp>
      <p:sp>
        <p:nvSpPr>
          <p:cNvPr id="7" name="TextovéPole 6"/>
          <p:cNvSpPr txBox="1"/>
          <p:nvPr/>
        </p:nvSpPr>
        <p:spPr>
          <a:xfrm>
            <a:off x="4382042" y="3070701"/>
            <a:ext cx="4376134" cy="646331"/>
          </a:xfrm>
          <a:prstGeom prst="rect">
            <a:avLst/>
          </a:prstGeom>
          <a:solidFill>
            <a:schemeClr val="bg1"/>
          </a:solidFill>
          <a:ln w="28575">
            <a:solidFill>
              <a:srgbClr val="FF0000"/>
            </a:solidFill>
          </a:ln>
        </p:spPr>
        <p:txBody>
          <a:bodyPr wrap="none" rtlCol="0">
            <a:spAutoFit/>
          </a:bodyPr>
          <a:lstStyle/>
          <a:p>
            <a:pPr algn="ctr"/>
            <a:r>
              <a:rPr lang="cs-CZ" dirty="0" smtClean="0"/>
              <a:t>Jako u populace (a) - ztráta imunity má za </a:t>
            </a:r>
          </a:p>
          <a:p>
            <a:pPr algn="ctr"/>
            <a:r>
              <a:rPr lang="cs-CZ" dirty="0" smtClean="0"/>
              <a:t>následek návrat hostitelů do třídy vnímavých</a:t>
            </a:r>
            <a:endParaRPr lang="cs-CZ" dirty="0"/>
          </a:p>
        </p:txBody>
      </p:sp>
      <p:sp>
        <p:nvSpPr>
          <p:cNvPr id="8" name="TextovéPole 7"/>
          <p:cNvSpPr txBox="1"/>
          <p:nvPr/>
        </p:nvSpPr>
        <p:spPr>
          <a:xfrm>
            <a:off x="4355976" y="3934797"/>
            <a:ext cx="4658070" cy="646331"/>
          </a:xfrm>
          <a:prstGeom prst="rect">
            <a:avLst/>
          </a:prstGeom>
          <a:solidFill>
            <a:schemeClr val="bg1"/>
          </a:solidFill>
          <a:ln w="28575">
            <a:solidFill>
              <a:srgbClr val="FF0000"/>
            </a:solidFill>
          </a:ln>
        </p:spPr>
        <p:txBody>
          <a:bodyPr wrap="none" rtlCol="0">
            <a:spAutoFit/>
          </a:bodyPr>
          <a:lstStyle/>
          <a:p>
            <a:pPr algn="ctr"/>
            <a:r>
              <a:rPr lang="cs-CZ" dirty="0" smtClean="0"/>
              <a:t>Přísun narozených nebo imigrujících vnímavých </a:t>
            </a:r>
          </a:p>
          <a:p>
            <a:pPr algn="ctr"/>
            <a:r>
              <a:rPr lang="cs-CZ" dirty="0" smtClean="0"/>
              <a:t>jedinců do systému </a:t>
            </a:r>
            <a:r>
              <a:rPr lang="cs-CZ" dirty="0"/>
              <a:t>p</a:t>
            </a:r>
            <a:r>
              <a:rPr lang="cs-CZ" dirty="0" smtClean="0"/>
              <a:t>opulace hostitele.</a:t>
            </a:r>
            <a:endParaRPr lang="cs-CZ" dirty="0"/>
          </a:p>
        </p:txBody>
      </p:sp>
      <p:sp>
        <p:nvSpPr>
          <p:cNvPr id="9" name="TextovéPole 8"/>
          <p:cNvSpPr txBox="1"/>
          <p:nvPr/>
        </p:nvSpPr>
        <p:spPr>
          <a:xfrm>
            <a:off x="5554286" y="4726885"/>
            <a:ext cx="3459760" cy="1200329"/>
          </a:xfrm>
          <a:prstGeom prst="rect">
            <a:avLst/>
          </a:prstGeom>
          <a:solidFill>
            <a:schemeClr val="bg1"/>
          </a:solidFill>
          <a:ln w="28575">
            <a:solidFill>
              <a:srgbClr val="FF0000"/>
            </a:solidFill>
          </a:ln>
        </p:spPr>
        <p:txBody>
          <a:bodyPr wrap="square" rtlCol="0">
            <a:spAutoFit/>
          </a:bodyPr>
          <a:lstStyle/>
          <a:p>
            <a:r>
              <a:rPr lang="cs-CZ" dirty="0" smtClean="0"/>
              <a:t>Jako u populace (d) – pouze třída </a:t>
            </a:r>
          </a:p>
          <a:p>
            <a:r>
              <a:rPr lang="cs-CZ" dirty="0" smtClean="0"/>
              <a:t>infikovaní se dělí na dvě kategorie: </a:t>
            </a:r>
          </a:p>
          <a:p>
            <a:r>
              <a:rPr lang="cs-CZ" dirty="0" smtClean="0"/>
              <a:t>infikovaní, ale ne infekční a infekční.</a:t>
            </a:r>
            <a:endParaRPr lang="cs-CZ" dirty="0"/>
          </a:p>
        </p:txBody>
      </p:sp>
    </p:spTree>
    <p:extLst>
      <p:ext uri="{BB962C8B-B14F-4D97-AF65-F5344CB8AC3E}">
        <p14:creationId xmlns:p14="http://schemas.microsoft.com/office/powerpoint/2010/main" val="2079024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bert May (1936–20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98623"/>
            <a:ext cx="3988266" cy="270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y M Anderson - Alchetron, The Free Social Encyclo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963760"/>
            <a:ext cx="2808312" cy="37444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partment of Invertebrate Zoology / Hi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65707"/>
            <a:ext cx="2232248" cy="3282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14670" y="6300028"/>
            <a:ext cx="1709058" cy="369332"/>
          </a:xfrm>
          <a:prstGeom prst="rect">
            <a:avLst/>
          </a:prstGeom>
          <a:noFill/>
        </p:spPr>
        <p:txBody>
          <a:bodyPr wrap="none" rtlCol="0">
            <a:spAutoFit/>
          </a:bodyPr>
          <a:lstStyle/>
          <a:p>
            <a:r>
              <a:rPr lang="cs-CZ" dirty="0" smtClean="0"/>
              <a:t>Prof. A.V. </a:t>
            </a:r>
            <a:r>
              <a:rPr lang="cs-CZ" dirty="0" err="1" smtClean="0"/>
              <a:t>Dogiel</a:t>
            </a:r>
            <a:r>
              <a:rPr lang="cs-CZ" dirty="0" smtClean="0"/>
              <a:t> </a:t>
            </a:r>
            <a:endParaRPr lang="cs-CZ" dirty="0"/>
          </a:p>
        </p:txBody>
      </p:sp>
      <p:sp>
        <p:nvSpPr>
          <p:cNvPr id="5" name="TextovéPole 4"/>
          <p:cNvSpPr txBox="1"/>
          <p:nvPr/>
        </p:nvSpPr>
        <p:spPr>
          <a:xfrm>
            <a:off x="2483768" y="2843644"/>
            <a:ext cx="1764394" cy="369332"/>
          </a:xfrm>
          <a:prstGeom prst="rect">
            <a:avLst/>
          </a:prstGeom>
          <a:noFill/>
        </p:spPr>
        <p:txBody>
          <a:bodyPr wrap="none" rtlCol="0">
            <a:spAutoFit/>
          </a:bodyPr>
          <a:lstStyle/>
          <a:p>
            <a:r>
              <a:rPr lang="cs-CZ" dirty="0" smtClean="0"/>
              <a:t>Prof. Robert May</a:t>
            </a:r>
            <a:endParaRPr lang="cs-CZ" dirty="0"/>
          </a:p>
        </p:txBody>
      </p:sp>
      <p:sp>
        <p:nvSpPr>
          <p:cNvPr id="6" name="TextovéPole 5"/>
          <p:cNvSpPr txBox="1"/>
          <p:nvPr/>
        </p:nvSpPr>
        <p:spPr>
          <a:xfrm>
            <a:off x="4189099" y="6300028"/>
            <a:ext cx="1967077" cy="369332"/>
          </a:xfrm>
          <a:prstGeom prst="rect">
            <a:avLst/>
          </a:prstGeom>
          <a:noFill/>
        </p:spPr>
        <p:txBody>
          <a:bodyPr wrap="none" rtlCol="0">
            <a:spAutoFit/>
          </a:bodyPr>
          <a:lstStyle/>
          <a:p>
            <a:r>
              <a:rPr lang="cs-CZ" dirty="0" smtClean="0"/>
              <a:t>Prof. Roy Anderson</a:t>
            </a:r>
            <a:endParaRPr lang="cs-CZ" dirty="0"/>
          </a:p>
        </p:txBody>
      </p:sp>
      <p:pic>
        <p:nvPicPr>
          <p:cNvPr id="10" name="Picture 2" descr="https://upload.wikimedia.org/wikipedia/commons/5/5f/Logistic_map.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5819" y="3861048"/>
            <a:ext cx="3588305" cy="24482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obert May, an Uncontainable 'Big Picture' Scientist, Dies at 84 - The New  York Ti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590" y="98623"/>
            <a:ext cx="4053075" cy="2702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mazon.com: Theoretical Ecology: Principles and Applications:  9780199209996: May of Oxford, Professor Lord Robert, McLean, Angela: 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0947" y="186462"/>
            <a:ext cx="1927157" cy="252245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012160" y="2420888"/>
            <a:ext cx="2520280" cy="307777"/>
          </a:xfrm>
          <a:prstGeom prst="rect">
            <a:avLst/>
          </a:prstGeom>
        </p:spPr>
        <p:txBody>
          <a:bodyPr wrap="square">
            <a:spAutoFit/>
          </a:bodyPr>
          <a:lstStyle/>
          <a:p>
            <a:r>
              <a:rPr lang="cs-CZ" sz="1400" b="1" dirty="0" smtClean="0">
                <a:solidFill>
                  <a:schemeClr val="bg1"/>
                </a:solidFill>
                <a:latin typeface="Arial" panose="020B0604020202020204" pitchFamily="34" charset="0"/>
              </a:rPr>
              <a:t>T</a:t>
            </a:r>
            <a:r>
              <a:rPr lang="en-US" sz="1400" b="1" dirty="0" smtClean="0">
                <a:solidFill>
                  <a:schemeClr val="bg1"/>
                </a:solidFill>
                <a:latin typeface="Arial" panose="020B0604020202020204" pitchFamily="34" charset="0"/>
              </a:rPr>
              <a:t>he </a:t>
            </a:r>
            <a:r>
              <a:rPr lang="en-US" sz="1400" b="1" dirty="0">
                <a:solidFill>
                  <a:schemeClr val="bg1"/>
                </a:solidFill>
                <a:latin typeface="Arial" panose="020B0604020202020204" pitchFamily="34" charset="0"/>
              </a:rPr>
              <a:t>Lord May of Oxford</a:t>
            </a:r>
            <a:endParaRPr lang="cs-CZ" sz="1400" dirty="0">
              <a:solidFill>
                <a:schemeClr val="bg1"/>
              </a:solidFill>
            </a:endParaRPr>
          </a:p>
        </p:txBody>
      </p:sp>
      <p:sp>
        <p:nvSpPr>
          <p:cNvPr id="7" name="Obdélník 6"/>
          <p:cNvSpPr/>
          <p:nvPr/>
        </p:nvSpPr>
        <p:spPr>
          <a:xfrm>
            <a:off x="2432969" y="3121804"/>
            <a:ext cx="3205621" cy="523220"/>
          </a:xfrm>
          <a:prstGeom prst="rect">
            <a:avLst/>
          </a:prstGeom>
        </p:spPr>
        <p:txBody>
          <a:bodyPr wrap="none">
            <a:spAutoFit/>
          </a:bodyPr>
          <a:lstStyle/>
          <a:p>
            <a:r>
              <a:rPr lang="cs-CZ" sz="1400" dirty="0" smtClean="0">
                <a:solidFill>
                  <a:srgbClr val="202122"/>
                </a:solidFill>
                <a:latin typeface="Arial" panose="020B0604020202020204" pitchFamily="34" charset="0"/>
              </a:rPr>
              <a:t> </a:t>
            </a:r>
            <a:r>
              <a:rPr lang="sv-SE" sz="1400" dirty="0" smtClean="0">
                <a:solidFill>
                  <a:srgbClr val="202122"/>
                </a:solidFill>
                <a:latin typeface="Arial" panose="020B0604020202020204" pitchFamily="34" charset="0"/>
              </a:rPr>
              <a:t>(</a:t>
            </a:r>
            <a:r>
              <a:rPr lang="sv-SE" sz="1400" dirty="0">
                <a:solidFill>
                  <a:srgbClr val="202122"/>
                </a:solidFill>
                <a:latin typeface="Arial" panose="020B0604020202020204" pitchFamily="34" charset="0"/>
              </a:rPr>
              <a:t>8. ledna 1936 – 28. dubna 2020</a:t>
            </a:r>
            <a:r>
              <a:rPr lang="sv-SE" sz="1400" dirty="0" smtClean="0">
                <a:solidFill>
                  <a:srgbClr val="202122"/>
                </a:solidFill>
                <a:latin typeface="Arial" panose="020B0604020202020204" pitchFamily="34" charset="0"/>
              </a:rPr>
              <a:t>)</a:t>
            </a:r>
            <a:endParaRPr lang="cs-CZ" sz="1400" dirty="0" smtClean="0">
              <a:solidFill>
                <a:srgbClr val="202122"/>
              </a:solidFill>
              <a:latin typeface="Arial" panose="020B0604020202020204" pitchFamily="34" charset="0"/>
            </a:endParaRPr>
          </a:p>
          <a:p>
            <a:r>
              <a:rPr lang="cs-CZ" sz="1400" dirty="0" smtClean="0">
                <a:solidFill>
                  <a:srgbClr val="202122"/>
                </a:solidFill>
                <a:latin typeface="Arial" panose="020B0604020202020204" pitchFamily="34" charset="0"/>
              </a:rPr>
              <a:t> Teoretický fyzik a ekolog - parazitolog</a:t>
            </a:r>
            <a:endParaRPr lang="cs-CZ" sz="1400" dirty="0"/>
          </a:p>
        </p:txBody>
      </p:sp>
    </p:spTree>
    <p:extLst>
      <p:ext uri="{BB962C8B-B14F-4D97-AF65-F5344CB8AC3E}">
        <p14:creationId xmlns:p14="http://schemas.microsoft.com/office/powerpoint/2010/main" val="30724098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2630"/>
            <a:ext cx="8229600" cy="562074"/>
          </a:xfrm>
        </p:spPr>
        <p:txBody>
          <a:bodyPr>
            <a:normAutofit fontScale="90000"/>
          </a:bodyPr>
          <a:lstStyle/>
          <a:p>
            <a:r>
              <a:rPr lang="cs-CZ" sz="3400" dirty="0" smtClean="0"/>
              <a:t>Obecná strategie imunitní reakce (obrany)  </a:t>
            </a:r>
            <a:endParaRPr lang="cs-CZ" sz="3400" dirty="0"/>
          </a:p>
        </p:txBody>
      </p:sp>
      <p:pic>
        <p:nvPicPr>
          <p:cNvPr id="4" name="Zástupný symbol pro obsah 3"/>
          <p:cNvPicPr>
            <a:picLocks noGrp="1" noChangeAspect="1"/>
          </p:cNvPicPr>
          <p:nvPr>
            <p:ph idx="1"/>
          </p:nvPr>
        </p:nvPicPr>
        <p:blipFill>
          <a:blip r:embed="rId2"/>
          <a:stretch>
            <a:fillRect/>
          </a:stretch>
        </p:blipFill>
        <p:spPr>
          <a:xfrm>
            <a:off x="2987824" y="908720"/>
            <a:ext cx="3312368" cy="5746761"/>
          </a:xfrm>
          <a:prstGeom prst="rect">
            <a:avLst/>
          </a:prstGeom>
        </p:spPr>
      </p:pic>
      <p:sp>
        <p:nvSpPr>
          <p:cNvPr id="5" name="Obdélník 4"/>
          <p:cNvSpPr/>
          <p:nvPr/>
        </p:nvSpPr>
        <p:spPr>
          <a:xfrm>
            <a:off x="755576" y="1124744"/>
            <a:ext cx="1656184"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Zdroj infekce</a:t>
            </a:r>
            <a:endParaRPr lang="cs-CZ" dirty="0">
              <a:solidFill>
                <a:schemeClr val="tx1"/>
              </a:solidFill>
            </a:endParaRPr>
          </a:p>
        </p:txBody>
      </p:sp>
      <p:sp>
        <p:nvSpPr>
          <p:cNvPr id="6" name="Obdélník 5"/>
          <p:cNvSpPr/>
          <p:nvPr/>
        </p:nvSpPr>
        <p:spPr>
          <a:xfrm>
            <a:off x="755576" y="2564904"/>
            <a:ext cx="1656184"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Destrukce </a:t>
            </a:r>
          </a:p>
          <a:p>
            <a:pPr algn="ctr"/>
            <a:r>
              <a:rPr lang="cs-CZ" dirty="0" smtClean="0">
                <a:solidFill>
                  <a:schemeClr val="tx1"/>
                </a:solidFill>
              </a:rPr>
              <a:t>patogenu</a:t>
            </a:r>
            <a:endParaRPr lang="cs-CZ" dirty="0">
              <a:solidFill>
                <a:schemeClr val="tx1"/>
              </a:solidFill>
            </a:endParaRPr>
          </a:p>
        </p:txBody>
      </p:sp>
      <p:sp>
        <p:nvSpPr>
          <p:cNvPr id="7" name="Obdélník 6"/>
          <p:cNvSpPr/>
          <p:nvPr/>
        </p:nvSpPr>
        <p:spPr>
          <a:xfrm>
            <a:off x="395536" y="5013176"/>
            <a:ext cx="2024608"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Adaptivní imunita neúspěšná</a:t>
            </a:r>
            <a:endParaRPr lang="cs-CZ" dirty="0">
              <a:solidFill>
                <a:schemeClr val="tx1"/>
              </a:solidFill>
            </a:endParaRPr>
          </a:p>
        </p:txBody>
      </p:sp>
      <p:sp>
        <p:nvSpPr>
          <p:cNvPr id="8" name="Obdélník 7"/>
          <p:cNvSpPr/>
          <p:nvPr/>
        </p:nvSpPr>
        <p:spPr>
          <a:xfrm>
            <a:off x="755576" y="5877272"/>
            <a:ext cx="1656184"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N</a:t>
            </a:r>
            <a:r>
              <a:rPr lang="cs-CZ" dirty="0" smtClean="0">
                <a:solidFill>
                  <a:schemeClr val="tx1"/>
                </a:solidFill>
              </a:rPr>
              <a:t>emoc, smrt nebo obojí</a:t>
            </a:r>
            <a:endParaRPr lang="cs-CZ" dirty="0">
              <a:solidFill>
                <a:schemeClr val="tx1"/>
              </a:solidFill>
            </a:endParaRPr>
          </a:p>
        </p:txBody>
      </p:sp>
      <p:sp>
        <p:nvSpPr>
          <p:cNvPr id="9" name="Obdélník 8"/>
          <p:cNvSpPr/>
          <p:nvPr/>
        </p:nvSpPr>
        <p:spPr>
          <a:xfrm>
            <a:off x="395536" y="3429000"/>
            <a:ext cx="2026568" cy="129614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solidFill>
                  <a:schemeClr val="tx1"/>
                </a:solidFill>
              </a:rPr>
              <a:t>Komponenty vrozené imunity </a:t>
            </a:r>
            <a:r>
              <a:rPr lang="cs-CZ" dirty="0" smtClean="0">
                <a:solidFill>
                  <a:schemeClr val="tx1"/>
                </a:solidFill>
              </a:rPr>
              <a:t>(fagocyty) se snaží likvidovat infekci</a:t>
            </a:r>
            <a:endParaRPr lang="cs-CZ" dirty="0">
              <a:solidFill>
                <a:schemeClr val="tx1"/>
              </a:solidFill>
            </a:endParaRPr>
          </a:p>
        </p:txBody>
      </p:sp>
      <p:sp>
        <p:nvSpPr>
          <p:cNvPr id="10" name="Obdélník 9"/>
          <p:cNvSpPr/>
          <p:nvPr/>
        </p:nvSpPr>
        <p:spPr>
          <a:xfrm>
            <a:off x="6732240" y="1052736"/>
            <a:ext cx="2088231"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Infekce zadržena obranými bariérami</a:t>
            </a:r>
            <a:endParaRPr lang="cs-CZ" dirty="0">
              <a:solidFill>
                <a:schemeClr val="tx1"/>
              </a:solidFill>
            </a:endParaRPr>
          </a:p>
        </p:txBody>
      </p:sp>
      <p:sp>
        <p:nvSpPr>
          <p:cNvPr id="11" name="Obdélník 10"/>
          <p:cNvSpPr/>
          <p:nvPr/>
        </p:nvSpPr>
        <p:spPr>
          <a:xfrm>
            <a:off x="6732240" y="2132856"/>
            <a:ext cx="2088231"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Proniknuvší patogen působí infekci</a:t>
            </a:r>
            <a:endParaRPr lang="cs-CZ" dirty="0">
              <a:solidFill>
                <a:schemeClr val="tx1"/>
              </a:solidFill>
            </a:endParaRPr>
          </a:p>
        </p:txBody>
      </p:sp>
      <p:sp>
        <p:nvSpPr>
          <p:cNvPr id="12" name="Obdélník 11"/>
          <p:cNvSpPr/>
          <p:nvPr/>
        </p:nvSpPr>
        <p:spPr>
          <a:xfrm>
            <a:off x="6732240" y="3356992"/>
            <a:ext cx="1656184"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Patogen je eliminován</a:t>
            </a:r>
            <a:endParaRPr lang="cs-CZ" dirty="0">
              <a:solidFill>
                <a:schemeClr val="tx1"/>
              </a:solidFill>
            </a:endParaRPr>
          </a:p>
        </p:txBody>
      </p:sp>
      <p:sp>
        <p:nvSpPr>
          <p:cNvPr id="13" name="Obdélník 12"/>
          <p:cNvSpPr/>
          <p:nvPr/>
        </p:nvSpPr>
        <p:spPr>
          <a:xfrm>
            <a:off x="6732240" y="4149080"/>
            <a:ext cx="2088231" cy="79208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Obrané reakce </a:t>
            </a:r>
          </a:p>
          <a:p>
            <a:pPr algn="ctr"/>
            <a:r>
              <a:rPr lang="cs-CZ" dirty="0">
                <a:solidFill>
                  <a:schemeClr val="tx1"/>
                </a:solidFill>
              </a:rPr>
              <a:t>n</a:t>
            </a:r>
            <a:r>
              <a:rPr lang="cs-CZ" dirty="0" smtClean="0">
                <a:solidFill>
                  <a:schemeClr val="tx1"/>
                </a:solidFill>
              </a:rPr>
              <a:t>estačí na eliminaci </a:t>
            </a:r>
          </a:p>
          <a:p>
            <a:pPr algn="ctr"/>
            <a:r>
              <a:rPr lang="cs-CZ" dirty="0" smtClean="0">
                <a:solidFill>
                  <a:schemeClr val="tx1"/>
                </a:solidFill>
              </a:rPr>
              <a:t>infekce</a:t>
            </a:r>
            <a:endParaRPr lang="cs-CZ" dirty="0">
              <a:solidFill>
                <a:schemeClr val="tx1"/>
              </a:solidFill>
            </a:endParaRPr>
          </a:p>
        </p:txBody>
      </p:sp>
      <p:sp>
        <p:nvSpPr>
          <p:cNvPr id="14" name="Obdélník 13"/>
          <p:cNvSpPr/>
          <p:nvPr/>
        </p:nvSpPr>
        <p:spPr>
          <a:xfrm>
            <a:off x="6732240" y="5157192"/>
            <a:ext cx="2088232"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Adaptivní imunita úspěšná</a:t>
            </a:r>
            <a:endParaRPr lang="cs-CZ" dirty="0">
              <a:solidFill>
                <a:schemeClr val="tx1"/>
              </a:solidFill>
            </a:endParaRPr>
          </a:p>
        </p:txBody>
      </p:sp>
      <p:sp>
        <p:nvSpPr>
          <p:cNvPr id="15" name="Obdélník 14"/>
          <p:cNvSpPr/>
          <p:nvPr/>
        </p:nvSpPr>
        <p:spPr>
          <a:xfrm>
            <a:off x="6730644" y="5912567"/>
            <a:ext cx="2089827" cy="57606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Eliminace patogenu, uzdravení</a:t>
            </a:r>
            <a:endParaRPr lang="cs-CZ" dirty="0">
              <a:solidFill>
                <a:schemeClr val="tx1"/>
              </a:solidFill>
            </a:endParaRPr>
          </a:p>
        </p:txBody>
      </p:sp>
      <p:sp>
        <p:nvSpPr>
          <p:cNvPr id="20" name="Šipka doprava 19"/>
          <p:cNvSpPr/>
          <p:nvPr/>
        </p:nvSpPr>
        <p:spPr>
          <a:xfrm rot="10800000">
            <a:off x="5986317" y="5153888"/>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prava 20"/>
          <p:cNvSpPr/>
          <p:nvPr/>
        </p:nvSpPr>
        <p:spPr>
          <a:xfrm rot="10800000">
            <a:off x="5986318" y="4227644"/>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Šipka doprava 21"/>
          <p:cNvSpPr/>
          <p:nvPr/>
        </p:nvSpPr>
        <p:spPr>
          <a:xfrm rot="10800000">
            <a:off x="5991511" y="3441170"/>
            <a:ext cx="576064" cy="4252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prava 22"/>
          <p:cNvSpPr/>
          <p:nvPr/>
        </p:nvSpPr>
        <p:spPr>
          <a:xfrm rot="10800000">
            <a:off x="5991511" y="2213248"/>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ipka doprava 23"/>
          <p:cNvSpPr/>
          <p:nvPr/>
        </p:nvSpPr>
        <p:spPr>
          <a:xfrm rot="10800000">
            <a:off x="6012160" y="1098452"/>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Šipka doprava 24"/>
          <p:cNvSpPr/>
          <p:nvPr/>
        </p:nvSpPr>
        <p:spPr>
          <a:xfrm>
            <a:off x="2597696" y="2656336"/>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ipka doprava 25"/>
          <p:cNvSpPr/>
          <p:nvPr/>
        </p:nvSpPr>
        <p:spPr>
          <a:xfrm>
            <a:off x="2572544" y="4185818"/>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p:cNvSpPr/>
          <p:nvPr/>
        </p:nvSpPr>
        <p:spPr>
          <a:xfrm>
            <a:off x="2587851" y="5013176"/>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2557371" y="5885159"/>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p:cNvSpPr/>
          <p:nvPr/>
        </p:nvSpPr>
        <p:spPr>
          <a:xfrm>
            <a:off x="2555776" y="1133188"/>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p:cNvSpPr/>
          <p:nvPr/>
        </p:nvSpPr>
        <p:spPr>
          <a:xfrm rot="10800000">
            <a:off x="5986316" y="6021288"/>
            <a:ext cx="57606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52515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ak funguje naše imunita - iDNES.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18" y="1196752"/>
            <a:ext cx="8714184" cy="4896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239141" y="332656"/>
            <a:ext cx="6704336" cy="484748"/>
          </a:xfrm>
          <a:prstGeom prst="rect">
            <a:avLst/>
          </a:prstGeom>
          <a:noFill/>
        </p:spPr>
        <p:txBody>
          <a:bodyPr wrap="none" rtlCol="0">
            <a:spAutoFit/>
          </a:bodyPr>
          <a:lstStyle/>
          <a:p>
            <a:pPr algn="ctr"/>
            <a:r>
              <a:rPr lang="cs-CZ" sz="2550" dirty="0"/>
              <a:t>P</a:t>
            </a:r>
            <a:r>
              <a:rPr lang="cs-CZ" sz="2550" dirty="0" smtClean="0"/>
              <a:t>rvní </a:t>
            </a:r>
            <a:r>
              <a:rPr lang="cs-CZ" sz="2550" dirty="0"/>
              <a:t>obranné vrozené linie organismu/habitatu !</a:t>
            </a:r>
          </a:p>
        </p:txBody>
      </p:sp>
    </p:spTree>
    <p:extLst>
      <p:ext uri="{BB962C8B-B14F-4D97-AF65-F5344CB8AC3E}">
        <p14:creationId xmlns:p14="http://schemas.microsoft.com/office/powerpoint/2010/main" val="22594424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smtClean="0"/>
              <a:t>Nízké hodnoty prahové infekční dávky nestačí na rozvoj epidemie   </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755576" y="1700808"/>
            <a:ext cx="4619263" cy="4873322"/>
          </a:xfrm>
          <a:prstGeom prst="rect">
            <a:avLst/>
          </a:prstGeom>
        </p:spPr>
      </p:pic>
      <p:sp>
        <p:nvSpPr>
          <p:cNvPr id="5" name="TextovéPole 4"/>
          <p:cNvSpPr txBox="1"/>
          <p:nvPr/>
        </p:nvSpPr>
        <p:spPr>
          <a:xfrm>
            <a:off x="5652120" y="1772816"/>
            <a:ext cx="3452292" cy="4801314"/>
          </a:xfrm>
          <a:prstGeom prst="rect">
            <a:avLst/>
          </a:prstGeom>
          <a:noFill/>
        </p:spPr>
        <p:txBody>
          <a:bodyPr wrap="none" rtlCol="0">
            <a:spAutoFit/>
          </a:bodyPr>
          <a:lstStyle/>
          <a:p>
            <a:pPr marL="342900" indent="-342900">
              <a:buAutoNum type="alphaUcParenR"/>
            </a:pPr>
            <a:r>
              <a:rPr lang="cs-CZ" dirty="0" err="1" smtClean="0"/>
              <a:t>Xo</a:t>
            </a:r>
            <a:r>
              <a:rPr lang="cs-CZ" dirty="0" smtClean="0"/>
              <a:t> = 500, </a:t>
            </a:r>
            <a:r>
              <a:rPr lang="cs-CZ" dirty="0" err="1" smtClean="0"/>
              <a:t>Yo</a:t>
            </a:r>
            <a:r>
              <a:rPr lang="cs-CZ" dirty="0" smtClean="0"/>
              <a:t> = 100, ß = 0.0001, </a:t>
            </a:r>
          </a:p>
          <a:p>
            <a:r>
              <a:rPr lang="cs-CZ" dirty="0" smtClean="0"/>
              <a:t>       ƴ = 1,0 (</a:t>
            </a:r>
            <a:r>
              <a:rPr lang="cs-CZ" dirty="0" err="1" smtClean="0"/>
              <a:t>below</a:t>
            </a:r>
            <a:r>
              <a:rPr lang="cs-CZ" dirty="0" smtClean="0"/>
              <a:t>)</a:t>
            </a:r>
          </a:p>
          <a:p>
            <a:endParaRPr lang="cs-CZ" dirty="0" smtClean="0"/>
          </a:p>
          <a:p>
            <a:pPr marL="342900" indent="-342900">
              <a:buAutoNum type="alphaUcParenR" startAt="2"/>
            </a:pPr>
            <a:r>
              <a:rPr lang="cs-CZ" dirty="0" err="1" smtClean="0"/>
              <a:t>Xo</a:t>
            </a:r>
            <a:r>
              <a:rPr lang="cs-CZ" dirty="0" smtClean="0"/>
              <a:t> = 500, </a:t>
            </a:r>
            <a:r>
              <a:rPr lang="cs-CZ" dirty="0" err="1" smtClean="0"/>
              <a:t>Yo</a:t>
            </a:r>
            <a:r>
              <a:rPr lang="cs-CZ" dirty="0" smtClean="0"/>
              <a:t> = 2.0, </a:t>
            </a:r>
            <a:r>
              <a:rPr lang="cs-CZ" dirty="0"/>
              <a:t>ß </a:t>
            </a:r>
            <a:r>
              <a:rPr lang="cs-CZ" dirty="0" smtClean="0"/>
              <a:t>= 0,01, </a:t>
            </a:r>
          </a:p>
          <a:p>
            <a:r>
              <a:rPr lang="cs-CZ" dirty="0"/>
              <a:t> </a:t>
            </a:r>
            <a:r>
              <a:rPr lang="cs-CZ" dirty="0" smtClean="0"/>
              <a:t>      ƴ = 1,0 (</a:t>
            </a:r>
            <a:r>
              <a:rPr lang="cs-CZ" dirty="0" err="1" smtClean="0"/>
              <a:t>above</a:t>
            </a:r>
            <a:r>
              <a:rPr lang="cs-CZ" dirty="0" smtClean="0"/>
              <a:t>)</a:t>
            </a:r>
          </a:p>
          <a:p>
            <a:endParaRPr lang="cs-CZ" dirty="0" smtClean="0"/>
          </a:p>
          <a:p>
            <a:pPr marL="342900" indent="-342900">
              <a:buAutoNum type="alphaUcParenR" startAt="3"/>
            </a:pPr>
            <a:r>
              <a:rPr lang="cs-CZ" dirty="0" smtClean="0"/>
              <a:t>Udržování endemické nemoci</a:t>
            </a:r>
          </a:p>
          <a:p>
            <a:r>
              <a:rPr lang="cs-CZ" dirty="0" smtClean="0"/>
              <a:t>       v populaci hostitele, kde </a:t>
            </a:r>
          </a:p>
          <a:p>
            <a:r>
              <a:rPr lang="cs-CZ" dirty="0"/>
              <a:t> </a:t>
            </a:r>
            <a:r>
              <a:rPr lang="cs-CZ" dirty="0" smtClean="0"/>
              <a:t>       imunita buď není (tečkovaná </a:t>
            </a:r>
          </a:p>
          <a:p>
            <a:r>
              <a:rPr lang="cs-CZ" dirty="0"/>
              <a:t> </a:t>
            </a:r>
            <a:r>
              <a:rPr lang="cs-CZ" dirty="0" smtClean="0"/>
              <a:t>       čára) a nebo není celoživotní </a:t>
            </a:r>
          </a:p>
          <a:p>
            <a:r>
              <a:rPr lang="cs-CZ" dirty="0"/>
              <a:t> </a:t>
            </a:r>
            <a:r>
              <a:rPr lang="cs-CZ" dirty="0" smtClean="0"/>
              <a:t>       (plná čára).</a:t>
            </a:r>
          </a:p>
          <a:p>
            <a:endParaRPr lang="cs-CZ" dirty="0" smtClean="0"/>
          </a:p>
          <a:p>
            <a:pPr marL="342900" indent="-342900">
              <a:buAutoNum type="alphaUcParenR" startAt="4"/>
            </a:pPr>
            <a:r>
              <a:rPr lang="cs-CZ" dirty="0" smtClean="0"/>
              <a:t>Udržování endemické nemoci v</a:t>
            </a:r>
          </a:p>
          <a:p>
            <a:r>
              <a:rPr lang="cs-CZ" dirty="0"/>
              <a:t> </a:t>
            </a:r>
            <a:r>
              <a:rPr lang="cs-CZ" dirty="0" smtClean="0"/>
              <a:t>      populaci hostitele kde imunita </a:t>
            </a:r>
          </a:p>
          <a:p>
            <a:r>
              <a:rPr lang="cs-CZ" dirty="0"/>
              <a:t> </a:t>
            </a:r>
            <a:r>
              <a:rPr lang="cs-CZ" dirty="0" smtClean="0"/>
              <a:t>      je celoživotní díky vstupu </a:t>
            </a:r>
          </a:p>
          <a:p>
            <a:r>
              <a:rPr lang="cs-CZ" dirty="0"/>
              <a:t> </a:t>
            </a:r>
            <a:r>
              <a:rPr lang="cs-CZ" dirty="0" smtClean="0"/>
              <a:t>       nových vnímavých jedinců.</a:t>
            </a:r>
          </a:p>
          <a:p>
            <a:endParaRPr lang="cs-CZ" dirty="0" smtClean="0"/>
          </a:p>
        </p:txBody>
      </p:sp>
    </p:spTree>
    <p:extLst>
      <p:ext uri="{BB962C8B-B14F-4D97-AF65-F5344CB8AC3E}">
        <p14:creationId xmlns:p14="http://schemas.microsoft.com/office/powerpoint/2010/main" val="35335452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420888"/>
            <a:ext cx="8229600" cy="1143000"/>
          </a:xfrm>
        </p:spPr>
        <p:txBody>
          <a:bodyPr/>
          <a:lstStyle/>
          <a:p>
            <a:r>
              <a:rPr lang="cs-CZ" dirty="0" smtClean="0"/>
              <a:t>Populace </a:t>
            </a:r>
            <a:r>
              <a:rPr lang="cs-CZ" dirty="0" err="1" smtClean="0"/>
              <a:t>makroparazitů</a:t>
            </a:r>
            <a:endParaRPr lang="cs-CZ" dirty="0"/>
          </a:p>
        </p:txBody>
      </p:sp>
    </p:spTree>
    <p:extLst>
      <p:ext uri="{BB962C8B-B14F-4D97-AF65-F5344CB8AC3E}">
        <p14:creationId xmlns:p14="http://schemas.microsoft.com/office/powerpoint/2010/main" val="1905648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sz="3600" b="1" dirty="0" smtClean="0"/>
              <a:t>Paraziti </a:t>
            </a:r>
            <a:r>
              <a:rPr lang="cs-CZ" sz="3600" b="1" dirty="0" smtClean="0"/>
              <a:t>jako základní jednotka studia</a:t>
            </a:r>
            <a:endParaRPr lang="cs-CZ" sz="3600" b="1" dirty="0"/>
          </a:p>
        </p:txBody>
      </p:sp>
      <p:sp>
        <p:nvSpPr>
          <p:cNvPr id="3" name="Zástupný symbol pro obsah 2"/>
          <p:cNvSpPr>
            <a:spLocks noGrp="1"/>
          </p:cNvSpPr>
          <p:nvPr>
            <p:ph idx="1"/>
          </p:nvPr>
        </p:nvSpPr>
        <p:spPr>
          <a:xfrm>
            <a:off x="457200" y="1268760"/>
            <a:ext cx="8229600" cy="5328592"/>
          </a:xfrm>
        </p:spPr>
        <p:txBody>
          <a:bodyPr>
            <a:noAutofit/>
          </a:bodyPr>
          <a:lstStyle/>
          <a:p>
            <a:r>
              <a:rPr lang="cs-CZ" sz="2400" b="1" dirty="0" smtClean="0"/>
              <a:t>Individuální paraziti tvoři základní jednotku studia v případě helmintů a členovců</a:t>
            </a:r>
            <a:r>
              <a:rPr lang="cs-CZ" sz="2400" dirty="0" smtClean="0"/>
              <a:t>.</a:t>
            </a:r>
          </a:p>
          <a:p>
            <a:r>
              <a:rPr lang="cs-CZ" sz="2400" dirty="0" smtClean="0"/>
              <a:t>Označujeme je proto jako </a:t>
            </a:r>
            <a:r>
              <a:rPr lang="cs-CZ" sz="2400" b="1" dirty="0" err="1" smtClean="0"/>
              <a:t>makroparazity</a:t>
            </a:r>
            <a:r>
              <a:rPr lang="cs-CZ" sz="2400" b="1" dirty="0" smtClean="0"/>
              <a:t> </a:t>
            </a:r>
            <a:r>
              <a:rPr lang="cs-CZ" sz="2400" dirty="0" smtClean="0"/>
              <a:t>!</a:t>
            </a:r>
          </a:p>
          <a:p>
            <a:r>
              <a:rPr lang="cs-CZ" sz="2400" b="1" dirty="0" smtClean="0"/>
              <a:t>Patologie těchto nemocí se odvíjí od počtu cizopasníků v jednotlivých hostitelích</a:t>
            </a:r>
            <a:r>
              <a:rPr lang="cs-CZ" sz="2400" dirty="0" smtClean="0"/>
              <a:t>.</a:t>
            </a:r>
          </a:p>
          <a:p>
            <a:r>
              <a:rPr lang="cs-CZ" sz="2400" b="1" dirty="0" smtClean="0"/>
              <a:t>Na rozdíl od </a:t>
            </a:r>
            <a:r>
              <a:rPr lang="cs-CZ" sz="2400" b="1" dirty="0" err="1" smtClean="0"/>
              <a:t>mikroparazitů</a:t>
            </a:r>
            <a:r>
              <a:rPr lang="cs-CZ" sz="2400" dirty="0" smtClean="0"/>
              <a:t>, většina helmintů se nemnoží přímo v jejich obratlovčích hostitelích (</a:t>
            </a:r>
            <a:r>
              <a:rPr lang="cs-CZ" sz="2400" b="1" dirty="0" smtClean="0"/>
              <a:t>přímá reprodukce</a:t>
            </a:r>
            <a:r>
              <a:rPr lang="cs-CZ" sz="2400" dirty="0" smtClean="0"/>
              <a:t>) ale produkují </a:t>
            </a:r>
            <a:r>
              <a:rPr lang="cs-CZ" sz="2400" b="1" dirty="0" err="1" smtClean="0"/>
              <a:t>transmisivní</a:t>
            </a:r>
            <a:r>
              <a:rPr lang="cs-CZ" sz="2400" b="1" dirty="0" smtClean="0"/>
              <a:t> stádia </a:t>
            </a:r>
            <a:r>
              <a:rPr lang="cs-CZ" sz="2400" dirty="0" smtClean="0"/>
              <a:t>(vajíčka, larvy), které hostitele opouštějí jako vývojová nezbytnost (</a:t>
            </a:r>
            <a:r>
              <a:rPr lang="cs-CZ" sz="2400" b="1" dirty="0" err="1" smtClean="0"/>
              <a:t>transmisivní</a:t>
            </a:r>
            <a:r>
              <a:rPr lang="cs-CZ" sz="2400" b="1" dirty="0" smtClean="0"/>
              <a:t> reprodukce</a:t>
            </a:r>
            <a:r>
              <a:rPr lang="cs-CZ" sz="2400" dirty="0" smtClean="0"/>
              <a:t>).</a:t>
            </a:r>
          </a:p>
          <a:p>
            <a:r>
              <a:rPr lang="cs-CZ" sz="2400" dirty="0" smtClean="0"/>
              <a:t>Počet cizopasníků v individuálním hostiteli (</a:t>
            </a:r>
            <a:r>
              <a:rPr lang="cs-CZ" sz="2400" b="1" dirty="0" err="1" smtClean="0"/>
              <a:t>infrapopulace</a:t>
            </a:r>
            <a:r>
              <a:rPr lang="cs-CZ" sz="2400" dirty="0" smtClean="0"/>
              <a:t>) je proto </a:t>
            </a:r>
            <a:r>
              <a:rPr lang="cs-CZ" sz="2400" b="1" dirty="0" smtClean="0"/>
              <a:t>kontrolován počtem/mírou, při kterém se  nová infekční stádia parazita přibývají  a mírou, se kterou již přítomni paraziti umírají.</a:t>
            </a:r>
            <a:endParaRPr lang="cs-CZ" sz="2400" b="1" dirty="0"/>
          </a:p>
        </p:txBody>
      </p:sp>
    </p:spTree>
    <p:extLst>
      <p:ext uri="{BB962C8B-B14F-4D97-AF65-F5344CB8AC3E}">
        <p14:creationId xmlns:p14="http://schemas.microsoft.com/office/powerpoint/2010/main" val="4654509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792088"/>
          </a:xfrm>
        </p:spPr>
        <p:txBody>
          <a:bodyPr>
            <a:noAutofit/>
          </a:bodyPr>
          <a:lstStyle/>
          <a:p>
            <a:r>
              <a:rPr lang="cs-CZ" sz="3600" dirty="0" smtClean="0"/>
              <a:t>Na hustotě závislé přežívání a reprodukce uvnitř subpopulace parazita</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251520" y="1628800"/>
            <a:ext cx="5295427" cy="4723978"/>
          </a:xfrm>
          <a:prstGeom prst="rect">
            <a:avLst/>
          </a:prstGeom>
        </p:spPr>
      </p:pic>
      <p:sp>
        <p:nvSpPr>
          <p:cNvPr id="5" name="TextovéPole 4"/>
          <p:cNvSpPr txBox="1"/>
          <p:nvPr/>
        </p:nvSpPr>
        <p:spPr>
          <a:xfrm>
            <a:off x="5796136" y="1916832"/>
            <a:ext cx="3270832" cy="3970318"/>
          </a:xfrm>
          <a:prstGeom prst="rect">
            <a:avLst/>
          </a:prstGeom>
          <a:noFill/>
        </p:spPr>
        <p:txBody>
          <a:bodyPr wrap="none" rtlCol="0">
            <a:spAutoFit/>
          </a:bodyPr>
          <a:lstStyle/>
          <a:p>
            <a:pPr marL="342900" indent="-342900">
              <a:buAutoNum type="alphaUcParenR"/>
            </a:pPr>
            <a:r>
              <a:rPr lang="cs-CZ" dirty="0" smtClean="0"/>
              <a:t>Produkce vajíček u </a:t>
            </a:r>
            <a:r>
              <a:rPr lang="cs-CZ" b="1" dirty="0" err="1" smtClean="0"/>
              <a:t>Ascaris</a:t>
            </a:r>
            <a:r>
              <a:rPr lang="cs-CZ" b="1" dirty="0" smtClean="0"/>
              <a:t> </a:t>
            </a:r>
          </a:p>
          <a:p>
            <a:r>
              <a:rPr lang="cs-CZ" dirty="0"/>
              <a:t> </a:t>
            </a:r>
            <a:r>
              <a:rPr lang="cs-CZ" dirty="0" smtClean="0"/>
              <a:t>      u člověka</a:t>
            </a:r>
          </a:p>
          <a:p>
            <a:endParaRPr lang="cs-CZ" dirty="0" smtClean="0"/>
          </a:p>
          <a:p>
            <a:endParaRPr lang="cs-CZ" dirty="0"/>
          </a:p>
          <a:p>
            <a:pPr marL="342900" indent="-342900">
              <a:buAutoNum type="alphaUcParenR" startAt="2"/>
            </a:pPr>
            <a:r>
              <a:rPr lang="cs-CZ" dirty="0" smtClean="0"/>
              <a:t>Okamžitý růst populace </a:t>
            </a:r>
          </a:p>
          <a:p>
            <a:r>
              <a:rPr lang="cs-CZ" dirty="0" smtClean="0"/>
              <a:t>       </a:t>
            </a:r>
            <a:r>
              <a:rPr lang="cs-CZ" b="1" dirty="0" smtClean="0"/>
              <a:t>Trypanosoma </a:t>
            </a:r>
            <a:r>
              <a:rPr lang="cs-CZ" b="1" dirty="0" err="1" smtClean="0"/>
              <a:t>musculi</a:t>
            </a:r>
            <a:r>
              <a:rPr lang="cs-CZ" b="1" dirty="0" smtClean="0"/>
              <a:t> </a:t>
            </a:r>
            <a:r>
              <a:rPr lang="cs-CZ" dirty="0" smtClean="0"/>
              <a:t>v myši</a:t>
            </a:r>
          </a:p>
          <a:p>
            <a:endParaRPr lang="cs-CZ" dirty="0" smtClean="0"/>
          </a:p>
          <a:p>
            <a:endParaRPr lang="cs-CZ" dirty="0"/>
          </a:p>
          <a:p>
            <a:pPr marL="342900" indent="-342900">
              <a:buAutoNum type="alphaUcParenR" startAt="3"/>
            </a:pPr>
            <a:r>
              <a:rPr lang="cs-CZ" dirty="0" smtClean="0"/>
              <a:t>Produkce vajíček u </a:t>
            </a:r>
          </a:p>
          <a:p>
            <a:r>
              <a:rPr lang="cs-CZ" dirty="0"/>
              <a:t> </a:t>
            </a:r>
            <a:r>
              <a:rPr lang="cs-CZ" dirty="0" smtClean="0"/>
              <a:t>      </a:t>
            </a:r>
            <a:r>
              <a:rPr lang="cs-CZ" b="1" dirty="0" err="1" smtClean="0"/>
              <a:t>Ancylostomy</a:t>
            </a:r>
            <a:r>
              <a:rPr lang="cs-CZ" dirty="0" smtClean="0"/>
              <a:t> u člověka</a:t>
            </a:r>
          </a:p>
          <a:p>
            <a:endParaRPr lang="cs-CZ" dirty="0" smtClean="0"/>
          </a:p>
          <a:p>
            <a:endParaRPr lang="cs-CZ" dirty="0"/>
          </a:p>
          <a:p>
            <a:pPr marL="342900" indent="-342900">
              <a:buAutoNum type="alphaUcParenR" startAt="4"/>
            </a:pPr>
            <a:r>
              <a:rPr lang="cs-CZ" dirty="0" smtClean="0"/>
              <a:t>Přežívání </a:t>
            </a:r>
            <a:r>
              <a:rPr lang="cs-CZ" b="1" dirty="0" err="1" smtClean="0"/>
              <a:t>Ancylostoma</a:t>
            </a:r>
            <a:r>
              <a:rPr lang="cs-CZ" b="1" dirty="0" smtClean="0"/>
              <a:t> </a:t>
            </a:r>
          </a:p>
          <a:p>
            <a:r>
              <a:rPr lang="cs-CZ" b="1" dirty="0"/>
              <a:t> </a:t>
            </a:r>
            <a:r>
              <a:rPr lang="cs-CZ" b="1" dirty="0" smtClean="0"/>
              <a:t>      </a:t>
            </a:r>
            <a:r>
              <a:rPr lang="cs-CZ" b="1" dirty="0" err="1" smtClean="0"/>
              <a:t>caninum</a:t>
            </a:r>
            <a:r>
              <a:rPr lang="cs-CZ" b="1" dirty="0" smtClean="0"/>
              <a:t> </a:t>
            </a:r>
            <a:r>
              <a:rPr lang="cs-CZ" dirty="0" smtClean="0"/>
              <a:t>u psů</a:t>
            </a:r>
            <a:endParaRPr lang="cs-CZ" dirty="0"/>
          </a:p>
        </p:txBody>
      </p:sp>
    </p:spTree>
    <p:extLst>
      <p:ext uri="{BB962C8B-B14F-4D97-AF65-F5344CB8AC3E}">
        <p14:creationId xmlns:p14="http://schemas.microsoft.com/office/powerpoint/2010/main" val="30037926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Autofit/>
          </a:bodyPr>
          <a:lstStyle/>
          <a:p>
            <a:r>
              <a:rPr lang="cs-CZ" sz="3600" dirty="0" smtClean="0"/>
              <a:t>Vliv parazitární infekce na přežívání hostitele (</a:t>
            </a:r>
            <a:r>
              <a:rPr lang="cs-CZ" sz="3600" dirty="0" err="1" smtClean="0"/>
              <a:t>dead</a:t>
            </a:r>
            <a:r>
              <a:rPr lang="cs-CZ" sz="3600" dirty="0" smtClean="0"/>
              <a:t> </a:t>
            </a:r>
            <a:r>
              <a:rPr lang="cs-CZ" sz="3600" dirty="0" err="1" smtClean="0"/>
              <a:t>rate</a:t>
            </a:r>
            <a:r>
              <a:rPr lang="cs-CZ" sz="3600" dirty="0" smtClean="0"/>
              <a:t>)</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107504" y="1556792"/>
            <a:ext cx="8630919" cy="3960440"/>
          </a:xfrm>
          <a:prstGeom prst="rect">
            <a:avLst/>
          </a:prstGeom>
        </p:spPr>
      </p:pic>
      <p:sp>
        <p:nvSpPr>
          <p:cNvPr id="5" name="TextovéPole 4"/>
          <p:cNvSpPr txBox="1"/>
          <p:nvPr/>
        </p:nvSpPr>
        <p:spPr>
          <a:xfrm>
            <a:off x="1838357" y="5517232"/>
            <a:ext cx="6262035" cy="646331"/>
          </a:xfrm>
          <a:prstGeom prst="rect">
            <a:avLst/>
          </a:prstGeom>
          <a:noFill/>
        </p:spPr>
        <p:txBody>
          <a:bodyPr wrap="none" rtlCol="0">
            <a:spAutoFit/>
          </a:bodyPr>
          <a:lstStyle/>
          <a:p>
            <a:pPr marL="342900" indent="-342900">
              <a:buAutoNum type="alphaUcParenR"/>
            </a:pPr>
            <a:r>
              <a:rPr lang="cs-CZ" dirty="0" smtClean="0"/>
              <a:t>Komáři druhu </a:t>
            </a:r>
            <a:r>
              <a:rPr lang="cs-CZ" dirty="0" err="1" smtClean="0"/>
              <a:t>Aedes</a:t>
            </a:r>
            <a:r>
              <a:rPr lang="cs-CZ" dirty="0" smtClean="0"/>
              <a:t> </a:t>
            </a:r>
            <a:r>
              <a:rPr lang="cs-CZ" dirty="0" err="1" smtClean="0"/>
              <a:t>trivittatus</a:t>
            </a:r>
            <a:r>
              <a:rPr lang="cs-CZ" dirty="0" smtClean="0"/>
              <a:t> a </a:t>
            </a:r>
            <a:r>
              <a:rPr lang="cs-CZ" dirty="0" err="1" smtClean="0"/>
              <a:t>nematod</a:t>
            </a:r>
            <a:r>
              <a:rPr lang="cs-CZ" dirty="0" smtClean="0"/>
              <a:t> </a:t>
            </a:r>
            <a:r>
              <a:rPr lang="cs-CZ" b="1" dirty="0" err="1" smtClean="0"/>
              <a:t>Dirofilaria</a:t>
            </a:r>
            <a:r>
              <a:rPr lang="cs-CZ" b="1" dirty="0" smtClean="0"/>
              <a:t> </a:t>
            </a:r>
            <a:r>
              <a:rPr lang="cs-CZ" b="1" dirty="0" err="1" smtClean="0"/>
              <a:t>Immitis</a:t>
            </a:r>
            <a:r>
              <a:rPr lang="cs-CZ" dirty="0" smtClean="0"/>
              <a:t>.</a:t>
            </a:r>
          </a:p>
          <a:p>
            <a:pPr marL="342900" indent="-342900">
              <a:buAutoNum type="alphaUcParenR"/>
            </a:pPr>
            <a:r>
              <a:rPr lang="cs-CZ" dirty="0" smtClean="0"/>
              <a:t>Ovce a </a:t>
            </a:r>
            <a:r>
              <a:rPr lang="cs-CZ" b="1" dirty="0" err="1" smtClean="0"/>
              <a:t>Fasciola</a:t>
            </a:r>
            <a:r>
              <a:rPr lang="cs-CZ" b="1" dirty="0" smtClean="0"/>
              <a:t> </a:t>
            </a:r>
            <a:r>
              <a:rPr lang="cs-CZ" b="1" dirty="0" err="1" smtClean="0"/>
              <a:t>hepatica</a:t>
            </a:r>
            <a:endParaRPr lang="cs-CZ" b="1" dirty="0"/>
          </a:p>
        </p:txBody>
      </p:sp>
    </p:spTree>
    <p:extLst>
      <p:ext uri="{BB962C8B-B14F-4D97-AF65-F5344CB8AC3E}">
        <p14:creationId xmlns:p14="http://schemas.microsoft.com/office/powerpoint/2010/main" val="38468989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3400" b="1" dirty="0" smtClean="0">
                <a:solidFill>
                  <a:srgbClr val="0070C0"/>
                </a:solidFill>
              </a:rPr>
              <a:t>Základní </a:t>
            </a:r>
            <a:r>
              <a:rPr lang="cs-CZ" sz="3400" b="1" dirty="0" smtClean="0">
                <a:solidFill>
                  <a:srgbClr val="0070C0"/>
                </a:solidFill>
              </a:rPr>
              <a:t>epidemiologické modely</a:t>
            </a:r>
            <a:endParaRPr lang="cs-CZ" sz="3400" b="1" dirty="0">
              <a:solidFill>
                <a:srgbClr val="0070C0"/>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84784"/>
            <a:ext cx="744628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aoblený obdélník 3"/>
          <p:cNvSpPr/>
          <p:nvPr/>
        </p:nvSpPr>
        <p:spPr>
          <a:xfrm>
            <a:off x="2267744" y="4293096"/>
            <a:ext cx="2160240" cy="129614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smtClean="0">
              <a:solidFill>
                <a:schemeClr val="tx1"/>
              </a:solidFill>
            </a:endParaRPr>
          </a:p>
          <a:p>
            <a:pPr algn="ctr"/>
            <a:r>
              <a:rPr lang="cs-CZ" b="1" dirty="0" smtClean="0">
                <a:solidFill>
                  <a:schemeClr val="tx1"/>
                </a:solidFill>
              </a:rPr>
              <a:t>Přímo se množí</a:t>
            </a:r>
          </a:p>
          <a:p>
            <a:pPr algn="ctr"/>
            <a:r>
              <a:rPr lang="cs-CZ" b="1" dirty="0">
                <a:solidFill>
                  <a:schemeClr val="tx1"/>
                </a:solidFill>
              </a:rPr>
              <a:t>n</a:t>
            </a:r>
            <a:r>
              <a:rPr lang="cs-CZ" b="1" dirty="0" smtClean="0">
                <a:solidFill>
                  <a:schemeClr val="tx1"/>
                </a:solidFill>
              </a:rPr>
              <a:t>a/v hostiteli</a:t>
            </a:r>
          </a:p>
          <a:p>
            <a:pPr algn="ctr"/>
            <a:endParaRPr lang="cs-CZ" dirty="0">
              <a:solidFill>
                <a:schemeClr val="tx1"/>
              </a:solidFill>
            </a:endParaRPr>
          </a:p>
        </p:txBody>
      </p:sp>
      <p:sp>
        <p:nvSpPr>
          <p:cNvPr id="5" name="Zaoblený obdélník 4"/>
          <p:cNvSpPr/>
          <p:nvPr/>
        </p:nvSpPr>
        <p:spPr>
          <a:xfrm>
            <a:off x="5652120" y="4293096"/>
            <a:ext cx="2232248" cy="129614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smtClean="0">
              <a:solidFill>
                <a:schemeClr val="tx1"/>
              </a:solidFill>
            </a:endParaRPr>
          </a:p>
          <a:p>
            <a:pPr algn="ctr"/>
            <a:r>
              <a:rPr lang="cs-CZ" b="1" dirty="0" smtClean="0">
                <a:solidFill>
                  <a:schemeClr val="tx1"/>
                </a:solidFill>
              </a:rPr>
              <a:t>Vyvíjejí se a rostou</a:t>
            </a:r>
          </a:p>
          <a:p>
            <a:pPr algn="ctr"/>
            <a:r>
              <a:rPr lang="cs-CZ" b="1" dirty="0">
                <a:solidFill>
                  <a:schemeClr val="tx1"/>
                </a:solidFill>
              </a:rPr>
              <a:t>n</a:t>
            </a:r>
            <a:r>
              <a:rPr lang="cs-CZ" b="1" dirty="0" smtClean="0">
                <a:solidFill>
                  <a:schemeClr val="tx1"/>
                </a:solidFill>
              </a:rPr>
              <a:t>a/v hostiteli,</a:t>
            </a:r>
          </a:p>
          <a:p>
            <a:pPr algn="ctr"/>
            <a:r>
              <a:rPr lang="cs-CZ" b="1" dirty="0" smtClean="0">
                <a:solidFill>
                  <a:schemeClr val="tx1"/>
                </a:solidFill>
              </a:rPr>
              <a:t>ale nemnoží se </a:t>
            </a:r>
          </a:p>
          <a:p>
            <a:pPr algn="ctr"/>
            <a:endParaRPr lang="cs-CZ" dirty="0">
              <a:solidFill>
                <a:schemeClr val="tx1"/>
              </a:solidFill>
            </a:endParaRPr>
          </a:p>
        </p:txBody>
      </p:sp>
    </p:spTree>
    <p:extLst>
      <p:ext uri="{BB962C8B-B14F-4D97-AF65-F5344CB8AC3E}">
        <p14:creationId xmlns:p14="http://schemas.microsoft.com/office/powerpoint/2010/main" val="32709812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850106"/>
          </a:xfrm>
        </p:spPr>
        <p:txBody>
          <a:bodyPr>
            <a:normAutofit/>
          </a:bodyPr>
          <a:lstStyle/>
          <a:p>
            <a:r>
              <a:rPr lang="cs-CZ" sz="3400" dirty="0" smtClean="0"/>
              <a:t>Epidemiologie cizopasníků - příklady</a:t>
            </a:r>
            <a:endParaRPr lang="cs-CZ" sz="3400" dirty="0"/>
          </a:p>
        </p:txBody>
      </p:sp>
      <p:sp>
        <p:nvSpPr>
          <p:cNvPr id="3" name="Zástupný symbol pro text 2"/>
          <p:cNvSpPr>
            <a:spLocks noGrp="1"/>
          </p:cNvSpPr>
          <p:nvPr>
            <p:ph type="body" idx="1"/>
          </p:nvPr>
        </p:nvSpPr>
        <p:spPr>
          <a:xfrm>
            <a:off x="467544" y="1052736"/>
            <a:ext cx="4040188" cy="567754"/>
          </a:xfrm>
        </p:spPr>
        <p:txBody>
          <a:bodyPr/>
          <a:lstStyle/>
          <a:p>
            <a:r>
              <a:rPr lang="cs-CZ" dirty="0" smtClean="0"/>
              <a:t>                      </a:t>
            </a:r>
            <a:r>
              <a:rPr lang="cs-CZ" dirty="0" smtClean="0"/>
              <a:t>Malárie (mikro)</a:t>
            </a:r>
            <a:endParaRPr lang="cs-CZ" dirty="0"/>
          </a:p>
        </p:txBody>
      </p:sp>
      <p:sp>
        <p:nvSpPr>
          <p:cNvPr id="5" name="Zástupný symbol pro text 4"/>
          <p:cNvSpPr>
            <a:spLocks noGrp="1"/>
          </p:cNvSpPr>
          <p:nvPr>
            <p:ph type="body" sz="quarter" idx="3"/>
          </p:nvPr>
        </p:nvSpPr>
        <p:spPr>
          <a:xfrm>
            <a:off x="4645025" y="980728"/>
            <a:ext cx="4041775" cy="639762"/>
          </a:xfrm>
        </p:spPr>
        <p:txBody>
          <a:bodyPr/>
          <a:lstStyle/>
          <a:p>
            <a:r>
              <a:rPr lang="cs-CZ" dirty="0" smtClean="0"/>
              <a:t>              </a:t>
            </a:r>
            <a:r>
              <a:rPr lang="cs-CZ" dirty="0" err="1" smtClean="0"/>
              <a:t>Schistosmosa</a:t>
            </a:r>
            <a:r>
              <a:rPr lang="cs-CZ" dirty="0" smtClean="0"/>
              <a:t> (makro)</a:t>
            </a:r>
            <a:endParaRPr lang="cs-CZ" dirty="0"/>
          </a:p>
        </p:txBody>
      </p:sp>
      <p:pic>
        <p:nvPicPr>
          <p:cNvPr id="337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68410" y="1556791"/>
            <a:ext cx="4159574" cy="52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20402" y="1628800"/>
            <a:ext cx="441609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0644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92088"/>
          </a:xfrm>
        </p:spPr>
        <p:txBody>
          <a:bodyPr>
            <a:normAutofit/>
          </a:bodyPr>
          <a:lstStyle/>
          <a:p>
            <a:r>
              <a:rPr lang="cs-CZ" sz="3400" dirty="0" smtClean="0"/>
              <a:t>Epidemiologické modely</a:t>
            </a:r>
            <a:endParaRPr lang="cs-CZ" sz="3400" dirty="0"/>
          </a:p>
        </p:txBody>
      </p:sp>
      <p:sp>
        <p:nvSpPr>
          <p:cNvPr id="3" name="Zástupný symbol pro text 2"/>
          <p:cNvSpPr>
            <a:spLocks noGrp="1"/>
          </p:cNvSpPr>
          <p:nvPr>
            <p:ph type="body" idx="1"/>
          </p:nvPr>
        </p:nvSpPr>
        <p:spPr>
          <a:xfrm>
            <a:off x="457200" y="1268760"/>
            <a:ext cx="4040188" cy="720080"/>
          </a:xfrm>
        </p:spPr>
        <p:txBody>
          <a:bodyPr>
            <a:normAutofit fontScale="92500" lnSpcReduction="20000"/>
          </a:bodyPr>
          <a:lstStyle/>
          <a:p>
            <a:r>
              <a:rPr lang="cs-CZ" dirty="0" err="1" smtClean="0"/>
              <a:t>Mikroparazit</a:t>
            </a:r>
            <a:r>
              <a:rPr lang="cs-CZ" dirty="0" smtClean="0"/>
              <a:t> šířený vektorem</a:t>
            </a:r>
          </a:p>
          <a:p>
            <a:r>
              <a:rPr lang="cs-CZ" dirty="0"/>
              <a:t> </a:t>
            </a:r>
            <a:r>
              <a:rPr lang="cs-CZ" dirty="0" smtClean="0"/>
              <a:t>- Malárie</a:t>
            </a:r>
            <a:endParaRPr lang="cs-CZ" dirty="0"/>
          </a:p>
        </p:txBody>
      </p:sp>
      <p:sp>
        <p:nvSpPr>
          <p:cNvPr id="5" name="Zástupný symbol pro text 4"/>
          <p:cNvSpPr>
            <a:spLocks noGrp="1"/>
          </p:cNvSpPr>
          <p:nvPr>
            <p:ph type="body" sz="quarter" idx="3"/>
          </p:nvPr>
        </p:nvSpPr>
        <p:spPr>
          <a:xfrm>
            <a:off x="4716016" y="1170658"/>
            <a:ext cx="4041775" cy="690091"/>
          </a:xfrm>
        </p:spPr>
        <p:txBody>
          <a:bodyPr>
            <a:normAutofit fontScale="92500" lnSpcReduction="20000"/>
          </a:bodyPr>
          <a:lstStyle/>
          <a:p>
            <a:r>
              <a:rPr lang="cs-CZ" dirty="0" err="1" smtClean="0"/>
              <a:t>Makroparazit</a:t>
            </a:r>
            <a:r>
              <a:rPr lang="cs-CZ" dirty="0" smtClean="0"/>
              <a:t> s nepřímým přenosem - </a:t>
            </a:r>
            <a:r>
              <a:rPr lang="cs-CZ" dirty="0" err="1" smtClean="0"/>
              <a:t>Schistosomosa</a:t>
            </a:r>
            <a:endParaRPr lang="cs-CZ" dirty="0"/>
          </a:p>
        </p:txBody>
      </p:sp>
      <p:pic>
        <p:nvPicPr>
          <p:cNvPr id="32771"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rot="21447093">
            <a:off x="35496" y="2348880"/>
            <a:ext cx="4384791"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rot="21449330">
            <a:off x="4569864" y="2276872"/>
            <a:ext cx="4561215" cy="379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999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994122"/>
          </a:xfrm>
        </p:spPr>
        <p:txBody>
          <a:bodyPr>
            <a:normAutofit fontScale="90000"/>
          </a:bodyPr>
          <a:lstStyle/>
          <a:p>
            <a:r>
              <a:rPr lang="cs-CZ" dirty="0" smtClean="0">
                <a:solidFill>
                  <a:srgbClr val="0070C0"/>
                </a:solidFill>
              </a:rPr>
              <a:t>2. Co je základní jednotkou studia populační ekologie parazitů ?</a:t>
            </a:r>
            <a:endParaRPr lang="cs-CZ" dirty="0">
              <a:solidFill>
                <a:srgbClr val="0070C0"/>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96848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364671" y="5229200"/>
            <a:ext cx="6871625" cy="1107996"/>
          </a:xfrm>
          <a:prstGeom prst="rect">
            <a:avLst/>
          </a:prstGeom>
          <a:noFill/>
        </p:spPr>
        <p:txBody>
          <a:bodyPr wrap="none" rtlCol="0">
            <a:spAutoFit/>
          </a:bodyPr>
          <a:lstStyle/>
          <a:p>
            <a:pPr marL="342900" indent="-342900">
              <a:buAutoNum type="arabicPeriod"/>
            </a:pPr>
            <a:r>
              <a:rPr lang="cs-CZ" sz="2200" dirty="0" smtClean="0"/>
              <a:t>Populace jako jednotka studia</a:t>
            </a:r>
          </a:p>
          <a:p>
            <a:pPr marL="342900" indent="-342900">
              <a:buAutoNum type="arabicPeriod"/>
            </a:pPr>
            <a:r>
              <a:rPr lang="cs-CZ" sz="2200" dirty="0" smtClean="0"/>
              <a:t>Parazitární infekce jako jednotka studia</a:t>
            </a:r>
          </a:p>
          <a:p>
            <a:pPr marL="342900" indent="-342900">
              <a:buAutoNum type="arabicPeriod"/>
            </a:pPr>
            <a:r>
              <a:rPr lang="cs-CZ" sz="2200" dirty="0" smtClean="0"/>
              <a:t>Jak měříme infekci/invazi parazitů v populaci hostitele ?</a:t>
            </a:r>
            <a:endParaRPr lang="cs-CZ" sz="2200" dirty="0"/>
          </a:p>
        </p:txBody>
      </p:sp>
    </p:spTree>
    <p:extLst>
      <p:ext uri="{BB962C8B-B14F-4D97-AF65-F5344CB8AC3E}">
        <p14:creationId xmlns:p14="http://schemas.microsoft.com/office/powerpoint/2010/main" val="19903358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1F6416-E365-4C04-88B0-8666A7051D6C}" type="slidenum">
              <a:rPr lang="cs-CZ" altLang="cs-CZ" sz="1400" smtClean="0"/>
              <a:pPr>
                <a:spcBef>
                  <a:spcPct val="0"/>
                </a:spcBef>
                <a:buFontTx/>
                <a:buNone/>
              </a:pPr>
              <a:t>90</a:t>
            </a:fld>
            <a:endParaRPr lang="cs-CZ" altLang="cs-CZ" sz="1400" smtClean="0"/>
          </a:p>
        </p:txBody>
      </p:sp>
      <p:sp>
        <p:nvSpPr>
          <p:cNvPr id="35843" name="Rectangle 2"/>
          <p:cNvSpPr>
            <a:spLocks noGrp="1" noChangeArrowheads="1"/>
          </p:cNvSpPr>
          <p:nvPr>
            <p:ph type="title"/>
          </p:nvPr>
        </p:nvSpPr>
        <p:spPr>
          <a:xfrm>
            <a:off x="457200" y="188913"/>
            <a:ext cx="8229600" cy="1143000"/>
          </a:xfrm>
        </p:spPr>
        <p:txBody>
          <a:bodyPr>
            <a:normAutofit fontScale="90000"/>
          </a:bodyPr>
          <a:lstStyle/>
          <a:p>
            <a:pPr eaLnBrk="1" hangingPunct="1"/>
            <a:r>
              <a:rPr lang="cs-CZ" altLang="cs-CZ" sz="4000" b="1" dirty="0" smtClean="0"/>
              <a:t>Ekologie parazitických organismů</a:t>
            </a:r>
            <a:br>
              <a:rPr lang="cs-CZ" altLang="cs-CZ" sz="4000" b="1" dirty="0" smtClean="0"/>
            </a:br>
            <a:endParaRPr lang="cs-CZ" altLang="cs-CZ" sz="4000" b="1" dirty="0" smtClean="0"/>
          </a:p>
        </p:txBody>
      </p:sp>
      <p:sp>
        <p:nvSpPr>
          <p:cNvPr id="35844" name="Rectangle 3"/>
          <p:cNvSpPr>
            <a:spLocks noGrp="1" noChangeArrowheads="1"/>
          </p:cNvSpPr>
          <p:nvPr>
            <p:ph type="body" idx="1"/>
          </p:nvPr>
        </p:nvSpPr>
        <p:spPr>
          <a:xfrm>
            <a:off x="323850" y="1196801"/>
            <a:ext cx="8229600" cy="5616575"/>
          </a:xfrm>
        </p:spPr>
        <p:txBody>
          <a:bodyPr/>
          <a:lstStyle/>
          <a:p>
            <a:pPr lvl="1" eaLnBrk="1" hangingPunct="1">
              <a:lnSpc>
                <a:spcPct val="80000"/>
              </a:lnSpc>
              <a:buFontTx/>
              <a:buNone/>
            </a:pPr>
            <a:r>
              <a:rPr lang="cs-CZ" altLang="cs-CZ" sz="2000" b="1" dirty="0" smtClean="0"/>
              <a:t>Schopnost infikovat dostatečný počet nových jedinců hostitelského druhu je klíčovým parametrem biologické zdatnosti parazita. </a:t>
            </a:r>
          </a:p>
          <a:p>
            <a:pPr lvl="1" eaLnBrk="1" hangingPunct="1">
              <a:lnSpc>
                <a:spcPct val="80000"/>
              </a:lnSpc>
              <a:buFontTx/>
              <a:buNone/>
            </a:pPr>
            <a:endParaRPr lang="cs-CZ" altLang="cs-CZ" sz="2000" b="1" dirty="0" smtClean="0"/>
          </a:p>
          <a:p>
            <a:pPr eaLnBrk="1" hangingPunct="1">
              <a:lnSpc>
                <a:spcPct val="80000"/>
              </a:lnSpc>
            </a:pPr>
            <a:r>
              <a:rPr lang="cs-CZ" altLang="cs-CZ" sz="1800" dirty="0" smtClean="0"/>
              <a:t>Mikroevoluce parazita díky tomu ve většině případů vede k maximalizaci </a:t>
            </a:r>
          </a:p>
          <a:p>
            <a:pPr eaLnBrk="1" hangingPunct="1">
              <a:lnSpc>
                <a:spcPct val="80000"/>
              </a:lnSpc>
              <a:buFontTx/>
              <a:buNone/>
            </a:pPr>
            <a:endParaRPr lang="cs-CZ" altLang="cs-CZ" sz="1800" b="1" dirty="0" smtClean="0"/>
          </a:p>
          <a:p>
            <a:pPr eaLnBrk="1" hangingPunct="1">
              <a:lnSpc>
                <a:spcPct val="80000"/>
              </a:lnSpc>
              <a:buFontTx/>
              <a:buNone/>
            </a:pPr>
            <a:r>
              <a:rPr lang="cs-CZ" altLang="cs-CZ" sz="1800" b="1" dirty="0"/>
              <a:t>	</a:t>
            </a:r>
            <a:r>
              <a:rPr lang="cs-CZ" altLang="cs-CZ" sz="1800" b="1" dirty="0" smtClean="0"/>
              <a:t>základní růstové konstanty (Rychlosti) </a:t>
            </a:r>
            <a:r>
              <a:rPr lang="cs-CZ" altLang="cs-CZ" sz="1800" b="1" i="1" dirty="0" smtClean="0"/>
              <a:t>R</a:t>
            </a:r>
            <a:r>
              <a:rPr lang="cs-CZ" altLang="cs-CZ" sz="1800" b="1" i="1" baseline="-25000" dirty="0" smtClean="0"/>
              <a:t>0</a:t>
            </a:r>
          </a:p>
          <a:p>
            <a:pPr eaLnBrk="1" hangingPunct="1">
              <a:lnSpc>
                <a:spcPct val="80000"/>
              </a:lnSpc>
            </a:pPr>
            <a:endParaRPr lang="cs-CZ" altLang="cs-CZ" sz="1800" dirty="0" smtClean="0"/>
          </a:p>
          <a:p>
            <a:pPr eaLnBrk="1" hangingPunct="1">
              <a:lnSpc>
                <a:spcPct val="80000"/>
              </a:lnSpc>
            </a:pPr>
            <a:r>
              <a:rPr lang="cs-CZ" altLang="cs-CZ" sz="1800" b="1" dirty="0" smtClean="0"/>
              <a:t>u </a:t>
            </a:r>
            <a:r>
              <a:rPr lang="cs-CZ" altLang="cs-CZ" sz="1800" b="1" dirty="0" err="1" smtClean="0"/>
              <a:t>mikroparazitů</a:t>
            </a:r>
            <a:r>
              <a:rPr lang="cs-CZ" altLang="cs-CZ" sz="1800" b="1" dirty="0" smtClean="0"/>
              <a:t> </a:t>
            </a:r>
            <a:r>
              <a:rPr lang="cs-CZ" altLang="cs-CZ" sz="1800" dirty="0" smtClean="0"/>
              <a:t>odpovídá  průměrnému počtu hostitelů, které nakazí jeden nakažený jedinec v populaci neimunizovaných a nenakažených jedinců, </a:t>
            </a:r>
          </a:p>
          <a:p>
            <a:pPr eaLnBrk="1" hangingPunct="1">
              <a:lnSpc>
                <a:spcPct val="80000"/>
              </a:lnSpc>
              <a:buFontTx/>
              <a:buNone/>
            </a:pPr>
            <a:endParaRPr lang="cs-CZ" altLang="cs-CZ" sz="1800" dirty="0" smtClean="0"/>
          </a:p>
          <a:p>
            <a:pPr eaLnBrk="1" hangingPunct="1">
              <a:lnSpc>
                <a:spcPct val="80000"/>
              </a:lnSpc>
            </a:pPr>
            <a:r>
              <a:rPr lang="cs-CZ" altLang="cs-CZ" sz="1800" b="1" dirty="0" smtClean="0"/>
              <a:t>u </a:t>
            </a:r>
            <a:r>
              <a:rPr lang="cs-CZ" altLang="cs-CZ" sz="1800" b="1" dirty="0" err="1" smtClean="0"/>
              <a:t>makroparazitů</a:t>
            </a:r>
            <a:r>
              <a:rPr lang="cs-CZ" altLang="cs-CZ" sz="1800" b="1" dirty="0" smtClean="0"/>
              <a:t> </a:t>
            </a:r>
            <a:r>
              <a:rPr lang="cs-CZ" altLang="cs-CZ" sz="1800" dirty="0" smtClean="0"/>
              <a:t>odpovídá průměrnému počtu potomků jednoho parazita, kteří se dostanou v populaci neimunizovaných a nenakažených hostitelů do nového hostitele. </a:t>
            </a:r>
          </a:p>
          <a:p>
            <a:pPr eaLnBrk="1" hangingPunct="1">
              <a:lnSpc>
                <a:spcPct val="80000"/>
              </a:lnSpc>
            </a:pPr>
            <a:endParaRPr lang="cs-CZ" altLang="cs-CZ" sz="1800" dirty="0" smtClean="0"/>
          </a:p>
          <a:p>
            <a:pPr eaLnBrk="1" hangingPunct="1">
              <a:lnSpc>
                <a:spcPct val="80000"/>
              </a:lnSpc>
              <a:buFontTx/>
              <a:buNone/>
            </a:pPr>
            <a:r>
              <a:rPr lang="cs-CZ" altLang="cs-CZ" sz="1800" dirty="0" smtClean="0"/>
              <a:t>	</a:t>
            </a:r>
            <a:r>
              <a:rPr lang="cs-CZ" altLang="cs-CZ" sz="1800" b="1" dirty="0" smtClean="0"/>
              <a:t>Rychlost, jakou se dokáže </a:t>
            </a:r>
            <a:r>
              <a:rPr lang="cs-CZ" altLang="cs-CZ" sz="1800" b="1" dirty="0" err="1" smtClean="0"/>
              <a:t>infrapopulace</a:t>
            </a:r>
            <a:r>
              <a:rPr lang="cs-CZ" altLang="cs-CZ" sz="1800" b="1" dirty="0" smtClean="0"/>
              <a:t> parazitů množit uvnitř nakaženého hostitele, nehraje z hlediska biologické zdatnosti parazita obvykle zásadnější roli. </a:t>
            </a:r>
          </a:p>
          <a:p>
            <a:pPr eaLnBrk="1" hangingPunct="1">
              <a:lnSpc>
                <a:spcPct val="80000"/>
              </a:lnSpc>
            </a:pPr>
            <a:endParaRPr lang="cs-CZ" altLang="cs-CZ" sz="1800" dirty="0" smtClean="0"/>
          </a:p>
        </p:txBody>
      </p:sp>
    </p:spTree>
    <p:extLst>
      <p:ext uri="{BB962C8B-B14F-4D97-AF65-F5344CB8AC3E}">
        <p14:creationId xmlns:p14="http://schemas.microsoft.com/office/powerpoint/2010/main" val="5295590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720080"/>
          </a:xfrm>
        </p:spPr>
        <p:txBody>
          <a:bodyPr>
            <a:normAutofit/>
          </a:bodyPr>
          <a:lstStyle/>
          <a:p>
            <a:r>
              <a:rPr lang="cs-CZ" sz="3400" dirty="0" smtClean="0"/>
              <a:t>Základní reprodukční rychlost</a:t>
            </a:r>
            <a:endParaRPr lang="cs-CZ" sz="3400" dirty="0"/>
          </a:p>
        </p:txBody>
      </p:sp>
      <p:pic>
        <p:nvPicPr>
          <p:cNvPr id="1126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776864" cy="541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4574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normAutofit/>
          </a:bodyPr>
          <a:lstStyle/>
          <a:p>
            <a:r>
              <a:rPr lang="cs-CZ" sz="3400" dirty="0" smtClean="0"/>
              <a:t>Epidemiologický význam hodnoty R</a:t>
            </a:r>
            <a:endParaRPr lang="cs-CZ" sz="3400" dirty="0"/>
          </a:p>
        </p:txBody>
      </p:sp>
      <p:sp>
        <p:nvSpPr>
          <p:cNvPr id="3" name="Zástupný symbol pro obsah 2"/>
          <p:cNvSpPr>
            <a:spLocks noGrp="1"/>
          </p:cNvSpPr>
          <p:nvPr>
            <p:ph idx="1"/>
          </p:nvPr>
        </p:nvSpPr>
        <p:spPr>
          <a:xfrm>
            <a:off x="457200" y="1124744"/>
            <a:ext cx="8229600" cy="5544616"/>
          </a:xfrm>
        </p:spPr>
        <p:txBody>
          <a:bodyPr>
            <a:normAutofit fontScale="77500" lnSpcReduction="20000"/>
          </a:bodyPr>
          <a:lstStyle/>
          <a:p>
            <a:r>
              <a:rPr lang="cs-CZ" dirty="0" smtClean="0"/>
              <a:t>Koncept základní míry růstu </a:t>
            </a:r>
            <a:r>
              <a:rPr lang="cs-CZ" b="1" dirty="0" smtClean="0"/>
              <a:t>R</a:t>
            </a:r>
            <a:r>
              <a:rPr lang="cs-CZ" dirty="0" smtClean="0"/>
              <a:t> je zcela zásadní pro popis a studium epidemiologie a kontrolu průběhu parazitárních infekcí.</a:t>
            </a:r>
          </a:p>
          <a:p>
            <a:r>
              <a:rPr lang="cs-CZ" dirty="0" smtClean="0"/>
              <a:t>Rozsah hodnoty </a:t>
            </a:r>
            <a:r>
              <a:rPr lang="cs-CZ" b="1" dirty="0" smtClean="0"/>
              <a:t>R</a:t>
            </a:r>
            <a:r>
              <a:rPr lang="cs-CZ" dirty="0" smtClean="0"/>
              <a:t> vyjadřuje schopnost patogenu se množit v populaci hostitele a v návaznosti na procesy závislé na hustotě, které ovlivňují šíření parazitární infekce, určují  abundanci a prevalenci infekce.</a:t>
            </a:r>
          </a:p>
          <a:p>
            <a:r>
              <a:rPr lang="cs-CZ" dirty="0" smtClean="0"/>
              <a:t>Pro jakýkoliv druh parazita bude </a:t>
            </a:r>
            <a:r>
              <a:rPr lang="cs-CZ" b="1" dirty="0" smtClean="0"/>
              <a:t>R</a:t>
            </a:r>
            <a:r>
              <a:rPr lang="cs-CZ" dirty="0" smtClean="0"/>
              <a:t> variabilní v závislosti na geografické lokaci, na daném místě klimatickým faktorům a socioekonomickým okolnostem/podmínkám v případě napadení člověka.</a:t>
            </a:r>
          </a:p>
          <a:p>
            <a:r>
              <a:rPr lang="cs-CZ" dirty="0" smtClean="0"/>
              <a:t>Parazity s vysokou hodnotou </a:t>
            </a:r>
            <a:r>
              <a:rPr lang="cs-CZ" b="1" dirty="0" smtClean="0"/>
              <a:t>R</a:t>
            </a:r>
            <a:r>
              <a:rPr lang="cs-CZ" dirty="0" smtClean="0"/>
              <a:t> bude mnohem obtížnější kontrolovat, než ty vyznačující se nízkou hodnotou </a:t>
            </a:r>
            <a:r>
              <a:rPr lang="cs-CZ" b="1" dirty="0" smtClean="0"/>
              <a:t>R</a:t>
            </a:r>
            <a:r>
              <a:rPr lang="cs-CZ" dirty="0" smtClean="0"/>
              <a:t>.</a:t>
            </a:r>
          </a:p>
          <a:p>
            <a:r>
              <a:rPr lang="cs-CZ" dirty="0" smtClean="0"/>
              <a:t>Hodnota parametru </a:t>
            </a:r>
            <a:r>
              <a:rPr lang="cs-CZ" b="1" dirty="0" smtClean="0"/>
              <a:t>R </a:t>
            </a:r>
            <a:r>
              <a:rPr lang="cs-CZ" dirty="0" smtClean="0"/>
              <a:t>je determinována rozmnožováním, přežíváním a schopností šíření daného druhu cizopasníka.</a:t>
            </a:r>
          </a:p>
          <a:p>
            <a:endParaRPr lang="cs-CZ" dirty="0"/>
          </a:p>
        </p:txBody>
      </p:sp>
    </p:spTree>
    <p:extLst>
      <p:ext uri="{BB962C8B-B14F-4D97-AF65-F5344CB8AC3E}">
        <p14:creationId xmlns:p14="http://schemas.microsoft.com/office/powerpoint/2010/main" val="39845691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normAutofit/>
          </a:bodyPr>
          <a:lstStyle/>
          <a:p>
            <a:r>
              <a:rPr lang="cs-CZ" sz="3400" dirty="0" smtClean="0"/>
              <a:t>Co je to virulence ?</a:t>
            </a:r>
            <a:endParaRPr lang="cs-CZ" sz="3400" dirty="0"/>
          </a:p>
        </p:txBody>
      </p:sp>
      <p:sp>
        <p:nvSpPr>
          <p:cNvPr id="3" name="Zástupný symbol pro obsah 2"/>
          <p:cNvSpPr>
            <a:spLocks noGrp="1"/>
          </p:cNvSpPr>
          <p:nvPr>
            <p:ph idx="1"/>
          </p:nvPr>
        </p:nvSpPr>
        <p:spPr>
          <a:xfrm>
            <a:off x="457200" y="894730"/>
            <a:ext cx="8229600" cy="5963270"/>
          </a:xfrm>
        </p:spPr>
        <p:txBody>
          <a:bodyPr>
            <a:normAutofit fontScale="55000" lnSpcReduction="20000"/>
          </a:bodyPr>
          <a:lstStyle/>
          <a:p>
            <a:r>
              <a:rPr lang="cs-CZ" b="1" dirty="0"/>
              <a:t>Virulence</a:t>
            </a:r>
            <a:r>
              <a:rPr lang="cs-CZ" dirty="0"/>
              <a:t> je schopnost </a:t>
            </a:r>
            <a:r>
              <a:rPr lang="cs-CZ" b="1" dirty="0"/>
              <a:t>patogenu nebo mikroorganismu</a:t>
            </a:r>
            <a:r>
              <a:rPr lang="cs-CZ" dirty="0"/>
              <a:t> způsobit poškození hostitele.</a:t>
            </a:r>
          </a:p>
          <a:p>
            <a:r>
              <a:rPr lang="cs-CZ" dirty="0"/>
              <a:t>Ve většině, zejména ve zvířecích systémech, se virulence týká stupně poškození způsobeného mikrobem jeho hostiteli</a:t>
            </a:r>
            <a:r>
              <a:rPr lang="cs-CZ" dirty="0" smtClean="0"/>
              <a:t>.</a:t>
            </a:r>
            <a:r>
              <a:rPr lang="cs-CZ" dirty="0"/>
              <a:t> </a:t>
            </a:r>
            <a:r>
              <a:rPr lang="cs-CZ" b="1" dirty="0"/>
              <a:t>Patogenita organismu – jeho schopnost vyvolávat onemocnění</a:t>
            </a:r>
            <a:r>
              <a:rPr lang="cs-CZ" dirty="0"/>
              <a:t> – je určena jeho </a:t>
            </a:r>
            <a:r>
              <a:rPr lang="cs-CZ" b="1" dirty="0"/>
              <a:t>faktory virulence</a:t>
            </a:r>
            <a:r>
              <a:rPr lang="cs-CZ" dirty="0" smtClean="0"/>
              <a:t>.</a:t>
            </a:r>
            <a:r>
              <a:rPr lang="cs-CZ" dirty="0"/>
              <a:t> Ve specifickém kontextu genu pro genové systémy, často u rostlin, virulence odkazuje na schopnost patogenu infikovat rezistentní hostitele. </a:t>
            </a:r>
          </a:p>
          <a:p>
            <a:r>
              <a:rPr lang="cs-CZ" dirty="0"/>
              <a:t>Podstatné jméno </a:t>
            </a:r>
            <a:r>
              <a:rPr lang="cs-CZ" b="1" i="1" dirty="0"/>
              <a:t>virulence</a:t>
            </a:r>
            <a:r>
              <a:rPr lang="cs-CZ" b="1" dirty="0"/>
              <a:t> pochází z adjektiva </a:t>
            </a:r>
            <a:r>
              <a:rPr lang="cs-CZ" b="1" i="1" dirty="0"/>
              <a:t>virulentní</a:t>
            </a:r>
            <a:r>
              <a:rPr lang="cs-CZ" b="1" dirty="0"/>
              <a:t>, </a:t>
            </a:r>
            <a:r>
              <a:rPr lang="cs-CZ" dirty="0"/>
              <a:t>což znamená závažnost onemocnění</a:t>
            </a:r>
            <a:r>
              <a:rPr lang="cs-CZ" dirty="0" smtClean="0"/>
              <a:t>.</a:t>
            </a:r>
            <a:r>
              <a:rPr lang="cs-CZ" dirty="0"/>
              <a:t> Slovo </a:t>
            </a:r>
            <a:r>
              <a:rPr lang="cs-CZ" i="1" dirty="0" err="1"/>
              <a:t>virulent</a:t>
            </a:r>
            <a:r>
              <a:rPr lang="cs-CZ" dirty="0"/>
              <a:t> pochází </a:t>
            </a:r>
            <a:r>
              <a:rPr lang="cs-CZ" b="1" dirty="0"/>
              <a:t>z latinského slova </a:t>
            </a:r>
            <a:r>
              <a:rPr lang="cs-CZ" b="1" i="1" dirty="0" err="1"/>
              <a:t>virulentus</a:t>
            </a:r>
            <a:r>
              <a:rPr lang="cs-CZ" b="1" dirty="0"/>
              <a:t>, což znamená "otrávená rána" nebo "plná jedu". </a:t>
            </a:r>
          </a:p>
          <a:p>
            <a:r>
              <a:rPr lang="cs-CZ" dirty="0"/>
              <a:t>Z </a:t>
            </a:r>
            <a:r>
              <a:rPr lang="cs-CZ" b="1" dirty="0"/>
              <a:t>ekologického hlediska je virulence ztráta kondice</a:t>
            </a:r>
            <a:r>
              <a:rPr lang="cs-CZ" dirty="0"/>
              <a:t> způsobená parazitem na jeho hostiteli. Virulence může být chápána </a:t>
            </a:r>
            <a:r>
              <a:rPr lang="cs-CZ" b="1" dirty="0"/>
              <a:t>z hlediska bezprostředních příčin </a:t>
            </a:r>
            <a:r>
              <a:rPr lang="cs-CZ" dirty="0"/>
              <a:t>- těch specifických rysů patogenu, </a:t>
            </a:r>
            <a:r>
              <a:rPr lang="cs-CZ" b="1" dirty="0"/>
              <a:t>které pomáhají hostiteli onemocnět </a:t>
            </a:r>
            <a:r>
              <a:rPr lang="cs-CZ" dirty="0"/>
              <a:t>- a </a:t>
            </a:r>
            <a:r>
              <a:rPr lang="cs-CZ" b="1" dirty="0"/>
              <a:t>konečných příčin - evolučních tlaků</a:t>
            </a:r>
            <a:r>
              <a:rPr lang="cs-CZ" dirty="0"/>
              <a:t>, které vedou k virulentním rysům vyskytujícím se v kmeni patogenu. </a:t>
            </a:r>
            <a:endParaRPr lang="cs-CZ" baseline="30000" dirty="0" smtClean="0"/>
          </a:p>
          <a:p>
            <a:pPr marL="0" indent="0">
              <a:buNone/>
            </a:pPr>
            <a:endParaRPr lang="cs-CZ" baseline="30000" dirty="0" smtClean="0"/>
          </a:p>
          <a:p>
            <a:r>
              <a:rPr lang="cs-CZ" b="1" dirty="0"/>
              <a:t>Virulence</a:t>
            </a:r>
            <a:r>
              <a:rPr lang="cs-CZ" dirty="0"/>
              <a:t> je individuální vlastnost patogenu (např. </a:t>
            </a:r>
            <a:r>
              <a:rPr lang="cs-CZ" dirty="0" smtClean="0"/>
              <a:t>bakterie, viru, parazita), </a:t>
            </a:r>
            <a:r>
              <a:rPr lang="cs-CZ" dirty="0"/>
              <a:t>která vyjadřuje </a:t>
            </a:r>
            <a:r>
              <a:rPr lang="cs-CZ" b="1" dirty="0"/>
              <a:t>stupeň patogenity</a:t>
            </a:r>
            <a:r>
              <a:rPr lang="cs-CZ" dirty="0"/>
              <a:t> určitého mikrobiálního </a:t>
            </a:r>
            <a:r>
              <a:rPr lang="cs-CZ" b="1" dirty="0" smtClean="0"/>
              <a:t>kmene/druhu</a:t>
            </a:r>
            <a:r>
              <a:rPr lang="cs-CZ" dirty="0"/>
              <a:t> ve srovnání s ostatními kmeny daného druhu. Také se dá říci, že jednotlivé kmeny jsou různě virulentní</a:t>
            </a:r>
            <a:r>
              <a:rPr lang="cs-CZ" dirty="0" smtClean="0"/>
              <a:t>.</a:t>
            </a:r>
            <a:endParaRPr lang="cs-CZ" dirty="0"/>
          </a:p>
          <a:p>
            <a:r>
              <a:rPr lang="cs-CZ" b="1" dirty="0"/>
              <a:t>Virulence </a:t>
            </a:r>
            <a:r>
              <a:rPr lang="cs-CZ" dirty="0"/>
              <a:t>se určuje například podle </a:t>
            </a:r>
            <a:r>
              <a:rPr lang="cs-CZ" b="1" dirty="0"/>
              <a:t>schopnosti </a:t>
            </a:r>
            <a:r>
              <a:rPr lang="cs-CZ" b="1" dirty="0" smtClean="0"/>
              <a:t>patogenu </a:t>
            </a:r>
            <a:r>
              <a:rPr lang="cs-CZ" b="1" dirty="0"/>
              <a:t>vyvolat onemocnění či v rámci něho usmrtit hostitele</a:t>
            </a:r>
            <a:r>
              <a:rPr lang="cs-CZ" dirty="0"/>
              <a:t>. Kmeny, které mají tak nízkou virulenci, které téměř nezpůsobují onemocnění, ačkoliv daný druh patogenní je, se nazývají </a:t>
            </a:r>
            <a:r>
              <a:rPr lang="cs-CZ" b="1" dirty="0"/>
              <a:t>avirulentní</a:t>
            </a:r>
            <a:r>
              <a:rPr lang="cs-CZ" dirty="0"/>
              <a:t> (a daná vlastnost </a:t>
            </a:r>
            <a:r>
              <a:rPr lang="cs-CZ" b="1" dirty="0"/>
              <a:t>avirulence</a:t>
            </a:r>
            <a:r>
              <a:rPr lang="cs-CZ" dirty="0" smtClean="0"/>
              <a:t>).</a:t>
            </a:r>
            <a:endParaRPr lang="cs-CZ" dirty="0"/>
          </a:p>
          <a:p>
            <a:endParaRPr lang="cs-CZ" dirty="0"/>
          </a:p>
          <a:p>
            <a:endParaRPr lang="cs-CZ" dirty="0"/>
          </a:p>
        </p:txBody>
      </p:sp>
    </p:spTree>
    <p:extLst>
      <p:ext uri="{BB962C8B-B14F-4D97-AF65-F5344CB8AC3E}">
        <p14:creationId xmlns:p14="http://schemas.microsoft.com/office/powerpoint/2010/main" val="29159023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13792"/>
            <a:ext cx="8229600" cy="1143000"/>
          </a:xfrm>
        </p:spPr>
        <p:txBody>
          <a:bodyPr>
            <a:noAutofit/>
          </a:bodyPr>
          <a:lstStyle/>
          <a:p>
            <a:r>
              <a:rPr lang="cs-CZ" sz="3400" dirty="0" smtClean="0"/>
              <a:t>Věková závislost infekce </a:t>
            </a:r>
            <a:r>
              <a:rPr lang="cs-CZ" sz="3400" i="1" dirty="0" err="1" smtClean="0"/>
              <a:t>Trichinella</a:t>
            </a:r>
            <a:r>
              <a:rPr lang="cs-CZ" sz="3400" i="1" dirty="0" smtClean="0"/>
              <a:t> </a:t>
            </a:r>
            <a:r>
              <a:rPr lang="cs-CZ" sz="3400" i="1" dirty="0" err="1" smtClean="0"/>
              <a:t>spiralis</a:t>
            </a:r>
            <a:r>
              <a:rPr lang="cs-CZ" sz="3400" i="1" dirty="0" smtClean="0"/>
              <a:t> </a:t>
            </a:r>
            <a:r>
              <a:rPr lang="cs-CZ" sz="3400" dirty="0" smtClean="0"/>
              <a:t>a </a:t>
            </a:r>
            <a:br>
              <a:rPr lang="cs-CZ" sz="3400" dirty="0" smtClean="0"/>
            </a:br>
            <a:r>
              <a:rPr lang="cs-CZ" sz="3400" i="1" dirty="0" err="1" smtClean="0"/>
              <a:t>Trichinella</a:t>
            </a:r>
            <a:r>
              <a:rPr lang="cs-CZ" sz="3400" i="1" dirty="0" smtClean="0"/>
              <a:t> </a:t>
            </a:r>
            <a:r>
              <a:rPr lang="cs-CZ" sz="3400" i="1" dirty="0" err="1" smtClean="0"/>
              <a:t>spiralis</a:t>
            </a:r>
            <a:r>
              <a:rPr lang="cs-CZ" sz="3400" i="1" dirty="0" smtClean="0"/>
              <a:t> </a:t>
            </a:r>
            <a:r>
              <a:rPr lang="cs-CZ" sz="3400" dirty="0" err="1" smtClean="0"/>
              <a:t>IgA</a:t>
            </a:r>
            <a:r>
              <a:rPr lang="cs-CZ" sz="3400" dirty="0" smtClean="0"/>
              <a:t> protilátková odpověď</a:t>
            </a:r>
            <a:br>
              <a:rPr lang="cs-CZ" sz="3400" dirty="0" smtClean="0"/>
            </a:br>
            <a:endParaRPr lang="cs-CZ" sz="3400" dirty="0"/>
          </a:p>
        </p:txBody>
      </p:sp>
      <p:pic>
        <p:nvPicPr>
          <p:cNvPr id="4" name="Zástupný symbol pro obsah 3"/>
          <p:cNvPicPr>
            <a:picLocks noGrp="1" noChangeAspect="1"/>
          </p:cNvPicPr>
          <p:nvPr>
            <p:ph idx="1"/>
          </p:nvPr>
        </p:nvPicPr>
        <p:blipFill>
          <a:blip r:embed="rId2"/>
          <a:stretch>
            <a:fillRect/>
          </a:stretch>
        </p:blipFill>
        <p:spPr>
          <a:xfrm>
            <a:off x="2051720" y="1628800"/>
            <a:ext cx="5400600" cy="3500389"/>
          </a:xfrm>
          <a:prstGeom prst="rect">
            <a:avLst/>
          </a:prstGeom>
        </p:spPr>
      </p:pic>
      <p:sp>
        <p:nvSpPr>
          <p:cNvPr id="5" name="TextovéPole 4"/>
          <p:cNvSpPr txBox="1"/>
          <p:nvPr/>
        </p:nvSpPr>
        <p:spPr>
          <a:xfrm>
            <a:off x="611560" y="5589240"/>
            <a:ext cx="7951664" cy="646331"/>
          </a:xfrm>
          <a:prstGeom prst="rect">
            <a:avLst/>
          </a:prstGeom>
          <a:noFill/>
        </p:spPr>
        <p:txBody>
          <a:bodyPr wrap="none" rtlCol="0">
            <a:spAutoFit/>
          </a:bodyPr>
          <a:lstStyle/>
          <a:p>
            <a:r>
              <a:rPr lang="cs-CZ" dirty="0" smtClean="0"/>
              <a:t>Hladina protilátek (měřeno jako titr v séru) se zvyšuje s růstem intenzity (průměrná</a:t>
            </a:r>
          </a:p>
          <a:p>
            <a:r>
              <a:rPr lang="cs-CZ" dirty="0"/>
              <a:t>i</a:t>
            </a:r>
            <a:r>
              <a:rPr lang="cs-CZ" dirty="0" smtClean="0"/>
              <a:t>ntenzita invaze) a klesá s jejím poklesem.</a:t>
            </a:r>
            <a:endParaRPr lang="cs-CZ" dirty="0"/>
          </a:p>
        </p:txBody>
      </p:sp>
    </p:spTree>
    <p:extLst>
      <p:ext uri="{BB962C8B-B14F-4D97-AF65-F5344CB8AC3E}">
        <p14:creationId xmlns:p14="http://schemas.microsoft.com/office/powerpoint/2010/main" val="779497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p:txBody>
          <a:bodyPr>
            <a:normAutofit/>
          </a:bodyPr>
          <a:lstStyle/>
          <a:p>
            <a:r>
              <a:rPr lang="cs-CZ" sz="3400" dirty="0" smtClean="0"/>
              <a:t>Základní epidemiologické modely</a:t>
            </a:r>
            <a:endParaRPr lang="cs-CZ" sz="3400" dirty="0"/>
          </a:p>
        </p:txBody>
      </p:sp>
      <p:sp>
        <p:nvSpPr>
          <p:cNvPr id="5" name="Zaoblený obdélník 4"/>
          <p:cNvSpPr/>
          <p:nvPr/>
        </p:nvSpPr>
        <p:spPr>
          <a:xfrm>
            <a:off x="1475656" y="2060848"/>
            <a:ext cx="2160240" cy="11521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(A) Mikroparaziti</a:t>
            </a:r>
          </a:p>
          <a:p>
            <a:pPr algn="ctr"/>
            <a:r>
              <a:rPr lang="cs-CZ" b="1" dirty="0">
                <a:solidFill>
                  <a:schemeClr val="tx1"/>
                </a:solidFill>
              </a:rPr>
              <a:t>p</a:t>
            </a:r>
            <a:r>
              <a:rPr lang="cs-CZ" b="1" dirty="0" smtClean="0">
                <a:solidFill>
                  <a:schemeClr val="tx1"/>
                </a:solidFill>
              </a:rPr>
              <a:t>řenášeni přímo</a:t>
            </a:r>
          </a:p>
          <a:p>
            <a:pPr algn="ctr"/>
            <a:r>
              <a:rPr lang="cs-CZ" dirty="0" smtClean="0">
                <a:solidFill>
                  <a:schemeClr val="tx1"/>
                </a:solidFill>
              </a:rPr>
              <a:t>(virus, bakterie)</a:t>
            </a:r>
            <a:endParaRPr lang="cs-CZ" dirty="0">
              <a:solidFill>
                <a:schemeClr val="tx1"/>
              </a:solidFill>
            </a:endParaRPr>
          </a:p>
        </p:txBody>
      </p:sp>
      <p:sp>
        <p:nvSpPr>
          <p:cNvPr id="8" name="Zaoblený obdélník 7"/>
          <p:cNvSpPr/>
          <p:nvPr/>
        </p:nvSpPr>
        <p:spPr>
          <a:xfrm>
            <a:off x="1475656" y="4149080"/>
            <a:ext cx="2160240" cy="11521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(C) Mikroparaziti</a:t>
            </a:r>
          </a:p>
          <a:p>
            <a:pPr algn="ctr"/>
            <a:r>
              <a:rPr lang="cs-CZ" b="1" dirty="0">
                <a:solidFill>
                  <a:schemeClr val="tx1"/>
                </a:solidFill>
              </a:rPr>
              <a:t>p</a:t>
            </a:r>
            <a:r>
              <a:rPr lang="cs-CZ" b="1" dirty="0" smtClean="0">
                <a:solidFill>
                  <a:schemeClr val="tx1"/>
                </a:solidFill>
              </a:rPr>
              <a:t>řenášeni nepřímo</a:t>
            </a:r>
          </a:p>
          <a:p>
            <a:pPr algn="ctr"/>
            <a:r>
              <a:rPr lang="cs-CZ" dirty="0" smtClean="0">
                <a:solidFill>
                  <a:schemeClr val="tx1"/>
                </a:solidFill>
              </a:rPr>
              <a:t>(</a:t>
            </a:r>
            <a:r>
              <a:rPr lang="cs-CZ" dirty="0" err="1" smtClean="0">
                <a:solidFill>
                  <a:schemeClr val="tx1"/>
                </a:solidFill>
              </a:rPr>
              <a:t>Plasmodium</a:t>
            </a:r>
            <a:r>
              <a:rPr lang="cs-CZ" dirty="0" smtClean="0">
                <a:solidFill>
                  <a:schemeClr val="tx1"/>
                </a:solidFill>
              </a:rPr>
              <a:t>)</a:t>
            </a:r>
            <a:endParaRPr lang="cs-CZ" dirty="0">
              <a:solidFill>
                <a:schemeClr val="tx1"/>
              </a:solidFill>
            </a:endParaRPr>
          </a:p>
        </p:txBody>
      </p:sp>
      <p:sp>
        <p:nvSpPr>
          <p:cNvPr id="9" name="Zaoblený obdélník 8"/>
          <p:cNvSpPr/>
          <p:nvPr/>
        </p:nvSpPr>
        <p:spPr>
          <a:xfrm>
            <a:off x="5436096" y="4149080"/>
            <a:ext cx="2160240" cy="11521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(D) </a:t>
            </a:r>
            <a:r>
              <a:rPr lang="cs-CZ" b="1" dirty="0" err="1" smtClean="0">
                <a:solidFill>
                  <a:schemeClr val="tx1"/>
                </a:solidFill>
              </a:rPr>
              <a:t>Makroparaziti</a:t>
            </a:r>
            <a:endParaRPr lang="cs-CZ" b="1" dirty="0" smtClean="0">
              <a:solidFill>
                <a:schemeClr val="tx1"/>
              </a:solidFill>
            </a:endParaRPr>
          </a:p>
          <a:p>
            <a:pPr algn="ctr"/>
            <a:r>
              <a:rPr lang="cs-CZ" b="1" dirty="0">
                <a:solidFill>
                  <a:schemeClr val="tx1"/>
                </a:solidFill>
              </a:rPr>
              <a:t>p</a:t>
            </a:r>
            <a:r>
              <a:rPr lang="cs-CZ" b="1" dirty="0" smtClean="0">
                <a:solidFill>
                  <a:schemeClr val="tx1"/>
                </a:solidFill>
              </a:rPr>
              <a:t>řenášeni nepřímo</a:t>
            </a:r>
          </a:p>
          <a:p>
            <a:pPr algn="ctr"/>
            <a:r>
              <a:rPr lang="cs-CZ" dirty="0" smtClean="0">
                <a:solidFill>
                  <a:schemeClr val="tx1"/>
                </a:solidFill>
              </a:rPr>
              <a:t>(</a:t>
            </a:r>
            <a:r>
              <a:rPr lang="cs-CZ" dirty="0" err="1" smtClean="0">
                <a:solidFill>
                  <a:schemeClr val="tx1"/>
                </a:solidFill>
              </a:rPr>
              <a:t>Schistosoma</a:t>
            </a:r>
            <a:r>
              <a:rPr lang="cs-CZ" dirty="0" smtClean="0">
                <a:solidFill>
                  <a:schemeClr val="tx1"/>
                </a:solidFill>
              </a:rPr>
              <a:t>)</a:t>
            </a:r>
            <a:endParaRPr lang="cs-CZ" dirty="0">
              <a:solidFill>
                <a:schemeClr val="tx1"/>
              </a:solidFill>
            </a:endParaRPr>
          </a:p>
        </p:txBody>
      </p:sp>
      <p:sp>
        <p:nvSpPr>
          <p:cNvPr id="10" name="Zaoblený obdélník 9"/>
          <p:cNvSpPr/>
          <p:nvPr/>
        </p:nvSpPr>
        <p:spPr>
          <a:xfrm>
            <a:off x="5436096" y="2060848"/>
            <a:ext cx="2160240" cy="11521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(B) </a:t>
            </a:r>
            <a:r>
              <a:rPr lang="cs-CZ" b="1" dirty="0" err="1" smtClean="0">
                <a:solidFill>
                  <a:schemeClr val="tx1"/>
                </a:solidFill>
              </a:rPr>
              <a:t>Makroparaziti</a:t>
            </a:r>
            <a:endParaRPr lang="cs-CZ" b="1" dirty="0" smtClean="0">
              <a:solidFill>
                <a:schemeClr val="tx1"/>
              </a:solidFill>
            </a:endParaRPr>
          </a:p>
          <a:p>
            <a:pPr algn="ctr"/>
            <a:r>
              <a:rPr lang="cs-CZ" b="1" dirty="0">
                <a:solidFill>
                  <a:schemeClr val="tx1"/>
                </a:solidFill>
              </a:rPr>
              <a:t>p</a:t>
            </a:r>
            <a:r>
              <a:rPr lang="cs-CZ" b="1" dirty="0" smtClean="0">
                <a:solidFill>
                  <a:schemeClr val="tx1"/>
                </a:solidFill>
              </a:rPr>
              <a:t>řenášeni přímo</a:t>
            </a:r>
          </a:p>
          <a:p>
            <a:pPr algn="ctr"/>
            <a:r>
              <a:rPr lang="cs-CZ" dirty="0" smtClean="0">
                <a:solidFill>
                  <a:schemeClr val="tx1"/>
                </a:solidFill>
              </a:rPr>
              <a:t>(</a:t>
            </a:r>
            <a:r>
              <a:rPr lang="cs-CZ" dirty="0" err="1" smtClean="0">
                <a:solidFill>
                  <a:schemeClr val="tx1"/>
                </a:solidFill>
              </a:rPr>
              <a:t>Ascaris</a:t>
            </a:r>
            <a:r>
              <a:rPr lang="cs-CZ" dirty="0" smtClean="0">
                <a:solidFill>
                  <a:schemeClr val="tx1"/>
                </a:solidFill>
              </a:rPr>
              <a:t>)</a:t>
            </a:r>
            <a:endParaRPr lang="cs-CZ" dirty="0">
              <a:solidFill>
                <a:schemeClr val="tx1"/>
              </a:solidFill>
            </a:endParaRPr>
          </a:p>
        </p:txBody>
      </p:sp>
    </p:spTree>
    <p:extLst>
      <p:ext uri="{BB962C8B-B14F-4D97-AF65-F5344CB8AC3E}">
        <p14:creationId xmlns:p14="http://schemas.microsoft.com/office/powerpoint/2010/main" val="30014661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792088"/>
          </a:xfrm>
        </p:spPr>
        <p:txBody>
          <a:bodyPr>
            <a:normAutofit/>
          </a:bodyPr>
          <a:lstStyle/>
          <a:p>
            <a:r>
              <a:rPr lang="cs-CZ" sz="3400" dirty="0" smtClean="0"/>
              <a:t>Základní epidemiologické modely</a:t>
            </a:r>
            <a:endParaRPr lang="cs-CZ" sz="3400" dirty="0"/>
          </a:p>
        </p:txBody>
      </p:sp>
      <p:sp>
        <p:nvSpPr>
          <p:cNvPr id="3" name="Zástupný symbol pro text 2"/>
          <p:cNvSpPr>
            <a:spLocks noGrp="1"/>
          </p:cNvSpPr>
          <p:nvPr>
            <p:ph type="body" idx="1"/>
          </p:nvPr>
        </p:nvSpPr>
        <p:spPr>
          <a:xfrm>
            <a:off x="539552" y="1124744"/>
            <a:ext cx="4040188" cy="639762"/>
          </a:xfrm>
        </p:spPr>
        <p:txBody>
          <a:bodyPr/>
          <a:lstStyle/>
          <a:p>
            <a:r>
              <a:rPr lang="cs-CZ" dirty="0" smtClean="0"/>
              <a:t>         Mikroparaziti</a:t>
            </a:r>
            <a:endParaRPr lang="cs-CZ" dirty="0"/>
          </a:p>
        </p:txBody>
      </p:sp>
      <p:sp>
        <p:nvSpPr>
          <p:cNvPr id="5" name="Zástupný symbol pro text 4"/>
          <p:cNvSpPr>
            <a:spLocks noGrp="1"/>
          </p:cNvSpPr>
          <p:nvPr>
            <p:ph type="body" sz="quarter" idx="3"/>
          </p:nvPr>
        </p:nvSpPr>
        <p:spPr>
          <a:xfrm>
            <a:off x="4716016" y="1124744"/>
            <a:ext cx="4041775" cy="639762"/>
          </a:xfrm>
        </p:spPr>
        <p:txBody>
          <a:bodyPr/>
          <a:lstStyle/>
          <a:p>
            <a:r>
              <a:rPr lang="cs-CZ" dirty="0" smtClean="0"/>
              <a:t>        </a:t>
            </a:r>
            <a:r>
              <a:rPr lang="cs-CZ" dirty="0" err="1" smtClean="0"/>
              <a:t>Makroparaziti</a:t>
            </a:r>
            <a:endParaRPr lang="cs-CZ" dirty="0"/>
          </a:p>
        </p:txBody>
      </p:sp>
      <p:pic>
        <p:nvPicPr>
          <p:cNvPr id="1331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276872"/>
            <a:ext cx="4694515" cy="290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777405" y="2254686"/>
            <a:ext cx="4475115" cy="297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813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rmAutofit/>
          </a:bodyPr>
          <a:lstStyle/>
          <a:p>
            <a:r>
              <a:rPr lang="cs-CZ" sz="3400" dirty="0" smtClean="0"/>
              <a:t>Populační dynamika parazitismu</a:t>
            </a:r>
            <a:endParaRPr lang="cs-CZ" sz="34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839954" cy="417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35496" y="1772816"/>
            <a:ext cx="468398" cy="369332"/>
          </a:xfrm>
          <a:prstGeom prst="rect">
            <a:avLst/>
          </a:prstGeom>
          <a:noFill/>
        </p:spPr>
        <p:txBody>
          <a:bodyPr wrap="none" rtlCol="0">
            <a:spAutoFit/>
          </a:bodyPr>
          <a:lstStyle/>
          <a:p>
            <a:r>
              <a:rPr lang="cs-CZ" b="1" dirty="0" smtClean="0"/>
              <a:t>(A)</a:t>
            </a:r>
            <a:endParaRPr lang="cs-CZ" b="1" dirty="0"/>
          </a:p>
        </p:txBody>
      </p:sp>
    </p:spTree>
    <p:extLst>
      <p:ext uri="{BB962C8B-B14F-4D97-AF65-F5344CB8AC3E}">
        <p14:creationId xmlns:p14="http://schemas.microsoft.com/office/powerpoint/2010/main" val="15426165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143000"/>
          </a:xfrm>
        </p:spPr>
        <p:txBody>
          <a:bodyPr>
            <a:normAutofit/>
          </a:bodyPr>
          <a:lstStyle/>
          <a:p>
            <a:pPr algn="l"/>
            <a:r>
              <a:rPr lang="cs-CZ" sz="3400" dirty="0" smtClean="0"/>
              <a:t>Mikroparaziti přenášeni přímo (I)</a:t>
            </a:r>
            <a:endParaRPr lang="cs-CZ" sz="34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204864"/>
            <a:ext cx="8792207" cy="337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166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922114"/>
          </a:xfrm>
        </p:spPr>
        <p:txBody>
          <a:bodyPr>
            <a:normAutofit/>
          </a:bodyPr>
          <a:lstStyle/>
          <a:p>
            <a:pPr algn="l"/>
            <a:r>
              <a:rPr lang="cs-CZ" sz="3400" dirty="0" smtClean="0"/>
              <a:t>Mikroparaziti přenášeni přímo (II)</a:t>
            </a:r>
            <a:endParaRPr lang="cs-CZ" sz="34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884" y="1765046"/>
            <a:ext cx="8948612" cy="388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963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4528</TotalTime>
  <Words>4065</Words>
  <Application>Microsoft Office PowerPoint</Application>
  <PresentationFormat>Předvádění na obrazovce (4:3)</PresentationFormat>
  <Paragraphs>553</Paragraphs>
  <Slides>129</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129</vt:i4>
      </vt:variant>
    </vt:vector>
  </HeadingPairs>
  <TitlesOfParts>
    <vt:vector size="135" baseType="lpstr">
      <vt:lpstr>Arial</vt:lpstr>
      <vt:lpstr>Calibri</vt:lpstr>
      <vt:lpstr>Merriweather Sans</vt:lpstr>
      <vt:lpstr>Roboto</vt:lpstr>
      <vt:lpstr>Tahoma</vt:lpstr>
      <vt:lpstr>Motiv systému Office</vt:lpstr>
      <vt:lpstr>Populace parazitů Populační ekologie parazitů</vt:lpstr>
      <vt:lpstr>Členění přednášky</vt:lpstr>
      <vt:lpstr>Ekologie populací - definice</vt:lpstr>
      <vt:lpstr>Populace v hierarchii přírody</vt:lpstr>
      <vt:lpstr>Základní charakteristiky populace</vt:lpstr>
      <vt:lpstr>Populace parazitů</vt:lpstr>
      <vt:lpstr>Populace parazitů</vt:lpstr>
      <vt:lpstr>Prezentace aplikace PowerPoint</vt:lpstr>
      <vt:lpstr>2. Co je základní jednotkou studia populační ekologie parazitů ?</vt:lpstr>
      <vt:lpstr>Životní cykly a populace parazitů</vt:lpstr>
      <vt:lpstr>Schéma populace parazita:                                      motolice Echinostoma revolutum</vt:lpstr>
      <vt:lpstr>Schéma populace parazita:                                      motolice Echinostoma revolutum</vt:lpstr>
      <vt:lpstr>Schéma populace parazita</vt:lpstr>
      <vt:lpstr>Hierarchické úrovně parazitologie</vt:lpstr>
      <vt:lpstr>Hierarchie populací parazitů</vt:lpstr>
      <vt:lpstr>Příklad: životní cyklus Schistosoma heamatobium</vt:lpstr>
      <vt:lpstr>Životní cyklus – populace Schistosoma spp.</vt:lpstr>
      <vt:lpstr> infrapopulace - metapopulace - suprapopulace - H2O  </vt:lpstr>
      <vt:lpstr>Fragmentace populace parazita !</vt:lpstr>
      <vt:lpstr>Charakteristiky populace parazitů</vt:lpstr>
      <vt:lpstr>Charakteristiky populace parazitů</vt:lpstr>
      <vt:lpstr>Prevalence a intenzita infekce některých parazitů člověka</vt:lpstr>
      <vt:lpstr>Příklady dlouhodobých sledování</vt:lpstr>
      <vt:lpstr>Typy distribuce organismů v prostoru</vt:lpstr>
      <vt:lpstr>Distribuce populace parazita v populaci hostitele (frekvenční distribuce) </vt:lpstr>
      <vt:lpstr>Distribuce populace parazita v populaci hostitele (frekvenční distribuce) </vt:lpstr>
      <vt:lpstr>Genetické pozadí hostitele: klíč k určení typu distribuce parazita v/na hostiteli</vt:lpstr>
      <vt:lpstr>Agregovaná distribuce cizopasníků</vt:lpstr>
      <vt:lpstr>Prezentace aplikace PowerPoint</vt:lpstr>
      <vt:lpstr>Prezentace aplikace PowerPoint</vt:lpstr>
      <vt:lpstr>Distribuce parazitů (  ) v populaci hostitele</vt:lpstr>
      <vt:lpstr>Agregovaná frekvenční distribuce</vt:lpstr>
      <vt:lpstr>Pravděpodobnostní distribuce</vt:lpstr>
      <vt:lpstr>Prezentace aplikace PowerPoint</vt:lpstr>
      <vt:lpstr>Vztah mezi prevalencí a průměrné  intenzity  invaze</vt:lpstr>
      <vt:lpstr>Příklady agregovaná distribuce parazitů: I</vt:lpstr>
      <vt:lpstr>Příklady agregovaná distribuce parazitů: II</vt:lpstr>
      <vt:lpstr>Příklady agregované distribuce cizopasníků: III</vt:lpstr>
      <vt:lpstr>Frekvenční distribuce Ascaris lumbricoides u dětí v Nigerii po chemotherapii</vt:lpstr>
      <vt:lpstr>Způsoby přenosu cizopasníků</vt:lpstr>
      <vt:lpstr>Šíření parazitů v populacích hostitele</vt:lpstr>
      <vt:lpstr>Způsoby přenosu parazitů v populaci</vt:lpstr>
      <vt:lpstr>Šíření parazita mezi hostiteli</vt:lpstr>
      <vt:lpstr>Přenos: densita a disperze, kontakt</vt:lpstr>
      <vt:lpstr>Nejběžnější způsoby přenosu patogenů</vt:lpstr>
      <vt:lpstr>(A) Přenos kontaktem mezi hostiteli</vt:lpstr>
      <vt:lpstr>Přenos kontaktem mezi hostiteli</vt:lpstr>
      <vt:lpstr>Dva příklady predispozice lehké a těžké infekce člověka střevními nematody Ascaris lumbricoides (a) a Trichuris trichiura (b)</vt:lpstr>
      <vt:lpstr>Příklady epidemie – přímý přenos</vt:lpstr>
      <vt:lpstr>(a) Doložené epidemie neštovic v Anglii a Walesu za období 1940 – 1988; Masová vakcinace začala v roce 1967</vt:lpstr>
      <vt:lpstr>(B) Přenos infekčním agens </vt:lpstr>
      <vt:lpstr>Přenos infekčním agens</vt:lpstr>
      <vt:lpstr>(a) Vztah mezi celkovým počtem parazitů uchycených v populaci hostitele a hustota populace hostitele </vt:lpstr>
      <vt:lpstr>Vztah mezi prevalencí a hustotou infekčních agens pro různé typy distribuce cizopasníků</vt:lpstr>
      <vt:lpstr>Experimentální data o vztahu prevalence (Biomphalaria) infekce Schistosoma mansoni a hustotou plžů a miracidií</vt:lpstr>
      <vt:lpstr>(C) Přenos ingescí </vt:lpstr>
      <vt:lpstr>Prezentace aplikace PowerPoint</vt:lpstr>
      <vt:lpstr>Prezentace aplikace PowerPoint</vt:lpstr>
      <vt:lpstr>Parazitismus versus Predace</vt:lpstr>
      <vt:lpstr>Přenos predací – ingesce   Schistocephalus solidus versus Robeirolia ondatrae</vt:lpstr>
      <vt:lpstr>Přenos predací (ingesce)  – potravní řetězce</vt:lpstr>
      <vt:lpstr>Paraziti prostupují trofickou strukturou ekosystému</vt:lpstr>
      <vt:lpstr>Paraziti prostupují trofickou strukturu ekosystému</vt:lpstr>
      <vt:lpstr>Fragmentace populace parazita</vt:lpstr>
      <vt:lpstr>Fragmentace populace cizopasníka</vt:lpstr>
      <vt:lpstr>Fragmentace populace Schistosoma haematobium</vt:lpstr>
      <vt:lpstr>Nelineární vztah mezi  densitou infekčního stádia (nebo napadeným hostitelem) a mírou získávání parazita (nebo mezihostitele) </vt:lpstr>
      <vt:lpstr>(D) Přenos vektorem</vt:lpstr>
      <vt:lpstr> Přenos vektorem - klíště</vt:lpstr>
      <vt:lpstr>Vztah mezi prevalenci infekce vektora (y´) a očekávanou délkou života vektora (1/b) pro různé latentní periody nemoci</vt:lpstr>
      <vt:lpstr>Epidemiologie cizopasníků</vt:lpstr>
      <vt:lpstr>Schéma populace parazita</vt:lpstr>
      <vt:lpstr>Schéma populace parazita:                                      motolice Echinostoma revolutum</vt:lpstr>
      <vt:lpstr>Epidemiologie cizopasníků</vt:lpstr>
      <vt:lpstr>Mikro- a makroparaziti</vt:lpstr>
      <vt:lpstr>Populace mikroparazitů</vt:lpstr>
      <vt:lpstr>Hostitelé jako základní jednotka studia</vt:lpstr>
      <vt:lpstr>Základní SIR model pro mikroparazity</vt:lpstr>
      <vt:lpstr>Rozdělení populace hostitele na různé kompartmenty</vt:lpstr>
      <vt:lpstr>Obecná strategie imunitní reakce (obrany)  </vt:lpstr>
      <vt:lpstr>Prezentace aplikace PowerPoint</vt:lpstr>
      <vt:lpstr>Nízké hodnoty prahové infekční dávky nestačí na rozvoj epidemie   </vt:lpstr>
      <vt:lpstr>Populace makroparazitů</vt:lpstr>
      <vt:lpstr>Paraziti jako základní jednotka studia</vt:lpstr>
      <vt:lpstr>Na hustotě závislé přežívání a reprodukce uvnitř subpopulace parazita</vt:lpstr>
      <vt:lpstr>Vliv parazitární infekce na přežívání hostitele (dead rate)</vt:lpstr>
      <vt:lpstr>Základní epidemiologické modely</vt:lpstr>
      <vt:lpstr>Epidemiologie cizopasníků - příklady</vt:lpstr>
      <vt:lpstr>Epidemiologické modely</vt:lpstr>
      <vt:lpstr>Ekologie parazitických organismů </vt:lpstr>
      <vt:lpstr>Základní reprodukční rychlost</vt:lpstr>
      <vt:lpstr>Epidemiologický význam hodnoty R</vt:lpstr>
      <vt:lpstr>Co je to virulence ?</vt:lpstr>
      <vt:lpstr>Věková závislost infekce Trichinella spiralis a  Trichinella spiralis IgA protilátková odpověď </vt:lpstr>
      <vt:lpstr>Základní epidemiologické modely</vt:lpstr>
      <vt:lpstr>Základní epidemiologické modely</vt:lpstr>
      <vt:lpstr>Populační dynamika parazitismu</vt:lpstr>
      <vt:lpstr>Mikroparaziti přenášeni přímo (I)</vt:lpstr>
      <vt:lpstr>Mikroparaziti přenášeni přímo (II)</vt:lpstr>
      <vt:lpstr>Mikroparaziti přenášeni přímo (III)</vt:lpstr>
      <vt:lpstr>Mikroparaziti přenášeni přímo (IV)</vt:lpstr>
      <vt:lpstr>Vztah mezi proporcí serologicky pozitivních hostitelů a jejich stářím (různé R) a hodnotou R</vt:lpstr>
      <vt:lpstr>(B) Makroparaziti šířeni přímo (I)</vt:lpstr>
      <vt:lpstr>Makroparaziti šířeni přímo (II)</vt:lpstr>
      <vt:lpstr>Makroparaziti šířeni přímo (III)</vt:lpstr>
      <vt:lpstr>Makroparaziti šířeni přímo (IV)</vt:lpstr>
      <vt:lpstr>Makroparaziti šířeni přímo (V)</vt:lpstr>
      <vt:lpstr>Vztah mezi prevalencí (p) a mean worm burden (M) u Ascaris lumbricoides</vt:lpstr>
      <vt:lpstr>(C) Makroparaziti s nepřímým přenosem (I)</vt:lpstr>
      <vt:lpstr>Makroparaziti s nepřímým přenosem (II)</vt:lpstr>
      <vt:lpstr>Makroparaziti s nepřímým přenosem (III)</vt:lpstr>
      <vt:lpstr>Prevalence infekcí schistosom u různých věkových tříd člověka (a), (b) a plže (c)</vt:lpstr>
      <vt:lpstr>Vliv velikosti plže (stáří) na proporci Biomphalaria, která se stala infekční Schistosoma mansoni po expozici stejného množství miracidií.</vt:lpstr>
      <vt:lpstr>(D) Mikroparaziti přenášeni vektorem (I)</vt:lpstr>
      <vt:lpstr>Mikroparaziti přenášeni vektorem (II)</vt:lpstr>
      <vt:lpstr>Mikroparaziti přenášeni vektorem (III)</vt:lpstr>
      <vt:lpstr>Mikroparaziti přenášeni vektorem (IV)</vt:lpstr>
      <vt:lpstr>Mikroparaziti přenášeni vektorem (V)</vt:lpstr>
      <vt:lpstr>Sezónní změny hustoty sání Anopheles gambieae v severní Nigérii</vt:lpstr>
      <vt:lpstr>Působení klimatických faktorů</vt:lpstr>
      <vt:lpstr>Působení klimatických faktorů</vt:lpstr>
      <vt:lpstr>Působení klimatických faktorů</vt:lpstr>
      <vt:lpstr>Sezónní dynamika populace tasemnice Caryophyllaeus laticeps z Abramis brama</vt:lpstr>
      <vt:lpstr>Cyklus roční aktivity žáby Scaphiopus couchii umožňující šíření parazita Pseudodiplorchis americanus v Arizoně</vt:lpstr>
      <vt:lpstr>Predikovatelnost životního prostředí parazita</vt:lpstr>
      <vt:lpstr>Prostorová uzavřenost a omezenost životního prostředí parazita </vt:lpstr>
      <vt:lpstr>Děkuji za pozornost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para</dc:creator>
  <cp:lastModifiedBy>Milan Gelnar</cp:lastModifiedBy>
  <cp:revision>196</cp:revision>
  <dcterms:created xsi:type="dcterms:W3CDTF">2014-04-22T02:44:50Z</dcterms:created>
  <dcterms:modified xsi:type="dcterms:W3CDTF">2025-04-23T12:21:10Z</dcterms:modified>
</cp:coreProperties>
</file>