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20" d="100"/>
          <a:sy n="120" d="100"/>
        </p:scale>
        <p:origin x="120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A2CF3-D4E0-4BD9-88FD-564FA8CD6E03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8F7A-9B5C-4780-A53B-8449896ED1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2714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A2CF3-D4E0-4BD9-88FD-564FA8CD6E03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8F7A-9B5C-4780-A53B-8449896ED1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6507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A2CF3-D4E0-4BD9-88FD-564FA8CD6E03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8F7A-9B5C-4780-A53B-8449896ED1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1181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A2CF3-D4E0-4BD9-88FD-564FA8CD6E03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8F7A-9B5C-4780-A53B-8449896ED1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1231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A2CF3-D4E0-4BD9-88FD-564FA8CD6E03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8F7A-9B5C-4780-A53B-8449896ED1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1647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A2CF3-D4E0-4BD9-88FD-564FA8CD6E03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8F7A-9B5C-4780-A53B-8449896ED1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9263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A2CF3-D4E0-4BD9-88FD-564FA8CD6E03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8F7A-9B5C-4780-A53B-8449896ED1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1618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A2CF3-D4E0-4BD9-88FD-564FA8CD6E03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8F7A-9B5C-4780-A53B-8449896ED1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8274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A2CF3-D4E0-4BD9-88FD-564FA8CD6E03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8F7A-9B5C-4780-A53B-8449896ED1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8477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A2CF3-D4E0-4BD9-88FD-564FA8CD6E03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8F7A-9B5C-4780-A53B-8449896ED1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0859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A2CF3-D4E0-4BD9-88FD-564FA8CD6E03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8F7A-9B5C-4780-A53B-8449896ED1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7975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A2CF3-D4E0-4BD9-88FD-564FA8CD6E03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78F7A-9B5C-4780-A53B-8449896ED1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25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231427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231428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3142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3026" y="-130175"/>
            <a:ext cx="6048375" cy="7662863"/>
          </a:xfrm>
        </p:spPr>
      </p:pic>
      <p:pic>
        <p:nvPicPr>
          <p:cNvPr id="2314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6" y="-26988"/>
            <a:ext cx="4176713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1431" name="Zástupný symbol pro obsah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314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1" y="2713039"/>
            <a:ext cx="3529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143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1" y="-22225"/>
            <a:ext cx="5230813" cy="323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1434" name="TextovéPole 1"/>
          <p:cNvSpPr txBox="1">
            <a:spLocks noChangeArrowheads="1"/>
          </p:cNvSpPr>
          <p:nvPr/>
        </p:nvSpPr>
        <p:spPr bwMode="auto">
          <a:xfrm>
            <a:off x="4943475" y="158751"/>
            <a:ext cx="1314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Acarina</a:t>
            </a:r>
          </a:p>
        </p:txBody>
      </p:sp>
    </p:spTree>
    <p:extLst>
      <p:ext uri="{BB962C8B-B14F-4D97-AF65-F5344CB8AC3E}">
        <p14:creationId xmlns:p14="http://schemas.microsoft.com/office/powerpoint/2010/main" val="3223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Morfologie klíšťat </a:t>
            </a:r>
            <a:r>
              <a:rPr lang="cs-CZ" altLang="cs-CZ" sz="3600" i="1"/>
              <a:t>Ixodidae</a:t>
            </a:r>
            <a:r>
              <a:rPr lang="cs-CZ" altLang="cs-CZ" sz="3600"/>
              <a:t> </a:t>
            </a:r>
          </a:p>
        </p:txBody>
      </p:sp>
      <p:sp>
        <p:nvSpPr>
          <p:cNvPr id="24064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b="0" i="1" smtClean="0"/>
              <a:t>                      Ixodes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b="0" i="1" dirty="0" err="1" smtClean="0"/>
              <a:t>Ornithodoros</a:t>
            </a:r>
            <a:r>
              <a:rPr lang="cs-CZ" b="0" dirty="0" smtClean="0"/>
              <a:t> (A,C,D) </a:t>
            </a:r>
            <a:r>
              <a:rPr lang="cs-CZ" b="0" i="1" dirty="0" err="1" smtClean="0"/>
              <a:t>Argas</a:t>
            </a:r>
            <a:r>
              <a:rPr lang="cs-CZ" b="0" dirty="0" smtClean="0"/>
              <a:t> (B) </a:t>
            </a:r>
            <a:endParaRPr lang="cs-CZ" b="0" dirty="0"/>
          </a:p>
        </p:txBody>
      </p:sp>
      <p:pic>
        <p:nvPicPr>
          <p:cNvPr id="24064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8238" y="2174875"/>
            <a:ext cx="3186112" cy="3951288"/>
          </a:xfrm>
        </p:spPr>
      </p:pic>
      <p:pic>
        <p:nvPicPr>
          <p:cNvPr id="240646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1451" y="2174875"/>
            <a:ext cx="3336925" cy="3951288"/>
          </a:xfrm>
        </p:spPr>
      </p:pic>
    </p:spTree>
    <p:extLst>
      <p:ext uri="{BB962C8B-B14F-4D97-AF65-F5344CB8AC3E}">
        <p14:creationId xmlns:p14="http://schemas.microsoft.com/office/powerpoint/2010/main" val="143053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Nadpis 1"/>
          <p:cNvSpPr>
            <a:spLocks noGrp="1"/>
          </p:cNvSpPr>
          <p:nvPr>
            <p:ph type="title"/>
          </p:nvPr>
        </p:nvSpPr>
        <p:spPr>
          <a:xfrm>
            <a:off x="1981200" y="58739"/>
            <a:ext cx="8229600" cy="777875"/>
          </a:xfrm>
        </p:spPr>
        <p:txBody>
          <a:bodyPr/>
          <a:lstStyle/>
          <a:p>
            <a:r>
              <a:rPr lang="cs-CZ" altLang="cs-CZ" sz="3600"/>
              <a:t>Ixodes ricinus – klíště obecné</a:t>
            </a:r>
          </a:p>
        </p:txBody>
      </p:sp>
      <p:pic>
        <p:nvPicPr>
          <p:cNvPr id="241667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0350" y="765176"/>
            <a:ext cx="5545138" cy="2919413"/>
          </a:xfrm>
        </p:spPr>
      </p:pic>
      <p:pic>
        <p:nvPicPr>
          <p:cNvPr id="241668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3284538"/>
            <a:ext cx="5897563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041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Nadpis 1"/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635000"/>
          </a:xfrm>
        </p:spPr>
        <p:txBody>
          <a:bodyPr/>
          <a:lstStyle/>
          <a:p>
            <a:r>
              <a:rPr lang="cs-CZ" altLang="cs-CZ" sz="3600"/>
              <a:t>Ixodes – životní cyklus</a:t>
            </a:r>
          </a:p>
        </p:txBody>
      </p:sp>
      <p:pic>
        <p:nvPicPr>
          <p:cNvPr id="242691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8489" y="981076"/>
            <a:ext cx="8455025" cy="5688013"/>
          </a:xfrm>
        </p:spPr>
      </p:pic>
    </p:spTree>
    <p:extLst>
      <p:ext uri="{BB962C8B-B14F-4D97-AF65-F5344CB8AC3E}">
        <p14:creationId xmlns:p14="http://schemas.microsoft.com/office/powerpoint/2010/main" val="2265764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Nadpis 1"/>
          <p:cNvSpPr>
            <a:spLocks noGrp="1"/>
          </p:cNvSpPr>
          <p:nvPr>
            <p:ph type="title"/>
          </p:nvPr>
        </p:nvSpPr>
        <p:spPr>
          <a:xfrm>
            <a:off x="1981200" y="333375"/>
            <a:ext cx="8229600" cy="719138"/>
          </a:xfrm>
        </p:spPr>
        <p:txBody>
          <a:bodyPr/>
          <a:lstStyle/>
          <a:p>
            <a:r>
              <a:rPr lang="cs-CZ" altLang="cs-CZ" sz="3600"/>
              <a:t>Troj-hostitelský životní cyklus</a:t>
            </a:r>
          </a:p>
        </p:txBody>
      </p:sp>
      <p:pic>
        <p:nvPicPr>
          <p:cNvPr id="2437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8" y="1196976"/>
            <a:ext cx="6996112" cy="5184775"/>
          </a:xfrm>
        </p:spPr>
      </p:pic>
    </p:spTree>
    <p:extLst>
      <p:ext uri="{BB962C8B-B14F-4D97-AF65-F5344CB8AC3E}">
        <p14:creationId xmlns:p14="http://schemas.microsoft.com/office/powerpoint/2010/main" val="286263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Nadpis 1"/>
          <p:cNvSpPr>
            <a:spLocks noGrp="1"/>
          </p:cNvSpPr>
          <p:nvPr>
            <p:ph type="title"/>
          </p:nvPr>
        </p:nvSpPr>
        <p:spPr>
          <a:xfrm>
            <a:off x="1919288" y="333375"/>
            <a:ext cx="8229600" cy="719138"/>
          </a:xfrm>
        </p:spPr>
        <p:txBody>
          <a:bodyPr/>
          <a:lstStyle/>
          <a:p>
            <a:r>
              <a:rPr lang="cs-CZ" altLang="cs-CZ" sz="3600"/>
              <a:t>Vývojová stádia klíšťáka rodu Argas</a:t>
            </a:r>
          </a:p>
        </p:txBody>
      </p:sp>
      <p:pic>
        <p:nvPicPr>
          <p:cNvPr id="2447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3330576" y="-285750"/>
            <a:ext cx="5611813" cy="8577263"/>
          </a:xfrm>
        </p:spPr>
      </p:pic>
    </p:spTree>
    <p:extLst>
      <p:ext uri="{BB962C8B-B14F-4D97-AF65-F5344CB8AC3E}">
        <p14:creationId xmlns:p14="http://schemas.microsoft.com/office/powerpoint/2010/main" val="130433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Nadpis 1"/>
          <p:cNvSpPr>
            <a:spLocks noGrp="1"/>
          </p:cNvSpPr>
          <p:nvPr>
            <p:ph type="title"/>
          </p:nvPr>
        </p:nvSpPr>
        <p:spPr>
          <a:xfrm>
            <a:off x="1992313" y="188913"/>
            <a:ext cx="8229600" cy="792162"/>
          </a:xfrm>
        </p:spPr>
        <p:txBody>
          <a:bodyPr/>
          <a:lstStyle/>
          <a:p>
            <a:r>
              <a:rPr lang="cs-CZ" altLang="cs-CZ" sz="3600"/>
              <a:t>Multi-hostitelský životní cyklus</a:t>
            </a:r>
          </a:p>
        </p:txBody>
      </p:sp>
      <p:pic>
        <p:nvPicPr>
          <p:cNvPr id="2457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4113" y="1125538"/>
            <a:ext cx="7478712" cy="5327650"/>
          </a:xfrm>
        </p:spPr>
      </p:pic>
    </p:spTree>
    <p:extLst>
      <p:ext uri="{BB962C8B-B14F-4D97-AF65-F5344CB8AC3E}">
        <p14:creationId xmlns:p14="http://schemas.microsoft.com/office/powerpoint/2010/main" val="253126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/>
          <a:lstStyle/>
          <a:p>
            <a:r>
              <a:rPr lang="cs-CZ" altLang="cs-CZ" sz="3600"/>
              <a:t>Prostigmata - Trombidiformes</a:t>
            </a:r>
          </a:p>
        </p:txBody>
      </p:sp>
      <p:pic>
        <p:nvPicPr>
          <p:cNvPr id="246787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4" y="3573464"/>
            <a:ext cx="5400675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351088" y="1196976"/>
            <a:ext cx="6843092" cy="224676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/>
              <a:t>Velice heterogenní, </a:t>
            </a:r>
            <a:r>
              <a:rPr lang="cs-CZ" sz="2000" dirty="0" err="1"/>
              <a:t>nemonofyletická</a:t>
            </a:r>
            <a:r>
              <a:rPr lang="cs-CZ" sz="2000" dirty="0"/>
              <a:t> skupina roztočů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/>
              <a:t>Většinou volně žijící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/>
              <a:t>Někteří jsou ektoparaziti, vzácně endoparaziti obratlovců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/>
              <a:t>a bezobratlých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/>
              <a:t>Vývojová stadia s šesti-nohou larvou, </a:t>
            </a:r>
            <a:r>
              <a:rPr lang="cs-CZ" sz="2000" dirty="0" err="1"/>
              <a:t>deuto</a:t>
            </a:r>
            <a:r>
              <a:rPr lang="cs-CZ" sz="2000" dirty="0"/>
              <a:t>- a </a:t>
            </a:r>
            <a:r>
              <a:rPr lang="cs-CZ" sz="2000" dirty="0" err="1"/>
              <a:t>tritonymfou</a:t>
            </a:r>
            <a:r>
              <a:rPr lang="cs-CZ" sz="2000" dirty="0"/>
              <a:t> a </a:t>
            </a:r>
          </a:p>
          <a:p>
            <a:pPr>
              <a:defRPr/>
            </a:pPr>
            <a:r>
              <a:rPr lang="cs-CZ" sz="2000" dirty="0"/>
              <a:t>     </a:t>
            </a:r>
            <a:r>
              <a:rPr lang="cs-CZ" sz="2000" dirty="0" err="1"/>
              <a:t>adultem</a:t>
            </a:r>
            <a:r>
              <a:rPr lang="cs-CZ" sz="2000" dirty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/>
              <a:t>Životní cyklus často zkrácen.</a:t>
            </a:r>
          </a:p>
        </p:txBody>
      </p:sp>
    </p:spTree>
    <p:extLst>
      <p:ext uri="{BB962C8B-B14F-4D97-AF65-F5344CB8AC3E}">
        <p14:creationId xmlns:p14="http://schemas.microsoft.com/office/powerpoint/2010/main" val="1265798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993775"/>
          </a:xfrm>
        </p:spPr>
        <p:txBody>
          <a:bodyPr/>
          <a:lstStyle/>
          <a:p>
            <a:r>
              <a:rPr lang="cs-CZ" altLang="cs-CZ" sz="3600"/>
              <a:t>Demodex folliculorum</a:t>
            </a:r>
          </a:p>
        </p:txBody>
      </p:sp>
      <p:pic>
        <p:nvPicPr>
          <p:cNvPr id="247811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1989138"/>
            <a:ext cx="89027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352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Nadpis 1"/>
          <p:cNvSpPr>
            <a:spLocks noGrp="1"/>
          </p:cNvSpPr>
          <p:nvPr>
            <p:ph type="title"/>
          </p:nvPr>
        </p:nvSpPr>
        <p:spPr>
          <a:xfrm>
            <a:off x="3205164" y="274638"/>
            <a:ext cx="6994525" cy="633412"/>
          </a:xfrm>
        </p:spPr>
        <p:txBody>
          <a:bodyPr/>
          <a:lstStyle/>
          <a:p>
            <a:r>
              <a:rPr lang="cs-CZ" altLang="cs-CZ" sz="3600"/>
              <a:t>Neotrombicula autumnalis</a:t>
            </a:r>
          </a:p>
        </p:txBody>
      </p:sp>
      <p:pic>
        <p:nvPicPr>
          <p:cNvPr id="24883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3613" y="1196975"/>
            <a:ext cx="6132512" cy="5221288"/>
          </a:xfrm>
        </p:spPr>
      </p:pic>
      <p:pic>
        <p:nvPicPr>
          <p:cNvPr id="248836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15888"/>
            <a:ext cx="1655762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251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Nadpis 1"/>
          <p:cNvSpPr>
            <a:spLocks noGrp="1"/>
          </p:cNvSpPr>
          <p:nvPr>
            <p:ph type="title"/>
          </p:nvPr>
        </p:nvSpPr>
        <p:spPr>
          <a:xfrm>
            <a:off x="1981200" y="44450"/>
            <a:ext cx="8229600" cy="635000"/>
          </a:xfrm>
        </p:spPr>
        <p:txBody>
          <a:bodyPr/>
          <a:lstStyle/>
          <a:p>
            <a:r>
              <a:rPr lang="cs-CZ" altLang="cs-CZ" sz="3600"/>
              <a:t>Acari</a:t>
            </a:r>
          </a:p>
        </p:txBody>
      </p:sp>
      <p:pic>
        <p:nvPicPr>
          <p:cNvPr id="249859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450" y="981076"/>
            <a:ext cx="6769100" cy="5724525"/>
          </a:xfrm>
        </p:spPr>
      </p:pic>
    </p:spTree>
    <p:extLst>
      <p:ext uri="{BB962C8B-B14F-4D97-AF65-F5344CB8AC3E}">
        <p14:creationId xmlns:p14="http://schemas.microsoft.com/office/powerpoint/2010/main" val="3184623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/>
          <a:lstStyle/>
          <a:p>
            <a:r>
              <a:rPr lang="cs-CZ" altLang="cs-CZ" sz="3600"/>
              <a:t>Acarina - roztoči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208214" y="1398589"/>
            <a:ext cx="7027629" cy="224676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000" dirty="0"/>
              <a:t>Volně žijící nebo parazitičtí, většinou velice malých rozměrů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000" dirty="0"/>
              <a:t>Těla se skládá </a:t>
            </a:r>
            <a:r>
              <a:rPr lang="cs-CZ" sz="2000" dirty="0" err="1"/>
              <a:t>zue</a:t>
            </a:r>
            <a:r>
              <a:rPr lang="cs-CZ" sz="2000" dirty="0"/>
              <a:t> dvou částí: komplexu nesoucího ústní ústrojí </a:t>
            </a:r>
          </a:p>
          <a:p>
            <a:pPr>
              <a:defRPr/>
            </a:pPr>
            <a:r>
              <a:rPr lang="cs-CZ" sz="2000" dirty="0"/>
              <a:t>     (</a:t>
            </a:r>
            <a:r>
              <a:rPr lang="cs-CZ" sz="2000" dirty="0" err="1"/>
              <a:t>gnathosoma</a:t>
            </a:r>
            <a:r>
              <a:rPr lang="cs-CZ" sz="2000" dirty="0"/>
              <a:t>) a nečlánkovanou </a:t>
            </a:r>
            <a:r>
              <a:rPr lang="cs-CZ" sz="2000" dirty="0" err="1"/>
              <a:t>idiosomu</a:t>
            </a:r>
            <a:r>
              <a:rPr lang="cs-CZ" sz="2000" dirty="0"/>
              <a:t> obsahující střevo a </a:t>
            </a:r>
          </a:p>
          <a:p>
            <a:pPr>
              <a:defRPr/>
            </a:pPr>
            <a:r>
              <a:rPr lang="cs-CZ" sz="2000" dirty="0"/>
              <a:t>     reprodukční orgány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000" dirty="0"/>
              <a:t>Jeden pár </a:t>
            </a:r>
            <a:r>
              <a:rPr lang="cs-CZ" sz="2000" dirty="0" err="1"/>
              <a:t>spirakulí</a:t>
            </a:r>
            <a:r>
              <a:rPr lang="cs-CZ" sz="2000" dirty="0"/>
              <a:t> (mimo </a:t>
            </a:r>
            <a:r>
              <a:rPr lang="cs-CZ" sz="2000" dirty="0" err="1"/>
              <a:t>Notostigmata</a:t>
            </a:r>
            <a:r>
              <a:rPr lang="cs-CZ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000" dirty="0" err="1"/>
              <a:t>Šestihohá</a:t>
            </a:r>
            <a:r>
              <a:rPr lang="cs-CZ" sz="2000" dirty="0"/>
              <a:t> larva, několik osminohých </a:t>
            </a:r>
            <a:r>
              <a:rPr lang="cs-CZ" sz="2000" dirty="0" err="1"/>
              <a:t>nymfálních</a:t>
            </a:r>
            <a:r>
              <a:rPr lang="cs-CZ" sz="2000" dirty="0"/>
              <a:t> stádií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000" dirty="0"/>
              <a:t>Parazitické formy jsou většinou ektoparaziti</a:t>
            </a:r>
          </a:p>
        </p:txBody>
      </p:sp>
      <p:pic>
        <p:nvPicPr>
          <p:cNvPr id="232452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3339" y="3816350"/>
            <a:ext cx="3043237" cy="2693988"/>
          </a:xfrm>
        </p:spPr>
      </p:pic>
      <p:pic>
        <p:nvPicPr>
          <p:cNvPr id="232453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3641726"/>
            <a:ext cx="3844925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2009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Nadpis 1"/>
          <p:cNvSpPr>
            <a:spLocks noGrp="1"/>
          </p:cNvSpPr>
          <p:nvPr>
            <p:ph type="title"/>
          </p:nvPr>
        </p:nvSpPr>
        <p:spPr>
          <a:xfrm>
            <a:off x="2063750" y="-196850"/>
            <a:ext cx="8229600" cy="1143000"/>
          </a:xfrm>
        </p:spPr>
        <p:txBody>
          <a:bodyPr/>
          <a:lstStyle/>
          <a:p>
            <a:r>
              <a:rPr lang="cs-CZ" altLang="cs-CZ" sz="3600"/>
              <a:t>Astigmata - Sarcoptiformes</a:t>
            </a:r>
          </a:p>
        </p:txBody>
      </p:sp>
      <p:pic>
        <p:nvPicPr>
          <p:cNvPr id="250883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3009901"/>
            <a:ext cx="7478712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855913" y="1052513"/>
            <a:ext cx="5922712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/>
              <a:t>Většinou volně žijící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/>
              <a:t>Nemají průduchy – stigmata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/>
              <a:t>Častý je sexuální dimorfismus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/>
              <a:t>Dvě skupiny: </a:t>
            </a:r>
          </a:p>
          <a:p>
            <a:pPr>
              <a:defRPr/>
            </a:pPr>
            <a:r>
              <a:rPr lang="cs-CZ" sz="2000" dirty="0"/>
              <a:t>	</a:t>
            </a:r>
            <a:r>
              <a:rPr lang="cs-CZ" sz="2000" dirty="0" err="1"/>
              <a:t>Acaridida</a:t>
            </a:r>
            <a:r>
              <a:rPr lang="cs-CZ" sz="2000" dirty="0"/>
              <a:t> – volně žijící nebo spojeny s členovci</a:t>
            </a:r>
          </a:p>
          <a:p>
            <a:pPr>
              <a:defRPr/>
            </a:pPr>
            <a:r>
              <a:rPr lang="cs-CZ" sz="2000" dirty="0"/>
              <a:t>	</a:t>
            </a:r>
            <a:r>
              <a:rPr lang="cs-CZ" sz="2000" dirty="0" err="1"/>
              <a:t>Psoroptida</a:t>
            </a:r>
            <a:r>
              <a:rPr lang="cs-CZ" sz="2000" dirty="0"/>
              <a:t>, </a:t>
            </a:r>
            <a:r>
              <a:rPr lang="cs-CZ" sz="2000" dirty="0" err="1"/>
              <a:t>ekroparaziti</a:t>
            </a:r>
            <a:r>
              <a:rPr lang="cs-CZ" sz="2000" dirty="0"/>
              <a:t> na ptácích a savcích</a:t>
            </a:r>
          </a:p>
        </p:txBody>
      </p:sp>
    </p:spTree>
    <p:extLst>
      <p:ext uri="{BB962C8B-B14F-4D97-AF65-F5344CB8AC3E}">
        <p14:creationId xmlns:p14="http://schemas.microsoft.com/office/powerpoint/2010/main" val="1674699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Nadpis 1"/>
          <p:cNvSpPr>
            <a:spLocks noGrp="1"/>
          </p:cNvSpPr>
          <p:nvPr>
            <p:ph type="title"/>
          </p:nvPr>
        </p:nvSpPr>
        <p:spPr>
          <a:xfrm>
            <a:off x="1981200" y="44451"/>
            <a:ext cx="8229600" cy="862013"/>
          </a:xfrm>
        </p:spPr>
        <p:txBody>
          <a:bodyPr/>
          <a:lstStyle/>
          <a:p>
            <a:r>
              <a:rPr lang="cs-CZ" altLang="cs-CZ" sz="3600"/>
              <a:t>Sarcoptes scabiei -  původce svrabu</a:t>
            </a:r>
          </a:p>
        </p:txBody>
      </p:sp>
      <p:pic>
        <p:nvPicPr>
          <p:cNvPr id="251907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1826" y="1136650"/>
            <a:ext cx="5273675" cy="2184400"/>
          </a:xfrm>
        </p:spPr>
      </p:pic>
      <p:pic>
        <p:nvPicPr>
          <p:cNvPr id="251908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1" y="4508500"/>
            <a:ext cx="5395913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09" name="Zástupný symbol pro obsah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6" y="1989138"/>
            <a:ext cx="5364163" cy="252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1910" name="Zástupný symbol pro obsah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3573464"/>
            <a:ext cx="3019425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197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993775"/>
          </a:xfrm>
        </p:spPr>
        <p:txBody>
          <a:bodyPr/>
          <a:lstStyle/>
          <a:p>
            <a:r>
              <a:rPr lang="cs-CZ" altLang="cs-CZ" sz="3600"/>
              <a:t>Sarcoptes scabieie – původce svrabu</a:t>
            </a:r>
          </a:p>
        </p:txBody>
      </p:sp>
      <p:pic>
        <p:nvPicPr>
          <p:cNvPr id="252931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1555751"/>
            <a:ext cx="2870200" cy="4525963"/>
          </a:xfrm>
        </p:spPr>
      </p:pic>
      <p:pic>
        <p:nvPicPr>
          <p:cNvPr id="252932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1555750"/>
            <a:ext cx="2360612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33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1484313"/>
            <a:ext cx="3097212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07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Nadpis 1"/>
          <p:cNvSpPr>
            <a:spLocks noGrp="1"/>
          </p:cNvSpPr>
          <p:nvPr>
            <p:ph type="title"/>
          </p:nvPr>
        </p:nvSpPr>
        <p:spPr>
          <a:xfrm>
            <a:off x="1992313" y="58739"/>
            <a:ext cx="8229600" cy="777875"/>
          </a:xfrm>
        </p:spPr>
        <p:txBody>
          <a:bodyPr/>
          <a:lstStyle/>
          <a:p>
            <a:r>
              <a:rPr lang="cs-CZ" altLang="cs-CZ" sz="3600"/>
              <a:t>Vývojová stádia zástupců Acarina</a:t>
            </a:r>
          </a:p>
        </p:txBody>
      </p:sp>
      <p:pic>
        <p:nvPicPr>
          <p:cNvPr id="2539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3080544" y="107157"/>
            <a:ext cx="5751513" cy="7353300"/>
          </a:xfrm>
        </p:spPr>
      </p:pic>
    </p:spTree>
    <p:extLst>
      <p:ext uri="{BB962C8B-B14F-4D97-AF65-F5344CB8AC3E}">
        <p14:creationId xmlns:p14="http://schemas.microsoft.com/office/powerpoint/2010/main" val="180414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6164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333375"/>
            <a:ext cx="8229600" cy="7191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 smtClean="0"/>
              <a:t>Zástupci roztočů</a:t>
            </a:r>
            <a:endParaRPr lang="cs-CZ" dirty="0"/>
          </a:p>
        </p:txBody>
      </p:sp>
      <p:pic>
        <p:nvPicPr>
          <p:cNvPr id="2334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8051" y="1279525"/>
            <a:ext cx="5770563" cy="5029200"/>
          </a:xfrm>
        </p:spPr>
      </p:pic>
      <p:pic>
        <p:nvPicPr>
          <p:cNvPr id="2334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1268414"/>
            <a:ext cx="4038601" cy="492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766762" y="5732463"/>
            <a:ext cx="4105276" cy="627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520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74826" y="827088"/>
            <a:ext cx="3008313" cy="11620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2800" dirty="0"/>
              <a:t>Rozmanitost medicínsky významných roztočů</a:t>
            </a:r>
          </a:p>
        </p:txBody>
      </p:sp>
      <p:sp>
        <p:nvSpPr>
          <p:cNvPr id="234499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47851" y="2349500"/>
            <a:ext cx="3008313" cy="4064000"/>
          </a:xfrm>
        </p:spPr>
        <p:txBody>
          <a:bodyPr/>
          <a:lstStyle/>
          <a:p>
            <a:r>
              <a:rPr lang="cs-CZ" altLang="cs-CZ" sz="1800"/>
              <a:t>A – Ornithonyssus bacoti</a:t>
            </a:r>
          </a:p>
          <a:p>
            <a:r>
              <a:rPr lang="cs-CZ" altLang="cs-CZ" sz="1800"/>
              <a:t>B – Ornithonyssus bursa</a:t>
            </a:r>
          </a:p>
          <a:p>
            <a:r>
              <a:rPr lang="cs-CZ" altLang="cs-CZ" sz="1800"/>
              <a:t>C – Gantheria sp</a:t>
            </a:r>
          </a:p>
          <a:p>
            <a:r>
              <a:rPr lang="cs-CZ" altLang="cs-CZ" sz="1800"/>
              <a:t>D – Dermatophagoides  farinea</a:t>
            </a:r>
          </a:p>
          <a:p>
            <a:r>
              <a:rPr lang="cs-CZ" altLang="cs-CZ" sz="1800"/>
              <a:t>E - Zygoribatula</a:t>
            </a:r>
          </a:p>
        </p:txBody>
      </p:sp>
      <p:pic>
        <p:nvPicPr>
          <p:cNvPr id="23450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6138" y="836613"/>
            <a:ext cx="5853112" cy="5256212"/>
          </a:xfrm>
        </p:spPr>
      </p:pic>
    </p:spTree>
    <p:extLst>
      <p:ext uri="{BB962C8B-B14F-4D97-AF65-F5344CB8AC3E}">
        <p14:creationId xmlns:p14="http://schemas.microsoft.com/office/powerpoint/2010/main" val="108209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6" y="971551"/>
            <a:ext cx="29178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3" name="Nadpis 1"/>
          <p:cNvSpPr>
            <a:spLocks noGrp="1"/>
          </p:cNvSpPr>
          <p:nvPr>
            <p:ph type="title"/>
          </p:nvPr>
        </p:nvSpPr>
        <p:spPr>
          <a:xfrm>
            <a:off x="1981200" y="44451"/>
            <a:ext cx="8229600" cy="523875"/>
          </a:xfrm>
        </p:spPr>
        <p:txBody>
          <a:bodyPr>
            <a:normAutofit fontScale="90000"/>
          </a:bodyPr>
          <a:lstStyle/>
          <a:p>
            <a:r>
              <a:rPr lang="cs-CZ" altLang="cs-CZ" sz="3600"/>
              <a:t>Acarina - roztoči</a:t>
            </a:r>
          </a:p>
        </p:txBody>
      </p:sp>
      <p:pic>
        <p:nvPicPr>
          <p:cNvPr id="235524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8" y="908051"/>
            <a:ext cx="2768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2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9" y="3357563"/>
            <a:ext cx="2657475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2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9" y="2957514"/>
            <a:ext cx="2459037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7" name="TextovéPole 6"/>
          <p:cNvSpPr txBox="1">
            <a:spLocks noChangeArrowheads="1"/>
          </p:cNvSpPr>
          <p:nvPr/>
        </p:nvSpPr>
        <p:spPr bwMode="auto">
          <a:xfrm>
            <a:off x="1981200" y="6453189"/>
            <a:ext cx="81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jména</a:t>
            </a:r>
          </a:p>
        </p:txBody>
      </p:sp>
      <p:sp>
        <p:nvSpPr>
          <p:cNvPr id="235528" name="TextovéPole 7"/>
          <p:cNvSpPr txBox="1">
            <a:spLocks noChangeArrowheads="1"/>
          </p:cNvSpPr>
          <p:nvPr/>
        </p:nvSpPr>
        <p:spPr bwMode="auto">
          <a:xfrm>
            <a:off x="2135188" y="620714"/>
            <a:ext cx="81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jména</a:t>
            </a:r>
          </a:p>
        </p:txBody>
      </p:sp>
      <p:pic>
        <p:nvPicPr>
          <p:cNvPr id="235529" name="Obráze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4140201"/>
            <a:ext cx="2668588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Nadpis 1"/>
          <p:cNvSpPr txBox="1">
            <a:spLocks/>
          </p:cNvSpPr>
          <p:nvPr/>
        </p:nvSpPr>
        <p:spPr bwMode="auto">
          <a:xfrm>
            <a:off x="7037389" y="6378576"/>
            <a:ext cx="323532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1600" kern="0" dirty="0" err="1"/>
              <a:t>Dermatophagoides</a:t>
            </a:r>
            <a:r>
              <a:rPr lang="cs-CZ" altLang="cs-CZ" sz="1600" kern="0" dirty="0"/>
              <a:t> </a:t>
            </a:r>
            <a:r>
              <a:rPr lang="cs-CZ" altLang="cs-CZ" sz="1600" kern="0" dirty="0" err="1"/>
              <a:t>pteronyssinus</a:t>
            </a:r>
            <a:endParaRPr lang="cs-CZ" altLang="cs-CZ" sz="1600" kern="0" dirty="0"/>
          </a:p>
        </p:txBody>
      </p:sp>
    </p:spTree>
    <p:extLst>
      <p:ext uri="{BB962C8B-B14F-4D97-AF65-F5344CB8AC3E}">
        <p14:creationId xmlns:p14="http://schemas.microsoft.com/office/powerpoint/2010/main" val="4028509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3412"/>
          </a:xfrm>
        </p:spPr>
        <p:txBody>
          <a:bodyPr/>
          <a:lstStyle/>
          <a:p>
            <a:r>
              <a:rPr lang="cs-CZ" altLang="cs-CZ" sz="3600"/>
              <a:t>Mesostigmata (Parasitiformes)</a:t>
            </a:r>
          </a:p>
        </p:txBody>
      </p:sp>
      <p:pic>
        <p:nvPicPr>
          <p:cNvPr id="236547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5" y="3068639"/>
            <a:ext cx="6343650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135189" y="1222375"/>
            <a:ext cx="7651775" cy="1631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/>
              <a:t>Většinou volně žijící, parazitické druhy na terestrických obratlovcích, </a:t>
            </a:r>
          </a:p>
          <a:p>
            <a:pPr>
              <a:defRPr/>
            </a:pPr>
            <a:r>
              <a:rPr lang="cs-CZ" sz="2000" dirty="0"/>
              <a:t>     některé žijí v zažívacím traktu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/>
              <a:t>Průduchy mezi kyčlí III a IV, u larev chybí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 err="1"/>
              <a:t>Peritrema</a:t>
            </a:r>
            <a:r>
              <a:rPr lang="cs-CZ" sz="2000" dirty="0"/>
              <a:t> úzká, většinou vytažena kupředu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000" dirty="0"/>
              <a:t>Vývojová stádia: šestinohé larvy </a:t>
            </a:r>
            <a:r>
              <a:rPr lang="cs-CZ" sz="2000" dirty="0" err="1"/>
              <a:t>protonymfa</a:t>
            </a:r>
            <a:r>
              <a:rPr lang="cs-CZ" sz="2000" dirty="0"/>
              <a:t>, </a:t>
            </a:r>
            <a:r>
              <a:rPr lang="cs-CZ" sz="2000" dirty="0" err="1"/>
              <a:t>deutonymfa</a:t>
            </a:r>
            <a:r>
              <a:rPr lang="cs-CZ" sz="2000" dirty="0"/>
              <a:t>, </a:t>
            </a:r>
            <a:r>
              <a:rPr lang="cs-CZ" sz="2000" dirty="0" err="1"/>
              <a:t>adult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229564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Nadpis 1"/>
          <p:cNvSpPr>
            <a:spLocks noGrp="1"/>
          </p:cNvSpPr>
          <p:nvPr>
            <p:ph type="title"/>
          </p:nvPr>
        </p:nvSpPr>
        <p:spPr>
          <a:xfrm>
            <a:off x="1981200" y="203201"/>
            <a:ext cx="8229600" cy="417513"/>
          </a:xfrm>
        </p:spPr>
        <p:txBody>
          <a:bodyPr>
            <a:normAutofit fontScale="90000"/>
          </a:bodyPr>
          <a:lstStyle/>
          <a:p>
            <a:r>
              <a:rPr lang="cs-CZ" altLang="cs-CZ" sz="3600"/>
              <a:t>Životní cyklus Varroa destructor</a:t>
            </a:r>
          </a:p>
        </p:txBody>
      </p:sp>
      <p:pic>
        <p:nvPicPr>
          <p:cNvPr id="237571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1814" y="1196976"/>
            <a:ext cx="6192837" cy="5459413"/>
          </a:xfrm>
        </p:spPr>
      </p:pic>
    </p:spTree>
    <p:extLst>
      <p:ext uri="{BB962C8B-B14F-4D97-AF65-F5344CB8AC3E}">
        <p14:creationId xmlns:p14="http://schemas.microsoft.com/office/powerpoint/2010/main" val="2455404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Nadpis 1"/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850900"/>
          </a:xfrm>
        </p:spPr>
        <p:txBody>
          <a:bodyPr/>
          <a:lstStyle/>
          <a:p>
            <a:r>
              <a:rPr lang="cs-CZ" altLang="cs-CZ" sz="3600"/>
              <a:t>Metastigmata (Ixodidae)</a:t>
            </a:r>
          </a:p>
        </p:txBody>
      </p:sp>
      <p:sp>
        <p:nvSpPr>
          <p:cNvPr id="238595" name="Zástupný symbol pro obsah 2"/>
          <p:cNvSpPr>
            <a:spLocks noGrp="1"/>
          </p:cNvSpPr>
          <p:nvPr>
            <p:ph idx="1"/>
          </p:nvPr>
        </p:nvSpPr>
        <p:spPr>
          <a:xfrm>
            <a:off x="1981200" y="1052513"/>
            <a:ext cx="8229600" cy="4525962"/>
          </a:xfrm>
        </p:spPr>
        <p:txBody>
          <a:bodyPr/>
          <a:lstStyle/>
          <a:p>
            <a:r>
              <a:rPr lang="cs-CZ" altLang="cs-CZ"/>
              <a:t>Patří mezi Anactinotrichida. </a:t>
            </a:r>
          </a:p>
          <a:p>
            <a:r>
              <a:rPr lang="cs-CZ" altLang="cs-CZ"/>
              <a:t>Všechny stadia v životním cyklu jsou obligátně hematofágní ekoparaziti terestrických obratlovců, </a:t>
            </a:r>
          </a:p>
          <a:p>
            <a:r>
              <a:rPr lang="cs-CZ" altLang="cs-CZ"/>
              <a:t>Stigmata za IV kyčlí, nejsou u larev. </a:t>
            </a:r>
          </a:p>
          <a:p>
            <a:r>
              <a:rPr lang="cs-CZ" altLang="cs-CZ"/>
              <a:t>Peritrema oválná nebo kulatá, obklopující stigma. </a:t>
            </a:r>
          </a:p>
          <a:p>
            <a:r>
              <a:rPr lang="cs-CZ" altLang="cs-CZ"/>
              <a:t>Hypostom se silným zpětným zubem.</a:t>
            </a:r>
          </a:p>
          <a:p>
            <a:r>
              <a:rPr lang="cs-CZ" altLang="cs-CZ"/>
              <a:t>Hallerův orgán dorsálně na tarsu I. </a:t>
            </a:r>
          </a:p>
          <a:p>
            <a:r>
              <a:rPr lang="cs-CZ" altLang="cs-CZ"/>
              <a:t>Stadia: šesti nohá larva, nymfy, adult.</a:t>
            </a:r>
          </a:p>
          <a:p>
            <a:r>
              <a:rPr lang="cs-CZ" altLang="cs-CZ"/>
              <a:t>Vektoři mnoha nemocí.</a:t>
            </a:r>
          </a:p>
        </p:txBody>
      </p:sp>
    </p:spTree>
    <p:extLst>
      <p:ext uri="{BB962C8B-B14F-4D97-AF65-F5344CB8AC3E}">
        <p14:creationId xmlns:p14="http://schemas.microsoft.com/office/powerpoint/2010/main" val="1688985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Nadpis 1"/>
          <p:cNvSpPr>
            <a:spLocks noGrp="1"/>
          </p:cNvSpPr>
          <p:nvPr>
            <p:ph type="title"/>
          </p:nvPr>
        </p:nvSpPr>
        <p:spPr>
          <a:xfrm>
            <a:off x="1981200" y="188913"/>
            <a:ext cx="8229600" cy="1143000"/>
          </a:xfrm>
        </p:spPr>
        <p:txBody>
          <a:bodyPr/>
          <a:lstStyle/>
          <a:p>
            <a:r>
              <a:rPr lang="cs-CZ" altLang="cs-CZ" smtClean="0"/>
              <a:t>Metastigmata - Ixodidae</a:t>
            </a:r>
          </a:p>
        </p:txBody>
      </p:sp>
      <p:pic>
        <p:nvPicPr>
          <p:cNvPr id="239619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400301"/>
            <a:ext cx="44958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0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6" y="2420938"/>
            <a:ext cx="435292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94750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330</Words>
  <Application>Microsoft Office PowerPoint</Application>
  <PresentationFormat>Širokoúhlá obrazovka</PresentationFormat>
  <Paragraphs>66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Motiv Office</vt:lpstr>
      <vt:lpstr>Prezentace aplikace PowerPoint</vt:lpstr>
      <vt:lpstr>Acarina - roztoči</vt:lpstr>
      <vt:lpstr>Zástupci roztočů</vt:lpstr>
      <vt:lpstr>Rozmanitost medicínsky významných roztočů</vt:lpstr>
      <vt:lpstr>Acarina - roztoči</vt:lpstr>
      <vt:lpstr>Mesostigmata (Parasitiformes)</vt:lpstr>
      <vt:lpstr>Životní cyklus Varroa destructor</vt:lpstr>
      <vt:lpstr>Metastigmata (Ixodidae)</vt:lpstr>
      <vt:lpstr>Metastigmata - Ixodidae</vt:lpstr>
      <vt:lpstr>Morfologie klíšťat Ixodidae </vt:lpstr>
      <vt:lpstr>Ixodes ricinus – klíště obecné</vt:lpstr>
      <vt:lpstr>Ixodes – životní cyklus</vt:lpstr>
      <vt:lpstr>Troj-hostitelský životní cyklus</vt:lpstr>
      <vt:lpstr>Vývojová stádia klíšťáka rodu Argas</vt:lpstr>
      <vt:lpstr>Multi-hostitelský životní cyklus</vt:lpstr>
      <vt:lpstr>Prostigmata - Trombidiformes</vt:lpstr>
      <vt:lpstr>Demodex folliculorum</vt:lpstr>
      <vt:lpstr>Neotrombicula autumnalis</vt:lpstr>
      <vt:lpstr>Acari</vt:lpstr>
      <vt:lpstr>Astigmata - Sarcoptiformes</vt:lpstr>
      <vt:lpstr>Sarcoptes scabiei -  původce svrabu</vt:lpstr>
      <vt:lpstr>Sarcoptes scabieie – původce svrabu</vt:lpstr>
      <vt:lpstr>Vývojová stádia zástupců Acarina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Milan Gelnar</dc:creator>
  <cp:lastModifiedBy>Milan Gelnar</cp:lastModifiedBy>
  <cp:revision>1</cp:revision>
  <dcterms:created xsi:type="dcterms:W3CDTF">2024-05-21T06:25:56Z</dcterms:created>
  <dcterms:modified xsi:type="dcterms:W3CDTF">2024-05-21T06:27:06Z</dcterms:modified>
</cp:coreProperties>
</file>