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0" r:id="rId3"/>
    <p:sldId id="271" r:id="rId4"/>
    <p:sldId id="272" r:id="rId5"/>
    <p:sldId id="273" r:id="rId6"/>
    <p:sldId id="274" r:id="rId7"/>
    <p:sldId id="277" r:id="rId8"/>
    <p:sldId id="280" r:id="rId9"/>
    <p:sldId id="278" r:id="rId10"/>
    <p:sldId id="257" r:id="rId11"/>
    <p:sldId id="258" r:id="rId12"/>
    <p:sldId id="281" r:id="rId13"/>
    <p:sldId id="282" r:id="rId14"/>
    <p:sldId id="26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12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07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79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11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21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0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27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59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60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867B0-771A-45C9-B05F-DDF0461AB365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213E-3DE9-4930-96E5-AC0035181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3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206500"/>
            <a:ext cx="4765675" cy="1143000"/>
          </a:xfrm>
          <a:noFill/>
        </p:spPr>
      </p:pic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375" y="2636839"/>
            <a:ext cx="8686800" cy="3635375"/>
          </a:xfrm>
          <a:noFill/>
        </p:spPr>
      </p:pic>
      <p:pic>
        <p:nvPicPr>
          <p:cNvPr id="41988" name="Picture 2" descr="Toxoplazmóza: Přenos z kočky je zřídkavý. Jak se přenáší nákaza? - Info  Paci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217488"/>
            <a:ext cx="216058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ovéPole 1"/>
          <p:cNvSpPr txBox="1">
            <a:spLocks noChangeArrowheads="1"/>
          </p:cNvSpPr>
          <p:nvPr/>
        </p:nvSpPr>
        <p:spPr bwMode="auto">
          <a:xfrm>
            <a:off x="1785939" y="252413"/>
            <a:ext cx="423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/>
              <a:t>Životní cyklus parazita</a:t>
            </a:r>
          </a:p>
        </p:txBody>
      </p:sp>
      <p:pic>
        <p:nvPicPr>
          <p:cNvPr id="41990" name="Picture 2" descr="Syrové maso nebo sex? Jak se vdané ženy nakazí nebezpečným parazitem -  iDNES.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219076"/>
            <a:ext cx="16287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54804" y="4720976"/>
            <a:ext cx="7728668" cy="749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666" y="985963"/>
            <a:ext cx="5653377" cy="5536923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174295"/>
            <a:ext cx="10515600" cy="811668"/>
          </a:xfrm>
        </p:spPr>
        <p:txBody>
          <a:bodyPr>
            <a:normAutofit/>
          </a:bodyPr>
          <a:lstStyle/>
          <a:p>
            <a:pPr algn="ctr"/>
            <a:r>
              <a:rPr lang="cs-CZ" sz="3800" b="1" dirty="0" smtClean="0"/>
              <a:t>Flexibilita buněčného dělení </a:t>
            </a:r>
            <a:r>
              <a:rPr lang="cs-CZ" sz="3800" b="1" dirty="0" err="1" smtClean="0"/>
              <a:t>Apicomplexa</a:t>
            </a:r>
            <a:endParaRPr lang="cs-CZ" sz="3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95929" y="1105233"/>
            <a:ext cx="19870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/>
              <a:t>16 </a:t>
            </a:r>
            <a:r>
              <a:rPr lang="cs-CZ" sz="2600" dirty="0" err="1" smtClean="0"/>
              <a:t>tachyzoitů</a:t>
            </a:r>
            <a:endParaRPr lang="cs-CZ" sz="2600" dirty="0"/>
          </a:p>
        </p:txBody>
      </p:sp>
      <p:sp>
        <p:nvSpPr>
          <p:cNvPr id="3" name="Šipka doleva 2"/>
          <p:cNvSpPr/>
          <p:nvPr/>
        </p:nvSpPr>
        <p:spPr>
          <a:xfrm>
            <a:off x="6058889" y="1120997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4" descr="Sním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3" y="2088501"/>
            <a:ext cx="4952663" cy="38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eva 8"/>
          <p:cNvSpPr/>
          <p:nvPr/>
        </p:nvSpPr>
        <p:spPr>
          <a:xfrm rot="16200000">
            <a:off x="7998116" y="1846185"/>
            <a:ext cx="965745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734753" y="6000111"/>
            <a:ext cx="4428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Asexuální reprodukce </a:t>
            </a:r>
            <a:r>
              <a:rPr lang="cs-CZ" sz="2000" b="1" dirty="0" err="1"/>
              <a:t>endodyogonií</a:t>
            </a:r>
            <a:r>
              <a:rPr lang="cs-CZ" sz="2000" b="1" dirty="0"/>
              <a:t> v </a:t>
            </a:r>
            <a:r>
              <a:rPr lang="cs-CZ" sz="2000" b="1" dirty="0" err="1"/>
              <a:t>parazitoforní</a:t>
            </a:r>
            <a:r>
              <a:rPr lang="cs-CZ" sz="2000" b="1" dirty="0"/>
              <a:t> </a:t>
            </a:r>
            <a:r>
              <a:rPr lang="cs-CZ" sz="2000" b="1" dirty="0" smtClean="0"/>
              <a:t> vakuole hostitelské buňky !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1550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8149"/>
            <a:ext cx="10515600" cy="859374"/>
          </a:xfrm>
        </p:spPr>
        <p:txBody>
          <a:bodyPr>
            <a:normAutofit/>
          </a:bodyPr>
          <a:lstStyle/>
          <a:p>
            <a:pPr algn="ctr"/>
            <a:r>
              <a:rPr lang="cs-CZ" sz="3800" b="1" dirty="0" smtClean="0"/>
              <a:t>Flexibilita buněčného dělení </a:t>
            </a:r>
            <a:r>
              <a:rPr lang="cs-CZ" sz="3800" b="1" dirty="0" err="1" smtClean="0"/>
              <a:t>Apikomplexa</a:t>
            </a:r>
            <a:endParaRPr lang="cs-CZ" sz="3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5390985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 smtClean="0"/>
              <a:t>(A</a:t>
            </a:r>
            <a:r>
              <a:rPr lang="cs-CZ" sz="3400" dirty="0"/>
              <a:t>) Počátečním a konečným produktem dělení je "</a:t>
            </a:r>
            <a:r>
              <a:rPr lang="cs-CZ" sz="3400" b="1" dirty="0" err="1" smtClean="0"/>
              <a:t>zoit</a:t>
            </a:r>
            <a:r>
              <a:rPr lang="cs-CZ" sz="3400" b="1" dirty="0" smtClean="0"/>
              <a:t> - </a:t>
            </a:r>
            <a:r>
              <a:rPr lang="cs-CZ" sz="3400" b="1" dirty="0" err="1" smtClean="0"/>
              <a:t>tachyzoit</a:t>
            </a:r>
            <a:r>
              <a:rPr lang="cs-CZ" sz="3400" dirty="0" smtClean="0"/>
              <a:t>" </a:t>
            </a:r>
            <a:r>
              <a:rPr lang="cs-CZ" sz="3400" dirty="0"/>
              <a:t>kompetentní k invazi hostitelské </a:t>
            </a:r>
            <a:r>
              <a:rPr lang="cs-CZ" sz="3400" dirty="0" smtClean="0"/>
              <a:t>buňky:</a:t>
            </a:r>
          </a:p>
          <a:p>
            <a:r>
              <a:rPr lang="cs-CZ" sz="3400" b="1" dirty="0" err="1" smtClean="0"/>
              <a:t>Endodyogonie</a:t>
            </a:r>
            <a:r>
              <a:rPr lang="cs-CZ" sz="3400" dirty="0" smtClean="0"/>
              <a:t> </a:t>
            </a:r>
            <a:r>
              <a:rPr lang="cs-CZ" sz="3400" dirty="0"/>
              <a:t>(A až C) je tvorba dvou dcer prostřednictvím vnitřního pučení. </a:t>
            </a:r>
            <a:endParaRPr lang="cs-CZ" sz="3400" dirty="0" smtClean="0"/>
          </a:p>
          <a:p>
            <a:r>
              <a:rPr lang="cs-CZ" sz="3400" dirty="0" smtClean="0"/>
              <a:t>U </a:t>
            </a:r>
            <a:r>
              <a:rPr lang="cs-CZ" sz="3400" dirty="0"/>
              <a:t>schizogonie (A </a:t>
            </a:r>
            <a:r>
              <a:rPr lang="cs-CZ" sz="3400" dirty="0" err="1"/>
              <a:t>a</a:t>
            </a:r>
            <a:r>
              <a:rPr lang="cs-CZ" sz="3400" dirty="0"/>
              <a:t> D až F) parazité nejprve procházejí několika koly replikace DNA a mitózy, než pučí, a to se liší od ostatních strategií v tom, že k pučení dochází na plazmatické membráně. </a:t>
            </a:r>
            <a:endParaRPr lang="cs-CZ" sz="3400" dirty="0" smtClean="0"/>
          </a:p>
          <a:p>
            <a:r>
              <a:rPr lang="cs-CZ" sz="3400" b="1" dirty="0" smtClean="0"/>
              <a:t>Dělení </a:t>
            </a:r>
            <a:r>
              <a:rPr lang="cs-CZ" sz="3400" b="1" dirty="0" err="1" smtClean="0"/>
              <a:t>endopolygonií</a:t>
            </a:r>
            <a:r>
              <a:rPr lang="cs-CZ" sz="3400" dirty="0" smtClean="0"/>
              <a:t>, </a:t>
            </a:r>
            <a:r>
              <a:rPr lang="cs-CZ" sz="3400" dirty="0"/>
              <a:t>jak je prováděno T. </a:t>
            </a:r>
            <a:r>
              <a:rPr lang="cs-CZ" sz="3400" dirty="0" err="1"/>
              <a:t>gondii</a:t>
            </a:r>
            <a:r>
              <a:rPr lang="cs-CZ" sz="3400" dirty="0"/>
              <a:t> v kočičím střevě (A, D, G a H), také zahrnuje několik kol replikace DNA a mitózy, ale pučení probíhá vnitřně v cytoplazmě. </a:t>
            </a:r>
            <a:endParaRPr lang="cs-CZ" sz="3400" dirty="0" smtClean="0"/>
          </a:p>
          <a:p>
            <a:r>
              <a:rPr lang="cs-CZ" sz="3400" b="1" dirty="0" err="1" smtClean="0"/>
              <a:t>Endopolygonie</a:t>
            </a:r>
            <a:r>
              <a:rPr lang="cs-CZ" sz="3400" dirty="0" smtClean="0"/>
              <a:t>, </a:t>
            </a:r>
            <a:r>
              <a:rPr lang="cs-CZ" sz="3400" dirty="0"/>
              <a:t>kterou </a:t>
            </a:r>
            <a:r>
              <a:rPr lang="cs-CZ" sz="3400" dirty="0" smtClean="0"/>
              <a:t>prochází </a:t>
            </a:r>
            <a:r>
              <a:rPr lang="cs-CZ" sz="3400" dirty="0" err="1"/>
              <a:t>Sarcocystis</a:t>
            </a:r>
            <a:r>
              <a:rPr lang="cs-CZ" sz="3400" dirty="0"/>
              <a:t> (A </a:t>
            </a:r>
            <a:r>
              <a:rPr lang="cs-CZ" sz="3400" dirty="0" err="1"/>
              <a:t>a</a:t>
            </a:r>
            <a:r>
              <a:rPr lang="cs-CZ" sz="3400" dirty="0"/>
              <a:t> H až J), prochází několika koly replikace DNA, ale vynechává karyokineze a pučení probíhá vnitřně v cytoplazmě. Pučení dceřiných buněk u schizogonie a obou forem </a:t>
            </a:r>
            <a:r>
              <a:rPr lang="cs-CZ" sz="3400" dirty="0" err="1" smtClean="0"/>
              <a:t>endodyogonie</a:t>
            </a:r>
            <a:r>
              <a:rPr lang="cs-CZ" sz="3400" dirty="0" smtClean="0"/>
              <a:t> </a:t>
            </a:r>
            <a:r>
              <a:rPr lang="cs-CZ" sz="3400" dirty="0"/>
              <a:t>je závislé na závěrečném kole replikace DNA a mitózy a v tomto posledním kole velmi připomíná </a:t>
            </a:r>
            <a:r>
              <a:rPr lang="cs-CZ" sz="3400" dirty="0" err="1"/>
              <a:t>endodyogenii</a:t>
            </a:r>
            <a:r>
              <a:rPr lang="cs-CZ" sz="3400" dirty="0"/>
              <a:t>. </a:t>
            </a:r>
            <a:endParaRPr lang="cs-CZ" sz="3400" dirty="0" smtClean="0"/>
          </a:p>
          <a:p>
            <a:r>
              <a:rPr lang="cs-CZ" sz="3400" dirty="0" smtClean="0"/>
              <a:t>Jádro </a:t>
            </a:r>
            <a:r>
              <a:rPr lang="cs-CZ" sz="3400" dirty="0"/>
              <a:t>je zobrazeno světle modře, cytoskelet je zobrazen červeně (IMC-pozitivní </a:t>
            </a:r>
            <a:r>
              <a:rPr lang="cs-CZ" sz="3400" dirty="0" err="1"/>
              <a:t>subpelikulární</a:t>
            </a:r>
            <a:r>
              <a:rPr lang="cs-CZ" sz="3400" dirty="0"/>
              <a:t> mikrotubuly) a apikální </a:t>
            </a:r>
            <a:r>
              <a:rPr lang="cs-CZ" sz="3400" dirty="0" err="1"/>
              <a:t>rhoptrické</a:t>
            </a:r>
            <a:r>
              <a:rPr lang="cs-CZ" sz="3400" dirty="0"/>
              <a:t> organely jsou znázorněny zeleně. Černé "knoflíky" na jádře představují </a:t>
            </a:r>
            <a:r>
              <a:rPr lang="cs-CZ" sz="3400" dirty="0" err="1"/>
              <a:t>vřeténkový</a:t>
            </a:r>
            <a:r>
              <a:rPr lang="cs-CZ" sz="3400" dirty="0"/>
              <a:t> pól/</a:t>
            </a:r>
            <a:r>
              <a:rPr lang="cs-CZ" sz="3400" dirty="0" err="1"/>
              <a:t>centriolární</a:t>
            </a:r>
            <a:r>
              <a:rPr lang="cs-CZ" sz="3400" dirty="0"/>
              <a:t> komplex.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93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 noChangeArrowheads="1"/>
          </p:cNvSpPr>
          <p:nvPr>
            <p:ph type="title"/>
          </p:nvPr>
        </p:nvSpPr>
        <p:spPr>
          <a:xfrm>
            <a:off x="1200646" y="188914"/>
            <a:ext cx="9668289" cy="922337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b="1" dirty="0"/>
              <a:t>Model pronikání </a:t>
            </a:r>
            <a:r>
              <a:rPr lang="cs-CZ" altLang="cs-CZ" sz="3600" b="1" dirty="0" err="1"/>
              <a:t>tachyzoita</a:t>
            </a:r>
            <a:r>
              <a:rPr lang="cs-CZ" altLang="cs-CZ" sz="3600" b="1" dirty="0"/>
              <a:t> </a:t>
            </a:r>
            <a:r>
              <a:rPr lang="cs-CZ" altLang="cs-CZ" sz="3600" b="1" i="1" dirty="0" err="1"/>
              <a:t>Toxoplasma</a:t>
            </a:r>
            <a:r>
              <a:rPr lang="cs-CZ" altLang="cs-CZ" sz="3600" b="1" i="1" dirty="0"/>
              <a:t> </a:t>
            </a:r>
            <a:r>
              <a:rPr lang="cs-CZ" altLang="cs-CZ" sz="3600" b="1" i="1" dirty="0" err="1"/>
              <a:t>gondii</a:t>
            </a:r>
            <a:r>
              <a:rPr lang="cs-CZ" altLang="cs-CZ" sz="3600" b="1" dirty="0"/>
              <a:t> do hostitelské buňky</a:t>
            </a:r>
          </a:p>
        </p:txBody>
      </p:sp>
      <p:pic>
        <p:nvPicPr>
          <p:cNvPr id="29699" name="Zástupný symbol pro obsah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" y="1341438"/>
            <a:ext cx="5019675" cy="5275262"/>
          </a:xfrm>
        </p:spPr>
      </p:pic>
      <p:pic>
        <p:nvPicPr>
          <p:cNvPr id="4" name="Zástupný symbol pro obsah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4069" y="2107094"/>
            <a:ext cx="5735723" cy="364762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275936" y="1455089"/>
            <a:ext cx="1518701" cy="310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497536" y="2672961"/>
            <a:ext cx="1518701" cy="310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9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3564"/>
            <a:ext cx="10515600" cy="66059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Schéma dělení </a:t>
            </a:r>
            <a:r>
              <a:rPr lang="cs-CZ" sz="3600" b="1" dirty="0" err="1" smtClean="0"/>
              <a:t>apikoplastu</a:t>
            </a:r>
            <a:r>
              <a:rPr lang="cs-CZ" sz="3600" b="1" dirty="0" smtClean="0"/>
              <a:t> u T. </a:t>
            </a:r>
            <a:r>
              <a:rPr lang="cs-CZ" sz="3600" b="1" dirty="0" err="1" smtClean="0"/>
              <a:t>gondii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603" y="1666599"/>
            <a:ext cx="6504484" cy="4351338"/>
          </a:xfrm>
          <a:prstGeom prst="rect">
            <a:avLst/>
          </a:prstGeom>
        </p:spPr>
      </p:pic>
      <p:pic>
        <p:nvPicPr>
          <p:cNvPr id="2050" name="Picture 2" descr="Apicoplast Organelle | Learn Science at Sci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4" y="1666599"/>
            <a:ext cx="31908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18126" y="4047214"/>
            <a:ext cx="620204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6586"/>
            <a:ext cx="9904012" cy="1325563"/>
          </a:xfrm>
        </p:spPr>
        <p:txBody>
          <a:bodyPr>
            <a:normAutofit/>
          </a:bodyPr>
          <a:lstStyle/>
          <a:p>
            <a:pPr algn="ctr"/>
            <a:r>
              <a:rPr lang="cs-CZ" sz="3800" b="1" dirty="0" err="1" smtClean="0"/>
              <a:t>Endodyogenie</a:t>
            </a:r>
            <a:r>
              <a:rPr lang="cs-CZ" sz="3800" b="1" dirty="0" smtClean="0"/>
              <a:t>             Gamogonie</a:t>
            </a:r>
            <a:endParaRPr lang="cs-CZ" sz="3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0262"/>
            <a:ext cx="10515600" cy="49934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Vnitřní membrána mateřské buňky zmizí a vnitřní membrána dceřiné buňky se připojuje k druhé membráně mateřské </a:t>
            </a:r>
            <a:r>
              <a:rPr lang="cs-CZ" dirty="0" smtClean="0"/>
              <a:t>buňky pokud </a:t>
            </a:r>
            <a:r>
              <a:rPr lang="cs-CZ" dirty="0"/>
              <a:t>jsou </a:t>
            </a:r>
            <a:r>
              <a:rPr lang="cs-CZ" dirty="0" smtClean="0"/>
              <a:t>dcery drženy </a:t>
            </a:r>
            <a:r>
              <a:rPr lang="cs-CZ" dirty="0"/>
              <a:t>pohromadě na zadním konci s opakovanými cykly </a:t>
            </a:r>
            <a:r>
              <a:rPr lang="cs-CZ" dirty="0" err="1" smtClean="0"/>
              <a:t>endodyogenie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Vytvoří </a:t>
            </a:r>
            <a:r>
              <a:rPr lang="cs-CZ" dirty="0"/>
              <a:t>se růžice parazitů ve tvaru půlměsíce. </a:t>
            </a:r>
            <a:r>
              <a:rPr lang="cs-CZ" dirty="0" smtClean="0"/>
              <a:t>Po několika cyklech nepohlavního </a:t>
            </a:r>
            <a:r>
              <a:rPr lang="cs-CZ" dirty="0"/>
              <a:t>rozmnožování začíná gamogonie: intracelulární stádia nepodléhají </a:t>
            </a:r>
            <a:r>
              <a:rPr lang="cs-CZ" dirty="0" err="1"/>
              <a:t>endodyogenezi</a:t>
            </a:r>
            <a:r>
              <a:rPr lang="cs-CZ" dirty="0"/>
              <a:t>, ale místo toho </a:t>
            </a:r>
            <a:r>
              <a:rPr lang="cs-CZ" b="1" dirty="0"/>
              <a:t>diferencují se na gametocyty</a:t>
            </a:r>
            <a:r>
              <a:rPr lang="cs-CZ" dirty="0"/>
              <a:t> a dochází k oplodnění.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Jsou </a:t>
            </a:r>
            <a:r>
              <a:rPr lang="cs-CZ" dirty="0"/>
              <a:t>položeny dvě stěny dolů kolem zygoty k vytvoření oocysty a </a:t>
            </a:r>
            <a:r>
              <a:rPr lang="cs-CZ" dirty="0" err="1"/>
              <a:t>nesporulované</a:t>
            </a:r>
            <a:r>
              <a:rPr lang="cs-CZ" dirty="0"/>
              <a:t> oocysty se nacházejí ve výkalech za méně než týden. Sexuální Fáze jsou produkovány pouze v definitivním kočičím hostiteli!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598845" y="5788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44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158"/>
          </a:xfrm>
        </p:spPr>
        <p:txBody>
          <a:bodyPr>
            <a:normAutofit/>
          </a:bodyPr>
          <a:lstStyle/>
          <a:p>
            <a:pPr algn="ctr"/>
            <a:r>
              <a:rPr lang="cs-CZ" sz="3800" b="1" dirty="0" smtClean="0"/>
              <a:t>Nepohlavní rozmnožování</a:t>
            </a:r>
            <a:endParaRPr lang="cs-CZ" sz="3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764" y="1534602"/>
            <a:ext cx="8199787" cy="48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1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04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800" b="1" dirty="0" smtClean="0"/>
              <a:t>Typy binárního dělení</a:t>
            </a:r>
            <a:endParaRPr lang="cs-CZ" sz="3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328" y="1563467"/>
            <a:ext cx="8310356" cy="4980456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>
            <a:off x="10018644" y="2258170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4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964"/>
          </a:xfrm>
        </p:spPr>
        <p:txBody>
          <a:bodyPr>
            <a:normAutofit/>
          </a:bodyPr>
          <a:lstStyle/>
          <a:p>
            <a:pPr algn="ctr"/>
            <a:r>
              <a:rPr lang="cs-CZ" sz="3800" b="1" dirty="0" smtClean="0"/>
              <a:t>Definice pojmů</a:t>
            </a:r>
            <a:endParaRPr lang="cs-CZ" sz="3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255" y="1311966"/>
            <a:ext cx="10931100" cy="4985468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 rot="10800000">
            <a:off x="405518" y="4961615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55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720"/>
          </a:xfrm>
        </p:spPr>
        <p:txBody>
          <a:bodyPr>
            <a:normAutofit/>
          </a:bodyPr>
          <a:lstStyle/>
          <a:p>
            <a:pPr algn="ctr"/>
            <a:r>
              <a:rPr lang="cs-CZ" sz="3800" b="1" dirty="0" smtClean="0"/>
              <a:t>Základní typy </a:t>
            </a:r>
            <a:r>
              <a:rPr lang="cs-CZ" sz="3800" b="1" dirty="0" err="1" smtClean="0"/>
              <a:t>merogonie</a:t>
            </a:r>
            <a:endParaRPr lang="cs-CZ" sz="3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076" y="1677725"/>
            <a:ext cx="9052414" cy="473897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361542" y="2608025"/>
            <a:ext cx="6869922" cy="741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70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026"/>
            <a:ext cx="10515600" cy="1074061"/>
          </a:xfrm>
        </p:spPr>
        <p:txBody>
          <a:bodyPr>
            <a:normAutofit/>
          </a:bodyPr>
          <a:lstStyle/>
          <a:p>
            <a:pPr algn="ctr"/>
            <a:r>
              <a:rPr lang="cs-CZ" sz="3800" b="1" dirty="0" err="1" smtClean="0"/>
              <a:t>Endodyogonie</a:t>
            </a:r>
            <a:endParaRPr lang="cs-CZ" sz="3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10" y="1192696"/>
            <a:ext cx="6067853" cy="4968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33" y="1192696"/>
            <a:ext cx="4937242" cy="50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 noChangeArrowheads="1"/>
          </p:cNvSpPr>
          <p:nvPr>
            <p:ph type="title"/>
          </p:nvPr>
        </p:nvSpPr>
        <p:spPr>
          <a:xfrm>
            <a:off x="771276" y="229760"/>
            <a:ext cx="10599089" cy="490538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Typy nepohlavního rozmnožování ve vývoji </a:t>
            </a:r>
            <a:r>
              <a:rPr lang="cs-CZ" altLang="cs-CZ" sz="3600" b="1" i="1" dirty="0" err="1"/>
              <a:t>Toxoplasma</a:t>
            </a:r>
            <a:r>
              <a:rPr lang="cs-CZ" altLang="cs-CZ" sz="3600" b="1" i="1" dirty="0"/>
              <a:t> </a:t>
            </a:r>
            <a:r>
              <a:rPr lang="cs-CZ" altLang="cs-CZ" sz="3600" b="1" i="1" dirty="0" err="1"/>
              <a:t>gondii</a:t>
            </a:r>
            <a:r>
              <a:rPr lang="cs-CZ" altLang="cs-CZ" sz="3600" b="1" i="1" dirty="0"/>
              <a:t> </a:t>
            </a:r>
          </a:p>
        </p:txBody>
      </p:sp>
      <p:pic>
        <p:nvPicPr>
          <p:cNvPr id="39939" name="Zástupný symbol pro obsah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809" y="2035534"/>
            <a:ext cx="3173501" cy="4252016"/>
          </a:xfrm>
        </p:spPr>
      </p:pic>
      <p:sp>
        <p:nvSpPr>
          <p:cNvPr id="39940" name="TextovéPole 4"/>
          <p:cNvSpPr txBox="1">
            <a:spLocks noChangeArrowheads="1"/>
          </p:cNvSpPr>
          <p:nvPr/>
        </p:nvSpPr>
        <p:spPr bwMode="auto">
          <a:xfrm>
            <a:off x="6167439" y="2115020"/>
            <a:ext cx="41862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A – </a:t>
            </a:r>
            <a:r>
              <a:rPr lang="cs-CZ" altLang="cs-CZ" sz="1800" b="1" dirty="0" err="1"/>
              <a:t>Endodyogonie</a:t>
            </a:r>
            <a:r>
              <a:rPr lang="cs-CZ" altLang="cs-CZ" sz="1800" dirty="0"/>
              <a:t> – dvě buňky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     dceřiné vznikají uvnitř buňky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     mateřské.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B – </a:t>
            </a:r>
            <a:r>
              <a:rPr lang="cs-CZ" altLang="cs-CZ" sz="1800" b="1" dirty="0"/>
              <a:t>Schizogonie</a:t>
            </a:r>
            <a:r>
              <a:rPr lang="cs-CZ" altLang="cs-CZ" sz="1800" dirty="0"/>
              <a:t> – dvě buňky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dceřiné se formují jako poslední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fáze jaderného dělení při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 mnohonásobném dlení schizonta.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C – </a:t>
            </a:r>
            <a:r>
              <a:rPr lang="cs-CZ" altLang="cs-CZ" sz="1800" b="1" dirty="0" err="1"/>
              <a:t>Endopolygonie</a:t>
            </a:r>
            <a:r>
              <a:rPr lang="cs-CZ" altLang="cs-CZ" sz="1800" dirty="0"/>
              <a:t> – mnoho buněk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     dceřiných vzniká simultánně 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     periferii polyploidního jádra, DCA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     (</a:t>
            </a:r>
            <a:r>
              <a:rPr lang="cs-CZ" altLang="cs-CZ" sz="1800" dirty="0" err="1"/>
              <a:t>daughter</a:t>
            </a:r>
            <a:r>
              <a:rPr lang="cs-CZ" altLang="cs-CZ" sz="1800" dirty="0"/>
              <a:t> cell </a:t>
            </a:r>
            <a:r>
              <a:rPr lang="cs-CZ" altLang="cs-CZ" sz="1800" dirty="0" err="1"/>
              <a:t>anlage</a:t>
            </a:r>
            <a:r>
              <a:rPr lang="cs-CZ" altLang="cs-CZ" sz="1800" dirty="0"/>
              <a:t>).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45064" y="1001864"/>
            <a:ext cx="314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Kde se stala chyba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70211" y="2105529"/>
            <a:ext cx="3578087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16200000">
            <a:off x="763045" y="3689836"/>
            <a:ext cx="4216477" cy="9789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9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63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800" b="1" dirty="0" err="1" smtClean="0">
                <a:solidFill>
                  <a:srgbClr val="FF0000"/>
                </a:solidFill>
              </a:rPr>
              <a:t>Endodyogonie</a:t>
            </a:r>
            <a:r>
              <a:rPr lang="cs-CZ" sz="3800" b="1" dirty="0" smtClean="0">
                <a:solidFill>
                  <a:srgbClr val="FF0000"/>
                </a:solidFill>
              </a:rPr>
              <a:t> v hostitelské buňce probíhá v její </a:t>
            </a:r>
            <a:r>
              <a:rPr lang="cs-CZ" sz="3800" b="1" dirty="0" err="1" smtClean="0">
                <a:solidFill>
                  <a:srgbClr val="FF0000"/>
                </a:solidFill>
              </a:rPr>
              <a:t>parazitoforní</a:t>
            </a:r>
            <a:r>
              <a:rPr lang="cs-CZ" sz="3800" b="1" dirty="0" smtClean="0">
                <a:solidFill>
                  <a:srgbClr val="FF0000"/>
                </a:solidFill>
              </a:rPr>
              <a:t> vakuole !</a:t>
            </a:r>
            <a:endParaRPr lang="cs-CZ" sz="3800" b="1" dirty="0">
              <a:solidFill>
                <a:srgbClr val="FF0000"/>
              </a:solidFill>
            </a:endParaRPr>
          </a:p>
        </p:txBody>
      </p:sp>
      <p:pic>
        <p:nvPicPr>
          <p:cNvPr id="6149" name="Picture 5" descr="https://kdna.net/parasite_course-old/toxo_files/subchapters/life%20cycle_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36" y="1880951"/>
            <a:ext cx="3139646" cy="35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23569" y="5842381"/>
            <a:ext cx="11115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MC, mateřská buňka; PV </a:t>
            </a:r>
            <a:r>
              <a:rPr lang="cs-CZ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parazitoforní</a:t>
            </a:r>
            <a:r>
              <a:rPr lang="cs-CZ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vakuola; HC, hostitelská buňka; RO, </a:t>
            </a:r>
            <a:r>
              <a:rPr lang="cs-CZ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rhoptry</a:t>
            </a:r>
            <a:r>
              <a:rPr lang="cs-CZ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M, mitochondrie; MC </a:t>
            </a:r>
            <a:r>
              <a:rPr lang="cs-CZ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mikronemové</a:t>
            </a:r>
            <a:r>
              <a:rPr lang="cs-CZ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DG, hustá granule; IT, </a:t>
            </a:r>
            <a:r>
              <a:rPr lang="cs-CZ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intravakuolární</a:t>
            </a:r>
            <a:r>
              <a:rPr lang="cs-CZ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tubuly; MI, </a:t>
            </a:r>
            <a:r>
              <a:rPr lang="cs-CZ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mikropóry</a:t>
            </a:r>
            <a:endParaRPr lang="cs-CZ" dirty="0"/>
          </a:p>
        </p:txBody>
      </p:sp>
      <p:pic>
        <p:nvPicPr>
          <p:cNvPr id="7" name="Picture 3" descr="https://kdna.net/parasite_course-old/toxo_files/subchapters/life%20cycle_files/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86" y="1562100"/>
            <a:ext cx="34766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 rot="2895982">
            <a:off x="1940118" y="199497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8537505">
            <a:off x="7843766" y="179607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93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71" y="103368"/>
            <a:ext cx="11637719" cy="63848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34109" y="6297434"/>
            <a:ext cx="19870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/>
              <a:t>16 </a:t>
            </a:r>
            <a:r>
              <a:rPr lang="cs-CZ" sz="2600" dirty="0" err="1" smtClean="0"/>
              <a:t>tachyzoitů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5303572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469</Words>
  <Application>Microsoft Office PowerPoint</Application>
  <PresentationFormat>Širokoúhlá obrazovka</PresentationFormat>
  <Paragraphs>44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Nepohlavní rozmnožování</vt:lpstr>
      <vt:lpstr>Typy binárního dělení</vt:lpstr>
      <vt:lpstr>Definice pojmů</vt:lpstr>
      <vt:lpstr>Základní typy merogonie</vt:lpstr>
      <vt:lpstr>Endodyogonie</vt:lpstr>
      <vt:lpstr>Typy nepohlavního rozmnožování ve vývoji Toxoplasma gondii </vt:lpstr>
      <vt:lpstr>Endodyogonie v hostitelské buňce probíhá v její parazitoforní vakuole !</vt:lpstr>
      <vt:lpstr>Prezentace aplikace PowerPoint</vt:lpstr>
      <vt:lpstr>Flexibilita buněčného dělení Apicomplexa</vt:lpstr>
      <vt:lpstr>Flexibilita buněčného dělení Apikomplexa</vt:lpstr>
      <vt:lpstr>Model pronikání tachyzoita Toxoplasma gondii do hostitelské buňky</vt:lpstr>
      <vt:lpstr>Schéma dělení apikoplastu u T. gondii</vt:lpstr>
      <vt:lpstr>Endodyogenie             Gamogonie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 Gelnar</dc:creator>
  <cp:lastModifiedBy>Milan Gelnar</cp:lastModifiedBy>
  <cp:revision>12</cp:revision>
  <dcterms:created xsi:type="dcterms:W3CDTF">2025-04-08T07:39:18Z</dcterms:created>
  <dcterms:modified xsi:type="dcterms:W3CDTF">2025-04-15T03:46:31Z</dcterms:modified>
</cp:coreProperties>
</file>