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60" r:id="rId2"/>
    <p:sldId id="306" r:id="rId3"/>
    <p:sldId id="307" r:id="rId4"/>
    <p:sldId id="263" r:id="rId5"/>
    <p:sldId id="317" r:id="rId6"/>
    <p:sldId id="304" r:id="rId7"/>
    <p:sldId id="327" r:id="rId8"/>
    <p:sldId id="256" r:id="rId9"/>
    <p:sldId id="265" r:id="rId10"/>
    <p:sldId id="318" r:id="rId11"/>
    <p:sldId id="323" r:id="rId12"/>
    <p:sldId id="324" r:id="rId13"/>
    <p:sldId id="325" r:id="rId14"/>
    <p:sldId id="326" r:id="rId15"/>
    <p:sldId id="337" r:id="rId16"/>
    <p:sldId id="338" r:id="rId17"/>
    <p:sldId id="329" r:id="rId18"/>
    <p:sldId id="339" r:id="rId19"/>
    <p:sldId id="321" r:id="rId20"/>
    <p:sldId id="305" r:id="rId21"/>
    <p:sldId id="330" r:id="rId22"/>
    <p:sldId id="331" r:id="rId23"/>
    <p:sldId id="332" r:id="rId24"/>
    <p:sldId id="333" r:id="rId25"/>
    <p:sldId id="334" r:id="rId26"/>
    <p:sldId id="269" r:id="rId27"/>
    <p:sldId id="262" r:id="rId28"/>
    <p:sldId id="322" r:id="rId29"/>
    <p:sldId id="298" r:id="rId30"/>
    <p:sldId id="299" r:id="rId31"/>
    <p:sldId id="308" r:id="rId32"/>
    <p:sldId id="335" r:id="rId33"/>
    <p:sldId id="274" r:id="rId34"/>
    <p:sldId id="275" r:id="rId35"/>
    <p:sldId id="277" r:id="rId36"/>
    <p:sldId id="291" r:id="rId37"/>
    <p:sldId id="279" r:id="rId38"/>
    <p:sldId id="280" r:id="rId39"/>
    <p:sldId id="281" r:id="rId40"/>
    <p:sldId id="282" r:id="rId41"/>
    <p:sldId id="283" r:id="rId42"/>
    <p:sldId id="287" r:id="rId43"/>
    <p:sldId id="284" r:id="rId44"/>
    <p:sldId id="285" r:id="rId45"/>
    <p:sldId id="286" r:id="rId46"/>
    <p:sldId id="289" r:id="rId47"/>
    <p:sldId id="309" r:id="rId48"/>
    <p:sldId id="290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292" r:id="rId57"/>
    <p:sldId id="293" r:id="rId58"/>
    <p:sldId id="336" r:id="rId59"/>
    <p:sldId id="294" r:id="rId60"/>
    <p:sldId id="301" r:id="rId61"/>
    <p:sldId id="295" r:id="rId62"/>
    <p:sldId id="296" r:id="rId63"/>
    <p:sldId id="297" r:id="rId64"/>
    <p:sldId id="258" r:id="rId6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20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2C820-B3B6-4E6A-8A03-2787D07FC182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8964A-AA35-4958-94EE-642D123ADD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775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2969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8F3A349-4FA5-4189-8EAB-6C070470E805}" type="slidenum">
              <a:rPr lang="cs-CZ" altLang="cs-CZ" smtClean="0"/>
              <a:pPr/>
              <a:t>26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629099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8A6D8-4F58-46C7-AEF7-4B405F4FBA16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8963-58DC-41DB-B5FD-4137592F62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302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8A6D8-4F58-46C7-AEF7-4B405F4FBA16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8963-58DC-41DB-B5FD-4137592F62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527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8A6D8-4F58-46C7-AEF7-4B405F4FBA16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8963-58DC-41DB-B5FD-4137592F62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47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8A6D8-4F58-46C7-AEF7-4B405F4FBA16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8963-58DC-41DB-B5FD-4137592F62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878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8A6D8-4F58-46C7-AEF7-4B405F4FBA16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8963-58DC-41DB-B5FD-4137592F62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6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8A6D8-4F58-46C7-AEF7-4B405F4FBA16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8963-58DC-41DB-B5FD-4137592F62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62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8A6D8-4F58-46C7-AEF7-4B405F4FBA16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8963-58DC-41DB-B5FD-4137592F62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321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8A6D8-4F58-46C7-AEF7-4B405F4FBA16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8963-58DC-41DB-B5FD-4137592F62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549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8A6D8-4F58-46C7-AEF7-4B405F4FBA16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8963-58DC-41DB-B5FD-4137592F62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9113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8A6D8-4F58-46C7-AEF7-4B405F4FBA16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8963-58DC-41DB-B5FD-4137592F62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0597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8A6D8-4F58-46C7-AEF7-4B405F4FBA16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58963-58DC-41DB-B5FD-4137592F62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802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8A6D8-4F58-46C7-AEF7-4B405F4FBA16}" type="datetimeFigureOut">
              <a:rPr lang="cs-CZ" smtClean="0"/>
              <a:t>08.04.2025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58963-58DC-41DB-B5FD-4137592F62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34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iersin.org/journals/microbiology/articles/10.3389/fmicb.2021.697669/full#B91" TargetMode="External"/><Relationship Id="rId2" Type="http://schemas.openxmlformats.org/officeDocument/2006/relationships/hyperlink" Target="https://www.frontiersin.org/journals/microbiology/articles/10.3389/fmicb.2021.697669/full#B105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7" Type="http://schemas.openxmlformats.org/officeDocument/2006/relationships/image" Target="../media/image44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csalve.cz/wp-content/uploads/2016/05/14mapa.jpg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iersin.org/journals/microbiology/articles/10.3389/fmicb.2021.697669/full#B105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szu.cz/publikace/data/infekce-v-cr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TextovéPole 1"/>
          <p:cNvSpPr txBox="1">
            <a:spLocks noChangeArrowheads="1"/>
          </p:cNvSpPr>
          <p:nvPr/>
        </p:nvSpPr>
        <p:spPr bwMode="auto">
          <a:xfrm>
            <a:off x="3824289" y="2708276"/>
            <a:ext cx="4575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/>
              <a:t>Babesie/Babesioza</a:t>
            </a:r>
          </a:p>
        </p:txBody>
      </p:sp>
    </p:spTree>
    <p:extLst>
      <p:ext uri="{BB962C8B-B14F-4D97-AF65-F5344CB8AC3E}">
        <p14:creationId xmlns:p14="http://schemas.microsoft.com/office/powerpoint/2010/main" val="376135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5866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Rozšíření a výskyt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4543" y="1825625"/>
            <a:ext cx="10789257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Celosvětově je </a:t>
            </a:r>
            <a:r>
              <a:rPr lang="cs-CZ" dirty="0" smtClean="0"/>
              <a:t>o rozšíření a výskytu </a:t>
            </a:r>
            <a:r>
              <a:rPr lang="cs-CZ" dirty="0"/>
              <a:t>známo jen málo </a:t>
            </a:r>
            <a:r>
              <a:rPr lang="cs-CZ" i="1" dirty="0" err="1" smtClean="0"/>
              <a:t>Babesia</a:t>
            </a:r>
            <a:r>
              <a:rPr lang="cs-CZ" dirty="0"/>
              <a:t> </a:t>
            </a:r>
            <a:r>
              <a:rPr lang="cs-CZ" dirty="0" smtClean="0"/>
              <a:t>často v </a:t>
            </a:r>
            <a:r>
              <a:rPr lang="cs-CZ" dirty="0"/>
              <a:t>zemích s endemickým výskytem malárie, kde pravděpodobně dochází k chybné identifikaci jako </a:t>
            </a:r>
            <a:r>
              <a:rPr lang="cs-CZ" i="1" dirty="0" err="1"/>
              <a:t>Plasmodium</a:t>
            </a:r>
            <a:r>
              <a:rPr lang="cs-CZ" dirty="0"/>
              <a:t>. 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V </a:t>
            </a:r>
            <a:r>
              <a:rPr lang="cs-CZ" dirty="0"/>
              <a:t>Evropě je většina hlášených případů způsobena </a:t>
            </a:r>
            <a:r>
              <a:rPr lang="cs-CZ" i="1" dirty="0"/>
              <a:t>B. </a:t>
            </a:r>
            <a:r>
              <a:rPr lang="cs-CZ" i="1" dirty="0" err="1"/>
              <a:t>divergens</a:t>
            </a:r>
            <a:r>
              <a:rPr lang="cs-CZ" dirty="0"/>
              <a:t> a vyskytuje se u pacientů po splenektomii. 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Ve </a:t>
            </a:r>
            <a:r>
              <a:rPr lang="cs-CZ" dirty="0"/>
              <a:t>Spojených státech je </a:t>
            </a:r>
            <a:r>
              <a:rPr lang="cs-CZ" i="1" dirty="0"/>
              <a:t>B. </a:t>
            </a:r>
            <a:r>
              <a:rPr lang="cs-CZ" i="1" dirty="0" err="1"/>
              <a:t>microti</a:t>
            </a:r>
            <a:r>
              <a:rPr lang="cs-CZ" dirty="0"/>
              <a:t> nejčastěji identifikovaným agens (severovýchod a středozápad) a může se vyskytovat u jedinců bez splenektomie. </a:t>
            </a:r>
            <a:r>
              <a:rPr lang="cs-CZ" i="1" dirty="0" err="1"/>
              <a:t>Babesia</a:t>
            </a:r>
            <a:r>
              <a:rPr lang="cs-CZ" i="1" dirty="0"/>
              <a:t> </a:t>
            </a:r>
            <a:r>
              <a:rPr lang="cs-CZ" i="1" dirty="0" err="1"/>
              <a:t>duncani</a:t>
            </a:r>
            <a:r>
              <a:rPr lang="cs-CZ" dirty="0"/>
              <a:t> byla izolována u pacientů ve Washingtonu a Kalifornii. MO-1 byl izolován od pacientů v Missouri.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8781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209233"/>
          </a:xfrm>
        </p:spPr>
        <p:txBody>
          <a:bodyPr>
            <a:noAutofit/>
          </a:bodyPr>
          <a:lstStyle/>
          <a:p>
            <a:pPr algn="ctr"/>
            <a:r>
              <a:rPr lang="cs-CZ" sz="3600" dirty="0" smtClean="0">
                <a:latin typeface="+mn-lt"/>
              </a:rPr>
              <a:t>G</a:t>
            </a:r>
            <a:r>
              <a:rPr lang="en-US" sz="3600" dirty="0" err="1" smtClean="0">
                <a:latin typeface="+mn-lt"/>
              </a:rPr>
              <a:t>eogra</a:t>
            </a:r>
            <a:r>
              <a:rPr lang="cs-CZ" sz="3600" dirty="0" err="1" smtClean="0">
                <a:latin typeface="+mn-lt"/>
              </a:rPr>
              <a:t>fická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distribu</a:t>
            </a:r>
            <a:r>
              <a:rPr lang="cs-CZ" sz="3600" dirty="0" err="1" smtClean="0">
                <a:latin typeface="+mn-lt"/>
              </a:rPr>
              <a:t>ce</a:t>
            </a:r>
            <a:r>
              <a:rPr lang="en-US" sz="3600" dirty="0" smtClean="0">
                <a:latin typeface="+mn-lt"/>
              </a:rPr>
              <a:t> </a:t>
            </a:r>
            <a:r>
              <a:rPr lang="cs-CZ" sz="3600" dirty="0" smtClean="0">
                <a:latin typeface="+mn-lt"/>
              </a:rPr>
              <a:t>lidské </a:t>
            </a:r>
            <a:r>
              <a:rPr lang="cs-CZ" sz="3600" dirty="0" err="1" smtClean="0">
                <a:latin typeface="+mn-lt"/>
              </a:rPr>
              <a:t>babesiozy</a:t>
            </a:r>
            <a:r>
              <a:rPr lang="en-US" sz="3600" dirty="0" smtClean="0">
                <a:latin typeface="+mn-lt"/>
              </a:rPr>
              <a:t>  </a:t>
            </a:r>
            <a:endParaRPr lang="cs-CZ" sz="3600" dirty="0">
              <a:latin typeface="+mn-lt"/>
            </a:endParaRPr>
          </a:p>
        </p:txBody>
      </p:sp>
      <p:pic>
        <p:nvPicPr>
          <p:cNvPr id="4098" name="Picture 2" descr="Geographical distribution of human babesiosis. The darker the color, the more numerous cases there are. There are no reported cases in unfilled countries or regions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264" y="1142797"/>
            <a:ext cx="9065764" cy="503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00933" y="6116050"/>
            <a:ext cx="113147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 smtClean="0"/>
              <a:t>Čím tmavší;  tím více případů; Nevybarvené státy neposkytují o výskytu </a:t>
            </a:r>
            <a:r>
              <a:rPr lang="cs-CZ" sz="2000" dirty="0" err="1" smtClean="0"/>
              <a:t>Babesiózy</a:t>
            </a:r>
            <a:r>
              <a:rPr lang="cs-CZ" sz="2000" dirty="0" smtClean="0"/>
              <a:t> žádné údaje !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391208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4102" y="174295"/>
            <a:ext cx="10515600" cy="1296698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Rozšíření </a:t>
            </a:r>
            <a:r>
              <a:rPr lang="cs-CZ" sz="3800" b="1" dirty="0" err="1" smtClean="0"/>
              <a:t>Babesiósy</a:t>
            </a:r>
            <a:r>
              <a:rPr lang="cs-CZ" sz="3800" b="1" dirty="0" smtClean="0"/>
              <a:t> v Evropě</a:t>
            </a:r>
            <a:endParaRPr lang="cs-CZ" sz="3800" b="1" dirty="0"/>
          </a:p>
        </p:txBody>
      </p:sp>
      <p:pic>
        <p:nvPicPr>
          <p:cNvPr id="5122" name="Picture 2" descr="Babesiosis in Southeastern, Central and Northeastern Europe: An Emerging  and Re-Emerging Tick-Borne Disease of Humans and Animal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507" y="1213574"/>
            <a:ext cx="7862789" cy="555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5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140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/>
              <a:t>Geografický rozsah vektorů </a:t>
            </a:r>
            <a:r>
              <a:rPr lang="cs-CZ" sz="3800" b="1" i="1" dirty="0"/>
              <a:t>klíšťat </a:t>
            </a:r>
            <a:r>
              <a:rPr lang="cs-CZ" sz="3800" b="1" i="1" dirty="0" err="1"/>
              <a:t>Ixodes</a:t>
            </a:r>
            <a:r>
              <a:rPr lang="cs-CZ" sz="3800" b="1" dirty="0"/>
              <a:t> a lokalizace zpráv o lidských </a:t>
            </a:r>
            <a:r>
              <a:rPr lang="cs-CZ" sz="3800" b="1" dirty="0" err="1"/>
              <a:t>babesiózách</a:t>
            </a:r>
            <a:r>
              <a:rPr lang="cs-CZ" sz="3800" b="1" dirty="0"/>
              <a:t>.</a:t>
            </a:r>
          </a:p>
        </p:txBody>
      </p:sp>
      <p:pic>
        <p:nvPicPr>
          <p:cNvPr id="6146" name="Picture 2" descr="https://www.frontiersin.org/files/Articles/697669/fmicb-12-697669-HTML/image_m/fmicb-12-697669-g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913" y="1603225"/>
            <a:ext cx="9006174" cy="518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956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815809"/>
            <a:ext cx="10515600" cy="56406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Legenda </a:t>
            </a:r>
            <a:r>
              <a:rPr lang="cs-CZ" b="1" dirty="0"/>
              <a:t>a</a:t>
            </a:r>
            <a:r>
              <a:rPr lang="cs-CZ" b="1" dirty="0" smtClean="0"/>
              <a:t> obrázku:</a:t>
            </a:r>
            <a:r>
              <a:rPr lang="cs-CZ" dirty="0"/>
              <a:t> Geografický rozsah vektorů </a:t>
            </a:r>
            <a:r>
              <a:rPr lang="cs-CZ" i="1" dirty="0"/>
              <a:t>klíšťat </a:t>
            </a:r>
            <a:r>
              <a:rPr lang="cs-CZ" i="1" dirty="0" err="1"/>
              <a:t>Ixodes</a:t>
            </a:r>
            <a:r>
              <a:rPr lang="cs-CZ" dirty="0"/>
              <a:t> a lokalizace zpráv o lidských </a:t>
            </a:r>
            <a:r>
              <a:rPr lang="cs-CZ" dirty="0" err="1"/>
              <a:t>babesiózách</a:t>
            </a:r>
            <a:r>
              <a:rPr lang="cs-CZ" dirty="0"/>
              <a:t>. </a:t>
            </a:r>
            <a:endParaRPr lang="cs-CZ" dirty="0" smtClean="0"/>
          </a:p>
          <a:p>
            <a:r>
              <a:rPr lang="cs-CZ" b="1" i="1" dirty="0" smtClean="0"/>
              <a:t>Světlejší </a:t>
            </a:r>
            <a:r>
              <a:rPr lang="cs-CZ" b="1" i="1" dirty="0"/>
              <a:t>barvy</a:t>
            </a:r>
            <a:r>
              <a:rPr lang="cs-CZ" dirty="0"/>
              <a:t> představují geografický rozsah několika druhů klíšťat </a:t>
            </a:r>
            <a:r>
              <a:rPr lang="cs-CZ" i="1" dirty="0"/>
              <a:t>rodu </a:t>
            </a:r>
            <a:r>
              <a:rPr lang="cs-CZ" i="1" dirty="0" err="1"/>
              <a:t>Ixodes</a:t>
            </a:r>
            <a:r>
              <a:rPr lang="cs-CZ" dirty="0"/>
              <a:t>, o nichž je známo nebo existuje podezření, že přenášejí parazity </a:t>
            </a:r>
            <a:r>
              <a:rPr lang="cs-CZ" i="1" dirty="0"/>
              <a:t>rodu </a:t>
            </a:r>
            <a:r>
              <a:rPr lang="cs-CZ" i="1" dirty="0" err="1"/>
              <a:t>Babesia</a:t>
            </a:r>
            <a:r>
              <a:rPr lang="cs-CZ" dirty="0"/>
              <a:t> na člověka, ale kde je </a:t>
            </a:r>
            <a:r>
              <a:rPr lang="cs-CZ" b="1" dirty="0"/>
              <a:t>lidská </a:t>
            </a:r>
            <a:r>
              <a:rPr lang="cs-CZ" b="1" dirty="0" err="1"/>
              <a:t>babesióza</a:t>
            </a:r>
            <a:r>
              <a:rPr lang="cs-CZ" b="1" dirty="0"/>
              <a:t> vzácná (&lt;5 případů)</a:t>
            </a:r>
            <a:r>
              <a:rPr lang="cs-CZ" dirty="0"/>
              <a:t>, nehlášená nebo chybí. </a:t>
            </a:r>
            <a:r>
              <a:rPr lang="cs-CZ" i="1" dirty="0" err="1"/>
              <a:t>Ixodes</a:t>
            </a:r>
            <a:r>
              <a:rPr lang="cs-CZ" i="1" dirty="0"/>
              <a:t> </a:t>
            </a:r>
            <a:r>
              <a:rPr lang="cs-CZ" i="1" dirty="0" err="1"/>
              <a:t>ricinus</a:t>
            </a:r>
            <a:r>
              <a:rPr lang="cs-CZ" dirty="0"/>
              <a:t> a </a:t>
            </a:r>
            <a:r>
              <a:rPr lang="cs-CZ" i="1" dirty="0" err="1"/>
              <a:t>Ixodes</a:t>
            </a:r>
            <a:r>
              <a:rPr lang="cs-CZ" i="1" dirty="0"/>
              <a:t> </a:t>
            </a:r>
            <a:r>
              <a:rPr lang="cs-CZ" i="1" dirty="0" err="1"/>
              <a:t>persulcatus</a:t>
            </a:r>
            <a:r>
              <a:rPr lang="cs-CZ" dirty="0"/>
              <a:t> jsou sympatrické v jižním Finsku, Estonsku, Lotyšsku a severozápadním Rusku, zatímco </a:t>
            </a:r>
            <a:r>
              <a:rPr lang="cs-CZ" i="1" dirty="0"/>
              <a:t>I. </a:t>
            </a:r>
            <a:r>
              <a:rPr lang="cs-CZ" i="1" dirty="0" err="1"/>
              <a:t>persulcatus</a:t>
            </a:r>
            <a:r>
              <a:rPr lang="cs-CZ" dirty="0"/>
              <a:t> a </a:t>
            </a:r>
            <a:r>
              <a:rPr lang="cs-CZ" i="1" dirty="0" err="1"/>
              <a:t>Ixodes</a:t>
            </a:r>
            <a:r>
              <a:rPr lang="cs-CZ" i="1" dirty="0"/>
              <a:t> </a:t>
            </a:r>
            <a:r>
              <a:rPr lang="cs-CZ" i="1" dirty="0" err="1"/>
              <a:t>ovatus</a:t>
            </a:r>
            <a:r>
              <a:rPr lang="cs-CZ" dirty="0"/>
              <a:t> jsou enzootické na Hokkaidó v severním Japonsku. </a:t>
            </a:r>
            <a:endParaRPr lang="cs-CZ" dirty="0" smtClean="0"/>
          </a:p>
          <a:p>
            <a:r>
              <a:rPr lang="cs-CZ" b="1" i="1" dirty="0" smtClean="0"/>
              <a:t>Tmavší </a:t>
            </a:r>
            <a:r>
              <a:rPr lang="cs-CZ" b="1" i="1" dirty="0"/>
              <a:t>barvy</a:t>
            </a:r>
            <a:r>
              <a:rPr lang="cs-CZ" dirty="0"/>
              <a:t> představují oblasti, kde je lidská </a:t>
            </a:r>
            <a:r>
              <a:rPr lang="cs-CZ" b="1" dirty="0" err="1"/>
              <a:t>babesióza</a:t>
            </a:r>
            <a:r>
              <a:rPr lang="cs-CZ" b="1" dirty="0"/>
              <a:t> endemická nebo sporadická (definováno ≥5 případy).</a:t>
            </a:r>
            <a:r>
              <a:rPr lang="cs-CZ" dirty="0"/>
              <a:t> </a:t>
            </a:r>
            <a:endParaRPr lang="cs-CZ" dirty="0"/>
          </a:p>
          <a:p>
            <a:r>
              <a:rPr lang="cs-CZ" b="1" i="1" dirty="0" smtClean="0"/>
              <a:t>Kruhy</a:t>
            </a:r>
            <a:r>
              <a:rPr lang="cs-CZ" dirty="0"/>
              <a:t> označují jednotlivé případy, s výjimkou tří míst (Mexiko, Černá Hora a východní Polsko), kde byli všichni pacienti na těchto místech hlášeni ze stejné nemocnice. </a:t>
            </a:r>
            <a:endParaRPr lang="cs-CZ" dirty="0" smtClean="0"/>
          </a:p>
          <a:p>
            <a:r>
              <a:rPr lang="cs-CZ" b="1" i="1" dirty="0" smtClean="0"/>
              <a:t>Barvy</a:t>
            </a:r>
            <a:r>
              <a:rPr lang="cs-CZ" b="1" dirty="0"/>
              <a:t> </a:t>
            </a:r>
            <a:r>
              <a:rPr lang="cs-CZ" dirty="0"/>
              <a:t>označují druhy </a:t>
            </a:r>
            <a:r>
              <a:rPr lang="cs-CZ" i="1" dirty="0" err="1"/>
              <a:t>Babesia</a:t>
            </a:r>
            <a:r>
              <a:rPr lang="cs-CZ" dirty="0"/>
              <a:t>: červená pro </a:t>
            </a:r>
            <a:r>
              <a:rPr lang="cs-CZ" i="1" dirty="0"/>
              <a:t>B. </a:t>
            </a:r>
            <a:r>
              <a:rPr lang="cs-CZ" i="1" dirty="0" err="1"/>
              <a:t>microti</a:t>
            </a:r>
            <a:r>
              <a:rPr lang="cs-CZ" dirty="0"/>
              <a:t>, oranžová pro </a:t>
            </a:r>
            <a:r>
              <a:rPr lang="cs-CZ" i="1" dirty="0"/>
              <a:t>B. </a:t>
            </a:r>
            <a:r>
              <a:rPr lang="cs-CZ" i="1" dirty="0" err="1"/>
              <a:t>duncani</a:t>
            </a:r>
            <a:r>
              <a:rPr lang="cs-CZ" dirty="0"/>
              <a:t>, modrá pro </a:t>
            </a:r>
            <a:r>
              <a:rPr lang="cs-CZ" i="1" dirty="0"/>
              <a:t>B. </a:t>
            </a:r>
            <a:r>
              <a:rPr lang="cs-CZ" i="1" dirty="0" err="1"/>
              <a:t>divergens</a:t>
            </a:r>
            <a:r>
              <a:rPr lang="cs-CZ" dirty="0"/>
              <a:t>, zelená pro </a:t>
            </a:r>
            <a:r>
              <a:rPr lang="cs-CZ" i="1" dirty="0"/>
              <a:t>B. </a:t>
            </a:r>
            <a:r>
              <a:rPr lang="cs-CZ" i="1" dirty="0" err="1"/>
              <a:t>venatorum</a:t>
            </a:r>
            <a:r>
              <a:rPr lang="cs-CZ" dirty="0"/>
              <a:t>, růžová pro </a:t>
            </a:r>
            <a:r>
              <a:rPr lang="cs-CZ" i="1" dirty="0"/>
              <a:t>agenta podobného B. </a:t>
            </a:r>
            <a:r>
              <a:rPr lang="cs-CZ" i="1" dirty="0" err="1"/>
              <a:t>cassassa</a:t>
            </a:r>
            <a:r>
              <a:rPr lang="cs-CZ" dirty="0"/>
              <a:t>, černá pro KO-1, žlutá pro </a:t>
            </a:r>
            <a:r>
              <a:rPr lang="cs-CZ" i="1" dirty="0" err="1"/>
              <a:t>Babesia</a:t>
            </a:r>
            <a:r>
              <a:rPr lang="cs-CZ" dirty="0"/>
              <a:t> </a:t>
            </a:r>
            <a:r>
              <a:rPr lang="cs-CZ" dirty="0" err="1"/>
              <a:t>spp</a:t>
            </a:r>
            <a:r>
              <a:rPr lang="cs-CZ" dirty="0"/>
              <a:t>. XXB/</a:t>
            </a:r>
            <a:r>
              <a:rPr lang="cs-CZ" dirty="0" err="1"/>
              <a:t>HangZhou</a:t>
            </a:r>
            <a:r>
              <a:rPr lang="cs-CZ" dirty="0"/>
              <a:t> a bílá pro </a:t>
            </a:r>
            <a:r>
              <a:rPr lang="cs-CZ" i="1" dirty="0"/>
              <a:t>neurčenou </a:t>
            </a:r>
            <a:r>
              <a:rPr lang="cs-CZ" i="1" dirty="0" err="1"/>
              <a:t>Babesia</a:t>
            </a:r>
            <a:r>
              <a:rPr lang="cs-CZ" dirty="0"/>
              <a:t> </a:t>
            </a:r>
            <a:r>
              <a:rPr lang="cs-CZ" dirty="0" err="1"/>
              <a:t>spp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Mapa </a:t>
            </a:r>
            <a:r>
              <a:rPr lang="cs-CZ" dirty="0"/>
              <a:t>nezobrazuje asymptomatické případy a případy spojené s cestováním [převzato z </a:t>
            </a:r>
            <a:r>
              <a:rPr lang="cs-CZ" dirty="0" err="1">
                <a:hlinkClick r:id="rId2"/>
              </a:rPr>
              <a:t>Vannier</a:t>
            </a:r>
            <a:r>
              <a:rPr lang="cs-CZ" dirty="0">
                <a:hlinkClick r:id="rId2"/>
              </a:rPr>
              <a:t> a Krause (2012)</a:t>
            </a:r>
            <a:r>
              <a:rPr lang="cs-CZ" dirty="0"/>
              <a:t> a (</a:t>
            </a:r>
            <a:r>
              <a:rPr lang="cs-CZ" dirty="0">
                <a:hlinkClick r:id="rId3"/>
              </a:rPr>
              <a:t>Ryan et al., 2019</a:t>
            </a:r>
            <a:r>
              <a:rPr lang="cs-CZ" dirty="0"/>
              <a:t>) z The New </a:t>
            </a:r>
            <a:r>
              <a:rPr lang="cs-CZ" dirty="0" err="1"/>
              <a:t>England</a:t>
            </a:r>
            <a:r>
              <a:rPr lang="cs-CZ" dirty="0"/>
              <a:t> </a:t>
            </a:r>
            <a:r>
              <a:rPr lang="cs-CZ" dirty="0" err="1"/>
              <a:t>Journal</a:t>
            </a:r>
            <a:r>
              <a:rPr lang="cs-CZ" dirty="0"/>
              <a:t> of </a:t>
            </a:r>
            <a:r>
              <a:rPr lang="cs-CZ" dirty="0" err="1"/>
              <a:t>Medicine</a:t>
            </a:r>
            <a:r>
              <a:rPr lang="cs-CZ" dirty="0"/>
              <a:t>, </a:t>
            </a:r>
            <a:r>
              <a:rPr lang="cs-CZ" dirty="0" err="1"/>
              <a:t>Edouard</a:t>
            </a:r>
            <a:r>
              <a:rPr lang="cs-CZ" dirty="0"/>
              <a:t> </a:t>
            </a:r>
            <a:r>
              <a:rPr lang="cs-CZ" dirty="0" err="1"/>
              <a:t>Vannier</a:t>
            </a:r>
            <a:r>
              <a:rPr lang="cs-CZ" dirty="0"/>
              <a:t>, PhD., a Peter J. Krause, M. D.,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Babesiosis</a:t>
            </a:r>
            <a:r>
              <a:rPr lang="cs-CZ" dirty="0"/>
              <a:t>, 366, 2399. Copyright (2012) Massachusettská lékařská společnost. Přetištěno se svolením.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138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697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err="1" smtClean="0"/>
              <a:t>Adundance</a:t>
            </a:r>
            <a:r>
              <a:rPr lang="cs-CZ" sz="3800" b="1" dirty="0" smtClean="0"/>
              <a:t> </a:t>
            </a:r>
            <a:r>
              <a:rPr lang="cs-CZ" sz="3800" b="1" dirty="0" err="1" smtClean="0"/>
              <a:t>klíštat</a:t>
            </a:r>
            <a:r>
              <a:rPr lang="cs-CZ" sz="3800" b="1" dirty="0" smtClean="0"/>
              <a:t> </a:t>
            </a:r>
            <a:r>
              <a:rPr lang="cs-CZ" sz="3800" b="1" i="1" dirty="0" err="1" smtClean="0"/>
              <a:t>Ixodes</a:t>
            </a:r>
            <a:r>
              <a:rPr lang="cs-CZ" sz="3800" b="1" i="1" dirty="0" smtClean="0"/>
              <a:t> </a:t>
            </a:r>
            <a:r>
              <a:rPr lang="cs-CZ" sz="3800" b="1" i="1" dirty="0" err="1" smtClean="0"/>
              <a:t>ricinus</a:t>
            </a:r>
            <a:r>
              <a:rPr lang="cs-CZ" sz="3800" b="1" i="1" dirty="0" smtClean="0"/>
              <a:t> </a:t>
            </a:r>
            <a:r>
              <a:rPr lang="cs-CZ" sz="3800" b="1" dirty="0" smtClean="0"/>
              <a:t>(Klíště obecné)</a:t>
            </a:r>
            <a:endParaRPr lang="cs-CZ" sz="3800" b="1" dirty="0"/>
          </a:p>
        </p:txBody>
      </p:sp>
      <p:pic>
        <p:nvPicPr>
          <p:cNvPr id="10242" name="Picture 2" descr="https://www.prf.upol.cz/fileadmin/_processed_/c/c/csm_klistata-1_4450b31b5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306" y="1587321"/>
            <a:ext cx="6432606" cy="42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10101" y="6057065"/>
            <a:ext cx="11553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4C4C4E"/>
                </a:solidFill>
                <a:latin typeface="PT Sans"/>
              </a:rPr>
              <a:t>Abundance </a:t>
            </a:r>
            <a:r>
              <a:rPr lang="cs-CZ" dirty="0">
                <a:solidFill>
                  <a:srgbClr val="4C4C4E"/>
                </a:solidFill>
                <a:latin typeface="PT Sans"/>
              </a:rPr>
              <a:t>klíštěte obecného (</a:t>
            </a:r>
            <a:r>
              <a:rPr lang="cs-CZ" i="1" dirty="0" err="1">
                <a:solidFill>
                  <a:srgbClr val="4C4C4E"/>
                </a:solidFill>
                <a:latin typeface="PT Sans"/>
              </a:rPr>
              <a:t>Ixodes</a:t>
            </a:r>
            <a:r>
              <a:rPr lang="cs-CZ" i="1" dirty="0">
                <a:solidFill>
                  <a:srgbClr val="4C4C4E"/>
                </a:solidFill>
                <a:latin typeface="PT Sans"/>
              </a:rPr>
              <a:t> </a:t>
            </a:r>
            <a:r>
              <a:rPr lang="cs-CZ" i="1" dirty="0" err="1">
                <a:solidFill>
                  <a:srgbClr val="4C4C4E"/>
                </a:solidFill>
                <a:latin typeface="PT Sans"/>
              </a:rPr>
              <a:t>ricinus</a:t>
            </a:r>
            <a:r>
              <a:rPr lang="cs-CZ" dirty="0">
                <a:solidFill>
                  <a:srgbClr val="4C4C4E"/>
                </a:solidFill>
                <a:latin typeface="PT Sans"/>
              </a:rPr>
              <a:t>) ve městech České republiky v období duben–květen roku 2017. Byla použita metoda </a:t>
            </a:r>
            <a:r>
              <a:rPr lang="cs-CZ" dirty="0" err="1">
                <a:solidFill>
                  <a:srgbClr val="4C4C4E"/>
                </a:solidFill>
                <a:latin typeface="PT Sans"/>
              </a:rPr>
              <a:t>vlajkování</a:t>
            </a:r>
            <a:r>
              <a:rPr lang="cs-CZ" dirty="0">
                <a:solidFill>
                  <a:srgbClr val="4C4C4E"/>
                </a:solidFill>
                <a:latin typeface="PT Sans"/>
              </a:rPr>
              <a:t>. Index abundance udává počet jedinců získaný za 1 h </a:t>
            </a:r>
            <a:r>
              <a:rPr lang="cs-CZ" dirty="0" err="1">
                <a:solidFill>
                  <a:srgbClr val="4C4C4E"/>
                </a:solidFill>
                <a:latin typeface="PT Sans"/>
              </a:rPr>
              <a:t>vlajkováním</a:t>
            </a:r>
            <a:r>
              <a:rPr lang="cs-CZ" dirty="0">
                <a:solidFill>
                  <a:srgbClr val="4C4C4E"/>
                </a:solidFill>
                <a:latin typeface="PT Sans"/>
              </a:rPr>
              <a:t> porostu.</a:t>
            </a:r>
            <a:endParaRPr lang="cs-CZ" dirty="0"/>
          </a:p>
        </p:txBody>
      </p:sp>
      <p:pic>
        <p:nvPicPr>
          <p:cNvPr id="10246" name="Picture 6" descr="alternativní popis obrázku chyb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208" y="1440263"/>
            <a:ext cx="3320137" cy="220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Několik přisátých klíšťat na ježkov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208" y="3726850"/>
            <a:ext cx="3320137" cy="225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893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61759"/>
            <a:ext cx="10515600" cy="954792"/>
          </a:xfrm>
        </p:spPr>
        <p:txBody>
          <a:bodyPr>
            <a:normAutofit fontScale="90000"/>
          </a:bodyPr>
          <a:lstStyle/>
          <a:p>
            <a:r>
              <a:rPr lang="cs-CZ" sz="3600" dirty="0" smtClean="0">
                <a:solidFill>
                  <a:srgbClr val="4C4C4E"/>
                </a:solidFill>
                <a:latin typeface="PT Sans"/>
              </a:rPr>
              <a:t>Abundance klíštěte </a:t>
            </a:r>
            <a:r>
              <a:rPr lang="cs-CZ" sz="3600" i="1" dirty="0" err="1" smtClean="0">
                <a:solidFill>
                  <a:srgbClr val="4C4C4E"/>
                </a:solidFill>
                <a:latin typeface="PT Sans"/>
              </a:rPr>
              <a:t>Haemaphysalis</a:t>
            </a:r>
            <a:r>
              <a:rPr lang="cs-CZ" sz="3600" i="1" dirty="0" smtClean="0">
                <a:solidFill>
                  <a:srgbClr val="4C4C4E"/>
                </a:solidFill>
                <a:latin typeface="PT Sans"/>
              </a:rPr>
              <a:t> </a:t>
            </a:r>
            <a:r>
              <a:rPr lang="cs-CZ" sz="3600" i="1" dirty="0" err="1" smtClean="0">
                <a:solidFill>
                  <a:srgbClr val="4C4C4E"/>
                </a:solidFill>
                <a:latin typeface="PT Sans"/>
              </a:rPr>
              <a:t>concinna</a:t>
            </a:r>
            <a:r>
              <a:rPr lang="cs-CZ" sz="3600" i="1" dirty="0" smtClean="0">
                <a:solidFill>
                  <a:srgbClr val="4C4C4E"/>
                </a:solidFill>
                <a:latin typeface="PT Sans"/>
              </a:rPr>
              <a:t>  -</a:t>
            </a:r>
            <a:r>
              <a:rPr lang="cs-CZ" sz="3600" dirty="0" smtClean="0"/>
              <a:t> (Klíšť lužní)</a:t>
            </a:r>
            <a:r>
              <a:rPr lang="cs-CZ" dirty="0"/>
              <a:t/>
            </a:r>
            <a:br>
              <a:rPr lang="cs-CZ" dirty="0"/>
            </a:br>
            <a:endParaRPr lang="cs-CZ" sz="3600" dirty="0"/>
          </a:p>
        </p:txBody>
      </p:sp>
      <p:pic>
        <p:nvPicPr>
          <p:cNvPr id="12290" name="Picture 2" descr="https://www.prf.upol.cz/fileadmin/_processed_/6/1/csm_klistata-3_a4b289c6a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39" y="1216551"/>
            <a:ext cx="6270879" cy="418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97566" y="5723110"/>
            <a:ext cx="113147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4C4C4E"/>
                </a:solidFill>
                <a:latin typeface="PT Sans"/>
              </a:rPr>
              <a:t>Abundance </a:t>
            </a:r>
            <a:r>
              <a:rPr lang="cs-CZ" i="1" dirty="0" err="1">
                <a:solidFill>
                  <a:srgbClr val="4C4C4E"/>
                </a:solidFill>
                <a:latin typeface="PT Sans"/>
              </a:rPr>
              <a:t>Haemaphysalis</a:t>
            </a:r>
            <a:r>
              <a:rPr lang="cs-CZ" i="1" dirty="0">
                <a:solidFill>
                  <a:srgbClr val="4C4C4E"/>
                </a:solidFill>
                <a:latin typeface="PT Sans"/>
              </a:rPr>
              <a:t> </a:t>
            </a:r>
            <a:r>
              <a:rPr lang="cs-CZ" i="1" dirty="0" err="1">
                <a:solidFill>
                  <a:srgbClr val="4C4C4E"/>
                </a:solidFill>
                <a:latin typeface="PT Sans"/>
              </a:rPr>
              <a:t>concinna</a:t>
            </a:r>
            <a:r>
              <a:rPr lang="cs-CZ" dirty="0">
                <a:solidFill>
                  <a:srgbClr val="4C4C4E"/>
                </a:solidFill>
                <a:latin typeface="PT Sans"/>
              </a:rPr>
              <a:t> ve městech České republiky v období duben–květen roku 2017. Byla použita metoda </a:t>
            </a:r>
            <a:r>
              <a:rPr lang="cs-CZ" dirty="0" err="1">
                <a:solidFill>
                  <a:srgbClr val="4C4C4E"/>
                </a:solidFill>
                <a:latin typeface="PT Sans"/>
              </a:rPr>
              <a:t>vlajkování</a:t>
            </a:r>
            <a:r>
              <a:rPr lang="cs-CZ" dirty="0">
                <a:solidFill>
                  <a:srgbClr val="4C4C4E"/>
                </a:solidFill>
                <a:latin typeface="PT Sans"/>
              </a:rPr>
              <a:t>. Index abundance udává počet jedinců získaný za 1 h </a:t>
            </a:r>
            <a:r>
              <a:rPr lang="cs-CZ" dirty="0" err="1">
                <a:solidFill>
                  <a:srgbClr val="4C4C4E"/>
                </a:solidFill>
                <a:latin typeface="PT Sans"/>
              </a:rPr>
              <a:t>vlajkováním</a:t>
            </a:r>
            <a:r>
              <a:rPr lang="cs-CZ" dirty="0">
                <a:solidFill>
                  <a:srgbClr val="4C4C4E"/>
                </a:solidFill>
                <a:latin typeface="PT Sans"/>
              </a:rPr>
              <a:t> porostu.</a:t>
            </a:r>
            <a:endParaRPr lang="cs-CZ" dirty="0"/>
          </a:p>
        </p:txBody>
      </p:sp>
      <p:pic>
        <p:nvPicPr>
          <p:cNvPr id="6" name="Picture 4" descr="Haemaphysalis concinna - klíšť lužní | Ixodidae - klíšťatovití | Natura  Bohem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836" y="1534163"/>
            <a:ext cx="4246880" cy="31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652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98148"/>
            <a:ext cx="10515600" cy="668545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Klíšťata – projekt UPOL</a:t>
            </a:r>
            <a:endParaRPr lang="cs-CZ" sz="3800" b="1" dirty="0"/>
          </a:p>
        </p:txBody>
      </p:sp>
      <p:pic>
        <p:nvPicPr>
          <p:cNvPr id="9218" name="Picture 2" descr="Klíšťata: Katedra ekologie a životního prostředí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27648"/>
            <a:ext cx="5144495" cy="397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líšťata: Katedra ekologie a životního prostřed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978" y="927648"/>
            <a:ext cx="5044315" cy="389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66976" y="4763427"/>
            <a:ext cx="1202502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srgbClr val="4C4C4E"/>
              </a:solidFill>
              <a:latin typeface="PT Sans"/>
            </a:endParaRPr>
          </a:p>
          <a:p>
            <a:r>
              <a:rPr lang="cs-CZ" sz="1400" b="1" dirty="0" smtClean="0">
                <a:solidFill>
                  <a:srgbClr val="4C4C4E"/>
                </a:solidFill>
                <a:latin typeface="PT Sans"/>
              </a:rPr>
              <a:t>Projekt sleduje pomocí studia distribuce, abundance a prevalence třech skupin relativně přehlížených, klíšťaty přenosných patogenů, (a sice zástupců rodů </a:t>
            </a:r>
            <a:r>
              <a:rPr lang="cs-CZ" sz="1400" b="1" dirty="0" err="1" smtClean="0">
                <a:solidFill>
                  <a:srgbClr val="4C4C4E"/>
                </a:solidFill>
                <a:latin typeface="PT Sans"/>
              </a:rPr>
              <a:t>Rickettsia</a:t>
            </a:r>
            <a:r>
              <a:rPr lang="cs-CZ" sz="1400" b="1" dirty="0" smtClean="0">
                <a:solidFill>
                  <a:srgbClr val="4C4C4E"/>
                </a:solidFill>
                <a:latin typeface="PT Sans"/>
              </a:rPr>
              <a:t>, </a:t>
            </a:r>
            <a:r>
              <a:rPr lang="cs-CZ" sz="1400" b="1" dirty="0" err="1" smtClean="0">
                <a:solidFill>
                  <a:srgbClr val="4C4C4E"/>
                </a:solidFill>
                <a:latin typeface="PT Sans"/>
              </a:rPr>
              <a:t>Anaplasma</a:t>
            </a:r>
            <a:r>
              <a:rPr lang="cs-CZ" sz="1400" b="1" dirty="0" smtClean="0">
                <a:solidFill>
                  <a:srgbClr val="4C4C4E"/>
                </a:solidFill>
                <a:latin typeface="PT Sans"/>
              </a:rPr>
              <a:t> a </a:t>
            </a:r>
            <a:r>
              <a:rPr lang="cs-CZ" sz="1400" b="1" dirty="0" err="1" smtClean="0">
                <a:solidFill>
                  <a:srgbClr val="4C4C4E"/>
                </a:solidFill>
                <a:latin typeface="PT Sans"/>
              </a:rPr>
              <a:t>Babesia</a:t>
            </a:r>
            <a:r>
              <a:rPr lang="cs-CZ" sz="1400" b="1" dirty="0" smtClean="0">
                <a:solidFill>
                  <a:srgbClr val="4C4C4E"/>
                </a:solidFill>
                <a:latin typeface="PT Sans"/>
              </a:rPr>
              <a:t>) dva hlavní cíle</a:t>
            </a:r>
            <a:r>
              <a:rPr lang="cs-CZ" sz="1400" dirty="0" smtClean="0">
                <a:solidFill>
                  <a:srgbClr val="4C4C4E"/>
                </a:solidFill>
                <a:latin typeface="PT Sans"/>
              </a:rPr>
              <a:t>. </a:t>
            </a:r>
          </a:p>
          <a:p>
            <a:r>
              <a:rPr lang="cs-CZ" sz="1400" b="1" dirty="0" smtClean="0">
                <a:solidFill>
                  <a:srgbClr val="4C4C4E"/>
                </a:solidFill>
                <a:latin typeface="PT Sans"/>
              </a:rPr>
              <a:t>Prvním </a:t>
            </a:r>
            <a:r>
              <a:rPr lang="cs-CZ" sz="1400" b="1" dirty="0">
                <a:solidFill>
                  <a:srgbClr val="4C4C4E"/>
                </a:solidFill>
                <a:latin typeface="PT Sans"/>
              </a:rPr>
              <a:t>z nich je prostřednictvím modelování v prostředí GIS </a:t>
            </a:r>
            <a:r>
              <a:rPr lang="cs-CZ" sz="1400" dirty="0">
                <a:solidFill>
                  <a:srgbClr val="4C4C4E"/>
                </a:solidFill>
                <a:latin typeface="PT Sans"/>
              </a:rPr>
              <a:t>vytvořit české mapy rizik pro výše zmíněné skupiny patogenních agens. </a:t>
            </a:r>
            <a:endParaRPr lang="cs-CZ" sz="1400" dirty="0" smtClean="0">
              <a:solidFill>
                <a:srgbClr val="4C4C4E"/>
              </a:solidFill>
              <a:latin typeface="PT Sans"/>
            </a:endParaRPr>
          </a:p>
          <a:p>
            <a:r>
              <a:rPr lang="cs-CZ" sz="1400" b="1" dirty="0" smtClean="0">
                <a:solidFill>
                  <a:srgbClr val="4C4C4E"/>
                </a:solidFill>
                <a:latin typeface="PT Sans"/>
              </a:rPr>
              <a:t>Druhým </a:t>
            </a:r>
            <a:r>
              <a:rPr lang="cs-CZ" sz="1400" b="1" dirty="0">
                <a:solidFill>
                  <a:srgbClr val="4C4C4E"/>
                </a:solidFill>
                <a:latin typeface="PT Sans"/>
              </a:rPr>
              <a:t>cílem je tvorba veřejně přístupné </a:t>
            </a:r>
            <a:r>
              <a:rPr lang="cs-CZ" sz="1400" dirty="0">
                <a:solidFill>
                  <a:srgbClr val="4C4C4E"/>
                </a:solidFill>
                <a:latin typeface="PT Sans"/>
              </a:rPr>
              <a:t>aplikace pro možnost následných analýz rozšíření a početnosti různých studovaných patogenů. K dosažení těchto cílů projekt využívá komplexní přístup, včetně studia evolučních vztahů jednotlivých získaných izolátů a jejich taxonomie. Nezbytnou součástí projektu je příprava rychlé, specifické, citlivé a spolehlivé kvantitativní diagnostické metodiky. </a:t>
            </a:r>
            <a:endParaRPr lang="cs-CZ" sz="1400" b="0" i="0" dirty="0">
              <a:solidFill>
                <a:srgbClr val="4C4C4E"/>
              </a:solidFill>
              <a:effectLst/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3085618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98148"/>
            <a:ext cx="10515600" cy="1010451"/>
          </a:xfrm>
        </p:spPr>
        <p:txBody>
          <a:bodyPr>
            <a:normAutofit/>
          </a:bodyPr>
          <a:lstStyle/>
          <a:p>
            <a:pPr algn="ctr"/>
            <a:r>
              <a:rPr lang="cs-CZ" sz="3800" dirty="0">
                <a:solidFill>
                  <a:srgbClr val="1B1B1B"/>
                </a:solidFill>
                <a:latin typeface="+mn-lt"/>
              </a:rPr>
              <a:t>Průběh infekce </a:t>
            </a:r>
            <a:r>
              <a:rPr lang="cs-CZ" sz="3800" dirty="0" err="1">
                <a:solidFill>
                  <a:srgbClr val="1B1B1B"/>
                </a:solidFill>
                <a:latin typeface="+mn-lt"/>
              </a:rPr>
              <a:t>babesia</a:t>
            </a:r>
            <a:r>
              <a:rPr lang="cs-CZ" sz="3800" dirty="0">
                <a:solidFill>
                  <a:srgbClr val="1B1B1B"/>
                </a:solidFill>
                <a:latin typeface="+mn-lt"/>
              </a:rPr>
              <a:t> a následné kontroly</a:t>
            </a:r>
            <a:endParaRPr lang="cs-CZ" sz="3800" dirty="0">
              <a:latin typeface="+mn-lt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540" y="1208599"/>
            <a:ext cx="11019877" cy="426985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74929" y="5493822"/>
            <a:ext cx="117997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1B1B1B"/>
                </a:solidFill>
                <a:latin typeface="Cambria" panose="02040503050406030204" pitchFamily="18" charset="0"/>
              </a:rPr>
              <a:t>Průběh infekce </a:t>
            </a:r>
            <a:r>
              <a:rPr lang="cs-CZ" dirty="0" err="1">
                <a:solidFill>
                  <a:srgbClr val="1B1B1B"/>
                </a:solidFill>
                <a:latin typeface="Cambria" panose="02040503050406030204" pitchFamily="18" charset="0"/>
              </a:rPr>
              <a:t>babesia</a:t>
            </a:r>
            <a:r>
              <a:rPr lang="cs-CZ" dirty="0">
                <a:solidFill>
                  <a:srgbClr val="1B1B1B"/>
                </a:solidFill>
                <a:latin typeface="Cambria" panose="02040503050406030204" pitchFamily="18" charset="0"/>
              </a:rPr>
              <a:t> a následné kontroly. Obrázek znázorňuje časovou osu infekce </a:t>
            </a:r>
            <a:r>
              <a:rPr lang="cs-CZ" dirty="0" err="1">
                <a:solidFill>
                  <a:srgbClr val="1B1B1B"/>
                </a:solidFill>
                <a:latin typeface="Cambria" panose="02040503050406030204" pitchFamily="18" charset="0"/>
              </a:rPr>
              <a:t>babesií</a:t>
            </a:r>
            <a:r>
              <a:rPr lang="cs-CZ" dirty="0">
                <a:solidFill>
                  <a:srgbClr val="1B1B1B"/>
                </a:solidFill>
                <a:latin typeface="Cambria" panose="02040503050406030204" pitchFamily="18" charset="0"/>
              </a:rPr>
              <a:t> a následných kontrol tohoto pacienta a úzký vztah mezi klinickými projevy (nad časovou šipkou), mikrobiologickým testem (v časové šipce) a hladinami </a:t>
            </a:r>
            <a:r>
              <a:rPr lang="cs-CZ" dirty="0" err="1">
                <a:solidFill>
                  <a:srgbClr val="1B1B1B"/>
                </a:solidFill>
                <a:latin typeface="Cambria" panose="02040503050406030204" pitchFamily="18" charset="0"/>
              </a:rPr>
              <a:t>cytokinů</a:t>
            </a:r>
            <a:r>
              <a:rPr lang="cs-CZ" dirty="0">
                <a:solidFill>
                  <a:srgbClr val="1B1B1B"/>
                </a:solidFill>
                <a:latin typeface="Cambria" panose="02040503050406030204" pitchFamily="18" charset="0"/>
              </a:rPr>
              <a:t> (pod časovou šipkou). (+) kladný; (−) negativní; *, hladiny většiny </a:t>
            </a:r>
            <a:r>
              <a:rPr lang="cs-CZ" dirty="0" err="1">
                <a:solidFill>
                  <a:srgbClr val="1B1B1B"/>
                </a:solidFill>
                <a:latin typeface="Cambria" panose="02040503050406030204" pitchFamily="18" charset="0"/>
              </a:rPr>
              <a:t>cytokinů</a:t>
            </a:r>
            <a:r>
              <a:rPr lang="cs-CZ" dirty="0">
                <a:solidFill>
                  <a:srgbClr val="1B1B1B"/>
                </a:solidFill>
                <a:latin typeface="Cambria" panose="02040503050406030204" pitchFamily="18" charset="0"/>
              </a:rPr>
              <a:t> a </a:t>
            </a:r>
            <a:r>
              <a:rPr lang="cs-CZ" dirty="0" err="1">
                <a:solidFill>
                  <a:srgbClr val="1B1B1B"/>
                </a:solidFill>
                <a:latin typeface="Cambria" panose="02040503050406030204" pitchFamily="18" charset="0"/>
              </a:rPr>
              <a:t>chemokinů</a:t>
            </a:r>
            <a:r>
              <a:rPr lang="cs-CZ" dirty="0">
                <a:solidFill>
                  <a:srgbClr val="1B1B1B"/>
                </a:solidFill>
                <a:latin typeface="Cambria" panose="02040503050406030204" pitchFamily="18" charset="0"/>
              </a:rPr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2831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26587"/>
            <a:ext cx="10515600" cy="740105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Životní cyklus</a:t>
            </a:r>
            <a:endParaRPr lang="cs-CZ" sz="3800" b="1" dirty="0"/>
          </a:p>
        </p:txBody>
      </p:sp>
      <p:pic>
        <p:nvPicPr>
          <p:cNvPr id="2052" name="Picture 4" descr="Obrázek životního cykl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352" y="785274"/>
            <a:ext cx="5163056" cy="412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458" y="5033211"/>
            <a:ext cx="8849139" cy="174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97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4" y="3013076"/>
            <a:ext cx="8624887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4915" name="Picture 2" descr="Nymphal stage of the Ixodes scapularis tick on the face of a penny. Ticks in this stage can transmit Babesia microti if infected and are usually the size of a poppy seed. Credit: Graham Hickling, University of Tenness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6" y="404814"/>
            <a:ext cx="83153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35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93565"/>
            <a:ext cx="10515600" cy="724204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Vývoj parazita v erytrocytech</a:t>
            </a:r>
            <a:endParaRPr lang="cs-CZ" sz="3800" b="1" dirty="0"/>
          </a:p>
        </p:txBody>
      </p:sp>
      <p:pic>
        <p:nvPicPr>
          <p:cNvPr id="4098" name="Picture 2" descr="Une protozoose mal connue : la babésiose - ScienceDirec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61" y="1897422"/>
            <a:ext cx="6508302" cy="328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abesiosis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490" y="1639792"/>
            <a:ext cx="3710044" cy="369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3"/>
          <p:cNvSpPr txBox="1">
            <a:spLocks noChangeArrowheads="1"/>
          </p:cNvSpPr>
          <p:nvPr/>
        </p:nvSpPr>
        <p:spPr bwMode="auto">
          <a:xfrm>
            <a:off x="492982" y="5477619"/>
            <a:ext cx="113306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Hemoprotozoální</a:t>
            </a:r>
            <a:r>
              <a:rPr lang="cs-CZ" altLang="cs-CZ" sz="1800" dirty="0"/>
              <a:t> parazité - </a:t>
            </a:r>
            <a:r>
              <a:rPr lang="cs-CZ" altLang="cs-CZ" sz="1800" dirty="0" err="1"/>
              <a:t>Babesia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sp</a:t>
            </a:r>
            <a:r>
              <a:rPr lang="cs-CZ" altLang="cs-CZ" sz="1800" dirty="0"/>
              <a:t>., </a:t>
            </a:r>
            <a:r>
              <a:rPr lang="cs-CZ" altLang="cs-CZ" sz="1800" b="1" dirty="0"/>
              <a:t>připomínají organismy </a:t>
            </a:r>
            <a:r>
              <a:rPr lang="cs-CZ" altLang="cs-CZ" sz="1800" b="1" dirty="0" err="1"/>
              <a:t>Plasmodium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falciparum</a:t>
            </a:r>
            <a:r>
              <a:rPr lang="cs-CZ" altLang="cs-CZ" sz="1800" dirty="0"/>
              <a:t>. Ačkoli vývojově se organismy </a:t>
            </a:r>
            <a:r>
              <a:rPr lang="cs-CZ" altLang="cs-CZ" sz="1800" dirty="0" err="1"/>
              <a:t>Babesia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spp</a:t>
            </a:r>
            <a:r>
              <a:rPr lang="cs-CZ" altLang="cs-CZ" sz="1800" dirty="0"/>
              <a:t>. podobají </a:t>
            </a:r>
            <a:r>
              <a:rPr lang="cs-CZ" altLang="cs-CZ" sz="1800" dirty="0" err="1"/>
              <a:t>Plasmodium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falciparum</a:t>
            </a:r>
            <a:r>
              <a:rPr lang="cs-CZ" altLang="cs-CZ" sz="1800" dirty="0"/>
              <a:t>, tito parazité </a:t>
            </a:r>
            <a:r>
              <a:rPr lang="cs-CZ" altLang="cs-CZ" sz="1800" b="1" dirty="0"/>
              <a:t>mají několik charakteristických rysů</a:t>
            </a:r>
            <a:r>
              <a:rPr lang="cs-CZ" altLang="cs-CZ" sz="1800" dirty="0"/>
              <a:t>: liší se více </a:t>
            </a:r>
            <a:r>
              <a:rPr lang="cs-CZ" altLang="cs-CZ" sz="1800" b="1" dirty="0"/>
              <a:t>tvarem a velikostí</a:t>
            </a:r>
            <a:r>
              <a:rPr lang="cs-CZ" altLang="cs-CZ" sz="1800" dirty="0"/>
              <a:t>; a </a:t>
            </a:r>
            <a:r>
              <a:rPr lang="cs-CZ" altLang="cs-CZ" sz="1800" b="1" dirty="0"/>
              <a:t>neprodukují pigment</a:t>
            </a:r>
            <a:r>
              <a:rPr lang="cs-CZ" altLang="cs-CZ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757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Nadpis 1"/>
          <p:cNvSpPr>
            <a:spLocks noGrp="1"/>
          </p:cNvSpPr>
          <p:nvPr>
            <p:ph type="title"/>
          </p:nvPr>
        </p:nvSpPr>
        <p:spPr>
          <a:xfrm>
            <a:off x="4700545" y="178124"/>
            <a:ext cx="2773680" cy="777875"/>
          </a:xfrm>
        </p:spPr>
        <p:txBody>
          <a:bodyPr/>
          <a:lstStyle/>
          <a:p>
            <a:r>
              <a:rPr lang="cs-CZ" altLang="cs-CZ" sz="3400" b="1" dirty="0"/>
              <a:t>Životní cyklus</a:t>
            </a:r>
          </a:p>
        </p:txBody>
      </p:sp>
      <p:pic>
        <p:nvPicPr>
          <p:cNvPr id="297987" name="Picture 2" descr="nedefinovaný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1438" y="1120552"/>
            <a:ext cx="5439950" cy="53925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70352" y="4047211"/>
            <a:ext cx="2462469" cy="7694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200" dirty="0" err="1" smtClean="0"/>
              <a:t>Transovariální</a:t>
            </a:r>
            <a:r>
              <a:rPr lang="cs-CZ" sz="2200" dirty="0" smtClean="0"/>
              <a:t> a </a:t>
            </a:r>
          </a:p>
          <a:p>
            <a:pPr algn="ctr"/>
            <a:r>
              <a:rPr lang="cs-CZ" sz="2200" dirty="0" err="1" smtClean="0"/>
              <a:t>transtadiální</a:t>
            </a:r>
            <a:r>
              <a:rPr lang="cs-CZ" sz="2200" dirty="0" smtClean="0"/>
              <a:t> přenos</a:t>
            </a:r>
            <a:endParaRPr lang="cs-CZ" sz="2200" dirty="0"/>
          </a:p>
        </p:txBody>
      </p:sp>
      <p:sp>
        <p:nvSpPr>
          <p:cNvPr id="3" name="Šipka doprava 2"/>
          <p:cNvSpPr/>
          <p:nvPr/>
        </p:nvSpPr>
        <p:spPr>
          <a:xfrm>
            <a:off x="2732821" y="4269129"/>
            <a:ext cx="646485" cy="35741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731521" y="3108951"/>
            <a:ext cx="1999522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 smtClean="0"/>
              <a:t>Není zde oocysta </a:t>
            </a:r>
          </a:p>
          <a:p>
            <a:pPr algn="ctr"/>
            <a:r>
              <a:rPr lang="cs-CZ" sz="2000" dirty="0"/>
              <a:t>a</a:t>
            </a:r>
            <a:r>
              <a:rPr lang="cs-CZ" sz="2000" dirty="0" smtClean="0"/>
              <a:t>le </a:t>
            </a:r>
            <a:r>
              <a:rPr lang="cs-CZ" sz="2000" dirty="0" err="1" smtClean="0"/>
              <a:t>sporoblast</a:t>
            </a:r>
            <a:endParaRPr lang="cs-CZ" sz="2000" dirty="0"/>
          </a:p>
        </p:txBody>
      </p:sp>
      <p:sp>
        <p:nvSpPr>
          <p:cNvPr id="7" name="Šipka doprava 6"/>
          <p:cNvSpPr/>
          <p:nvPr/>
        </p:nvSpPr>
        <p:spPr>
          <a:xfrm>
            <a:off x="2742103" y="3310338"/>
            <a:ext cx="646485" cy="35741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8834737" y="500935"/>
            <a:ext cx="2043253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Člověk je „konečný“</a:t>
            </a:r>
          </a:p>
          <a:p>
            <a:pPr algn="ctr"/>
            <a:r>
              <a:rPr lang="cs-CZ" dirty="0" smtClean="0"/>
              <a:t>mezihostitel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9179499" y="1455088"/>
            <a:ext cx="2764026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smtClean="0"/>
              <a:t>Přenos z člověka na člověka</a:t>
            </a:r>
          </a:p>
          <a:p>
            <a:r>
              <a:rPr lang="cs-CZ" dirty="0"/>
              <a:t>k</a:t>
            </a:r>
            <a:r>
              <a:rPr lang="cs-CZ" dirty="0" smtClean="0"/>
              <a:t>líštětem je velmi vzácný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8849801" y="2369488"/>
            <a:ext cx="2031646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smtClean="0"/>
              <a:t>Přenos z člověka </a:t>
            </a:r>
          </a:p>
          <a:p>
            <a:r>
              <a:rPr lang="cs-CZ" dirty="0" smtClean="0"/>
              <a:t>na člověka transfuzí</a:t>
            </a:r>
            <a:endParaRPr lang="cs-CZ" dirty="0"/>
          </a:p>
        </p:txBody>
      </p:sp>
      <p:sp>
        <p:nvSpPr>
          <p:cNvPr id="13" name="Šipka doprava 12"/>
          <p:cNvSpPr/>
          <p:nvPr/>
        </p:nvSpPr>
        <p:spPr>
          <a:xfrm rot="13255295">
            <a:off x="8149687" y="2354772"/>
            <a:ext cx="532041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13"/>
          <p:cNvSpPr/>
          <p:nvPr/>
        </p:nvSpPr>
        <p:spPr>
          <a:xfrm rot="10800000">
            <a:off x="8635116" y="1536935"/>
            <a:ext cx="528779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 doprava 14"/>
          <p:cNvSpPr/>
          <p:nvPr/>
        </p:nvSpPr>
        <p:spPr>
          <a:xfrm rot="8098993">
            <a:off x="8177977" y="759379"/>
            <a:ext cx="560309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939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Nadpis 1"/>
          <p:cNvSpPr>
            <a:spLocks noGrp="1"/>
          </p:cNvSpPr>
          <p:nvPr>
            <p:ph type="title"/>
          </p:nvPr>
        </p:nvSpPr>
        <p:spPr>
          <a:xfrm>
            <a:off x="3976979" y="743766"/>
            <a:ext cx="4379845" cy="417512"/>
          </a:xfrm>
        </p:spPr>
        <p:txBody>
          <a:bodyPr>
            <a:noAutofit/>
          </a:bodyPr>
          <a:lstStyle/>
          <a:p>
            <a:r>
              <a:rPr lang="cs-CZ" altLang="cs-CZ" sz="3400" b="1" dirty="0"/>
              <a:t>Životní cyklus </a:t>
            </a:r>
            <a:r>
              <a:rPr lang="cs-CZ" altLang="cs-CZ" sz="3400" b="1" dirty="0" err="1"/>
              <a:t>Babesie</a:t>
            </a:r>
            <a:r>
              <a:rPr lang="cs-CZ" altLang="cs-CZ" sz="3400" b="1" dirty="0"/>
              <a:t> </a:t>
            </a:r>
          </a:p>
        </p:txBody>
      </p:sp>
      <p:sp>
        <p:nvSpPr>
          <p:cNvPr id="299011" name="Zástupný symbol pro obsah 2"/>
          <p:cNvSpPr>
            <a:spLocks noGrp="1"/>
          </p:cNvSpPr>
          <p:nvPr>
            <p:ph idx="1"/>
          </p:nvPr>
        </p:nvSpPr>
        <p:spPr>
          <a:xfrm>
            <a:off x="771277" y="1695354"/>
            <a:ext cx="10861481" cy="4621212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Klíště </a:t>
            </a:r>
            <a:r>
              <a:rPr lang="cs-CZ" altLang="cs-CZ" sz="2400" i="1" dirty="0" err="1"/>
              <a:t>Ixodes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ricinus</a:t>
            </a:r>
            <a:r>
              <a:rPr lang="cs-CZ" altLang="cs-CZ" sz="2400" i="1" dirty="0"/>
              <a:t> </a:t>
            </a:r>
            <a:r>
              <a:rPr lang="cs-CZ" altLang="cs-CZ" sz="2400" dirty="0"/>
              <a:t>je </a:t>
            </a:r>
            <a:r>
              <a:rPr lang="cs-CZ" altLang="cs-CZ" sz="2400" b="1" dirty="0"/>
              <a:t>definitivní hostitel</a:t>
            </a:r>
          </a:p>
          <a:p>
            <a:r>
              <a:rPr lang="cs-CZ" altLang="cs-CZ" sz="2400" b="1" dirty="0"/>
              <a:t>Člověk a hlodavci jsou mezihostitelé</a:t>
            </a:r>
          </a:p>
          <a:p>
            <a:r>
              <a:rPr lang="cs-CZ" altLang="cs-CZ" sz="2400" dirty="0"/>
              <a:t>Přenos na člověka je </a:t>
            </a:r>
            <a:r>
              <a:rPr lang="cs-CZ" altLang="cs-CZ" sz="2400" b="1" dirty="0"/>
              <a:t>zajištěn klíštětem </a:t>
            </a:r>
            <a:r>
              <a:rPr lang="cs-CZ" altLang="cs-CZ" sz="2400" dirty="0"/>
              <a:t>(vektorem) případně při </a:t>
            </a:r>
            <a:r>
              <a:rPr lang="cs-CZ" altLang="cs-CZ" sz="2400" b="1" dirty="0"/>
              <a:t>transfuzi</a:t>
            </a:r>
          </a:p>
          <a:p>
            <a:r>
              <a:rPr lang="cs-CZ" altLang="cs-CZ" sz="2400" dirty="0"/>
              <a:t>Během ŽC – </a:t>
            </a:r>
            <a:r>
              <a:rPr lang="cs-CZ" altLang="cs-CZ" sz="2400" b="1" dirty="0" err="1"/>
              <a:t>merogonie</a:t>
            </a:r>
            <a:r>
              <a:rPr lang="cs-CZ" altLang="cs-CZ" sz="2400" dirty="0"/>
              <a:t> probíhá </a:t>
            </a:r>
            <a:r>
              <a:rPr lang="cs-CZ" altLang="cs-CZ" sz="2400" b="1" dirty="0"/>
              <a:t>u </a:t>
            </a:r>
            <a:r>
              <a:rPr lang="cs-CZ" altLang="cs-CZ" sz="2400" b="1" dirty="0" smtClean="0"/>
              <a:t>obratlovce; </a:t>
            </a:r>
            <a:r>
              <a:rPr lang="cs-CZ" altLang="cs-CZ" sz="2400" b="1" dirty="0" err="1"/>
              <a:t>sporogonie</a:t>
            </a:r>
            <a:r>
              <a:rPr lang="cs-CZ" altLang="cs-CZ" sz="2400" b="1" dirty="0"/>
              <a:t> u bezobratlého</a:t>
            </a:r>
            <a:r>
              <a:rPr lang="cs-CZ" altLang="cs-CZ" sz="2400" dirty="0"/>
              <a:t>.</a:t>
            </a:r>
          </a:p>
          <a:p>
            <a:r>
              <a:rPr lang="cs-CZ" altLang="cs-CZ" sz="2400" dirty="0"/>
              <a:t>Člověk se nakazí pří </a:t>
            </a:r>
            <a:r>
              <a:rPr lang="cs-CZ" altLang="cs-CZ" sz="2400" b="1" dirty="0"/>
              <a:t>sání infikovaného klíštěte</a:t>
            </a:r>
          </a:p>
          <a:p>
            <a:r>
              <a:rPr lang="cs-CZ" altLang="cs-CZ" sz="2400" b="1" dirty="0" err="1"/>
              <a:t>Sporozoity</a:t>
            </a:r>
            <a:r>
              <a:rPr lang="cs-CZ" altLang="cs-CZ" sz="2400" dirty="0"/>
              <a:t> z slinných žláz klíštěte jsou </a:t>
            </a:r>
            <a:r>
              <a:rPr lang="cs-CZ" altLang="cs-CZ" sz="2400" b="1" dirty="0"/>
              <a:t>inokulovány</a:t>
            </a:r>
            <a:r>
              <a:rPr lang="cs-CZ" altLang="cs-CZ" sz="2400" dirty="0"/>
              <a:t> do krve člověka/obratlovce</a:t>
            </a:r>
          </a:p>
          <a:p>
            <a:r>
              <a:rPr lang="cs-CZ" altLang="cs-CZ" sz="2400" dirty="0"/>
              <a:t>V krevním oběhu se </a:t>
            </a:r>
            <a:r>
              <a:rPr lang="cs-CZ" altLang="cs-CZ" sz="2400" b="1" dirty="0"/>
              <a:t>mění na </a:t>
            </a:r>
            <a:r>
              <a:rPr lang="cs-CZ" altLang="cs-CZ" sz="2400" b="1" dirty="0" err="1"/>
              <a:t>trofozoity</a:t>
            </a:r>
            <a:r>
              <a:rPr lang="cs-CZ" altLang="cs-CZ" sz="2400" dirty="0"/>
              <a:t>, které </a:t>
            </a:r>
            <a:r>
              <a:rPr lang="cs-CZ" altLang="cs-CZ" sz="2400" b="1" dirty="0"/>
              <a:t>napadají RBC </a:t>
            </a:r>
            <a:r>
              <a:rPr lang="cs-CZ" altLang="cs-CZ" sz="2400" dirty="0"/>
              <a:t>a mnohonásobně se v nich </a:t>
            </a:r>
            <a:r>
              <a:rPr lang="cs-CZ" altLang="cs-CZ" sz="2400" b="1" dirty="0"/>
              <a:t>binárním dělením množí</a:t>
            </a:r>
            <a:r>
              <a:rPr lang="cs-CZ" altLang="cs-CZ" sz="2400" dirty="0"/>
              <a:t>.</a:t>
            </a:r>
          </a:p>
          <a:p>
            <a:r>
              <a:rPr lang="cs-CZ" altLang="cs-CZ" sz="2400" dirty="0"/>
              <a:t> V </a:t>
            </a:r>
            <a:r>
              <a:rPr lang="cs-CZ" altLang="cs-CZ" sz="2400" b="1" dirty="0"/>
              <a:t>krvinkách se vyskytují v párech nebo v tetrádách</a:t>
            </a:r>
            <a:r>
              <a:rPr lang="cs-CZ" altLang="cs-CZ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162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>
            <a:normAutofit fontScale="90000"/>
          </a:bodyPr>
          <a:lstStyle/>
          <a:p>
            <a:r>
              <a:rPr lang="cs-CZ" altLang="cs-CZ" sz="3600"/>
              <a:t>Životní cyklus </a:t>
            </a:r>
            <a:r>
              <a:rPr lang="cs-CZ" altLang="cs-CZ" sz="3600" i="1"/>
              <a:t>Babesia divergens </a:t>
            </a:r>
            <a:r>
              <a:rPr lang="cs-CZ" altLang="cs-CZ" sz="3600"/>
              <a:t>a</a:t>
            </a:r>
            <a:r>
              <a:rPr lang="cs-CZ" altLang="cs-CZ" sz="3600" i="1"/>
              <a:t> Babesia canis</a:t>
            </a:r>
          </a:p>
        </p:txBody>
      </p:sp>
      <p:pic>
        <p:nvPicPr>
          <p:cNvPr id="30003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6631" y="1844676"/>
            <a:ext cx="4130675" cy="4321175"/>
          </a:xfrm>
        </p:spPr>
      </p:pic>
      <p:pic>
        <p:nvPicPr>
          <p:cNvPr id="300036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484314"/>
            <a:ext cx="3459162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ál 1"/>
          <p:cNvSpPr/>
          <p:nvPr/>
        </p:nvSpPr>
        <p:spPr>
          <a:xfrm>
            <a:off x="1486890" y="3275945"/>
            <a:ext cx="1423284" cy="1796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6623439" y="2649118"/>
            <a:ext cx="1368944" cy="1796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262391" y="1860607"/>
            <a:ext cx="1723292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 err="1" smtClean="0"/>
              <a:t>Sporogonie</a:t>
            </a:r>
            <a:endParaRPr lang="cs-CZ" sz="2000" dirty="0" smtClean="0"/>
          </a:p>
          <a:p>
            <a:pPr algn="ctr"/>
            <a:r>
              <a:rPr lang="cs-CZ" sz="2000" dirty="0" smtClean="0"/>
              <a:t>ve slinné žláze </a:t>
            </a:r>
          </a:p>
          <a:p>
            <a:pPr algn="ctr"/>
            <a:r>
              <a:rPr lang="cs-CZ" sz="2000" dirty="0" err="1" smtClean="0"/>
              <a:t>vektora</a:t>
            </a:r>
            <a:endParaRPr lang="cs-CZ" sz="2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217368" y="1154267"/>
            <a:ext cx="1723292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dirty="0" err="1" smtClean="0"/>
              <a:t>Sporogonie</a:t>
            </a:r>
            <a:r>
              <a:rPr lang="cs-CZ" sz="2000" dirty="0" smtClean="0"/>
              <a:t> </a:t>
            </a:r>
          </a:p>
          <a:p>
            <a:r>
              <a:rPr lang="cs-CZ" sz="2000" dirty="0" smtClean="0"/>
              <a:t>ve slinné žláze </a:t>
            </a:r>
          </a:p>
          <a:p>
            <a:r>
              <a:rPr lang="cs-CZ" sz="2000" dirty="0" err="1" smtClean="0"/>
              <a:t>vektora</a:t>
            </a:r>
            <a:endParaRPr lang="cs-CZ" sz="2000" dirty="0"/>
          </a:p>
        </p:txBody>
      </p:sp>
      <p:sp>
        <p:nvSpPr>
          <p:cNvPr id="4" name="Šipka doprava 3"/>
          <p:cNvSpPr/>
          <p:nvPr/>
        </p:nvSpPr>
        <p:spPr>
          <a:xfrm rot="2855646">
            <a:off x="650994" y="3174520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9"/>
          <p:cNvSpPr/>
          <p:nvPr/>
        </p:nvSpPr>
        <p:spPr>
          <a:xfrm rot="2512491">
            <a:off x="5767843" y="2434591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3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Nadpis 1"/>
          <p:cNvSpPr>
            <a:spLocks noGrp="1"/>
          </p:cNvSpPr>
          <p:nvPr>
            <p:ph type="title"/>
          </p:nvPr>
        </p:nvSpPr>
        <p:spPr>
          <a:xfrm>
            <a:off x="1981200" y="338247"/>
            <a:ext cx="8229600" cy="561975"/>
          </a:xfrm>
        </p:spPr>
        <p:txBody>
          <a:bodyPr>
            <a:normAutofit/>
          </a:bodyPr>
          <a:lstStyle/>
          <a:p>
            <a:pPr algn="ctr"/>
            <a:r>
              <a:rPr lang="cs-CZ" altLang="cs-CZ" sz="3400" b="1" dirty="0"/>
              <a:t>Životní cyklus </a:t>
            </a:r>
            <a:r>
              <a:rPr lang="cs-CZ" altLang="cs-CZ" sz="3400" b="1" dirty="0" err="1"/>
              <a:t>Babesie</a:t>
            </a:r>
            <a:r>
              <a:rPr lang="cs-CZ" altLang="cs-CZ" sz="3400" b="1" dirty="0"/>
              <a:t> II</a:t>
            </a:r>
          </a:p>
        </p:txBody>
      </p:sp>
      <p:sp>
        <p:nvSpPr>
          <p:cNvPr id="301059" name="Zástupný symbol pro obsah 2"/>
          <p:cNvSpPr>
            <a:spLocks noGrp="1"/>
          </p:cNvSpPr>
          <p:nvPr>
            <p:ph idx="1"/>
          </p:nvPr>
        </p:nvSpPr>
        <p:spPr>
          <a:xfrm>
            <a:off x="532737" y="1348050"/>
            <a:ext cx="11060265" cy="4525963"/>
          </a:xfrm>
        </p:spPr>
        <p:txBody>
          <a:bodyPr/>
          <a:lstStyle/>
          <a:p>
            <a:r>
              <a:rPr lang="cs-CZ" altLang="cs-CZ" sz="2400" dirty="0"/>
              <a:t>Napadené </a:t>
            </a:r>
            <a:r>
              <a:rPr lang="cs-CZ" altLang="cs-CZ" sz="2400" b="1" dirty="0"/>
              <a:t>erytrocyty praskají </a:t>
            </a:r>
            <a:r>
              <a:rPr lang="cs-CZ" altLang="cs-CZ" sz="2400" dirty="0"/>
              <a:t>a napadány jsou </a:t>
            </a:r>
            <a:r>
              <a:rPr lang="cs-CZ" altLang="cs-CZ" sz="2400" b="1" dirty="0"/>
              <a:t>nové RBC</a:t>
            </a:r>
          </a:p>
          <a:p>
            <a:r>
              <a:rPr lang="cs-CZ" altLang="cs-CZ" sz="2400" b="1" dirty="0"/>
              <a:t>Samičky klíšťat </a:t>
            </a:r>
            <a:r>
              <a:rPr lang="cs-CZ" altLang="cs-CZ" sz="2400" dirty="0"/>
              <a:t>se nakazí sáním na napadených hlodavcích</a:t>
            </a:r>
          </a:p>
          <a:p>
            <a:r>
              <a:rPr lang="cs-CZ" altLang="cs-CZ" sz="2400" b="1" dirty="0" err="1"/>
              <a:t>Transovariální</a:t>
            </a:r>
            <a:r>
              <a:rPr lang="cs-CZ" altLang="cs-CZ" sz="2400" b="1" dirty="0"/>
              <a:t> a </a:t>
            </a:r>
            <a:r>
              <a:rPr lang="cs-CZ" altLang="cs-CZ" sz="2400" b="1" dirty="0" err="1"/>
              <a:t>transtadiální</a:t>
            </a:r>
            <a:r>
              <a:rPr lang="cs-CZ" altLang="cs-CZ" sz="2400" b="1" dirty="0"/>
              <a:t> přenos </a:t>
            </a:r>
          </a:p>
          <a:p>
            <a:r>
              <a:rPr lang="cs-CZ" altLang="cs-CZ" sz="2400" b="1" dirty="0"/>
              <a:t>V </a:t>
            </a:r>
            <a:r>
              <a:rPr lang="cs-CZ" altLang="cs-CZ" sz="2400" b="1" dirty="0" smtClean="0"/>
              <a:t>zažívacím </a:t>
            </a:r>
            <a:r>
              <a:rPr lang="cs-CZ" altLang="cs-CZ" sz="2400" b="1" dirty="0"/>
              <a:t>traktu klíštěte probíhá gamogonie</a:t>
            </a:r>
          </a:p>
          <a:p>
            <a:r>
              <a:rPr lang="cs-CZ" altLang="cs-CZ" sz="2400" dirty="0"/>
              <a:t>Během pohlavní fáze vývoje </a:t>
            </a:r>
            <a:r>
              <a:rPr lang="cs-CZ" altLang="cs-CZ" sz="2400" b="1" dirty="0" smtClean="0"/>
              <a:t>vzniká </a:t>
            </a:r>
            <a:r>
              <a:rPr lang="cs-CZ" altLang="cs-CZ" sz="2400" b="1" dirty="0" err="1" smtClean="0"/>
              <a:t>ookineta</a:t>
            </a:r>
            <a:r>
              <a:rPr lang="cs-CZ" altLang="cs-CZ" sz="2400" b="1" dirty="0" smtClean="0"/>
              <a:t>, která migruje </a:t>
            </a:r>
            <a:r>
              <a:rPr lang="cs-CZ" altLang="cs-CZ" sz="2400" b="1" dirty="0"/>
              <a:t>do slinných žláz </a:t>
            </a:r>
            <a:r>
              <a:rPr lang="cs-CZ" altLang="cs-CZ" sz="2400" b="1" dirty="0" smtClean="0"/>
              <a:t>klíštěte, kde z ní vznikají </a:t>
            </a:r>
            <a:r>
              <a:rPr lang="cs-CZ" altLang="cs-CZ" sz="2400" b="1" dirty="0" err="1" smtClean="0"/>
              <a:t>sporozoiti</a:t>
            </a:r>
            <a:r>
              <a:rPr lang="cs-CZ" altLang="cs-CZ" sz="2400" b="1" dirty="0" smtClean="0"/>
              <a:t>.</a:t>
            </a:r>
            <a:endParaRPr lang="cs-CZ" altLang="cs-CZ" sz="2400" b="1" dirty="0"/>
          </a:p>
          <a:p>
            <a:r>
              <a:rPr lang="cs-CZ" altLang="cs-CZ" sz="2400" b="1" dirty="0" err="1"/>
              <a:t>Sporozoiti</a:t>
            </a:r>
            <a:r>
              <a:rPr lang="cs-CZ" altLang="cs-CZ" sz="2400" b="1" dirty="0"/>
              <a:t> jsou infekční pro člověka  </a:t>
            </a:r>
          </a:p>
          <a:p>
            <a:r>
              <a:rPr lang="cs-CZ" altLang="cs-CZ" sz="2400" b="1" dirty="0"/>
              <a:t>Gametocyty a </a:t>
            </a:r>
            <a:r>
              <a:rPr lang="cs-CZ" altLang="cs-CZ" sz="2400" b="1" dirty="0" smtClean="0"/>
              <a:t>schizonti </a:t>
            </a:r>
            <a:r>
              <a:rPr lang="cs-CZ" altLang="cs-CZ" sz="2400" b="1" dirty="0"/>
              <a:t>se u člověka nevyskytují</a:t>
            </a:r>
          </a:p>
          <a:p>
            <a:r>
              <a:rPr lang="cs-CZ" altLang="cs-CZ" sz="2400" dirty="0"/>
              <a:t>K přenosu </a:t>
            </a:r>
            <a:r>
              <a:rPr lang="cs-CZ" altLang="cs-CZ" sz="2400" b="1" dirty="0"/>
              <a:t>z člověka na člověka </a:t>
            </a:r>
            <a:r>
              <a:rPr lang="cs-CZ" altLang="cs-CZ" sz="2400" dirty="0"/>
              <a:t>dochází nejčastěji </a:t>
            </a:r>
            <a:r>
              <a:rPr lang="cs-CZ" altLang="cs-CZ" sz="2400" b="1" dirty="0"/>
              <a:t>při transfuzi</a:t>
            </a:r>
            <a:r>
              <a:rPr lang="cs-CZ" altLang="cs-CZ" sz="2400" dirty="0"/>
              <a:t>.</a:t>
            </a:r>
            <a:br>
              <a:rPr lang="cs-CZ" altLang="cs-CZ" sz="2400" dirty="0"/>
            </a:b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92864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>
            <a:normAutofit fontScale="90000"/>
          </a:bodyPr>
          <a:lstStyle/>
          <a:p>
            <a:r>
              <a:rPr lang="cs-CZ" altLang="cs-CZ" sz="3600" b="1" dirty="0"/>
              <a:t>Životní cyklus </a:t>
            </a:r>
            <a:r>
              <a:rPr lang="cs-CZ" altLang="cs-CZ" sz="3600" b="1" i="1" dirty="0" err="1"/>
              <a:t>Babesia</a:t>
            </a:r>
            <a:r>
              <a:rPr lang="cs-CZ" altLang="cs-CZ" sz="3600" b="1" i="1" dirty="0"/>
              <a:t> </a:t>
            </a:r>
            <a:r>
              <a:rPr lang="cs-CZ" altLang="cs-CZ" sz="3600" b="1" i="1" dirty="0" err="1"/>
              <a:t>divergens</a:t>
            </a:r>
            <a:r>
              <a:rPr lang="cs-CZ" altLang="cs-CZ" sz="3600" b="1" i="1" dirty="0"/>
              <a:t> </a:t>
            </a:r>
            <a:r>
              <a:rPr lang="cs-CZ" altLang="cs-CZ" sz="3600" b="1" dirty="0"/>
              <a:t>a</a:t>
            </a:r>
            <a:r>
              <a:rPr lang="cs-CZ" altLang="cs-CZ" sz="3600" b="1" i="1" dirty="0"/>
              <a:t> </a:t>
            </a:r>
            <a:r>
              <a:rPr lang="cs-CZ" altLang="cs-CZ" sz="3600" b="1" i="1" dirty="0" err="1"/>
              <a:t>Babesia</a:t>
            </a:r>
            <a:r>
              <a:rPr lang="cs-CZ" altLang="cs-CZ" sz="3600" b="1" i="1" dirty="0"/>
              <a:t> </a:t>
            </a:r>
            <a:r>
              <a:rPr lang="cs-CZ" altLang="cs-CZ" sz="3600" b="1" i="1" dirty="0" err="1"/>
              <a:t>canis</a:t>
            </a:r>
            <a:endParaRPr lang="cs-CZ" altLang="cs-CZ" sz="3600" b="1" i="1" dirty="0"/>
          </a:p>
        </p:txBody>
      </p:sp>
      <p:pic>
        <p:nvPicPr>
          <p:cNvPr id="30003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6631" y="1844676"/>
            <a:ext cx="4130675" cy="4321175"/>
          </a:xfrm>
        </p:spPr>
      </p:pic>
      <p:pic>
        <p:nvPicPr>
          <p:cNvPr id="300036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484314"/>
            <a:ext cx="3459162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ál 1"/>
          <p:cNvSpPr/>
          <p:nvPr/>
        </p:nvSpPr>
        <p:spPr>
          <a:xfrm>
            <a:off x="1486890" y="3275945"/>
            <a:ext cx="1423284" cy="1796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6623439" y="2649118"/>
            <a:ext cx="1368944" cy="17969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262391" y="1860607"/>
            <a:ext cx="1723292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 err="1" smtClean="0"/>
              <a:t>Sporogonie</a:t>
            </a:r>
            <a:endParaRPr lang="cs-CZ" sz="2000" dirty="0" smtClean="0"/>
          </a:p>
          <a:p>
            <a:pPr algn="ctr"/>
            <a:r>
              <a:rPr lang="cs-CZ" sz="2000" dirty="0" smtClean="0"/>
              <a:t>ve slinné žláze </a:t>
            </a:r>
          </a:p>
          <a:p>
            <a:pPr algn="ctr"/>
            <a:r>
              <a:rPr lang="cs-CZ" sz="2000" dirty="0" err="1" smtClean="0"/>
              <a:t>vektora</a:t>
            </a:r>
            <a:endParaRPr lang="cs-CZ" sz="2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217368" y="1154267"/>
            <a:ext cx="1723292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dirty="0" err="1" smtClean="0"/>
              <a:t>Sporogonie</a:t>
            </a:r>
            <a:r>
              <a:rPr lang="cs-CZ" sz="2000" dirty="0" smtClean="0"/>
              <a:t> </a:t>
            </a:r>
          </a:p>
          <a:p>
            <a:r>
              <a:rPr lang="cs-CZ" sz="2000" dirty="0" smtClean="0"/>
              <a:t>ve slinné žláze </a:t>
            </a:r>
          </a:p>
          <a:p>
            <a:r>
              <a:rPr lang="cs-CZ" sz="2000" dirty="0" err="1" smtClean="0"/>
              <a:t>vektora</a:t>
            </a:r>
            <a:endParaRPr lang="cs-CZ" sz="2000" dirty="0"/>
          </a:p>
        </p:txBody>
      </p:sp>
      <p:sp>
        <p:nvSpPr>
          <p:cNvPr id="4" name="Šipka doprava 3"/>
          <p:cNvSpPr/>
          <p:nvPr/>
        </p:nvSpPr>
        <p:spPr>
          <a:xfrm rot="2855646">
            <a:off x="650994" y="3174520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9"/>
          <p:cNvSpPr/>
          <p:nvPr/>
        </p:nvSpPr>
        <p:spPr>
          <a:xfrm rot="2512491">
            <a:off x="5767843" y="2434591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44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Nadpis 1"/>
          <p:cNvSpPr>
            <a:spLocks noGrp="1"/>
          </p:cNvSpPr>
          <p:nvPr>
            <p:ph type="title"/>
          </p:nvPr>
        </p:nvSpPr>
        <p:spPr>
          <a:xfrm>
            <a:off x="2092644" y="378005"/>
            <a:ext cx="8434387" cy="633412"/>
          </a:xfrm>
        </p:spPr>
        <p:txBody>
          <a:bodyPr/>
          <a:lstStyle/>
          <a:p>
            <a:r>
              <a:rPr lang="cs-CZ" altLang="cs-CZ" sz="3600" b="1" i="1" dirty="0" err="1"/>
              <a:t>Ixodes</a:t>
            </a:r>
            <a:r>
              <a:rPr lang="cs-CZ" altLang="cs-CZ" sz="3600" b="1" i="1" dirty="0"/>
              <a:t> </a:t>
            </a:r>
            <a:r>
              <a:rPr lang="cs-CZ" altLang="cs-CZ" sz="3600" b="1" i="1" dirty="0" err="1"/>
              <a:t>ricinus</a:t>
            </a:r>
            <a:r>
              <a:rPr lang="cs-CZ" altLang="cs-CZ" sz="3600" b="1" i="1" dirty="0"/>
              <a:t> </a:t>
            </a:r>
            <a:r>
              <a:rPr lang="cs-CZ" altLang="cs-CZ" sz="3600" b="1" dirty="0"/>
              <a:t>– vektor </a:t>
            </a:r>
            <a:r>
              <a:rPr lang="cs-CZ" altLang="cs-CZ" sz="3600" b="1" dirty="0" err="1"/>
              <a:t>babesiósy</a:t>
            </a:r>
            <a:endParaRPr lang="cs-CZ" altLang="cs-CZ" sz="3600" b="1" dirty="0"/>
          </a:p>
        </p:txBody>
      </p:sp>
      <p:pic>
        <p:nvPicPr>
          <p:cNvPr id="29593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4976" y="1268413"/>
            <a:ext cx="4391025" cy="2520950"/>
          </a:xfrm>
        </p:spPr>
      </p:pic>
      <p:pic>
        <p:nvPicPr>
          <p:cNvPr id="295940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6" y="3789364"/>
            <a:ext cx="4384675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1" name="Picture 2" descr="Babesiosis - American Lyme Disease Found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4" y="1268414"/>
            <a:ext cx="4384675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18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Nadpis 1"/>
          <p:cNvSpPr>
            <a:spLocks noGrp="1"/>
          </p:cNvSpPr>
          <p:nvPr>
            <p:ph type="title"/>
          </p:nvPr>
        </p:nvSpPr>
        <p:spPr>
          <a:xfrm>
            <a:off x="3619169" y="251183"/>
            <a:ext cx="5628198" cy="850900"/>
          </a:xfrm>
        </p:spPr>
        <p:txBody>
          <a:bodyPr/>
          <a:lstStyle/>
          <a:p>
            <a:r>
              <a:rPr lang="cs-CZ" altLang="cs-CZ" sz="3400" b="1" dirty="0" err="1"/>
              <a:t>Babesioza</a:t>
            </a:r>
            <a:r>
              <a:rPr lang="cs-CZ" altLang="cs-CZ" sz="3400" b="1" dirty="0"/>
              <a:t> nebo </a:t>
            </a:r>
            <a:r>
              <a:rPr lang="cs-CZ" altLang="cs-CZ" sz="3400" b="1" dirty="0" err="1"/>
              <a:t>Piroplasmoza</a:t>
            </a:r>
            <a:endParaRPr lang="cs-CZ" altLang="cs-CZ" sz="3400" b="1" dirty="0"/>
          </a:p>
        </p:txBody>
      </p:sp>
      <p:sp>
        <p:nvSpPr>
          <p:cNvPr id="310275" name="Zástupný symbol pro obsah 2"/>
          <p:cNvSpPr>
            <a:spLocks noGrp="1"/>
          </p:cNvSpPr>
          <p:nvPr>
            <p:ph idx="1"/>
          </p:nvPr>
        </p:nvSpPr>
        <p:spPr>
          <a:xfrm>
            <a:off x="1001864" y="1196976"/>
            <a:ext cx="9342286" cy="45259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2000" b="1" dirty="0" smtClean="0"/>
              <a:t>Babezióza</a:t>
            </a:r>
            <a:r>
              <a:rPr lang="cs-CZ" altLang="cs-CZ" sz="2000" dirty="0" smtClean="0"/>
              <a:t> nebo </a:t>
            </a:r>
            <a:r>
              <a:rPr lang="cs-CZ" altLang="cs-CZ" sz="2000" b="1" dirty="0" err="1" smtClean="0"/>
              <a:t>piroplasmóza</a:t>
            </a:r>
            <a:r>
              <a:rPr lang="cs-CZ" altLang="cs-CZ" sz="2000" dirty="0" smtClean="0"/>
              <a:t> je parazitární onemocnění </a:t>
            </a:r>
            <a:r>
              <a:rPr lang="cs-CZ" altLang="cs-CZ" sz="2000" b="1" dirty="0" smtClean="0"/>
              <a:t>podobné malárii</a:t>
            </a:r>
            <a:r>
              <a:rPr lang="cs-CZ" altLang="cs-CZ" sz="2000" dirty="0" smtClean="0"/>
              <a:t> způsobené infekcí eukaryotickým parazitem v řádu </a:t>
            </a:r>
            <a:r>
              <a:rPr lang="cs-CZ" altLang="cs-CZ" sz="2000" dirty="0" err="1" smtClean="0"/>
              <a:t>Piroplasmida</a:t>
            </a:r>
            <a:r>
              <a:rPr lang="cs-CZ" altLang="cs-CZ" sz="2000" dirty="0" smtClean="0"/>
              <a:t>, typicky </a:t>
            </a:r>
            <a:r>
              <a:rPr lang="cs-CZ" altLang="cs-CZ" sz="2000" b="1" i="1" dirty="0" err="1" smtClean="0"/>
              <a:t>Babesia</a:t>
            </a:r>
            <a:r>
              <a:rPr lang="cs-CZ" altLang="cs-CZ" sz="2000" b="1" dirty="0" smtClean="0"/>
              <a:t> </a:t>
            </a:r>
            <a:r>
              <a:rPr lang="cs-CZ" altLang="cs-CZ" sz="2000" dirty="0" smtClean="0"/>
              <a:t>nebo </a:t>
            </a:r>
            <a:r>
              <a:rPr lang="cs-CZ" altLang="cs-CZ" sz="2000" i="1" dirty="0" err="1" smtClean="0"/>
              <a:t>Theileria</a:t>
            </a:r>
            <a:r>
              <a:rPr lang="cs-CZ" altLang="cs-CZ" sz="2000" dirty="0" smtClean="0"/>
              <a:t>, v kmeni </a:t>
            </a:r>
            <a:r>
              <a:rPr lang="cs-CZ" altLang="cs-CZ" sz="2000" b="1" dirty="0" err="1" smtClean="0"/>
              <a:t>Apicomplexa</a:t>
            </a:r>
            <a:r>
              <a:rPr lang="cs-CZ" altLang="cs-CZ" sz="2000" dirty="0" smtClean="0"/>
              <a:t>. </a:t>
            </a:r>
          </a:p>
          <a:p>
            <a:pPr marL="0" indent="0">
              <a:buNone/>
              <a:defRPr/>
            </a:pPr>
            <a:r>
              <a:rPr lang="cs-CZ" altLang="cs-CZ" sz="2000" dirty="0" smtClean="0"/>
              <a:t> </a:t>
            </a:r>
          </a:p>
          <a:p>
            <a:pPr>
              <a:defRPr/>
            </a:pPr>
            <a:r>
              <a:rPr lang="cs-CZ" altLang="cs-CZ" sz="2000" b="1" dirty="0" smtClean="0"/>
              <a:t>Přenos lidské </a:t>
            </a:r>
            <a:r>
              <a:rPr lang="cs-CZ" altLang="cs-CZ" sz="2000" b="1" dirty="0" err="1" smtClean="0"/>
              <a:t>babesiózy</a:t>
            </a:r>
            <a:r>
              <a:rPr lang="cs-CZ" altLang="cs-CZ" sz="2000" b="1" dirty="0" smtClean="0"/>
              <a:t> </a:t>
            </a:r>
            <a:r>
              <a:rPr lang="cs-CZ" altLang="cs-CZ" sz="2000" dirty="0" smtClean="0"/>
              <a:t>prostřednictvím </a:t>
            </a:r>
            <a:r>
              <a:rPr lang="cs-CZ" altLang="cs-CZ" sz="2000" b="1" dirty="0" smtClean="0"/>
              <a:t>kousnutí klíštěte </a:t>
            </a:r>
            <a:r>
              <a:rPr lang="cs-CZ" altLang="cs-CZ" sz="2000" dirty="0" smtClean="0"/>
              <a:t>je nejčastější v severovýchodních a středozápadních Spojených státech a částech Evropy a sporadicky ve zbytku </a:t>
            </a:r>
            <a:r>
              <a:rPr lang="cs-CZ" altLang="cs-CZ" sz="2000" dirty="0" err="1" smtClean="0"/>
              <a:t>světa.Vyskytuje</a:t>
            </a:r>
            <a:r>
              <a:rPr lang="cs-CZ" altLang="cs-CZ" sz="2000" dirty="0" smtClean="0"/>
              <a:t> se za teplého počasí. </a:t>
            </a:r>
          </a:p>
          <a:p>
            <a:pPr marL="0" indent="0">
              <a:buNone/>
              <a:defRPr/>
            </a:pPr>
            <a:endParaRPr lang="cs-CZ" altLang="cs-CZ" sz="2000" dirty="0" smtClean="0"/>
          </a:p>
          <a:p>
            <a:pPr>
              <a:defRPr/>
            </a:pPr>
            <a:r>
              <a:rPr lang="cs-CZ" altLang="cs-CZ" sz="2000" b="1" dirty="0" smtClean="0"/>
              <a:t>Lidé </a:t>
            </a:r>
            <a:r>
              <a:rPr lang="cs-CZ" altLang="cs-CZ" sz="2000" dirty="0" smtClean="0"/>
              <a:t>se mohou nakazit </a:t>
            </a:r>
            <a:r>
              <a:rPr lang="cs-CZ" altLang="cs-CZ" sz="2000" b="1" dirty="0" smtClean="0"/>
              <a:t>parazity </a:t>
            </a:r>
            <a:r>
              <a:rPr lang="cs-CZ" altLang="cs-CZ" sz="2000" b="1" i="1" dirty="0" err="1" smtClean="0"/>
              <a:t>Babesia</a:t>
            </a:r>
            <a:r>
              <a:rPr lang="cs-CZ" altLang="cs-CZ" sz="2000" b="1" dirty="0" smtClean="0"/>
              <a:t> kousnutím infikovaného klíštěte, získáním krevní transfúze </a:t>
            </a:r>
            <a:r>
              <a:rPr lang="cs-CZ" altLang="cs-CZ" sz="2000" dirty="0" smtClean="0"/>
              <a:t>od infikovaného dárce krevních produktů nebo </a:t>
            </a:r>
            <a:r>
              <a:rPr lang="cs-CZ" altLang="cs-CZ" sz="2000" b="1" dirty="0" smtClean="0"/>
              <a:t>vrozeným přenosem </a:t>
            </a:r>
            <a:r>
              <a:rPr lang="cs-CZ" altLang="cs-CZ" sz="2000" dirty="0" smtClean="0"/>
              <a:t>(</a:t>
            </a:r>
            <a:r>
              <a:rPr lang="cs-CZ" altLang="cs-CZ" sz="2000" b="1" dirty="0" smtClean="0"/>
              <a:t>infikovaná matka svému dítěti</a:t>
            </a:r>
            <a:r>
              <a:rPr lang="cs-CZ" altLang="cs-CZ" sz="2000" dirty="0" smtClean="0"/>
              <a:t>). Klíšťata přenášejí lidský kmen </a:t>
            </a:r>
            <a:r>
              <a:rPr lang="cs-CZ" altLang="cs-CZ" sz="2000" dirty="0" err="1" smtClean="0"/>
              <a:t>babesiózy</a:t>
            </a:r>
            <a:r>
              <a:rPr lang="cs-CZ" altLang="cs-CZ" sz="2000" dirty="0" smtClean="0"/>
              <a:t>, takže se často projevuje jinými nemocemi přenášenými klíšťaty, jako je </a:t>
            </a:r>
            <a:r>
              <a:rPr lang="cs-CZ" altLang="cs-CZ" sz="2000" dirty="0" err="1" smtClean="0"/>
              <a:t>lymská</a:t>
            </a:r>
            <a:r>
              <a:rPr lang="cs-CZ" altLang="cs-CZ" sz="2000" dirty="0" smtClean="0"/>
              <a:t> borelióza.  </a:t>
            </a:r>
          </a:p>
          <a:p>
            <a:pPr marL="0" indent="0">
              <a:buNone/>
              <a:defRPr/>
            </a:pPr>
            <a:endParaRPr lang="cs-CZ" altLang="cs-CZ" sz="2000" dirty="0" smtClean="0"/>
          </a:p>
          <a:p>
            <a:pPr>
              <a:defRPr/>
            </a:pPr>
            <a:r>
              <a:rPr lang="cs-CZ" altLang="cs-CZ" sz="2000" dirty="0" smtClean="0"/>
              <a:t>Po trypanozomách je </a:t>
            </a:r>
            <a:r>
              <a:rPr lang="cs-CZ" altLang="cs-CZ" sz="2000" i="1" dirty="0" err="1" smtClean="0"/>
              <a:t>babesie</a:t>
            </a:r>
            <a:r>
              <a:rPr lang="cs-CZ" altLang="cs-CZ" sz="2000" dirty="0" smtClean="0"/>
              <a:t> považována za druhého nejčastějšího krevního parazita savců. Mohou mít závažné nepříznivé účinky na zdraví domácích zvířat v oblastech bez tuhých zim. U skotu je onemocnění známé jako </a:t>
            </a:r>
            <a:r>
              <a:rPr lang="cs-CZ" altLang="cs-CZ" sz="2000" b="1" dirty="0" smtClean="0"/>
              <a:t>Texas skot horečka</a:t>
            </a:r>
            <a:r>
              <a:rPr lang="cs-CZ" altLang="cs-CZ" sz="2000" dirty="0" smtClean="0"/>
              <a:t> nebo </a:t>
            </a:r>
            <a:r>
              <a:rPr lang="cs-CZ" altLang="cs-CZ" sz="2000" b="1" dirty="0" smtClean="0"/>
              <a:t>červená voda</a:t>
            </a:r>
            <a:r>
              <a:rPr lang="cs-CZ" altLang="cs-CZ" sz="2000" dirty="0" smtClean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6417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135805"/>
            <a:ext cx="10515600" cy="1286138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err="1" smtClean="0"/>
              <a:t>Babesióza</a:t>
            </a:r>
            <a:r>
              <a:rPr lang="cs-CZ" sz="3800" b="1" dirty="0" smtClean="0"/>
              <a:t> jako zoonóza – role člověka v cyklu</a:t>
            </a:r>
            <a:endParaRPr lang="cs-CZ" sz="3800" b="1" dirty="0"/>
          </a:p>
        </p:txBody>
      </p:sp>
      <p:pic>
        <p:nvPicPr>
          <p:cNvPr id="3074" name="Picture 2" descr="Číslo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0" y="-396875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Číslo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450" y="0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Písmeno 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400" y="396875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023" y="5007958"/>
            <a:ext cx="9020175" cy="1628775"/>
          </a:xfrm>
          <a:prstGeom prst="rect">
            <a:avLst/>
          </a:prstGeom>
        </p:spPr>
      </p:pic>
      <p:pic>
        <p:nvPicPr>
          <p:cNvPr id="1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1229" y="928459"/>
            <a:ext cx="6320045" cy="4055646"/>
          </a:xfrm>
        </p:spPr>
      </p:pic>
      <p:sp>
        <p:nvSpPr>
          <p:cNvPr id="7" name="Obdélník 6"/>
          <p:cNvSpPr/>
          <p:nvPr/>
        </p:nvSpPr>
        <p:spPr>
          <a:xfrm>
            <a:off x="604298" y="1594353"/>
            <a:ext cx="47469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1C1D1F"/>
                </a:solidFill>
                <a:latin typeface="Nunito"/>
              </a:rPr>
              <a:t>Babesióza</a:t>
            </a:r>
            <a:r>
              <a:rPr lang="cs-CZ" dirty="0">
                <a:solidFill>
                  <a:srgbClr val="1C1D1F"/>
                </a:solidFill>
                <a:latin typeface="Nunito"/>
              </a:rPr>
              <a:t> je onemocnění způsobené parazitem, který infikuje červené krvinky</a:t>
            </a:r>
            <a:r>
              <a:rPr lang="cs-CZ" dirty="0" smtClean="0">
                <a:solidFill>
                  <a:srgbClr val="1C1D1F"/>
                </a:solidFill>
                <a:latin typeface="Nunito"/>
              </a:rPr>
              <a:t>.</a:t>
            </a:r>
          </a:p>
          <a:p>
            <a:endParaRPr lang="cs-CZ" dirty="0">
              <a:solidFill>
                <a:srgbClr val="1C1D1F"/>
              </a:solidFill>
              <a:latin typeface="Nunit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C1D1F"/>
                </a:solidFill>
                <a:latin typeface="Nunito"/>
              </a:rPr>
              <a:t>Šíří se kousnutím klíštěte, především klíšťaty černonohými (jelenovými</a:t>
            </a:r>
            <a:r>
              <a:rPr lang="cs-CZ" dirty="0" smtClean="0">
                <a:solidFill>
                  <a:srgbClr val="1C1D1F"/>
                </a:solidFill>
                <a:latin typeface="Nunito"/>
              </a:rPr>
              <a:t>).</a:t>
            </a:r>
          </a:p>
          <a:p>
            <a:endParaRPr lang="cs-CZ" dirty="0">
              <a:solidFill>
                <a:srgbClr val="1C1D1F"/>
              </a:solidFill>
              <a:latin typeface="Nunit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1C1D1F"/>
                </a:solidFill>
                <a:latin typeface="Nunito"/>
              </a:rPr>
              <a:t>Někteří lidé nevykazují žádné příznaky, jiní mají příznaky podobné chřipce</a:t>
            </a:r>
            <a:r>
              <a:rPr lang="cs-CZ" dirty="0" smtClean="0">
                <a:solidFill>
                  <a:srgbClr val="1C1D1F"/>
                </a:solidFill>
                <a:latin typeface="Nunito"/>
              </a:rPr>
              <a:t>.</a:t>
            </a:r>
          </a:p>
          <a:p>
            <a:endParaRPr lang="cs-CZ" dirty="0">
              <a:solidFill>
                <a:srgbClr val="1C1D1F"/>
              </a:solidFill>
              <a:latin typeface="Nunit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1C1D1F"/>
                </a:solidFill>
                <a:latin typeface="Nunito"/>
              </a:rPr>
              <a:t>Babesióze</a:t>
            </a:r>
            <a:r>
              <a:rPr lang="cs-CZ" dirty="0">
                <a:solidFill>
                  <a:srgbClr val="1C1D1F"/>
                </a:solidFill>
                <a:latin typeface="Nunito"/>
              </a:rPr>
              <a:t> lze předcházet a léčit ji.</a:t>
            </a:r>
            <a:endParaRPr lang="cs-CZ" b="0" i="0" dirty="0">
              <a:solidFill>
                <a:srgbClr val="1C1D1F"/>
              </a:solidFill>
              <a:effectLst/>
              <a:latin typeface="Nunito"/>
            </a:endParaRPr>
          </a:p>
        </p:txBody>
      </p:sp>
      <p:pic>
        <p:nvPicPr>
          <p:cNvPr id="15" name="Picture 2" descr="alternativní popis obrázku chybí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580" y="1698035"/>
            <a:ext cx="1604270" cy="199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834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49224"/>
            <a:ext cx="10515600" cy="54132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 smtClean="0">
                <a:latin typeface="+mn-lt"/>
              </a:rPr>
              <a:t>V</a:t>
            </a:r>
            <a:r>
              <a:rPr lang="cs-CZ" sz="3800" b="1" dirty="0" smtClean="0">
                <a:latin typeface="+mn-lt"/>
              </a:rPr>
              <a:t>ýs</a:t>
            </a:r>
            <a:r>
              <a:rPr lang="cs-CZ" sz="3400" b="1" dirty="0" smtClean="0">
                <a:latin typeface="+mn-lt"/>
              </a:rPr>
              <a:t>kyt onemocnění</a:t>
            </a:r>
            <a:endParaRPr lang="cs-CZ" sz="3400" b="1" dirty="0">
              <a:latin typeface="+mn-lt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38200" y="1335821"/>
            <a:ext cx="10515600" cy="4777533"/>
          </a:xfrm>
        </p:spPr>
        <p:txBody>
          <a:bodyPr>
            <a:normAutofit fontScale="70000" lnSpcReduction="20000"/>
          </a:bodyPr>
          <a:lstStyle/>
          <a:p>
            <a:r>
              <a:rPr lang="cs-CZ" sz="3100" dirty="0"/>
              <a:t>Výskyt tohoto onemocnění v populaci souvisí s obecnou neznalostí jeho příznaků, jeho přehlížením a </a:t>
            </a:r>
            <a:r>
              <a:rPr lang="cs-CZ" sz="3100" b="1" dirty="0"/>
              <a:t>nedostatečnou diagnostikou</a:t>
            </a:r>
            <a:r>
              <a:rPr lang="cs-CZ" sz="3100" dirty="0"/>
              <a:t>. Jeho skutečná četnost v populaci je tedy velkou neznámou. </a:t>
            </a:r>
            <a:endParaRPr lang="cs-CZ" sz="3100" dirty="0" smtClean="0"/>
          </a:p>
          <a:p>
            <a:pPr marL="0" indent="0">
              <a:buNone/>
            </a:pPr>
            <a:endParaRPr lang="cs-CZ" sz="3100" dirty="0" smtClean="0"/>
          </a:p>
          <a:p>
            <a:r>
              <a:rPr lang="cs-CZ" sz="3100" dirty="0" smtClean="0"/>
              <a:t>Obecně </a:t>
            </a:r>
            <a:r>
              <a:rPr lang="cs-CZ" sz="3100" dirty="0"/>
              <a:t>se uvádí, že </a:t>
            </a:r>
            <a:r>
              <a:rPr lang="cs-CZ" sz="3100" dirty="0" err="1" smtClean="0"/>
              <a:t>babesióza</a:t>
            </a:r>
            <a:r>
              <a:rPr lang="cs-CZ" sz="3100" dirty="0" smtClean="0"/>
              <a:t> </a:t>
            </a:r>
            <a:r>
              <a:rPr lang="cs-CZ" sz="3100" b="1" dirty="0"/>
              <a:t>hrozí hlavně starším lidem </a:t>
            </a:r>
            <a:r>
              <a:rPr lang="cs-CZ" sz="3100" dirty="0"/>
              <a:t>a pacientům s </a:t>
            </a:r>
            <a:r>
              <a:rPr lang="cs-CZ" sz="3100" b="1" dirty="0"/>
              <a:t>odebranou slezinou</a:t>
            </a:r>
            <a:r>
              <a:rPr lang="cs-CZ" sz="3100" dirty="0"/>
              <a:t>. Jak ale uvádějí kompetentní zdroje, </a:t>
            </a:r>
            <a:r>
              <a:rPr lang="cs-CZ" sz="3100" dirty="0" err="1"/>
              <a:t>babesióza</a:t>
            </a:r>
            <a:r>
              <a:rPr lang="cs-CZ" sz="3100" dirty="0"/>
              <a:t> je nejčastější infekcí přenášenou </a:t>
            </a:r>
            <a:r>
              <a:rPr lang="cs-CZ" sz="3100" b="1" dirty="0"/>
              <a:t>prostřednictvím krevní transfúze.</a:t>
            </a:r>
            <a:r>
              <a:rPr lang="cs-CZ" sz="3100" dirty="0"/>
              <a:t> Musí se </a:t>
            </a:r>
            <a:r>
              <a:rPr lang="cs-CZ" sz="3100" dirty="0" smtClean="0"/>
              <a:t>tedy </a:t>
            </a:r>
            <a:r>
              <a:rPr lang="cs-CZ" sz="3100" dirty="0"/>
              <a:t>nutně vyskytovat i mezi dárci krve. </a:t>
            </a:r>
            <a:endParaRPr lang="cs-CZ" sz="3100" dirty="0" smtClean="0"/>
          </a:p>
          <a:p>
            <a:pPr marL="0" indent="0">
              <a:buNone/>
            </a:pPr>
            <a:endParaRPr lang="cs-CZ" sz="3100" dirty="0" smtClean="0"/>
          </a:p>
          <a:p>
            <a:r>
              <a:rPr lang="cs-CZ" sz="3100" dirty="0" smtClean="0"/>
              <a:t>Dalším </a:t>
            </a:r>
            <a:r>
              <a:rPr lang="cs-CZ" sz="3100" dirty="0"/>
              <a:t>znepokojujícím faktem je, že se </a:t>
            </a:r>
            <a:r>
              <a:rPr lang="cs-CZ" sz="3100" dirty="0" err="1"/>
              <a:t>babesie</a:t>
            </a:r>
            <a:r>
              <a:rPr lang="cs-CZ" sz="3100" dirty="0"/>
              <a:t> poměrně často vyskytují v klíšťatech </a:t>
            </a:r>
            <a:r>
              <a:rPr lang="cs-CZ" sz="3100" b="1" dirty="0"/>
              <a:t>současně s původcem </a:t>
            </a:r>
            <a:r>
              <a:rPr lang="cs-CZ" sz="3100" b="1" dirty="0" err="1"/>
              <a:t>Lymské</a:t>
            </a:r>
            <a:r>
              <a:rPr lang="cs-CZ" sz="3100" b="1" dirty="0"/>
              <a:t> boreliózy.</a:t>
            </a:r>
            <a:r>
              <a:rPr lang="cs-CZ" sz="3100" dirty="0"/>
              <a:t> Přes 10 % klíšťat pozitivních na </a:t>
            </a:r>
            <a:r>
              <a:rPr lang="cs-CZ" sz="3100" dirty="0" err="1" smtClean="0"/>
              <a:t>borelie</a:t>
            </a:r>
            <a:r>
              <a:rPr lang="cs-CZ" sz="3100" dirty="0" smtClean="0"/>
              <a:t> </a:t>
            </a:r>
            <a:r>
              <a:rPr lang="cs-CZ" sz="3100" dirty="0"/>
              <a:t>obsahuje současně další infekční agens. </a:t>
            </a:r>
            <a:endParaRPr lang="cs-CZ" sz="3100" dirty="0" smtClean="0"/>
          </a:p>
          <a:p>
            <a:pPr marL="0" indent="0">
              <a:buNone/>
            </a:pPr>
            <a:endParaRPr lang="cs-CZ" sz="3100" dirty="0" smtClean="0"/>
          </a:p>
          <a:p>
            <a:r>
              <a:rPr lang="cs-CZ" sz="3100" dirty="0" smtClean="0"/>
              <a:t>Je </a:t>
            </a:r>
            <a:r>
              <a:rPr lang="cs-CZ" sz="3100" dirty="0"/>
              <a:t>přitom známo, že </a:t>
            </a:r>
            <a:r>
              <a:rPr lang="cs-CZ" sz="3100" b="1" dirty="0"/>
              <a:t>současné infekce boreliózou </a:t>
            </a:r>
            <a:r>
              <a:rPr lang="cs-CZ" sz="3100" dirty="0"/>
              <a:t>a některou další chorobou nejsou nikterak vzácné a </a:t>
            </a:r>
            <a:r>
              <a:rPr lang="cs-CZ" sz="3100" b="1" dirty="0"/>
              <a:t>průběh onemocnění</a:t>
            </a:r>
            <a:r>
              <a:rPr lang="cs-CZ" sz="3100" dirty="0"/>
              <a:t> je v těchto případech mnohem </a:t>
            </a:r>
            <a:r>
              <a:rPr lang="cs-CZ" sz="3100" b="1" dirty="0"/>
              <a:t>vážnější</a:t>
            </a:r>
            <a:r>
              <a:rPr lang="cs-CZ" sz="31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912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7" y="44451"/>
            <a:ext cx="9109076" cy="364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9795" name="Picture 2" descr="Pathology of Babesiosis (Piroplasmosis) - Dr Sampurna Roy M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86" y="3694114"/>
            <a:ext cx="5135370" cy="27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1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717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Výskyt onemocnění – </a:t>
            </a:r>
            <a:r>
              <a:rPr lang="cs-CZ" sz="3400" b="1" dirty="0" err="1" smtClean="0"/>
              <a:t>ko</a:t>
            </a:r>
            <a:r>
              <a:rPr lang="cs-CZ" sz="3400" b="1" dirty="0" smtClean="0"/>
              <a:t>-infekce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722262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Nejčastější je současný výskyt </a:t>
            </a:r>
            <a:r>
              <a:rPr lang="cs-CZ" dirty="0" err="1"/>
              <a:t>ehrlichií</a:t>
            </a:r>
            <a:r>
              <a:rPr lang="cs-CZ" dirty="0"/>
              <a:t> a </a:t>
            </a:r>
            <a:r>
              <a:rPr lang="cs-CZ" dirty="0" err="1"/>
              <a:t>boreliíí</a:t>
            </a:r>
            <a:r>
              <a:rPr lang="cs-CZ" dirty="0"/>
              <a:t>, </a:t>
            </a:r>
            <a:r>
              <a:rPr lang="cs-CZ" b="1" dirty="0"/>
              <a:t>následují </a:t>
            </a:r>
            <a:r>
              <a:rPr lang="cs-CZ" b="1" dirty="0" err="1"/>
              <a:t>babesie</a:t>
            </a:r>
            <a:r>
              <a:rPr lang="cs-CZ" b="1" dirty="0"/>
              <a:t> a virus klíšťové </a:t>
            </a:r>
            <a:r>
              <a:rPr lang="cs-CZ" b="1" dirty="0" err="1" smtClean="0"/>
              <a:t>enecefalitidy</a:t>
            </a:r>
            <a:r>
              <a:rPr lang="cs-CZ" dirty="0" smtClean="0"/>
              <a:t>.</a:t>
            </a:r>
            <a:r>
              <a:rPr lang="cs-CZ" dirty="0"/>
              <a:t> </a:t>
            </a:r>
            <a:r>
              <a:rPr lang="cs-CZ" b="1" dirty="0" err="1"/>
              <a:t>Koinfekce</a:t>
            </a:r>
            <a:r>
              <a:rPr lang="cs-CZ" b="1" dirty="0"/>
              <a:t> </a:t>
            </a:r>
            <a:r>
              <a:rPr lang="cs-CZ" b="1" dirty="0" err="1"/>
              <a:t>babesiózy</a:t>
            </a:r>
            <a:r>
              <a:rPr lang="cs-CZ" b="1" dirty="0"/>
              <a:t> a boreliózy </a:t>
            </a:r>
            <a:r>
              <a:rPr lang="cs-CZ" dirty="0"/>
              <a:t>mohou vysvětlovat</a:t>
            </a:r>
            <a:r>
              <a:rPr lang="cs-CZ" b="1" dirty="0"/>
              <a:t> obtížně léčitelné</a:t>
            </a:r>
            <a:r>
              <a:rPr lang="cs-CZ" dirty="0"/>
              <a:t> vleklé formy onemocnění, které mnohdy </a:t>
            </a:r>
            <a:r>
              <a:rPr lang="cs-CZ" b="1" dirty="0"/>
              <a:t>neodpovídají na léčbu antibiotiky </a:t>
            </a:r>
            <a:r>
              <a:rPr lang="cs-CZ" dirty="0"/>
              <a:t>a mohou mít </a:t>
            </a:r>
            <a:r>
              <a:rPr lang="cs-CZ" b="1" dirty="0"/>
              <a:t>i fatální průběh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/>
              <a:t>Je tedy zřejmé, že je </a:t>
            </a:r>
            <a:r>
              <a:rPr lang="cs-CZ" b="1" dirty="0"/>
              <a:t>nutné zlepšit diagnostiku </a:t>
            </a:r>
            <a:r>
              <a:rPr lang="cs-CZ" b="1" dirty="0" err="1"/>
              <a:t>babesióz</a:t>
            </a:r>
            <a:r>
              <a:rPr lang="cs-CZ" dirty="0"/>
              <a:t>, která ale není nikterak náročná - viz </a:t>
            </a:r>
            <a:r>
              <a:rPr lang="cs-CZ" b="1" dirty="0"/>
              <a:t>diagnostika z krevního nátěru.</a:t>
            </a:r>
            <a:r>
              <a:rPr lang="cs-CZ" dirty="0"/>
              <a:t> Musí to být však spojeno s adekvátním </a:t>
            </a:r>
            <a:r>
              <a:rPr lang="cs-CZ" b="1" dirty="0"/>
              <a:t>zaškolením zdravotnického personálu včetně lékařů</a:t>
            </a:r>
            <a:r>
              <a:rPr lang="cs-CZ" dirty="0"/>
              <a:t>. Dobrou zprávou budiž fakt, že pokud je </a:t>
            </a:r>
            <a:r>
              <a:rPr lang="cs-CZ" dirty="0" err="1"/>
              <a:t>babesióza</a:t>
            </a:r>
            <a:r>
              <a:rPr lang="cs-CZ" dirty="0"/>
              <a:t> správně diagnostikována, je velmi </a:t>
            </a:r>
            <a:r>
              <a:rPr lang="cs-CZ" b="1" dirty="0"/>
              <a:t>dobře léčitelná</a:t>
            </a:r>
            <a:r>
              <a:rPr lang="cs-CZ" dirty="0"/>
              <a:t>. Prokázání přítomnosti </a:t>
            </a:r>
            <a:r>
              <a:rPr lang="cs-CZ" dirty="0" err="1" smtClean="0"/>
              <a:t>babezií</a:t>
            </a:r>
            <a:r>
              <a:rPr lang="cs-CZ" dirty="0" smtClean="0"/>
              <a:t> </a:t>
            </a:r>
            <a:r>
              <a:rPr lang="cs-CZ" dirty="0"/>
              <a:t>přímo v klíštěti může lékaři usnadnit správnou diagnózu.</a:t>
            </a:r>
          </a:p>
        </p:txBody>
      </p:sp>
    </p:spTree>
    <p:extLst>
      <p:ext uri="{BB962C8B-B14F-4D97-AF65-F5344CB8AC3E}">
        <p14:creationId xmlns:p14="http://schemas.microsoft.com/office/powerpoint/2010/main" val="353272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9761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800" b="1" dirty="0"/>
              <a:t>Č</a:t>
            </a:r>
            <a:r>
              <a:rPr lang="cs-CZ" sz="3800" b="1" dirty="0" smtClean="0"/>
              <a:t>asté </a:t>
            </a:r>
            <a:r>
              <a:rPr lang="cs-CZ" sz="3800" b="1" dirty="0" err="1" smtClean="0"/>
              <a:t>ko</a:t>
            </a:r>
            <a:r>
              <a:rPr lang="cs-CZ" sz="3800" b="1" dirty="0" smtClean="0"/>
              <a:t>-infekce: </a:t>
            </a:r>
            <a:r>
              <a:rPr lang="cs-CZ" sz="3800" b="1" dirty="0" err="1" smtClean="0"/>
              <a:t>borélie</a:t>
            </a:r>
            <a:r>
              <a:rPr lang="cs-CZ" sz="3800" b="1" dirty="0" smtClean="0"/>
              <a:t> a </a:t>
            </a:r>
            <a:r>
              <a:rPr lang="cs-CZ" sz="3800" b="1" dirty="0" err="1" smtClean="0"/>
              <a:t>erlichie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8053" y="966886"/>
            <a:ext cx="11640710" cy="1603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latin typeface="+mj-lt"/>
              </a:rPr>
              <a:t>Borelióza je u nás nejčastější infekcí přenášenou klíšťaty, ale také nejčastější </a:t>
            </a:r>
            <a:r>
              <a:rPr lang="cs-CZ" sz="2000" b="1" dirty="0"/>
              <a:t>antropozoonózou</a:t>
            </a:r>
            <a:r>
              <a:rPr lang="cs-CZ" sz="2000" b="1" dirty="0">
                <a:latin typeface="+mj-lt"/>
              </a:rPr>
              <a:t> v Evropě, Asii a Severní Americe. Prvním příznakem bývá zarudlá skvrna na kůži se světlým středem v místě přisátí klíštěte. Projevy boreliózy jsou však velmi rozmanité a často snadno přehlédnutelné. V článku se dozvíte o příznacích boreliózy, jednotlivých fázích nemoci, léčbě i možných následcích.</a:t>
            </a:r>
            <a:endParaRPr lang="cs-CZ" sz="2000" dirty="0">
              <a:latin typeface="+mj-lt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49857" y="5867525"/>
            <a:ext cx="114975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err="1">
                <a:solidFill>
                  <a:srgbClr val="474747"/>
                </a:solidFill>
                <a:latin typeface="Arial" panose="020B0604020202020204" pitchFamily="34" charset="0"/>
              </a:rPr>
              <a:t>Lymeská</a:t>
            </a:r>
            <a:r>
              <a:rPr lang="cs-CZ" b="1" dirty="0">
                <a:solidFill>
                  <a:srgbClr val="474747"/>
                </a:solidFill>
                <a:latin typeface="Arial" panose="020B0604020202020204" pitchFamily="34" charset="0"/>
              </a:rPr>
              <a:t> nemoc</a:t>
            </a:r>
            <a:r>
              <a:rPr lang="cs-CZ" dirty="0">
                <a:solidFill>
                  <a:srgbClr val="474747"/>
                </a:solidFill>
                <a:latin typeface="Arial" panose="020B0604020202020204" pitchFamily="34" charset="0"/>
              </a:rPr>
              <a:t>, též </a:t>
            </a:r>
            <a:r>
              <a:rPr lang="cs-CZ" dirty="0" err="1">
                <a:solidFill>
                  <a:srgbClr val="474747"/>
                </a:solidFill>
                <a:latin typeface="Arial" panose="020B0604020202020204" pitchFamily="34" charset="0"/>
              </a:rPr>
              <a:t>lymská</a:t>
            </a:r>
            <a:r>
              <a:rPr lang="cs-CZ" dirty="0">
                <a:solidFill>
                  <a:srgbClr val="474747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474747"/>
                </a:solidFill>
                <a:latin typeface="Arial" panose="020B0604020202020204" pitchFamily="34" charset="0"/>
              </a:rPr>
              <a:t>borrelióza</a:t>
            </a:r>
            <a:r>
              <a:rPr lang="cs-CZ" dirty="0">
                <a:solidFill>
                  <a:srgbClr val="474747"/>
                </a:solidFill>
                <a:latin typeface="Arial" panose="020B0604020202020204" pitchFamily="34" charset="0"/>
              </a:rPr>
              <a:t>, </a:t>
            </a:r>
            <a:r>
              <a:rPr lang="cs-CZ" dirty="0" err="1">
                <a:solidFill>
                  <a:srgbClr val="474747"/>
                </a:solidFill>
                <a:latin typeface="Arial" panose="020B0604020202020204" pitchFamily="34" charset="0"/>
              </a:rPr>
              <a:t>lymská</a:t>
            </a:r>
            <a:r>
              <a:rPr lang="cs-CZ" dirty="0">
                <a:solidFill>
                  <a:srgbClr val="474747"/>
                </a:solidFill>
                <a:latin typeface="Arial" panose="020B0604020202020204" pitchFamily="34" charset="0"/>
              </a:rPr>
              <a:t> borelióza, </a:t>
            </a:r>
            <a:r>
              <a:rPr lang="cs-CZ" dirty="0" err="1">
                <a:solidFill>
                  <a:srgbClr val="474747"/>
                </a:solidFill>
                <a:latin typeface="Arial" panose="020B0604020202020204" pitchFamily="34" charset="0"/>
              </a:rPr>
              <a:t>lymeská</a:t>
            </a:r>
            <a:r>
              <a:rPr lang="cs-CZ" dirty="0">
                <a:solidFill>
                  <a:srgbClr val="474747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474747"/>
                </a:solidFill>
                <a:latin typeface="Arial" panose="020B0604020202020204" pitchFamily="34" charset="0"/>
              </a:rPr>
              <a:t>borrelióza</a:t>
            </a:r>
            <a:r>
              <a:rPr lang="cs-CZ" dirty="0">
                <a:solidFill>
                  <a:srgbClr val="474747"/>
                </a:solidFill>
                <a:latin typeface="Arial" panose="020B0604020202020204" pitchFamily="34" charset="0"/>
              </a:rPr>
              <a:t> je bakteriální infekce působená šesti druhy gramnegativní bakterie z čeledi </a:t>
            </a:r>
            <a:r>
              <a:rPr lang="cs-CZ" dirty="0" err="1">
                <a:solidFill>
                  <a:srgbClr val="474747"/>
                </a:solidFill>
                <a:latin typeface="Arial" panose="020B0604020202020204" pitchFamily="34" charset="0"/>
              </a:rPr>
              <a:t>Borreliaceae</a:t>
            </a:r>
            <a:r>
              <a:rPr lang="cs-CZ" dirty="0">
                <a:solidFill>
                  <a:srgbClr val="474747"/>
                </a:solidFill>
                <a:latin typeface="Arial" panose="020B0604020202020204" pitchFamily="34" charset="0"/>
              </a:rPr>
              <a:t>. Multiorgánové infekční onemocnění je nejčastěji způsobené jedním ze tří patogenních druhů spirochéty komplexu </a:t>
            </a:r>
            <a:r>
              <a:rPr lang="cs-CZ" b="1" i="1" dirty="0" err="1">
                <a:solidFill>
                  <a:srgbClr val="474747"/>
                </a:solidFill>
                <a:latin typeface="Arial" panose="020B0604020202020204" pitchFamily="34" charset="0"/>
              </a:rPr>
              <a:t>Borrelia</a:t>
            </a:r>
            <a:r>
              <a:rPr lang="cs-CZ" b="1" i="1" dirty="0">
                <a:solidFill>
                  <a:srgbClr val="474747"/>
                </a:solidFill>
                <a:latin typeface="Arial" panose="020B0604020202020204" pitchFamily="34" charset="0"/>
              </a:rPr>
              <a:t> </a:t>
            </a:r>
            <a:r>
              <a:rPr lang="cs-CZ" b="1" i="1" dirty="0" err="1">
                <a:solidFill>
                  <a:srgbClr val="474747"/>
                </a:solidFill>
                <a:latin typeface="Arial" panose="020B0604020202020204" pitchFamily="34" charset="0"/>
              </a:rPr>
              <a:t>burgdorferi</a:t>
            </a:r>
            <a:r>
              <a:rPr lang="cs-CZ" b="1" i="1" dirty="0">
                <a:solidFill>
                  <a:srgbClr val="474747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474747"/>
                </a:solidFill>
                <a:latin typeface="Arial" panose="020B0604020202020204" pitchFamily="34" charset="0"/>
              </a:rPr>
              <a:t>sensu</a:t>
            </a:r>
            <a:r>
              <a:rPr lang="cs-CZ" dirty="0">
                <a:solidFill>
                  <a:srgbClr val="474747"/>
                </a:solidFill>
                <a:latin typeface="Arial" panose="020B0604020202020204" pitchFamily="34" charset="0"/>
              </a:rPr>
              <a:t> </a:t>
            </a:r>
            <a:r>
              <a:rPr lang="cs-CZ" dirty="0" smtClean="0">
                <a:solidFill>
                  <a:srgbClr val="474747"/>
                </a:solidFill>
                <a:latin typeface="Arial" panose="020B0604020202020204" pitchFamily="34" charset="0"/>
              </a:rPr>
              <a:t>lato.</a:t>
            </a:r>
            <a:endParaRPr lang="cs-CZ" dirty="0"/>
          </a:p>
        </p:txBody>
      </p:sp>
      <p:pic>
        <p:nvPicPr>
          <p:cNvPr id="5" name="Picture 2" descr="Borelióza – příznaky, průběh a léčba | EU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9" y="2194587"/>
            <a:ext cx="2715522" cy="181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líště.cz – Lymeská borelió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9" y="4094922"/>
            <a:ext cx="2715522" cy="159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Zákeřná borelióza: Umí se maskovat, červený flíček není jediným varováním -  Deník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303" y="2186636"/>
            <a:ext cx="2778893" cy="17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orrelia burgdorferi sensu stricto (B31) CRASP-1 Prote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071068"/>
            <a:ext cx="2772358" cy="159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Klíště.cz – Ehrlichióz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677" y="3633746"/>
            <a:ext cx="2784343" cy="20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6257678" y="1971392"/>
            <a:ext cx="5589766" cy="15696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600" b="1" dirty="0" err="1">
                <a:solidFill>
                  <a:srgbClr val="202122"/>
                </a:solidFill>
                <a:latin typeface="Arial" panose="020B0604020202020204" pitchFamily="34" charset="0"/>
              </a:rPr>
              <a:t>Ehrlichióza</a:t>
            </a:r>
            <a:r>
              <a:rPr lang="cs-CZ" sz="16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cs-CZ" sz="1600" dirty="0">
                <a:latin typeface="Arial" panose="020B0604020202020204" pitchFamily="34" charset="0"/>
              </a:rPr>
              <a:t>je bakteriální onemocnění přenášené klíšťaty. Původcem jsou bakterie rodu </a:t>
            </a:r>
            <a:r>
              <a:rPr lang="cs-CZ" sz="1600" i="1" dirty="0" err="1">
                <a:latin typeface="Arial" panose="020B0604020202020204" pitchFamily="34" charset="0"/>
              </a:rPr>
              <a:t>Ehrlichia</a:t>
            </a:r>
            <a:r>
              <a:rPr lang="cs-CZ" sz="1600" dirty="0">
                <a:latin typeface="Arial" panose="020B0604020202020204" pitchFamily="34" charset="0"/>
              </a:rPr>
              <a:t>. Podle nové nomenklatury se tento mikroorganizmus správně nazývá </a:t>
            </a:r>
            <a:r>
              <a:rPr lang="cs-CZ" sz="1600" i="1" dirty="0" err="1">
                <a:latin typeface="Arial" panose="020B0604020202020204" pitchFamily="34" charset="0"/>
              </a:rPr>
              <a:t>Anaplasma</a:t>
            </a:r>
            <a:r>
              <a:rPr lang="cs-CZ" sz="1600" i="1" dirty="0">
                <a:latin typeface="Arial" panose="020B0604020202020204" pitchFamily="34" charset="0"/>
              </a:rPr>
              <a:t> </a:t>
            </a:r>
            <a:r>
              <a:rPr lang="cs-CZ" sz="1600" i="1" dirty="0" err="1">
                <a:latin typeface="Arial" panose="020B0604020202020204" pitchFamily="34" charset="0"/>
              </a:rPr>
              <a:t>phagocytophilum</a:t>
            </a:r>
            <a:r>
              <a:rPr lang="cs-CZ" sz="1600" dirty="0">
                <a:latin typeface="Arial" panose="020B0604020202020204" pitchFamily="34" charset="0"/>
              </a:rPr>
              <a:t>. Dosud byly jako lidské patogeny identifikovány tři druhy (</a:t>
            </a:r>
            <a:r>
              <a:rPr lang="cs-CZ" sz="1600" i="1" dirty="0">
                <a:latin typeface="Arial" panose="020B0604020202020204" pitchFamily="34" charset="0"/>
              </a:rPr>
              <a:t>A. </a:t>
            </a:r>
            <a:r>
              <a:rPr lang="cs-CZ" sz="1600" i="1" dirty="0" err="1">
                <a:latin typeface="Arial" panose="020B0604020202020204" pitchFamily="34" charset="0"/>
              </a:rPr>
              <a:t>sennetsu</a:t>
            </a:r>
            <a:r>
              <a:rPr lang="cs-CZ" sz="1600" dirty="0">
                <a:latin typeface="Arial" panose="020B0604020202020204" pitchFamily="34" charset="0"/>
              </a:rPr>
              <a:t>, </a:t>
            </a:r>
            <a:r>
              <a:rPr lang="cs-CZ" sz="1600" i="1" dirty="0">
                <a:latin typeface="Arial" panose="020B0604020202020204" pitchFamily="34" charset="0"/>
              </a:rPr>
              <a:t>A. </a:t>
            </a:r>
            <a:r>
              <a:rPr lang="cs-CZ" sz="1600" i="1" dirty="0" err="1">
                <a:latin typeface="Arial" panose="020B0604020202020204" pitchFamily="34" charset="0"/>
              </a:rPr>
              <a:t>chaffennsis</a:t>
            </a:r>
            <a:r>
              <a:rPr lang="cs-CZ" sz="1600" dirty="0">
                <a:latin typeface="Arial" panose="020B0604020202020204" pitchFamily="34" charset="0"/>
              </a:rPr>
              <a:t>, </a:t>
            </a:r>
            <a:r>
              <a:rPr lang="cs-CZ" sz="1600" i="1" dirty="0">
                <a:latin typeface="Arial" panose="020B0604020202020204" pitchFamily="34" charset="0"/>
              </a:rPr>
              <a:t>A. </a:t>
            </a:r>
            <a:r>
              <a:rPr lang="cs-CZ" sz="1600" i="1" dirty="0" err="1">
                <a:latin typeface="Arial" panose="020B0604020202020204" pitchFamily="34" charset="0"/>
              </a:rPr>
              <a:t>phagocytophila</a:t>
            </a:r>
            <a:r>
              <a:rPr lang="cs-CZ" sz="1600" dirty="0">
                <a:latin typeface="Arial" panose="020B0604020202020204" pitchFamily="34" charset="0"/>
              </a:rPr>
              <a:t>).</a:t>
            </a:r>
            <a:endParaRPr lang="cs-CZ" sz="1600" dirty="0"/>
          </a:p>
        </p:txBody>
      </p:sp>
      <p:pic>
        <p:nvPicPr>
          <p:cNvPr id="11" name="Picture 2" descr="Klíště.cz – Mapy výskytu infikovaných klíšťat v Č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532" y="3652796"/>
            <a:ext cx="2700912" cy="201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260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800" b="1" dirty="0" smtClean="0"/>
              <a:t>Patogenita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Většina infekcí je pravděpodobně asymptomatická, což naznačují sérologické průzkumy. Mezi projevy onemocnění patří horečka, zimnice, pocení, myalgie, únava, </a:t>
            </a:r>
            <a:r>
              <a:rPr lang="cs-CZ" dirty="0" err="1"/>
              <a:t>hepatosplenomegalie</a:t>
            </a:r>
            <a:r>
              <a:rPr lang="cs-CZ" dirty="0"/>
              <a:t> a hemolytická anémie. Příznaky se obvykle objevují po inkubační době 1 až 4 týdnů a mohou trvat několik týdnů. Onemocnění je závažnější u pacientů s imunosupresí, splenektomií a/nebo u starších pacientů. Infekce způsobené </a:t>
            </a:r>
            <a:r>
              <a:rPr lang="cs-CZ" i="1" dirty="0"/>
              <a:t>B. </a:t>
            </a:r>
            <a:r>
              <a:rPr lang="cs-CZ" i="1" dirty="0" err="1"/>
              <a:t>divergens</a:t>
            </a:r>
            <a:r>
              <a:rPr lang="cs-CZ" dirty="0"/>
              <a:t> mají tendenci být závažnější (často smrtelné, pokud nejsou vhodně léčeny) než infekce způsobené </a:t>
            </a:r>
            <a:r>
              <a:rPr lang="cs-CZ" i="1" dirty="0"/>
              <a:t>B. </a:t>
            </a:r>
            <a:r>
              <a:rPr lang="cs-CZ" i="1" dirty="0" err="1"/>
              <a:t>microti</a:t>
            </a:r>
            <a:r>
              <a:rPr lang="cs-CZ" dirty="0"/>
              <a:t>, kde obvykle dochází ke klinickému zotavení.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8724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Nadpis 1"/>
          <p:cNvSpPr>
            <a:spLocks noGrp="1"/>
          </p:cNvSpPr>
          <p:nvPr>
            <p:ph type="title"/>
          </p:nvPr>
        </p:nvSpPr>
        <p:spPr>
          <a:xfrm>
            <a:off x="1981200" y="115889"/>
            <a:ext cx="8229600" cy="922337"/>
          </a:xfrm>
        </p:spPr>
        <p:txBody>
          <a:bodyPr/>
          <a:lstStyle/>
          <a:p>
            <a:pPr algn="ctr"/>
            <a:r>
              <a:rPr lang="cs-CZ" altLang="cs-CZ" sz="3400" b="1" dirty="0"/>
              <a:t>Známky a </a:t>
            </a:r>
            <a:r>
              <a:rPr lang="cs-CZ" altLang="cs-CZ" sz="3400" b="1" dirty="0" smtClean="0"/>
              <a:t>příznaky onemocnění</a:t>
            </a:r>
            <a:endParaRPr lang="cs-CZ" altLang="cs-CZ" sz="3400" b="1" dirty="0"/>
          </a:p>
        </p:txBody>
      </p:sp>
      <p:sp>
        <p:nvSpPr>
          <p:cNvPr id="311299" name="Zástupný symbol pro obsah 2"/>
          <p:cNvSpPr>
            <a:spLocks noGrp="1"/>
          </p:cNvSpPr>
          <p:nvPr>
            <p:ph idx="1"/>
          </p:nvPr>
        </p:nvSpPr>
        <p:spPr>
          <a:xfrm>
            <a:off x="1129085" y="982770"/>
            <a:ext cx="10018644" cy="5139733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2400" b="1" dirty="0"/>
              <a:t>Polovina všech dětí a čtvrtina </a:t>
            </a:r>
            <a:r>
              <a:rPr lang="cs-CZ" altLang="cs-CZ" sz="2400" dirty="0"/>
              <a:t>dříve zdravých </a:t>
            </a:r>
            <a:r>
              <a:rPr lang="cs-CZ" altLang="cs-CZ" sz="2400" b="1" dirty="0"/>
              <a:t>dospělých </a:t>
            </a:r>
            <a:r>
              <a:rPr lang="cs-CZ" altLang="cs-CZ" sz="2400" dirty="0"/>
              <a:t>je při  infekcí </a:t>
            </a:r>
            <a:r>
              <a:rPr lang="cs-CZ" altLang="cs-CZ" sz="2400" i="1" dirty="0" err="1"/>
              <a:t>Babesia</a:t>
            </a:r>
            <a:r>
              <a:rPr lang="cs-CZ" altLang="cs-CZ" sz="2400" dirty="0"/>
              <a:t> </a:t>
            </a:r>
            <a:r>
              <a:rPr lang="cs-CZ" altLang="cs-CZ" sz="2400" b="1" dirty="0"/>
              <a:t>asymptomatická</a:t>
            </a:r>
            <a:r>
              <a:rPr lang="cs-CZ" altLang="cs-CZ" sz="2400" dirty="0"/>
              <a:t>. </a:t>
            </a:r>
            <a:endParaRPr lang="cs-CZ" altLang="cs-CZ" sz="2400" dirty="0" smtClean="0"/>
          </a:p>
          <a:p>
            <a:pPr marL="0" indent="0">
              <a:buNone/>
              <a:defRPr/>
            </a:pPr>
            <a:endParaRPr lang="cs-CZ" altLang="cs-CZ" sz="2400" dirty="0"/>
          </a:p>
          <a:p>
            <a:pPr>
              <a:defRPr/>
            </a:pPr>
            <a:r>
              <a:rPr lang="cs-CZ" altLang="cs-CZ" sz="2400" dirty="0"/>
              <a:t>Když se u lidí objeví příznaky, </a:t>
            </a:r>
            <a:r>
              <a:rPr lang="cs-CZ" altLang="cs-CZ" sz="2400" b="1" dirty="0"/>
              <a:t>nejčastější jsou horečka a hemolytická anémie</a:t>
            </a:r>
            <a:r>
              <a:rPr lang="cs-CZ" altLang="cs-CZ" sz="2400" dirty="0"/>
              <a:t>, příznaky, které jsou </a:t>
            </a:r>
            <a:r>
              <a:rPr lang="cs-CZ" altLang="cs-CZ" sz="2400" b="1" dirty="0"/>
              <a:t>podobné příznakům malárie</a:t>
            </a:r>
            <a:r>
              <a:rPr lang="cs-CZ" altLang="cs-CZ" sz="2400" dirty="0"/>
              <a:t>. Lidé s příznaky obvykle onemocní 1 až 4 týdny po kousnutí nebo 1 až 9 týdnů po transfuzi kontaminovaných krevních produktů. </a:t>
            </a:r>
            <a:endParaRPr lang="cs-CZ" altLang="cs-CZ" sz="2400" dirty="0" smtClean="0"/>
          </a:p>
          <a:p>
            <a:pPr>
              <a:defRPr/>
            </a:pPr>
            <a:endParaRPr lang="cs-CZ" altLang="cs-CZ" sz="2400" dirty="0"/>
          </a:p>
          <a:p>
            <a:pPr>
              <a:defRPr/>
            </a:pPr>
            <a:r>
              <a:rPr lang="cs-CZ" altLang="cs-CZ" sz="2400" dirty="0"/>
              <a:t>Osoba infikovaná </a:t>
            </a:r>
            <a:r>
              <a:rPr lang="cs-CZ" altLang="cs-CZ" sz="2400" dirty="0" err="1"/>
              <a:t>babesiózou</a:t>
            </a:r>
            <a:r>
              <a:rPr lang="cs-CZ" altLang="cs-CZ" sz="2400" dirty="0"/>
              <a:t> postupně </a:t>
            </a:r>
            <a:r>
              <a:rPr lang="cs-CZ" altLang="cs-CZ" sz="2400" dirty="0" err="1"/>
              <a:t>postupně</a:t>
            </a:r>
            <a:r>
              <a:rPr lang="cs-CZ" altLang="cs-CZ" sz="2400" dirty="0"/>
              <a:t> malátnost a únavu, následovanou horečkou. Hemolytická anémie, při které jsou červené krvinky zničeny a odstraněny z krve, se také vyvíjí. Zimnice, pocení a trombocytopenie jsou také častými příznaky. Příznaky mohou trvat několik dní až několik měsíců. </a:t>
            </a:r>
          </a:p>
          <a:p>
            <a:pPr marL="0" indent="0">
              <a:buNone/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38873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Nadpis 1"/>
          <p:cNvSpPr>
            <a:spLocks noGrp="1"/>
          </p:cNvSpPr>
          <p:nvPr>
            <p:ph type="title"/>
          </p:nvPr>
        </p:nvSpPr>
        <p:spPr>
          <a:xfrm>
            <a:off x="1981200" y="188914"/>
            <a:ext cx="8229600" cy="777875"/>
          </a:xfrm>
        </p:spPr>
        <p:txBody>
          <a:bodyPr/>
          <a:lstStyle/>
          <a:p>
            <a:pPr algn="ctr"/>
            <a:r>
              <a:rPr lang="cs-CZ" altLang="cs-CZ" sz="3400" b="1" dirty="0"/>
              <a:t>Příznaky onemocnění</a:t>
            </a:r>
          </a:p>
        </p:txBody>
      </p:sp>
      <p:sp>
        <p:nvSpPr>
          <p:cNvPr id="312323" name="Zástupný symbol pro obsah 2"/>
          <p:cNvSpPr>
            <a:spLocks noGrp="1"/>
          </p:cNvSpPr>
          <p:nvPr>
            <p:ph idx="1"/>
          </p:nvPr>
        </p:nvSpPr>
        <p:spPr>
          <a:xfrm>
            <a:off x="826936" y="1315037"/>
            <a:ext cx="10416208" cy="4525963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altLang="cs-CZ" sz="2400" b="1" dirty="0"/>
              <a:t>V závažnějších případech </a:t>
            </a:r>
            <a:r>
              <a:rPr lang="cs-CZ" altLang="cs-CZ" sz="2400" dirty="0"/>
              <a:t>se objevují příznaky podobné malárii, s </a:t>
            </a:r>
            <a:r>
              <a:rPr lang="cs-CZ" altLang="cs-CZ" sz="2400" b="1" dirty="0"/>
              <a:t>horečkami až 40,5 ° C </a:t>
            </a:r>
            <a:r>
              <a:rPr lang="cs-CZ" altLang="cs-CZ" sz="2400" dirty="0"/>
              <a:t>(105 ° F), třesavkou zimnicí a těžkou anémií (hemolytická anémie). Může </a:t>
            </a:r>
            <a:r>
              <a:rPr lang="cs-CZ" altLang="cs-CZ" sz="2400" b="1" dirty="0"/>
              <a:t>následovat selhání orgánů</a:t>
            </a:r>
            <a:r>
              <a:rPr lang="cs-CZ" altLang="cs-CZ" sz="2400" dirty="0"/>
              <a:t>, včetně syndromu respirační tísně dospělých. Sepse u lidí, kteří měli splenektomii, se může objevit rychle, v souladu s</a:t>
            </a:r>
            <a:r>
              <a:rPr lang="cs-CZ" altLang="cs-CZ" sz="2400" b="1" dirty="0"/>
              <a:t> ohromující infekcí po splenektomii.</a:t>
            </a:r>
            <a:r>
              <a:rPr lang="cs-CZ" altLang="cs-CZ" sz="2400" dirty="0"/>
              <a:t> </a:t>
            </a:r>
          </a:p>
          <a:p>
            <a:pPr marL="0" indent="0">
              <a:buNone/>
              <a:defRPr/>
            </a:pPr>
            <a:endParaRPr lang="cs-CZ" altLang="cs-CZ" sz="2400" dirty="0"/>
          </a:p>
          <a:p>
            <a:pPr>
              <a:defRPr/>
            </a:pPr>
            <a:r>
              <a:rPr lang="cs-CZ" altLang="cs-CZ" sz="2400" b="1" dirty="0"/>
              <a:t>Závažné případy </a:t>
            </a:r>
            <a:r>
              <a:rPr lang="cs-CZ" altLang="cs-CZ" sz="2400" dirty="0"/>
              <a:t>jsou také pravděpodobnější u velmi mladých, velmi starých a osob s </a:t>
            </a:r>
            <a:r>
              <a:rPr lang="cs-CZ" altLang="cs-CZ" sz="2400" b="1" dirty="0"/>
              <a:t>imunodeficiencí</a:t>
            </a:r>
            <a:r>
              <a:rPr lang="cs-CZ" altLang="cs-CZ" sz="2400" dirty="0"/>
              <a:t>, jako jsou pacienti s </a:t>
            </a:r>
            <a:r>
              <a:rPr lang="cs-CZ" altLang="cs-CZ" sz="2400" b="1" dirty="0"/>
              <a:t>HIV / AIDS</a:t>
            </a:r>
            <a:r>
              <a:rPr lang="cs-CZ" altLang="cs-CZ" sz="2400" dirty="0"/>
              <a:t>. </a:t>
            </a:r>
            <a:endParaRPr lang="cs-CZ" altLang="cs-CZ" sz="2400" baseline="30000" dirty="0"/>
          </a:p>
          <a:p>
            <a:pPr marL="0" indent="0">
              <a:buNone/>
              <a:defRPr/>
            </a:pPr>
            <a:endParaRPr lang="cs-CZ" altLang="cs-CZ" sz="2400" dirty="0"/>
          </a:p>
          <a:p>
            <a:pPr>
              <a:defRPr/>
            </a:pPr>
            <a:r>
              <a:rPr lang="cs-CZ" altLang="cs-CZ" sz="2400" dirty="0"/>
              <a:t>Hlášený </a:t>
            </a:r>
            <a:r>
              <a:rPr lang="cs-CZ" altLang="cs-CZ" sz="2400" b="1" dirty="0"/>
              <a:t>nárůst diagnóz </a:t>
            </a:r>
            <a:r>
              <a:rPr lang="cs-CZ" altLang="cs-CZ" sz="2400" dirty="0"/>
              <a:t>lidské </a:t>
            </a:r>
            <a:r>
              <a:rPr lang="cs-CZ" altLang="cs-CZ" sz="2400" dirty="0" err="1"/>
              <a:t>babesiózy</a:t>
            </a:r>
            <a:r>
              <a:rPr lang="cs-CZ" altLang="cs-CZ" sz="2400" dirty="0"/>
              <a:t> </a:t>
            </a:r>
            <a:r>
              <a:rPr lang="cs-CZ" altLang="cs-CZ" sz="2400" b="1" dirty="0"/>
              <a:t>v roce 2000 </a:t>
            </a:r>
            <a:r>
              <a:rPr lang="cs-CZ" altLang="cs-CZ" sz="2400" dirty="0"/>
              <a:t>je považován za způsobený </a:t>
            </a:r>
            <a:r>
              <a:rPr lang="cs-CZ" altLang="cs-CZ" sz="2400" b="1" dirty="0"/>
              <a:t>rozšířenějším testováním </a:t>
            </a:r>
            <a:r>
              <a:rPr lang="cs-CZ" altLang="cs-CZ" sz="2400" dirty="0"/>
              <a:t>a </a:t>
            </a:r>
            <a:r>
              <a:rPr lang="cs-CZ" altLang="cs-CZ" sz="2400" b="1" dirty="0"/>
              <a:t>vyšším počtem lidí s imunodeficiencí</a:t>
            </a:r>
            <a:r>
              <a:rPr lang="cs-CZ" altLang="cs-CZ" sz="2400" dirty="0"/>
              <a:t>, kteří přicházejí do kontaktu s klíšťaty, vektorem onemocnění. </a:t>
            </a:r>
          </a:p>
          <a:p>
            <a:pPr marL="0" indent="0">
              <a:buNone/>
              <a:defRPr/>
            </a:pPr>
            <a:endParaRPr lang="cs-CZ" altLang="cs-CZ" sz="2400" baseline="30000" dirty="0"/>
          </a:p>
          <a:p>
            <a:pPr>
              <a:defRPr/>
            </a:pPr>
            <a:r>
              <a:rPr lang="cs-CZ" altLang="cs-CZ" sz="2400" b="1" dirty="0"/>
              <a:t>O výskytu druhů </a:t>
            </a:r>
            <a:r>
              <a:rPr lang="cs-CZ" altLang="cs-CZ" sz="2400" b="1" dirty="0" err="1"/>
              <a:t>Babesia</a:t>
            </a:r>
            <a:r>
              <a:rPr lang="cs-CZ" altLang="cs-CZ" sz="2400" b="1" dirty="0"/>
              <a:t> v endemických oblastech malárie</a:t>
            </a:r>
            <a:r>
              <a:rPr lang="cs-CZ" altLang="cs-CZ" sz="2400" dirty="0"/>
              <a:t>, kde může být </a:t>
            </a:r>
            <a:r>
              <a:rPr lang="cs-CZ" altLang="cs-CZ" sz="2400" i="1" dirty="0" err="1"/>
              <a:t>Babesia</a:t>
            </a:r>
            <a:r>
              <a:rPr lang="cs-CZ" altLang="cs-CZ" sz="2400" dirty="0"/>
              <a:t> snadno chybně </a:t>
            </a:r>
            <a:r>
              <a:rPr lang="cs-CZ" altLang="cs-CZ" sz="2400" i="1" dirty="0"/>
              <a:t>diagnostikována</a:t>
            </a:r>
            <a:r>
              <a:rPr lang="cs-CZ" altLang="cs-CZ" sz="2400" dirty="0"/>
              <a:t> jako </a:t>
            </a:r>
            <a:r>
              <a:rPr lang="cs-CZ" altLang="cs-CZ" sz="2400" i="1" dirty="0" err="1"/>
              <a:t>Plasmodium</a:t>
            </a:r>
            <a:r>
              <a:rPr lang="cs-CZ" altLang="cs-CZ" sz="2400" dirty="0"/>
              <a:t>, </a:t>
            </a:r>
            <a:r>
              <a:rPr lang="cs-CZ" altLang="cs-CZ" sz="2400" b="1" dirty="0"/>
              <a:t>je známo jen málo.</a:t>
            </a:r>
            <a:r>
              <a:rPr lang="cs-CZ" altLang="cs-CZ" sz="2400" dirty="0"/>
              <a:t> </a:t>
            </a:r>
            <a:r>
              <a:rPr lang="cs-CZ" altLang="cs-CZ" sz="2400" b="1" dirty="0"/>
              <a:t>U lidských pacientů s opakovanou infekcí </a:t>
            </a:r>
            <a:r>
              <a:rPr lang="cs-CZ" altLang="cs-CZ" sz="2400" dirty="0" err="1"/>
              <a:t>babesiózou</a:t>
            </a:r>
            <a:r>
              <a:rPr lang="cs-CZ" altLang="cs-CZ" sz="2400" dirty="0"/>
              <a:t> se může projevit </a:t>
            </a:r>
            <a:r>
              <a:rPr lang="cs-CZ" altLang="cs-CZ" sz="2400" b="1" dirty="0" err="1"/>
              <a:t>premunice</a:t>
            </a:r>
            <a:r>
              <a:rPr lang="cs-CZ" altLang="cs-CZ" sz="2400" b="1" dirty="0"/>
              <a:t>.</a:t>
            </a:r>
          </a:p>
          <a:p>
            <a:pPr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54342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Nadpis 1"/>
          <p:cNvSpPr>
            <a:spLocks noGrp="1"/>
          </p:cNvSpPr>
          <p:nvPr>
            <p:ph type="title"/>
          </p:nvPr>
        </p:nvSpPr>
        <p:spPr>
          <a:xfrm>
            <a:off x="6167438" y="115888"/>
            <a:ext cx="4043362" cy="995362"/>
          </a:xfrm>
        </p:spPr>
        <p:txBody>
          <a:bodyPr/>
          <a:lstStyle/>
          <a:p>
            <a:r>
              <a:rPr lang="cs-CZ" altLang="cs-CZ" sz="3400" b="1" dirty="0"/>
              <a:t>Patofyziologie</a:t>
            </a:r>
          </a:p>
        </p:txBody>
      </p:sp>
      <p:sp>
        <p:nvSpPr>
          <p:cNvPr id="313347" name="Zástupný symbol pro obsah 2"/>
          <p:cNvSpPr>
            <a:spLocks noGrp="1"/>
          </p:cNvSpPr>
          <p:nvPr>
            <p:ph idx="1"/>
          </p:nvPr>
        </p:nvSpPr>
        <p:spPr>
          <a:xfrm>
            <a:off x="302150" y="558801"/>
            <a:ext cx="5444600" cy="557165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400" i="1" dirty="0"/>
              <a:t>Paraziti </a:t>
            </a:r>
            <a:r>
              <a:rPr lang="cs-CZ" altLang="cs-CZ" sz="2400" i="1" dirty="0" err="1"/>
              <a:t>Babesia</a:t>
            </a:r>
            <a:r>
              <a:rPr lang="cs-CZ" altLang="cs-CZ" sz="2400" dirty="0"/>
              <a:t> se </a:t>
            </a:r>
            <a:r>
              <a:rPr lang="cs-CZ" altLang="cs-CZ" sz="2400" b="1" dirty="0"/>
              <a:t>rozmnožují v červených krvinkách</a:t>
            </a:r>
            <a:r>
              <a:rPr lang="cs-CZ" altLang="cs-CZ" sz="2400" dirty="0"/>
              <a:t>, kde mohou být viděni jako </a:t>
            </a:r>
            <a:r>
              <a:rPr lang="cs-CZ" altLang="cs-CZ" sz="2400" b="1" dirty="0"/>
              <a:t>inkluze ve tvaru kříže </a:t>
            </a:r>
            <a:r>
              <a:rPr lang="cs-CZ" altLang="cs-CZ" sz="2400" dirty="0"/>
              <a:t>(čtyři </a:t>
            </a:r>
            <a:r>
              <a:rPr lang="cs-CZ" altLang="cs-CZ" sz="2400" dirty="0" err="1"/>
              <a:t>merozoity</a:t>
            </a:r>
            <a:r>
              <a:rPr lang="cs-CZ" altLang="cs-CZ" sz="2400" dirty="0"/>
              <a:t> nepohlavně pučící, ale spojené dohromady tvořící strukturu vypadající jako "</a:t>
            </a:r>
            <a:r>
              <a:rPr lang="cs-CZ" altLang="cs-CZ" sz="2400" b="1" dirty="0"/>
              <a:t>maltézský kříž</a:t>
            </a:r>
            <a:r>
              <a:rPr lang="cs-CZ" altLang="cs-CZ" sz="2400" dirty="0"/>
              <a:t>") a způsobují hemolytickou anémii, docela podobnou malárii.</a:t>
            </a:r>
          </a:p>
          <a:p>
            <a:pPr marL="0" indent="0">
              <a:buNone/>
              <a:defRPr/>
            </a:pPr>
            <a:endParaRPr lang="cs-CZ" altLang="cs-CZ" sz="2400" dirty="0"/>
          </a:p>
          <a:p>
            <a:pPr marL="0" indent="0">
              <a:buNone/>
              <a:defRPr/>
            </a:pPr>
            <a:endParaRPr lang="cs-CZ" altLang="cs-CZ" sz="2400" dirty="0"/>
          </a:p>
          <a:p>
            <a:pPr>
              <a:defRPr/>
            </a:pPr>
            <a:r>
              <a:rPr lang="cs-CZ" altLang="cs-CZ" sz="2400" dirty="0"/>
              <a:t>Na rozdíl od parazitů </a:t>
            </a:r>
            <a:r>
              <a:rPr lang="cs-CZ" altLang="cs-CZ" sz="2400" i="1" dirty="0" err="1"/>
              <a:t>Plasmodium</a:t>
            </a:r>
            <a:r>
              <a:rPr lang="cs-CZ" altLang="cs-CZ" sz="2400" dirty="0"/>
              <a:t>, kteří způsobují malárii, druhy </a:t>
            </a:r>
            <a:r>
              <a:rPr lang="cs-CZ" altLang="cs-CZ" sz="2400" b="1" i="1" dirty="0" err="1"/>
              <a:t>Babesia</a:t>
            </a:r>
            <a:r>
              <a:rPr lang="cs-CZ" altLang="cs-CZ" sz="2400" b="1" dirty="0"/>
              <a:t> postrádají </a:t>
            </a:r>
            <a:r>
              <a:rPr lang="cs-CZ" altLang="cs-CZ" sz="2400" b="1" dirty="0" err="1"/>
              <a:t>exoerytrocytární</a:t>
            </a:r>
            <a:r>
              <a:rPr lang="cs-CZ" altLang="cs-CZ" sz="2400" b="1" dirty="0"/>
              <a:t> fázi</a:t>
            </a:r>
            <a:r>
              <a:rPr lang="cs-CZ" altLang="cs-CZ" sz="2400" dirty="0"/>
              <a:t>, takže </a:t>
            </a:r>
            <a:r>
              <a:rPr lang="cs-CZ" altLang="cs-CZ" sz="2400" b="1" dirty="0"/>
              <a:t>játra obvykle nejsou ovlivněna.</a:t>
            </a:r>
            <a:r>
              <a:rPr lang="cs-CZ" altLang="cs-CZ" sz="2400" dirty="0"/>
              <a:t> </a:t>
            </a:r>
          </a:p>
          <a:p>
            <a:pPr>
              <a:defRPr/>
            </a:pPr>
            <a:endParaRPr lang="cs-CZ" altLang="cs-CZ" sz="2400" dirty="0" smtClean="0"/>
          </a:p>
        </p:txBody>
      </p:sp>
      <p:pic>
        <p:nvPicPr>
          <p:cNvPr id="305156" name="Picture 2" descr="372 Babesia Images, Stock Photos &amp; Vectors | Shutter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427349"/>
            <a:ext cx="5575201" cy="4003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09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Nadpis 1"/>
          <p:cNvSpPr>
            <a:spLocks noGrp="1"/>
          </p:cNvSpPr>
          <p:nvPr>
            <p:ph type="title"/>
          </p:nvPr>
        </p:nvSpPr>
        <p:spPr>
          <a:xfrm>
            <a:off x="1981200" y="362099"/>
            <a:ext cx="8229600" cy="385320"/>
          </a:xfrm>
        </p:spPr>
        <p:txBody>
          <a:bodyPr>
            <a:noAutofit/>
          </a:bodyPr>
          <a:lstStyle/>
          <a:p>
            <a:pPr algn="ctr"/>
            <a:r>
              <a:rPr lang="cs-CZ" altLang="cs-CZ" sz="3400" b="1" dirty="0"/>
              <a:t>Patogenita</a:t>
            </a:r>
          </a:p>
        </p:txBody>
      </p:sp>
      <p:sp>
        <p:nvSpPr>
          <p:cNvPr id="319491" name="Zástupný symbol pro obsah 2"/>
          <p:cNvSpPr>
            <a:spLocks noGrp="1"/>
          </p:cNvSpPr>
          <p:nvPr>
            <p:ph idx="1"/>
          </p:nvPr>
        </p:nvSpPr>
        <p:spPr>
          <a:xfrm>
            <a:off x="962107" y="1283100"/>
            <a:ext cx="10455965" cy="4525962"/>
          </a:xfrm>
        </p:spPr>
        <p:txBody>
          <a:bodyPr>
            <a:normAutofit/>
          </a:bodyPr>
          <a:lstStyle/>
          <a:p>
            <a:r>
              <a:rPr lang="cs-CZ" altLang="cs-CZ" sz="2400" b="1" dirty="0" err="1"/>
              <a:t>Haemolýza</a:t>
            </a:r>
            <a:r>
              <a:rPr lang="cs-CZ" altLang="cs-CZ" sz="2400" dirty="0"/>
              <a:t> napadených erytrocytů je </a:t>
            </a:r>
            <a:r>
              <a:rPr lang="cs-CZ" altLang="cs-CZ" sz="2400" b="1" dirty="0"/>
              <a:t>nejtypičtější příznak </a:t>
            </a:r>
            <a:r>
              <a:rPr lang="cs-CZ" altLang="cs-CZ" sz="2400" dirty="0"/>
              <a:t>nemoci</a:t>
            </a:r>
            <a:r>
              <a:rPr lang="cs-CZ" altLang="cs-CZ" sz="2400" dirty="0" smtClean="0"/>
              <a:t>.</a:t>
            </a:r>
            <a:endParaRPr lang="cs-CZ" altLang="cs-CZ" sz="2400" dirty="0"/>
          </a:p>
          <a:p>
            <a:r>
              <a:rPr lang="cs-CZ" altLang="cs-CZ" sz="2400" dirty="0"/>
              <a:t>Subklinické stadium </a:t>
            </a:r>
            <a:r>
              <a:rPr lang="cs-CZ" altLang="cs-CZ" sz="2400" b="1" dirty="0"/>
              <a:t>připomíná malárii </a:t>
            </a:r>
          </a:p>
          <a:p>
            <a:r>
              <a:rPr lang="cs-CZ" altLang="cs-CZ" sz="2400" b="1" dirty="0"/>
              <a:t>Akutní stadium </a:t>
            </a:r>
            <a:r>
              <a:rPr lang="cs-CZ" altLang="cs-CZ" sz="2400" dirty="0"/>
              <a:t>se vyznačuje střední </a:t>
            </a:r>
            <a:r>
              <a:rPr lang="cs-CZ" altLang="cs-CZ" sz="2400" dirty="0" err="1"/>
              <a:t>parasitémií</a:t>
            </a:r>
            <a:r>
              <a:rPr lang="cs-CZ" altLang="cs-CZ" sz="2400" dirty="0"/>
              <a:t> – </a:t>
            </a:r>
            <a:r>
              <a:rPr lang="cs-CZ" altLang="cs-CZ" sz="2400" b="1" i="1" dirty="0"/>
              <a:t>horečka, únava, bolesti hlavy, pocení, anorexie</a:t>
            </a:r>
            <a:r>
              <a:rPr lang="cs-CZ" altLang="cs-CZ" sz="2400" b="1" dirty="0"/>
              <a:t>,</a:t>
            </a:r>
            <a:r>
              <a:rPr lang="cs-CZ" altLang="cs-CZ" sz="2400" dirty="0"/>
              <a:t> horečky jsou ale nepravidelné, objevuje se </a:t>
            </a:r>
            <a:r>
              <a:rPr lang="cs-CZ" altLang="cs-CZ" sz="2400" b="1" dirty="0" err="1"/>
              <a:t>hepatosplenomegalie</a:t>
            </a:r>
            <a:r>
              <a:rPr lang="cs-CZ" altLang="cs-CZ" sz="2400" dirty="0"/>
              <a:t> a </a:t>
            </a:r>
            <a:r>
              <a:rPr lang="cs-CZ" altLang="cs-CZ" sz="2400" b="1" dirty="0"/>
              <a:t>hemolytická anémie </a:t>
            </a:r>
          </a:p>
          <a:p>
            <a:r>
              <a:rPr lang="cs-CZ" altLang="cs-CZ" sz="2400" b="1" dirty="0"/>
              <a:t>U silné nákazy </a:t>
            </a:r>
            <a:r>
              <a:rPr lang="cs-CZ" altLang="cs-CZ" sz="2400" dirty="0"/>
              <a:t>je vysoká </a:t>
            </a:r>
            <a:r>
              <a:rPr lang="cs-CZ" altLang="cs-CZ" sz="2400" dirty="0" err="1"/>
              <a:t>parasitémie</a:t>
            </a:r>
            <a:r>
              <a:rPr lang="cs-CZ" altLang="cs-CZ" sz="2400" dirty="0"/>
              <a:t> a vyskytuje se u </a:t>
            </a:r>
            <a:r>
              <a:rPr lang="cs-CZ" altLang="cs-CZ" sz="2400" b="1" dirty="0" err="1"/>
              <a:t>imunokomprominotvaných</a:t>
            </a:r>
            <a:r>
              <a:rPr lang="cs-CZ" altLang="cs-CZ" sz="2400" b="1" dirty="0"/>
              <a:t> pacientů</a:t>
            </a:r>
            <a:r>
              <a:rPr lang="cs-CZ" altLang="cs-CZ" sz="2400" dirty="0"/>
              <a:t>, zde </a:t>
            </a:r>
            <a:r>
              <a:rPr lang="cs-CZ" altLang="cs-CZ" sz="2400" b="1" dirty="0"/>
              <a:t>často fatální.</a:t>
            </a:r>
          </a:p>
          <a:p>
            <a:r>
              <a:rPr lang="cs-CZ" altLang="cs-CZ" sz="2400" dirty="0"/>
              <a:t>Dochází k orgánovým komplikacím: </a:t>
            </a:r>
            <a:r>
              <a:rPr lang="cs-CZ" altLang="cs-CZ" sz="2400" b="1" dirty="0"/>
              <a:t>selhání ledvin</a:t>
            </a:r>
            <a:r>
              <a:rPr lang="cs-CZ" altLang="cs-CZ" sz="2400" dirty="0"/>
              <a:t>, </a:t>
            </a:r>
            <a:r>
              <a:rPr lang="cs-CZ" altLang="cs-CZ" sz="2400" b="1" dirty="0" err="1"/>
              <a:t>diseminativní</a:t>
            </a:r>
            <a:r>
              <a:rPr lang="cs-CZ" altLang="cs-CZ" sz="2400" b="1" dirty="0"/>
              <a:t> intravaskulární koagulace </a:t>
            </a:r>
            <a:r>
              <a:rPr lang="cs-CZ" altLang="cs-CZ" sz="2400" dirty="0"/>
              <a:t>(DIC</a:t>
            </a:r>
            <a:r>
              <a:rPr lang="cs-CZ" altLang="cs-CZ" sz="2400" b="1" dirty="0"/>
              <a:t>), akutní respirační </a:t>
            </a:r>
            <a:r>
              <a:rPr lang="cs-CZ" altLang="cs-CZ" sz="2400" b="1" dirty="0" err="1"/>
              <a:t>distress</a:t>
            </a:r>
            <a:r>
              <a:rPr lang="cs-CZ" altLang="cs-CZ" sz="2400" b="1" dirty="0"/>
              <a:t> syndrom</a:t>
            </a:r>
            <a:r>
              <a:rPr lang="cs-CZ" altLang="cs-CZ" sz="2400" dirty="0"/>
              <a:t> (ARDS</a:t>
            </a:r>
            <a:r>
              <a:rPr lang="cs-CZ" altLang="cs-CZ" sz="2400" b="1" dirty="0"/>
              <a:t>) </a:t>
            </a:r>
            <a:r>
              <a:rPr lang="cs-CZ" altLang="cs-CZ" sz="2400" b="1" dirty="0" err="1"/>
              <a:t>congestivní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cardiac</a:t>
            </a:r>
            <a:r>
              <a:rPr lang="cs-CZ" altLang="cs-CZ" sz="2400" b="1" dirty="0"/>
              <a:t> selhání</a:t>
            </a:r>
            <a:r>
              <a:rPr lang="cs-CZ" altLang="cs-CZ" sz="2400" dirty="0"/>
              <a:t>/ </a:t>
            </a:r>
            <a:r>
              <a:rPr lang="cs-CZ" altLang="cs-CZ" sz="2400" dirty="0" err="1"/>
              <a:t>failure</a:t>
            </a:r>
            <a:r>
              <a:rPr lang="cs-CZ" altLang="cs-CZ" sz="2400" dirty="0"/>
              <a:t> (CCF) </a:t>
            </a: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70540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Nadpis 1"/>
          <p:cNvSpPr>
            <a:spLocks noGrp="1"/>
          </p:cNvSpPr>
          <p:nvPr>
            <p:ph type="title"/>
          </p:nvPr>
        </p:nvSpPr>
        <p:spPr>
          <a:xfrm>
            <a:off x="1981200" y="44450"/>
            <a:ext cx="8229600" cy="922338"/>
          </a:xfrm>
        </p:spPr>
        <p:txBody>
          <a:bodyPr/>
          <a:lstStyle/>
          <a:p>
            <a:pPr algn="ctr"/>
            <a:r>
              <a:rPr lang="cs-CZ" altLang="cs-CZ" sz="3400" b="1" dirty="0"/>
              <a:t>Patofyziologie 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0445" y="1099002"/>
            <a:ext cx="10535478" cy="503145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400" b="1" dirty="0"/>
              <a:t>U zvířat </a:t>
            </a:r>
            <a:r>
              <a:rPr lang="cs-CZ" altLang="cs-CZ" sz="2400" dirty="0"/>
              <a:t>způsobují </a:t>
            </a:r>
            <a:r>
              <a:rPr lang="cs-CZ" altLang="cs-CZ" sz="2400" i="1" dirty="0" err="1"/>
              <a:t>Babesia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canis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rossi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Babesia</a:t>
            </a:r>
            <a:r>
              <a:rPr lang="cs-CZ" altLang="cs-CZ" sz="2400" dirty="0"/>
              <a:t> </a:t>
            </a:r>
            <a:r>
              <a:rPr lang="cs-CZ" altLang="cs-CZ" sz="2400" i="1" dirty="0" err="1"/>
              <a:t>bigemina</a:t>
            </a:r>
            <a:r>
              <a:rPr lang="cs-CZ" altLang="cs-CZ" sz="2400" i="1" dirty="0"/>
              <a:t> a</a:t>
            </a:r>
            <a:r>
              <a:rPr lang="cs-CZ" altLang="cs-CZ" sz="2400" dirty="0"/>
              <a:t> </a:t>
            </a:r>
            <a:r>
              <a:rPr lang="cs-CZ" altLang="cs-CZ" sz="2400" i="1" dirty="0" err="1"/>
              <a:t>Babesia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bovis</a:t>
            </a:r>
            <a:r>
              <a:rPr lang="cs-CZ" altLang="cs-CZ" sz="2400" dirty="0"/>
              <a:t> zvláště </a:t>
            </a:r>
            <a:r>
              <a:rPr lang="cs-CZ" altLang="cs-CZ" sz="2400" b="1" dirty="0"/>
              <a:t>závažné formy onemocnění</a:t>
            </a:r>
            <a:r>
              <a:rPr lang="cs-CZ" altLang="cs-CZ" sz="2400" dirty="0"/>
              <a:t>, včetně těžké </a:t>
            </a:r>
            <a:r>
              <a:rPr lang="cs-CZ" altLang="cs-CZ" sz="2400" b="1" dirty="0"/>
              <a:t>hemolytické anémie</a:t>
            </a:r>
            <a:r>
              <a:rPr lang="cs-CZ" altLang="cs-CZ" sz="2400" dirty="0"/>
              <a:t>, s pozitivním aglutinačním testem erytrocytů ve fyziologickém roztoku, který indikuje imunitně zprostředkovanou složku hemolýzy. Mezi běžné následky patří </a:t>
            </a:r>
            <a:r>
              <a:rPr lang="cs-CZ" altLang="cs-CZ" sz="2400" b="1" dirty="0" err="1"/>
              <a:t>hemoglobinurie</a:t>
            </a:r>
            <a:r>
              <a:rPr lang="cs-CZ" altLang="cs-CZ" sz="2400" dirty="0"/>
              <a:t> "</a:t>
            </a:r>
            <a:r>
              <a:rPr lang="cs-CZ" altLang="cs-CZ" sz="2400" dirty="0" smtClean="0"/>
              <a:t>červená voda", </a:t>
            </a:r>
            <a:r>
              <a:rPr lang="cs-CZ" altLang="cs-CZ" sz="2400" b="1" dirty="0"/>
              <a:t>diseminovaná intravaskulární koagulace </a:t>
            </a:r>
            <a:r>
              <a:rPr lang="cs-CZ" altLang="cs-CZ" sz="2400" dirty="0"/>
              <a:t>a "</a:t>
            </a:r>
            <a:r>
              <a:rPr lang="cs-CZ" altLang="cs-CZ" sz="2400" b="1" dirty="0"/>
              <a:t>mozková </a:t>
            </a:r>
            <a:r>
              <a:rPr lang="cs-CZ" altLang="cs-CZ" sz="2400" b="1" dirty="0" err="1"/>
              <a:t>babesióza</a:t>
            </a:r>
            <a:r>
              <a:rPr lang="cs-CZ" altLang="cs-CZ" sz="2400" dirty="0"/>
              <a:t>" způsobená </a:t>
            </a:r>
            <a:r>
              <a:rPr lang="cs-CZ" altLang="cs-CZ" sz="2400" dirty="0" smtClean="0"/>
              <a:t>hromaděním </a:t>
            </a:r>
            <a:r>
              <a:rPr lang="cs-CZ" altLang="cs-CZ" sz="2400" dirty="0"/>
              <a:t>erytrocytů v mozkových kapilárách. </a:t>
            </a:r>
            <a:endParaRPr lang="cs-CZ" altLang="cs-CZ" sz="2400" baseline="30000" dirty="0"/>
          </a:p>
          <a:p>
            <a:pPr marL="0" indent="0">
              <a:buNone/>
              <a:defRPr/>
            </a:pPr>
            <a:endParaRPr lang="cs-CZ" altLang="cs-CZ" sz="2400" dirty="0"/>
          </a:p>
          <a:p>
            <a:pPr>
              <a:defRPr/>
            </a:pPr>
            <a:r>
              <a:rPr lang="cs-CZ" altLang="cs-CZ" sz="2400" b="1" dirty="0"/>
              <a:t>U skotu </a:t>
            </a:r>
            <a:r>
              <a:rPr lang="cs-CZ" altLang="cs-CZ" sz="2400" dirty="0" err="1" smtClean="0"/>
              <a:t>Babezia</a:t>
            </a:r>
            <a:r>
              <a:rPr lang="cs-CZ" altLang="cs-CZ" sz="2400" dirty="0" smtClean="0"/>
              <a:t> způsobuje </a:t>
            </a:r>
            <a:r>
              <a:rPr lang="cs-CZ" altLang="cs-CZ" sz="2400" b="1" dirty="0"/>
              <a:t>hemolytickou anémii</a:t>
            </a:r>
            <a:r>
              <a:rPr lang="cs-CZ" altLang="cs-CZ" sz="2400" dirty="0"/>
              <a:t>, takže infikované zvíře zpočátku vykazuje </a:t>
            </a:r>
            <a:r>
              <a:rPr lang="cs-CZ" altLang="cs-CZ" sz="2400" b="1" dirty="0"/>
              <a:t>bledé sliznice</a:t>
            </a:r>
            <a:r>
              <a:rPr lang="cs-CZ" altLang="cs-CZ" sz="2400" dirty="0"/>
              <a:t>. Vzhledem k tomu, že </a:t>
            </a:r>
            <a:r>
              <a:rPr lang="cs-CZ" altLang="cs-CZ" sz="2400" b="1" dirty="0"/>
              <a:t>hladiny bilirubinu</a:t>
            </a:r>
            <a:r>
              <a:rPr lang="cs-CZ" altLang="cs-CZ" sz="2400" dirty="0"/>
              <a:t> (vedlejší produkt </a:t>
            </a:r>
            <a:r>
              <a:rPr lang="cs-CZ" altLang="cs-CZ" sz="2400" dirty="0" smtClean="0"/>
              <a:t>lýze </a:t>
            </a:r>
            <a:r>
              <a:rPr lang="cs-CZ" altLang="cs-CZ" sz="2400" dirty="0"/>
              <a:t>červených krvinek) se </a:t>
            </a:r>
            <a:r>
              <a:rPr lang="cs-CZ" altLang="cs-CZ" sz="2400" b="1" dirty="0"/>
              <a:t>stále zvyšují</a:t>
            </a:r>
            <a:r>
              <a:rPr lang="cs-CZ" altLang="cs-CZ" sz="2400" dirty="0"/>
              <a:t>, viditelné </a:t>
            </a:r>
            <a:r>
              <a:rPr lang="cs-CZ" altLang="cs-CZ" sz="2400" b="1" dirty="0"/>
              <a:t>sliznice se stávají žlutými barvami </a:t>
            </a:r>
            <a:r>
              <a:rPr lang="cs-CZ" altLang="cs-CZ" sz="2400" dirty="0"/>
              <a:t>(</a:t>
            </a:r>
            <a:r>
              <a:rPr lang="cs-CZ" altLang="cs-CZ" sz="2400" b="1" dirty="0"/>
              <a:t>ikterus</a:t>
            </a:r>
            <a:r>
              <a:rPr lang="cs-CZ" altLang="cs-CZ" sz="2400" dirty="0"/>
              <a:t>) v důsledku </a:t>
            </a:r>
            <a:r>
              <a:rPr lang="cs-CZ" altLang="cs-CZ" sz="2400" b="1" dirty="0"/>
              <a:t>selhání jater metabolizovat přebytečný bilirubin</a:t>
            </a:r>
            <a:r>
              <a:rPr lang="cs-CZ" altLang="cs-CZ" sz="2400" dirty="0"/>
              <a:t>. </a:t>
            </a:r>
            <a:r>
              <a:rPr lang="cs-CZ" altLang="cs-CZ" sz="2400" b="1" dirty="0" err="1"/>
              <a:t>Hemoglobinurie</a:t>
            </a:r>
            <a:r>
              <a:rPr lang="cs-CZ" altLang="cs-CZ" sz="2400" dirty="0"/>
              <a:t> je pozorována v důsledku vylučování vedlejších produktů </a:t>
            </a:r>
            <a:r>
              <a:rPr lang="cs-CZ" altLang="cs-CZ" sz="2400" dirty="0" smtClean="0"/>
              <a:t>lýze </a:t>
            </a:r>
            <a:r>
              <a:rPr lang="cs-CZ" altLang="cs-CZ" sz="2400" dirty="0"/>
              <a:t>červených krvinek ledvinami. Horečka 40,5 ° C (105 ° F) se vyvíjí v důsledku uvolňování zánětlivých vedlejších produktů. </a:t>
            </a: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712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algn="ctr"/>
            <a:r>
              <a:rPr lang="cs-CZ" altLang="cs-CZ" sz="3600" b="1" dirty="0"/>
              <a:t>Životní cyklus </a:t>
            </a:r>
            <a:r>
              <a:rPr lang="cs-CZ" altLang="cs-CZ" sz="3600" b="1" i="1" dirty="0" err="1"/>
              <a:t>Babesia</a:t>
            </a:r>
            <a:r>
              <a:rPr lang="cs-CZ" altLang="cs-CZ" sz="3600" b="1" i="1" dirty="0"/>
              <a:t> </a:t>
            </a:r>
            <a:r>
              <a:rPr lang="cs-CZ" altLang="cs-CZ" sz="3600" b="1" i="1" dirty="0" err="1"/>
              <a:t>spp</a:t>
            </a:r>
            <a:r>
              <a:rPr lang="cs-CZ" altLang="cs-CZ" sz="3600" b="1" i="1" dirty="0"/>
              <a:t>. </a:t>
            </a:r>
          </a:p>
        </p:txBody>
      </p:sp>
      <p:pic>
        <p:nvPicPr>
          <p:cNvPr id="30822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7064" y="1125539"/>
            <a:ext cx="8313737" cy="5576887"/>
          </a:xfrm>
        </p:spPr>
      </p:pic>
    </p:spTree>
    <p:extLst>
      <p:ext uri="{BB962C8B-B14F-4D97-AF65-F5344CB8AC3E}">
        <p14:creationId xmlns:p14="http://schemas.microsoft.com/office/powerpoint/2010/main" val="181371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>
            <a:normAutofit/>
          </a:bodyPr>
          <a:lstStyle/>
          <a:p>
            <a:pPr algn="ctr"/>
            <a:r>
              <a:rPr lang="cs-CZ" altLang="cs-CZ" sz="3400" b="1" i="1" dirty="0" err="1"/>
              <a:t>Babesia</a:t>
            </a:r>
            <a:r>
              <a:rPr lang="cs-CZ" altLang="cs-CZ" sz="3400" b="1" i="1" dirty="0"/>
              <a:t> </a:t>
            </a:r>
            <a:r>
              <a:rPr lang="cs-CZ" altLang="cs-CZ" sz="3400" b="1" i="1" dirty="0" err="1"/>
              <a:t>canis</a:t>
            </a:r>
            <a:r>
              <a:rPr lang="cs-CZ" altLang="cs-CZ" sz="3400" b="1" i="1" dirty="0"/>
              <a:t> </a:t>
            </a:r>
            <a:r>
              <a:rPr lang="cs-CZ" altLang="cs-CZ" sz="3400" b="1" dirty="0"/>
              <a:t>v erytrocytech psa</a:t>
            </a:r>
          </a:p>
        </p:txBody>
      </p:sp>
      <p:pic>
        <p:nvPicPr>
          <p:cNvPr id="30925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388" y="1288113"/>
            <a:ext cx="6349097" cy="4123870"/>
          </a:xfrm>
        </p:spPr>
      </p:pic>
      <p:pic>
        <p:nvPicPr>
          <p:cNvPr id="309252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485" y="1288113"/>
            <a:ext cx="5024612" cy="421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53" name="TextovéPole 5"/>
          <p:cNvSpPr txBox="1">
            <a:spLocks noChangeArrowheads="1"/>
          </p:cNvSpPr>
          <p:nvPr/>
        </p:nvSpPr>
        <p:spPr bwMode="auto">
          <a:xfrm>
            <a:off x="7516248" y="5655500"/>
            <a:ext cx="40479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Moč psa infikovaného </a:t>
            </a:r>
            <a:r>
              <a:rPr lang="cs-CZ" altLang="cs-CZ" sz="2000" dirty="0" err="1"/>
              <a:t>babesiosou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01640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/>
          <a:lstStyle/>
          <a:p>
            <a:r>
              <a:rPr lang="cs-CZ" altLang="cs-CZ" sz="3600"/>
              <a:t>Apicomplexa – Babesia - klasifikace</a:t>
            </a:r>
          </a:p>
        </p:txBody>
      </p:sp>
      <p:pic>
        <p:nvPicPr>
          <p:cNvPr id="28877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9789" y="1125539"/>
            <a:ext cx="7972425" cy="5616575"/>
          </a:xfrm>
        </p:spPr>
      </p:pic>
    </p:spTree>
    <p:extLst>
      <p:ext uri="{BB962C8B-B14F-4D97-AF65-F5344CB8AC3E}">
        <p14:creationId xmlns:p14="http://schemas.microsoft.com/office/powerpoint/2010/main" val="45759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Nadpis 1"/>
          <p:cNvSpPr>
            <a:spLocks noGrp="1"/>
          </p:cNvSpPr>
          <p:nvPr>
            <p:ph type="title"/>
          </p:nvPr>
        </p:nvSpPr>
        <p:spPr>
          <a:xfrm>
            <a:off x="1695437" y="188914"/>
            <a:ext cx="8794750" cy="936625"/>
          </a:xfrm>
        </p:spPr>
        <p:txBody>
          <a:bodyPr>
            <a:normAutofit/>
          </a:bodyPr>
          <a:lstStyle/>
          <a:p>
            <a:pPr algn="ctr"/>
            <a:r>
              <a:rPr lang="cs-CZ" altLang="cs-CZ" sz="3400" b="1" dirty="0" err="1"/>
              <a:t>Mikrofoto</a:t>
            </a:r>
            <a:r>
              <a:rPr lang="cs-CZ" altLang="cs-CZ" sz="3400" b="1" dirty="0"/>
              <a:t> </a:t>
            </a:r>
            <a:r>
              <a:rPr lang="cs-CZ" altLang="cs-CZ" sz="3400" b="1" dirty="0" err="1"/>
              <a:t>babesií</a:t>
            </a:r>
            <a:r>
              <a:rPr lang="cs-CZ" altLang="cs-CZ" sz="3400" b="1" dirty="0"/>
              <a:t> parazitujících u dobytka</a:t>
            </a:r>
          </a:p>
        </p:txBody>
      </p:sp>
      <p:pic>
        <p:nvPicPr>
          <p:cNvPr id="31027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3503" y="1085062"/>
            <a:ext cx="9518221" cy="5387299"/>
          </a:xfrm>
        </p:spPr>
      </p:pic>
    </p:spTree>
    <p:extLst>
      <p:ext uri="{BB962C8B-B14F-4D97-AF65-F5344CB8AC3E}">
        <p14:creationId xmlns:p14="http://schemas.microsoft.com/office/powerpoint/2010/main" val="239279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5" descr="Life cycle of Babesia micro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47638"/>
            <a:ext cx="8351838" cy="667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299" name="Picture 6" descr="Image of a Ixodes scapularis tick nymph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55575"/>
            <a:ext cx="208915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Šipka doleva 1"/>
          <p:cNvSpPr/>
          <p:nvPr/>
        </p:nvSpPr>
        <p:spPr>
          <a:xfrm>
            <a:off x="9625014" y="1628776"/>
            <a:ext cx="833437" cy="36036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8014919" y="47710"/>
            <a:ext cx="230325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400" dirty="0" smtClean="0"/>
              <a:t>Diagnostika</a:t>
            </a:r>
            <a:endParaRPr lang="cs-CZ" sz="3400" dirty="0"/>
          </a:p>
        </p:txBody>
      </p:sp>
    </p:spTree>
    <p:extLst>
      <p:ext uri="{BB962C8B-B14F-4D97-AF65-F5344CB8AC3E}">
        <p14:creationId xmlns:p14="http://schemas.microsoft.com/office/powerpoint/2010/main" val="41189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Nadpis 1"/>
          <p:cNvSpPr>
            <a:spLocks noGrp="1"/>
          </p:cNvSpPr>
          <p:nvPr>
            <p:ph type="title"/>
          </p:nvPr>
        </p:nvSpPr>
        <p:spPr>
          <a:xfrm>
            <a:off x="1981200" y="401857"/>
            <a:ext cx="8229600" cy="633412"/>
          </a:xfrm>
        </p:spPr>
        <p:txBody>
          <a:bodyPr>
            <a:normAutofit/>
          </a:bodyPr>
          <a:lstStyle/>
          <a:p>
            <a:pPr algn="ctr"/>
            <a:r>
              <a:rPr lang="cs-CZ" altLang="cs-CZ" sz="3400" b="1" dirty="0"/>
              <a:t>Diagnostika</a:t>
            </a:r>
          </a:p>
        </p:txBody>
      </p:sp>
      <p:sp>
        <p:nvSpPr>
          <p:cNvPr id="315395" name="Zástupný symbol pro obsah 2"/>
          <p:cNvSpPr>
            <a:spLocks noGrp="1"/>
          </p:cNvSpPr>
          <p:nvPr>
            <p:ph idx="1"/>
          </p:nvPr>
        </p:nvSpPr>
        <p:spPr>
          <a:xfrm>
            <a:off x="3721210" y="1769968"/>
            <a:ext cx="7418567" cy="4351338"/>
          </a:xfrm>
        </p:spPr>
        <p:txBody>
          <a:bodyPr/>
          <a:lstStyle/>
          <a:p>
            <a:r>
              <a:rPr lang="cs-CZ" altLang="cs-CZ" dirty="0" smtClean="0"/>
              <a:t>Mikroskopické vyšetření</a:t>
            </a:r>
          </a:p>
          <a:p>
            <a:r>
              <a:rPr lang="cs-CZ" altLang="cs-CZ" dirty="0" smtClean="0"/>
              <a:t>Molekulární diagnostika (PCR)</a:t>
            </a:r>
          </a:p>
          <a:p>
            <a:r>
              <a:rPr lang="cs-CZ" altLang="cs-CZ" dirty="0" err="1" smtClean="0"/>
              <a:t>Serodiagnostika</a:t>
            </a:r>
            <a:endParaRPr lang="cs-CZ" altLang="cs-CZ" dirty="0" smtClean="0"/>
          </a:p>
          <a:p>
            <a:r>
              <a:rPr lang="cs-CZ" altLang="cs-CZ" dirty="0" smtClean="0"/>
              <a:t>Inokulace pokusnému zvířeti</a:t>
            </a:r>
          </a:p>
        </p:txBody>
      </p:sp>
    </p:spTree>
    <p:extLst>
      <p:ext uri="{BB962C8B-B14F-4D97-AF65-F5344CB8AC3E}">
        <p14:creationId xmlns:p14="http://schemas.microsoft.com/office/powerpoint/2010/main" val="405822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Nadpis 1"/>
          <p:cNvSpPr>
            <a:spLocks noGrp="1"/>
          </p:cNvSpPr>
          <p:nvPr>
            <p:ph type="title"/>
          </p:nvPr>
        </p:nvSpPr>
        <p:spPr>
          <a:xfrm>
            <a:off x="1981200" y="187447"/>
            <a:ext cx="8229600" cy="779462"/>
          </a:xfrm>
        </p:spPr>
        <p:txBody>
          <a:bodyPr/>
          <a:lstStyle/>
          <a:p>
            <a:pPr algn="ctr"/>
            <a:r>
              <a:rPr lang="cs-CZ" altLang="cs-CZ" sz="3400" b="1" dirty="0"/>
              <a:t>Diagnostika</a:t>
            </a:r>
          </a:p>
        </p:txBody>
      </p:sp>
      <p:sp>
        <p:nvSpPr>
          <p:cNvPr id="312323" name="Zástupný symbol pro obsah 2"/>
          <p:cNvSpPr>
            <a:spLocks noGrp="1"/>
          </p:cNvSpPr>
          <p:nvPr>
            <p:ph idx="1"/>
          </p:nvPr>
        </p:nvSpPr>
        <p:spPr>
          <a:xfrm>
            <a:off x="461175" y="1322978"/>
            <a:ext cx="10980751" cy="4525963"/>
          </a:xfrm>
        </p:spPr>
        <p:txBody>
          <a:bodyPr>
            <a:normAutofit lnSpcReduction="10000"/>
          </a:bodyPr>
          <a:lstStyle/>
          <a:p>
            <a:r>
              <a:rPr lang="cs-CZ" altLang="cs-CZ" sz="2400" b="1" dirty="0"/>
              <a:t>Pouze specializované laboratoře </a:t>
            </a:r>
            <a:r>
              <a:rPr lang="cs-CZ" altLang="cs-CZ" sz="2400" dirty="0"/>
              <a:t>mohou adekvátně diagnostikovat infekci </a:t>
            </a:r>
            <a:r>
              <a:rPr lang="cs-CZ" altLang="cs-CZ" sz="2400" dirty="0" err="1"/>
              <a:t>Babesia</a:t>
            </a:r>
            <a:r>
              <a:rPr lang="cs-CZ" altLang="cs-CZ" sz="2400" dirty="0"/>
              <a:t> u lidí, takže </a:t>
            </a:r>
            <a:r>
              <a:rPr lang="cs-CZ" altLang="cs-CZ" sz="2400" b="1" dirty="0"/>
              <a:t>infekce </a:t>
            </a:r>
            <a:r>
              <a:rPr lang="cs-CZ" altLang="cs-CZ" sz="2400" b="1" i="1" dirty="0" err="1"/>
              <a:t>Babesia</a:t>
            </a:r>
            <a:r>
              <a:rPr lang="cs-CZ" altLang="cs-CZ" sz="2400" b="1" dirty="0"/>
              <a:t> jsou považovány za vysoce podhodnocené</a:t>
            </a:r>
            <a:r>
              <a:rPr lang="cs-CZ" altLang="cs-CZ" sz="2400" dirty="0"/>
              <a:t>. Vyvíjí se </a:t>
            </a:r>
            <a:r>
              <a:rPr lang="cs-CZ" altLang="cs-CZ" sz="2400" b="1" dirty="0"/>
              <a:t>u pacientů, kteří žijí nebo cestují do endemické oblasti </a:t>
            </a:r>
            <a:r>
              <a:rPr lang="cs-CZ" altLang="cs-CZ" sz="2400" dirty="0"/>
              <a:t>nebo dostávají </a:t>
            </a:r>
            <a:r>
              <a:rPr lang="cs-CZ" altLang="cs-CZ" sz="2400" b="1" dirty="0"/>
              <a:t>kontaminovanou krevní transfuzi</a:t>
            </a:r>
            <a:r>
              <a:rPr lang="cs-CZ" altLang="cs-CZ" sz="2400" dirty="0"/>
              <a:t> během předchozích 9 týdnů, takže tento aspekt anamnézy je životně důležitý.  </a:t>
            </a:r>
          </a:p>
          <a:p>
            <a:r>
              <a:rPr lang="cs-CZ" altLang="cs-CZ" sz="2400" dirty="0"/>
              <a:t>Babezióza může být </a:t>
            </a:r>
            <a:r>
              <a:rPr lang="cs-CZ" altLang="cs-CZ" sz="2400" b="1" dirty="0"/>
              <a:t>podezřelá</a:t>
            </a:r>
            <a:r>
              <a:rPr lang="cs-CZ" altLang="cs-CZ" sz="2400" dirty="0"/>
              <a:t>, pokud se u osoby s takovou expoziční anamnézou vyvine </a:t>
            </a:r>
            <a:r>
              <a:rPr lang="cs-CZ" altLang="cs-CZ" sz="2400" b="1" dirty="0"/>
              <a:t>přetrvávající horečka a hemolytická anémie.</a:t>
            </a:r>
            <a:r>
              <a:rPr lang="cs-CZ" altLang="cs-CZ" sz="2400" dirty="0"/>
              <a:t> Definitivním diagnostickým testem je </a:t>
            </a:r>
            <a:r>
              <a:rPr lang="cs-CZ" altLang="cs-CZ" sz="2400" b="1" dirty="0"/>
              <a:t>identifikace parazitů na tenkovrstvém krevním nátěru obarveném </a:t>
            </a:r>
            <a:r>
              <a:rPr lang="cs-CZ" altLang="cs-CZ" sz="2400" b="1" dirty="0" err="1"/>
              <a:t>Giemsou</a:t>
            </a:r>
            <a:r>
              <a:rPr lang="cs-CZ" altLang="cs-CZ" sz="2400" dirty="0"/>
              <a:t>. </a:t>
            </a:r>
          </a:p>
          <a:p>
            <a:r>
              <a:rPr lang="cs-CZ" altLang="cs-CZ" sz="2400" dirty="0"/>
              <a:t>Takzvané "</a:t>
            </a:r>
            <a:r>
              <a:rPr lang="cs-CZ" altLang="cs-CZ" sz="2400" b="1" dirty="0"/>
              <a:t>maltské křížové formace</a:t>
            </a:r>
            <a:r>
              <a:rPr lang="cs-CZ" altLang="cs-CZ" sz="2400" dirty="0"/>
              <a:t>" na krevním filmu jsou diagnostické (</a:t>
            </a:r>
            <a:r>
              <a:rPr lang="cs-CZ" altLang="cs-CZ" sz="2400" dirty="0" err="1"/>
              <a:t>patognomonické</a:t>
            </a:r>
            <a:r>
              <a:rPr lang="cs-CZ" altLang="cs-CZ" sz="2400" dirty="0"/>
              <a:t>) </a:t>
            </a:r>
            <a:r>
              <a:rPr lang="cs-CZ" altLang="cs-CZ" sz="2400" dirty="0" err="1"/>
              <a:t>babesiózy</a:t>
            </a:r>
            <a:r>
              <a:rPr lang="cs-CZ" altLang="cs-CZ" sz="2400" dirty="0"/>
              <a:t>, protože </a:t>
            </a:r>
            <a:r>
              <a:rPr lang="cs-CZ" altLang="cs-CZ" sz="2400" b="1" dirty="0"/>
              <a:t>nejsou pozorovány u malárie</a:t>
            </a:r>
            <a:r>
              <a:rPr lang="cs-CZ" altLang="cs-CZ" sz="2400" dirty="0"/>
              <a:t>, primární diferenciální diagnózy. </a:t>
            </a:r>
            <a:r>
              <a:rPr lang="cs-CZ" altLang="cs-CZ" sz="2400" b="1" dirty="0"/>
              <a:t>Pečlivé vyšetření mnohočetných nátěrů může být nezbytné</a:t>
            </a:r>
            <a:r>
              <a:rPr lang="cs-CZ" altLang="cs-CZ" sz="2400" dirty="0"/>
              <a:t>, protože </a:t>
            </a:r>
            <a:r>
              <a:rPr lang="cs-CZ" altLang="cs-CZ" sz="2400" b="1" i="1" dirty="0" err="1"/>
              <a:t>babesie</a:t>
            </a:r>
            <a:r>
              <a:rPr lang="cs-CZ" altLang="cs-CZ" sz="2400" b="1" dirty="0"/>
              <a:t> může infikovat méně než 1% cirkulujících červených krvinek</a:t>
            </a:r>
            <a:r>
              <a:rPr lang="cs-CZ" altLang="cs-CZ" sz="2400" dirty="0"/>
              <a:t>, a proto může být snadno přehlédnutelná. </a:t>
            </a: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28386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pPr algn="ctr"/>
            <a:r>
              <a:rPr lang="cs-CZ" altLang="cs-CZ" sz="3400" b="1" dirty="0"/>
              <a:t>Diagnostika II</a:t>
            </a:r>
          </a:p>
        </p:txBody>
      </p:sp>
      <p:sp>
        <p:nvSpPr>
          <p:cNvPr id="313347" name="Zástupný symbol pro obsah 2"/>
          <p:cNvSpPr>
            <a:spLocks noGrp="1"/>
          </p:cNvSpPr>
          <p:nvPr>
            <p:ph idx="1"/>
          </p:nvPr>
        </p:nvSpPr>
        <p:spPr>
          <a:xfrm>
            <a:off x="429370" y="1332143"/>
            <a:ext cx="11044362" cy="4525963"/>
          </a:xfrm>
        </p:spPr>
        <p:txBody>
          <a:bodyPr>
            <a:normAutofit lnSpcReduction="10000"/>
          </a:bodyPr>
          <a:lstStyle/>
          <a:p>
            <a:r>
              <a:rPr lang="cs-CZ" altLang="cs-CZ" sz="2400" b="1" dirty="0"/>
              <a:t>Sérologické testování protilátek</a:t>
            </a:r>
            <a:r>
              <a:rPr lang="cs-CZ" altLang="cs-CZ" sz="2400" dirty="0"/>
              <a:t> proti </a:t>
            </a:r>
            <a:r>
              <a:rPr lang="cs-CZ" altLang="cs-CZ" sz="2400" i="1" dirty="0" err="1"/>
              <a:t>babesii</a:t>
            </a:r>
            <a:r>
              <a:rPr lang="cs-CZ" altLang="cs-CZ" sz="2400" dirty="0"/>
              <a:t> (</a:t>
            </a:r>
            <a:r>
              <a:rPr lang="cs-CZ" altLang="cs-CZ" sz="2400" b="1" dirty="0" err="1"/>
              <a:t>IgG</a:t>
            </a:r>
            <a:r>
              <a:rPr lang="cs-CZ" altLang="cs-CZ" sz="2400" dirty="0"/>
              <a:t> i </a:t>
            </a:r>
            <a:r>
              <a:rPr lang="cs-CZ" altLang="cs-CZ" sz="2400" b="1" dirty="0" err="1"/>
              <a:t>IgM</a:t>
            </a:r>
            <a:r>
              <a:rPr lang="cs-CZ" altLang="cs-CZ" sz="2400" dirty="0"/>
              <a:t>) může </a:t>
            </a:r>
            <a:r>
              <a:rPr lang="cs-CZ" altLang="cs-CZ" sz="2400" b="1" dirty="0"/>
              <a:t>odhalit infekci nízké úrovně </a:t>
            </a:r>
            <a:r>
              <a:rPr lang="cs-CZ" altLang="cs-CZ" sz="2400" dirty="0"/>
              <a:t>v případech s vysokým klinickým podezřením, ale negativním vyšetřením krevního filmu. </a:t>
            </a:r>
            <a:r>
              <a:rPr lang="cs-CZ" altLang="cs-CZ" sz="2400" b="1" dirty="0"/>
              <a:t>Sérologie je také užitečná pro odlišení </a:t>
            </a:r>
            <a:r>
              <a:rPr lang="cs-CZ" altLang="cs-CZ" sz="2400" b="1" dirty="0" err="1"/>
              <a:t>babesiózy</a:t>
            </a:r>
            <a:r>
              <a:rPr lang="cs-CZ" altLang="cs-CZ" sz="2400" b="1" dirty="0"/>
              <a:t> od malárie</a:t>
            </a:r>
            <a:r>
              <a:rPr lang="cs-CZ" altLang="cs-CZ" sz="2400" dirty="0"/>
              <a:t> v případech, kdy jsou lidé ohroženi oběma infekcemi. Vzhledem k tomu, že detekovatelné protilátkové odpovědi vyžadují asi týden po infekci, sérologické testování může být falešně negativní v časné fázi onemocnění. </a:t>
            </a:r>
          </a:p>
          <a:p>
            <a:r>
              <a:rPr lang="cs-CZ" altLang="cs-CZ" sz="2400" dirty="0"/>
              <a:t>Pro </a:t>
            </a:r>
            <a:r>
              <a:rPr lang="cs-CZ" altLang="cs-CZ" sz="2400" b="1" dirty="0"/>
              <a:t>detekci </a:t>
            </a:r>
            <a:r>
              <a:rPr lang="cs-CZ" altLang="cs-CZ" sz="2400" b="1" i="1" dirty="0" err="1"/>
              <a:t>babézie</a:t>
            </a:r>
            <a:r>
              <a:rPr lang="cs-CZ" altLang="cs-CZ" sz="2400" b="1" dirty="0"/>
              <a:t> z periferní krve </a:t>
            </a:r>
            <a:r>
              <a:rPr lang="cs-CZ" altLang="cs-CZ" sz="2400" dirty="0"/>
              <a:t>byl vyvinut test polymerázové řetězové reakce (</a:t>
            </a:r>
            <a:r>
              <a:rPr lang="cs-CZ" altLang="cs-CZ" sz="2400" b="1" dirty="0"/>
              <a:t>PCR</a:t>
            </a:r>
            <a:r>
              <a:rPr lang="cs-CZ" altLang="cs-CZ" sz="2400" dirty="0"/>
              <a:t>). PCR může být přinejmenším stejně </a:t>
            </a:r>
            <a:r>
              <a:rPr lang="cs-CZ" altLang="cs-CZ" sz="2400" b="1" dirty="0"/>
              <a:t>citlivá a specifická</a:t>
            </a:r>
            <a:r>
              <a:rPr lang="cs-CZ" altLang="cs-CZ" sz="2400" dirty="0"/>
              <a:t> jako vyšetření krevního filmu při diagnostice </a:t>
            </a:r>
            <a:r>
              <a:rPr lang="cs-CZ" altLang="cs-CZ" sz="2400" dirty="0" err="1"/>
              <a:t>babesiózy</a:t>
            </a:r>
            <a:r>
              <a:rPr lang="cs-CZ" altLang="cs-CZ" sz="2400" dirty="0"/>
              <a:t>, i když je také </a:t>
            </a:r>
            <a:r>
              <a:rPr lang="cs-CZ" altLang="cs-CZ" sz="2400" b="1" dirty="0"/>
              <a:t>výrazně dražší</a:t>
            </a:r>
            <a:r>
              <a:rPr lang="cs-CZ" altLang="cs-CZ" sz="2400" dirty="0"/>
              <a:t>. Nejčastěji se PCR testování používá ve spojení s vyšetřením krevního filmu a případně sérologickým vyšetřením. </a:t>
            </a:r>
          </a:p>
          <a:p>
            <a:r>
              <a:rPr lang="cs-CZ" altLang="cs-CZ" sz="2400" dirty="0"/>
              <a:t>Mezi </a:t>
            </a:r>
            <a:r>
              <a:rPr lang="cs-CZ" altLang="cs-CZ" sz="2400" b="1" dirty="0"/>
              <a:t>další laboratorní nálezy patří snížení počtu červených krvinek a krevních destiček při kompletním krevním obrazu</a:t>
            </a:r>
            <a:r>
              <a:rPr lang="cs-CZ" altLang="cs-CZ" sz="2400" dirty="0"/>
              <a:t>. </a:t>
            </a:r>
            <a:endParaRPr lang="cs-CZ" altLang="cs-CZ" sz="2400" dirty="0" smtClean="0"/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286777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pPr algn="ctr"/>
            <a:r>
              <a:rPr lang="cs-CZ" altLang="cs-CZ" sz="3400" b="1" dirty="0"/>
              <a:t>Zástupci </a:t>
            </a:r>
            <a:r>
              <a:rPr lang="cs-CZ" altLang="cs-CZ" sz="3400" b="1" dirty="0" err="1"/>
              <a:t>Babesia</a:t>
            </a:r>
            <a:r>
              <a:rPr lang="cs-CZ" altLang="cs-CZ" sz="3400" b="1" dirty="0"/>
              <a:t> </a:t>
            </a:r>
            <a:r>
              <a:rPr lang="cs-CZ" altLang="cs-CZ" sz="3400" b="1" dirty="0" err="1"/>
              <a:t>spp</a:t>
            </a:r>
            <a:r>
              <a:rPr lang="cs-CZ" altLang="cs-CZ" sz="3600" dirty="0"/>
              <a:t>.</a:t>
            </a:r>
          </a:p>
        </p:txBody>
      </p:sp>
      <p:pic>
        <p:nvPicPr>
          <p:cNvPr id="31437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6889" y="1139791"/>
            <a:ext cx="3055288" cy="4565684"/>
          </a:xfrm>
        </p:spPr>
      </p:pic>
      <p:pic>
        <p:nvPicPr>
          <p:cNvPr id="314372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138743"/>
            <a:ext cx="3440222" cy="459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373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7" y="1189461"/>
            <a:ext cx="3360075" cy="451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74" name="TextovéPole 6"/>
          <p:cNvSpPr txBox="1">
            <a:spLocks noChangeArrowheads="1"/>
          </p:cNvSpPr>
          <p:nvPr/>
        </p:nvSpPr>
        <p:spPr bwMode="auto">
          <a:xfrm>
            <a:off x="1287228" y="5725740"/>
            <a:ext cx="92175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   </a:t>
            </a:r>
            <a:r>
              <a:rPr lang="cs-CZ" altLang="cs-CZ" sz="2200" dirty="0"/>
              <a:t>B. </a:t>
            </a:r>
            <a:r>
              <a:rPr lang="cs-CZ" altLang="cs-CZ" sz="2200" dirty="0" err="1"/>
              <a:t>divergens</a:t>
            </a:r>
            <a:r>
              <a:rPr lang="cs-CZ" altLang="cs-CZ" sz="2200" dirty="0"/>
              <a:t>                               </a:t>
            </a:r>
            <a:r>
              <a:rPr lang="cs-CZ" altLang="cs-CZ" sz="2200" dirty="0" err="1"/>
              <a:t>B.canis</a:t>
            </a:r>
            <a:r>
              <a:rPr lang="cs-CZ" altLang="cs-CZ" sz="2200" dirty="0"/>
              <a:t>                       </a:t>
            </a:r>
            <a:r>
              <a:rPr lang="cs-CZ" altLang="cs-CZ" sz="2200" dirty="0" smtClean="0"/>
              <a:t>      </a:t>
            </a:r>
            <a:r>
              <a:rPr lang="cs-CZ" altLang="cs-CZ" sz="2200" dirty="0"/>
              <a:t>B. </a:t>
            </a:r>
            <a:r>
              <a:rPr lang="cs-CZ" altLang="cs-CZ" sz="2200" dirty="0" err="1"/>
              <a:t>bigemina</a:t>
            </a:r>
            <a:endParaRPr lang="cs-CZ" altLang="cs-CZ" sz="2200" dirty="0"/>
          </a:p>
        </p:txBody>
      </p:sp>
    </p:spTree>
    <p:extLst>
      <p:ext uri="{BB962C8B-B14F-4D97-AF65-F5344CB8AC3E}">
        <p14:creationId xmlns:p14="http://schemas.microsoft.com/office/powerpoint/2010/main" val="233722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Nadpis 1"/>
          <p:cNvSpPr>
            <a:spLocks noGrp="1"/>
          </p:cNvSpPr>
          <p:nvPr>
            <p:ph type="title"/>
          </p:nvPr>
        </p:nvSpPr>
        <p:spPr>
          <a:xfrm>
            <a:off x="1981200" y="282586"/>
            <a:ext cx="8229600" cy="633412"/>
          </a:xfrm>
        </p:spPr>
        <p:txBody>
          <a:bodyPr/>
          <a:lstStyle/>
          <a:p>
            <a:pPr algn="ctr"/>
            <a:r>
              <a:rPr lang="cs-CZ" altLang="cs-CZ" sz="3400" b="1" dirty="0"/>
              <a:t>Epidemiologie</a:t>
            </a:r>
          </a:p>
        </p:txBody>
      </p:sp>
      <p:sp>
        <p:nvSpPr>
          <p:cNvPr id="316419" name="Zástupný symbol pro obsah 2"/>
          <p:cNvSpPr>
            <a:spLocks noGrp="1"/>
          </p:cNvSpPr>
          <p:nvPr>
            <p:ph idx="1"/>
          </p:nvPr>
        </p:nvSpPr>
        <p:spPr>
          <a:xfrm>
            <a:off x="572494" y="1499125"/>
            <a:ext cx="11314706" cy="4525963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altLang="cs-CZ" sz="2400" b="1" dirty="0"/>
              <a:t>Babezióza</a:t>
            </a:r>
            <a:r>
              <a:rPr lang="cs-CZ" altLang="cs-CZ" sz="2400" dirty="0"/>
              <a:t> je onemocnění přenášené </a:t>
            </a:r>
            <a:r>
              <a:rPr lang="cs-CZ" altLang="cs-CZ" sz="2400" b="1" dirty="0"/>
              <a:t>vektory,</a:t>
            </a:r>
            <a:r>
              <a:rPr lang="cs-CZ" altLang="cs-CZ" sz="2400" dirty="0"/>
              <a:t> které obvykle přenáší klíšťata </a:t>
            </a:r>
            <a:r>
              <a:rPr lang="cs-CZ" altLang="cs-CZ" sz="2400" b="1" i="1" dirty="0" err="1"/>
              <a:t>Ixodes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 smtClean="0"/>
              <a:t>scapularis</a:t>
            </a:r>
            <a:r>
              <a:rPr lang="cs-CZ" altLang="cs-CZ" sz="2400" dirty="0" smtClean="0"/>
              <a:t>, a </a:t>
            </a:r>
            <a:r>
              <a:rPr lang="cs-CZ" altLang="cs-CZ" sz="2400" b="1" i="1" dirty="0" smtClean="0"/>
              <a:t>I. </a:t>
            </a:r>
            <a:r>
              <a:rPr lang="cs-CZ" altLang="cs-CZ" sz="2400" b="1" i="1" dirty="0" err="1"/>
              <a:t>r</a:t>
            </a:r>
            <a:r>
              <a:rPr lang="cs-CZ" altLang="cs-CZ" sz="2400" b="1" i="1" dirty="0" err="1" smtClean="0"/>
              <a:t>icinus</a:t>
            </a:r>
            <a:r>
              <a:rPr lang="cs-CZ" altLang="cs-CZ" sz="2400" dirty="0" smtClean="0"/>
              <a:t>.</a:t>
            </a:r>
            <a:r>
              <a:rPr lang="cs-CZ" altLang="cs-CZ" sz="2400" dirty="0"/>
              <a:t> </a:t>
            </a:r>
            <a:r>
              <a:rPr lang="cs-CZ" altLang="cs-CZ" sz="2400" i="1" dirty="0"/>
              <a:t>B. </a:t>
            </a:r>
            <a:r>
              <a:rPr lang="cs-CZ" altLang="cs-CZ" sz="2400" i="1" dirty="0" err="1"/>
              <a:t>microti</a:t>
            </a:r>
            <a:r>
              <a:rPr lang="cs-CZ" altLang="cs-CZ" sz="2400" dirty="0"/>
              <a:t> používá stejný vektor klíšťat jako </a:t>
            </a:r>
            <a:r>
              <a:rPr lang="cs-CZ" altLang="cs-CZ" sz="2400" dirty="0" err="1"/>
              <a:t>lymská</a:t>
            </a:r>
            <a:r>
              <a:rPr lang="cs-CZ" altLang="cs-CZ" sz="2400" dirty="0"/>
              <a:t> borelióza a může se vyskytovat ve </a:t>
            </a:r>
            <a:r>
              <a:rPr lang="cs-CZ" altLang="cs-CZ" sz="2400" b="1" dirty="0"/>
              <a:t>spojení s </a:t>
            </a:r>
            <a:r>
              <a:rPr lang="cs-CZ" altLang="cs-CZ" sz="2400" b="1" dirty="0" err="1"/>
              <a:t>lymskou</a:t>
            </a:r>
            <a:r>
              <a:rPr lang="cs-CZ" altLang="cs-CZ" sz="2400" b="1" dirty="0"/>
              <a:t> boreliózou</a:t>
            </a:r>
            <a:r>
              <a:rPr lang="cs-CZ" altLang="cs-CZ" sz="2400" dirty="0"/>
              <a:t>. Organismus může být také </a:t>
            </a:r>
            <a:r>
              <a:rPr lang="cs-CZ" altLang="cs-CZ" sz="2400" b="1" dirty="0"/>
              <a:t>přenášen krevní transfuzí</a:t>
            </a:r>
            <a:r>
              <a:rPr lang="cs-CZ" altLang="cs-CZ" sz="2400" dirty="0"/>
              <a:t>. </a:t>
            </a:r>
          </a:p>
          <a:p>
            <a:pPr marL="0" indent="0">
              <a:buNone/>
              <a:defRPr/>
            </a:pPr>
            <a:endParaRPr lang="cs-CZ" altLang="cs-CZ" sz="2400" dirty="0"/>
          </a:p>
          <a:p>
            <a:pPr>
              <a:defRPr/>
            </a:pPr>
            <a:r>
              <a:rPr lang="cs-CZ" altLang="cs-CZ" sz="2400" b="1" dirty="0"/>
              <a:t>Klíšťata domácích zvířat</a:t>
            </a:r>
            <a:r>
              <a:rPr lang="cs-CZ" altLang="cs-CZ" sz="2400" dirty="0"/>
              <a:t>, zejména </a:t>
            </a:r>
            <a:r>
              <a:rPr lang="cs-CZ" altLang="cs-CZ" sz="2400" b="1" i="1" dirty="0" err="1"/>
              <a:t>Rhipicephalus</a:t>
            </a:r>
            <a:r>
              <a:rPr lang="cs-CZ" altLang="cs-CZ" sz="2400" b="1" i="1" dirty="0"/>
              <a:t> </a:t>
            </a:r>
            <a:r>
              <a:rPr lang="cs-CZ" altLang="cs-CZ" sz="2400" i="1" dirty="0"/>
              <a:t>(</a:t>
            </a:r>
            <a:r>
              <a:rPr lang="cs-CZ" altLang="cs-CZ" sz="2400" b="1" i="1" dirty="0" err="1"/>
              <a:t>Boophilus</a:t>
            </a:r>
            <a:r>
              <a:rPr lang="cs-CZ" altLang="cs-CZ" sz="2400" i="1" dirty="0"/>
              <a:t>) </a:t>
            </a:r>
            <a:r>
              <a:rPr lang="cs-CZ" altLang="cs-CZ" sz="2400" b="1" i="1" dirty="0" err="1"/>
              <a:t>microplus</a:t>
            </a:r>
            <a:r>
              <a:rPr lang="cs-CZ" altLang="cs-CZ" sz="2400" dirty="0"/>
              <a:t> a </a:t>
            </a:r>
            <a:r>
              <a:rPr lang="cs-CZ" altLang="cs-CZ" sz="2400" b="1" dirty="0"/>
              <a:t>R. </a:t>
            </a:r>
            <a:r>
              <a:rPr lang="cs-CZ" altLang="cs-CZ" sz="2400" b="1" i="1" dirty="0"/>
              <a:t>(B.) </a:t>
            </a:r>
            <a:r>
              <a:rPr lang="cs-CZ" altLang="cs-CZ" sz="2400" b="1" i="1" dirty="0" err="1"/>
              <a:t>decoloratus</a:t>
            </a:r>
            <a:r>
              <a:rPr lang="cs-CZ" altLang="cs-CZ" sz="2400" dirty="0"/>
              <a:t>, přenášejí několik druhů </a:t>
            </a:r>
            <a:r>
              <a:rPr lang="cs-CZ" altLang="cs-CZ" sz="2400" i="1" dirty="0" err="1"/>
              <a:t>Babesia</a:t>
            </a:r>
            <a:r>
              <a:rPr lang="cs-CZ" altLang="cs-CZ" sz="2400" dirty="0"/>
              <a:t> </a:t>
            </a:r>
            <a:r>
              <a:rPr lang="cs-CZ" altLang="cs-CZ" sz="2400" b="1" dirty="0"/>
              <a:t>na hospodářská zvířata</a:t>
            </a:r>
            <a:r>
              <a:rPr lang="cs-CZ" altLang="cs-CZ" sz="2400" dirty="0"/>
              <a:t>, což způsobuje značné ekonomické ztráty zemědělcům v </a:t>
            </a:r>
            <a:r>
              <a:rPr lang="cs-CZ" altLang="cs-CZ" sz="2400" b="1" dirty="0"/>
              <a:t>tropických a subtropických oblastech. </a:t>
            </a:r>
          </a:p>
          <a:p>
            <a:pPr>
              <a:defRPr/>
            </a:pPr>
            <a:endParaRPr lang="cs-CZ" altLang="cs-CZ" sz="2400" b="1" dirty="0"/>
          </a:p>
          <a:p>
            <a:pPr>
              <a:defRPr/>
            </a:pPr>
            <a:r>
              <a:rPr lang="cs-CZ" altLang="cs-CZ" sz="2400" b="1" dirty="0"/>
              <a:t>Ve Spojených státech </a:t>
            </a:r>
            <a:r>
              <a:rPr lang="cs-CZ" altLang="cs-CZ" sz="2400" dirty="0"/>
              <a:t>je většina případů </a:t>
            </a:r>
            <a:r>
              <a:rPr lang="cs-CZ" altLang="cs-CZ" sz="2400" dirty="0" err="1"/>
              <a:t>babesiózy</a:t>
            </a:r>
            <a:r>
              <a:rPr lang="cs-CZ" altLang="cs-CZ" sz="2400" dirty="0"/>
              <a:t> </a:t>
            </a:r>
            <a:r>
              <a:rPr lang="cs-CZ" altLang="cs-CZ" sz="2400" b="1" dirty="0"/>
              <a:t>způsobena </a:t>
            </a:r>
            <a:r>
              <a:rPr lang="cs-CZ" altLang="cs-CZ" sz="2400" b="1" i="1" dirty="0"/>
              <a:t>B. </a:t>
            </a:r>
            <a:r>
              <a:rPr lang="cs-CZ" altLang="cs-CZ" sz="2400" b="1" i="1" dirty="0" err="1"/>
              <a:t>microti</a:t>
            </a:r>
            <a:r>
              <a:rPr lang="cs-CZ" altLang="cs-CZ" sz="2400" dirty="0"/>
              <a:t> a vyskytuje se na severovýchodě a severním středozápadě od května do října. Oblasti s obzvláště vysokou mírou zahrnují východní Long Island, </a:t>
            </a:r>
            <a:r>
              <a:rPr lang="cs-CZ" altLang="cs-CZ" sz="2400" dirty="0" err="1"/>
              <a:t>Fire</a:t>
            </a:r>
            <a:r>
              <a:rPr lang="cs-CZ" altLang="cs-CZ" sz="2400" dirty="0"/>
              <a:t> Island, </a:t>
            </a:r>
            <a:r>
              <a:rPr lang="cs-CZ" altLang="cs-CZ" sz="2400" dirty="0" err="1"/>
              <a:t>Nantucket</a:t>
            </a:r>
            <a:r>
              <a:rPr lang="cs-CZ" altLang="cs-CZ" sz="2400" dirty="0"/>
              <a:t> Island a </a:t>
            </a:r>
            <a:r>
              <a:rPr lang="cs-CZ" altLang="cs-CZ" sz="2400" dirty="0" err="1"/>
              <a:t>Martha's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Vineyard</a:t>
            </a:r>
            <a:r>
              <a:rPr lang="cs-CZ" altLang="cs-CZ" sz="2400" dirty="0"/>
              <a:t>. </a:t>
            </a:r>
          </a:p>
          <a:p>
            <a:pPr>
              <a:defRPr/>
            </a:pPr>
            <a:endParaRPr lang="cs-CZ" altLang="cs-CZ" sz="2400" dirty="0"/>
          </a:p>
          <a:p>
            <a:pPr>
              <a:defRPr/>
            </a:pPr>
            <a:r>
              <a:rPr lang="cs-CZ" altLang="cs-CZ" sz="2400" b="1" dirty="0"/>
              <a:t>Centra pro kontrolu a prevenci nemocí</a:t>
            </a:r>
            <a:r>
              <a:rPr lang="cs-CZ" altLang="cs-CZ" sz="2400" dirty="0"/>
              <a:t> nyní vyžadují, aby státní zdravotní oddělení </a:t>
            </a:r>
            <a:r>
              <a:rPr lang="cs-CZ" altLang="cs-CZ" sz="2400" b="1" dirty="0"/>
              <a:t>hlásila infekce. </a:t>
            </a:r>
            <a:r>
              <a:rPr lang="cs-CZ" altLang="cs-CZ" sz="2400" dirty="0"/>
              <a:t> V roce 2014 měl Rhode Island výskyt 16,3 hlášených infekcí na 100 000 lidí. </a:t>
            </a:r>
          </a:p>
          <a:p>
            <a:pPr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27928796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32440"/>
            <a:ext cx="10515600" cy="1336454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Virus               encefalitidy - % napadených klíšťat</a:t>
            </a:r>
            <a:endParaRPr lang="cs-CZ" sz="3800" b="1" dirty="0"/>
          </a:p>
        </p:txBody>
      </p:sp>
      <p:pic>
        <p:nvPicPr>
          <p:cNvPr id="12290" name="Picture 2" descr="Klíště.cz – Lymeská borelióz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659" y="1133862"/>
            <a:ext cx="8622681" cy="540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470192" y="278501"/>
            <a:ext cx="169520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800" dirty="0" smtClean="0"/>
              <a:t>klíšťové</a:t>
            </a:r>
            <a:endParaRPr lang="cs-CZ" sz="3800" dirty="0"/>
          </a:p>
        </p:txBody>
      </p:sp>
    </p:spTree>
    <p:extLst>
      <p:ext uri="{BB962C8B-B14F-4D97-AF65-F5344CB8AC3E}">
        <p14:creationId xmlns:p14="http://schemas.microsoft.com/office/powerpoint/2010/main" val="22836588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Nadpis 1"/>
          <p:cNvSpPr>
            <a:spLocks noGrp="1"/>
          </p:cNvSpPr>
          <p:nvPr>
            <p:ph type="title"/>
          </p:nvPr>
        </p:nvSpPr>
        <p:spPr>
          <a:xfrm>
            <a:off x="1981200" y="281375"/>
            <a:ext cx="8229600" cy="922337"/>
          </a:xfrm>
        </p:spPr>
        <p:txBody>
          <a:bodyPr/>
          <a:lstStyle/>
          <a:p>
            <a:pPr algn="ctr"/>
            <a:r>
              <a:rPr lang="cs-CZ" altLang="cs-CZ" sz="3400" b="1" dirty="0"/>
              <a:t>Epidemiologie</a:t>
            </a:r>
          </a:p>
        </p:txBody>
      </p:sp>
      <p:sp>
        <p:nvSpPr>
          <p:cNvPr id="318467" name="Zástupný symbol pro obsah 2"/>
          <p:cNvSpPr>
            <a:spLocks noGrp="1"/>
          </p:cNvSpPr>
          <p:nvPr>
            <p:ph idx="1"/>
          </p:nvPr>
        </p:nvSpPr>
        <p:spPr>
          <a:xfrm>
            <a:off x="838200" y="1674552"/>
            <a:ext cx="10515600" cy="4351338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V Evropě je </a:t>
            </a:r>
            <a:r>
              <a:rPr lang="cs-CZ" altLang="cs-CZ" sz="2400" b="1" i="1" dirty="0"/>
              <a:t>B. </a:t>
            </a:r>
            <a:r>
              <a:rPr lang="cs-CZ" altLang="cs-CZ" sz="2400" b="1" i="1" dirty="0" err="1"/>
              <a:t>divergens</a:t>
            </a:r>
            <a:r>
              <a:rPr lang="cs-CZ" altLang="cs-CZ" sz="2400" dirty="0"/>
              <a:t> primární </a:t>
            </a:r>
            <a:r>
              <a:rPr lang="cs-CZ" altLang="cs-CZ" sz="2400" b="1" dirty="0"/>
              <a:t>příčinou infekční </a:t>
            </a:r>
            <a:r>
              <a:rPr lang="cs-CZ" altLang="cs-CZ" sz="2400" b="1" dirty="0" err="1"/>
              <a:t>babesiózy</a:t>
            </a:r>
            <a:r>
              <a:rPr lang="cs-CZ" altLang="cs-CZ" sz="2400" b="1" dirty="0"/>
              <a:t> </a:t>
            </a:r>
            <a:r>
              <a:rPr lang="cs-CZ" altLang="cs-CZ" sz="2400" dirty="0"/>
              <a:t>a je přenášena </a:t>
            </a:r>
            <a:r>
              <a:rPr lang="cs-CZ" altLang="cs-CZ" sz="2400" b="1" i="1" dirty="0"/>
              <a:t>I. </a:t>
            </a:r>
            <a:r>
              <a:rPr lang="cs-CZ" altLang="cs-CZ" sz="2400" b="1" i="1" dirty="0" err="1"/>
              <a:t>ricinus</a:t>
            </a:r>
            <a:r>
              <a:rPr lang="cs-CZ" altLang="cs-CZ" sz="2400" i="1" dirty="0"/>
              <a:t>.</a:t>
            </a:r>
            <a:r>
              <a:rPr lang="cs-CZ" altLang="cs-CZ" sz="2400" dirty="0"/>
              <a:t> </a:t>
            </a:r>
            <a:endParaRPr lang="cs-CZ" altLang="cs-CZ" sz="2400" dirty="0" smtClean="0"/>
          </a:p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b="1" dirty="0"/>
              <a:t>V Austrálii byl hlášen jeden lokálně </a:t>
            </a:r>
            <a:r>
              <a:rPr lang="cs-CZ" altLang="cs-CZ" sz="2400" dirty="0"/>
              <a:t>získaný případ </a:t>
            </a:r>
            <a:r>
              <a:rPr lang="cs-CZ" altLang="cs-CZ" sz="2400" b="1" i="1" dirty="0"/>
              <a:t>B. </a:t>
            </a:r>
            <a:r>
              <a:rPr lang="cs-CZ" altLang="cs-CZ" sz="2400" b="1" i="1" dirty="0" err="1"/>
              <a:t>microti</a:t>
            </a:r>
            <a:r>
              <a:rPr lang="cs-CZ" altLang="cs-CZ" sz="2400" dirty="0"/>
              <a:t>, který </a:t>
            </a:r>
            <a:r>
              <a:rPr lang="cs-CZ" altLang="cs-CZ" sz="2400" b="1" dirty="0"/>
              <a:t>byl smrtelný</a:t>
            </a:r>
            <a:r>
              <a:rPr lang="cs-CZ" altLang="cs-CZ" sz="2400" dirty="0"/>
              <a:t>.  Následné vyšetřování nenalezlo žádné další důkazy o </a:t>
            </a:r>
            <a:r>
              <a:rPr lang="cs-CZ" altLang="cs-CZ" sz="2400" b="1" dirty="0"/>
              <a:t>lidské </a:t>
            </a:r>
            <a:r>
              <a:rPr lang="cs-CZ" altLang="cs-CZ" sz="2400" b="1" dirty="0" err="1"/>
              <a:t>babesióze</a:t>
            </a:r>
            <a:r>
              <a:rPr lang="cs-CZ" altLang="cs-CZ" sz="2400" b="1" dirty="0"/>
              <a:t> </a:t>
            </a:r>
            <a:r>
              <a:rPr lang="cs-CZ" altLang="cs-CZ" sz="2400" dirty="0"/>
              <a:t>ve více než 7000 vzorcích pacientů, což vedlo autory k závěru, že </a:t>
            </a:r>
            <a:r>
              <a:rPr lang="cs-CZ" altLang="cs-CZ" sz="2400" dirty="0" err="1"/>
              <a:t>babesióza</a:t>
            </a:r>
            <a:r>
              <a:rPr lang="cs-CZ" altLang="cs-CZ" sz="2400" dirty="0"/>
              <a:t> byla v Austrálii vzácná. </a:t>
            </a:r>
            <a:r>
              <a:rPr lang="cs-CZ" altLang="cs-CZ" sz="2400" b="1" dirty="0"/>
              <a:t>Podobné onemocnění u skotu</a:t>
            </a:r>
            <a:r>
              <a:rPr lang="cs-CZ" altLang="cs-CZ" sz="2400" dirty="0"/>
              <a:t>, běžně známé jako </a:t>
            </a:r>
            <a:r>
              <a:rPr lang="cs-CZ" altLang="cs-CZ" sz="2400" b="1" dirty="0"/>
              <a:t>klíšťová horečka</a:t>
            </a:r>
            <a:r>
              <a:rPr lang="cs-CZ" altLang="cs-CZ" sz="2400" dirty="0"/>
              <a:t>, šíří </a:t>
            </a:r>
            <a:r>
              <a:rPr lang="cs-CZ" altLang="cs-CZ" sz="2400" b="1" i="1" dirty="0" err="1"/>
              <a:t>Babesia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bovis</a:t>
            </a:r>
            <a:r>
              <a:rPr lang="cs-CZ" altLang="cs-CZ" sz="2400" dirty="0"/>
              <a:t> a </a:t>
            </a:r>
            <a:r>
              <a:rPr lang="cs-CZ" altLang="cs-CZ" sz="2400" b="1" dirty="0"/>
              <a:t>B. </a:t>
            </a:r>
            <a:r>
              <a:rPr lang="cs-CZ" altLang="cs-CZ" sz="2400" b="1" i="1" dirty="0" err="1"/>
              <a:t>bigemina</a:t>
            </a:r>
            <a:r>
              <a:rPr lang="cs-CZ" altLang="cs-CZ" sz="2400" dirty="0"/>
              <a:t> v zavlečeném klíštěti </a:t>
            </a:r>
            <a:r>
              <a:rPr lang="cs-CZ" altLang="cs-CZ" sz="2400" i="1" dirty="0"/>
              <a:t>skotu </a:t>
            </a:r>
            <a:r>
              <a:rPr lang="cs-CZ" altLang="cs-CZ" sz="2400" i="1" dirty="0" err="1"/>
              <a:t>Rhipicephalus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microplus</a:t>
            </a:r>
            <a:r>
              <a:rPr lang="cs-CZ" altLang="cs-CZ" sz="2400" dirty="0"/>
              <a:t>. Toto onemocnění se vyskytuje ve </a:t>
            </a:r>
            <a:r>
              <a:rPr lang="cs-CZ" altLang="cs-CZ" sz="2400" b="1" dirty="0"/>
              <a:t>východní a severní Austrálii</a:t>
            </a:r>
            <a:r>
              <a:rPr lang="cs-CZ" altLang="cs-CZ" sz="2400" dirty="0"/>
              <a:t>. </a:t>
            </a: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5733171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9857" y="118637"/>
            <a:ext cx="11545294" cy="1225136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Klíšťová encefalitida v ČR - evidence u obyvatel</a:t>
            </a:r>
            <a:endParaRPr lang="cs-CZ" sz="3800" b="1" dirty="0"/>
          </a:p>
        </p:txBody>
      </p:sp>
      <p:pic>
        <p:nvPicPr>
          <p:cNvPr id="13314" name="Picture 2" descr="14map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421" y="966883"/>
            <a:ext cx="8514054" cy="575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162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800" b="1" dirty="0" smtClean="0"/>
              <a:t>Původce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/>
              <a:t>Babesióza</a:t>
            </a:r>
            <a:r>
              <a:rPr lang="cs-CZ" dirty="0"/>
              <a:t> je způsobena </a:t>
            </a:r>
            <a:r>
              <a:rPr lang="cs-CZ" dirty="0" err="1"/>
              <a:t>apicomplexanními</a:t>
            </a:r>
            <a:r>
              <a:rPr lang="cs-CZ" dirty="0"/>
              <a:t> parazity rodu </a:t>
            </a:r>
            <a:r>
              <a:rPr lang="cs-CZ" i="1" dirty="0" err="1"/>
              <a:t>Babesia</a:t>
            </a:r>
            <a:r>
              <a:rPr lang="cs-CZ" dirty="0"/>
              <a:t>. I když bylo hlášeno více než 100 druhů, pouze několik z nich bylo identifikováno jako způsobující lidské infekce, včetně </a:t>
            </a:r>
            <a:r>
              <a:rPr lang="cs-CZ" i="1" dirty="0"/>
              <a:t>B. </a:t>
            </a:r>
            <a:r>
              <a:rPr lang="cs-CZ" i="1" dirty="0" err="1"/>
              <a:t>microti</a:t>
            </a:r>
            <a:r>
              <a:rPr lang="cs-CZ" dirty="0"/>
              <a:t>, </a:t>
            </a:r>
            <a:r>
              <a:rPr lang="cs-CZ" i="1" dirty="0"/>
              <a:t>B. </a:t>
            </a:r>
            <a:r>
              <a:rPr lang="cs-CZ" i="1" dirty="0" err="1"/>
              <a:t>divergens</a:t>
            </a:r>
            <a:r>
              <a:rPr lang="cs-CZ" dirty="0"/>
              <a:t>, </a:t>
            </a:r>
            <a:r>
              <a:rPr lang="cs-CZ" i="1" dirty="0"/>
              <a:t>B. </a:t>
            </a:r>
            <a:r>
              <a:rPr lang="cs-CZ" i="1" dirty="0" err="1"/>
              <a:t>duncani</a:t>
            </a:r>
            <a:r>
              <a:rPr lang="cs-CZ" dirty="0"/>
              <a:t> a v současné době nepojmenovaného kmene označeného MO-1.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98802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14051"/>
            <a:ext cx="10515600" cy="76396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800" b="1" cap="all" dirty="0" smtClean="0"/>
              <a:t/>
            </a:r>
            <a:br>
              <a:rPr lang="cs-CZ" sz="3800" b="1" cap="all" dirty="0" smtClean="0"/>
            </a:br>
            <a:r>
              <a:rPr lang="cs-CZ" sz="3800" b="1" cap="all" dirty="0" smtClean="0"/>
              <a:t>Klíšťová </a:t>
            </a:r>
            <a:r>
              <a:rPr lang="cs-CZ" sz="3800" b="1" cap="all" dirty="0"/>
              <a:t>encefalitida</a:t>
            </a:r>
            <a:r>
              <a:rPr lang="cs-CZ" b="1" cap="all" dirty="0"/>
              <a:t/>
            </a:r>
            <a:br>
              <a:rPr lang="cs-CZ" b="1" cap="all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8883" y="1455089"/>
            <a:ext cx="10844917" cy="5047878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Klíšťová encefalitida je závažná infekce mozku</a:t>
            </a:r>
            <a:r>
              <a:rPr lang="cs-CZ" dirty="0"/>
              <a:t> způsobená virem klíšťové </a:t>
            </a:r>
            <a:r>
              <a:rPr lang="cs-CZ" dirty="0" err="1"/>
              <a:t>encephalitidy</a:t>
            </a:r>
            <a:r>
              <a:rPr lang="cs-CZ" dirty="0"/>
              <a:t>. </a:t>
            </a:r>
            <a:r>
              <a:rPr lang="cs-CZ" b="1" dirty="0"/>
              <a:t>Přenašečem je klíště</a:t>
            </a:r>
            <a:r>
              <a:rPr lang="cs-CZ" dirty="0"/>
              <a:t>, které přenáší virus na člověka. K infekci dochází nejčastěji od dubna do srpna, což odpovídá době hlavní aktivity klíšťat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/>
              <a:t>V České republice je výskyt onemocnění klíšťovou encefalitidou nejvyšší z celé Evropy.</a:t>
            </a:r>
            <a:r>
              <a:rPr lang="cs-CZ" dirty="0"/>
              <a:t> Přesto </a:t>
            </a:r>
            <a:r>
              <a:rPr lang="cs-CZ" b="1" dirty="0"/>
              <a:t>v </a:t>
            </a:r>
            <a:r>
              <a:rPr lang="cs-CZ" b="1" dirty="0" err="1"/>
              <a:t>proočkovanosti</a:t>
            </a:r>
            <a:r>
              <a:rPr lang="cs-CZ" b="1" dirty="0"/>
              <a:t> patříme v Evropě na  3. nejhorší místo.</a:t>
            </a:r>
            <a:r>
              <a:rPr lang="cs-CZ" dirty="0"/>
              <a:t> Některé regiony jsou rizikovější (klíšťata jsou více </a:t>
            </a:r>
            <a:r>
              <a:rPr lang="cs-CZ" dirty="0" err="1"/>
              <a:t>promořená</a:t>
            </a:r>
            <a:r>
              <a:rPr lang="cs-CZ" dirty="0"/>
              <a:t> virem encefalitidy). Na mapce je stupeň rizika je vyjádřen intenzitou </a:t>
            </a:r>
            <a:r>
              <a:rPr lang="cs-CZ" dirty="0" smtClean="0"/>
              <a:t>barvy.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/>
              <a:t>Úmrtnost na klíšťovou encefalitidu</a:t>
            </a:r>
            <a:r>
              <a:rPr lang="cs-CZ" dirty="0"/>
              <a:t> je nízká </a:t>
            </a:r>
            <a:r>
              <a:rPr lang="cs-CZ" b="1" dirty="0"/>
              <a:t>(kolem 1-1,5%)</a:t>
            </a:r>
            <a:r>
              <a:rPr lang="cs-CZ" dirty="0"/>
              <a:t>.  U pacientů s onemocněním klíšťovou encefalitidou bývá</a:t>
            </a:r>
            <a:r>
              <a:rPr lang="cs-CZ" b="1" dirty="0"/>
              <a:t> dlouhodobá pracovní neschopnost</a:t>
            </a:r>
            <a:r>
              <a:rPr lang="cs-CZ" dirty="0"/>
              <a:t>, která v průměru dosahuje  </a:t>
            </a:r>
            <a:r>
              <a:rPr lang="cs-CZ" b="1" dirty="0"/>
              <a:t>9 měsíců</a:t>
            </a:r>
            <a:r>
              <a:rPr lang="cs-CZ" dirty="0"/>
              <a:t>. U některých pacientů jsou následky trvalé, např. obrny, chronické bolesti hlavy, poruchy schopnosti soustředění, snížená výkonnost, deprese atd. Onemocnění mívá těžší průběh u dospělých než u dětí.</a:t>
            </a:r>
          </a:p>
          <a:p>
            <a:pPr marL="0" indent="0">
              <a:buNone/>
            </a:pPr>
            <a:r>
              <a:rPr lang="cs-CZ" u="sng" dirty="0">
                <a:hlinkClick r:id="rId2"/>
              </a:rPr>
              <a:t/>
            </a:r>
            <a:br>
              <a:rPr lang="cs-CZ" u="sng" dirty="0">
                <a:hlinkClick r:id="rId2"/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08710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800" b="1" dirty="0"/>
              <a:t>Možnosti </a:t>
            </a:r>
            <a:r>
              <a:rPr lang="cs-CZ" sz="3800" b="1" dirty="0" smtClean="0"/>
              <a:t>prevence 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2981" y="1348546"/>
            <a:ext cx="11195436" cy="4351338"/>
          </a:xfrm>
        </p:spPr>
        <p:txBody>
          <a:bodyPr/>
          <a:lstStyle/>
          <a:p>
            <a:r>
              <a:rPr lang="cs-CZ" dirty="0"/>
              <a:t>Riziko infekce člověka je závislé na době pobytu v rizikové oblasti a typu rekreační aktivity (k rizikovým aktivitám patří např. kempování, rybaření, houbaření </a:t>
            </a:r>
            <a:r>
              <a:rPr lang="cs-CZ" dirty="0" err="1"/>
              <a:t>apod</a:t>
            </a:r>
            <a:r>
              <a:rPr lang="cs-CZ" dirty="0"/>
              <a:t>). 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Přínosná </a:t>
            </a:r>
            <a:r>
              <a:rPr lang="cs-CZ" dirty="0"/>
              <a:t>je </a:t>
            </a:r>
            <a:r>
              <a:rPr lang="cs-CZ" b="1" dirty="0"/>
              <a:t>ochrana vhodným oblečením</a:t>
            </a:r>
            <a:r>
              <a:rPr lang="cs-CZ" dirty="0"/>
              <a:t> (dlouhé rukávy a kalhoty) a </a:t>
            </a:r>
            <a:r>
              <a:rPr lang="cs-CZ" b="1" dirty="0"/>
              <a:t>používání repelentů</a:t>
            </a:r>
            <a:r>
              <a:rPr lang="cs-CZ" dirty="0"/>
              <a:t>. Po pohybu v rizikovém prostředí bychom se měli dobře prohlédnout a přichycené klíště</a:t>
            </a:r>
            <a:r>
              <a:rPr lang="cs-CZ" b="1" dirty="0"/>
              <a:t> co nejdříve odstranit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07259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3219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Kdy </a:t>
            </a:r>
            <a:r>
              <a:rPr lang="cs-CZ" sz="3800" b="1" dirty="0"/>
              <a:t>a čím </a:t>
            </a:r>
            <a:r>
              <a:rPr lang="cs-CZ" sz="3800" b="1" dirty="0" smtClean="0"/>
              <a:t>očkovat ?</a:t>
            </a:r>
            <a:endParaRPr lang="cs-CZ" sz="3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101" y="755374"/>
            <a:ext cx="11043699" cy="5939623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Velmi účinnou ochranou proti klíšťové </a:t>
            </a:r>
            <a:r>
              <a:rPr lang="cs-CZ" b="1" dirty="0" err="1"/>
              <a:t>encephalitidě</a:t>
            </a:r>
            <a:r>
              <a:rPr lang="cs-CZ" b="1" dirty="0"/>
              <a:t> je očkování.</a:t>
            </a:r>
            <a:r>
              <a:rPr lang="cs-CZ" dirty="0"/>
              <a:t> Očkovací látky se vyrábí z virů neschopných vyvolat onemocnění. </a:t>
            </a:r>
            <a:r>
              <a:rPr lang="cs-CZ" b="1" dirty="0"/>
              <a:t>Účinnost očkování</a:t>
            </a:r>
            <a:r>
              <a:rPr lang="cs-CZ" dirty="0"/>
              <a:t> se uvádí </a:t>
            </a:r>
            <a:r>
              <a:rPr lang="cs-CZ" b="1" dirty="0"/>
              <a:t>95-100%</a:t>
            </a:r>
            <a:r>
              <a:rPr lang="cs-CZ" dirty="0"/>
              <a:t>.  Očkovat lze celoročně. Nejvhodnější doba pro očkování jsou chladné měsíce, kdy se používá </a:t>
            </a:r>
            <a:r>
              <a:rPr lang="cs-CZ" b="1" i="1" u="sng" dirty="0"/>
              <a:t>standardní očkovací schéma</a:t>
            </a:r>
            <a:r>
              <a:rPr lang="cs-CZ" dirty="0"/>
              <a:t>, které zahrnuje 3 dávky: 2. dávka se dává v době 1-3 měsíce po 1. dávce, 3. dávka 5-12 měsíců po 2.dávce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Očkování je</a:t>
            </a:r>
            <a:r>
              <a:rPr lang="cs-CZ" dirty="0"/>
              <a:t> však </a:t>
            </a:r>
            <a:r>
              <a:rPr lang="cs-CZ" b="1" dirty="0"/>
              <a:t>možné celoročně</a:t>
            </a:r>
            <a:r>
              <a:rPr lang="cs-CZ" dirty="0"/>
              <a:t>. Pokud se očkování zahájí během klíšťové sezóny, je možné </a:t>
            </a:r>
            <a:r>
              <a:rPr lang="cs-CZ" b="1" i="1" u="sng" dirty="0"/>
              <a:t>zrychlené očkovací schéma</a:t>
            </a:r>
            <a:r>
              <a:rPr lang="cs-CZ" dirty="0"/>
              <a:t>: Při zrychleném očkovacím schématu se podají 2 vakcíny v intervalu 14 dní. Spolehlivé ochrany proti onemocnění se dosahuje 14 dní po 2. dávce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Dojde-li během očkování k přisátí klíštěte, doporučuje se pokračovat v očkování po 30 dnech v případě, že nedojde k onemocnění klíšťovou encefalitidou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/>
              <a:t>Na evropském trhu jsou </a:t>
            </a:r>
            <a:r>
              <a:rPr lang="cs-CZ" b="1" i="1" dirty="0"/>
              <a:t>dostupné</a:t>
            </a:r>
            <a:r>
              <a:rPr lang="cs-CZ" b="1" dirty="0"/>
              <a:t> dvě očkovací vakcíny</a:t>
            </a:r>
            <a:r>
              <a:rPr lang="cs-CZ" dirty="0"/>
              <a:t>:  FSME-</a:t>
            </a:r>
            <a:r>
              <a:rPr lang="cs-CZ" dirty="0" err="1"/>
              <a:t>Immun</a:t>
            </a:r>
            <a:r>
              <a:rPr lang="cs-CZ" dirty="0"/>
              <a:t> a </a:t>
            </a:r>
            <a:r>
              <a:rPr lang="cs-CZ" dirty="0" err="1"/>
              <a:t>Encepur</a:t>
            </a:r>
            <a:r>
              <a:rPr lang="cs-CZ" dirty="0"/>
              <a:t>. Vakcíny se aplikují nitrosvalovou injekcí do ramene. První přeočkování  posilující očkování (tzv. booster) se podává maximálně za 3 roky po základním očkování,  za 5 let je možno podat další booster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Riziko očkování je velmi nízké</a:t>
            </a:r>
            <a:r>
              <a:rPr lang="cs-CZ" dirty="0"/>
              <a:t>. Zřídka dochází k místním nežádoucím účinkům, jako je zarudnutí, otok a bolest v místě vpichu. Jiné celkové příznaky jsou po očkování vzácné a mizí do několika dní.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56721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8889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Základní očkovací schéma</a:t>
            </a:r>
            <a:endParaRPr lang="cs-CZ" sz="3800" b="1" dirty="0"/>
          </a:p>
        </p:txBody>
      </p:sp>
      <p:pic>
        <p:nvPicPr>
          <p:cNvPr id="14338" name="Picture 2" descr="https://www.mcsalve.cz/wp-content/uploads/2016/05/16.-ockovaci-shcem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93" y="1096492"/>
            <a:ext cx="8608733" cy="564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0620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181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Kdy neočkovat 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88303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při akutním horečnatém onemocnění</a:t>
            </a:r>
          </a:p>
          <a:p>
            <a:r>
              <a:rPr lang="cs-CZ" b="1" dirty="0"/>
              <a:t>při známé alergii na některou ze složek vakcíny </a:t>
            </a:r>
            <a:r>
              <a:rPr lang="cs-CZ" dirty="0"/>
              <a:t>(vaječný bílek)</a:t>
            </a:r>
          </a:p>
          <a:p>
            <a:r>
              <a:rPr lang="cs-CZ" dirty="0"/>
              <a:t>dojde- </a:t>
            </a:r>
            <a:r>
              <a:rPr lang="cs-CZ" dirty="0" err="1"/>
              <a:t>li</a:t>
            </a:r>
            <a:r>
              <a:rPr lang="cs-CZ" dirty="0"/>
              <a:t> po předchozím </a:t>
            </a:r>
            <a:r>
              <a:rPr lang="cs-CZ" b="1" dirty="0"/>
              <a:t>očkování proti klíšťové encefalitidě ke vzniku komplikací,</a:t>
            </a:r>
            <a:r>
              <a:rPr lang="cs-CZ" dirty="0"/>
              <a:t> jejichž příčina nebyla vyjasněna</a:t>
            </a:r>
          </a:p>
          <a:p>
            <a:r>
              <a:rPr lang="cs-CZ" b="1" dirty="0"/>
              <a:t>u těhotných </a:t>
            </a:r>
            <a:r>
              <a:rPr lang="cs-CZ" b="1" dirty="0" smtClean="0"/>
              <a:t>žen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Toto očkování samozřejmě nechrání proti jiným infekčním onemocněním přenášenými klíšťaty jako je </a:t>
            </a:r>
            <a:r>
              <a:rPr lang="cs-CZ" dirty="0" err="1"/>
              <a:t>borelioza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Očkování proti klíšťové </a:t>
            </a:r>
            <a:r>
              <a:rPr lang="cs-CZ" dirty="0" err="1"/>
              <a:t>encephalitidě</a:t>
            </a:r>
            <a:r>
              <a:rPr lang="cs-CZ" dirty="0"/>
              <a:t> doporučujeme, neboť poskytuje velmi účinnou ochranu před potenciálně velmi závažnou infekcí centrálního nervového systému.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4126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4887" y="110681"/>
            <a:ext cx="7608736" cy="1325563"/>
          </a:xfrm>
        </p:spPr>
        <p:txBody>
          <a:bodyPr/>
          <a:lstStyle/>
          <a:p>
            <a:pPr algn="ctr"/>
            <a:r>
              <a:rPr lang="cs-CZ" sz="3800" b="1" dirty="0"/>
              <a:t>Jak odstranit přichycené klíště</a:t>
            </a:r>
            <a:r>
              <a:rPr lang="cs-CZ" b="1" dirty="0"/>
              <a:t>?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2637" y="1165666"/>
            <a:ext cx="8802093" cy="537825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Místo přisátí desinfikovat jodovým či jiným desinfekčním prostředkem.</a:t>
            </a:r>
          </a:p>
          <a:p>
            <a:r>
              <a:rPr lang="cs-CZ" dirty="0"/>
              <a:t>Pomocí navlhčené textilie lehce viklat se strany na stranu klíštětem, které se po 2-3 minutách uvolní. V případě potřeby lze klíště opatrně podebrat a vyjmout pinzetou.</a:t>
            </a:r>
          </a:p>
          <a:p>
            <a:r>
              <a:rPr lang="cs-CZ" b="1" dirty="0"/>
              <a:t>Klíšťaty netočit!</a:t>
            </a:r>
            <a:r>
              <a:rPr lang="cs-CZ" dirty="0"/>
              <a:t> Při pokusu o otáčení dojde vždy k odtržení přední části klíštěte, která zůstane v kůži napadeného a způsobí dlouho přetrvávající zatvrdlinu, případně lehký zánět.</a:t>
            </a:r>
          </a:p>
          <a:p>
            <a:r>
              <a:rPr lang="cs-CZ" dirty="0"/>
              <a:t>Místo po odstraněném klíštěti znovu desinfikovat jodovým či jiným desinfekčním prostředkem.</a:t>
            </a:r>
          </a:p>
          <a:p>
            <a:r>
              <a:rPr lang="cs-CZ" dirty="0"/>
              <a:t>S každým klíštětem je třeba zacházet jako s potenciálně infekčním materiálem (tuto zásadu respektovat i při odstraňování klíšťat z domácích zvířat; při této práci je vhodné používat gumové rukavice)</a:t>
            </a:r>
          </a:p>
          <a:p>
            <a:r>
              <a:rPr lang="cs-CZ" dirty="0"/>
              <a:t>Klíště, které se přichytilo a začalo sát, vyvolá vždy nevelké (</a:t>
            </a:r>
            <a:r>
              <a:rPr lang="cs-CZ" b="1" dirty="0"/>
              <a:t>do 5cm</a:t>
            </a:r>
            <a:r>
              <a:rPr lang="cs-CZ" dirty="0"/>
              <a:t>) zarudnutí pokožky v místě přichycení, které může přetrvávat 2-3 dny, ale </a:t>
            </a:r>
            <a:r>
              <a:rPr lang="cs-CZ" b="1" dirty="0"/>
              <a:t>nezvětšuje se</a:t>
            </a:r>
            <a:r>
              <a:rPr lang="cs-CZ" dirty="0"/>
              <a:t> (!).</a:t>
            </a:r>
          </a:p>
          <a:p>
            <a:r>
              <a:rPr lang="cs-CZ" b="1" dirty="0"/>
              <a:t>Po odstranění klíštěte je třeba místo pravidelně kontrolovat.</a:t>
            </a:r>
            <a:endParaRPr lang="cs-CZ" dirty="0"/>
          </a:p>
          <a:p>
            <a:r>
              <a:rPr lang="cs-CZ" dirty="0"/>
              <a:t>Při zjištění </a:t>
            </a:r>
            <a:r>
              <a:rPr lang="cs-CZ" b="1" dirty="0"/>
              <a:t>zvětšující se zarudlé skvrny na kůži (která většinou v centru zbledne)</a:t>
            </a:r>
            <a:r>
              <a:rPr lang="cs-CZ" dirty="0"/>
              <a:t>, při zvýšené teplotě, únavě či chřipkových příznacích </a:t>
            </a:r>
            <a:r>
              <a:rPr lang="cs-CZ" b="1" dirty="0"/>
              <a:t>je třeba navštívit lékaře</a:t>
            </a:r>
            <a:r>
              <a:rPr lang="cs-CZ" dirty="0"/>
              <a:t> a informovat ho o napadení klíštětem. Může se jednat o jinou infekci přenášenou klíštětem, a to kožní formu </a:t>
            </a:r>
            <a:r>
              <a:rPr lang="cs-CZ" b="1" dirty="0" err="1"/>
              <a:t>borreliozy</a:t>
            </a:r>
            <a:r>
              <a:rPr lang="cs-CZ" b="1" dirty="0"/>
              <a:t> </a:t>
            </a:r>
            <a:r>
              <a:rPr lang="cs-CZ" dirty="0"/>
              <a:t>(viz. obr).</a:t>
            </a:r>
          </a:p>
          <a:p>
            <a:endParaRPr lang="cs-CZ" dirty="0"/>
          </a:p>
        </p:txBody>
      </p:sp>
      <p:pic>
        <p:nvPicPr>
          <p:cNvPr id="6" name="Picture 2" descr="Lymeská borrelióza – WikiSkrip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640" y="286248"/>
            <a:ext cx="2764070" cy="325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orelióza a hra o čas: kontrola je základ. Ochrnul mi i obličej, líčil  pacient - Deník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640" y="3625794"/>
            <a:ext cx="2790909" cy="279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6702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Nadpis 1"/>
          <p:cNvSpPr>
            <a:spLocks noGrp="1"/>
          </p:cNvSpPr>
          <p:nvPr>
            <p:ph type="title"/>
          </p:nvPr>
        </p:nvSpPr>
        <p:spPr>
          <a:xfrm>
            <a:off x="838200" y="1583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altLang="cs-CZ" sz="3400" b="1" dirty="0"/>
              <a:t>Infekce buněk parazity rodu </a:t>
            </a:r>
            <a:r>
              <a:rPr lang="cs-CZ" altLang="cs-CZ" sz="3400" b="1" i="1" dirty="0" err="1"/>
              <a:t>Babesia</a:t>
            </a:r>
            <a:r>
              <a:rPr lang="cs-CZ" altLang="cs-CZ" sz="3400" b="1" i="1" dirty="0"/>
              <a:t> a </a:t>
            </a:r>
            <a:r>
              <a:rPr lang="cs-CZ" altLang="cs-CZ" sz="3400" b="1" i="1" dirty="0" err="1"/>
              <a:t>Theileria</a:t>
            </a:r>
            <a:endParaRPr lang="cs-CZ" altLang="cs-CZ" sz="3400" b="1" i="1" dirty="0"/>
          </a:p>
        </p:txBody>
      </p:sp>
      <p:pic>
        <p:nvPicPr>
          <p:cNvPr id="32051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2789" y="1628776"/>
            <a:ext cx="5686425" cy="4875213"/>
          </a:xfrm>
        </p:spPr>
      </p:pic>
      <p:sp>
        <p:nvSpPr>
          <p:cNvPr id="2" name="TextovéPole 1"/>
          <p:cNvSpPr txBox="1"/>
          <p:nvPr/>
        </p:nvSpPr>
        <p:spPr>
          <a:xfrm>
            <a:off x="726882" y="2329730"/>
            <a:ext cx="2393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(a) </a:t>
            </a:r>
            <a:r>
              <a:rPr lang="cs-CZ" sz="2000" dirty="0" err="1" smtClean="0"/>
              <a:t>Babesia</a:t>
            </a:r>
            <a:r>
              <a:rPr lang="cs-CZ" sz="2000" dirty="0" smtClean="0"/>
              <a:t> </a:t>
            </a:r>
            <a:r>
              <a:rPr lang="cs-CZ" sz="2000" dirty="0" err="1" smtClean="0"/>
              <a:t>divergens</a:t>
            </a:r>
            <a:endParaRPr lang="cs-CZ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8981657" y="2354913"/>
            <a:ext cx="2084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(b) </a:t>
            </a:r>
            <a:r>
              <a:rPr lang="cs-CZ" sz="2000" dirty="0" err="1" smtClean="0"/>
              <a:t>Theileria</a:t>
            </a:r>
            <a:r>
              <a:rPr lang="cs-CZ" sz="2000" dirty="0" smtClean="0"/>
              <a:t> </a:t>
            </a:r>
            <a:r>
              <a:rPr lang="cs-CZ" sz="2000" dirty="0" err="1" smtClean="0"/>
              <a:t>parva</a:t>
            </a:r>
            <a:endParaRPr lang="cs-CZ" sz="2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92699" y="4794635"/>
            <a:ext cx="3410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(c) T lymfocyt se schizonty T. </a:t>
            </a:r>
            <a:r>
              <a:rPr lang="cs-CZ" dirty="0" err="1" smtClean="0"/>
              <a:t>parva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931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Nadpis 1"/>
          <p:cNvSpPr>
            <a:spLocks noGrp="1"/>
          </p:cNvSpPr>
          <p:nvPr>
            <p:ph type="title"/>
          </p:nvPr>
        </p:nvSpPr>
        <p:spPr>
          <a:xfrm>
            <a:off x="1981200" y="314394"/>
            <a:ext cx="8229600" cy="706437"/>
          </a:xfrm>
        </p:spPr>
        <p:txBody>
          <a:bodyPr>
            <a:normAutofit/>
          </a:bodyPr>
          <a:lstStyle/>
          <a:p>
            <a:pPr algn="ctr"/>
            <a:r>
              <a:rPr lang="cs-CZ" altLang="cs-CZ" sz="3400" b="1" dirty="0"/>
              <a:t>Prevence a kontrola</a:t>
            </a:r>
          </a:p>
        </p:txBody>
      </p:sp>
      <p:sp>
        <p:nvSpPr>
          <p:cNvPr id="3246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3000" dirty="0"/>
              <a:t>Použití ochranných sítěk při pohybu na území s výskytem klíšťat</a:t>
            </a:r>
          </a:p>
          <a:p>
            <a:pPr marL="0" indent="0">
              <a:buNone/>
              <a:defRPr/>
            </a:pPr>
            <a:endParaRPr lang="cs-CZ" altLang="cs-CZ" sz="3000" dirty="0"/>
          </a:p>
          <a:p>
            <a:pPr>
              <a:defRPr/>
            </a:pPr>
            <a:r>
              <a:rPr lang="cs-CZ" altLang="cs-CZ" sz="3000" dirty="0"/>
              <a:t>Repelenty na klíšťata</a:t>
            </a:r>
          </a:p>
          <a:p>
            <a:pPr marL="0" indent="0">
              <a:buNone/>
              <a:defRPr/>
            </a:pPr>
            <a:endParaRPr lang="cs-CZ" altLang="cs-CZ" sz="3000" dirty="0"/>
          </a:p>
          <a:p>
            <a:pPr>
              <a:defRPr/>
            </a:pPr>
            <a:r>
              <a:rPr lang="cs-CZ" altLang="cs-CZ" sz="3000" dirty="0"/>
              <a:t>Lidé podezřelí na historii symptomatické </a:t>
            </a:r>
            <a:r>
              <a:rPr lang="cs-CZ" altLang="cs-CZ" sz="3000" dirty="0" err="1"/>
              <a:t>babesiósy</a:t>
            </a:r>
            <a:r>
              <a:rPr lang="cs-CZ" altLang="cs-CZ" sz="3000" dirty="0"/>
              <a:t> nesmí dávat krev</a:t>
            </a:r>
          </a:p>
        </p:txBody>
      </p:sp>
    </p:spTree>
    <p:extLst>
      <p:ext uri="{BB962C8B-B14F-4D97-AF65-F5344CB8AC3E}">
        <p14:creationId xmlns:p14="http://schemas.microsoft.com/office/powerpoint/2010/main" val="214229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3200" dirty="0">
                <a:solidFill>
                  <a:srgbClr val="282828"/>
                </a:solidFill>
                <a:latin typeface="MuseoSans"/>
              </a:rPr>
              <a:t>Přístupy založené na genomice pro detekci </a:t>
            </a:r>
            <a:r>
              <a:rPr lang="cs-CZ" sz="3200" i="1" dirty="0" err="1">
                <a:solidFill>
                  <a:srgbClr val="282828"/>
                </a:solidFill>
                <a:latin typeface="MuseoSans"/>
              </a:rPr>
              <a:t>Babesia</a:t>
            </a:r>
            <a:r>
              <a:rPr lang="cs-CZ" sz="3200" i="1" dirty="0">
                <a:solidFill>
                  <a:srgbClr val="282828"/>
                </a:solidFill>
                <a:latin typeface="MuseoSans"/>
              </a:rPr>
              <a:t> </a:t>
            </a:r>
            <a:r>
              <a:rPr lang="cs-CZ" sz="3200" i="1" dirty="0" err="1">
                <a:solidFill>
                  <a:srgbClr val="282828"/>
                </a:solidFill>
                <a:latin typeface="MuseoSans"/>
              </a:rPr>
              <a:t>microti</a:t>
            </a:r>
            <a:r>
              <a:rPr lang="cs-CZ" sz="3200" dirty="0">
                <a:solidFill>
                  <a:srgbClr val="282828"/>
                </a:solidFill>
                <a:latin typeface="MuseoSans"/>
              </a:rPr>
              <a:t>, molekulární dohled, pochopení patogeneze a vývoj terapeutik.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pic>
        <p:nvPicPr>
          <p:cNvPr id="8194" name="Picture 2" descr="https://www.frontiersin.org/files/Articles/697669/fmicb-12-697669-HTML/image_m/fmicb-12-697669-g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230" y="1690688"/>
            <a:ext cx="5517554" cy="469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2358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Nadpis 1"/>
          <p:cNvSpPr>
            <a:spLocks noGrp="1"/>
          </p:cNvSpPr>
          <p:nvPr>
            <p:ph type="title"/>
          </p:nvPr>
        </p:nvSpPr>
        <p:spPr>
          <a:xfrm>
            <a:off x="1981200" y="217886"/>
            <a:ext cx="8229600" cy="777875"/>
          </a:xfrm>
        </p:spPr>
        <p:txBody>
          <a:bodyPr/>
          <a:lstStyle/>
          <a:p>
            <a:pPr algn="ctr"/>
            <a:r>
              <a:rPr lang="cs-CZ" altLang="cs-CZ" sz="3400" b="1" dirty="0"/>
              <a:t>Léčba</a:t>
            </a:r>
          </a:p>
        </p:txBody>
      </p:sp>
      <p:sp>
        <p:nvSpPr>
          <p:cNvPr id="315395" name="Zástupný symbol pro obsah 2"/>
          <p:cNvSpPr>
            <a:spLocks noGrp="1"/>
          </p:cNvSpPr>
          <p:nvPr>
            <p:ph idx="1"/>
          </p:nvPr>
        </p:nvSpPr>
        <p:spPr>
          <a:xfrm>
            <a:off x="389614" y="1189632"/>
            <a:ext cx="10996653" cy="45259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cs-CZ" sz="2000" dirty="0"/>
              <a:t>Léčba asymptomatických nosičů by měla být zvážena, pokud jsou paraziti stále detekováni po 3 měsících. </a:t>
            </a:r>
          </a:p>
          <a:p>
            <a:pPr>
              <a:defRPr/>
            </a:pPr>
            <a:r>
              <a:rPr lang="cs-CZ" altLang="cs-CZ" sz="2000" b="1" dirty="0"/>
              <a:t>U mírné až středně těžké </a:t>
            </a:r>
            <a:r>
              <a:rPr lang="cs-CZ" altLang="cs-CZ" sz="2000" dirty="0" err="1"/>
              <a:t>babesiózy</a:t>
            </a:r>
            <a:r>
              <a:rPr lang="cs-CZ" altLang="cs-CZ" sz="2000" dirty="0"/>
              <a:t> je léčbou volby kombinace </a:t>
            </a:r>
            <a:r>
              <a:rPr lang="cs-CZ" altLang="cs-CZ" sz="2000" b="1" dirty="0" err="1"/>
              <a:t>atovaquonu</a:t>
            </a:r>
            <a:r>
              <a:rPr lang="cs-CZ" altLang="cs-CZ" sz="2000" b="1" dirty="0"/>
              <a:t> </a:t>
            </a:r>
            <a:r>
              <a:rPr lang="cs-CZ" altLang="cs-CZ" sz="2000" dirty="0"/>
              <a:t>a </a:t>
            </a:r>
            <a:r>
              <a:rPr lang="cs-CZ" altLang="cs-CZ" sz="2000" b="1" dirty="0" err="1"/>
              <a:t>azithromycinu</a:t>
            </a:r>
            <a:r>
              <a:rPr lang="cs-CZ" altLang="cs-CZ" sz="2000" b="1" dirty="0"/>
              <a:t>.</a:t>
            </a:r>
            <a:r>
              <a:rPr lang="cs-CZ" altLang="cs-CZ" sz="2000" dirty="0"/>
              <a:t> Tento režim je upřednostňován před </a:t>
            </a:r>
            <a:r>
              <a:rPr lang="cs-CZ" altLang="cs-CZ" sz="2000" dirty="0" err="1"/>
              <a:t>klindamycinem</a:t>
            </a:r>
            <a:r>
              <a:rPr lang="cs-CZ" altLang="cs-CZ" sz="2000" dirty="0"/>
              <a:t> a chininem, protože má méně vedlejších účinků. Standardní kurz je 7 až 10 dní, ale u lidí s recidivujícím onemocněním je prodloužen na nejméně 6 týdnů. Dokonce i mírné případy se doporučují léčit, aby se snížila pravděpodobnost neúmyslného přenosu infekce darováním krve.  </a:t>
            </a:r>
          </a:p>
          <a:p>
            <a:pPr>
              <a:defRPr/>
            </a:pPr>
            <a:r>
              <a:rPr lang="cs-CZ" altLang="cs-CZ" sz="2000" b="1" dirty="0"/>
              <a:t>Při těžké </a:t>
            </a:r>
            <a:r>
              <a:rPr lang="cs-CZ" altLang="cs-CZ" sz="2000" b="1" dirty="0" err="1"/>
              <a:t>babesióze</a:t>
            </a:r>
            <a:r>
              <a:rPr lang="cs-CZ" altLang="cs-CZ" sz="2000" b="1" dirty="0"/>
              <a:t> </a:t>
            </a:r>
            <a:r>
              <a:rPr lang="cs-CZ" altLang="cs-CZ" sz="2000" dirty="0"/>
              <a:t>je preferována </a:t>
            </a:r>
            <a:r>
              <a:rPr lang="cs-CZ" altLang="cs-CZ" sz="2000" b="1" dirty="0"/>
              <a:t>kombinace </a:t>
            </a:r>
            <a:r>
              <a:rPr lang="cs-CZ" altLang="cs-CZ" sz="2000" b="1" dirty="0" err="1"/>
              <a:t>klindamycinu</a:t>
            </a:r>
            <a:r>
              <a:rPr lang="cs-CZ" altLang="cs-CZ" sz="2000" b="1" dirty="0"/>
              <a:t> a chininu</a:t>
            </a:r>
            <a:r>
              <a:rPr lang="cs-CZ" altLang="cs-CZ" sz="2000" dirty="0"/>
              <a:t>. V život ohrožujících případech se provádí </a:t>
            </a:r>
            <a:r>
              <a:rPr lang="cs-CZ" altLang="cs-CZ" sz="2000" b="1" dirty="0"/>
              <a:t>výměnná transfúze</a:t>
            </a:r>
            <a:r>
              <a:rPr lang="cs-CZ" altLang="cs-CZ" sz="2000" dirty="0"/>
              <a:t>.  Při tomto postupu jsou infikované červené krvinky odstraněny a nahrazeny neinfikovanými. </a:t>
            </a:r>
            <a:r>
              <a:rPr lang="cs-CZ" altLang="cs-CZ" sz="2000" b="1" dirty="0" err="1"/>
              <a:t>Imidokarb</a:t>
            </a:r>
            <a:r>
              <a:rPr lang="cs-CZ" altLang="cs-CZ" sz="2000" b="1" dirty="0"/>
              <a:t> </a:t>
            </a:r>
            <a:r>
              <a:rPr lang="cs-CZ" altLang="cs-CZ" sz="2000" dirty="0"/>
              <a:t>je lék používaný </a:t>
            </a:r>
            <a:r>
              <a:rPr lang="cs-CZ" altLang="cs-CZ" sz="2000" b="1" dirty="0"/>
              <a:t>k léčbě </a:t>
            </a:r>
            <a:r>
              <a:rPr lang="cs-CZ" altLang="cs-CZ" sz="2000" b="1" dirty="0" err="1"/>
              <a:t>babesiózy</a:t>
            </a:r>
            <a:r>
              <a:rPr lang="cs-CZ" altLang="cs-CZ" sz="2000" b="1" dirty="0"/>
              <a:t> u psů.  </a:t>
            </a:r>
            <a:endParaRPr lang="cs-CZ" altLang="cs-CZ" sz="2400" b="1" dirty="0"/>
          </a:p>
          <a:p>
            <a:pPr>
              <a:defRPr/>
            </a:pPr>
            <a:r>
              <a:rPr lang="cs-CZ" altLang="cs-CZ" sz="2000" dirty="0"/>
              <a:t>Výtažky </a:t>
            </a:r>
            <a:r>
              <a:rPr lang="cs-CZ" altLang="cs-CZ" sz="2000" b="1" dirty="0"/>
              <a:t>z jedovaté, cibulovité rostliny </a:t>
            </a:r>
            <a:r>
              <a:rPr lang="cs-CZ" altLang="cs-CZ" sz="2000" b="1" i="1" dirty="0" err="1"/>
              <a:t>Boophone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disticha</a:t>
            </a:r>
            <a:r>
              <a:rPr lang="cs-CZ" altLang="cs-CZ" sz="2000" dirty="0"/>
              <a:t> se používají v </a:t>
            </a:r>
            <a:r>
              <a:rPr lang="cs-CZ" altLang="cs-CZ" sz="2000" b="1" dirty="0"/>
              <a:t>lidové medicíně Jižní Afriky k léčbě </a:t>
            </a:r>
            <a:r>
              <a:rPr lang="cs-CZ" altLang="cs-CZ" sz="2000" b="1" dirty="0" err="1"/>
              <a:t>babesiózy</a:t>
            </a:r>
            <a:r>
              <a:rPr lang="cs-CZ" altLang="cs-CZ" sz="2000" b="1" dirty="0"/>
              <a:t> koní.</a:t>
            </a:r>
            <a:r>
              <a:rPr lang="cs-CZ" altLang="cs-CZ" sz="2000" dirty="0"/>
              <a:t> </a:t>
            </a:r>
            <a:r>
              <a:rPr lang="cs-CZ" altLang="cs-CZ" sz="2000" i="1" dirty="0"/>
              <a:t>B. </a:t>
            </a:r>
            <a:r>
              <a:rPr lang="cs-CZ" altLang="cs-CZ" sz="2000" i="1" dirty="0" err="1"/>
              <a:t>disticha</a:t>
            </a:r>
            <a:r>
              <a:rPr lang="cs-CZ" altLang="cs-CZ" sz="2000" dirty="0"/>
              <a:t> je </a:t>
            </a:r>
            <a:r>
              <a:rPr lang="cs-CZ" altLang="cs-CZ" sz="2000" b="1" dirty="0"/>
              <a:t>členem rodiny narcisů </a:t>
            </a:r>
            <a:r>
              <a:rPr lang="cs-CZ" altLang="cs-CZ" sz="2000" b="1" dirty="0" err="1"/>
              <a:t>Amaryllidaceae</a:t>
            </a:r>
            <a:r>
              <a:rPr lang="cs-CZ" altLang="cs-CZ" sz="2000" dirty="0"/>
              <a:t> a používá se také v přípravcích používaných jako</a:t>
            </a:r>
            <a:r>
              <a:rPr lang="cs-CZ" altLang="cs-CZ" sz="2000" b="1" dirty="0"/>
              <a:t> šípové jedy, halucinogeny a při balzamování</a:t>
            </a:r>
            <a:r>
              <a:rPr lang="cs-CZ" altLang="cs-CZ" sz="2000" dirty="0"/>
              <a:t>. Rostlina je bohatá na alkaloidy, z nichž některé vykazují působení podobné působení </a:t>
            </a:r>
            <a:r>
              <a:rPr lang="cs-CZ" altLang="cs-CZ" sz="2000" dirty="0" smtClean="0"/>
              <a:t>skopolaminu.</a:t>
            </a:r>
          </a:p>
        </p:txBody>
      </p:sp>
    </p:spTree>
    <p:extLst>
      <p:ext uri="{BB962C8B-B14F-4D97-AF65-F5344CB8AC3E}">
        <p14:creationId xmlns:p14="http://schemas.microsoft.com/office/powerpoint/2010/main" val="125045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" name="Picture 2" descr="Procalcitonin unveiled as a biomarker of human babesiosis | BioWorl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84" y="3703802"/>
            <a:ext cx="3689811" cy="276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Babesiosis | Co-Infection | Global Lyme Alli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85" y="81299"/>
            <a:ext cx="3425226" cy="342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Zástupný symbol pro obsa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898" y="81299"/>
            <a:ext cx="3920576" cy="2860683"/>
          </a:xfrm>
          <a:prstGeom prst="rect">
            <a:avLst/>
          </a:prstGeom>
        </p:spPr>
      </p:pic>
      <p:pic>
        <p:nvPicPr>
          <p:cNvPr id="23" name="Picture 10" descr="La piroplasmose canine est de plus en plus présente en Europe. - Conseils  veterinaires de Patri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484" y="81300"/>
            <a:ext cx="3814243" cy="286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Šipka doprava 11"/>
          <p:cNvSpPr/>
          <p:nvPr/>
        </p:nvSpPr>
        <p:spPr>
          <a:xfrm>
            <a:off x="1073425" y="1796996"/>
            <a:ext cx="78293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Picture 12" descr="L'assaut des tiques | La Truffe Tranquille En Lig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997" y="3057686"/>
            <a:ext cx="3219730" cy="184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Le bétail sous la menace de la babésios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998" y="4905955"/>
            <a:ext cx="3219730" cy="183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Babésiose (piroplasmose) du chien et du chat - Babesia canis - ESCCAP Franc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687" y="3049736"/>
            <a:ext cx="4498920" cy="365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91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2073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err="1"/>
              <a:t>Boophone</a:t>
            </a:r>
            <a:r>
              <a:rPr lang="cs-CZ" sz="3600" b="1" dirty="0"/>
              <a:t> </a:t>
            </a:r>
            <a:r>
              <a:rPr lang="cs-CZ" sz="3600" b="1" dirty="0" err="1"/>
              <a:t>disticha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150" y="5650203"/>
            <a:ext cx="11608904" cy="12276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 i="1" dirty="0" err="1"/>
              <a:t>Boophone</a:t>
            </a:r>
            <a:r>
              <a:rPr lang="cs-CZ" sz="2000" i="1" dirty="0"/>
              <a:t> </a:t>
            </a:r>
            <a:r>
              <a:rPr lang="cs-CZ" sz="2000" i="1" dirty="0" err="1"/>
              <a:t>disticha</a:t>
            </a:r>
            <a:r>
              <a:rPr lang="cs-CZ" sz="2000" i="1" dirty="0"/>
              <a:t> </a:t>
            </a:r>
            <a:r>
              <a:rPr lang="cs-CZ" sz="2000" dirty="0"/>
              <a:t>je cibulovitá tropická a subtropická kvetoucí rostlina, endemická v Africe. </a:t>
            </a:r>
            <a:r>
              <a:rPr lang="cs-CZ" sz="2000" i="1" dirty="0" err="1"/>
              <a:t>Boophone</a:t>
            </a:r>
            <a:r>
              <a:rPr lang="cs-CZ" sz="2000" i="1" dirty="0"/>
              <a:t> </a:t>
            </a:r>
            <a:r>
              <a:rPr lang="cs-CZ" sz="2000" i="1" dirty="0" err="1"/>
              <a:t>disticha</a:t>
            </a:r>
            <a:r>
              <a:rPr lang="cs-CZ" sz="2000" dirty="0"/>
              <a:t>, běžně nazývaná staletou rostlinou nebo </a:t>
            </a:r>
            <a:r>
              <a:rPr lang="cs-CZ" sz="2000" dirty="0" err="1"/>
              <a:t>tumbleweed</a:t>
            </a:r>
            <a:r>
              <a:rPr lang="cs-CZ" sz="2000" dirty="0"/>
              <a:t>, byla poprvé sesbírána v roce 1781 z Jižní Afriky švédským botanikem Carlem Peterem Thunbergem a </a:t>
            </a:r>
            <a:r>
              <a:rPr lang="cs-CZ" sz="2000" dirty="0" smtClean="0"/>
              <a:t>  Carl </a:t>
            </a:r>
            <a:r>
              <a:rPr lang="cs-CZ" sz="2000" dirty="0" err="1"/>
              <a:t>Linnaeus</a:t>
            </a:r>
            <a:r>
              <a:rPr lang="cs-CZ" sz="2000" dirty="0"/>
              <a:t> ji popsal jako </a:t>
            </a:r>
            <a:r>
              <a:rPr lang="cs-CZ" sz="2000" dirty="0" err="1"/>
              <a:t>Amaryllis</a:t>
            </a:r>
            <a:r>
              <a:rPr lang="cs-CZ" sz="2000" dirty="0"/>
              <a:t> </a:t>
            </a:r>
            <a:r>
              <a:rPr lang="cs-CZ" sz="2000" dirty="0" err="1"/>
              <a:t>disticha</a:t>
            </a:r>
            <a:r>
              <a:rPr lang="cs-CZ" sz="2000" dirty="0"/>
              <a:t>.</a:t>
            </a:r>
          </a:p>
        </p:txBody>
      </p:sp>
      <p:pic>
        <p:nvPicPr>
          <p:cNvPr id="5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826935"/>
            <a:ext cx="3077155" cy="469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mall stand of bulbs - 3 in flower, one running to se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547" y="826935"/>
            <a:ext cx="3063904" cy="229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undefin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547" y="3196424"/>
            <a:ext cx="3091346" cy="232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Edgeways view of young inflorescence emerging from bulb charred by bush fi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963" y="826935"/>
            <a:ext cx="3170769" cy="229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etail of elongated pedicels and 3-angled seed capsul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44" y="826935"/>
            <a:ext cx="2233584" cy="469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Single, dehiscent, tricorn seed capsule revealing 3 seed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405" y="3201599"/>
            <a:ext cx="3143327" cy="232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2695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Nadpis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850900"/>
          </a:xfrm>
        </p:spPr>
        <p:txBody>
          <a:bodyPr>
            <a:normAutofit/>
          </a:bodyPr>
          <a:lstStyle/>
          <a:p>
            <a:pPr algn="ctr"/>
            <a:r>
              <a:rPr lang="cs-CZ" altLang="cs-CZ" sz="3400" b="1" dirty="0" err="1"/>
              <a:t>Babesie</a:t>
            </a:r>
            <a:r>
              <a:rPr lang="cs-CZ" altLang="cs-CZ" sz="3400" b="1" dirty="0"/>
              <a:t> paraziti člověka a zvířat</a:t>
            </a:r>
          </a:p>
        </p:txBody>
      </p:sp>
      <p:pic>
        <p:nvPicPr>
          <p:cNvPr id="32358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8" y="1196976"/>
            <a:ext cx="3084512" cy="2906713"/>
          </a:xfrm>
        </p:spPr>
      </p:pic>
      <p:pic>
        <p:nvPicPr>
          <p:cNvPr id="323588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103688"/>
            <a:ext cx="3084512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589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73164"/>
            <a:ext cx="2482850" cy="524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590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1173164"/>
            <a:ext cx="3240088" cy="524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78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Nadpis 1"/>
          <p:cNvSpPr>
            <a:spLocks noGrp="1"/>
          </p:cNvSpPr>
          <p:nvPr>
            <p:ph type="title"/>
          </p:nvPr>
        </p:nvSpPr>
        <p:spPr>
          <a:xfrm>
            <a:off x="838200" y="86830"/>
            <a:ext cx="10515600" cy="771069"/>
          </a:xfrm>
        </p:spPr>
        <p:txBody>
          <a:bodyPr>
            <a:normAutofit/>
          </a:bodyPr>
          <a:lstStyle/>
          <a:p>
            <a:pPr algn="ctr"/>
            <a:r>
              <a:rPr lang="cs-CZ" altLang="cs-CZ" sz="3400" b="1" dirty="0"/>
              <a:t>Přehled důležitých zástupců skupiny </a:t>
            </a:r>
            <a:r>
              <a:rPr lang="cs-CZ" altLang="cs-CZ" sz="3400" b="1" i="1" dirty="0" err="1"/>
              <a:t>Piroplasma</a:t>
            </a:r>
            <a:endParaRPr lang="cs-CZ" altLang="cs-CZ" sz="3400" b="1" i="1" dirty="0"/>
          </a:p>
        </p:txBody>
      </p:sp>
      <p:pic>
        <p:nvPicPr>
          <p:cNvPr id="324611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2305" y="730678"/>
            <a:ext cx="8707390" cy="5910188"/>
          </a:xfrm>
        </p:spPr>
      </p:pic>
    </p:spTree>
    <p:extLst>
      <p:ext uri="{BB962C8B-B14F-4D97-AF65-F5344CB8AC3E}">
        <p14:creationId xmlns:p14="http://schemas.microsoft.com/office/powerpoint/2010/main" val="185620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Text Box 3"/>
          <p:cNvSpPr txBox="1">
            <a:spLocks noChangeArrowheads="1"/>
          </p:cNvSpPr>
          <p:nvPr/>
        </p:nvSpPr>
        <p:spPr bwMode="auto">
          <a:xfrm>
            <a:off x="4024314" y="2781300"/>
            <a:ext cx="40163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25769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9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www.frontiersin.or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2" y="848919"/>
            <a:ext cx="5038808" cy="516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154308" y="1859340"/>
            <a:ext cx="550230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>
                <a:solidFill>
                  <a:srgbClr val="282828"/>
                </a:solidFill>
                <a:latin typeface="MuseoSans"/>
              </a:rPr>
              <a:t>Obrázek 2.</a:t>
            </a:r>
            <a:r>
              <a:rPr lang="cs-CZ">
                <a:solidFill>
                  <a:srgbClr val="282828"/>
                </a:solidFill>
                <a:latin typeface="MuseoSans"/>
              </a:rPr>
              <a:t> </a:t>
            </a:r>
            <a:r>
              <a:rPr lang="cs-CZ" dirty="0">
                <a:solidFill>
                  <a:srgbClr val="282828"/>
                </a:solidFill>
                <a:latin typeface="MuseoSans"/>
              </a:rPr>
              <a:t>Vývojová stádia </a:t>
            </a:r>
            <a:r>
              <a:rPr lang="cs-CZ" dirty="0" err="1">
                <a:solidFill>
                  <a:srgbClr val="282828"/>
                </a:solidFill>
                <a:latin typeface="MuseoSans"/>
              </a:rPr>
              <a:t>intraerytrocytárního</a:t>
            </a:r>
            <a:r>
              <a:rPr lang="cs-CZ" dirty="0">
                <a:solidFill>
                  <a:srgbClr val="282828"/>
                </a:solidFill>
                <a:latin typeface="MuseoSans"/>
              </a:rPr>
              <a:t> parazita </a:t>
            </a:r>
            <a:r>
              <a:rPr lang="cs-CZ" i="1" dirty="0" err="1">
                <a:solidFill>
                  <a:srgbClr val="282828"/>
                </a:solidFill>
                <a:latin typeface="MuseoSans"/>
              </a:rPr>
              <a:t>Babesia</a:t>
            </a:r>
            <a:r>
              <a:rPr lang="cs-CZ" i="1" dirty="0">
                <a:solidFill>
                  <a:srgbClr val="282828"/>
                </a:solidFill>
                <a:latin typeface="MuseoSans"/>
              </a:rPr>
              <a:t> </a:t>
            </a:r>
            <a:r>
              <a:rPr lang="cs-CZ" i="1" dirty="0" err="1">
                <a:solidFill>
                  <a:srgbClr val="282828"/>
                </a:solidFill>
                <a:latin typeface="MuseoSans"/>
              </a:rPr>
              <a:t>microti</a:t>
            </a:r>
            <a:r>
              <a:rPr lang="cs-CZ" dirty="0">
                <a:solidFill>
                  <a:srgbClr val="282828"/>
                </a:solidFill>
                <a:latin typeface="MuseoSans"/>
              </a:rPr>
              <a:t> pomocí mikroskopie tenké krve obarvené </a:t>
            </a:r>
            <a:r>
              <a:rPr lang="cs-CZ" dirty="0" err="1">
                <a:solidFill>
                  <a:srgbClr val="282828"/>
                </a:solidFill>
                <a:latin typeface="MuseoSans"/>
              </a:rPr>
              <a:t>Giemsou</a:t>
            </a:r>
            <a:r>
              <a:rPr lang="cs-CZ" dirty="0">
                <a:solidFill>
                  <a:srgbClr val="282828"/>
                </a:solidFill>
                <a:latin typeface="MuseoSans"/>
              </a:rPr>
              <a:t>. </a:t>
            </a:r>
            <a:r>
              <a:rPr lang="cs-CZ" b="1" dirty="0">
                <a:solidFill>
                  <a:srgbClr val="282828"/>
                </a:solidFill>
                <a:latin typeface="MuseoSans"/>
              </a:rPr>
              <a:t>(A)</a:t>
            </a:r>
            <a:r>
              <a:rPr lang="cs-CZ" dirty="0">
                <a:solidFill>
                  <a:srgbClr val="282828"/>
                </a:solidFill>
                <a:latin typeface="MuseoSans"/>
              </a:rPr>
              <a:t> Prstencová forma s modře zbarvenou cytoplazmou; </a:t>
            </a:r>
            <a:r>
              <a:rPr lang="cs-CZ" b="1" dirty="0">
                <a:solidFill>
                  <a:srgbClr val="282828"/>
                </a:solidFill>
                <a:latin typeface="MuseoSans"/>
              </a:rPr>
              <a:t>(B)</a:t>
            </a:r>
            <a:r>
              <a:rPr lang="cs-CZ" dirty="0">
                <a:solidFill>
                  <a:srgbClr val="282828"/>
                </a:solidFill>
                <a:latin typeface="MuseoSans"/>
              </a:rPr>
              <a:t> zralý </a:t>
            </a:r>
            <a:r>
              <a:rPr lang="cs-CZ" dirty="0" err="1">
                <a:solidFill>
                  <a:srgbClr val="282828"/>
                </a:solidFill>
                <a:latin typeface="MuseoSans"/>
              </a:rPr>
              <a:t>trofozoit</a:t>
            </a:r>
            <a:r>
              <a:rPr lang="cs-CZ" dirty="0">
                <a:solidFill>
                  <a:srgbClr val="282828"/>
                </a:solidFill>
                <a:latin typeface="MuseoSans"/>
              </a:rPr>
              <a:t> se dvěma malými jádry; </a:t>
            </a:r>
            <a:r>
              <a:rPr lang="cs-CZ" b="1" dirty="0">
                <a:solidFill>
                  <a:srgbClr val="282828"/>
                </a:solidFill>
                <a:latin typeface="MuseoSans"/>
              </a:rPr>
              <a:t>(C)</a:t>
            </a:r>
            <a:r>
              <a:rPr lang="cs-CZ" dirty="0">
                <a:solidFill>
                  <a:srgbClr val="282828"/>
                </a:solidFill>
                <a:latin typeface="MuseoSans"/>
              </a:rPr>
              <a:t> tetráda (maltézský křížek); a </a:t>
            </a:r>
            <a:r>
              <a:rPr lang="cs-CZ" b="1" dirty="0">
                <a:solidFill>
                  <a:srgbClr val="282828"/>
                </a:solidFill>
                <a:latin typeface="MuseoSans"/>
              </a:rPr>
              <a:t>(D)</a:t>
            </a:r>
            <a:r>
              <a:rPr lang="cs-CZ" dirty="0">
                <a:solidFill>
                  <a:srgbClr val="282828"/>
                </a:solidFill>
                <a:latin typeface="MuseoSans"/>
              </a:rPr>
              <a:t> extracelulární forma. 1000× zvětšení. Převzato z </a:t>
            </a:r>
            <a:r>
              <a:rPr lang="cs-CZ" dirty="0" err="1">
                <a:solidFill>
                  <a:srgbClr val="1898A4"/>
                </a:solidFill>
                <a:latin typeface="MuseoSans"/>
                <a:hlinkClick r:id="rId3"/>
              </a:rPr>
              <a:t>Vannier</a:t>
            </a:r>
            <a:r>
              <a:rPr lang="cs-CZ" dirty="0">
                <a:solidFill>
                  <a:srgbClr val="1898A4"/>
                </a:solidFill>
                <a:latin typeface="MuseoSans"/>
                <a:hlinkClick r:id="rId3"/>
              </a:rPr>
              <a:t> a Krause (2012)</a:t>
            </a:r>
            <a:r>
              <a:rPr lang="cs-CZ" dirty="0">
                <a:solidFill>
                  <a:srgbClr val="282828"/>
                </a:solidFill>
                <a:latin typeface="MuseoSans"/>
              </a:rPr>
              <a:t> (Z The New </a:t>
            </a:r>
            <a:r>
              <a:rPr lang="cs-CZ" dirty="0" err="1">
                <a:solidFill>
                  <a:srgbClr val="282828"/>
                </a:solidFill>
                <a:latin typeface="MuseoSans"/>
              </a:rPr>
              <a:t>England</a:t>
            </a:r>
            <a:r>
              <a:rPr lang="cs-CZ" dirty="0">
                <a:solidFill>
                  <a:srgbClr val="282828"/>
                </a:solidFill>
                <a:latin typeface="MuseoSans"/>
              </a:rPr>
              <a:t> </a:t>
            </a:r>
            <a:r>
              <a:rPr lang="cs-CZ" dirty="0" err="1">
                <a:solidFill>
                  <a:srgbClr val="282828"/>
                </a:solidFill>
                <a:latin typeface="MuseoSans"/>
              </a:rPr>
              <a:t>Journal</a:t>
            </a:r>
            <a:r>
              <a:rPr lang="cs-CZ" dirty="0">
                <a:solidFill>
                  <a:srgbClr val="282828"/>
                </a:solidFill>
                <a:latin typeface="MuseoSans"/>
              </a:rPr>
              <a:t> of </a:t>
            </a:r>
            <a:r>
              <a:rPr lang="cs-CZ" dirty="0" err="1">
                <a:solidFill>
                  <a:srgbClr val="282828"/>
                </a:solidFill>
                <a:latin typeface="MuseoSans"/>
              </a:rPr>
              <a:t>Medicine</a:t>
            </a:r>
            <a:r>
              <a:rPr lang="cs-CZ" dirty="0">
                <a:solidFill>
                  <a:srgbClr val="282828"/>
                </a:solidFill>
                <a:latin typeface="MuseoSans"/>
              </a:rPr>
              <a:t>, </a:t>
            </a:r>
            <a:r>
              <a:rPr lang="cs-CZ" dirty="0" err="1">
                <a:solidFill>
                  <a:srgbClr val="282828"/>
                </a:solidFill>
                <a:latin typeface="MuseoSans"/>
              </a:rPr>
              <a:t>Edouard</a:t>
            </a:r>
            <a:r>
              <a:rPr lang="cs-CZ" dirty="0">
                <a:solidFill>
                  <a:srgbClr val="282828"/>
                </a:solidFill>
                <a:latin typeface="MuseoSans"/>
              </a:rPr>
              <a:t> </a:t>
            </a:r>
            <a:r>
              <a:rPr lang="cs-CZ" dirty="0" err="1">
                <a:solidFill>
                  <a:srgbClr val="282828"/>
                </a:solidFill>
                <a:latin typeface="MuseoSans"/>
              </a:rPr>
              <a:t>Vannier</a:t>
            </a:r>
            <a:r>
              <a:rPr lang="cs-CZ" dirty="0">
                <a:solidFill>
                  <a:srgbClr val="282828"/>
                </a:solidFill>
                <a:latin typeface="MuseoSans"/>
              </a:rPr>
              <a:t>, PhD., a Peter J. Krause, M. D., Lidská </a:t>
            </a:r>
            <a:r>
              <a:rPr lang="cs-CZ" dirty="0" err="1">
                <a:solidFill>
                  <a:srgbClr val="282828"/>
                </a:solidFill>
                <a:latin typeface="MuseoSans"/>
              </a:rPr>
              <a:t>babesióza</a:t>
            </a:r>
            <a:r>
              <a:rPr lang="cs-CZ" dirty="0">
                <a:solidFill>
                  <a:srgbClr val="282828"/>
                </a:solidFill>
                <a:latin typeface="MuseoSans"/>
              </a:rPr>
              <a:t>, 366, 2399. Copyright (2012) Massachusettská lékařská společnost. Přetištěno se svolením).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4055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05517" y="254538"/>
            <a:ext cx="10781968" cy="1431139"/>
          </a:xfrm>
        </p:spPr>
        <p:txBody>
          <a:bodyPr>
            <a:normAutofit/>
          </a:bodyPr>
          <a:lstStyle/>
          <a:p>
            <a:pPr algn="l"/>
            <a:r>
              <a:rPr lang="cs-CZ" dirty="0" err="1"/>
              <a:t>Babesióza</a:t>
            </a:r>
            <a:r>
              <a:rPr lang="cs-CZ" dirty="0"/>
              <a:t> je onemocnění u nás vcelku neznámé. Nejenomže není známo laické veřejnosti, ale ani mnozí lékaři toto onemocnění příliš neznají. O tom, že je </a:t>
            </a:r>
            <a:r>
              <a:rPr lang="cs-CZ" dirty="0" err="1"/>
              <a:t>babesióza</a:t>
            </a:r>
            <a:r>
              <a:rPr lang="cs-CZ" dirty="0"/>
              <a:t> u nás obecně přehlížena svědčí i fakt, že o jejím výskytu nevede záznamy ani Státní zdravotní ústav v </a:t>
            </a:r>
            <a:r>
              <a:rPr lang="cs-CZ" b="1" u="sng" dirty="0">
                <a:hlinkClick r:id="rId2" tooltip="výskyt infekcí SZU"/>
              </a:rPr>
              <a:t>databázi výskytu infekčních nemocí</a:t>
            </a:r>
            <a:endParaRPr lang="cs-CZ" dirty="0"/>
          </a:p>
        </p:txBody>
      </p:sp>
      <p:pic>
        <p:nvPicPr>
          <p:cNvPr id="4" name="obrázek 1" descr="Parazitární formy v červených krvinkách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16" y="1717480"/>
            <a:ext cx="5024481" cy="27487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818984" y="4584660"/>
            <a:ext cx="5239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Na obrázku jsou patrné různé parazitární formy </a:t>
            </a:r>
            <a:r>
              <a:rPr lang="cs-CZ" dirty="0" err="1"/>
              <a:t>babesií</a:t>
            </a:r>
            <a:r>
              <a:rPr lang="cs-CZ" dirty="0"/>
              <a:t> v červených krvinkách. Typickým znakem pro </a:t>
            </a:r>
            <a:r>
              <a:rPr lang="cs-CZ" dirty="0" err="1"/>
              <a:t>babesiózu</a:t>
            </a:r>
            <a:r>
              <a:rPr lang="cs-CZ" dirty="0"/>
              <a:t> je tzv. </a:t>
            </a:r>
            <a:r>
              <a:rPr lang="cs-CZ" b="1" dirty="0"/>
              <a:t>maltézský kříž </a:t>
            </a:r>
            <a:r>
              <a:rPr lang="cs-CZ" b="1" dirty="0" smtClean="0"/>
              <a:t>(C).</a:t>
            </a:r>
            <a:endParaRPr lang="cs-CZ" b="1" dirty="0"/>
          </a:p>
        </p:txBody>
      </p:sp>
      <p:pic>
        <p:nvPicPr>
          <p:cNvPr id="6" name="Picture 6" descr="Babesiosis — Lyme MC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47350" y="2659221"/>
            <a:ext cx="1336503" cy="694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Šipka doleva 1"/>
          <p:cNvSpPr/>
          <p:nvPr/>
        </p:nvSpPr>
        <p:spPr>
          <a:xfrm>
            <a:off x="4486391" y="2254592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2" descr="Babesia Parasites Inside Red Blood Cell, The Causative Agent Of Babesiosis.  3D Illustration Showing Classic Tetrad-forms Of Babesia Merozoites  So-called Maltese Cross Formation Stock Photo, Picture and Royalty Free  Image. Image 134708778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434" y="2739224"/>
            <a:ext cx="3506524" cy="350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Šipka doleva 9"/>
          <p:cNvSpPr/>
          <p:nvPr/>
        </p:nvSpPr>
        <p:spPr>
          <a:xfrm rot="10800000">
            <a:off x="7001308" y="4450542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6901732" y="1717480"/>
            <a:ext cx="2546338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4000" dirty="0" smtClean="0"/>
              <a:t>Morfologie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261647" y="4413663"/>
            <a:ext cx="654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(</a:t>
            </a:r>
            <a:r>
              <a:rPr lang="cs-CZ" sz="3200" dirty="0" smtClean="0"/>
              <a:t>C)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12078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54" y="1064773"/>
            <a:ext cx="10208821" cy="462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24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4394</Words>
  <Application>Microsoft Office PowerPoint</Application>
  <PresentationFormat>Širokoúhlá obrazovka</PresentationFormat>
  <Paragraphs>243</Paragraphs>
  <Slides>64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72" baseType="lpstr">
      <vt:lpstr>Arial</vt:lpstr>
      <vt:lpstr>Calibri</vt:lpstr>
      <vt:lpstr>Calibri Light</vt:lpstr>
      <vt:lpstr>Cambria</vt:lpstr>
      <vt:lpstr>MuseoSans</vt:lpstr>
      <vt:lpstr>Nunito</vt:lpstr>
      <vt:lpstr>PT Sans</vt:lpstr>
      <vt:lpstr>Motiv Office</vt:lpstr>
      <vt:lpstr>Prezentace aplikace PowerPoint</vt:lpstr>
      <vt:lpstr>Prezentace aplikace PowerPoint</vt:lpstr>
      <vt:lpstr>Prezentace aplikace PowerPoint</vt:lpstr>
      <vt:lpstr>Apicomplexa – Babesia - klasifikace</vt:lpstr>
      <vt:lpstr>Původce</vt:lpstr>
      <vt:lpstr>Prezentace aplikace PowerPoint</vt:lpstr>
      <vt:lpstr>Prezentace aplikace PowerPoint</vt:lpstr>
      <vt:lpstr>Prezentace aplikace PowerPoint</vt:lpstr>
      <vt:lpstr>Prezentace aplikace PowerPoint</vt:lpstr>
      <vt:lpstr>Rozšíření a výskyt</vt:lpstr>
      <vt:lpstr>Geografická distribuce lidské babesiozy  </vt:lpstr>
      <vt:lpstr>Rozšíření Babesiósy v Evropě</vt:lpstr>
      <vt:lpstr>Geografický rozsah vektorů klíšťat Ixodes a lokalizace zpráv o lidských babesiózách.</vt:lpstr>
      <vt:lpstr>Prezentace aplikace PowerPoint</vt:lpstr>
      <vt:lpstr>Adundance klíštat Ixodes ricinus (Klíště obecné)</vt:lpstr>
      <vt:lpstr>Abundance klíštěte Haemaphysalis concinna  - (Klíšť lužní) </vt:lpstr>
      <vt:lpstr>Klíšťata – projekt UPOL</vt:lpstr>
      <vt:lpstr>Průběh infekce babesia a následné kontroly</vt:lpstr>
      <vt:lpstr>Životní cyklus</vt:lpstr>
      <vt:lpstr>Vývoj parazita v erytrocytech</vt:lpstr>
      <vt:lpstr>Životní cyklus</vt:lpstr>
      <vt:lpstr>Životní cyklus Babesie </vt:lpstr>
      <vt:lpstr>Životní cyklus Babesia divergens a Babesia canis</vt:lpstr>
      <vt:lpstr>Životní cyklus Babesie II</vt:lpstr>
      <vt:lpstr>Životní cyklus Babesia divergens a Babesia canis</vt:lpstr>
      <vt:lpstr>Ixodes ricinus – vektor babesiósy</vt:lpstr>
      <vt:lpstr>Babesioza nebo Piroplasmoza</vt:lpstr>
      <vt:lpstr>Babesióza jako zoonóza – role člověka v cyklu</vt:lpstr>
      <vt:lpstr>Výskyt onemocnění</vt:lpstr>
      <vt:lpstr>Výskyt onemocnění – ko-infekce</vt:lpstr>
      <vt:lpstr>Časté ko-infekce: borélie a erlichie</vt:lpstr>
      <vt:lpstr>Patogenita</vt:lpstr>
      <vt:lpstr>Známky a příznaky onemocnění</vt:lpstr>
      <vt:lpstr>Příznaky onemocnění</vt:lpstr>
      <vt:lpstr>Patofyziologie</vt:lpstr>
      <vt:lpstr>Patogenita</vt:lpstr>
      <vt:lpstr>Patofyziologie II</vt:lpstr>
      <vt:lpstr>Životní cyklus Babesia spp. </vt:lpstr>
      <vt:lpstr>Babesia canis v erytrocytech psa</vt:lpstr>
      <vt:lpstr>Mikrofoto babesií parazitujících u dobytka</vt:lpstr>
      <vt:lpstr>Prezentace aplikace PowerPoint</vt:lpstr>
      <vt:lpstr>Diagnostika</vt:lpstr>
      <vt:lpstr>Diagnostika</vt:lpstr>
      <vt:lpstr>Diagnostika II</vt:lpstr>
      <vt:lpstr>Zástupci Babesia spp.</vt:lpstr>
      <vt:lpstr>Epidemiologie</vt:lpstr>
      <vt:lpstr>Virus               encefalitidy - % napadených klíšťat</vt:lpstr>
      <vt:lpstr>Epidemiologie</vt:lpstr>
      <vt:lpstr>Klíšťová encefalitida v ČR - evidence u obyvatel</vt:lpstr>
      <vt:lpstr> Klíšťová encefalitida </vt:lpstr>
      <vt:lpstr>Možnosti prevence  </vt:lpstr>
      <vt:lpstr>Kdy a čím očkovat ?</vt:lpstr>
      <vt:lpstr>Základní očkovací schéma</vt:lpstr>
      <vt:lpstr>Kdy neočkovat </vt:lpstr>
      <vt:lpstr>Jak odstranit přichycené klíště? </vt:lpstr>
      <vt:lpstr>Infekce buněk parazity rodu Babesia a Theileria</vt:lpstr>
      <vt:lpstr>Prevence a kontrola</vt:lpstr>
      <vt:lpstr>Přístupy založené na genomice pro detekci Babesia microti, molekulární dohled, pochopení patogeneze a vývoj terapeutik. </vt:lpstr>
      <vt:lpstr>Léčba</vt:lpstr>
      <vt:lpstr>Boophone disticha</vt:lpstr>
      <vt:lpstr>Babesie paraziti člověka a zvířat</vt:lpstr>
      <vt:lpstr>Přehled důležitých zástupců skupiny Piroplasma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 Gelnar</dc:creator>
  <cp:lastModifiedBy>Milan Gelnar</cp:lastModifiedBy>
  <cp:revision>31</cp:revision>
  <dcterms:created xsi:type="dcterms:W3CDTF">2023-03-13T07:41:06Z</dcterms:created>
  <dcterms:modified xsi:type="dcterms:W3CDTF">2025-04-08T13:16:09Z</dcterms:modified>
</cp:coreProperties>
</file>