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8" r:id="rId3"/>
    <p:sldId id="310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AF3F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9" autoAdjust="0"/>
    <p:restoredTop sz="95768" autoAdjust="0"/>
  </p:normalViewPr>
  <p:slideViewPr>
    <p:cSldViewPr snapToGrid="0">
      <p:cViewPr varScale="1">
        <p:scale>
          <a:sx n="88" d="100"/>
          <a:sy n="88" d="100"/>
        </p:scale>
        <p:origin x="490" y="53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smtClean="0">
                <a:latin typeface="Arial" panose="020B0604020202020204" pitchFamily="34" charset="0"/>
              </a:rPr>
              <a:t>Dříve spíše přírodní katastrofy ovlivnovaly vznik epidemii, dnes sociální…From natural disaster to social catastrophe</a:t>
            </a:r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601039-DB68-4DFC-836B-6DD9A2C7C70B}" type="slidenum">
              <a:rPr lang="cs-CZ" altLang="cs-CZ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6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528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V případě akutního průběhu se AMP projevuje vysokou horečkou až 42 °C, ztrátou chuti k přijímání potravy, malátností, ztíženým dýcháním, krvavým průjmem, zvracením. Objevují se krváceniny v kůži a vnitřních orgánech. Kůže končetin, uší, hrudníku a břicha je překrvená nebo namodrale zbarvená. Březí prasnice mohou zmetat. Klinické příznaky se podobají klasickému moru prasat (KMP), ale průběh je rychlejší. K úhynu dochází většinou do 5 dnů.</a:t>
            </a:r>
          </a:p>
        </p:txBody>
      </p:sp>
      <p:sp>
        <p:nvSpPr>
          <p:cNvPr id="829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E981074-99E4-408A-942E-D9770A63FA96}" type="slidenum">
              <a:rPr lang="cs-CZ" altLang="cs-CZ" sz="1200">
                <a:latin typeface="Arial" panose="020B0604020202020204" pitchFamily="34" charset="0"/>
              </a:rPr>
              <a:pPr/>
              <a:t>33</a:t>
            </a:fld>
            <a:endParaRPr lang="cs-CZ" altLang="cs-CZ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882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Changes in land use from floodplain to agricultural land, no hare hunting and reintroduction of livestock</a:t>
            </a:r>
          </a:p>
        </p:txBody>
      </p:sp>
      <p:sp>
        <p:nvSpPr>
          <p:cNvPr id="9114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7D9EF76-CB15-42EA-AE78-9D0D9E2A1E3C}" type="slidenum">
              <a:rPr lang="cs-CZ" altLang="cs-CZ" sz="1200">
                <a:latin typeface="Calibri" panose="020F0502020204030204" pitchFamily="34" charset="0"/>
                <a:cs typeface="Arial" panose="020B0604020202020204" pitchFamily="34" charset="0"/>
              </a:rPr>
              <a:pPr/>
              <a:t>40</a:t>
            </a:fld>
            <a:endParaRPr lang="cs-CZ" altLang="cs-CZ" sz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262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Hep C tikající bomba nejčastější příčina rakoviny jater a následné transplantace </a:t>
            </a:r>
          </a:p>
        </p:txBody>
      </p:sp>
      <p:sp>
        <p:nvSpPr>
          <p:cNvPr id="993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E221075-C11C-47B2-B973-F629FE553A72}" type="slidenum">
              <a:rPr lang="cs-CZ" altLang="cs-CZ" sz="1200">
                <a:latin typeface="Calibri" panose="020F0502020204030204" pitchFamily="34" charset="0"/>
                <a:cs typeface="Arial" panose="020B0604020202020204" pitchFamily="34" charset="0"/>
              </a:rPr>
              <a:pPr/>
              <a:t>46</a:t>
            </a:fld>
            <a:endParaRPr lang="cs-CZ" altLang="cs-CZ" sz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855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252D540-4B5E-4BBC-93CA-30DDEC6144A7}" type="slidenum">
              <a:rPr lang="cs-CZ" altLang="cs-CZ" sz="1200">
                <a:latin typeface="Arial" panose="020B0604020202020204" pitchFamily="34" charset="0"/>
              </a:rPr>
              <a:pPr/>
              <a:t>17</a:t>
            </a:fld>
            <a:endParaRPr lang="cs-CZ" altLang="cs-CZ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366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Culicoides bluetongue</a:t>
            </a:r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4D7206-ADDA-4DFB-819F-3A750BDBF906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4735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smtClean="0">
                <a:latin typeface="Arial" panose="020B0604020202020204" pitchFamily="34" charset="0"/>
              </a:rPr>
              <a:t>Na ilustrativních příkladech poukázat na aspekty šíření emergentních nákaz</a:t>
            </a:r>
          </a:p>
        </p:txBody>
      </p:sp>
      <p:sp>
        <p:nvSpPr>
          <p:cNvPr id="614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70B2C1-C274-4EE8-AC9D-207F83F3BEFD}" type="slidenum">
              <a:rPr lang="cs-CZ" altLang="cs-CZ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21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542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5688B25-D565-414F-915D-9F5581BA839C}" type="slidenum">
              <a:rPr lang="cs-CZ" altLang="cs-CZ" sz="1200">
                <a:latin typeface="Calibri" panose="020F0502020204030204" pitchFamily="34" charset="0"/>
                <a:cs typeface="Arial" panose="020B0604020202020204" pitchFamily="34" charset="0"/>
              </a:rPr>
              <a:pPr/>
              <a:t>23</a:t>
            </a:fld>
            <a:endParaRPr lang="cs-CZ" altLang="cs-CZ" sz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568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Reasortant migratory Russia India ZOO identical sequences</a:t>
            </a:r>
          </a:p>
        </p:txBody>
      </p:sp>
      <p:sp>
        <p:nvSpPr>
          <p:cNvPr id="665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3941095-90CF-4A27-BCF1-6329C5EE98C8}" type="slidenum">
              <a:rPr lang="cs-CZ" altLang="cs-CZ" sz="1200">
                <a:latin typeface="Calibri" panose="020F0502020204030204" pitchFamily="34" charset="0"/>
                <a:cs typeface="Arial" panose="020B0604020202020204" pitchFamily="34" charset="0"/>
              </a:rPr>
              <a:pPr/>
              <a:t>24</a:t>
            </a:fld>
            <a:endParaRPr lang="cs-CZ" altLang="cs-CZ" sz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845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2 aspekty:</a:t>
            </a:r>
          </a:p>
          <a:p>
            <a:r>
              <a:rPr lang="cs-CZ" altLang="cs-CZ" smtClean="0">
                <a:latin typeface="Arial" panose="020B0604020202020204" pitchFamily="34" charset="0"/>
              </a:rPr>
              <a:t>Slums (sociální status) a deforestace (přeměna lesů v plantáže) lidí pracují častěji v pralese</a:t>
            </a:r>
          </a:p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716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A31A00B-2AEB-424A-BBF1-61FFC678B71A}" type="slidenum">
              <a:rPr lang="cs-CZ" altLang="cs-CZ" sz="1200">
                <a:latin typeface="Calibri" panose="020F0502020204030204" pitchFamily="34" charset="0"/>
                <a:cs typeface="Arial" panose="020B0604020202020204" pitchFamily="34" charset="0"/>
              </a:rPr>
              <a:pPr/>
              <a:t>26</a:t>
            </a:fld>
            <a:endParaRPr lang="cs-CZ" altLang="cs-CZ" sz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398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737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B31BACF-27F4-443B-954E-5E2E39AA1439}" type="slidenum">
              <a:rPr lang="cs-CZ" altLang="cs-CZ" sz="1200">
                <a:latin typeface="Calibri" panose="020F0502020204030204" pitchFamily="34" charset="0"/>
                <a:cs typeface="Arial" panose="020B0604020202020204" pitchFamily="34" charset="0"/>
              </a:rPr>
              <a:pPr/>
              <a:t>27</a:t>
            </a:fld>
            <a:endParaRPr lang="cs-CZ" altLang="cs-CZ" sz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797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Joshua Lederberg-poprvé zavedl pojem EID, nákazy</a:t>
            </a:r>
          </a:p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768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2ADAAA2-C1E8-4C74-9F0A-BFCA7E7713E3}" type="slidenum">
              <a:rPr lang="cs-CZ" altLang="cs-CZ" sz="1200">
                <a:latin typeface="Calibri" panose="020F0502020204030204" pitchFamily="34" charset="0"/>
                <a:cs typeface="Arial" panose="020B0604020202020204" pitchFamily="34" charset="0"/>
              </a:rPr>
              <a:pPr/>
              <a:t>29</a:t>
            </a:fld>
            <a:endParaRPr lang="cs-CZ" altLang="cs-CZ" sz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74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B0F7ADA8-E0D8-E140-B3EB-7B177B99E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84321F44-F4CD-1342-9190-83F802717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82366C8-899C-3046-9F1A-E4AA93091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2C8EF9BC-CA15-F749-AE84-143521C1B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3612-B393-4BB2-9342-A3B1883036ED}" type="datetimeFigureOut">
              <a:rPr lang="cs-CZ" smtClean="0"/>
              <a:t>24.06.2024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51F4-4C6A-4561-88F5-5C48176D08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224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CDFB5469-7B43-0D44-819F-C70413523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3839D93F-D054-0C49-B5BA-33CA7A41A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E1F77B3-EBC6-1040-9535-33D9549B74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797919FE-C3ED-C14E-AED0-882F98229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4329B9F-B123-B646-A47E-27058DD10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1109301E-D1AD-0B43-976E-29DC995E1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DE62B41-48ED-D243-8CF8-571E1EC80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2E98577-C944-7148-9D17-F5F41F0E8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Kan-su" TargetMode="External"/><Relationship Id="rId13" Type="http://schemas.openxmlformats.org/officeDocument/2006/relationships/hyperlink" Target="https://cs.wikipedia.org/wiki/Zem%C4%9Bt%C5%99esen%C3%AD_v_Tchang-%C5%A1anu" TargetMode="External"/><Relationship Id="rId18" Type="http://schemas.openxmlformats.org/officeDocument/2006/relationships/hyperlink" Target="https://cs.wikipedia.org/wiki/Kant%C3%B3" TargetMode="External"/><Relationship Id="rId26" Type="http://schemas.openxmlformats.org/officeDocument/2006/relationships/hyperlink" Target="https://cs.wikipedia.org/wiki/Ka%C5%A1m%C3%ADr" TargetMode="External"/><Relationship Id="rId39" Type="http://schemas.openxmlformats.org/officeDocument/2006/relationships/hyperlink" Target="https://cs.wikipedia.org/wiki/1927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cs.wikipedia.org/wiki/1923" TargetMode="External"/><Relationship Id="rId34" Type="http://schemas.openxmlformats.org/officeDocument/2006/relationships/hyperlink" Target="https://cs.wikipedia.org/wiki/Peru" TargetMode="External"/><Relationship Id="rId7" Type="http://schemas.openxmlformats.org/officeDocument/2006/relationships/hyperlink" Target="https://cs.wikipedia.org/wiki/2004" TargetMode="External"/><Relationship Id="rId12" Type="http://schemas.openxmlformats.org/officeDocument/2006/relationships/hyperlink" Target="https://cs.wikipedia.org/wiki/%C5%A4an-%C5%A1an" TargetMode="External"/><Relationship Id="rId17" Type="http://schemas.openxmlformats.org/officeDocument/2006/relationships/hyperlink" Target="https://cs.wikipedia.org/wiki/2010" TargetMode="External"/><Relationship Id="rId25" Type="http://schemas.openxmlformats.org/officeDocument/2006/relationships/hyperlink" Target="https://cs.wikipedia.org/wiki/1948" TargetMode="External"/><Relationship Id="rId33" Type="http://schemas.openxmlformats.org/officeDocument/2006/relationships/hyperlink" Target="https://cs.wikipedia.org/wiki/1908" TargetMode="External"/><Relationship Id="rId38" Type="http://schemas.openxmlformats.org/officeDocument/2006/relationships/hyperlink" Target="https://www.ngdc.noaa.gov/nndc/struts/results?eq_0=3315&amp;t=101650&amp;s=13&amp;d=22,26,13,12&amp;nd=display" TargetMode="External"/><Relationship Id="rId2" Type="http://schemas.openxmlformats.org/officeDocument/2006/relationships/image" Target="../media/image14.png"/><Relationship Id="rId16" Type="http://schemas.openxmlformats.org/officeDocument/2006/relationships/hyperlink" Target="https://cs.wikipedia.org/wiki/Zem%C4%9Bt%C5%99esen%C3%AD_na_Haiti_2010" TargetMode="External"/><Relationship Id="rId20" Type="http://schemas.openxmlformats.org/officeDocument/2006/relationships/hyperlink" Target="https://cs.wikipedia.org/wiki/Velk%C3%A9_zem%C4%9Bt%C5%99esen%C3%AD_v_Kant%C3%B3" TargetMode="External"/><Relationship Id="rId29" Type="http://schemas.openxmlformats.org/officeDocument/2006/relationships/hyperlink" Target="https://cs.wikipedia.org/wiki/2005" TargetMode="External"/><Relationship Id="rId41" Type="http://schemas.openxmlformats.org/officeDocument/2006/relationships/hyperlink" Target="https://cs.wikipedia.org/wiki/2011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cs.wikipedia.org/wiki/Zem%C4%9Bt%C5%99esen%C3%AD_v_Indick%C3%A9m_oce%C3%A1nu_2004" TargetMode="External"/><Relationship Id="rId11" Type="http://schemas.openxmlformats.org/officeDocument/2006/relationships/hyperlink" Target="https://cs.wikipedia.org/wiki/1920" TargetMode="External"/><Relationship Id="rId24" Type="http://schemas.openxmlformats.org/officeDocument/2006/relationships/hyperlink" Target="https://cs.wikipedia.org/wiki/Zem%C4%9Bt%C5%99esen%C3%AD_v_A%C5%A1chabadu_1948" TargetMode="External"/><Relationship Id="rId32" Type="http://schemas.openxmlformats.org/officeDocument/2006/relationships/hyperlink" Target="https://cs.wikipedia.org/wiki/Zem%C4%9Bt%C5%99esen%C3%AD_v_Messin%C4%9B_1908" TargetMode="External"/><Relationship Id="rId37" Type="http://schemas.openxmlformats.org/officeDocument/2006/relationships/hyperlink" Target="https://cs.wikipedia.org/wiki/%C4%8Cching-chaj" TargetMode="External"/><Relationship Id="rId40" Type="http://schemas.openxmlformats.org/officeDocument/2006/relationships/hyperlink" Target="https://cs.wikipedia.org/wiki/Zem%C4%9Bt%C5%99esen%C3%AD_a_tsunami_v_T%C3%B3hoku_2011" TargetMode="External"/><Relationship Id="rId5" Type="http://schemas.openxmlformats.org/officeDocument/2006/relationships/hyperlink" Target="https://cs.wikipedia.org/wiki/Indon%C3%A9sie" TargetMode="External"/><Relationship Id="rId15" Type="http://schemas.openxmlformats.org/officeDocument/2006/relationships/hyperlink" Target="https://cs.wikipedia.org/wiki/Haiti" TargetMode="External"/><Relationship Id="rId23" Type="http://schemas.openxmlformats.org/officeDocument/2006/relationships/hyperlink" Target="https://cs.wikipedia.org/wiki/Turkmenist%C3%A1n" TargetMode="External"/><Relationship Id="rId28" Type="http://schemas.openxmlformats.org/officeDocument/2006/relationships/hyperlink" Target="https://cs.wikipedia.org/wiki/Zem%C4%9Bt%C5%99esen%C3%AD_v_Ka%C5%A1m%C3%ADru_2005" TargetMode="External"/><Relationship Id="rId36" Type="http://schemas.openxmlformats.org/officeDocument/2006/relationships/hyperlink" Target="https://cs.wikipedia.org/wiki/1970" TargetMode="External"/><Relationship Id="rId10" Type="http://schemas.openxmlformats.org/officeDocument/2006/relationships/hyperlink" Target="http://english.cas.cn/resources/archive/news_archive/nu2010/201502/t20150215_139978.shtml" TargetMode="External"/><Relationship Id="rId19" Type="http://schemas.openxmlformats.org/officeDocument/2006/relationships/hyperlink" Target="https://cs.wikipedia.org/wiki/Japonsko" TargetMode="External"/><Relationship Id="rId31" Type="http://schemas.openxmlformats.org/officeDocument/2006/relationships/hyperlink" Target="https://cs.wikipedia.org/wiki/It%C3%A1lie" TargetMode="External"/><Relationship Id="rId4" Type="http://schemas.openxmlformats.org/officeDocument/2006/relationships/hyperlink" Target="https://cs.wikipedia.org/wiki/Sumatra" TargetMode="External"/><Relationship Id="rId9" Type="http://schemas.openxmlformats.org/officeDocument/2006/relationships/hyperlink" Target="https://cs.wikipedia.org/wiki/%C4%8C%C3%ADna" TargetMode="External"/><Relationship Id="rId14" Type="http://schemas.openxmlformats.org/officeDocument/2006/relationships/hyperlink" Target="https://cs.wikipedia.org/wiki/1976" TargetMode="External"/><Relationship Id="rId22" Type="http://schemas.openxmlformats.org/officeDocument/2006/relationships/hyperlink" Target="https://cs.wikipedia.org/wiki/A%C5%A1chabad" TargetMode="External"/><Relationship Id="rId27" Type="http://schemas.openxmlformats.org/officeDocument/2006/relationships/hyperlink" Target="https://cs.wikipedia.org/wiki/P%C3%A1kist%C3%A1n" TargetMode="External"/><Relationship Id="rId30" Type="http://schemas.openxmlformats.org/officeDocument/2006/relationships/hyperlink" Target="https://cs.wikipedia.org/wiki/Messina" TargetMode="External"/><Relationship Id="rId35" Type="http://schemas.openxmlformats.org/officeDocument/2006/relationships/hyperlink" Target="https://cs.wikipedia.org/wiki/Zem%C4%9Bt%C5%99esen%C3%AD_v_Peru_197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medmail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sid.org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2099176"/>
            <a:ext cx="11361600" cy="1171580"/>
          </a:xfrm>
        </p:spPr>
        <p:txBody>
          <a:bodyPr/>
          <a:lstStyle/>
          <a:p>
            <a:pPr algn="ctr"/>
            <a:r>
              <a:rPr lang="cs-CZ" dirty="0" smtClean="0"/>
              <a:t>Faktory ovlivňující emergenci virových nákaz</a:t>
            </a:r>
            <a:endParaRPr lang="cs-CZ" dirty="0"/>
          </a:p>
        </p:txBody>
      </p:sp>
      <p:pic>
        <p:nvPicPr>
          <p:cNvPr id="6" name="Obrázek 5"/>
          <p:cNvPicPr/>
          <p:nvPr/>
        </p:nvPicPr>
        <p:blipFill>
          <a:blip r:embed="rId2"/>
          <a:stretch>
            <a:fillRect/>
          </a:stretch>
        </p:blipFill>
        <p:spPr>
          <a:xfrm>
            <a:off x="3033298" y="5157108"/>
            <a:ext cx="6284874" cy="88801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177143" y="3474720"/>
            <a:ext cx="5982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 err="1" smtClean="0">
                <a:solidFill>
                  <a:srgbClr val="0000DC"/>
                </a:solidFill>
                <a:latin typeface="+mn-lt"/>
              </a:rPr>
              <a:t>Drivers</a:t>
            </a:r>
            <a:r>
              <a:rPr lang="cs-CZ" sz="2800" dirty="0" smtClean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800" dirty="0" err="1" smtClean="0">
                <a:solidFill>
                  <a:srgbClr val="0000DC"/>
                </a:solidFill>
                <a:latin typeface="+mn-lt"/>
              </a:rPr>
              <a:t>of</a:t>
            </a:r>
            <a:r>
              <a:rPr lang="cs-CZ" sz="2800" dirty="0" smtClean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800" dirty="0" err="1" smtClean="0">
                <a:solidFill>
                  <a:srgbClr val="0000DC"/>
                </a:solidFill>
                <a:latin typeface="+mn-lt"/>
              </a:rPr>
              <a:t>emerging</a:t>
            </a:r>
            <a:r>
              <a:rPr lang="cs-CZ" sz="2800" dirty="0" smtClean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800" dirty="0" err="1" smtClean="0">
                <a:solidFill>
                  <a:srgbClr val="0000DC"/>
                </a:solidFill>
                <a:latin typeface="+mn-lt"/>
              </a:rPr>
              <a:t>viral</a:t>
            </a:r>
            <a:r>
              <a:rPr lang="cs-CZ" sz="2800" dirty="0" smtClean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800" dirty="0" err="1" smtClean="0">
                <a:solidFill>
                  <a:srgbClr val="0000DC"/>
                </a:solidFill>
                <a:latin typeface="+mn-lt"/>
              </a:rPr>
              <a:t>diseases</a:t>
            </a:r>
            <a:endParaRPr lang="cs-CZ" sz="2800" dirty="0" smtClean="0">
              <a:solidFill>
                <a:srgbClr val="0000D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210EC48B-32D6-48E2-83CF-8523504289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4675" y="42863"/>
            <a:ext cx="8229600" cy="1223962"/>
          </a:xfrm>
          <a:noFill/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altLang="cs-CZ" dirty="0">
                <a:solidFill>
                  <a:srgbClr val="0000FF"/>
                </a:solidFill>
              </a:rPr>
              <a:t>Hurikán Katrina, New Orleans, srpen 2005</a:t>
            </a:r>
          </a:p>
        </p:txBody>
      </p:sp>
      <p:pic>
        <p:nvPicPr>
          <p:cNvPr id="45059" name="Obrázek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266825"/>
            <a:ext cx="2895600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Obrázek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6" y="1298575"/>
            <a:ext cx="3783013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Obrázek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4" y="4087814"/>
            <a:ext cx="3724275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ovéPole 1"/>
          <p:cNvSpPr txBox="1">
            <a:spLocks noChangeArrowheads="1"/>
          </p:cNvSpPr>
          <p:nvPr/>
        </p:nvSpPr>
        <p:spPr bwMode="auto">
          <a:xfrm>
            <a:off x="2063751" y="5084764"/>
            <a:ext cx="35274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1300 obětí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zatopeno 80% plochy New Orleans</a:t>
            </a:r>
          </a:p>
        </p:txBody>
      </p:sp>
    </p:spTree>
    <p:extLst>
      <p:ext uri="{BB962C8B-B14F-4D97-AF65-F5344CB8AC3E}">
        <p14:creationId xmlns:p14="http://schemas.microsoft.com/office/powerpoint/2010/main" val="129131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16072" r="23573"/>
          <a:stretch>
            <a:fillRect/>
          </a:stretch>
        </p:blipFill>
        <p:spPr bwMode="auto">
          <a:xfrm>
            <a:off x="1528763" y="476250"/>
            <a:ext cx="87249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45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D420C921-6CC9-40E8-9181-64F124B7AF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6456" y="182880"/>
            <a:ext cx="5841819" cy="644434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0000FF"/>
                </a:solidFill>
              </a:rPr>
              <a:t>Zemětřesení Haiti, 2010</a:t>
            </a:r>
          </a:p>
        </p:txBody>
      </p:sp>
      <p:pic>
        <p:nvPicPr>
          <p:cNvPr id="47107" name="Obrázek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1" y="981075"/>
            <a:ext cx="4740275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Obrázek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1" y="4144963"/>
            <a:ext cx="3616325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AFD67D35-6608-4A4C-BFD2-318333508E8F}"/>
              </a:ext>
            </a:extLst>
          </p:cNvPr>
          <p:cNvGraphicFramePr>
            <a:graphicFrameLocks noGrp="1"/>
          </p:cNvGraphicFramePr>
          <p:nvPr/>
        </p:nvGraphicFramePr>
        <p:xfrm>
          <a:off x="1703513" y="1556792"/>
          <a:ext cx="3456385" cy="4731408"/>
        </p:xfrm>
        <a:graphic>
          <a:graphicData uri="http://schemas.openxmlformats.org/drawingml/2006/table">
            <a:tbl>
              <a:tblPr/>
              <a:tblGrid>
                <a:gridCol w="909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9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9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9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0784">
                <a:tc>
                  <a:txBody>
                    <a:bodyPr/>
                    <a:lstStyle/>
                    <a:p>
                      <a:pPr algn="ctr"/>
                      <a:r>
                        <a:rPr lang="cs-CZ" sz="800">
                          <a:effectLst/>
                        </a:rPr>
                        <a:t>Postižená oblast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800" dirty="0">
                          <a:effectLst/>
                        </a:rPr>
                        <a:t>Počet obětí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800">
                          <a:effectLst/>
                        </a:rPr>
                        <a:t>Rok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800">
                          <a:effectLst/>
                        </a:rPr>
                        <a:t>Stupeň Richterovy škály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885">
                <a:tc>
                  <a:txBody>
                    <a:bodyPr/>
                    <a:lstStyle/>
                    <a:p>
                      <a:pPr algn="l"/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4" tooltip="Sumatra"/>
                        </a:rPr>
                        <a:t>Sumatra</a:t>
                      </a:r>
                      <a:r>
                        <a:rPr lang="cs-CZ" sz="800">
                          <a:effectLst/>
                        </a:rPr>
                        <a:t>, </a:t>
                      </a:r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5" tooltip="Indonésie"/>
                        </a:rPr>
                        <a:t>Indonésie</a:t>
                      </a:r>
                      <a:r>
                        <a:rPr lang="cs-CZ" sz="800">
                          <a:effectLst/>
                        </a:rPr>
                        <a:t> (viz </a:t>
                      </a:r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6" tooltip="Zemětřesení v Indickém oceánu 2004"/>
                        </a:rPr>
                        <a:t>Zemětřesení v Indickém oceánu 2004</a:t>
                      </a:r>
                      <a:r>
                        <a:rPr lang="cs-CZ" sz="800">
                          <a:effectLst/>
                        </a:rPr>
                        <a:t>)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>
                          <a:effectLst/>
                        </a:rPr>
                        <a:t>283 106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7" tooltip="2004"/>
                        </a:rPr>
                        <a:t>2004</a:t>
                      </a:r>
                      <a:endParaRPr lang="cs-CZ" sz="800">
                        <a:effectLst/>
                      </a:endParaRP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>
                          <a:effectLst/>
                        </a:rPr>
                        <a:t>9,1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734">
                <a:tc>
                  <a:txBody>
                    <a:bodyPr/>
                    <a:lstStyle/>
                    <a:p>
                      <a:pPr algn="l"/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8" tooltip="Kan-su"/>
                        </a:rPr>
                        <a:t>Kan-su</a:t>
                      </a:r>
                      <a:r>
                        <a:rPr lang="cs-CZ" sz="800">
                          <a:effectLst/>
                        </a:rPr>
                        <a:t>, </a:t>
                      </a:r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9" tooltip="Čína"/>
                        </a:rPr>
                        <a:t>Čína</a:t>
                      </a:r>
                      <a:endParaRPr lang="cs-CZ" sz="800">
                        <a:effectLst/>
                      </a:endParaRP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>
                          <a:effectLst/>
                        </a:rPr>
                        <a:t>273 000</a:t>
                      </a:r>
                      <a:r>
                        <a:rPr lang="cs-CZ" sz="800" u="none" strike="noStrike">
                          <a:solidFill>
                            <a:srgbClr val="663366"/>
                          </a:solidFill>
                          <a:effectLst/>
                          <a:hlinkClick r:id="rId10"/>
                        </a:rPr>
                        <a:t>[1]</a:t>
                      </a:r>
                      <a:endParaRPr lang="cs-CZ" sz="800">
                        <a:effectLst/>
                      </a:endParaRP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11" tooltip="1920"/>
                        </a:rPr>
                        <a:t>1920</a:t>
                      </a:r>
                      <a:endParaRPr lang="cs-CZ" sz="800">
                        <a:effectLst/>
                      </a:endParaRP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>
                          <a:effectLst/>
                        </a:rPr>
                        <a:t>7,8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885">
                <a:tc>
                  <a:txBody>
                    <a:bodyPr/>
                    <a:lstStyle/>
                    <a:p>
                      <a:pPr algn="l"/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12" tooltip="Ťan-šan"/>
                        </a:rPr>
                        <a:t>Ťan-šan</a:t>
                      </a:r>
                      <a:r>
                        <a:rPr lang="cs-CZ" sz="800">
                          <a:effectLst/>
                        </a:rPr>
                        <a:t> (viz </a:t>
                      </a:r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13" tooltip="Zemětřesení v Tchang-šanu"/>
                        </a:rPr>
                        <a:t>Zemětřesení v Tchang-šanu</a:t>
                      </a:r>
                      <a:r>
                        <a:rPr lang="cs-CZ" sz="800">
                          <a:effectLst/>
                        </a:rPr>
                        <a:t>), </a:t>
                      </a:r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9" tooltip="Čína"/>
                        </a:rPr>
                        <a:t>Čína</a:t>
                      </a:r>
                      <a:endParaRPr lang="cs-CZ" sz="800">
                        <a:effectLst/>
                      </a:endParaRP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>
                          <a:effectLst/>
                        </a:rPr>
                        <a:t>242 000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14" tooltip="1976"/>
                        </a:rPr>
                        <a:t>1976</a:t>
                      </a:r>
                      <a:endParaRPr lang="cs-CZ" sz="800">
                        <a:effectLst/>
                      </a:endParaRP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>
                          <a:effectLst/>
                        </a:rPr>
                        <a:t>7,8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834">
                <a:tc>
                  <a:txBody>
                    <a:bodyPr/>
                    <a:lstStyle/>
                    <a:p>
                      <a:pPr algn="l"/>
                      <a:r>
                        <a:rPr lang="it-IT" sz="800" u="none" strike="noStrike">
                          <a:solidFill>
                            <a:srgbClr val="0B0080"/>
                          </a:solidFill>
                          <a:effectLst/>
                          <a:highlight>
                            <a:srgbClr val="FFFF00"/>
                          </a:highlight>
                          <a:hlinkClick r:id="rId15" tooltip="Haiti"/>
                        </a:rPr>
                        <a:t>Haiti</a:t>
                      </a:r>
                      <a:r>
                        <a:rPr lang="it-IT" sz="800">
                          <a:effectLst/>
                          <a:highlight>
                            <a:srgbClr val="FFFF00"/>
                          </a:highlight>
                        </a:rPr>
                        <a:t> (viz </a:t>
                      </a:r>
                      <a:r>
                        <a:rPr lang="it-IT" sz="800" u="none" strike="noStrike">
                          <a:solidFill>
                            <a:srgbClr val="0B0080"/>
                          </a:solidFill>
                          <a:effectLst/>
                          <a:highlight>
                            <a:srgbClr val="FFFF00"/>
                          </a:highlight>
                          <a:hlinkClick r:id="rId16" tooltip="Zemětřesení na Haiti 2010"/>
                        </a:rPr>
                        <a:t>Zemětřesení na Haiti 2010</a:t>
                      </a:r>
                      <a:r>
                        <a:rPr lang="it-IT" sz="800">
                          <a:effectLst/>
                          <a:highlight>
                            <a:srgbClr val="FFFF00"/>
                          </a:highlight>
                        </a:rPr>
                        <a:t>)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>
                          <a:effectLst/>
                          <a:highlight>
                            <a:srgbClr val="FFFF00"/>
                          </a:highlight>
                        </a:rPr>
                        <a:t>212 000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ighlight>
                            <a:srgbClr val="FFFF00"/>
                          </a:highlight>
                          <a:hlinkClick r:id="rId17" tooltip="2010"/>
                        </a:rPr>
                        <a:t>2010</a:t>
                      </a:r>
                      <a:endParaRPr lang="cs-CZ" sz="800"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7,1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885">
                <a:tc>
                  <a:txBody>
                    <a:bodyPr/>
                    <a:lstStyle/>
                    <a:p>
                      <a:pPr algn="l"/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18" tooltip="Kantó"/>
                        </a:rPr>
                        <a:t>Kantó</a:t>
                      </a:r>
                      <a:r>
                        <a:rPr lang="cs-CZ" sz="800">
                          <a:effectLst/>
                        </a:rPr>
                        <a:t>, </a:t>
                      </a:r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19" tooltip="Japonsko"/>
                        </a:rPr>
                        <a:t>Japonsko</a:t>
                      </a:r>
                      <a:r>
                        <a:rPr lang="cs-CZ" sz="800">
                          <a:effectLst/>
                        </a:rPr>
                        <a:t> (viz </a:t>
                      </a:r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20" tooltip="Velké zemětřesení v Kantó"/>
                        </a:rPr>
                        <a:t>Velké zemětřesení v Kantó</a:t>
                      </a:r>
                      <a:r>
                        <a:rPr lang="cs-CZ" sz="800">
                          <a:effectLst/>
                        </a:rPr>
                        <a:t>)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>
                          <a:effectLst/>
                        </a:rPr>
                        <a:t>143 000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21" tooltip="1923"/>
                        </a:rPr>
                        <a:t>1923</a:t>
                      </a:r>
                      <a:endParaRPr lang="cs-CZ" sz="800">
                        <a:effectLst/>
                      </a:endParaRP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>
                          <a:effectLst/>
                        </a:rPr>
                        <a:t>8,3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885">
                <a:tc>
                  <a:txBody>
                    <a:bodyPr/>
                    <a:lstStyle/>
                    <a:p>
                      <a:pPr algn="l"/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22" tooltip="Ašchabad"/>
                        </a:rPr>
                        <a:t>Ašchabad</a:t>
                      </a:r>
                      <a:r>
                        <a:rPr lang="cs-CZ" sz="800">
                          <a:effectLst/>
                        </a:rPr>
                        <a:t>, </a:t>
                      </a:r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23" tooltip="Turkmenistán"/>
                        </a:rPr>
                        <a:t>Turkmenistán</a:t>
                      </a:r>
                      <a:r>
                        <a:rPr lang="cs-CZ" sz="800">
                          <a:effectLst/>
                        </a:rPr>
                        <a:t> (viz </a:t>
                      </a:r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24" tooltip="Zemětřesení v Ašchabadu 1948"/>
                        </a:rPr>
                        <a:t>Zemětřesení v Ašchabadu 1948</a:t>
                      </a:r>
                      <a:r>
                        <a:rPr lang="cs-CZ" sz="800">
                          <a:effectLst/>
                        </a:rPr>
                        <a:t>)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>
                          <a:effectLst/>
                        </a:rPr>
                        <a:t>110 000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u="none" strike="noStrike" dirty="0">
                          <a:solidFill>
                            <a:srgbClr val="0B0080"/>
                          </a:solidFill>
                          <a:effectLst/>
                          <a:hlinkClick r:id="rId25" tooltip="1948"/>
                        </a:rPr>
                        <a:t>1948</a:t>
                      </a:r>
                      <a:endParaRPr lang="cs-CZ" sz="800" dirty="0">
                        <a:effectLst/>
                      </a:endParaRP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>
                          <a:effectLst/>
                        </a:rPr>
                        <a:t>7,3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834">
                <a:tc>
                  <a:txBody>
                    <a:bodyPr/>
                    <a:lstStyle/>
                    <a:p>
                      <a:pPr algn="l"/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26" tooltip="Kašmír"/>
                        </a:rPr>
                        <a:t>Kašmír</a:t>
                      </a:r>
                      <a:r>
                        <a:rPr lang="cs-CZ" sz="800">
                          <a:effectLst/>
                        </a:rPr>
                        <a:t>, </a:t>
                      </a:r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27" tooltip="Pákistán"/>
                        </a:rPr>
                        <a:t>Pákistán</a:t>
                      </a:r>
                      <a:r>
                        <a:rPr lang="cs-CZ" sz="800">
                          <a:effectLst/>
                        </a:rPr>
                        <a:t> (viz </a:t>
                      </a:r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28" tooltip="Zemětřesení v Kašmíru 2005"/>
                        </a:rPr>
                        <a:t>Zemětřesení v Kašmíru 2005</a:t>
                      </a:r>
                      <a:r>
                        <a:rPr lang="cs-CZ" sz="800">
                          <a:effectLst/>
                        </a:rPr>
                        <a:t>)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>
                          <a:effectLst/>
                        </a:rPr>
                        <a:t>86 000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29" tooltip="2005"/>
                        </a:rPr>
                        <a:t>2005</a:t>
                      </a:r>
                      <a:endParaRPr lang="cs-CZ" sz="800">
                        <a:effectLst/>
                      </a:endParaRP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>
                          <a:effectLst/>
                        </a:rPr>
                        <a:t>7,6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834">
                <a:tc>
                  <a:txBody>
                    <a:bodyPr/>
                    <a:lstStyle/>
                    <a:p>
                      <a:pPr algn="l"/>
                      <a:r>
                        <a:rPr lang="pt-BR" sz="800" u="none" strike="noStrike">
                          <a:solidFill>
                            <a:srgbClr val="0B0080"/>
                          </a:solidFill>
                          <a:effectLst/>
                          <a:hlinkClick r:id="rId30" tooltip="Messina"/>
                        </a:rPr>
                        <a:t>Messina</a:t>
                      </a:r>
                      <a:r>
                        <a:rPr lang="pt-BR" sz="800">
                          <a:effectLst/>
                        </a:rPr>
                        <a:t>, </a:t>
                      </a:r>
                      <a:r>
                        <a:rPr lang="pt-BR" sz="800" u="none" strike="noStrike">
                          <a:solidFill>
                            <a:srgbClr val="0B0080"/>
                          </a:solidFill>
                          <a:effectLst/>
                          <a:hlinkClick r:id="rId31" tooltip="Itálie"/>
                        </a:rPr>
                        <a:t>Itálie</a:t>
                      </a:r>
                      <a:r>
                        <a:rPr lang="pt-BR" sz="800">
                          <a:effectLst/>
                        </a:rPr>
                        <a:t> (viz </a:t>
                      </a:r>
                      <a:r>
                        <a:rPr lang="pt-BR" sz="800" u="none" strike="noStrike">
                          <a:solidFill>
                            <a:srgbClr val="0B0080"/>
                          </a:solidFill>
                          <a:effectLst/>
                          <a:hlinkClick r:id="rId32" tooltip="Zemětřesení v Messině 1908"/>
                        </a:rPr>
                        <a:t>Zemětřesení v Messině 1908</a:t>
                      </a:r>
                      <a:r>
                        <a:rPr lang="pt-BR" sz="800">
                          <a:effectLst/>
                        </a:rPr>
                        <a:t>)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>
                          <a:effectLst/>
                        </a:rPr>
                        <a:t>75 000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33" tooltip="1908"/>
                        </a:rPr>
                        <a:t>1908</a:t>
                      </a:r>
                      <a:endParaRPr lang="cs-CZ" sz="800">
                        <a:effectLst/>
                      </a:endParaRP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>
                          <a:effectLst/>
                        </a:rPr>
                        <a:t>7,5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784">
                <a:tc>
                  <a:txBody>
                    <a:bodyPr/>
                    <a:lstStyle/>
                    <a:p>
                      <a:pPr algn="l"/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34" tooltip="Peru"/>
                        </a:rPr>
                        <a:t>Peru</a:t>
                      </a:r>
                      <a:r>
                        <a:rPr lang="cs-CZ" sz="800">
                          <a:effectLst/>
                        </a:rPr>
                        <a:t> (viz </a:t>
                      </a:r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35" tooltip="Zemětřesení v Peru 1970"/>
                        </a:rPr>
                        <a:t>Zemětřesení v Peru 1970</a:t>
                      </a:r>
                      <a:r>
                        <a:rPr lang="cs-CZ" sz="800">
                          <a:effectLst/>
                        </a:rPr>
                        <a:t>)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>
                          <a:effectLst/>
                        </a:rPr>
                        <a:t>66 000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36" tooltip="1970"/>
                        </a:rPr>
                        <a:t>1970</a:t>
                      </a:r>
                      <a:endParaRPr lang="cs-CZ" sz="800">
                        <a:effectLst/>
                      </a:endParaRP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>
                          <a:effectLst/>
                        </a:rPr>
                        <a:t>7,9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4734">
                <a:tc>
                  <a:txBody>
                    <a:bodyPr/>
                    <a:lstStyle/>
                    <a:p>
                      <a:pPr algn="l"/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37" tooltip="Čching-chaj"/>
                        </a:rPr>
                        <a:t>Čching-chaj</a:t>
                      </a:r>
                      <a:r>
                        <a:rPr lang="cs-CZ" sz="800">
                          <a:effectLst/>
                        </a:rPr>
                        <a:t>, </a:t>
                      </a:r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9" tooltip="Čína"/>
                        </a:rPr>
                        <a:t>Čína</a:t>
                      </a:r>
                      <a:endParaRPr lang="cs-CZ" sz="800">
                        <a:effectLst/>
                      </a:endParaRP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>
                          <a:effectLst/>
                        </a:rPr>
                        <a:t>40 000</a:t>
                      </a:r>
                      <a:r>
                        <a:rPr lang="cs-CZ" sz="800" u="none" strike="noStrike">
                          <a:solidFill>
                            <a:srgbClr val="663366"/>
                          </a:solidFill>
                          <a:effectLst/>
                          <a:hlinkClick r:id="rId38"/>
                        </a:rPr>
                        <a:t>[2]</a:t>
                      </a:r>
                      <a:endParaRPr lang="cs-CZ" sz="800">
                        <a:effectLst/>
                      </a:endParaRP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39" tooltip="1927"/>
                        </a:rPr>
                        <a:t>1927</a:t>
                      </a:r>
                      <a:endParaRPr lang="cs-CZ" sz="800">
                        <a:effectLst/>
                      </a:endParaRP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>
                          <a:effectLst/>
                        </a:rPr>
                        <a:t>7,6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2885">
                <a:tc>
                  <a:txBody>
                    <a:bodyPr/>
                    <a:lstStyle/>
                    <a:p>
                      <a:pPr algn="l"/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19" tooltip="Japonsko"/>
                        </a:rPr>
                        <a:t>Japonsko</a:t>
                      </a:r>
                      <a:r>
                        <a:rPr lang="cs-CZ" sz="800">
                          <a:effectLst/>
                        </a:rPr>
                        <a:t> (viz </a:t>
                      </a:r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40" tooltip="Zemětřesení a tsunami v Tóhoku 2011"/>
                        </a:rPr>
                        <a:t>Zemětřesení a tsunami v Tóhoku 2011</a:t>
                      </a:r>
                      <a:r>
                        <a:rPr lang="cs-CZ" sz="800">
                          <a:effectLst/>
                        </a:rPr>
                        <a:t>)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>
                          <a:effectLst/>
                        </a:rPr>
                        <a:t>16 000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u="none" strike="noStrike">
                          <a:solidFill>
                            <a:srgbClr val="0B0080"/>
                          </a:solidFill>
                          <a:effectLst/>
                          <a:hlinkClick r:id="rId41" tooltip="2011"/>
                        </a:rPr>
                        <a:t>2011</a:t>
                      </a:r>
                      <a:endParaRPr lang="cs-CZ" sz="800">
                        <a:effectLst/>
                      </a:endParaRP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effectLst/>
                        </a:rPr>
                        <a:t>9,0</a:t>
                      </a:r>
                    </a:p>
                  </a:txBody>
                  <a:tcPr marL="38683" marR="38683" marT="19342" marB="1934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926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8B2DB972-661F-43E1-AFC9-AD9E6AC317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2355" y="382271"/>
            <a:ext cx="10990217" cy="601797"/>
          </a:xfrm>
          <a:noFill/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dirty="0">
                <a:solidFill>
                  <a:srgbClr val="0000FF"/>
                </a:solidFill>
              </a:rPr>
              <a:t>Zemětřesení, Tsunami – Indický oceán, 2004 </a:t>
            </a:r>
          </a:p>
        </p:txBody>
      </p:sp>
      <p:pic>
        <p:nvPicPr>
          <p:cNvPr id="48131" name="Obrázek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1916114"/>
            <a:ext cx="4300538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Obrázek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4114800"/>
            <a:ext cx="487680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ovéPole 6"/>
          <p:cNvSpPr txBox="1">
            <a:spLocks noChangeArrowheads="1"/>
          </p:cNvSpPr>
          <p:nvPr/>
        </p:nvSpPr>
        <p:spPr bwMode="auto">
          <a:xfrm>
            <a:off x="1962151" y="1800226"/>
            <a:ext cx="41052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230 tis. obětí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Epidemie arboviróz (</a:t>
            </a:r>
            <a:r>
              <a:rPr lang="cs-CZ" alt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dengue)</a:t>
            </a:r>
            <a:endParaRPr lang="cs-CZ" altLang="cs-CZ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6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544C26C1-2F0C-4104-92DC-F73FCC8BD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4333" y="270873"/>
            <a:ext cx="6263186" cy="608693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0000FF"/>
                </a:solidFill>
              </a:rPr>
              <a:t>Povodně ČR (1997, 2002)</a:t>
            </a:r>
          </a:p>
        </p:txBody>
      </p:sp>
      <p:pic>
        <p:nvPicPr>
          <p:cNvPr id="49155" name="Obráze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6" y="1196975"/>
            <a:ext cx="5172075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Obrázek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6" y="4076700"/>
            <a:ext cx="517207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35430" y="2297657"/>
            <a:ext cx="37882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 smtClean="0">
                <a:solidFill>
                  <a:srgbClr val="0000DC"/>
                </a:solidFill>
                <a:latin typeface="+mn-lt"/>
              </a:rPr>
              <a:t>Kalamitní stav komárů</a:t>
            </a:r>
          </a:p>
          <a:p>
            <a:pPr algn="l"/>
            <a:endParaRPr lang="cs-CZ" sz="2800" dirty="0">
              <a:solidFill>
                <a:srgbClr val="0000DC"/>
              </a:solidFill>
              <a:latin typeface="+mn-lt"/>
            </a:endParaRPr>
          </a:p>
          <a:p>
            <a:pPr algn="l"/>
            <a:r>
              <a:rPr lang="cs-CZ" sz="2800" dirty="0" smtClean="0">
                <a:solidFill>
                  <a:srgbClr val="0000DC"/>
                </a:solidFill>
                <a:latin typeface="+mn-lt"/>
              </a:rPr>
              <a:t>WNV, TAHV</a:t>
            </a:r>
          </a:p>
        </p:txBody>
      </p:sp>
    </p:spTree>
    <p:extLst>
      <p:ext uri="{BB962C8B-B14F-4D97-AF65-F5344CB8AC3E}">
        <p14:creationId xmlns:p14="http://schemas.microsoft.com/office/powerpoint/2010/main" val="47091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80AD69F4-759E-48F8-87F8-4864568C3C02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121933" y="237808"/>
            <a:ext cx="5194753" cy="641758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rgbClr val="0000DC"/>
                </a:solidFill>
              </a:rPr>
              <a:t> </a:t>
            </a:r>
            <a:r>
              <a:rPr lang="cs-CZ" altLang="cs-CZ" b="1" dirty="0">
                <a:solidFill>
                  <a:srgbClr val="0000DC"/>
                </a:solidFill>
              </a:rPr>
              <a:t>Faktory  biotické 1/3</a:t>
            </a:r>
            <a:endParaRPr lang="cs-CZ" altLang="cs-CZ" dirty="0">
              <a:solidFill>
                <a:srgbClr val="0000DC"/>
              </a:solidFill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E57699EF-CB59-4ACE-AC0D-6E3A2DBC7F5D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478971" y="1141413"/>
            <a:ext cx="10668000" cy="4641078"/>
          </a:xfrm>
          <a:noFill/>
        </p:spPr>
        <p:txBody>
          <a:bodyPr/>
          <a:lstStyle/>
          <a:p>
            <a:pPr algn="just">
              <a:defRPr/>
            </a:pPr>
            <a:r>
              <a:rPr lang="cs-CZ" altLang="cs-CZ" sz="2600" dirty="0">
                <a:solidFill>
                  <a:srgbClr val="0000DC"/>
                </a:solidFill>
              </a:rPr>
              <a:t>hustota a dynamika populací obratlovčích hostitelů nákaz, a bezobratlých přenašečů;</a:t>
            </a:r>
          </a:p>
          <a:p>
            <a:pPr algn="just">
              <a:defRPr/>
            </a:pPr>
            <a:r>
              <a:rPr lang="cs-CZ" altLang="cs-CZ" sz="2600" dirty="0">
                <a:solidFill>
                  <a:srgbClr val="0000DC"/>
                </a:solidFill>
              </a:rPr>
              <a:t>jejich bionomie a etologie (např. existence kolonií, společných shromaždišť a nocovišť, </a:t>
            </a:r>
            <a:r>
              <a:rPr lang="cs-CZ" altLang="cs-CZ" sz="2600" dirty="0" err="1">
                <a:solidFill>
                  <a:srgbClr val="0000DC"/>
                </a:solidFill>
              </a:rPr>
              <a:t>synantropie</a:t>
            </a:r>
            <a:r>
              <a:rPr lang="cs-CZ" altLang="cs-CZ" sz="2600" dirty="0">
                <a:solidFill>
                  <a:srgbClr val="0000DC"/>
                </a:solidFill>
              </a:rPr>
              <a:t>, fenologie (sezonnost);</a:t>
            </a:r>
          </a:p>
          <a:p>
            <a:pPr algn="just">
              <a:defRPr/>
            </a:pPr>
            <a:r>
              <a:rPr lang="cs-CZ" altLang="cs-CZ" sz="2600" dirty="0">
                <a:solidFill>
                  <a:srgbClr val="0000DC"/>
                </a:solidFill>
              </a:rPr>
              <a:t>mobilita ("</a:t>
            </a:r>
            <a:r>
              <a:rPr lang="cs-CZ" altLang="cs-CZ" sz="2600" dirty="0" err="1">
                <a:solidFill>
                  <a:srgbClr val="0000DC"/>
                </a:solidFill>
              </a:rPr>
              <a:t>home</a:t>
            </a:r>
            <a:r>
              <a:rPr lang="cs-CZ" altLang="cs-CZ" sz="2600" dirty="0">
                <a:solidFill>
                  <a:srgbClr val="0000DC"/>
                </a:solidFill>
              </a:rPr>
              <a:t> </a:t>
            </a:r>
            <a:r>
              <a:rPr lang="cs-CZ" altLang="cs-CZ" sz="2600" dirty="0" err="1">
                <a:solidFill>
                  <a:srgbClr val="0000DC"/>
                </a:solidFill>
              </a:rPr>
              <a:t>range</a:t>
            </a:r>
            <a:r>
              <a:rPr lang="cs-CZ" altLang="cs-CZ" sz="2600" dirty="0">
                <a:solidFill>
                  <a:srgbClr val="0000DC"/>
                </a:solidFill>
              </a:rPr>
              <a:t>") a </a:t>
            </a:r>
            <a:r>
              <a:rPr lang="cs-CZ" altLang="cs-CZ" sz="2600" dirty="0" err="1">
                <a:solidFill>
                  <a:srgbClr val="0000DC"/>
                </a:solidFill>
              </a:rPr>
              <a:t>migrabilita</a:t>
            </a:r>
            <a:r>
              <a:rPr lang="cs-CZ" altLang="cs-CZ" sz="2600" dirty="0">
                <a:solidFill>
                  <a:srgbClr val="0000DC"/>
                </a:solidFill>
              </a:rPr>
              <a:t> (tah ptáků, invaze, potulky) hostitelů i přenašečů;</a:t>
            </a:r>
          </a:p>
          <a:p>
            <a:pPr algn="just">
              <a:defRPr/>
            </a:pPr>
            <a:r>
              <a:rPr lang="cs-CZ" altLang="cs-CZ" sz="2600" dirty="0">
                <a:solidFill>
                  <a:srgbClr val="0000DC"/>
                </a:solidFill>
              </a:rPr>
              <a:t>imunita populací obratlovců („</a:t>
            </a:r>
            <a:r>
              <a:rPr lang="cs-CZ" altLang="cs-CZ" sz="2600" dirty="0" err="1">
                <a:solidFill>
                  <a:srgbClr val="0000DC"/>
                </a:solidFill>
              </a:rPr>
              <a:t>herd</a:t>
            </a:r>
            <a:r>
              <a:rPr lang="cs-CZ" altLang="cs-CZ" sz="2600" dirty="0">
                <a:solidFill>
                  <a:srgbClr val="0000DC"/>
                </a:solidFill>
              </a:rPr>
              <a:t> </a:t>
            </a:r>
            <a:r>
              <a:rPr lang="cs-CZ" altLang="cs-CZ" sz="2600" dirty="0" err="1">
                <a:solidFill>
                  <a:srgbClr val="0000DC"/>
                </a:solidFill>
              </a:rPr>
              <a:t>immunity</a:t>
            </a:r>
            <a:r>
              <a:rPr lang="cs-CZ" altLang="cs-CZ" sz="2600" dirty="0">
                <a:solidFill>
                  <a:srgbClr val="0000DC"/>
                </a:solidFill>
              </a:rPr>
              <a:t>“)</a:t>
            </a:r>
          </a:p>
          <a:p>
            <a:pPr algn="just">
              <a:defRPr/>
            </a:pPr>
            <a:r>
              <a:rPr lang="cs-CZ" altLang="cs-CZ" sz="2600" dirty="0">
                <a:solidFill>
                  <a:srgbClr val="0000DC"/>
                </a:solidFill>
              </a:rPr>
              <a:t>přítomnost stresových faktorů (malnutrice, přemnožení aj.) v populaci;</a:t>
            </a:r>
          </a:p>
          <a:p>
            <a:pPr algn="just">
              <a:defRPr/>
            </a:pPr>
            <a:r>
              <a:rPr lang="cs-CZ" altLang="cs-CZ" sz="2600" dirty="0">
                <a:solidFill>
                  <a:srgbClr val="0000DC"/>
                </a:solidFill>
              </a:rPr>
              <a:t>charakter a typ vegetace (</a:t>
            </a:r>
            <a:r>
              <a:rPr lang="cs-CZ" altLang="cs-CZ" sz="2600" dirty="0" err="1">
                <a:solidFill>
                  <a:srgbClr val="0000DC"/>
                </a:solidFill>
              </a:rPr>
              <a:t>vektoři</a:t>
            </a:r>
            <a:r>
              <a:rPr lang="cs-CZ" altLang="cs-CZ" sz="2600" dirty="0">
                <a:solidFill>
                  <a:srgbClr val="0000DC"/>
                </a:solidFill>
              </a:rPr>
              <a:t>);</a:t>
            </a:r>
          </a:p>
          <a:p>
            <a:pPr algn="just">
              <a:defRPr/>
            </a:pPr>
            <a:r>
              <a:rPr lang="cs-CZ" altLang="cs-CZ" sz="2600" dirty="0">
                <a:solidFill>
                  <a:srgbClr val="0000DC"/>
                </a:solidFill>
              </a:rPr>
              <a:t>změny patogenů samotných, okruhu jejich hostitelů, vektorů.</a:t>
            </a:r>
          </a:p>
        </p:txBody>
      </p:sp>
    </p:spTree>
    <p:extLst>
      <p:ext uri="{BB962C8B-B14F-4D97-AF65-F5344CB8AC3E}">
        <p14:creationId xmlns:p14="http://schemas.microsoft.com/office/powerpoint/2010/main" val="103069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Nocoviště havrana polní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628775"/>
            <a:ext cx="278923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F2216B28-936A-4EF9-AF52-7F1D8579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4627063" cy="451576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rgbClr val="0000FF"/>
                </a:solidFill>
              </a:rPr>
              <a:t>Nocoviště havranů</a:t>
            </a:r>
          </a:p>
        </p:txBody>
      </p:sp>
      <p:pic>
        <p:nvPicPr>
          <p:cNvPr id="51204" name="Picture 6" descr="… a pribyva… Foto – Svetlana Vranov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3027363"/>
            <a:ext cx="50863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26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3C7EA73A-CB0B-4F55-A068-9015437431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5846263" cy="451576"/>
          </a:xfrm>
          <a:noFill/>
        </p:spPr>
        <p:txBody>
          <a:bodyPr/>
          <a:lstStyle/>
          <a:p>
            <a:pPr>
              <a:defRPr/>
            </a:pPr>
            <a:r>
              <a:rPr lang="cs-CZ" altLang="cs-CZ" dirty="0" err="1">
                <a:solidFill>
                  <a:srgbClr val="0000FF"/>
                </a:solidFill>
              </a:rPr>
              <a:t>Migrabilita</a:t>
            </a:r>
            <a:r>
              <a:rPr lang="cs-CZ" altLang="cs-CZ" dirty="0">
                <a:solidFill>
                  <a:srgbClr val="0000FF"/>
                </a:solidFill>
              </a:rPr>
              <a:t>, tahy ptactva</a:t>
            </a:r>
          </a:p>
        </p:txBody>
      </p:sp>
      <p:pic>
        <p:nvPicPr>
          <p:cNvPr id="52227" name="Obrázek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1417638"/>
            <a:ext cx="3552825" cy="49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ovéPole 2"/>
          <p:cNvSpPr txBox="1">
            <a:spLocks noChangeArrowheads="1"/>
          </p:cNvSpPr>
          <p:nvPr/>
        </p:nvSpPr>
        <p:spPr bwMode="auto">
          <a:xfrm>
            <a:off x="1847850" y="2708275"/>
            <a:ext cx="21605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Usutu</a:t>
            </a:r>
            <a:r>
              <a:rPr lang="cs-CZ" altLang="cs-CZ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virus</a:t>
            </a:r>
          </a:p>
        </p:txBody>
      </p:sp>
    </p:spTree>
    <p:extLst>
      <p:ext uri="{BB962C8B-B14F-4D97-AF65-F5344CB8AC3E}">
        <p14:creationId xmlns:p14="http://schemas.microsoft.com/office/powerpoint/2010/main" val="262104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bdélník 1">
            <a:extLst>
              <a:ext uri="{FF2B5EF4-FFF2-40B4-BE49-F238E27FC236}">
                <a16:creationId xmlns:a16="http://schemas.microsoft.com/office/drawing/2014/main" id="{97E68318-1C0F-4DE1-B1F3-AF90567B3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115934"/>
            <a:ext cx="8424862" cy="18145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just">
              <a:defRPr/>
            </a:pPr>
            <a:r>
              <a:rPr lang="cs-CZ" altLang="cs-CZ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cs-CZ" altLang="cs-CZ" sz="28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transmisivních</a:t>
            </a:r>
            <a:r>
              <a:rPr lang="cs-CZ" altLang="cs-CZ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nákaz je neméně důležitá populační dynamika jejich vektorů, především mimořádné přemnožení </a:t>
            </a:r>
            <a:r>
              <a:rPr lang="cs-CZ" altLang="cs-CZ" sz="28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hematofágních</a:t>
            </a:r>
            <a:r>
              <a:rPr lang="cs-CZ" altLang="cs-CZ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členovců (u škodlivého hmyzu označované ekology jako </a:t>
            </a:r>
            <a:r>
              <a:rPr lang="cs-CZ" altLang="cs-CZ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gradace</a:t>
            </a:r>
            <a:r>
              <a:rPr lang="cs-CZ" altLang="cs-CZ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54275" name="Obrázek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074863"/>
            <a:ext cx="4189413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Obrázek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4" y="2074863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Obrázek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5353051"/>
            <a:ext cx="2735263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Obrázek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1" y="4652964"/>
            <a:ext cx="3503613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90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2B90116D-EB83-4CBD-8C6A-D5595A4B59FA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807562" y="521607"/>
            <a:ext cx="5143363" cy="532130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rgbClr val="0000DC"/>
                </a:solidFill>
              </a:rPr>
              <a:t> </a:t>
            </a:r>
            <a:r>
              <a:rPr lang="cs-CZ" altLang="cs-CZ" b="1" dirty="0">
                <a:solidFill>
                  <a:srgbClr val="0000DC"/>
                </a:solidFill>
              </a:rPr>
              <a:t>Faktory  biotické 2/3</a:t>
            </a:r>
            <a:endParaRPr lang="cs-CZ" altLang="cs-CZ" dirty="0">
              <a:solidFill>
                <a:srgbClr val="0000DC"/>
              </a:solidFill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187FA349-137A-4F3A-BC4D-B67A1C005E6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627017" y="1923099"/>
            <a:ext cx="10572206" cy="2796947"/>
          </a:xfrm>
          <a:noFill/>
        </p:spPr>
        <p:txBody>
          <a:bodyPr/>
          <a:lstStyle/>
          <a:p>
            <a:pPr marL="457200" indent="-457200" algn="just">
              <a:buNone/>
              <a:defRPr/>
            </a:pPr>
            <a:r>
              <a:rPr lang="cs-CZ" altLang="cs-CZ" sz="2400" b="1" dirty="0">
                <a:solidFill>
                  <a:srgbClr val="0000DC"/>
                </a:solidFill>
              </a:rPr>
              <a:t>Populační dynamika</a:t>
            </a:r>
            <a:r>
              <a:rPr lang="cs-CZ" altLang="cs-CZ" sz="2400" dirty="0">
                <a:solidFill>
                  <a:srgbClr val="0000DC"/>
                </a:solidFill>
              </a:rPr>
              <a:t> hostitelů patogenních agens je velmi významná; nejzávažnější je </a:t>
            </a:r>
            <a:r>
              <a:rPr lang="cs-CZ" altLang="cs-CZ" sz="2400" b="1" dirty="0">
                <a:solidFill>
                  <a:srgbClr val="0000DC"/>
                </a:solidFill>
              </a:rPr>
              <a:t>přemnožení </a:t>
            </a:r>
            <a:r>
              <a:rPr lang="cs-CZ" altLang="cs-CZ" sz="2400" dirty="0">
                <a:solidFill>
                  <a:srgbClr val="0000DC"/>
                </a:solidFill>
              </a:rPr>
              <a:t>volně žijících obratlovců.</a:t>
            </a:r>
          </a:p>
          <a:p>
            <a:pPr marL="457200" indent="-457200" algn="just">
              <a:buNone/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Křeček v r. 1972 na východním Slovensku dosáhl populační hustoty 200 ex./ha, a stal se zdrojem nákazy tularemií, vzteklinou aj.). </a:t>
            </a:r>
          </a:p>
          <a:p>
            <a:pPr marL="457200" indent="-457200" algn="just">
              <a:buNone/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Tuhá zima nutí některé </a:t>
            </a:r>
            <a:r>
              <a:rPr lang="cs-CZ" altLang="cs-CZ" sz="2400" dirty="0" err="1">
                <a:solidFill>
                  <a:srgbClr val="0000DC"/>
                </a:solidFill>
              </a:rPr>
              <a:t>exoantropní</a:t>
            </a:r>
            <a:r>
              <a:rPr lang="cs-CZ" altLang="cs-CZ" sz="2400" dirty="0">
                <a:solidFill>
                  <a:srgbClr val="0000DC"/>
                </a:solidFill>
              </a:rPr>
              <a:t> savce a ptáky k přechodně </a:t>
            </a:r>
            <a:r>
              <a:rPr lang="cs-CZ" altLang="cs-CZ" sz="2400" dirty="0" err="1">
                <a:solidFill>
                  <a:srgbClr val="0000DC"/>
                </a:solidFill>
              </a:rPr>
              <a:t>synantropnímu</a:t>
            </a:r>
            <a:r>
              <a:rPr lang="cs-CZ" altLang="cs-CZ" sz="2400" dirty="0">
                <a:solidFill>
                  <a:srgbClr val="0000DC"/>
                </a:solidFill>
              </a:rPr>
              <a:t> způsobu života. </a:t>
            </a:r>
          </a:p>
        </p:txBody>
      </p:sp>
    </p:spTree>
    <p:extLst>
      <p:ext uri="{BB962C8B-B14F-4D97-AF65-F5344CB8AC3E}">
        <p14:creationId xmlns:p14="http://schemas.microsoft.com/office/powerpoint/2010/main" val="370174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800" y="431394"/>
            <a:ext cx="8229600" cy="777875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 eaLnBrk="1" hangingPunct="1"/>
            <a:r>
              <a:rPr lang="cs-CZ" altLang="cs-CZ" dirty="0" err="1" smtClean="0">
                <a:solidFill>
                  <a:srgbClr val="0000FF"/>
                </a:solidFill>
              </a:rPr>
              <a:t>Emergentní</a:t>
            </a:r>
            <a:r>
              <a:rPr lang="cs-CZ" altLang="cs-CZ" dirty="0" smtClean="0">
                <a:solidFill>
                  <a:srgbClr val="0000FF"/>
                </a:solidFill>
              </a:rPr>
              <a:t> nákazy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9D9068FA-8E75-4E32-8DE3-380D62145D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accent1"/>
            </a:solidFill>
          </a:ln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angl. </a:t>
            </a:r>
            <a:r>
              <a:rPr lang="en-US" alt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cs-CZ" altLang="cs-CZ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emerging</a:t>
            </a:r>
            <a:r>
              <a:rPr lang="cs-CZ" alt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diseases</a:t>
            </a:r>
            <a:r>
              <a:rPr lang="en-US" alt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cs-CZ" altLang="cs-CZ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 eaLnBrk="1" hangingPunct="1">
              <a:buFontTx/>
              <a:buNone/>
              <a:defRPr/>
            </a:pPr>
            <a:r>
              <a:rPr lang="cs-CZ" altLang="cs-CZ" b="1" i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emergere</a:t>
            </a:r>
            <a:r>
              <a:rPr lang="cs-CZ" altLang="cs-CZ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(lat.) = vynořit se, vzejít,   vyzdvihnout na povrch, objevit se, vystupovat</a:t>
            </a:r>
            <a:endParaRPr lang="en-US" altLang="cs-CZ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Tx/>
              <a:buNone/>
              <a:defRPr/>
            </a:pPr>
            <a:endParaRPr lang="cs-CZ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cs-CZ" altLang="cs-CZ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Nebo </a:t>
            </a:r>
          </a:p>
          <a:p>
            <a:pPr algn="ctr" eaLnBrk="1" hangingPunct="1">
              <a:buFontTx/>
              <a:buNone/>
              <a:defRPr/>
            </a:pPr>
            <a:r>
              <a:rPr lang="cs-CZ" altLang="cs-CZ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re-</a:t>
            </a:r>
            <a:r>
              <a:rPr lang="cs-CZ" altLang="cs-CZ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emergentní</a:t>
            </a:r>
            <a:r>
              <a:rPr lang="cs-CZ" altLang="cs-CZ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nákazy</a:t>
            </a:r>
          </a:p>
          <a:p>
            <a:pPr algn="ctr" eaLnBrk="1" hangingPunct="1">
              <a:buFontTx/>
              <a:buNone/>
              <a:defRPr/>
            </a:pPr>
            <a:r>
              <a:rPr lang="cs-CZ" altLang="cs-CZ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(angl. </a:t>
            </a:r>
            <a:r>
              <a:rPr lang="en-US" alt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cs-CZ" alt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re-</a:t>
            </a:r>
            <a:r>
              <a:rPr lang="cs-CZ" altLang="cs-CZ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emerging</a:t>
            </a:r>
            <a:r>
              <a:rPr lang="cs-CZ" alt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diseases</a:t>
            </a:r>
            <a:r>
              <a:rPr lang="en-US" alt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cs-CZ" altLang="cs-CZ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2674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6F942A8-A769-46E7-84A2-DB9FDD0017A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112453" y="512899"/>
            <a:ext cx="5204233" cy="575673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rgbClr val="0000DC"/>
                </a:solidFill>
              </a:rPr>
              <a:t> </a:t>
            </a:r>
            <a:r>
              <a:rPr lang="cs-CZ" altLang="cs-CZ" b="1" dirty="0">
                <a:solidFill>
                  <a:srgbClr val="0000DC"/>
                </a:solidFill>
              </a:rPr>
              <a:t>Faktory  biotické 3/3</a:t>
            </a:r>
            <a:endParaRPr lang="cs-CZ" altLang="cs-CZ" dirty="0">
              <a:solidFill>
                <a:srgbClr val="0000DC"/>
              </a:solidFill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1D27638F-DE30-40BB-9DE2-A8E51E3CBD7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461554" y="1862139"/>
            <a:ext cx="11425646" cy="3406547"/>
          </a:xfrm>
          <a:noFill/>
        </p:spPr>
        <p:txBody>
          <a:bodyPr/>
          <a:lstStyle/>
          <a:p>
            <a:pPr marL="457200" indent="-457200" algn="just">
              <a:buNone/>
              <a:defRPr/>
            </a:pPr>
            <a:r>
              <a:rPr lang="cs-CZ" altLang="cs-CZ" sz="2400" b="1" dirty="0">
                <a:solidFill>
                  <a:srgbClr val="0000DC"/>
                </a:solidFill>
              </a:rPr>
              <a:t>Migrace ptáků a savců </a:t>
            </a:r>
            <a:r>
              <a:rPr lang="cs-CZ" altLang="cs-CZ" sz="2400" dirty="0">
                <a:solidFill>
                  <a:srgbClr val="0000DC"/>
                </a:solidFill>
              </a:rPr>
              <a:t>- přenos agens táhnoucími obratlovci anebo přenos infikovaných ektoparazitů. Např. </a:t>
            </a:r>
            <a:r>
              <a:rPr lang="cs-CZ" altLang="cs-CZ" sz="2400" dirty="0" err="1">
                <a:solidFill>
                  <a:srgbClr val="0000DC"/>
                </a:solidFill>
              </a:rPr>
              <a:t>Hoogstraal</a:t>
            </a:r>
            <a:r>
              <a:rPr lang="cs-CZ" altLang="cs-CZ" sz="2400" dirty="0">
                <a:solidFill>
                  <a:srgbClr val="0000DC"/>
                </a:solidFill>
              </a:rPr>
              <a:t> a kol. prohlédli na jaře 1960 a 1962 na pobřeží Egypta stovky ptáků v době jejich tahu severním směrem, a klíšťata (z nichž asi 90% tvořil africký poddruh </a:t>
            </a:r>
            <a:r>
              <a:rPr lang="cs-CZ" altLang="cs-CZ" sz="2400" b="1" i="1" dirty="0" err="1">
                <a:solidFill>
                  <a:srgbClr val="0000DC"/>
                </a:solidFill>
              </a:rPr>
              <a:t>Hyalomma</a:t>
            </a:r>
            <a:r>
              <a:rPr lang="cs-CZ" altLang="cs-CZ" sz="2400" b="1" i="1" dirty="0">
                <a:solidFill>
                  <a:srgbClr val="0000DC"/>
                </a:solidFill>
              </a:rPr>
              <a:t> </a:t>
            </a:r>
            <a:r>
              <a:rPr lang="cs-CZ" altLang="cs-CZ" sz="2400" b="1" i="1" dirty="0" err="1">
                <a:solidFill>
                  <a:srgbClr val="0000DC"/>
                </a:solidFill>
              </a:rPr>
              <a:t>marginatum</a:t>
            </a:r>
            <a:r>
              <a:rPr lang="cs-CZ" altLang="cs-CZ" sz="2400" b="1" i="1" dirty="0">
                <a:solidFill>
                  <a:srgbClr val="0000DC"/>
                </a:solidFill>
              </a:rPr>
              <a:t> </a:t>
            </a:r>
            <a:r>
              <a:rPr lang="cs-CZ" altLang="cs-CZ" sz="2400" b="1" i="1" dirty="0" err="1">
                <a:solidFill>
                  <a:srgbClr val="0000DC"/>
                </a:solidFill>
              </a:rPr>
              <a:t>rufipes</a:t>
            </a:r>
            <a:r>
              <a:rPr lang="cs-CZ" altLang="cs-CZ" sz="2400" dirty="0">
                <a:solidFill>
                  <a:srgbClr val="0000DC"/>
                </a:solidFill>
              </a:rPr>
              <a:t>) nalezli na 10% z nich. Africká klíšťata byla prokázána na ptácích také v Bulharsku, a </a:t>
            </a:r>
            <a:r>
              <a:rPr lang="cs-CZ" altLang="cs-CZ" sz="2400" i="1" dirty="0" err="1">
                <a:solidFill>
                  <a:srgbClr val="0000DC"/>
                </a:solidFill>
              </a:rPr>
              <a:t>Hyalomma</a:t>
            </a:r>
            <a:r>
              <a:rPr lang="cs-CZ" altLang="cs-CZ" sz="2400" i="1" dirty="0">
                <a:solidFill>
                  <a:srgbClr val="0000DC"/>
                </a:solidFill>
              </a:rPr>
              <a:t> </a:t>
            </a:r>
            <a:r>
              <a:rPr lang="cs-CZ" altLang="cs-CZ" sz="2400" i="1" dirty="0" err="1">
                <a:solidFill>
                  <a:srgbClr val="0000DC"/>
                </a:solidFill>
              </a:rPr>
              <a:t>marginatum</a:t>
            </a:r>
            <a:r>
              <a:rPr lang="cs-CZ" altLang="cs-CZ" sz="2400" i="1" dirty="0">
                <a:solidFill>
                  <a:srgbClr val="0000DC"/>
                </a:solidFill>
              </a:rPr>
              <a:t> </a:t>
            </a:r>
            <a:r>
              <a:rPr lang="cs-CZ" altLang="cs-CZ" sz="2400" dirty="0">
                <a:solidFill>
                  <a:srgbClr val="0000DC"/>
                </a:solidFill>
              </a:rPr>
              <a:t>ojediněle v ČR, Finsku nebo Anglii. Kromě ptáků migrují na delší vzdálenosti i někteří savci - např. </a:t>
            </a:r>
            <a:r>
              <a:rPr lang="cs-CZ" altLang="cs-CZ" sz="2400" b="1" dirty="0">
                <a:solidFill>
                  <a:srgbClr val="0000DC"/>
                </a:solidFill>
              </a:rPr>
              <a:t>netopýři</a:t>
            </a:r>
            <a:r>
              <a:rPr lang="cs-CZ" altLang="cs-CZ" sz="2400" dirty="0">
                <a:solidFill>
                  <a:srgbClr val="0000DC"/>
                </a:solidFill>
              </a:rPr>
              <a:t> (</a:t>
            </a:r>
            <a:r>
              <a:rPr lang="cs-CZ" altLang="cs-CZ" sz="2400" i="1" dirty="0" err="1">
                <a:solidFill>
                  <a:srgbClr val="0000DC"/>
                </a:solidFill>
              </a:rPr>
              <a:t>Miniopterus</a:t>
            </a:r>
            <a:r>
              <a:rPr lang="cs-CZ" altLang="cs-CZ" sz="2400" i="1" dirty="0">
                <a:solidFill>
                  <a:srgbClr val="0000DC"/>
                </a:solidFill>
              </a:rPr>
              <a:t> </a:t>
            </a:r>
            <a:r>
              <a:rPr lang="cs-CZ" altLang="cs-CZ" sz="2400" i="1" dirty="0" err="1">
                <a:solidFill>
                  <a:srgbClr val="0000DC"/>
                </a:solidFill>
              </a:rPr>
              <a:t>schreibersi</a:t>
            </a:r>
            <a:r>
              <a:rPr lang="cs-CZ" altLang="cs-CZ" sz="2400" dirty="0">
                <a:solidFill>
                  <a:srgbClr val="0000DC"/>
                </a:solidFill>
              </a:rPr>
              <a:t>), létavec stěhovavý </a:t>
            </a:r>
            <a:r>
              <a:rPr lang="cs-CZ" altLang="cs-CZ" sz="2400" i="1" dirty="0">
                <a:solidFill>
                  <a:srgbClr val="0000DC"/>
                </a:solidFill>
              </a:rPr>
              <a:t>. </a:t>
            </a:r>
            <a:endParaRPr lang="cs-CZ" altLang="cs-CZ" sz="2400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 noChangeArrowheads="1"/>
          </p:cNvSpPr>
          <p:nvPr>
            <p:ph type="title"/>
          </p:nvPr>
        </p:nvSpPr>
        <p:spPr>
          <a:xfrm>
            <a:off x="2976382" y="245564"/>
            <a:ext cx="5749607" cy="625294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0000FF"/>
                </a:solidFill>
              </a:rPr>
              <a:t>Sociální (antropogenní)</a:t>
            </a:r>
          </a:p>
        </p:txBody>
      </p:sp>
      <p:sp>
        <p:nvSpPr>
          <p:cNvPr id="60419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2135188" y="1223963"/>
            <a:ext cx="8229600" cy="5257800"/>
          </a:xfrm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cs-CZ" altLang="cs-CZ" dirty="0" smtClean="0"/>
              <a:t>sociodemografické změny</a:t>
            </a:r>
          </a:p>
          <a:p>
            <a:pPr eaLnBrk="1" hangingPunct="1"/>
            <a:r>
              <a:rPr lang="cs-CZ" altLang="cs-CZ" dirty="0" smtClean="0"/>
              <a:t>obchod (potraviny, </a:t>
            </a:r>
            <a:r>
              <a:rPr lang="cs-CZ" altLang="cs-CZ" dirty="0" err="1" smtClean="0"/>
              <a:t>wildlife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pets</a:t>
            </a:r>
            <a:r>
              <a:rPr lang="cs-CZ" altLang="cs-CZ" dirty="0" smtClean="0"/>
              <a:t>)</a:t>
            </a:r>
          </a:p>
          <a:p>
            <a:pPr eaLnBrk="1" hangingPunct="1"/>
            <a:r>
              <a:rPr lang="cs-CZ" altLang="cs-CZ" dirty="0" smtClean="0"/>
              <a:t>expanze a intenzifikace zemědělství </a:t>
            </a:r>
          </a:p>
          <a:p>
            <a:pPr eaLnBrk="1" hangingPunct="1"/>
            <a:r>
              <a:rPr lang="cs-CZ" altLang="cs-CZ" dirty="0" smtClean="0"/>
              <a:t>sociální katastrofy</a:t>
            </a:r>
          </a:p>
          <a:p>
            <a:pPr eaLnBrk="1" hangingPunct="1"/>
            <a:r>
              <a:rPr lang="cs-CZ" altLang="cs-CZ" dirty="0" smtClean="0"/>
              <a:t>kolektivní způsob života</a:t>
            </a:r>
          </a:p>
          <a:p>
            <a:pPr eaLnBrk="1" hangingPunct="1"/>
            <a:r>
              <a:rPr lang="cs-CZ" altLang="cs-CZ" dirty="0" smtClean="0"/>
              <a:t>změny v životním stylu</a:t>
            </a:r>
          </a:p>
          <a:p>
            <a:pPr eaLnBrk="1" hangingPunct="1"/>
            <a:r>
              <a:rPr lang="cs-CZ" altLang="cs-CZ" dirty="0" smtClean="0"/>
              <a:t>profesionální nákazy</a:t>
            </a:r>
          </a:p>
          <a:p>
            <a:pPr eaLnBrk="1" hangingPunct="1"/>
            <a:r>
              <a:rPr lang="cs-CZ" altLang="cs-CZ" dirty="0" smtClean="0"/>
              <a:t>rezistence </a:t>
            </a:r>
            <a:r>
              <a:rPr lang="cs-CZ" altLang="cs-CZ" dirty="0" smtClean="0"/>
              <a:t>k </a:t>
            </a:r>
            <a:r>
              <a:rPr lang="cs-CZ" altLang="cs-CZ" dirty="0" err="1" smtClean="0"/>
              <a:t>antivirotikům</a:t>
            </a:r>
            <a:endParaRPr lang="cs-CZ" altLang="cs-CZ" dirty="0" smtClean="0"/>
          </a:p>
          <a:p>
            <a:pPr eaLnBrk="1" hangingPunct="1"/>
            <a:r>
              <a:rPr lang="cs-CZ" altLang="cs-CZ" dirty="0" smtClean="0"/>
              <a:t>krevní deriváty, transplantace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50067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/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6699703" cy="451576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0000FF"/>
                </a:solidFill>
              </a:rPr>
              <a:t>Socio-demografické změny</a:t>
            </a:r>
          </a:p>
        </p:txBody>
      </p:sp>
      <p:sp>
        <p:nvSpPr>
          <p:cNvPr id="62467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2135188" y="2205038"/>
            <a:ext cx="8229600" cy="3700462"/>
          </a:xfrm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cs-CZ" altLang="cs-CZ" smtClean="0"/>
              <a:t>hustota populace (zalidnění)</a:t>
            </a:r>
          </a:p>
          <a:p>
            <a:pPr eaLnBrk="1" hangingPunct="1"/>
            <a:r>
              <a:rPr lang="cs-CZ" altLang="cs-CZ" smtClean="0"/>
              <a:t>sociální status (</a:t>
            </a:r>
            <a:r>
              <a:rPr lang="cs-CZ" altLang="cs-CZ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cs-CZ" altLang="cs-CZ" smtClean="0"/>
              <a:t>homeless</a:t>
            </a:r>
            <a:r>
              <a:rPr lang="cs-CZ" altLang="cs-CZ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cs-CZ" altLang="cs-CZ" smtClean="0"/>
              <a:t>)</a:t>
            </a:r>
          </a:p>
          <a:p>
            <a:pPr eaLnBrk="1" hangingPunct="1"/>
            <a:r>
              <a:rPr lang="cs-CZ" altLang="cs-CZ" smtClean="0"/>
              <a:t>urbanizace</a:t>
            </a:r>
          </a:p>
          <a:p>
            <a:pPr eaLnBrk="1" hangingPunct="1"/>
            <a:r>
              <a:rPr lang="cs-CZ" altLang="cs-CZ" smtClean="0"/>
              <a:t>suburbanizace</a:t>
            </a:r>
          </a:p>
          <a:p>
            <a:pPr eaLnBrk="1" hangingPunct="1"/>
            <a:r>
              <a:rPr lang="cs-CZ" altLang="cs-CZ" smtClean="0"/>
              <a:t>migrace</a:t>
            </a:r>
          </a:p>
          <a:p>
            <a:pPr eaLnBrk="1" hangingPunct="1"/>
            <a:r>
              <a:rPr lang="cs-CZ" altLang="cs-CZ" smtClean="0"/>
              <a:t>mobilita</a:t>
            </a:r>
          </a:p>
        </p:txBody>
      </p:sp>
      <p:pic>
        <p:nvPicPr>
          <p:cNvPr id="6246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9" y="3141664"/>
            <a:ext cx="4835525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9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 noChangeArrowheads="1"/>
          </p:cNvSpPr>
          <p:nvPr>
            <p:ph type="title"/>
          </p:nvPr>
        </p:nvSpPr>
        <p:spPr>
          <a:xfrm>
            <a:off x="3457666" y="119802"/>
            <a:ext cx="4317819" cy="619124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0000FF"/>
                </a:solidFill>
              </a:rPr>
              <a:t>Hustota populace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981076"/>
            <a:ext cx="4643437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11588"/>
            <a:ext cx="615632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1075"/>
            <a:ext cx="4762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6576" y="3141664"/>
            <a:ext cx="5051425" cy="3716337"/>
          </a:xfrm>
          <a:noFill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7DABB66-4AA0-48C2-821D-FAD0B2386FA0}"/>
              </a:ext>
            </a:extLst>
          </p:cNvPr>
          <p:cNvSpPr txBox="1"/>
          <p:nvPr/>
        </p:nvSpPr>
        <p:spPr>
          <a:xfrm>
            <a:off x="7824192" y="2657366"/>
            <a:ext cx="3096344" cy="2677656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cs-CZ" sz="2800" dirty="0"/>
              <a:t>Chřipka (H1N1, H5N1, H7N9, H9N2)</a:t>
            </a:r>
          </a:p>
          <a:p>
            <a:pPr>
              <a:defRPr/>
            </a:pPr>
            <a:r>
              <a:rPr lang="cs-CZ" sz="2800" dirty="0"/>
              <a:t>MERS-</a:t>
            </a:r>
            <a:r>
              <a:rPr lang="cs-CZ" sz="2800" dirty="0" err="1"/>
              <a:t>CoV</a:t>
            </a:r>
            <a:endParaRPr lang="cs-CZ" sz="2800" dirty="0"/>
          </a:p>
          <a:p>
            <a:pPr>
              <a:defRPr/>
            </a:pPr>
            <a:r>
              <a:rPr lang="cs-CZ" sz="2800" dirty="0"/>
              <a:t>SARS-</a:t>
            </a:r>
            <a:r>
              <a:rPr lang="cs-CZ" sz="2800" dirty="0" err="1"/>
              <a:t>CoV</a:t>
            </a:r>
            <a:endParaRPr lang="cs-CZ" sz="2800" dirty="0"/>
          </a:p>
          <a:p>
            <a:pPr>
              <a:defRPr/>
            </a:pPr>
            <a:r>
              <a:rPr lang="cs-CZ" sz="2800" dirty="0"/>
              <a:t>SARS-CoV-2</a:t>
            </a:r>
          </a:p>
          <a:p>
            <a:pPr>
              <a:defRPr/>
            </a:pPr>
            <a:r>
              <a:rPr lang="cs-CZ" sz="2800" dirty="0"/>
              <a:t>arbovirózy</a:t>
            </a:r>
          </a:p>
        </p:txBody>
      </p:sp>
    </p:spTree>
    <p:extLst>
      <p:ext uri="{BB962C8B-B14F-4D97-AF65-F5344CB8AC3E}">
        <p14:creationId xmlns:p14="http://schemas.microsoft.com/office/powerpoint/2010/main" val="319613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D6D40D-77B1-4A87-8B72-423D668C5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49238"/>
            <a:ext cx="5029200" cy="1143000"/>
          </a:xfrm>
          <a:ln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dirty="0">
                <a:solidFill>
                  <a:srgbClr val="0000FF"/>
                </a:solidFill>
              </a:rPr>
              <a:t>Ptačí chřipka</a:t>
            </a:r>
            <a:br>
              <a:rPr lang="cs-CZ" dirty="0">
                <a:solidFill>
                  <a:srgbClr val="0000FF"/>
                </a:solidFill>
              </a:rPr>
            </a:br>
            <a:r>
              <a:rPr lang="cs-CZ" sz="3100" dirty="0">
                <a:solidFill>
                  <a:srgbClr val="0000FF"/>
                </a:solidFill>
              </a:rPr>
              <a:t>(H5N1, H9N2, H7N7, H7N9)</a:t>
            </a:r>
          </a:p>
        </p:txBody>
      </p:sp>
      <p:pic>
        <p:nvPicPr>
          <p:cNvPr id="65539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68438"/>
            <a:ext cx="4024313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4127500"/>
            <a:ext cx="410527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4" y="1417639"/>
            <a:ext cx="5119687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127500"/>
            <a:ext cx="3059113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4462464"/>
            <a:ext cx="3203575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66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/>
          <p:cNvSpPr>
            <a:spLocks noGrp="1" noChangeArrowheads="1"/>
          </p:cNvSpPr>
          <p:nvPr>
            <p:ph type="title"/>
          </p:nvPr>
        </p:nvSpPr>
        <p:spPr>
          <a:xfrm>
            <a:off x="1992313" y="228329"/>
            <a:ext cx="3959225" cy="622572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0000FF"/>
                </a:solidFill>
              </a:rPr>
              <a:t>Sociální status</a:t>
            </a: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8851"/>
            <a:ext cx="4733925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83050"/>
            <a:ext cx="4427538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6" y="3867150"/>
            <a:ext cx="54006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57094FF-99E1-42B5-98A0-0BEAF2561499}"/>
              </a:ext>
            </a:extLst>
          </p:cNvPr>
          <p:cNvSpPr txBox="1"/>
          <p:nvPr/>
        </p:nvSpPr>
        <p:spPr>
          <a:xfrm>
            <a:off x="7042758" y="892066"/>
            <a:ext cx="3808122" cy="1384995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800" dirty="0"/>
              <a:t>hepatitidy</a:t>
            </a:r>
          </a:p>
          <a:p>
            <a:pPr>
              <a:defRPr/>
            </a:pPr>
            <a:r>
              <a:rPr lang="cs-CZ" sz="2800" dirty="0"/>
              <a:t>respirační virové </a:t>
            </a:r>
            <a:r>
              <a:rPr lang="cs-CZ" sz="2800" dirty="0" smtClean="0"/>
              <a:t>nákazy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44796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 noChangeArrowheads="1"/>
          </p:cNvSpPr>
          <p:nvPr>
            <p:ph type="title"/>
          </p:nvPr>
        </p:nvSpPr>
        <p:spPr>
          <a:xfrm>
            <a:off x="2175239" y="191975"/>
            <a:ext cx="2762521" cy="530836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FF"/>
                </a:solidFill>
              </a:rPr>
              <a:t>U</a:t>
            </a:r>
            <a:r>
              <a:rPr lang="cs-CZ" altLang="cs-CZ" dirty="0" smtClean="0">
                <a:solidFill>
                  <a:srgbClr val="0000FF"/>
                </a:solidFill>
              </a:rPr>
              <a:t>rbanizace</a:t>
            </a:r>
          </a:p>
        </p:txBody>
      </p:sp>
      <p:pic>
        <p:nvPicPr>
          <p:cNvPr id="70659" name="Zástupný symbol pro obsah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2150" y="3541714"/>
            <a:ext cx="4895850" cy="3316287"/>
          </a:xfrm>
        </p:spPr>
      </p:pic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9"/>
          <a:stretch>
            <a:fillRect/>
          </a:stretch>
        </p:blipFill>
        <p:spPr bwMode="auto">
          <a:xfrm>
            <a:off x="1524000" y="4749800"/>
            <a:ext cx="31686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17600"/>
            <a:ext cx="5438775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4854576"/>
            <a:ext cx="2938462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50D7A7F-DD02-40C1-ABAD-E6AA8CEA93A7}"/>
              </a:ext>
            </a:extLst>
          </p:cNvPr>
          <p:cNvSpPr txBox="1"/>
          <p:nvPr/>
        </p:nvSpPr>
        <p:spPr>
          <a:xfrm>
            <a:off x="8042275" y="582613"/>
            <a:ext cx="2319288" cy="3539430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cs-CZ" sz="2800" dirty="0"/>
              <a:t>žlutá zimnice</a:t>
            </a:r>
          </a:p>
          <a:p>
            <a:pPr>
              <a:defRPr/>
            </a:pPr>
            <a:r>
              <a:rPr lang="cs-CZ" sz="2800" dirty="0"/>
              <a:t>dengue</a:t>
            </a:r>
          </a:p>
          <a:p>
            <a:pPr>
              <a:defRPr/>
            </a:pPr>
            <a:r>
              <a:rPr lang="cs-CZ" sz="2800" dirty="0" err="1" smtClean="0"/>
              <a:t>henipavirózy</a:t>
            </a:r>
            <a:endParaRPr lang="cs-CZ" sz="2800" dirty="0"/>
          </a:p>
          <a:p>
            <a:pPr>
              <a:defRPr/>
            </a:pPr>
            <a:r>
              <a:rPr lang="cs-CZ" sz="2800" dirty="0" err="1" smtClean="0"/>
              <a:t>filovirózy</a:t>
            </a:r>
            <a:endParaRPr lang="cs-CZ" sz="2800" dirty="0"/>
          </a:p>
          <a:p>
            <a:pPr>
              <a:defRPr/>
            </a:pPr>
            <a:r>
              <a:rPr lang="cs-CZ" sz="2800" dirty="0" err="1"/>
              <a:t>arenavirózy</a:t>
            </a:r>
            <a:endParaRPr lang="cs-CZ" sz="2800" dirty="0"/>
          </a:p>
          <a:p>
            <a:pPr>
              <a:defRPr/>
            </a:pPr>
            <a:r>
              <a:rPr lang="cs-CZ" sz="2800" dirty="0" err="1"/>
              <a:t>hantavirózy</a:t>
            </a:r>
            <a:endParaRPr lang="cs-CZ" sz="2800" dirty="0"/>
          </a:p>
          <a:p>
            <a:pPr>
              <a:defRPr/>
            </a:pPr>
            <a:r>
              <a:rPr lang="cs-CZ" sz="2800" dirty="0" err="1"/>
              <a:t>monkey</a:t>
            </a:r>
            <a:r>
              <a:rPr lang="cs-CZ" sz="2800" dirty="0"/>
              <a:t> </a:t>
            </a:r>
            <a:r>
              <a:rPr lang="cs-CZ" sz="2800" dirty="0" err="1"/>
              <a:t>pox</a:t>
            </a:r>
            <a:endParaRPr lang="cs-CZ" sz="2800" dirty="0"/>
          </a:p>
          <a:p>
            <a:pPr>
              <a:defRPr/>
            </a:pPr>
            <a:r>
              <a:rPr lang="cs-CZ" sz="2800" dirty="0"/>
              <a:t>KFD</a:t>
            </a:r>
          </a:p>
        </p:txBody>
      </p:sp>
    </p:spTree>
    <p:extLst>
      <p:ext uri="{BB962C8B-B14F-4D97-AF65-F5344CB8AC3E}">
        <p14:creationId xmlns:p14="http://schemas.microsoft.com/office/powerpoint/2010/main" val="103834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5"/>
          <a:stretch>
            <a:fillRect/>
          </a:stretch>
        </p:blipFill>
        <p:spPr bwMode="auto">
          <a:xfrm>
            <a:off x="1506537" y="1125539"/>
            <a:ext cx="3635376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1" y="188913"/>
            <a:ext cx="35718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" r="4305"/>
          <a:stretch>
            <a:fillRect/>
          </a:stretch>
        </p:blipFill>
        <p:spPr bwMode="auto">
          <a:xfrm>
            <a:off x="5257800" y="200025"/>
            <a:ext cx="5265738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1"/>
          <a:stretch>
            <a:fillRect/>
          </a:stretch>
        </p:blipFill>
        <p:spPr bwMode="auto">
          <a:xfrm>
            <a:off x="5389563" y="3794125"/>
            <a:ext cx="500221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TextovéPole 1"/>
          <p:cNvSpPr txBox="1">
            <a:spLocks noChangeArrowheads="1"/>
          </p:cNvSpPr>
          <p:nvPr/>
        </p:nvSpPr>
        <p:spPr bwMode="auto">
          <a:xfrm>
            <a:off x="6959601" y="5556250"/>
            <a:ext cx="2449513" cy="922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Calibri" panose="020F0502020204030204" pitchFamily="34" charset="0"/>
              </a:rPr>
              <a:t>Od prosince 2016 popsáno 2000 případů včetně  282 úmrtí</a:t>
            </a: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83FAB6C7-F112-40F1-8D29-41A1BB3A5A9A}"/>
              </a:ext>
            </a:extLst>
          </p:cNvPr>
          <p:cNvSpPr/>
          <p:nvPr/>
        </p:nvSpPr>
        <p:spPr>
          <a:xfrm>
            <a:off x="5513388" y="5157788"/>
            <a:ext cx="44450" cy="44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13E5B40D-DF8B-4339-9223-F4F5495BFFCA}"/>
              </a:ext>
            </a:extLst>
          </p:cNvPr>
          <p:cNvSpPr/>
          <p:nvPr/>
        </p:nvSpPr>
        <p:spPr>
          <a:xfrm>
            <a:off x="5278438" y="3263900"/>
            <a:ext cx="2362200" cy="22923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0000"/>
              </a:solidFill>
            </a:endParaRP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7F8F0D8D-1B7C-46C0-8334-FD9DA0D9A10E}"/>
              </a:ext>
            </a:extLst>
          </p:cNvPr>
          <p:cNvCxnSpPr/>
          <p:nvPr/>
        </p:nvCxnSpPr>
        <p:spPr>
          <a:xfrm>
            <a:off x="7535864" y="3794125"/>
            <a:ext cx="9366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ál 8">
            <a:extLst>
              <a:ext uri="{FF2B5EF4-FFF2-40B4-BE49-F238E27FC236}">
                <a16:creationId xmlns:a16="http://schemas.microsoft.com/office/drawing/2014/main" id="{92510075-4CCB-4F94-8989-3A91643D649C}"/>
              </a:ext>
            </a:extLst>
          </p:cNvPr>
          <p:cNvSpPr/>
          <p:nvPr/>
        </p:nvSpPr>
        <p:spPr>
          <a:xfrm>
            <a:off x="7967662" y="2989263"/>
            <a:ext cx="3518943" cy="8048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Epidemiologické riziko</a:t>
            </a:r>
          </a:p>
        </p:txBody>
      </p:sp>
    </p:spTree>
    <p:extLst>
      <p:ext uri="{BB962C8B-B14F-4D97-AF65-F5344CB8AC3E}">
        <p14:creationId xmlns:p14="http://schemas.microsoft.com/office/powerpoint/2010/main" val="27478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/>
          <p:cNvSpPr>
            <a:spLocks noGrp="1" noChangeArrowheads="1"/>
          </p:cNvSpPr>
          <p:nvPr>
            <p:ph type="title"/>
          </p:nvPr>
        </p:nvSpPr>
        <p:spPr>
          <a:xfrm>
            <a:off x="2007827" y="233181"/>
            <a:ext cx="3825013" cy="72390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cs-CZ" altLang="cs-CZ" dirty="0" err="1">
                <a:solidFill>
                  <a:srgbClr val="0000FF"/>
                </a:solidFill>
              </a:rPr>
              <a:t>S</a:t>
            </a:r>
            <a:r>
              <a:rPr lang="cs-CZ" altLang="cs-CZ" dirty="0" err="1" smtClean="0">
                <a:solidFill>
                  <a:srgbClr val="0000FF"/>
                </a:solidFill>
              </a:rPr>
              <a:t>uburbanizace</a:t>
            </a:r>
            <a:endParaRPr lang="cs-CZ" altLang="cs-CZ" dirty="0" smtClean="0">
              <a:solidFill>
                <a:srgbClr val="0000FF"/>
              </a:solidFill>
            </a:endParaRPr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36663"/>
            <a:ext cx="39116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0126" y="2497139"/>
            <a:ext cx="5857875" cy="4391025"/>
          </a:xfrm>
          <a:noFill/>
        </p:spPr>
      </p:pic>
      <p:sp>
        <p:nvSpPr>
          <p:cNvPr id="74757" name="TextovéPole 2"/>
          <p:cNvSpPr txBox="1">
            <a:spLocks noChangeArrowheads="1"/>
          </p:cNvSpPr>
          <p:nvPr/>
        </p:nvSpPr>
        <p:spPr bwMode="auto">
          <a:xfrm>
            <a:off x="6334126" y="1557339"/>
            <a:ext cx="3876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FF0000"/>
                </a:solidFill>
                <a:latin typeface="Calibri" panose="020F0502020204030204" pitchFamily="34" charset="0"/>
              </a:rPr>
              <a:t>reforestace, lesní parky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098B96F-00B5-4BD8-88AF-ED6D0F8FDFC6}"/>
              </a:ext>
            </a:extLst>
          </p:cNvPr>
          <p:cNvSpPr txBox="1"/>
          <p:nvPr/>
        </p:nvSpPr>
        <p:spPr>
          <a:xfrm>
            <a:off x="2007827" y="3445038"/>
            <a:ext cx="2861886" cy="954107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cs-CZ" sz="2800" dirty="0" smtClean="0"/>
              <a:t>Klíšťová encefalitida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757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/>
          <p:cNvSpPr>
            <a:spLocks noGrp="1" noChangeArrowheads="1"/>
          </p:cNvSpPr>
          <p:nvPr>
            <p:ph type="title"/>
          </p:nvPr>
        </p:nvSpPr>
        <p:spPr>
          <a:xfrm>
            <a:off x="1921510" y="346982"/>
            <a:ext cx="4853759" cy="663212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0000FF"/>
                </a:solidFill>
              </a:rPr>
              <a:t>Mobilita (cestování)</a:t>
            </a: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4" y="1341438"/>
            <a:ext cx="4911725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1438"/>
            <a:ext cx="5410200" cy="55165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74" b="20969"/>
          <a:stretch>
            <a:fillRect/>
          </a:stretch>
        </p:blipFill>
        <p:spPr>
          <a:xfrm>
            <a:off x="6931026" y="4581526"/>
            <a:ext cx="1584325" cy="2276475"/>
          </a:xfrm>
          <a:noFill/>
        </p:spPr>
      </p:pic>
      <p:pic>
        <p:nvPicPr>
          <p:cNvPr id="7578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" r="6596"/>
          <a:stretch>
            <a:fillRect/>
          </a:stretch>
        </p:blipFill>
        <p:spPr bwMode="auto">
          <a:xfrm>
            <a:off x="8226426" y="4806950"/>
            <a:ext cx="2441575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390C7F9-21FA-41A3-8D4D-C2EBDAD97EBB}"/>
              </a:ext>
            </a:extLst>
          </p:cNvPr>
          <p:cNvSpPr txBox="1"/>
          <p:nvPr/>
        </p:nvSpPr>
        <p:spPr>
          <a:xfrm>
            <a:off x="1848521" y="1700807"/>
            <a:ext cx="2629817" cy="3354765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/>
              <a:t>chřipka </a:t>
            </a:r>
            <a:r>
              <a:rPr lang="cs-CZ" sz="2000" dirty="0"/>
              <a:t>(H5N1, H7N9, H9N2)</a:t>
            </a:r>
          </a:p>
          <a:p>
            <a:pPr>
              <a:defRPr/>
            </a:pPr>
            <a:r>
              <a:rPr lang="cs-CZ" dirty="0"/>
              <a:t>MERS-</a:t>
            </a:r>
            <a:r>
              <a:rPr lang="cs-CZ" dirty="0" err="1"/>
              <a:t>CoV</a:t>
            </a:r>
            <a:endParaRPr lang="cs-CZ" dirty="0"/>
          </a:p>
          <a:p>
            <a:pPr>
              <a:defRPr/>
            </a:pPr>
            <a:r>
              <a:rPr lang="cs-CZ" dirty="0"/>
              <a:t>SARS-</a:t>
            </a:r>
            <a:r>
              <a:rPr lang="cs-CZ" dirty="0" err="1"/>
              <a:t>CoV</a:t>
            </a:r>
            <a:endParaRPr lang="cs-CZ" dirty="0"/>
          </a:p>
          <a:p>
            <a:pPr>
              <a:defRPr/>
            </a:pPr>
            <a:r>
              <a:rPr lang="cs-CZ" dirty="0"/>
              <a:t>SARS-CoV-2</a:t>
            </a:r>
          </a:p>
          <a:p>
            <a:pPr>
              <a:defRPr/>
            </a:pPr>
            <a:r>
              <a:rPr lang="cs-CZ" dirty="0" smtClean="0"/>
              <a:t>arbovirózy</a:t>
            </a:r>
            <a:endParaRPr lang="cs-CZ" dirty="0"/>
          </a:p>
          <a:p>
            <a:pPr>
              <a:defRPr/>
            </a:pPr>
            <a:r>
              <a:rPr lang="cs-CZ" dirty="0" err="1"/>
              <a:t>Lassa</a:t>
            </a:r>
            <a:endParaRPr lang="cs-CZ" dirty="0"/>
          </a:p>
          <a:p>
            <a:pPr>
              <a:defRPr/>
            </a:pPr>
            <a:r>
              <a:rPr lang="cs-CZ" dirty="0" err="1" smtClean="0"/>
              <a:t>Ebola</a:t>
            </a:r>
            <a:endParaRPr lang="cs-CZ" dirty="0" smtClean="0"/>
          </a:p>
          <a:p>
            <a:pPr>
              <a:defRPr/>
            </a:pPr>
            <a:r>
              <a:rPr lang="cs-CZ" dirty="0" err="1" smtClean="0"/>
              <a:t>noroviry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051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6" name="TextovéPole 1"/>
          <p:cNvSpPr txBox="1">
            <a:spLocks noChangeArrowheads="1"/>
          </p:cNvSpPr>
          <p:nvPr/>
        </p:nvSpPr>
        <p:spPr bwMode="auto">
          <a:xfrm>
            <a:off x="859745" y="338503"/>
            <a:ext cx="9155113" cy="6461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0000DC"/>
                </a:solidFill>
                <a:latin typeface="Calibri" panose="020F0502020204030204" pitchFamily="34" charset="0"/>
              </a:rPr>
              <a:t>Emergentní</a:t>
            </a:r>
            <a:r>
              <a:rPr lang="cs-CZ" altLang="cs-CZ" sz="3600" b="1" dirty="0">
                <a:solidFill>
                  <a:srgbClr val="0000DC"/>
                </a:solidFill>
                <a:latin typeface="Calibri" panose="020F0502020204030204" pitchFamily="34" charset="0"/>
              </a:rPr>
              <a:t>  zoonózy </a:t>
            </a:r>
            <a:r>
              <a:rPr lang="cs-CZ" altLang="cs-CZ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(73% ze všech </a:t>
            </a:r>
            <a:r>
              <a:rPr lang="cs-CZ" altLang="cs-CZ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emergetních</a:t>
            </a:r>
            <a:r>
              <a:rPr lang="cs-CZ" altLang="cs-CZ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nákaz)</a:t>
            </a:r>
            <a:endParaRPr lang="cs-CZ" altLang="cs-CZ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Podnadpis 2"/>
          <p:cNvSpPr txBox="1">
            <a:spLocks noChangeArrowheads="1"/>
          </p:cNvSpPr>
          <p:nvPr/>
        </p:nvSpPr>
        <p:spPr>
          <a:xfrm>
            <a:off x="929414" y="1296452"/>
            <a:ext cx="9676425" cy="518354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1800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  </a:t>
            </a:r>
            <a:r>
              <a:rPr lang="cs-CZ" altLang="cs-CZ" sz="1800" b="1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nové</a:t>
            </a:r>
            <a:r>
              <a:rPr lang="cs-CZ" altLang="cs-CZ" sz="1800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 (SARS-</a:t>
            </a:r>
            <a:r>
              <a:rPr lang="cs-CZ" altLang="cs-CZ" sz="1800" kern="0" dirty="0" err="1" smtClean="0">
                <a:solidFill>
                  <a:srgbClr val="0000DC"/>
                </a:solidFill>
                <a:sym typeface="Symbol" panose="05050102010706020507" pitchFamily="18" charset="2"/>
              </a:rPr>
              <a:t>CoV</a:t>
            </a:r>
            <a:r>
              <a:rPr lang="cs-CZ" altLang="cs-CZ" sz="1800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, MERS-</a:t>
            </a:r>
            <a:r>
              <a:rPr lang="cs-CZ" altLang="cs-CZ" sz="1800" kern="0" dirty="0" err="1" smtClean="0">
                <a:solidFill>
                  <a:srgbClr val="0000DC"/>
                </a:solidFill>
                <a:sym typeface="Symbol" panose="05050102010706020507" pitchFamily="18" charset="2"/>
              </a:rPr>
              <a:t>CoV</a:t>
            </a:r>
            <a:r>
              <a:rPr lang="cs-CZ" altLang="cs-CZ" sz="1800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, </a:t>
            </a:r>
            <a:r>
              <a:rPr lang="cs-CZ" altLang="cs-CZ" sz="1800" kern="0" dirty="0" err="1" smtClean="0">
                <a:solidFill>
                  <a:srgbClr val="0000DC"/>
                </a:solidFill>
                <a:sym typeface="Symbol" panose="05050102010706020507" pitchFamily="18" charset="2"/>
              </a:rPr>
              <a:t>hantavirový</a:t>
            </a:r>
            <a:r>
              <a:rPr lang="cs-CZ" altLang="cs-CZ" sz="1800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 plicní syndrom)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1800" kern="0" dirty="0" smtClean="0">
              <a:solidFill>
                <a:srgbClr val="0000DC"/>
              </a:solidFill>
              <a:sym typeface="Symbol" panose="05050102010706020507" pitchFamily="18" charset="2"/>
            </a:endParaRPr>
          </a:p>
          <a:p>
            <a:pPr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1800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  </a:t>
            </a:r>
            <a:r>
              <a:rPr lang="cs-CZ" altLang="cs-CZ" sz="1800" b="1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re-</a:t>
            </a:r>
            <a:r>
              <a:rPr lang="cs-CZ" altLang="cs-CZ" sz="1800" b="1" kern="0" dirty="0" err="1" smtClean="0">
                <a:solidFill>
                  <a:srgbClr val="0000DC"/>
                </a:solidFill>
                <a:sym typeface="Symbol" panose="05050102010706020507" pitchFamily="18" charset="2"/>
              </a:rPr>
              <a:t>emergentní</a:t>
            </a:r>
            <a:r>
              <a:rPr lang="cs-CZ" altLang="cs-CZ" sz="1800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 (</a:t>
            </a:r>
            <a:r>
              <a:rPr lang="cs-CZ" altLang="cs-CZ" sz="1800" kern="0" dirty="0" err="1" smtClean="0">
                <a:solidFill>
                  <a:srgbClr val="0000DC"/>
                </a:solidFill>
                <a:sym typeface="Symbol" panose="05050102010706020507" pitchFamily="18" charset="2"/>
              </a:rPr>
              <a:t>západonilská</a:t>
            </a:r>
            <a:r>
              <a:rPr lang="cs-CZ" altLang="cs-CZ" sz="1800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 horečka v Evropě)</a:t>
            </a:r>
          </a:p>
          <a:p>
            <a:pPr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1800" kern="0" dirty="0">
              <a:solidFill>
                <a:srgbClr val="0000DC"/>
              </a:solidFill>
              <a:sym typeface="Symbol" panose="05050102010706020507" pitchFamily="18" charset="2"/>
            </a:endParaRPr>
          </a:p>
          <a:p>
            <a:pPr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1800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  </a:t>
            </a:r>
            <a:r>
              <a:rPr lang="cs-CZ" altLang="cs-CZ" sz="1800" b="1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geograficky expandující </a:t>
            </a:r>
            <a:r>
              <a:rPr lang="cs-CZ" altLang="cs-CZ" sz="1800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(</a:t>
            </a:r>
            <a:r>
              <a:rPr lang="cs-CZ" altLang="cs-CZ" sz="1800" kern="0" dirty="0" err="1" smtClean="0">
                <a:solidFill>
                  <a:srgbClr val="0000DC"/>
                </a:solidFill>
                <a:sym typeface="Symbol" panose="05050102010706020507" pitchFamily="18" charset="2"/>
              </a:rPr>
              <a:t>západonilská</a:t>
            </a:r>
            <a:r>
              <a:rPr lang="cs-CZ" altLang="cs-CZ" sz="1800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 horečka v Americe, klíšťová encefalitida)</a:t>
            </a:r>
          </a:p>
          <a:p>
            <a:pPr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1800" kern="0" dirty="0" smtClean="0">
              <a:solidFill>
                <a:srgbClr val="0000DC"/>
              </a:solidFill>
              <a:sym typeface="Symbol" panose="05050102010706020507" pitchFamily="18" charset="2"/>
            </a:endParaRPr>
          </a:p>
          <a:p>
            <a:pPr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1800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  </a:t>
            </a:r>
            <a:r>
              <a:rPr lang="cs-CZ" altLang="cs-CZ" sz="1800" b="1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se zvyšující se incidencí </a:t>
            </a:r>
            <a:r>
              <a:rPr lang="cs-CZ" altLang="cs-CZ" sz="1800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(klíšťová encefalitida)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1800" kern="0" dirty="0" smtClean="0">
              <a:solidFill>
                <a:srgbClr val="0000DC"/>
              </a:solidFill>
              <a:sym typeface="Symbol" panose="05050102010706020507" pitchFamily="18" charset="2"/>
            </a:endParaRPr>
          </a:p>
          <a:p>
            <a:pPr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1800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  </a:t>
            </a:r>
            <a:r>
              <a:rPr lang="cs-CZ" altLang="cs-CZ" sz="1800" b="1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měnícím se spektrem vektorů nebo hostitelů </a:t>
            </a:r>
            <a:r>
              <a:rPr lang="cs-CZ" altLang="cs-CZ" sz="1800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(horečka dengue a </a:t>
            </a:r>
            <a:r>
              <a:rPr lang="cs-CZ" altLang="cs-CZ" sz="1800" i="1" kern="0" dirty="0" err="1" smtClean="0">
                <a:solidFill>
                  <a:srgbClr val="0000DC"/>
                </a:solidFill>
                <a:sym typeface="Symbol" panose="05050102010706020507" pitchFamily="18" charset="2"/>
              </a:rPr>
              <a:t>Aedes</a:t>
            </a:r>
            <a:r>
              <a:rPr lang="cs-CZ" altLang="cs-CZ" sz="1800" i="1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 </a:t>
            </a:r>
            <a:r>
              <a:rPr lang="cs-CZ" altLang="cs-CZ" sz="1800" i="1" kern="0" dirty="0" err="1" smtClean="0">
                <a:solidFill>
                  <a:srgbClr val="0000DC"/>
                </a:solidFill>
                <a:sym typeface="Symbol" panose="05050102010706020507" pitchFamily="18" charset="2"/>
              </a:rPr>
              <a:t>albopictus</a:t>
            </a:r>
            <a:r>
              <a:rPr lang="cs-CZ" altLang="cs-CZ" sz="1800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)</a:t>
            </a:r>
          </a:p>
          <a:p>
            <a:pPr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1800" kern="0" dirty="0" smtClean="0">
              <a:solidFill>
                <a:srgbClr val="0000DC"/>
              </a:solidFill>
              <a:sym typeface="Symbol" panose="05050102010706020507" pitchFamily="18" charset="2"/>
            </a:endParaRPr>
          </a:p>
          <a:p>
            <a:pPr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1800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 </a:t>
            </a:r>
            <a:r>
              <a:rPr lang="cs-CZ" altLang="cs-CZ" sz="1800" b="1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s měnící se klinickou manifestací, virulencí nebo změnou rezistence </a:t>
            </a:r>
            <a:r>
              <a:rPr lang="cs-CZ" altLang="cs-CZ" sz="1800" kern="0" dirty="0" smtClean="0">
                <a:solidFill>
                  <a:srgbClr val="0000DC"/>
                </a:solidFill>
                <a:sym typeface="Symbol" panose="05050102010706020507" pitchFamily="18" charset="2"/>
              </a:rPr>
              <a:t>(varianty chřipky)</a:t>
            </a:r>
          </a:p>
          <a:p>
            <a:pPr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1800" kern="0" dirty="0" smtClean="0">
              <a:solidFill>
                <a:srgbClr val="0000DC"/>
              </a:solidFill>
              <a:sym typeface="Symbol" panose="05050102010706020507" pitchFamily="18" charset="2"/>
            </a:endParaRPr>
          </a:p>
          <a:p>
            <a:pPr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1800" kern="0" dirty="0" smtClean="0">
              <a:solidFill>
                <a:srgbClr val="0000DC"/>
              </a:solidFill>
              <a:sym typeface="Symbol" panose="05050102010706020507" pitchFamily="18" charset="2"/>
            </a:endParaRPr>
          </a:p>
          <a:p>
            <a:pPr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1800" kern="0" dirty="0" smtClean="0">
              <a:solidFill>
                <a:srgbClr val="0000DC"/>
              </a:solidFill>
              <a:sym typeface="Symbol" panose="05050102010706020507" pitchFamily="18" charset="2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1800" kern="0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54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 noChangeArrowheads="1"/>
          </p:cNvSpPr>
          <p:nvPr>
            <p:ph type="title"/>
          </p:nvPr>
        </p:nvSpPr>
        <p:spPr>
          <a:xfrm>
            <a:off x="1992313" y="277904"/>
            <a:ext cx="2809958" cy="571499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0000FF"/>
                </a:solidFill>
              </a:rPr>
              <a:t>MERS-</a:t>
            </a:r>
            <a:r>
              <a:rPr lang="cs-CZ" altLang="cs-CZ" dirty="0" err="1" smtClean="0">
                <a:solidFill>
                  <a:srgbClr val="0000FF"/>
                </a:solidFill>
              </a:rPr>
              <a:t>CoV</a:t>
            </a:r>
            <a:endParaRPr lang="cs-CZ" altLang="cs-CZ" dirty="0" smtClean="0">
              <a:solidFill>
                <a:srgbClr val="0000FF"/>
              </a:solidFill>
            </a:endParaRPr>
          </a:p>
        </p:txBody>
      </p:sp>
      <p:pic>
        <p:nvPicPr>
          <p:cNvPr id="7782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6" y="4221163"/>
            <a:ext cx="4467225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150938"/>
            <a:ext cx="4627563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1412875"/>
            <a:ext cx="327342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ovéPole 2">
            <a:extLst>
              <a:ext uri="{FF2B5EF4-FFF2-40B4-BE49-F238E27FC236}">
                <a16:creationId xmlns:a16="http://schemas.microsoft.com/office/drawing/2014/main" id="{5D0DD0B2-84A7-4DDE-AC1D-8484AC796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377" y="5227313"/>
            <a:ext cx="3201894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highlight>
                  <a:srgbClr val="FFFF00"/>
                </a:highlight>
              </a:rPr>
              <a:t>858 úmrtí ve 27 zemích světa</a:t>
            </a:r>
          </a:p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highlight>
                  <a:srgbClr val="FFFF00"/>
                </a:highlight>
              </a:rPr>
              <a:t>Smrtnost 35 % </a:t>
            </a:r>
          </a:p>
        </p:txBody>
      </p:sp>
    </p:spTree>
    <p:extLst>
      <p:ext uri="{BB962C8B-B14F-4D97-AF65-F5344CB8AC3E}">
        <p14:creationId xmlns:p14="http://schemas.microsoft.com/office/powerpoint/2010/main" val="43070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 noChangeArrowheads="1"/>
          </p:cNvSpPr>
          <p:nvPr>
            <p:ph type="title"/>
          </p:nvPr>
        </p:nvSpPr>
        <p:spPr>
          <a:xfrm>
            <a:off x="1797050" y="44450"/>
            <a:ext cx="1973761" cy="485776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FF"/>
                </a:solidFill>
              </a:rPr>
              <a:t>M</a:t>
            </a:r>
            <a:r>
              <a:rPr lang="cs-CZ" altLang="cs-CZ" dirty="0" smtClean="0">
                <a:solidFill>
                  <a:srgbClr val="0000FF"/>
                </a:solidFill>
              </a:rPr>
              <a:t>igrace</a:t>
            </a:r>
          </a:p>
        </p:txBody>
      </p:sp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2664619"/>
            <a:ext cx="4708525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4805364"/>
            <a:ext cx="38163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1241426"/>
            <a:ext cx="5346700" cy="36179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/>
          <a:stretch>
            <a:fillRect/>
          </a:stretch>
        </p:blipFill>
        <p:spPr bwMode="auto">
          <a:xfrm>
            <a:off x="1504950" y="686594"/>
            <a:ext cx="308292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3854451"/>
            <a:ext cx="5345113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40F216F-C5E7-46CB-8EA4-699896EE729F}"/>
              </a:ext>
            </a:extLst>
          </p:cNvPr>
          <p:cNvSpPr txBox="1"/>
          <p:nvPr/>
        </p:nvSpPr>
        <p:spPr>
          <a:xfrm>
            <a:off x="6744073" y="1368912"/>
            <a:ext cx="3427538" cy="1815882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800" dirty="0"/>
              <a:t>respirační nákazy</a:t>
            </a:r>
          </a:p>
          <a:p>
            <a:pPr>
              <a:defRPr/>
            </a:pPr>
            <a:r>
              <a:rPr lang="cs-CZ" sz="2800" dirty="0"/>
              <a:t>alimentární nákazy</a:t>
            </a:r>
          </a:p>
          <a:p>
            <a:pPr>
              <a:defRPr/>
            </a:pPr>
            <a:r>
              <a:rPr lang="cs-CZ" sz="2800" dirty="0" smtClean="0"/>
              <a:t>'</a:t>
            </a:r>
            <a:r>
              <a:rPr lang="cs-CZ" sz="2800" dirty="0" err="1" smtClean="0"/>
              <a:t>vaccine</a:t>
            </a:r>
            <a:r>
              <a:rPr lang="cs-CZ" sz="2800" dirty="0" smtClean="0"/>
              <a:t> </a:t>
            </a:r>
            <a:r>
              <a:rPr lang="cs-CZ" sz="2800" dirty="0" err="1"/>
              <a:t>preventable</a:t>
            </a:r>
            <a:r>
              <a:rPr lang="cs-CZ" sz="2800" dirty="0"/>
              <a:t> </a:t>
            </a:r>
            <a:r>
              <a:rPr lang="cs-CZ" sz="2800" dirty="0" err="1" smtClean="0"/>
              <a:t>diseases</a:t>
            </a:r>
            <a:endParaRPr lang="cs-CZ" sz="2800" dirty="0"/>
          </a:p>
        </p:txBody>
      </p:sp>
      <p:pic>
        <p:nvPicPr>
          <p:cNvPr id="788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3813176"/>
            <a:ext cx="4406900" cy="306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46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/>
          <p:cNvSpPr>
            <a:spLocks noGrp="1" noChangeArrowheads="1"/>
          </p:cNvSpPr>
          <p:nvPr>
            <p:ph type="title"/>
          </p:nvPr>
        </p:nvSpPr>
        <p:spPr>
          <a:xfrm>
            <a:off x="2068286" y="436607"/>
            <a:ext cx="7519851" cy="504779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FF"/>
                </a:solidFill>
              </a:rPr>
              <a:t>M</a:t>
            </a:r>
            <a:r>
              <a:rPr lang="cs-CZ" altLang="cs-CZ" dirty="0" smtClean="0">
                <a:solidFill>
                  <a:srgbClr val="0000FF"/>
                </a:solidFill>
              </a:rPr>
              <a:t>ezinárodní obchod se zvířaty</a:t>
            </a:r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85900"/>
            <a:ext cx="367506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88" y="1536936"/>
            <a:ext cx="5468938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89350"/>
            <a:ext cx="36845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4" y="4233864"/>
            <a:ext cx="4002087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6" y="4189414"/>
            <a:ext cx="2314575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318AFF9-28A2-4BFE-9971-8E4EA46D1E27}"/>
              </a:ext>
            </a:extLst>
          </p:cNvPr>
          <p:cNvSpPr txBox="1"/>
          <p:nvPr/>
        </p:nvSpPr>
        <p:spPr>
          <a:xfrm>
            <a:off x="6712298" y="1536937"/>
            <a:ext cx="4304045" cy="3209234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800" dirty="0"/>
              <a:t>ptačí chřipka</a:t>
            </a:r>
          </a:p>
          <a:p>
            <a:pPr>
              <a:defRPr/>
            </a:pPr>
            <a:r>
              <a:rPr lang="cs-CZ" sz="2800" dirty="0" err="1" smtClean="0"/>
              <a:t>louping</a:t>
            </a:r>
            <a:r>
              <a:rPr lang="cs-CZ" sz="2800" dirty="0" smtClean="0"/>
              <a:t> </a:t>
            </a:r>
            <a:r>
              <a:rPr lang="cs-CZ" sz="2800" dirty="0" err="1"/>
              <a:t>ill</a:t>
            </a:r>
            <a:endParaRPr lang="cs-CZ" sz="2800" dirty="0"/>
          </a:p>
          <a:p>
            <a:pPr>
              <a:defRPr/>
            </a:pPr>
            <a:r>
              <a:rPr lang="cs-CZ" sz="2800" dirty="0"/>
              <a:t>horečka údolí Rift</a:t>
            </a:r>
          </a:p>
          <a:p>
            <a:pPr>
              <a:defRPr/>
            </a:pPr>
            <a:r>
              <a:rPr lang="cs-CZ" sz="2800" dirty="0"/>
              <a:t>africký mor prasat</a:t>
            </a:r>
          </a:p>
          <a:p>
            <a:pPr>
              <a:defRPr/>
            </a:pPr>
            <a:r>
              <a:rPr lang="cs-CZ" sz="2800" dirty="0"/>
              <a:t>slintavka a kulhavka</a:t>
            </a:r>
          </a:p>
          <a:p>
            <a:pPr>
              <a:defRPr/>
            </a:pPr>
            <a:r>
              <a:rPr lang="cs-CZ" sz="2800" dirty="0" err="1"/>
              <a:t>Bluetongue</a:t>
            </a:r>
            <a:r>
              <a:rPr lang="cs-CZ" sz="2800" dirty="0"/>
              <a:t>, </a:t>
            </a:r>
            <a:r>
              <a:rPr lang="cs-CZ" sz="2800" dirty="0" err="1" smtClean="0"/>
              <a:t>Schmallenberg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1210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981075"/>
            <a:ext cx="8024812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ovéPole 1"/>
          <p:cNvSpPr txBox="1">
            <a:spLocks noChangeArrowheads="1"/>
          </p:cNvSpPr>
          <p:nvPr/>
        </p:nvSpPr>
        <p:spPr bwMode="auto">
          <a:xfrm>
            <a:off x="2684464" y="196896"/>
            <a:ext cx="7153275" cy="584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0000FF"/>
                </a:solidFill>
                <a:latin typeface="Calibri" panose="020F0502020204030204" pitchFamily="34" charset="0"/>
              </a:rPr>
              <a:t>Veterinární hrozba ve východní Evropě…</a:t>
            </a:r>
          </a:p>
        </p:txBody>
      </p:sp>
      <p:sp>
        <p:nvSpPr>
          <p:cNvPr id="81924" name="TextovéPole 2"/>
          <p:cNvSpPr txBox="1">
            <a:spLocks noChangeArrowheads="1"/>
          </p:cNvSpPr>
          <p:nvPr/>
        </p:nvSpPr>
        <p:spPr bwMode="auto">
          <a:xfrm>
            <a:off x="5014914" y="5443538"/>
            <a:ext cx="4968875" cy="1200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</a:rPr>
              <a:t>Local spread: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</a:rPr>
              <a:t> farm-to-farm transmission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</a:rPr>
              <a:t>wild boar-to-pig transmission</a:t>
            </a:r>
          </a:p>
        </p:txBody>
      </p:sp>
      <p:sp>
        <p:nvSpPr>
          <p:cNvPr id="81925" name="TextovéPole 1"/>
          <p:cNvSpPr txBox="1">
            <a:spLocks noChangeArrowheads="1"/>
          </p:cNvSpPr>
          <p:nvPr/>
        </p:nvSpPr>
        <p:spPr bwMode="auto">
          <a:xfrm>
            <a:off x="7175500" y="3357563"/>
            <a:ext cx="215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Calibri" panose="020F050202020403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81926" name="TextovéPole 5"/>
          <p:cNvSpPr txBox="1">
            <a:spLocks noChangeArrowheads="1"/>
          </p:cNvSpPr>
          <p:nvPr/>
        </p:nvSpPr>
        <p:spPr bwMode="auto">
          <a:xfrm>
            <a:off x="9744075" y="4870451"/>
            <a:ext cx="215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Calibri" panose="020F0502020204030204" pitchFamily="34" charset="0"/>
                <a:cs typeface="Arial" panose="020B0604020202020204" pitchFamily="34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2271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1"/>
          <p:cNvSpPr>
            <a:spLocks noGrp="1" noChangeArrowheads="1"/>
          </p:cNvSpPr>
          <p:nvPr>
            <p:ph type="title"/>
          </p:nvPr>
        </p:nvSpPr>
        <p:spPr>
          <a:xfrm>
            <a:off x="7614427" y="1100139"/>
            <a:ext cx="3671887" cy="1511300"/>
          </a:xfrm>
        </p:spPr>
        <p:txBody>
          <a:bodyPr/>
          <a:lstStyle/>
          <a:p>
            <a:r>
              <a:rPr lang="cs-CZ" altLang="cs-CZ" sz="3600" dirty="0">
                <a:solidFill>
                  <a:srgbClr val="0000FF"/>
                </a:solidFill>
              </a:rPr>
              <a:t>ASF: Epidemická situace ve světě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989"/>
            <a:ext cx="575945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2950" y="3649664"/>
            <a:ext cx="4845050" cy="3201987"/>
          </a:xfrm>
          <a:noFill/>
        </p:spPr>
      </p:pic>
      <p:pic>
        <p:nvPicPr>
          <p:cNvPr id="8397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89363"/>
            <a:ext cx="4260850" cy="29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4" name="TextovéPole 2"/>
          <p:cNvSpPr txBox="1">
            <a:spLocks noChangeArrowheads="1"/>
          </p:cNvSpPr>
          <p:nvPr/>
        </p:nvSpPr>
        <p:spPr bwMode="auto">
          <a:xfrm>
            <a:off x="7751763" y="4137025"/>
            <a:ext cx="647700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</a:rPr>
              <a:t>2014</a:t>
            </a:r>
          </a:p>
        </p:txBody>
      </p:sp>
      <p:sp>
        <p:nvSpPr>
          <p:cNvPr id="83975" name="TextovéPole 6"/>
          <p:cNvSpPr txBox="1">
            <a:spLocks noChangeArrowheads="1"/>
          </p:cNvSpPr>
          <p:nvPr/>
        </p:nvSpPr>
        <p:spPr bwMode="auto">
          <a:xfrm>
            <a:off x="9842501" y="5637214"/>
            <a:ext cx="792163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</a:rPr>
              <a:t>2007</a:t>
            </a:r>
          </a:p>
        </p:txBody>
      </p:sp>
      <p:sp>
        <p:nvSpPr>
          <p:cNvPr id="83976" name="TextovéPole 7"/>
          <p:cNvSpPr txBox="1">
            <a:spLocks noChangeArrowheads="1"/>
          </p:cNvSpPr>
          <p:nvPr/>
        </p:nvSpPr>
        <p:spPr bwMode="auto">
          <a:xfrm>
            <a:off x="9324976" y="4702175"/>
            <a:ext cx="1192213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</a:rPr>
              <a:t>2007-2010</a:t>
            </a:r>
          </a:p>
        </p:txBody>
      </p:sp>
    </p:spTree>
    <p:extLst>
      <p:ext uri="{BB962C8B-B14F-4D97-AF65-F5344CB8AC3E}">
        <p14:creationId xmlns:p14="http://schemas.microsoft.com/office/powerpoint/2010/main" val="39259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dpis 1"/>
          <p:cNvSpPr>
            <a:spLocks noGrp="1" noChangeArrowheads="1"/>
          </p:cNvSpPr>
          <p:nvPr>
            <p:ph type="title"/>
          </p:nvPr>
        </p:nvSpPr>
        <p:spPr>
          <a:xfrm>
            <a:off x="4016284" y="333375"/>
            <a:ext cx="3011533" cy="542607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 smtClean="0">
                <a:solidFill>
                  <a:srgbClr val="0000FF"/>
                </a:solidFill>
              </a:rPr>
              <a:t>Přenos ASF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205038"/>
            <a:ext cx="7753350" cy="403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4996" name="TextovéPole 4"/>
          <p:cNvSpPr txBox="1">
            <a:spLocks noChangeArrowheads="1"/>
          </p:cNvSpPr>
          <p:nvPr/>
        </p:nvSpPr>
        <p:spPr bwMode="auto">
          <a:xfrm>
            <a:off x="1992313" y="1108075"/>
            <a:ext cx="1655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FF0000"/>
                </a:solidFill>
                <a:latin typeface="Calibri" panose="020F0502020204030204" pitchFamily="34" charset="0"/>
              </a:rPr>
              <a:t>Sylvatic cycle</a:t>
            </a:r>
          </a:p>
        </p:txBody>
      </p:sp>
      <p:sp>
        <p:nvSpPr>
          <p:cNvPr id="84997" name="TextovéPole 6"/>
          <p:cNvSpPr txBox="1">
            <a:spLocks noChangeArrowheads="1"/>
          </p:cNvSpPr>
          <p:nvPr/>
        </p:nvSpPr>
        <p:spPr bwMode="auto">
          <a:xfrm>
            <a:off x="7535863" y="1196975"/>
            <a:ext cx="1655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FF0000"/>
                </a:solidFill>
                <a:latin typeface="Calibri" panose="020F0502020204030204" pitchFamily="34" charset="0"/>
              </a:rPr>
              <a:t>Domestic cycle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07286DA2-CE6E-498B-96D7-189C5EBD3BDB}"/>
              </a:ext>
            </a:extLst>
          </p:cNvPr>
          <p:cNvSpPr/>
          <p:nvPr/>
        </p:nvSpPr>
        <p:spPr>
          <a:xfrm>
            <a:off x="7680326" y="3357563"/>
            <a:ext cx="1171575" cy="1008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9A69E106-B083-482A-BBC3-20AF357C3F2D}"/>
              </a:ext>
            </a:extLst>
          </p:cNvPr>
          <p:cNvSpPr/>
          <p:nvPr/>
        </p:nvSpPr>
        <p:spPr>
          <a:xfrm>
            <a:off x="5232401" y="3154363"/>
            <a:ext cx="1171575" cy="1008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05D83163-E42D-4498-B0A8-031A7367B195}"/>
              </a:ext>
            </a:extLst>
          </p:cNvPr>
          <p:cNvSpPr/>
          <p:nvPr/>
        </p:nvSpPr>
        <p:spPr>
          <a:xfrm>
            <a:off x="5159376" y="2174876"/>
            <a:ext cx="1171575" cy="1008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382544BB-EB77-47E7-B0CC-50BCE71B5B0F}"/>
              </a:ext>
            </a:extLst>
          </p:cNvPr>
          <p:cNvSpPr/>
          <p:nvPr/>
        </p:nvSpPr>
        <p:spPr>
          <a:xfrm>
            <a:off x="3863976" y="3357563"/>
            <a:ext cx="1171575" cy="1008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9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4038601"/>
            <a:ext cx="2279650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193675"/>
            <a:ext cx="2457450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1764" y="4570414"/>
            <a:ext cx="2790825" cy="1811337"/>
          </a:xfrm>
          <a:noFill/>
        </p:spPr>
      </p:pic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9276"/>
            <a:ext cx="4891088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9" y="4460875"/>
            <a:ext cx="3729037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3" name="TextovéPole 1"/>
          <p:cNvSpPr txBox="1">
            <a:spLocks noChangeArrowheads="1"/>
          </p:cNvSpPr>
          <p:nvPr/>
        </p:nvSpPr>
        <p:spPr bwMode="auto">
          <a:xfrm>
            <a:off x="5603875" y="2565401"/>
            <a:ext cx="160655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</a:rPr>
              <a:t>symptomy</a:t>
            </a:r>
          </a:p>
        </p:txBody>
      </p:sp>
      <p:sp>
        <p:nvSpPr>
          <p:cNvPr id="86024" name="TextovéPole 7"/>
          <p:cNvSpPr txBox="1">
            <a:spLocks noChangeArrowheads="1"/>
          </p:cNvSpPr>
          <p:nvPr/>
        </p:nvSpPr>
        <p:spPr bwMode="auto">
          <a:xfrm>
            <a:off x="5897563" y="6016626"/>
            <a:ext cx="103505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</a:rPr>
              <a:t>vektor</a:t>
            </a:r>
          </a:p>
        </p:txBody>
      </p:sp>
      <p:sp>
        <p:nvSpPr>
          <p:cNvPr id="86025" name="TextovéPole 8"/>
          <p:cNvSpPr txBox="1">
            <a:spLocks noChangeArrowheads="1"/>
          </p:cNvSpPr>
          <p:nvPr/>
        </p:nvSpPr>
        <p:spPr bwMode="auto">
          <a:xfrm>
            <a:off x="1631951" y="4570413"/>
            <a:ext cx="1465263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</a:rPr>
              <a:t>karanténa</a:t>
            </a:r>
          </a:p>
        </p:txBody>
      </p:sp>
      <p:sp>
        <p:nvSpPr>
          <p:cNvPr id="86026" name="TextovéPole 9"/>
          <p:cNvSpPr txBox="1">
            <a:spLocks noChangeArrowheads="1"/>
          </p:cNvSpPr>
          <p:nvPr/>
        </p:nvSpPr>
        <p:spPr bwMode="auto">
          <a:xfrm>
            <a:off x="8616950" y="5883276"/>
            <a:ext cx="136683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</a:rPr>
              <a:t>rezervoár</a:t>
            </a:r>
          </a:p>
        </p:txBody>
      </p:sp>
    </p:spTree>
    <p:extLst>
      <p:ext uri="{BB962C8B-B14F-4D97-AF65-F5344CB8AC3E}">
        <p14:creationId xmlns:p14="http://schemas.microsoft.com/office/powerpoint/2010/main" val="388116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Nadpis 1"/>
          <p:cNvSpPr>
            <a:spLocks noGrp="1" noChangeArrowheads="1"/>
          </p:cNvSpPr>
          <p:nvPr>
            <p:ph type="title"/>
          </p:nvPr>
        </p:nvSpPr>
        <p:spPr>
          <a:xfrm>
            <a:off x="1992313" y="147638"/>
            <a:ext cx="8229600" cy="11430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cs-CZ" altLang="cs-CZ" dirty="0">
                <a:solidFill>
                  <a:srgbClr val="0000FF"/>
                </a:solidFill>
              </a:rPr>
              <a:t>M</a:t>
            </a:r>
            <a:r>
              <a:rPr lang="cs-CZ" altLang="cs-CZ" dirty="0" smtClean="0">
                <a:solidFill>
                  <a:srgbClr val="0000FF"/>
                </a:solidFill>
              </a:rPr>
              <a:t>ezinárodní obchod se zvířaty ('</a:t>
            </a:r>
            <a:r>
              <a:rPr lang="cs-CZ" altLang="cs-CZ" dirty="0" err="1" smtClean="0">
                <a:solidFill>
                  <a:srgbClr val="0000FF"/>
                </a:solidFill>
              </a:rPr>
              <a:t>bushmeat</a:t>
            </a:r>
            <a:r>
              <a:rPr lang="cs-CZ" altLang="cs-CZ" dirty="0" smtClean="0">
                <a:solidFill>
                  <a:srgbClr val="0000FF"/>
                </a:solidFill>
              </a:rPr>
              <a:t>')</a:t>
            </a:r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1470025"/>
            <a:ext cx="3624262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"/>
          <a:stretch>
            <a:fillRect/>
          </a:stretch>
        </p:blipFill>
        <p:spPr bwMode="auto">
          <a:xfrm>
            <a:off x="1517651" y="4138613"/>
            <a:ext cx="4416425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46213"/>
            <a:ext cx="3686175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4138613"/>
            <a:ext cx="390525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4138613"/>
            <a:ext cx="3144837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B9D3124-56A8-4927-919D-72F6EBE4F82D}"/>
              </a:ext>
            </a:extLst>
          </p:cNvPr>
          <p:cNvSpPr txBox="1"/>
          <p:nvPr/>
        </p:nvSpPr>
        <p:spPr>
          <a:xfrm>
            <a:off x="6870496" y="1700809"/>
            <a:ext cx="3797504" cy="1200329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cs-CZ" dirty="0" err="1"/>
              <a:t>Ebola</a:t>
            </a:r>
            <a:r>
              <a:rPr lang="cs-CZ" dirty="0"/>
              <a:t>, </a:t>
            </a:r>
            <a:r>
              <a:rPr lang="cs-CZ" dirty="0" err="1"/>
              <a:t>Marburg</a:t>
            </a:r>
            <a:endParaRPr lang="cs-CZ" dirty="0"/>
          </a:p>
          <a:p>
            <a:pPr>
              <a:defRPr/>
            </a:pPr>
            <a:r>
              <a:rPr lang="cs-CZ" dirty="0" err="1"/>
              <a:t>monkeypox</a:t>
            </a:r>
            <a:endParaRPr lang="cs-CZ" dirty="0"/>
          </a:p>
          <a:p>
            <a:pPr>
              <a:defRPr/>
            </a:pPr>
            <a:r>
              <a:rPr lang="cs-CZ" dirty="0"/>
              <a:t>chřipka, SARS, MERS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50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Nadpis 1"/>
          <p:cNvSpPr>
            <a:spLocks noGrp="1" noChangeArrowheads="1"/>
          </p:cNvSpPr>
          <p:nvPr>
            <p:ph type="title"/>
          </p:nvPr>
        </p:nvSpPr>
        <p:spPr>
          <a:xfrm>
            <a:off x="1180328" y="169857"/>
            <a:ext cx="10288859" cy="654685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FF"/>
                </a:solidFill>
              </a:rPr>
              <a:t>O</a:t>
            </a:r>
            <a:r>
              <a:rPr lang="cs-CZ" altLang="cs-CZ" dirty="0" smtClean="0">
                <a:solidFill>
                  <a:srgbClr val="0000FF"/>
                </a:solidFill>
              </a:rPr>
              <a:t>bchod se zvířecími mazlíčky ('</a:t>
            </a:r>
            <a:r>
              <a:rPr lang="cs-CZ" altLang="cs-CZ" dirty="0" err="1" smtClean="0">
                <a:solidFill>
                  <a:srgbClr val="0000FF"/>
                </a:solidFill>
              </a:rPr>
              <a:t>pet</a:t>
            </a:r>
            <a:r>
              <a:rPr lang="cs-CZ" altLang="cs-CZ" dirty="0" smtClean="0">
                <a:solidFill>
                  <a:srgbClr val="0000FF"/>
                </a:solidFill>
              </a:rPr>
              <a:t> </a:t>
            </a:r>
            <a:r>
              <a:rPr lang="cs-CZ" altLang="cs-CZ" dirty="0" err="1" smtClean="0">
                <a:solidFill>
                  <a:srgbClr val="0000FF"/>
                </a:solidFill>
              </a:rPr>
              <a:t>trade</a:t>
            </a:r>
            <a:r>
              <a:rPr lang="cs-CZ" altLang="cs-CZ" dirty="0" smtClean="0">
                <a:solidFill>
                  <a:srgbClr val="0000FF"/>
                </a:solidFill>
              </a:rPr>
              <a:t>')</a:t>
            </a: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98851"/>
            <a:ext cx="4979988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4063" y="1341438"/>
            <a:ext cx="2552700" cy="1790700"/>
          </a:xfrm>
          <a:noFill/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08076"/>
            <a:ext cx="3246438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1108076"/>
            <a:ext cx="36004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1117600"/>
            <a:ext cx="35718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9" y="3498850"/>
            <a:ext cx="4587875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D53721C-23B7-4B2F-8EEF-B4110DC597B8}"/>
              </a:ext>
            </a:extLst>
          </p:cNvPr>
          <p:cNvSpPr txBox="1"/>
          <p:nvPr/>
        </p:nvSpPr>
        <p:spPr>
          <a:xfrm>
            <a:off x="7057946" y="1432070"/>
            <a:ext cx="3617992" cy="2677656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cs-CZ" sz="2800" dirty="0"/>
              <a:t>LCMV</a:t>
            </a:r>
          </a:p>
          <a:p>
            <a:pPr>
              <a:defRPr/>
            </a:pPr>
            <a:r>
              <a:rPr lang="cs-CZ" sz="2800" dirty="0"/>
              <a:t>leptospiróza</a:t>
            </a:r>
          </a:p>
          <a:p>
            <a:pPr>
              <a:defRPr/>
            </a:pPr>
            <a:r>
              <a:rPr lang="cs-CZ" sz="2800" dirty="0" err="1"/>
              <a:t>monkeypox</a:t>
            </a:r>
            <a:endParaRPr lang="cs-CZ" sz="2800" dirty="0"/>
          </a:p>
          <a:p>
            <a:pPr>
              <a:defRPr/>
            </a:pPr>
            <a:r>
              <a:rPr lang="cs-CZ" sz="2800" dirty="0" err="1"/>
              <a:t>cowpox</a:t>
            </a:r>
            <a:endParaRPr lang="cs-CZ" sz="2800" dirty="0"/>
          </a:p>
          <a:p>
            <a:pPr>
              <a:defRPr/>
            </a:pPr>
            <a:r>
              <a:rPr lang="cs-CZ" sz="2800" dirty="0"/>
              <a:t>MRSA</a:t>
            </a:r>
          </a:p>
          <a:p>
            <a:pPr>
              <a:defRPr/>
            </a:pPr>
            <a:r>
              <a:rPr lang="cs-CZ" sz="2800" dirty="0" err="1" smtClean="0"/>
              <a:t>hantavirózy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63136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4" y="2767013"/>
            <a:ext cx="4319587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6" y="735013"/>
            <a:ext cx="4321175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88913"/>
            <a:ext cx="4319588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5040313"/>
            <a:ext cx="2274888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TextovéPole 1"/>
          <p:cNvSpPr txBox="1">
            <a:spLocks noChangeArrowheads="1"/>
          </p:cNvSpPr>
          <p:nvPr/>
        </p:nvSpPr>
        <p:spPr bwMode="auto">
          <a:xfrm>
            <a:off x="7073901" y="2890839"/>
            <a:ext cx="33131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FF0000"/>
                </a:solidFill>
                <a:latin typeface="Calibri" panose="020F0502020204030204" pitchFamily="34" charset="0"/>
              </a:rPr>
              <a:t>Cowpox infections in pet owners</a:t>
            </a:r>
          </a:p>
        </p:txBody>
      </p:sp>
      <p:pic>
        <p:nvPicPr>
          <p:cNvPr id="89095" name="Obrázek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5286375"/>
            <a:ext cx="15335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8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68336" y="222386"/>
            <a:ext cx="9499962" cy="706437"/>
          </a:xfrm>
          <a:noFill/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dirty="0" smtClean="0">
                <a:solidFill>
                  <a:srgbClr val="0000FF"/>
                </a:solidFill>
              </a:rPr>
              <a:t>Příklady </a:t>
            </a:r>
            <a:r>
              <a:rPr lang="cs-CZ" altLang="cs-CZ" dirty="0" smtClean="0">
                <a:solidFill>
                  <a:srgbClr val="FF0000"/>
                </a:solidFill>
              </a:rPr>
              <a:t>(re)</a:t>
            </a:r>
            <a:r>
              <a:rPr lang="cs-CZ" altLang="cs-CZ" dirty="0" err="1" smtClean="0">
                <a:solidFill>
                  <a:srgbClr val="0000FF"/>
                </a:solidFill>
              </a:rPr>
              <a:t>emergentních</a:t>
            </a:r>
            <a:r>
              <a:rPr lang="cs-CZ" altLang="cs-CZ" dirty="0" smtClean="0">
                <a:solidFill>
                  <a:srgbClr val="0000FF"/>
                </a:solidFill>
              </a:rPr>
              <a:t> virových zoonóz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7AE115D2-7166-4393-8977-81A21D6F3C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7182" y="1306559"/>
            <a:ext cx="8435975" cy="5256213"/>
          </a:xfrm>
          <a:noFill/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 smtClean="0">
                <a:solidFill>
                  <a:srgbClr val="0000FF"/>
                </a:solidFill>
              </a:rPr>
              <a:t>západonilská</a:t>
            </a:r>
            <a:r>
              <a:rPr lang="cs-CZ" altLang="cs-CZ" sz="2400" dirty="0" smtClean="0">
                <a:solidFill>
                  <a:srgbClr val="0000FF"/>
                </a:solidFill>
              </a:rPr>
              <a:t> horečka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rgbClr val="0000FF"/>
                </a:solidFill>
              </a:rPr>
              <a:t>klíšťová </a:t>
            </a:r>
            <a:r>
              <a:rPr lang="cs-CZ" altLang="cs-CZ" sz="2400" dirty="0" smtClean="0">
                <a:solidFill>
                  <a:srgbClr val="0000FF"/>
                </a:solidFill>
              </a:rPr>
              <a:t>encefalitida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>
                <a:solidFill>
                  <a:srgbClr val="0000FF"/>
                </a:solidFill>
              </a:rPr>
              <a:t>hantavirový</a:t>
            </a:r>
            <a:r>
              <a:rPr lang="cs-CZ" altLang="cs-CZ" sz="2400" dirty="0">
                <a:solidFill>
                  <a:srgbClr val="0000FF"/>
                </a:solidFill>
              </a:rPr>
              <a:t> plicní syndrom HPS </a:t>
            </a:r>
            <a:endParaRPr lang="cs-CZ" altLang="cs-CZ" sz="24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 smtClean="0">
                <a:solidFill>
                  <a:srgbClr val="0000FF"/>
                </a:solidFill>
              </a:rPr>
              <a:t>arenavirové</a:t>
            </a:r>
            <a:r>
              <a:rPr lang="cs-CZ" altLang="cs-CZ" sz="2400" dirty="0" smtClean="0">
                <a:solidFill>
                  <a:srgbClr val="0000FF"/>
                </a:solidFill>
              </a:rPr>
              <a:t> </a:t>
            </a:r>
            <a:r>
              <a:rPr lang="cs-CZ" altLang="cs-CZ" sz="2400" dirty="0">
                <a:solidFill>
                  <a:srgbClr val="0000FF"/>
                </a:solidFill>
              </a:rPr>
              <a:t>(</a:t>
            </a:r>
            <a:r>
              <a:rPr lang="cs-CZ" altLang="cs-CZ" sz="2400" dirty="0" err="1">
                <a:solidFill>
                  <a:srgbClr val="0000FF"/>
                </a:solidFill>
              </a:rPr>
              <a:t>Lassa</a:t>
            </a:r>
            <a:r>
              <a:rPr lang="cs-CZ" altLang="cs-CZ" sz="2400" dirty="0">
                <a:solidFill>
                  <a:srgbClr val="0000FF"/>
                </a:solidFill>
              </a:rPr>
              <a:t>) a </a:t>
            </a:r>
            <a:r>
              <a:rPr lang="cs-CZ" altLang="cs-CZ" sz="2400" dirty="0" err="1">
                <a:solidFill>
                  <a:srgbClr val="0000FF"/>
                </a:solidFill>
              </a:rPr>
              <a:t>filovirové</a:t>
            </a:r>
            <a:r>
              <a:rPr lang="cs-CZ" altLang="cs-CZ" sz="2400" dirty="0">
                <a:solidFill>
                  <a:srgbClr val="0000FF"/>
                </a:solidFill>
              </a:rPr>
              <a:t> (</a:t>
            </a:r>
            <a:r>
              <a:rPr lang="cs-CZ" altLang="cs-CZ" sz="2400" dirty="0" err="1">
                <a:solidFill>
                  <a:srgbClr val="0000FF"/>
                </a:solidFill>
              </a:rPr>
              <a:t>Marburg</a:t>
            </a:r>
            <a:r>
              <a:rPr lang="cs-CZ" altLang="cs-CZ" sz="2400" dirty="0">
                <a:solidFill>
                  <a:srgbClr val="0000FF"/>
                </a:solidFill>
              </a:rPr>
              <a:t>, </a:t>
            </a:r>
            <a:r>
              <a:rPr lang="cs-CZ" altLang="cs-CZ" sz="2400" dirty="0" err="1">
                <a:solidFill>
                  <a:srgbClr val="0000FF"/>
                </a:solidFill>
              </a:rPr>
              <a:t>Ebola</a:t>
            </a:r>
            <a:r>
              <a:rPr lang="cs-CZ" altLang="cs-CZ" sz="2400" dirty="0">
                <a:solidFill>
                  <a:srgbClr val="0000FF"/>
                </a:solidFill>
              </a:rPr>
              <a:t>) hemoragické </a:t>
            </a:r>
            <a:r>
              <a:rPr lang="cs-CZ" altLang="cs-CZ" sz="2400" dirty="0" smtClean="0">
                <a:solidFill>
                  <a:srgbClr val="0000FF"/>
                </a:solidFill>
              </a:rPr>
              <a:t>horečky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>
                <a:solidFill>
                  <a:srgbClr val="0000FF"/>
                </a:solidFill>
              </a:rPr>
              <a:t>henipavirové</a:t>
            </a:r>
            <a:r>
              <a:rPr lang="cs-CZ" altLang="cs-CZ" sz="2400" dirty="0">
                <a:solidFill>
                  <a:srgbClr val="0000FF"/>
                </a:solidFill>
              </a:rPr>
              <a:t> nákazy (</a:t>
            </a:r>
            <a:r>
              <a:rPr lang="cs-CZ" altLang="cs-CZ" sz="2400" dirty="0" err="1">
                <a:solidFill>
                  <a:srgbClr val="0000FF"/>
                </a:solidFill>
              </a:rPr>
              <a:t>Hendra</a:t>
            </a:r>
            <a:r>
              <a:rPr lang="cs-CZ" altLang="cs-CZ" sz="2400" dirty="0">
                <a:solidFill>
                  <a:srgbClr val="0000FF"/>
                </a:solidFill>
              </a:rPr>
              <a:t>, </a:t>
            </a:r>
            <a:r>
              <a:rPr lang="cs-CZ" altLang="cs-CZ" sz="2400" dirty="0" err="1">
                <a:solidFill>
                  <a:srgbClr val="0000FF"/>
                </a:solidFill>
              </a:rPr>
              <a:t>Nipah</a:t>
            </a:r>
            <a:r>
              <a:rPr lang="cs-CZ" altLang="cs-CZ" sz="2400" dirty="0" smtClean="0">
                <a:solidFill>
                  <a:srgbClr val="0000FF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rgbClr val="0000FF"/>
                </a:solidFill>
              </a:rPr>
              <a:t>horečka </a:t>
            </a:r>
            <a:r>
              <a:rPr lang="cs-CZ" altLang="cs-CZ" sz="2400" dirty="0" err="1">
                <a:solidFill>
                  <a:srgbClr val="0000FF"/>
                </a:solidFill>
              </a:rPr>
              <a:t>Chikungunya</a:t>
            </a:r>
            <a:r>
              <a:rPr lang="cs-CZ" altLang="cs-CZ" sz="2400" dirty="0">
                <a:solidFill>
                  <a:srgbClr val="0000FF"/>
                </a:solidFill>
              </a:rPr>
              <a:t> – Indický oceán </a:t>
            </a:r>
            <a:r>
              <a:rPr lang="cs-CZ" altLang="cs-CZ" sz="2400" dirty="0" smtClean="0">
                <a:solidFill>
                  <a:srgbClr val="0000FF"/>
                </a:solidFill>
              </a:rPr>
              <a:t>2006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rgbClr val="0000FF"/>
                </a:solidFill>
              </a:rPr>
              <a:t>opičí neštovice </a:t>
            </a:r>
            <a:r>
              <a:rPr lang="cs-CZ" altLang="cs-CZ" sz="2400" dirty="0" smtClean="0">
                <a:solidFill>
                  <a:srgbClr val="0000FF"/>
                </a:solidFill>
              </a:rPr>
              <a:t>Kongo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rgbClr val="0000FF"/>
                </a:solidFill>
              </a:rPr>
              <a:t>horečka Zika Již. a </a:t>
            </a:r>
            <a:r>
              <a:rPr lang="cs-CZ" altLang="cs-CZ" sz="2400" dirty="0" err="1">
                <a:solidFill>
                  <a:srgbClr val="0000FF"/>
                </a:solidFill>
              </a:rPr>
              <a:t>Stř</a:t>
            </a:r>
            <a:r>
              <a:rPr lang="cs-CZ" altLang="cs-CZ" sz="2400" dirty="0">
                <a:solidFill>
                  <a:srgbClr val="0000FF"/>
                </a:solidFill>
              </a:rPr>
              <a:t>. Amerika 2014-16</a:t>
            </a:r>
          </a:p>
        </p:txBody>
      </p:sp>
    </p:spTree>
    <p:extLst>
      <p:ext uri="{BB962C8B-B14F-4D97-AF65-F5344CB8AC3E}">
        <p14:creationId xmlns:p14="http://schemas.microsoft.com/office/powerpoint/2010/main" val="116613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Nadpis 1"/>
          <p:cNvSpPr>
            <a:spLocks noGrp="1" noChangeArrowheads="1"/>
          </p:cNvSpPr>
          <p:nvPr>
            <p:ph type="title"/>
          </p:nvPr>
        </p:nvSpPr>
        <p:spPr>
          <a:xfrm>
            <a:off x="1635397" y="238977"/>
            <a:ext cx="9013553" cy="620258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E</a:t>
            </a:r>
            <a:r>
              <a:rPr lang="cs-CZ" altLang="cs-CZ" dirty="0" smtClean="0">
                <a:solidFill>
                  <a:srgbClr val="0000DC"/>
                </a:solidFill>
              </a:rPr>
              <a:t>xpanze a intensifikace zemědělství</a:t>
            </a:r>
          </a:p>
        </p:txBody>
      </p:sp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290638"/>
            <a:ext cx="495300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4288" y="1290639"/>
            <a:ext cx="4176712" cy="2498725"/>
          </a:xfrm>
          <a:noFill/>
        </p:spPr>
      </p:pic>
      <p:pic>
        <p:nvPicPr>
          <p:cNvPr id="901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068" r="2232" b="3304"/>
          <a:stretch>
            <a:fillRect/>
          </a:stretch>
        </p:blipFill>
        <p:spPr bwMode="auto">
          <a:xfrm>
            <a:off x="1543050" y="4076701"/>
            <a:ext cx="5583238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3681413"/>
            <a:ext cx="4178300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7A0D0ED-6ABC-4395-8470-8F056868EB82}"/>
              </a:ext>
            </a:extLst>
          </p:cNvPr>
          <p:cNvSpPr txBox="1"/>
          <p:nvPr/>
        </p:nvSpPr>
        <p:spPr>
          <a:xfrm>
            <a:off x="4814381" y="2773703"/>
            <a:ext cx="3963859" cy="2308324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/>
              <a:t>japonská encefalitida</a:t>
            </a:r>
          </a:p>
          <a:p>
            <a:pPr>
              <a:defRPr/>
            </a:pPr>
            <a:r>
              <a:rPr lang="cs-CZ" dirty="0"/>
              <a:t>horečka </a:t>
            </a:r>
            <a:r>
              <a:rPr lang="cs-CZ" dirty="0" err="1"/>
              <a:t>Nipah</a:t>
            </a:r>
            <a:endParaRPr lang="cs-CZ" dirty="0"/>
          </a:p>
          <a:p>
            <a:pPr>
              <a:defRPr/>
            </a:pPr>
            <a:r>
              <a:rPr lang="cs-CZ" dirty="0"/>
              <a:t>ptačí chřipka</a:t>
            </a:r>
            <a:endParaRPr lang="cs-CZ" sz="2000" dirty="0"/>
          </a:p>
          <a:p>
            <a:pPr>
              <a:defRPr/>
            </a:pPr>
            <a:r>
              <a:rPr lang="cs-CZ" dirty="0"/>
              <a:t>SARS</a:t>
            </a:r>
          </a:p>
          <a:p>
            <a:pPr>
              <a:defRPr/>
            </a:pPr>
            <a:r>
              <a:rPr lang="cs-CZ" dirty="0"/>
              <a:t>CCHF</a:t>
            </a:r>
          </a:p>
          <a:p>
            <a:pPr>
              <a:defRPr/>
            </a:pPr>
            <a:r>
              <a:rPr lang="cs-CZ" dirty="0" smtClean="0"/>
              <a:t>KFD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052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5711E4-2F90-4ED1-BC52-89AF6C5DF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362" y="374061"/>
            <a:ext cx="9851979" cy="540339"/>
          </a:xfrm>
          <a:ln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dirty="0">
                <a:solidFill>
                  <a:srgbClr val="0000FF"/>
                </a:solidFill>
              </a:rPr>
              <a:t>Krymsko-konžská hemoragická horečka</a:t>
            </a:r>
          </a:p>
        </p:txBody>
      </p:sp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1268413"/>
            <a:ext cx="2381251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3362" y="3592513"/>
            <a:ext cx="4664076" cy="3302000"/>
          </a:xfrm>
          <a:noFill/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3592513"/>
            <a:ext cx="4394200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19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adpis 1"/>
          <p:cNvSpPr>
            <a:spLocks noGrp="1" noChangeArrowheads="1"/>
          </p:cNvSpPr>
          <p:nvPr>
            <p:ph type="title"/>
          </p:nvPr>
        </p:nvSpPr>
        <p:spPr>
          <a:xfrm>
            <a:off x="3614737" y="233890"/>
            <a:ext cx="4610101" cy="612775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FF"/>
                </a:solidFill>
              </a:rPr>
              <a:t>S</a:t>
            </a:r>
            <a:r>
              <a:rPr lang="cs-CZ" altLang="cs-CZ" dirty="0" smtClean="0">
                <a:solidFill>
                  <a:srgbClr val="0000FF"/>
                </a:solidFill>
              </a:rPr>
              <a:t>ociální katastrofy</a:t>
            </a:r>
          </a:p>
        </p:txBody>
      </p:sp>
      <p:pic>
        <p:nvPicPr>
          <p:cNvPr id="931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4090988"/>
            <a:ext cx="4478338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7626" y="1142956"/>
            <a:ext cx="4270375" cy="2911475"/>
          </a:xfrm>
          <a:noFill/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1" y="1116014"/>
            <a:ext cx="4956175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6" y="4044950"/>
            <a:ext cx="3732213" cy="280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C34629A-22D8-432A-A4C7-03628E1367CC}"/>
              </a:ext>
            </a:extLst>
          </p:cNvPr>
          <p:cNvSpPr txBox="1"/>
          <p:nvPr/>
        </p:nvSpPr>
        <p:spPr>
          <a:xfrm>
            <a:off x="6960095" y="1683285"/>
            <a:ext cx="4247835" cy="1200329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dirty="0" smtClean="0"/>
              <a:t>dengue</a:t>
            </a:r>
            <a:endParaRPr lang="cs-CZ" sz="2400" dirty="0"/>
          </a:p>
          <a:p>
            <a:pPr>
              <a:defRPr/>
            </a:pPr>
            <a:r>
              <a:rPr lang="cs-CZ" sz="2400" dirty="0" smtClean="0"/>
              <a:t>hepatitidy</a:t>
            </a:r>
            <a:endParaRPr lang="cs-CZ" sz="2400" dirty="0"/>
          </a:p>
          <a:p>
            <a:pPr>
              <a:defRPr/>
            </a:pPr>
            <a:r>
              <a:rPr lang="cs-CZ" sz="2400" dirty="0" smtClean="0"/>
              <a:t>'</a:t>
            </a:r>
            <a:r>
              <a:rPr lang="cs-CZ" sz="2400" dirty="0" err="1" smtClean="0"/>
              <a:t>vaccine</a:t>
            </a:r>
            <a:r>
              <a:rPr lang="cs-CZ" sz="2400" dirty="0" smtClean="0"/>
              <a:t> </a:t>
            </a:r>
            <a:r>
              <a:rPr lang="cs-CZ" sz="2400" dirty="0" err="1"/>
              <a:t>preventable</a:t>
            </a:r>
            <a:r>
              <a:rPr lang="cs-CZ" sz="2400" dirty="0"/>
              <a:t> </a:t>
            </a:r>
            <a:r>
              <a:rPr lang="cs-CZ" sz="2400" dirty="0" err="1"/>
              <a:t>diseases</a:t>
            </a:r>
            <a:r>
              <a:rPr lang="cs-CZ" sz="2400" dirty="0" smtClean="0"/>
              <a:t>'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8621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Obdélník 1"/>
          <p:cNvSpPr>
            <a:spLocks noChangeArrowheads="1"/>
          </p:cNvSpPr>
          <p:nvPr/>
        </p:nvSpPr>
        <p:spPr bwMode="auto">
          <a:xfrm>
            <a:off x="852318" y="271311"/>
            <a:ext cx="880386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POLIOMYELITIS UPDATE (03): PAKISTAN (GILGIT-BALTISTAN, ISLAMABAD,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PUNJAB), ENVIRONMENTAL SAMPLES, GLOBAL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********************************************************************************************************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A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ProMED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-mail post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&lt;http://www.promedmail.org&gt;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ProMED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-mail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is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 a program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of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the</a:t>
            </a:r>
            <a:endParaRPr lang="cs-CZ" altLang="cs-CZ" sz="2400" dirty="0">
              <a:solidFill>
                <a:srgbClr val="0000DC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International Society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for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Infectious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Diseases</a:t>
            </a:r>
            <a:endParaRPr lang="cs-CZ" altLang="cs-CZ" sz="2400" dirty="0">
              <a:solidFill>
                <a:srgbClr val="0000DC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&lt;http://www.isid.org&gt;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0000DC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In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this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 update: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[1]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Pakistan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 -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Gilgit-Baltistan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EpiCore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Surveillance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 Project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[2]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Pakistan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 -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Islamabad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Punjab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 (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Rawalpindi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),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environmental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samples</a:t>
            </a:r>
            <a:endParaRPr lang="cs-CZ" altLang="cs-CZ" sz="2400" dirty="0">
              <a:solidFill>
                <a:srgbClr val="0000DC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[3]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Global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 update -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Polio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Eradication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</a:rPr>
              <a:t>Initiative</a:t>
            </a:r>
            <a:endParaRPr lang="cs-CZ" altLang="cs-CZ" sz="2400" dirty="0">
              <a:solidFill>
                <a:srgbClr val="0000D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73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1"/>
          <p:cNvSpPr>
            <a:spLocks noGrp="1" noChangeArrowheads="1"/>
          </p:cNvSpPr>
          <p:nvPr>
            <p:ph type="title"/>
          </p:nvPr>
        </p:nvSpPr>
        <p:spPr>
          <a:xfrm>
            <a:off x="3177949" y="284503"/>
            <a:ext cx="5186589" cy="607695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FF"/>
                </a:solidFill>
              </a:rPr>
              <a:t>K</a:t>
            </a:r>
            <a:r>
              <a:rPr lang="cs-CZ" altLang="cs-CZ" dirty="0" smtClean="0">
                <a:solidFill>
                  <a:srgbClr val="0000FF"/>
                </a:solidFill>
              </a:rPr>
              <a:t>olektivní stravování</a:t>
            </a:r>
          </a:p>
        </p:txBody>
      </p:sp>
      <p:pic>
        <p:nvPicPr>
          <p:cNvPr id="952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8413"/>
            <a:ext cx="55626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9" y="4437064"/>
            <a:ext cx="4897437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338" y="1484313"/>
            <a:ext cx="3962400" cy="2640012"/>
          </a:xfrm>
          <a:noFill/>
        </p:spPr>
      </p:pic>
      <p:pic>
        <p:nvPicPr>
          <p:cNvPr id="9523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549776"/>
            <a:ext cx="33401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FF540B6-6E85-4695-A9A5-1E53A2C058F2}"/>
              </a:ext>
            </a:extLst>
          </p:cNvPr>
          <p:cNvSpPr txBox="1"/>
          <p:nvPr/>
        </p:nvSpPr>
        <p:spPr>
          <a:xfrm>
            <a:off x="7045470" y="2060848"/>
            <a:ext cx="1837273" cy="523220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800" dirty="0" err="1" smtClean="0"/>
              <a:t>norovirózy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78002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Nadpis 1"/>
          <p:cNvSpPr>
            <a:spLocks noGrp="1" noChangeArrowheads="1"/>
          </p:cNvSpPr>
          <p:nvPr>
            <p:ph type="title"/>
          </p:nvPr>
        </p:nvSpPr>
        <p:spPr>
          <a:xfrm>
            <a:off x="1968002" y="374469"/>
            <a:ext cx="5495244" cy="566057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FF"/>
                </a:solidFill>
              </a:rPr>
              <a:t>Z</a:t>
            </a:r>
            <a:r>
              <a:rPr lang="cs-CZ" altLang="cs-CZ" dirty="0" smtClean="0">
                <a:solidFill>
                  <a:srgbClr val="0000FF"/>
                </a:solidFill>
              </a:rPr>
              <a:t>měna </a:t>
            </a:r>
            <a:r>
              <a:rPr lang="cs-CZ" altLang="cs-CZ" dirty="0" smtClean="0">
                <a:solidFill>
                  <a:srgbClr val="0000FF"/>
                </a:solidFill>
              </a:rPr>
              <a:t>životního stylu</a:t>
            </a:r>
          </a:p>
        </p:txBody>
      </p:sp>
      <p:pic>
        <p:nvPicPr>
          <p:cNvPr id="972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52525"/>
            <a:ext cx="482441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9351" y="4365626"/>
            <a:ext cx="4683125" cy="2492375"/>
          </a:xfrm>
          <a:noFill/>
        </p:spPr>
      </p:pic>
      <p:pic>
        <p:nvPicPr>
          <p:cNvPr id="972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365626"/>
            <a:ext cx="34385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5CBCA13-2629-41FF-B462-29C4E7AE6884}"/>
              </a:ext>
            </a:extLst>
          </p:cNvPr>
          <p:cNvSpPr txBox="1"/>
          <p:nvPr/>
        </p:nvSpPr>
        <p:spPr>
          <a:xfrm>
            <a:off x="6888088" y="1556792"/>
            <a:ext cx="3096344" cy="1200329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cs-CZ" dirty="0"/>
              <a:t>hepatitidy </a:t>
            </a:r>
            <a:r>
              <a:rPr lang="cs-CZ" dirty="0" smtClean="0"/>
              <a:t>A,B,C, E</a:t>
            </a:r>
            <a:endParaRPr lang="cs-CZ" dirty="0"/>
          </a:p>
          <a:p>
            <a:pPr>
              <a:defRPr/>
            </a:pPr>
            <a:r>
              <a:rPr lang="cs-CZ" dirty="0"/>
              <a:t>HIV</a:t>
            </a:r>
          </a:p>
          <a:p>
            <a:pPr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monkeypox</a:t>
            </a:r>
            <a:endParaRPr lang="cs-CZ" dirty="0">
              <a:solidFill>
                <a:srgbClr val="FF0000"/>
              </a:solidFill>
            </a:endParaRP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80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Obdélník 3"/>
          <p:cNvSpPr>
            <a:spLocks noChangeArrowheads="1"/>
          </p:cNvSpPr>
          <p:nvPr/>
        </p:nvSpPr>
        <p:spPr bwMode="auto">
          <a:xfrm>
            <a:off x="967563" y="808074"/>
            <a:ext cx="54888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HEPATITIS A - EUROPEAN UNION: MSM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 dirty="0">
                <a:latin typeface="Calibri" panose="020F0502020204030204" pitchFamily="34" charset="0"/>
              </a:rPr>
              <a:t>*********************************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 dirty="0">
                <a:latin typeface="Calibri" panose="020F0502020204030204" pitchFamily="34" charset="0"/>
              </a:rPr>
              <a:t>A </a:t>
            </a:r>
            <a:r>
              <a:rPr lang="en-US" altLang="cs-CZ" sz="1800" dirty="0" err="1">
                <a:latin typeface="Calibri" panose="020F0502020204030204" pitchFamily="34" charset="0"/>
              </a:rPr>
              <a:t>ProMED</a:t>
            </a:r>
            <a:r>
              <a:rPr lang="en-US" altLang="cs-CZ" sz="1800" dirty="0">
                <a:latin typeface="Calibri" panose="020F0502020204030204" pitchFamily="34" charset="0"/>
              </a:rPr>
              <a:t>-mail post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 dirty="0">
                <a:latin typeface="Calibri" panose="020F0502020204030204" pitchFamily="34" charset="0"/>
              </a:rPr>
              <a:t>&lt;http://www.promedmail.org&gt;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 dirty="0" err="1">
                <a:latin typeface="Calibri" panose="020F0502020204030204" pitchFamily="34" charset="0"/>
              </a:rPr>
              <a:t>ProMED</a:t>
            </a:r>
            <a:r>
              <a:rPr lang="en-US" altLang="cs-CZ" sz="1800" dirty="0">
                <a:latin typeface="Calibri" panose="020F0502020204030204" pitchFamily="34" charset="0"/>
              </a:rPr>
              <a:t>-mail is a program of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 dirty="0">
                <a:latin typeface="Calibri" panose="020F0502020204030204" pitchFamily="34" charset="0"/>
              </a:rPr>
              <a:t>International Society for Infectious Diseases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 dirty="0">
                <a:latin typeface="Calibri" panose="020F0502020204030204" pitchFamily="34" charset="0"/>
              </a:rPr>
              <a:t>&lt;http://www.isid.org&gt;</a:t>
            </a:r>
          </a:p>
        </p:txBody>
      </p:sp>
      <p:sp>
        <p:nvSpPr>
          <p:cNvPr id="98309" name="Obdélník 2"/>
          <p:cNvSpPr>
            <a:spLocks noChangeArrowheads="1"/>
          </p:cNvSpPr>
          <p:nvPr/>
        </p:nvSpPr>
        <p:spPr bwMode="auto">
          <a:xfrm>
            <a:off x="6961631" y="563932"/>
            <a:ext cx="45720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HEPATITIS C - USA (02): (TEXAS) REUSED SALINE FLUSH SYRINGES, 2015</a:t>
            </a:r>
            <a:br>
              <a:rPr lang="cs-CZ" altLang="cs-CZ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******************************************************************</a:t>
            </a:r>
            <a:b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s-CZ" alt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ProMED</a:t>
            </a: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-mail post</a:t>
            </a:r>
            <a:b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18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http://www.promedmail.org</a:t>
            </a: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ProMED</a:t>
            </a: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-mail </a:t>
            </a:r>
            <a:r>
              <a:rPr lang="cs-CZ" alt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program </a:t>
            </a:r>
            <a:r>
              <a:rPr lang="cs-CZ" alt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Society </a:t>
            </a:r>
            <a:r>
              <a:rPr lang="cs-CZ" alt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Infectious</a:t>
            </a: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Diseases</a:t>
            </a: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altLang="cs-CZ" sz="18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http://www.isid.org</a:t>
            </a:r>
            <a:endParaRPr lang="cs-CZ" alt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8310" name="TextovéPole 3"/>
          <p:cNvSpPr txBox="1">
            <a:spLocks noChangeArrowheads="1"/>
          </p:cNvSpPr>
          <p:nvPr/>
        </p:nvSpPr>
        <p:spPr bwMode="auto">
          <a:xfrm>
            <a:off x="967563" y="3632164"/>
            <a:ext cx="41957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Calibri" panose="020F0502020204030204" pitchFamily="34" charset="0"/>
              </a:rPr>
              <a:t>2016/2017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Calibri" panose="020F0502020204030204" pitchFamily="34" charset="0"/>
              </a:rPr>
              <a:t>Itálie, Německo, Španělsko, UK, Nizozemí</a:t>
            </a:r>
          </a:p>
        </p:txBody>
      </p:sp>
    </p:spTree>
    <p:extLst>
      <p:ext uri="{BB962C8B-B14F-4D97-AF65-F5344CB8AC3E}">
        <p14:creationId xmlns:p14="http://schemas.microsoft.com/office/powerpoint/2010/main" val="261856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adpis 1"/>
          <p:cNvSpPr>
            <a:spLocks noGrp="1" noChangeArrowheads="1"/>
          </p:cNvSpPr>
          <p:nvPr>
            <p:ph type="title"/>
          </p:nvPr>
        </p:nvSpPr>
        <p:spPr>
          <a:xfrm>
            <a:off x="1615168" y="199415"/>
            <a:ext cx="5264604" cy="566374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FF"/>
                </a:solidFill>
              </a:rPr>
              <a:t>P</a:t>
            </a:r>
            <a:r>
              <a:rPr lang="cs-CZ" altLang="cs-CZ" dirty="0" smtClean="0">
                <a:solidFill>
                  <a:srgbClr val="0000FF"/>
                </a:solidFill>
              </a:rPr>
              <a:t>rofesionální </a:t>
            </a:r>
            <a:r>
              <a:rPr lang="cs-CZ" altLang="cs-CZ" dirty="0" smtClean="0">
                <a:solidFill>
                  <a:srgbClr val="0000FF"/>
                </a:solidFill>
              </a:rPr>
              <a:t>nákazy</a:t>
            </a:r>
          </a:p>
        </p:txBody>
      </p:sp>
      <p:pic>
        <p:nvPicPr>
          <p:cNvPr id="10035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7014"/>
            <a:ext cx="4230688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5564"/>
            <a:ext cx="4230688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325563"/>
            <a:ext cx="500380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4908550"/>
            <a:ext cx="500380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7C04C90-33C3-45B9-9822-BEED3B5D9F24}"/>
              </a:ext>
            </a:extLst>
          </p:cNvPr>
          <p:cNvSpPr txBox="1"/>
          <p:nvPr/>
        </p:nvSpPr>
        <p:spPr>
          <a:xfrm>
            <a:off x="7032104" y="1051184"/>
            <a:ext cx="4104456" cy="4401205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cs-CZ" sz="2800" dirty="0"/>
              <a:t>respirační nákazy (chřipka, </a:t>
            </a:r>
            <a:r>
              <a:rPr lang="cs-CZ" sz="2800" dirty="0" err="1"/>
              <a:t>koronavirózy</a:t>
            </a:r>
            <a:r>
              <a:rPr lang="cs-CZ" sz="2800" dirty="0"/>
              <a:t>)</a:t>
            </a:r>
          </a:p>
          <a:p>
            <a:pPr>
              <a:defRPr/>
            </a:pPr>
            <a:r>
              <a:rPr lang="cs-CZ" sz="2800" dirty="0"/>
              <a:t>CCHF</a:t>
            </a:r>
          </a:p>
          <a:p>
            <a:pPr>
              <a:defRPr/>
            </a:pPr>
            <a:r>
              <a:rPr lang="cs-CZ" sz="2800" dirty="0"/>
              <a:t>RVF</a:t>
            </a:r>
          </a:p>
          <a:p>
            <a:pPr>
              <a:defRPr/>
            </a:pPr>
            <a:r>
              <a:rPr lang="cs-CZ" sz="2800" dirty="0" err="1"/>
              <a:t>Ebola</a:t>
            </a:r>
            <a:r>
              <a:rPr lang="cs-CZ" sz="2800" dirty="0"/>
              <a:t>, </a:t>
            </a:r>
            <a:r>
              <a:rPr lang="cs-CZ" sz="2800" dirty="0" err="1"/>
              <a:t>Marburg</a:t>
            </a:r>
            <a:endParaRPr lang="cs-CZ" sz="2800" dirty="0"/>
          </a:p>
          <a:p>
            <a:pPr>
              <a:defRPr/>
            </a:pPr>
            <a:r>
              <a:rPr lang="cs-CZ" sz="2800" dirty="0" err="1"/>
              <a:t>hantavirózy</a:t>
            </a:r>
            <a:endParaRPr lang="cs-CZ" sz="2800" dirty="0"/>
          </a:p>
          <a:p>
            <a:pPr>
              <a:defRPr/>
            </a:pPr>
            <a:r>
              <a:rPr lang="cs-CZ" sz="2800" dirty="0" err="1"/>
              <a:t>arenavirózy</a:t>
            </a:r>
            <a:endParaRPr lang="cs-CZ" sz="2800" dirty="0"/>
          </a:p>
          <a:p>
            <a:pPr>
              <a:defRPr/>
            </a:pPr>
            <a:r>
              <a:rPr lang="cs-CZ" sz="2800" dirty="0" err="1"/>
              <a:t>poxvirózy</a:t>
            </a:r>
            <a:endParaRPr lang="cs-CZ" sz="2800" dirty="0"/>
          </a:p>
          <a:p>
            <a:pPr>
              <a:defRPr/>
            </a:pPr>
            <a:r>
              <a:rPr lang="cs-CZ" sz="2800" dirty="0" err="1"/>
              <a:t>henipavirózy</a:t>
            </a:r>
            <a:endParaRPr lang="cs-CZ" sz="2800" dirty="0"/>
          </a:p>
          <a:p>
            <a:pPr>
              <a:defRPr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04379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Nadpis 1"/>
          <p:cNvSpPr>
            <a:spLocks noGrp="1" noChangeArrowheads="1"/>
          </p:cNvSpPr>
          <p:nvPr>
            <p:ph type="title"/>
          </p:nvPr>
        </p:nvSpPr>
        <p:spPr>
          <a:xfrm>
            <a:off x="2909755" y="436776"/>
            <a:ext cx="6475936" cy="547292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0000FF"/>
                </a:solidFill>
              </a:rPr>
              <a:t>R</a:t>
            </a:r>
            <a:r>
              <a:rPr lang="cs-CZ" altLang="cs-CZ" dirty="0" smtClean="0">
                <a:solidFill>
                  <a:srgbClr val="0000FF"/>
                </a:solidFill>
              </a:rPr>
              <a:t>ezistence </a:t>
            </a:r>
            <a:r>
              <a:rPr lang="cs-CZ" altLang="cs-CZ" dirty="0" smtClean="0">
                <a:solidFill>
                  <a:srgbClr val="0000FF"/>
                </a:solidFill>
              </a:rPr>
              <a:t>k </a:t>
            </a:r>
            <a:r>
              <a:rPr lang="cs-CZ" altLang="cs-CZ" dirty="0" err="1" smtClean="0">
                <a:solidFill>
                  <a:srgbClr val="0000FF"/>
                </a:solidFill>
              </a:rPr>
              <a:t>antivirotikům</a:t>
            </a:r>
            <a:endParaRPr lang="cs-CZ" altLang="cs-CZ" dirty="0" smtClean="0">
              <a:solidFill>
                <a:srgbClr val="0000FF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214725F-3EC3-42EC-8673-0C23AD8E572E}"/>
              </a:ext>
            </a:extLst>
          </p:cNvPr>
          <p:cNvSpPr txBox="1"/>
          <p:nvPr/>
        </p:nvSpPr>
        <p:spPr>
          <a:xfrm>
            <a:off x="7814376" y="1620014"/>
            <a:ext cx="1822119" cy="954107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cs-CZ" sz="2800" dirty="0" smtClean="0"/>
              <a:t>Chřipka</a:t>
            </a:r>
          </a:p>
          <a:p>
            <a:pPr>
              <a:defRPr/>
            </a:pPr>
            <a:r>
              <a:rPr lang="cs-CZ" sz="2800" dirty="0" smtClean="0"/>
              <a:t>HIV</a:t>
            </a:r>
            <a:endParaRPr lang="cs-CZ" sz="2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52" y="1682879"/>
            <a:ext cx="5896971" cy="440902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261" y="2964930"/>
            <a:ext cx="5048693" cy="348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7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Nadpis 1"/>
          <p:cNvSpPr>
            <a:spLocks noGrp="1" noChangeArrowheads="1"/>
          </p:cNvSpPr>
          <p:nvPr>
            <p:ph type="title"/>
          </p:nvPr>
        </p:nvSpPr>
        <p:spPr>
          <a:xfrm>
            <a:off x="3813040" y="251379"/>
            <a:ext cx="3693749" cy="541102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FF"/>
                </a:solidFill>
              </a:rPr>
              <a:t>K</a:t>
            </a:r>
            <a:r>
              <a:rPr lang="cs-CZ" altLang="cs-CZ" dirty="0" smtClean="0">
                <a:solidFill>
                  <a:srgbClr val="0000FF"/>
                </a:solidFill>
              </a:rPr>
              <a:t>revní </a:t>
            </a:r>
            <a:r>
              <a:rPr lang="cs-CZ" altLang="cs-CZ" dirty="0" smtClean="0">
                <a:solidFill>
                  <a:srgbClr val="0000FF"/>
                </a:solidFill>
              </a:rPr>
              <a:t>deriváty</a:t>
            </a:r>
          </a:p>
        </p:txBody>
      </p:sp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341439"/>
            <a:ext cx="4324350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5500" y="1327150"/>
            <a:ext cx="3359150" cy="4935538"/>
          </a:xfrm>
          <a:noFill/>
        </p:spPr>
      </p:pic>
      <p:pic>
        <p:nvPicPr>
          <p:cNvPr id="10342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1" y="3944938"/>
            <a:ext cx="4314825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2BF2811-0B5A-4841-9BA9-7EED50B5B697}"/>
              </a:ext>
            </a:extLst>
          </p:cNvPr>
          <p:cNvSpPr txBox="1"/>
          <p:nvPr/>
        </p:nvSpPr>
        <p:spPr>
          <a:xfrm>
            <a:off x="4414044" y="1698170"/>
            <a:ext cx="3522662" cy="1815882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cs-CZ" sz="2800" dirty="0"/>
              <a:t>HIV, </a:t>
            </a:r>
            <a:endParaRPr lang="cs-CZ" sz="2800" dirty="0" smtClean="0"/>
          </a:p>
          <a:p>
            <a:pPr>
              <a:defRPr/>
            </a:pPr>
            <a:r>
              <a:rPr lang="cs-CZ" sz="2800" dirty="0" smtClean="0"/>
              <a:t>hepatitidy </a:t>
            </a:r>
            <a:r>
              <a:rPr lang="cs-CZ" sz="2800" dirty="0"/>
              <a:t>A, B, C, E</a:t>
            </a:r>
          </a:p>
          <a:p>
            <a:pPr>
              <a:defRPr/>
            </a:pPr>
            <a:r>
              <a:rPr lang="cs-CZ" sz="2800" dirty="0"/>
              <a:t>arbovirózy (WNV, Zika</a:t>
            </a:r>
            <a:r>
              <a:rPr lang="cs-CZ" sz="2800" dirty="0" smtClean="0"/>
              <a:t>)</a:t>
            </a:r>
            <a:endParaRPr lang="cs-CZ" sz="2800" dirty="0"/>
          </a:p>
          <a:p>
            <a:pPr>
              <a:defRPr/>
            </a:pPr>
            <a:r>
              <a:rPr lang="cs-CZ" sz="2800" dirty="0"/>
              <a:t>CTF</a:t>
            </a:r>
          </a:p>
        </p:txBody>
      </p:sp>
    </p:spTree>
    <p:extLst>
      <p:ext uri="{BB962C8B-B14F-4D97-AF65-F5344CB8AC3E}">
        <p14:creationId xmlns:p14="http://schemas.microsoft.com/office/powerpoint/2010/main" val="424015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ovéPole 1"/>
          <p:cNvSpPr txBox="1">
            <a:spLocks noChangeArrowheads="1"/>
          </p:cNvSpPr>
          <p:nvPr/>
        </p:nvSpPr>
        <p:spPr bwMode="auto">
          <a:xfrm>
            <a:off x="940527" y="1014095"/>
            <a:ext cx="9458644" cy="594008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Environmentální aspekty: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</a:rPr>
              <a:t> klimatické změny (posun vektorů do severních zeměpisných šířek a vyšších </a:t>
            </a:r>
            <a:r>
              <a:rPr lang="cs-CZ" altLang="cs-CZ" sz="2000" dirty="0" err="1">
                <a:solidFill>
                  <a:srgbClr val="0000FF"/>
                </a:solidFill>
                <a:latin typeface="Calibri" panose="020F0502020204030204" pitchFamily="34" charset="0"/>
              </a:rPr>
              <a:t>nadm</a:t>
            </a: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</a:rPr>
              <a:t>. výšek)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</a:rPr>
              <a:t> přírodní katastrofy - tornáda, povodně, zemětřesení, cunami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Socioekonomické aspekty: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</a:rPr>
              <a:t> hustota lidské populace (respirační infekce-SARS, chřipka)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</a:rPr>
              <a:t> sociální a hygienické podmínky </a:t>
            </a:r>
            <a:r>
              <a:rPr lang="cs-CZ" altLang="cs-CZ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(virové hepatitidy, virus poliomyelitidy)</a:t>
            </a:r>
            <a:endParaRPr lang="cs-CZ" altLang="cs-CZ" sz="20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</a:rPr>
              <a:t> urbanizace krajiny (</a:t>
            </a: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</a:t>
            </a:r>
            <a:r>
              <a:rPr lang="cs-CZ" altLang="cs-CZ" sz="2000" dirty="0" err="1">
                <a:solidFill>
                  <a:srgbClr val="0000FF"/>
                </a:solidFill>
                <a:latin typeface="Calibri" panose="020F0502020204030204" pitchFamily="34" charset="0"/>
              </a:rPr>
              <a:t>slums</a:t>
            </a: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  příměstské oblasti – </a:t>
            </a:r>
            <a:r>
              <a:rPr lang="cs-CZ" altLang="cs-CZ" sz="2000" dirty="0" smtClean="0">
                <a:solidFill>
                  <a:srgbClr val="0000FF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klíšťová encefalitida)</a:t>
            </a:r>
            <a:endParaRPr lang="cs-CZ" altLang="cs-CZ" sz="20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</a:rPr>
              <a:t> zvýšená mobilita (obchod, turistika)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solidFill>
                  <a:srgbClr val="0000FF"/>
                </a:solidFill>
                <a:latin typeface="Calibri" panose="020F0502020204030204" pitchFamily="34" charset="0"/>
              </a:rPr>
              <a:t>migrabilita</a:t>
            </a: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</a:rPr>
              <a:t> (ekonomická migrace, etnické konflikty)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</a:rPr>
              <a:t> mezinárodní obchod se zvířaty (ASF, RVF)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</a:rPr>
              <a:t> import a export domácích zvířat (exotická agens-</a:t>
            </a:r>
            <a:r>
              <a:rPr lang="cs-CZ" altLang="cs-CZ" sz="2000" dirty="0" err="1">
                <a:solidFill>
                  <a:srgbClr val="0000FF"/>
                </a:solidFill>
                <a:latin typeface="Calibri" panose="020F0502020204030204" pitchFamily="34" charset="0"/>
              </a:rPr>
              <a:t>hantaviry</a:t>
            </a: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000" dirty="0" err="1">
                <a:solidFill>
                  <a:srgbClr val="0000FF"/>
                </a:solidFill>
                <a:latin typeface="Calibri" panose="020F0502020204030204" pitchFamily="34" charset="0"/>
              </a:rPr>
              <a:t>poxviry</a:t>
            </a: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</a:rPr>
              <a:t> expanze a intenzifikace zemědělství (CCHF)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</a:rPr>
              <a:t> sociální katastrofy </a:t>
            </a:r>
            <a:r>
              <a:rPr lang="cs-CZ" altLang="cs-CZ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(virové hepatitidy)</a:t>
            </a:r>
            <a:endParaRPr lang="cs-CZ" altLang="cs-CZ" sz="20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</a:rPr>
              <a:t> transplantace (WNV, </a:t>
            </a:r>
            <a:r>
              <a:rPr lang="cs-CZ" altLang="cs-CZ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HIV)</a:t>
            </a:r>
            <a:endParaRPr lang="cs-CZ" altLang="cs-CZ" sz="20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</a:rPr>
              <a:t> zpracování zvířecích produktů </a:t>
            </a:r>
            <a:r>
              <a:rPr lang="cs-CZ" altLang="cs-CZ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(ASF)</a:t>
            </a:r>
            <a:endParaRPr lang="cs-CZ" altLang="cs-CZ" sz="20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</a:rPr>
              <a:t> kolektivní způsob života (</a:t>
            </a: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</a:t>
            </a: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</a:rPr>
              <a:t>fast </a:t>
            </a:r>
            <a:r>
              <a:rPr lang="cs-CZ" altLang="cs-CZ" sz="2000" dirty="0" err="1">
                <a:solidFill>
                  <a:srgbClr val="0000FF"/>
                </a:solidFill>
                <a:latin typeface="Calibri" panose="020F0502020204030204" pitchFamily="34" charset="0"/>
              </a:rPr>
              <a:t>foods</a:t>
            </a: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</a:t>
            </a:r>
            <a:r>
              <a:rPr lang="cs-CZ" altLang="cs-CZ" sz="2000" dirty="0" smtClean="0">
                <a:solidFill>
                  <a:srgbClr val="0000FF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-</a:t>
            </a: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2000" dirty="0" err="1" smtClean="0">
                <a:solidFill>
                  <a:srgbClr val="0000FF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noroviry</a:t>
            </a:r>
            <a:r>
              <a:rPr lang="cs-CZ" altLang="cs-CZ" sz="2000" dirty="0" smtClean="0">
                <a:solidFill>
                  <a:srgbClr val="0000FF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)</a:t>
            </a:r>
            <a:endParaRPr lang="cs-CZ" altLang="cs-CZ" sz="2000" dirty="0">
              <a:solidFill>
                <a:srgbClr val="0000FF"/>
              </a:solidFill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00FF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změna životního stylu (rizikové chování-HIV, </a:t>
            </a:r>
            <a:r>
              <a:rPr lang="cs-CZ" altLang="cs-CZ" sz="2000" dirty="0" smtClean="0">
                <a:solidFill>
                  <a:srgbClr val="0000FF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HCV)</a:t>
            </a:r>
            <a:endParaRPr lang="cs-CZ" altLang="cs-CZ" sz="20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sz="2000" dirty="0">
              <a:latin typeface="Calibri" panose="020F0502020204030204" pitchFamily="34" charset="0"/>
            </a:endParaRPr>
          </a:p>
        </p:txBody>
      </p:sp>
      <p:sp>
        <p:nvSpPr>
          <p:cNvPr id="38915" name="TextovéPole 1"/>
          <p:cNvSpPr txBox="1">
            <a:spLocks noChangeArrowheads="1"/>
          </p:cNvSpPr>
          <p:nvPr/>
        </p:nvSpPr>
        <p:spPr bwMode="auto">
          <a:xfrm>
            <a:off x="1097848" y="259943"/>
            <a:ext cx="9144001" cy="5857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0000FF"/>
                </a:solidFill>
                <a:latin typeface="Calibri" panose="020F0502020204030204" pitchFamily="34" charset="0"/>
              </a:rPr>
              <a:t>Faktory určující emergenci </a:t>
            </a:r>
            <a:r>
              <a:rPr lang="cs-CZ" altLang="cs-CZ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virových nákaz</a:t>
            </a:r>
            <a:endParaRPr lang="cs-CZ" altLang="cs-CZ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89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620714"/>
            <a:ext cx="8497888" cy="45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25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Nadpis 1"/>
          <p:cNvSpPr>
            <a:spLocks noGrp="1" noChangeArrowheads="1"/>
          </p:cNvSpPr>
          <p:nvPr>
            <p:ph type="title"/>
          </p:nvPr>
        </p:nvSpPr>
        <p:spPr>
          <a:xfrm>
            <a:off x="304800" y="363538"/>
            <a:ext cx="11425646" cy="61182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cs-CZ" altLang="cs-CZ" dirty="0" smtClean="0">
                <a:solidFill>
                  <a:srgbClr val="0000FF"/>
                </a:solidFill>
              </a:rPr>
              <a:t>Hrozba exotických nákaz ve střední Evropě…?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1ABA2206-9D7B-4055-BA8D-8E07AAB811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83704" y="1905722"/>
            <a:ext cx="3791396" cy="2843547"/>
          </a:xfrm>
          <a:scene3d>
            <a:camera prst="perspectiveHeroicExtremeRightFacing"/>
            <a:lightRig rig="threePt" dir="t"/>
          </a:scene3d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993900"/>
            <a:ext cx="358775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TextovéPole 1"/>
          <p:cNvSpPr txBox="1">
            <a:spLocks noChangeArrowheads="1"/>
          </p:cNvSpPr>
          <p:nvPr/>
        </p:nvSpPr>
        <p:spPr bwMode="auto">
          <a:xfrm>
            <a:off x="8151814" y="3941763"/>
            <a:ext cx="365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rgbClr val="FFFF00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960D05D-8E96-4D06-950F-16225E0D3AD3}"/>
              </a:ext>
            </a:extLst>
          </p:cNvPr>
          <p:cNvSpPr/>
          <p:nvPr/>
        </p:nvSpPr>
        <p:spPr>
          <a:xfrm>
            <a:off x="1496296" y="5665788"/>
            <a:ext cx="8858196" cy="10156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cs-CZ" sz="3600" dirty="0" smtClean="0">
                <a:solidFill>
                  <a:srgbClr val="0000FF"/>
                </a:solidFill>
              </a:rPr>
              <a:t>komár tygrovaný na </a:t>
            </a:r>
            <a:r>
              <a:rPr lang="cs-CZ" sz="3600" dirty="0">
                <a:solidFill>
                  <a:srgbClr val="0000FF"/>
                </a:solidFill>
              </a:rPr>
              <a:t>jižní Moravě </a:t>
            </a:r>
            <a:r>
              <a:rPr lang="cs-CZ" sz="2400" dirty="0">
                <a:solidFill>
                  <a:srgbClr val="0000FF"/>
                </a:solidFill>
              </a:rPr>
              <a:t>(aneb jak tropické nákazy mohou ohrozit </a:t>
            </a:r>
            <a:r>
              <a:rPr lang="cs-CZ" sz="2400" dirty="0" err="1">
                <a:solidFill>
                  <a:srgbClr val="0000FF"/>
                </a:solidFill>
              </a:rPr>
              <a:t>temperátní</a:t>
            </a:r>
            <a:r>
              <a:rPr lang="cs-CZ" sz="2400" dirty="0">
                <a:solidFill>
                  <a:srgbClr val="0000FF"/>
                </a:solidFill>
              </a:rPr>
              <a:t> oblasti Evropy)</a:t>
            </a:r>
          </a:p>
        </p:txBody>
      </p:sp>
    </p:spTree>
    <p:extLst>
      <p:ext uri="{BB962C8B-B14F-4D97-AF65-F5344CB8AC3E}">
        <p14:creationId xmlns:p14="http://schemas.microsoft.com/office/powerpoint/2010/main" val="382009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41889"/>
            <a:ext cx="39243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2565400"/>
            <a:ext cx="3517900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4679950" cy="2565400"/>
          </a:xfrm>
          <a:noFill/>
        </p:spPr>
      </p:pic>
      <p:pic>
        <p:nvPicPr>
          <p:cNvPr id="10650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8"/>
          <a:stretch>
            <a:fillRect/>
          </a:stretch>
        </p:blipFill>
        <p:spPr bwMode="auto">
          <a:xfrm>
            <a:off x="6167438" y="0"/>
            <a:ext cx="450056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E0C7261-4603-4425-9F69-E3B82EC2F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99856" y="2672915"/>
            <a:ext cx="2160240" cy="21602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650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65400"/>
            <a:ext cx="313213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5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4625975"/>
            <a:ext cx="351790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6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8"/>
          <a:stretch>
            <a:fillRect/>
          </a:stretch>
        </p:blipFill>
        <p:spPr bwMode="auto">
          <a:xfrm>
            <a:off x="5232400" y="4941888"/>
            <a:ext cx="19431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74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>
            <a:extLst>
              <a:ext uri="{FF2B5EF4-FFF2-40B4-BE49-F238E27FC236}">
                <a16:creationId xmlns:a16="http://schemas.microsoft.com/office/drawing/2014/main" id="{A52E6BB2-1058-4302-8FDD-3F77549D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69" y="1044870"/>
            <a:ext cx="4508722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altLang="cs-CZ" sz="4000" i="1" dirty="0" err="1">
                <a:solidFill>
                  <a:srgbClr val="0000DC"/>
                </a:solidFill>
              </a:rPr>
              <a:t>Aedes</a:t>
            </a:r>
            <a:r>
              <a:rPr lang="cs-CZ" altLang="cs-CZ" sz="4000" i="1" dirty="0">
                <a:solidFill>
                  <a:srgbClr val="0000DC"/>
                </a:solidFill>
              </a:rPr>
              <a:t> </a:t>
            </a:r>
            <a:r>
              <a:rPr lang="cs-CZ" altLang="cs-CZ" sz="4000" i="1" dirty="0" err="1">
                <a:solidFill>
                  <a:srgbClr val="0000DC"/>
                </a:solidFill>
              </a:rPr>
              <a:t>albopictus</a:t>
            </a:r>
            <a:r>
              <a:rPr lang="cs-CZ" altLang="cs-CZ" sz="4000" i="1" dirty="0">
                <a:solidFill>
                  <a:srgbClr val="0000DC"/>
                </a:solidFill>
              </a:rPr>
              <a:t/>
            </a:r>
            <a:br>
              <a:rPr lang="cs-CZ" altLang="cs-CZ" sz="4000" i="1" dirty="0">
                <a:solidFill>
                  <a:srgbClr val="0000DC"/>
                </a:solidFill>
              </a:rPr>
            </a:br>
            <a:r>
              <a:rPr lang="en-US" altLang="cs-CZ" sz="4000" i="1" dirty="0">
                <a:solidFill>
                  <a:srgbClr val="0000DC"/>
                </a:solidFill>
                <a:latin typeface="Times New Roman" pitchFamily="18" charset="0"/>
                <a:cs typeface="Times New Roman" pitchFamily="18" charset="0"/>
              </a:rPr>
              <a:t>'</a:t>
            </a:r>
            <a:r>
              <a:rPr lang="cs-CZ" altLang="cs-CZ" sz="3200" dirty="0" err="1">
                <a:solidFill>
                  <a:srgbClr val="0000DC"/>
                </a:solidFill>
              </a:rPr>
              <a:t>asian</a:t>
            </a:r>
            <a:r>
              <a:rPr lang="cs-CZ" altLang="cs-CZ" sz="3200" dirty="0">
                <a:solidFill>
                  <a:srgbClr val="0000DC"/>
                </a:solidFill>
              </a:rPr>
              <a:t> </a:t>
            </a:r>
            <a:r>
              <a:rPr lang="cs-CZ" altLang="cs-CZ" sz="3200" dirty="0" err="1">
                <a:solidFill>
                  <a:srgbClr val="0000DC"/>
                </a:solidFill>
              </a:rPr>
              <a:t>tiger</a:t>
            </a:r>
            <a:r>
              <a:rPr lang="cs-CZ" altLang="cs-CZ" sz="3200" dirty="0">
                <a:solidFill>
                  <a:srgbClr val="0000DC"/>
                </a:solidFill>
              </a:rPr>
              <a:t> </a:t>
            </a:r>
            <a:r>
              <a:rPr lang="cs-CZ" altLang="cs-CZ" sz="3200" dirty="0" err="1">
                <a:solidFill>
                  <a:srgbClr val="0000DC"/>
                </a:solidFill>
              </a:rPr>
              <a:t>mosquito</a:t>
            </a:r>
            <a:r>
              <a:rPr lang="cs-CZ" altLang="cs-CZ" sz="3200" dirty="0">
                <a:solidFill>
                  <a:srgbClr val="0000DC"/>
                </a:solidFill>
              </a:rPr>
              <a:t> </a:t>
            </a:r>
            <a:r>
              <a:rPr lang="en-US" altLang="cs-CZ" sz="4000" i="1" dirty="0">
                <a:solidFill>
                  <a:srgbClr val="0000DC"/>
                </a:solidFill>
                <a:latin typeface="Times New Roman" pitchFamily="18" charset="0"/>
                <a:cs typeface="Times New Roman" pitchFamily="18" charset="0"/>
              </a:rPr>
              <a:t>'</a:t>
            </a:r>
            <a:endParaRPr lang="cs-CZ" altLang="cs-CZ" sz="4000" i="1" dirty="0">
              <a:solidFill>
                <a:srgbClr val="0000D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7523" name="Picture 2" descr="G:\UBO AVCR\rukopisy\skripta_kniha\Photos Hubalek_Rudolf CD Springer Figures\Chapter 6\6.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36514"/>
            <a:ext cx="5111750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2" descr="G:\UBO AVCR\rukopisy\skripta_kniha\Photos Hubalek_Rudolf CD Springer Figures\Chapter 6\6.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52197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TextovéPole 5"/>
          <p:cNvSpPr txBox="1">
            <a:spLocks noChangeArrowheads="1"/>
          </p:cNvSpPr>
          <p:nvPr/>
        </p:nvSpPr>
        <p:spPr bwMode="auto">
          <a:xfrm>
            <a:off x="6743700" y="3530600"/>
            <a:ext cx="39243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0000FF"/>
                </a:solidFill>
                <a:latin typeface="Calibri" panose="020F0502020204030204" pitchFamily="34" charset="0"/>
              </a:rPr>
              <a:t>Rozšíření: kosmopolitní (globalizace)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0000FF"/>
                </a:solidFill>
                <a:latin typeface="Calibri" panose="020F0502020204030204" pitchFamily="34" charset="0"/>
              </a:rPr>
              <a:t>Přenos patogenů: dengue, chikungunya, Zika, žlutá zimnice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99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382714"/>
            <a:ext cx="462915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Nadpis 1"/>
          <p:cNvSpPr>
            <a:spLocks noGrp="1" noChangeArrowheads="1"/>
          </p:cNvSpPr>
          <p:nvPr>
            <p:ph type="title"/>
          </p:nvPr>
        </p:nvSpPr>
        <p:spPr>
          <a:xfrm>
            <a:off x="1924050" y="498477"/>
            <a:ext cx="8229600" cy="511176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FF"/>
                </a:solidFill>
              </a:rPr>
              <a:t>P</a:t>
            </a:r>
            <a:r>
              <a:rPr lang="cs-CZ" altLang="cs-CZ" dirty="0" smtClean="0">
                <a:solidFill>
                  <a:srgbClr val="0000FF"/>
                </a:solidFill>
              </a:rPr>
              <a:t>řírodní (environmentální) faktory</a:t>
            </a: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"/>
          <a:stretch>
            <a:fillRect/>
          </a:stretch>
        </p:blipFill>
        <p:spPr bwMode="auto">
          <a:xfrm>
            <a:off x="1517651" y="3833813"/>
            <a:ext cx="46513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82714"/>
            <a:ext cx="4540250" cy="280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1" y="3833813"/>
            <a:ext cx="461962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ovéPole 2"/>
          <p:cNvSpPr txBox="1">
            <a:spLocks noChangeArrowheads="1"/>
          </p:cNvSpPr>
          <p:nvPr/>
        </p:nvSpPr>
        <p:spPr bwMode="auto">
          <a:xfrm>
            <a:off x="4008438" y="2133600"/>
            <a:ext cx="1871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9944" name="TextovéPole 1"/>
          <p:cNvSpPr txBox="1">
            <a:spLocks noChangeArrowheads="1"/>
          </p:cNvSpPr>
          <p:nvPr/>
        </p:nvSpPr>
        <p:spPr bwMode="auto">
          <a:xfrm>
            <a:off x="4314826" y="2820988"/>
            <a:ext cx="3349625" cy="224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2800" b="1">
                <a:latin typeface="Calibri" panose="020F0502020204030204" pitchFamily="34" charset="0"/>
              </a:rPr>
              <a:t>zemětřesení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2800" b="1">
                <a:latin typeface="Calibri" panose="020F0502020204030204" pitchFamily="34" charset="0"/>
              </a:rPr>
              <a:t>povodně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2800" b="1">
                <a:latin typeface="Calibri" panose="020F0502020204030204" pitchFamily="34" charset="0"/>
              </a:rPr>
              <a:t>tsunami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2800" b="1">
                <a:latin typeface="Calibri" panose="020F0502020204030204" pitchFamily="34" charset="0"/>
              </a:rPr>
              <a:t>orkán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2800" b="1">
                <a:latin typeface="Calibri" panose="020F0502020204030204" pitchFamily="34" charset="0"/>
              </a:rPr>
              <a:t>klimatické změny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4E7A513-0DB5-4086-92F6-F74C729324AC}"/>
              </a:ext>
            </a:extLst>
          </p:cNvPr>
          <p:cNvSpPr/>
          <p:nvPr/>
        </p:nvSpPr>
        <p:spPr>
          <a:xfrm>
            <a:off x="2567608" y="5361315"/>
            <a:ext cx="6599252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</a:rPr>
              <a:t>From natural disaster to social catastrophe</a:t>
            </a:r>
            <a:r>
              <a:rPr lang="cs-CZ" sz="2800" dirty="0">
                <a:solidFill>
                  <a:srgbClr val="FF0000"/>
                </a:solidFill>
                <a:highlight>
                  <a:srgbClr val="FFFF00"/>
                </a:highlight>
              </a:rPr>
              <a:t>…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EAC6A752-D5FB-4AFB-A05F-6030AA6B3640}"/>
              </a:ext>
            </a:extLst>
          </p:cNvPr>
          <p:cNvSpPr/>
          <p:nvPr/>
        </p:nvSpPr>
        <p:spPr>
          <a:xfrm>
            <a:off x="7680326" y="1628775"/>
            <a:ext cx="2767013" cy="144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/>
              <a:t>arbovirózy,</a:t>
            </a:r>
          </a:p>
          <a:p>
            <a:pPr algn="ctr">
              <a:defRPr/>
            </a:pPr>
            <a:r>
              <a:rPr lang="cs-CZ" sz="2000" b="1" dirty="0" smtClean="0"/>
              <a:t>hepatitidy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2618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B4F951CD-7627-41B8-8F49-DAF50220B85E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973025" y="290060"/>
            <a:ext cx="5448163" cy="563380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rgbClr val="0000DC"/>
                </a:solidFill>
              </a:rPr>
              <a:t> </a:t>
            </a:r>
            <a:r>
              <a:rPr lang="cs-CZ" altLang="cs-CZ" b="1" dirty="0">
                <a:solidFill>
                  <a:srgbClr val="0000DC"/>
                </a:solidFill>
              </a:rPr>
              <a:t>Faktory  abiotické 1/3</a:t>
            </a:r>
            <a:endParaRPr lang="cs-CZ" altLang="cs-CZ" dirty="0">
              <a:solidFill>
                <a:srgbClr val="0000DC"/>
              </a:solidFill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1F811EB8-76A5-47E1-8B0C-4D21141210CF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583475" y="1569676"/>
            <a:ext cx="10676707" cy="3533547"/>
          </a:xfrm>
          <a:noFill/>
          <a:extLst/>
        </p:spPr>
        <p:txBody>
          <a:bodyPr/>
          <a:lstStyle/>
          <a:p>
            <a:pPr marL="457200" indent="-457200" algn="just">
              <a:buNone/>
              <a:defRPr/>
            </a:pPr>
            <a:r>
              <a:rPr lang="cs-CZ" altLang="cs-CZ" dirty="0">
                <a:solidFill>
                  <a:srgbClr val="0000DC"/>
                </a:solidFill>
                <a:highlight>
                  <a:srgbClr val="FFFF00"/>
                </a:highlight>
              </a:rPr>
              <a:t>Klima</a:t>
            </a:r>
            <a:r>
              <a:rPr lang="cs-CZ" altLang="cs-CZ" dirty="0">
                <a:solidFill>
                  <a:srgbClr val="0000DC"/>
                </a:solidFill>
              </a:rPr>
              <a:t> (teplota, srážky), zeměpisná šířka, </a:t>
            </a:r>
            <a:r>
              <a:rPr lang="cs-CZ" altLang="cs-CZ" dirty="0" err="1">
                <a:solidFill>
                  <a:srgbClr val="0000DC"/>
                </a:solidFill>
              </a:rPr>
              <a:t>nadmoř</a:t>
            </a:r>
            <a:r>
              <a:rPr lang="cs-CZ" altLang="cs-CZ" dirty="0">
                <a:solidFill>
                  <a:srgbClr val="0000DC"/>
                </a:solidFill>
              </a:rPr>
              <a:t>.  výška a členění reliéfu (geomorfologie ovlivňuje např. mikro- a </a:t>
            </a:r>
            <a:r>
              <a:rPr lang="cs-CZ" altLang="cs-CZ" dirty="0" err="1">
                <a:solidFill>
                  <a:srgbClr val="0000DC"/>
                </a:solidFill>
              </a:rPr>
              <a:t>mezoklima</a:t>
            </a:r>
            <a:r>
              <a:rPr lang="cs-CZ" altLang="cs-CZ" dirty="0">
                <a:solidFill>
                  <a:srgbClr val="0000DC"/>
                </a:solidFill>
              </a:rPr>
              <a:t>). </a:t>
            </a:r>
          </a:p>
          <a:p>
            <a:pPr marL="457200" indent="-457200" algn="just">
              <a:buNone/>
              <a:defRPr/>
            </a:pPr>
            <a:r>
              <a:rPr lang="cs-CZ" altLang="cs-CZ" sz="2000" dirty="0">
                <a:solidFill>
                  <a:srgbClr val="0000DC"/>
                </a:solidFill>
              </a:rPr>
              <a:t>Korelace mezi aktivitou Jižní Oscilace El-</a:t>
            </a:r>
            <a:r>
              <a:rPr lang="cs-CZ" altLang="cs-CZ" sz="2000" dirty="0" err="1">
                <a:solidFill>
                  <a:srgbClr val="0000DC"/>
                </a:solidFill>
              </a:rPr>
              <a:t>Niňo</a:t>
            </a:r>
            <a:r>
              <a:rPr lang="cs-CZ" altLang="cs-CZ" sz="2000" dirty="0">
                <a:solidFill>
                  <a:srgbClr val="0000DC"/>
                </a:solidFill>
              </a:rPr>
              <a:t> (ENSO) v Pacifiku, ovlivňující globální atmosférickou cirkulaci, a zvýšenou incidencí některých nákaz v rozsáhlých oblastech </a:t>
            </a:r>
            <a:r>
              <a:rPr lang="cs-CZ" altLang="cs-CZ" sz="2000" dirty="0" smtClean="0">
                <a:solidFill>
                  <a:srgbClr val="0000DC"/>
                </a:solidFill>
              </a:rPr>
              <a:t>(</a:t>
            </a:r>
            <a:r>
              <a:rPr lang="cs-CZ" altLang="cs-CZ" sz="2000" dirty="0" err="1" smtClean="0">
                <a:solidFill>
                  <a:srgbClr val="0000DC"/>
                </a:solidFill>
              </a:rPr>
              <a:t>hantavirový</a:t>
            </a:r>
            <a:r>
              <a:rPr lang="cs-CZ" altLang="cs-CZ" sz="2000" dirty="0" smtClean="0">
                <a:solidFill>
                  <a:srgbClr val="0000DC"/>
                </a:solidFill>
              </a:rPr>
              <a:t> </a:t>
            </a:r>
            <a:r>
              <a:rPr lang="cs-CZ" altLang="cs-CZ" sz="2000" dirty="0">
                <a:solidFill>
                  <a:srgbClr val="0000DC"/>
                </a:solidFill>
              </a:rPr>
              <a:t>plicní syndrom). Severoatlantická Oscilace (NAO) ? </a:t>
            </a:r>
          </a:p>
          <a:p>
            <a:pPr marL="457200" indent="-457200" algn="just">
              <a:buNone/>
              <a:defRPr/>
            </a:pPr>
            <a:endParaRPr lang="cs-CZ" altLang="cs-CZ" sz="2000" dirty="0">
              <a:solidFill>
                <a:srgbClr val="0000DC"/>
              </a:solidFill>
            </a:endParaRPr>
          </a:p>
          <a:p>
            <a:pPr marL="457200" indent="-457200" algn="just">
              <a:buNone/>
              <a:defRPr/>
            </a:pPr>
            <a:r>
              <a:rPr lang="cs-CZ" altLang="cs-CZ" dirty="0">
                <a:solidFill>
                  <a:srgbClr val="0000DC"/>
                </a:solidFill>
              </a:rPr>
              <a:t>Globální oteplování klimatu ovlivní rozšíření nemocí přenosných </a:t>
            </a:r>
            <a:r>
              <a:rPr lang="cs-CZ" altLang="cs-CZ" dirty="0" err="1">
                <a:solidFill>
                  <a:srgbClr val="0000DC"/>
                </a:solidFill>
              </a:rPr>
              <a:t>hematofágním</a:t>
            </a:r>
            <a:r>
              <a:rPr lang="cs-CZ" altLang="cs-CZ" dirty="0">
                <a:solidFill>
                  <a:srgbClr val="0000DC"/>
                </a:solidFill>
              </a:rPr>
              <a:t> hmyzem (</a:t>
            </a:r>
            <a:r>
              <a:rPr lang="cs-CZ" altLang="cs-CZ" dirty="0" smtClean="0">
                <a:solidFill>
                  <a:srgbClr val="0000DC"/>
                </a:solidFill>
              </a:rPr>
              <a:t>např</a:t>
            </a:r>
            <a:r>
              <a:rPr lang="cs-CZ" altLang="cs-CZ" dirty="0">
                <a:solidFill>
                  <a:srgbClr val="0000DC"/>
                </a:solidFill>
              </a:rPr>
              <a:t>.</a:t>
            </a:r>
            <a:r>
              <a:rPr lang="cs-CZ" altLang="cs-CZ" dirty="0" smtClean="0">
                <a:solidFill>
                  <a:srgbClr val="0000DC"/>
                </a:solidFill>
              </a:rPr>
              <a:t> dengue). </a:t>
            </a:r>
            <a:endParaRPr lang="cs-CZ" altLang="cs-CZ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6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973704A8-9E00-4026-89D7-CE99C6BD7CC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146266" y="499067"/>
            <a:ext cx="5455330" cy="667882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rgbClr val="0000DC"/>
                </a:solidFill>
              </a:rPr>
              <a:t> </a:t>
            </a:r>
            <a:r>
              <a:rPr lang="cs-CZ" altLang="cs-CZ" b="1" dirty="0">
                <a:solidFill>
                  <a:srgbClr val="0000DC"/>
                </a:solidFill>
              </a:rPr>
              <a:t>Faktory  abiotické 2/3</a:t>
            </a:r>
            <a:endParaRPr lang="cs-CZ" altLang="cs-CZ" dirty="0">
              <a:solidFill>
                <a:srgbClr val="0000DC"/>
              </a:solidFill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175008A-11BF-4084-B982-E1F771ABE28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627017" y="1789114"/>
            <a:ext cx="10842171" cy="3584075"/>
          </a:xfrm>
          <a:noFill/>
        </p:spPr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cs-CZ" altLang="cs-CZ" dirty="0">
                <a:solidFill>
                  <a:srgbClr val="0000DC"/>
                </a:solidFill>
              </a:rPr>
              <a:t>abiotické přírodní podmínky se podílejí také na sezonnosti mnohých nákaz, zvláště </a:t>
            </a:r>
            <a:r>
              <a:rPr lang="cs-CZ" altLang="cs-CZ" dirty="0" err="1">
                <a:solidFill>
                  <a:srgbClr val="0000DC"/>
                </a:solidFill>
              </a:rPr>
              <a:t>transmisivních</a:t>
            </a:r>
            <a:r>
              <a:rPr lang="cs-CZ" altLang="cs-CZ" dirty="0">
                <a:solidFill>
                  <a:srgbClr val="0000DC"/>
                </a:solidFill>
              </a:rPr>
              <a:t> zoonóz (např. klíšťové encefalitidy) - to je dáno sezónní distribucí (</a:t>
            </a:r>
            <a:r>
              <a:rPr lang="cs-CZ" altLang="cs-CZ" b="1" dirty="0">
                <a:solidFill>
                  <a:srgbClr val="0000DC"/>
                </a:solidFill>
              </a:rPr>
              <a:t>fenologií</a:t>
            </a:r>
            <a:r>
              <a:rPr lang="cs-CZ" altLang="cs-CZ" dirty="0">
                <a:solidFill>
                  <a:srgbClr val="0000DC"/>
                </a:solidFill>
              </a:rPr>
              <a:t>) jejich vektorů. </a:t>
            </a:r>
          </a:p>
          <a:p>
            <a:pPr algn="just">
              <a:defRPr/>
            </a:pPr>
            <a:r>
              <a:rPr lang="cs-CZ" altLang="cs-CZ" dirty="0">
                <a:solidFill>
                  <a:srgbClr val="0000DC"/>
                </a:solidFill>
              </a:rPr>
              <a:t>pro některé přenašeče (např. komáry) je nezbytná přítomnost vodních ploch nebo mokřadů.</a:t>
            </a:r>
          </a:p>
          <a:p>
            <a:pPr algn="just">
              <a:defRPr/>
            </a:pPr>
            <a:r>
              <a:rPr lang="cs-CZ" altLang="cs-CZ" dirty="0">
                <a:solidFill>
                  <a:srgbClr val="0000DC"/>
                </a:solidFill>
              </a:rPr>
              <a:t>teplota prostředí může velmi ovlivnit vývoj patogenních agens (např. arbovirů) v přenašečích.</a:t>
            </a:r>
          </a:p>
          <a:p>
            <a:pPr marL="457200" indent="-457200" algn="just">
              <a:buNone/>
              <a:defRPr/>
            </a:pPr>
            <a:r>
              <a:rPr lang="cs-CZ" altLang="cs-CZ" dirty="0">
                <a:solidFill>
                  <a:srgbClr val="0000D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926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050B447-EB18-49EB-B5B5-ADA586CB096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182838" y="549638"/>
            <a:ext cx="5482191" cy="652145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rgbClr val="0000DC"/>
                </a:solidFill>
              </a:rPr>
              <a:t> </a:t>
            </a:r>
            <a:r>
              <a:rPr lang="cs-CZ" altLang="cs-CZ" b="1" dirty="0">
                <a:solidFill>
                  <a:srgbClr val="0000DC"/>
                </a:solidFill>
              </a:rPr>
              <a:t>Faktory  abiotické 3/3</a:t>
            </a:r>
            <a:endParaRPr lang="cs-CZ" altLang="cs-CZ" dirty="0">
              <a:solidFill>
                <a:srgbClr val="0000DC"/>
              </a:solidFill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E3D67CEB-C950-43C5-8E8F-D40B0E405339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679269" y="1974174"/>
            <a:ext cx="10798628" cy="3364181"/>
          </a:xfrm>
          <a:noFill/>
          <a:extLst/>
        </p:spPr>
        <p:txBody>
          <a:bodyPr/>
          <a:lstStyle/>
          <a:p>
            <a:pPr marL="457200" indent="-457200" algn="just">
              <a:buNone/>
              <a:defRPr/>
            </a:pPr>
            <a:r>
              <a:rPr lang="cs-CZ" altLang="cs-CZ" dirty="0">
                <a:solidFill>
                  <a:srgbClr val="0000DC"/>
                </a:solidFill>
              </a:rPr>
              <a:t>Přírodní katastrofy: meteorologické </a:t>
            </a:r>
            <a:r>
              <a:rPr lang="cs-CZ" altLang="cs-CZ" dirty="0">
                <a:solidFill>
                  <a:srgbClr val="0000DC"/>
                </a:solidFill>
                <a:highlight>
                  <a:srgbClr val="FFFF00"/>
                </a:highlight>
              </a:rPr>
              <a:t>(vichřice, tornáda)</a:t>
            </a:r>
            <a:r>
              <a:rPr lang="cs-CZ" altLang="cs-CZ" dirty="0">
                <a:solidFill>
                  <a:srgbClr val="0000DC"/>
                </a:solidFill>
              </a:rPr>
              <a:t>, hydrologické </a:t>
            </a:r>
            <a:r>
              <a:rPr lang="cs-CZ" altLang="cs-CZ" dirty="0">
                <a:solidFill>
                  <a:srgbClr val="0000DC"/>
                </a:solidFill>
                <a:highlight>
                  <a:srgbClr val="FFFF00"/>
                </a:highlight>
              </a:rPr>
              <a:t>(povodně)</a:t>
            </a:r>
            <a:r>
              <a:rPr lang="cs-CZ" altLang="cs-CZ" dirty="0">
                <a:solidFill>
                  <a:srgbClr val="0000DC"/>
                </a:solidFill>
              </a:rPr>
              <a:t> nebo geologické (</a:t>
            </a:r>
            <a:r>
              <a:rPr lang="cs-CZ" altLang="cs-CZ" dirty="0">
                <a:solidFill>
                  <a:srgbClr val="0000DC"/>
                </a:solidFill>
                <a:highlight>
                  <a:srgbClr val="FFFF00"/>
                </a:highlight>
              </a:rPr>
              <a:t>zemětřesení, sesuvy půdy, cunami</a:t>
            </a:r>
            <a:r>
              <a:rPr lang="cs-CZ" altLang="cs-CZ" dirty="0">
                <a:solidFill>
                  <a:srgbClr val="0000DC"/>
                </a:solidFill>
              </a:rPr>
              <a:t>). </a:t>
            </a:r>
          </a:p>
          <a:p>
            <a:pPr marL="457200" indent="-457200" algn="just">
              <a:buNone/>
              <a:defRPr/>
            </a:pPr>
            <a:endParaRPr lang="cs-CZ" altLang="cs-CZ" sz="2000" dirty="0">
              <a:solidFill>
                <a:srgbClr val="0000DC"/>
              </a:solidFill>
            </a:endParaRPr>
          </a:p>
          <a:p>
            <a:pPr marL="457200" indent="-457200" algn="just">
              <a:buNone/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Povodně: vzestup incidence arbovirových nákaz a malárie (zvýšení populační hustoty </a:t>
            </a:r>
            <a:r>
              <a:rPr lang="cs-CZ" altLang="cs-CZ" sz="2400" dirty="0" err="1">
                <a:solidFill>
                  <a:srgbClr val="0000DC"/>
                </a:solidFill>
              </a:rPr>
              <a:t>krevsajícího</a:t>
            </a:r>
            <a:r>
              <a:rPr lang="cs-CZ" altLang="cs-CZ" sz="2400" dirty="0">
                <a:solidFill>
                  <a:srgbClr val="0000DC"/>
                </a:solidFill>
              </a:rPr>
              <a:t> hmyzu) a dalších zoonóz a </a:t>
            </a:r>
            <a:r>
              <a:rPr lang="cs-CZ" altLang="cs-CZ" sz="2400" dirty="0" err="1">
                <a:solidFill>
                  <a:srgbClr val="0000DC"/>
                </a:solidFill>
              </a:rPr>
              <a:t>sapronóz</a:t>
            </a:r>
            <a:r>
              <a:rPr lang="cs-CZ" altLang="cs-CZ" sz="2400" dirty="0">
                <a:solidFill>
                  <a:srgbClr val="0000DC"/>
                </a:solidFill>
              </a:rPr>
              <a:t> (narušení zásobování obyvatelstva pitnou vodou nebo kontaminace znečištěnou vodou):  </a:t>
            </a:r>
            <a:r>
              <a:rPr lang="cs-CZ" altLang="cs-CZ" sz="2400" dirty="0" smtClean="0">
                <a:solidFill>
                  <a:srgbClr val="0000DC"/>
                </a:solidFill>
              </a:rPr>
              <a:t>alimentární virové nákazy</a:t>
            </a:r>
            <a:endParaRPr lang="cs-CZ" altLang="cs-CZ" sz="2400" dirty="0">
              <a:solidFill>
                <a:srgbClr val="0000DC"/>
              </a:solidFill>
            </a:endParaRPr>
          </a:p>
          <a:p>
            <a:pPr marL="457200" indent="-457200" algn="just">
              <a:buNone/>
              <a:defRPr/>
            </a:pPr>
            <a:endParaRPr lang="cs-CZ" altLang="cs-CZ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6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ci-prezentace-16-9-cz-v11.potx" id="{752B7536-5AE2-417E-ADC9-516CF57E47A0}" vid="{C3A561A7-18A2-4AA4-BD35-A7AB220CBED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muni-sci-prezentace-16-9-cz-v11</Template>
  <TotalTime>37</TotalTime>
  <Words>1811</Words>
  <Application>Microsoft Office PowerPoint</Application>
  <PresentationFormat>Širokoúhlá obrazovka</PresentationFormat>
  <Paragraphs>344</Paragraphs>
  <Slides>53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0" baseType="lpstr">
      <vt:lpstr>Arial</vt:lpstr>
      <vt:lpstr>Calibri</vt:lpstr>
      <vt:lpstr>Symbol</vt:lpstr>
      <vt:lpstr>Tahoma</vt:lpstr>
      <vt:lpstr>Times New Roman</vt:lpstr>
      <vt:lpstr>Wingdings</vt:lpstr>
      <vt:lpstr>Prezentace_MU_CZ</vt:lpstr>
      <vt:lpstr>Faktory ovlivňující emergenci virových nákaz</vt:lpstr>
      <vt:lpstr>Emergentní nákazy</vt:lpstr>
      <vt:lpstr>Prezentace aplikace PowerPoint</vt:lpstr>
      <vt:lpstr>Příklady (re)emergentních virových zoonóz</vt:lpstr>
      <vt:lpstr>Prezentace aplikace PowerPoint</vt:lpstr>
      <vt:lpstr>Přírodní (environmentální) faktory</vt:lpstr>
      <vt:lpstr> Faktory  abiotické 1/3</vt:lpstr>
      <vt:lpstr> Faktory  abiotické 2/3</vt:lpstr>
      <vt:lpstr> Faktory  abiotické 3/3</vt:lpstr>
      <vt:lpstr>Hurikán Katrina, New Orleans, srpen 2005</vt:lpstr>
      <vt:lpstr>Prezentace aplikace PowerPoint</vt:lpstr>
      <vt:lpstr>Zemětřesení Haiti, 2010</vt:lpstr>
      <vt:lpstr>Zemětřesení, Tsunami – Indický oceán, 2004 </vt:lpstr>
      <vt:lpstr>Povodně ČR (1997, 2002)</vt:lpstr>
      <vt:lpstr> Faktory  biotické 1/3</vt:lpstr>
      <vt:lpstr>Nocoviště havranů</vt:lpstr>
      <vt:lpstr>Migrabilita, tahy ptactva</vt:lpstr>
      <vt:lpstr>Prezentace aplikace PowerPoint</vt:lpstr>
      <vt:lpstr> Faktory  biotické 2/3</vt:lpstr>
      <vt:lpstr> Faktory  biotické 3/3</vt:lpstr>
      <vt:lpstr>Sociální (antropogenní)</vt:lpstr>
      <vt:lpstr>Socio-demografické změny</vt:lpstr>
      <vt:lpstr>Hustota populace</vt:lpstr>
      <vt:lpstr>Ptačí chřipka (H5N1, H9N2, H7N7, H7N9)</vt:lpstr>
      <vt:lpstr>Sociální status</vt:lpstr>
      <vt:lpstr>Urbanizace</vt:lpstr>
      <vt:lpstr>Prezentace aplikace PowerPoint</vt:lpstr>
      <vt:lpstr>Suburbanizace</vt:lpstr>
      <vt:lpstr>Mobilita (cestování)</vt:lpstr>
      <vt:lpstr>MERS-CoV</vt:lpstr>
      <vt:lpstr>Migrace</vt:lpstr>
      <vt:lpstr>Mezinárodní obchod se zvířaty</vt:lpstr>
      <vt:lpstr>Prezentace aplikace PowerPoint</vt:lpstr>
      <vt:lpstr>ASF: Epidemická situace ve světě</vt:lpstr>
      <vt:lpstr>Přenos ASF</vt:lpstr>
      <vt:lpstr>Prezentace aplikace PowerPoint</vt:lpstr>
      <vt:lpstr>Mezinárodní obchod se zvířaty ('bushmeat')</vt:lpstr>
      <vt:lpstr>Obchod se zvířecími mazlíčky ('pet trade')</vt:lpstr>
      <vt:lpstr>Prezentace aplikace PowerPoint</vt:lpstr>
      <vt:lpstr>Expanze a intensifikace zemědělství</vt:lpstr>
      <vt:lpstr>Krymsko-konžská hemoragická horečka</vt:lpstr>
      <vt:lpstr>Sociální katastrofy</vt:lpstr>
      <vt:lpstr>Prezentace aplikace PowerPoint</vt:lpstr>
      <vt:lpstr>Kolektivní stravování</vt:lpstr>
      <vt:lpstr>Změna životního stylu</vt:lpstr>
      <vt:lpstr>Prezentace aplikace PowerPoint</vt:lpstr>
      <vt:lpstr>Profesionální nákazy</vt:lpstr>
      <vt:lpstr>Rezistence k antivirotikům</vt:lpstr>
      <vt:lpstr>Krevní deriváty</vt:lpstr>
      <vt:lpstr>Prezentace aplikace PowerPoint</vt:lpstr>
      <vt:lpstr>Hrozba exotických nákaz ve střední Evropě…?</vt:lpstr>
      <vt:lpstr>Prezentace aplikace PowerPoint</vt:lpstr>
      <vt:lpstr>Aedes albopictus 'asian tiger mosquito '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rudolf</dc:creator>
  <cp:lastModifiedBy>Uživatel systému Windows</cp:lastModifiedBy>
  <cp:revision>7</cp:revision>
  <cp:lastPrinted>1601-01-01T00:00:00Z</cp:lastPrinted>
  <dcterms:created xsi:type="dcterms:W3CDTF">2023-02-14T11:54:02Z</dcterms:created>
  <dcterms:modified xsi:type="dcterms:W3CDTF">2024-06-24T20:32:57Z</dcterms:modified>
</cp:coreProperties>
</file>