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49"/>
  </p:notesMasterIdLst>
  <p:handoutMasterIdLst>
    <p:handoutMasterId r:id="rId50"/>
  </p:handout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00AF3F"/>
    <a:srgbClr val="9100DC"/>
    <a:srgbClr val="F01928"/>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79" autoAdjust="0"/>
    <p:restoredTop sz="95768" autoAdjust="0"/>
  </p:normalViewPr>
  <p:slideViewPr>
    <p:cSldViewPr snapToGrid="0">
      <p:cViewPr varScale="1">
        <p:scale>
          <a:sx n="88" d="100"/>
          <a:sy n="88" d="100"/>
        </p:scale>
        <p:origin x="490" y="62"/>
      </p:cViewPr>
      <p:guideLst>
        <p:guide orient="horz" pos="1120"/>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6" d="100"/>
          <a:sy n="56" d="100"/>
        </p:scale>
        <p:origin x="180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45A86908-949D-4DD6-A482-51AB00DD5CC8}" type="slidenum">
              <a:rPr lang="cs-CZ" altLang="cs-CZ" smtClean="0">
                <a:latin typeface="Arial" panose="020B0604020202020204" pitchFamily="34" charset="0"/>
              </a:rPr>
              <a:pPr>
                <a:spcBef>
                  <a:spcPct val="0"/>
                </a:spcBef>
                <a:buClrTx/>
                <a:buFontTx/>
                <a:buNone/>
              </a:pPr>
              <a:t>2</a:t>
            </a:fld>
            <a:endParaRPr lang="cs-CZ" altLang="cs-CZ" smtClean="0">
              <a:latin typeface="Arial" panose="020B0604020202020204" pitchFamily="34" charset="0"/>
            </a:endParaRPr>
          </a:p>
        </p:txBody>
      </p:sp>
      <p:sp>
        <p:nvSpPr>
          <p:cNvPr id="4099" name="Rectangle 1"/>
          <p:cNvSpPr>
            <a:spLocks noGrp="1" noRot="1" noChangeAspect="1" noChangeArrowheads="1" noTextEdit="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Rectangle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p>
        </p:txBody>
      </p:sp>
    </p:spTree>
    <p:extLst>
      <p:ext uri="{BB962C8B-B14F-4D97-AF65-F5344CB8AC3E}">
        <p14:creationId xmlns:p14="http://schemas.microsoft.com/office/powerpoint/2010/main" val="2684983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2564EB8A-284F-42B4-90E3-6A8FC4CB5152}" type="slidenum">
              <a:rPr lang="cs-CZ" altLang="cs-CZ" smtClean="0">
                <a:latin typeface="Arial" panose="020B0604020202020204" pitchFamily="34" charset="0"/>
              </a:rPr>
              <a:pPr>
                <a:spcBef>
                  <a:spcPct val="0"/>
                </a:spcBef>
                <a:buClrTx/>
                <a:buFontTx/>
                <a:buNone/>
              </a:pPr>
              <a:t>3</a:t>
            </a:fld>
            <a:endParaRPr lang="cs-CZ" altLang="cs-CZ" smtClean="0">
              <a:latin typeface="Arial" panose="020B0604020202020204" pitchFamily="34" charset="0"/>
            </a:endParaRPr>
          </a:p>
        </p:txBody>
      </p:sp>
      <p:sp>
        <p:nvSpPr>
          <p:cNvPr id="6147" name="Rectangle 1"/>
          <p:cNvSpPr>
            <a:spLocks noGrp="1" noRot="1" noChangeAspect="1" noChangeArrowheads="1" noTextEdit="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8" name="Rectangle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p>
        </p:txBody>
      </p:sp>
    </p:spTree>
    <p:extLst>
      <p:ext uri="{BB962C8B-B14F-4D97-AF65-F5344CB8AC3E}">
        <p14:creationId xmlns:p14="http://schemas.microsoft.com/office/powerpoint/2010/main" val="16746484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cs-CZ" dirty="0"/>
              <a:t>Kliknutím vložíte nadpis</a:t>
            </a:r>
            <a:endParaRPr lang="cs-CZ" noProof="0"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1D911E5E-6197-7848-99A5-8C8627D11E8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2" cy="1060263"/>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gn="l">
              <a:lnSpc>
                <a:spcPts val="1100"/>
              </a:lnSpc>
              <a:defRPr sz="1100" b="1"/>
            </a:lvl1pPr>
          </a:lstStyle>
          <a:p>
            <a:pPr lvl="0"/>
            <a:r>
              <a:rPr lang="cs-CZ" noProof="0" dirty="0"/>
              <a:t>Kliknutím vložíte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gn="l">
              <a:lnSpc>
                <a:spcPts val="1100"/>
              </a:lnSpc>
              <a:defRPr sz="1100" b="1"/>
            </a:lvl1pPr>
          </a:lstStyle>
          <a:p>
            <a:pPr lvl="0"/>
            <a:r>
              <a:rPr lang="cs-CZ" noProof="0" dirty="0"/>
              <a:t>Kliknutím vložíte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cs-CZ" noProof="0" dirty="0"/>
              <a:t>Kliknutím vložíte text</a:t>
            </a:r>
          </a:p>
        </p:txBody>
      </p:sp>
      <p:pic>
        <p:nvPicPr>
          <p:cNvPr id="16" name="Obrázek 8">
            <a:extLst>
              <a:ext uri="{FF2B5EF4-FFF2-40B4-BE49-F238E27FC236}">
                <a16:creationId xmlns:a16="http://schemas.microsoft.com/office/drawing/2014/main" id="{B0F7ADA8-E0D8-E140-B3EB-7B177B99ED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6" name="Obrázek 8">
            <a:extLst>
              <a:ext uri="{FF2B5EF4-FFF2-40B4-BE49-F238E27FC236}">
                <a16:creationId xmlns:a16="http://schemas.microsoft.com/office/drawing/2014/main" id="{E49E2218-4CCF-BC44-930E-B31D9BFD89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1">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rgbClr val="0000DC"/>
                </a:solidFill>
              </a:defRPr>
            </a:lvl1pPr>
          </a:lstStyle>
          <a:p>
            <a:r>
              <a:rPr lang="cs-CZ" dirty="0"/>
              <a:t>Kliknutím vložíte nadpis</a:t>
            </a:r>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cs-CZ" dirty="0"/>
              <a:t>Kliknutím na ikonu vložíte obrázek</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cs-CZ"/>
              <a:t>Zápatí prezentace</a:t>
            </a:r>
            <a:endParaRPr lang="cs-CZ" dirty="0"/>
          </a:p>
        </p:txBody>
      </p:sp>
      <p:pic>
        <p:nvPicPr>
          <p:cNvPr id="10" name="Obrázek 8">
            <a:extLst>
              <a:ext uri="{FF2B5EF4-FFF2-40B4-BE49-F238E27FC236}">
                <a16:creationId xmlns:a16="http://schemas.microsoft.com/office/drawing/2014/main" id="{84321F44-F4CD-1342-9190-83F8027175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2" cy="1060263"/>
          </a:xfrm>
          <a:prstGeom prst="rect">
            <a:avLst/>
          </a:prstGeom>
        </p:spPr>
      </p:pic>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00AF3F"/>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E82366C8-899C-3046-9F1A-E4AA93091E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1" cy="1060263"/>
          </a:xfrm>
          <a:prstGeom prst="rect">
            <a:avLst/>
          </a:prstGeom>
        </p:spPr>
      </p:pic>
    </p:spTree>
    <p:extLst>
      <p:ext uri="{BB962C8B-B14F-4D97-AF65-F5344CB8AC3E}">
        <p14:creationId xmlns:p14="http://schemas.microsoft.com/office/powerpoint/2010/main" val="39481167"/>
      </p:ext>
    </p:extLst>
  </p:cSld>
  <p:clrMapOvr>
    <a:masterClrMapping/>
  </p:clrMapOvr>
  <p:extLst mod="1">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2">
    <p:bg>
      <p:bgPr>
        <a:solidFill>
          <a:srgbClr val="00AF3F"/>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cs-CZ" dirty="0"/>
              <a:t>Kliknutím na ikonu vložíte obrázek</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cs-CZ"/>
              <a:t>Zápatí prezentace</a:t>
            </a:r>
            <a:endParaRPr lang="cs-CZ" dirty="0"/>
          </a:p>
        </p:txBody>
      </p:sp>
      <p:pic>
        <p:nvPicPr>
          <p:cNvPr id="11" name="Obrázek 8">
            <a:extLst>
              <a:ext uri="{FF2B5EF4-FFF2-40B4-BE49-F238E27FC236}">
                <a16:creationId xmlns:a16="http://schemas.microsoft.com/office/drawing/2014/main" id="{2C8EF9BC-CA15-F749-AE84-143521C1B71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1" cy="1060263"/>
          </a:xfrm>
          <a:prstGeom prst="rect">
            <a:avLst/>
          </a:prstGeom>
        </p:spPr>
      </p:pic>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zní s obrázkem">
    <p:bg>
      <p:bgPr>
        <a:solidFill>
          <a:srgbClr val="00AF3F"/>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a:t>Kliknutím na ikonu vložíte obrázek</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5418" cy="593152"/>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720000" y="6040795"/>
            <a:ext cx="8555976" cy="510831"/>
          </a:xfrm>
        </p:spPr>
        <p:txBody>
          <a:bodyPr lIns="0" tIns="0" rIns="0" bIns="0" numCol="1" spcCol="324000">
            <a:noAutofit/>
          </a:bodyPr>
          <a:lstStyle>
            <a:lvl1pPr marL="0" marR="0" indent="0" algn="l" defTabSz="914400" rtl="0" eaLnBrk="1" fontAlgn="base" latinLnBrk="0" hangingPunct="1">
              <a:lnSpc>
                <a:spcPts val="1800"/>
              </a:lnSpc>
              <a:spcBef>
                <a:spcPts val="0"/>
              </a:spcBef>
              <a:spcAft>
                <a:spcPct val="0"/>
              </a:spcAft>
              <a:buClr>
                <a:schemeClr val="tx2"/>
              </a:buClr>
              <a:buSzPct val="100000"/>
              <a:buFontTx/>
              <a:buNone/>
              <a:tabLst/>
              <a:defRPr sz="1500" b="0">
                <a:solidFill>
                  <a:schemeClr val="bg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Tree>
    <p:extLst>
      <p:ext uri="{BB962C8B-B14F-4D97-AF65-F5344CB8AC3E}">
        <p14:creationId xmlns:p14="http://schemas.microsoft.com/office/powerpoint/2010/main" val="196421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SCI slide">
    <p:bg>
      <p:bgPr>
        <a:solidFill>
          <a:srgbClr val="00AF3F"/>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042872" y="2021800"/>
            <a:ext cx="4106254" cy="2814399"/>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0956" y="2298933"/>
            <a:ext cx="8725020"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609601" y="128588"/>
            <a:ext cx="10970684" cy="1433512"/>
          </a:xfrm>
        </p:spPr>
        <p:txBody>
          <a:bodyPr/>
          <a:lstStyle/>
          <a:p>
            <a:r>
              <a:rPr lang="cs-CZ"/>
              <a:t>Kliknutím lze upravit styl.</a:t>
            </a:r>
          </a:p>
        </p:txBody>
      </p:sp>
      <p:sp>
        <p:nvSpPr>
          <p:cNvPr id="3" name="Zástupný symbol pro tabulku 2"/>
          <p:cNvSpPr>
            <a:spLocks noGrp="1"/>
          </p:cNvSpPr>
          <p:nvPr>
            <p:ph type="tbl" idx="1"/>
          </p:nvPr>
        </p:nvSpPr>
        <p:spPr>
          <a:xfrm>
            <a:off x="609601" y="1600201"/>
            <a:ext cx="10970684" cy="4524375"/>
          </a:xfrm>
        </p:spPr>
        <p:txBody>
          <a:bodyPr/>
          <a:lstStyle/>
          <a:p>
            <a:pPr lvl="0"/>
            <a:endParaRPr lang="cs-CZ" noProof="0"/>
          </a:p>
        </p:txBody>
      </p:sp>
      <p:sp>
        <p:nvSpPr>
          <p:cNvPr id="4" name="Rectangle 5">
            <a:extLst>
              <a:ext uri="{FF2B5EF4-FFF2-40B4-BE49-F238E27FC236}">
                <a16:creationId xmlns:a16="http://schemas.microsoft.com/office/drawing/2014/main" id="{83182742-3AD1-482B-A457-FE39CC93566D}"/>
              </a:ext>
            </a:extLst>
          </p:cNvPr>
          <p:cNvSpPr>
            <a:spLocks noGrp="1" noChangeArrowheads="1"/>
          </p:cNvSpPr>
          <p:nvPr>
            <p:ph type="sldNum" idx="10"/>
          </p:nvPr>
        </p:nvSpPr>
        <p:spPr>
          <a:ln/>
        </p:spPr>
        <p:txBody>
          <a:bodyPr/>
          <a:lstStyle>
            <a:lvl1pPr>
              <a:defRPr/>
            </a:lvl1pPr>
          </a:lstStyle>
          <a:p>
            <a:pPr>
              <a:defRPr/>
            </a:pPr>
            <a:fld id="{D9634FB1-4FA1-4874-8562-8A684935F7AB}" type="slidenum">
              <a:rPr lang="cs-CZ" altLang="cs-CZ"/>
              <a:pPr>
                <a:defRPr/>
              </a:pPr>
              <a:t>‹#›</a:t>
            </a:fld>
            <a:endParaRPr lang="cs-CZ" altLang="cs-CZ"/>
          </a:p>
        </p:txBody>
      </p:sp>
    </p:spTree>
    <p:extLst>
      <p:ext uri="{BB962C8B-B14F-4D97-AF65-F5344CB8AC3E}">
        <p14:creationId xmlns:p14="http://schemas.microsoft.com/office/powerpoint/2010/main" val="2215289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7" name="Obrázek 8">
            <a:extLst>
              <a:ext uri="{FF2B5EF4-FFF2-40B4-BE49-F238E27FC236}">
                <a16:creationId xmlns:a16="http://schemas.microsoft.com/office/drawing/2014/main" id="{CDFB5469-7B43-0D44-819F-C704135239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8" name="Obrázek 8">
            <a:extLst>
              <a:ext uri="{FF2B5EF4-FFF2-40B4-BE49-F238E27FC236}">
                <a16:creationId xmlns:a16="http://schemas.microsoft.com/office/drawing/2014/main" id="{3839D93F-D054-0C49-B5BA-33CA7A41AAB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8">
            <a:extLst>
              <a:ext uri="{FF2B5EF4-FFF2-40B4-BE49-F238E27FC236}">
                <a16:creationId xmlns:a16="http://schemas.microsoft.com/office/drawing/2014/main" id="{3E1F77B3-EBC6-1040-9535-33D9549B746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pod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pPr lvl="0"/>
            <a:r>
              <a:rPr lang="cs-CZ" dirty="0"/>
              <a:t>Kliknutím vložíte nadpis</a:t>
            </a:r>
            <a:endParaRPr lang="cs-CZ" noProof="0"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8">
            <a:extLst>
              <a:ext uri="{FF2B5EF4-FFF2-40B4-BE49-F238E27FC236}">
                <a16:creationId xmlns:a16="http://schemas.microsoft.com/office/drawing/2014/main" id="{797919FE-C3ED-C14E-AED0-882F982294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brázek s text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cs-CZ" dirty="0"/>
              <a:t>Kliknutím vložíte nadpis</a:t>
            </a:r>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cs-CZ" dirty="0"/>
              <a:t>Kliknutím na ikonu vložíte obrázek</a:t>
            </a:r>
          </a:p>
        </p:txBody>
      </p:sp>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pic>
        <p:nvPicPr>
          <p:cNvPr id="10" name="Obrázek 8">
            <a:extLst>
              <a:ext uri="{FF2B5EF4-FFF2-40B4-BE49-F238E27FC236}">
                <a16:creationId xmlns:a16="http://schemas.microsoft.com/office/drawing/2014/main" id="{24329B9F-B123-B646-A47E-27058DD10E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cs-CZ" noProof="0" dirty="0"/>
              <a:t>Kliknutím vložíte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cs-CZ" noProof="0" dirty="0"/>
              <a:t>Kliknutím vložíte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cs-CZ" noProof="0" dirty="0"/>
              <a:t>Kliknutím vložíte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cs-CZ" noProof="0" dirty="0"/>
              <a:t>Kliknutím vložíte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22" name="Obrázek 8">
            <a:extLst>
              <a:ext uri="{FF2B5EF4-FFF2-40B4-BE49-F238E27FC236}">
                <a16:creationId xmlns:a16="http://schemas.microsoft.com/office/drawing/2014/main" id="{1109301E-D1AD-0B43-976E-29DC995E1D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uze obsah">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pic>
        <p:nvPicPr>
          <p:cNvPr id="6" name="Obrázek 8">
            <a:extLst>
              <a:ext uri="{FF2B5EF4-FFF2-40B4-BE49-F238E27FC236}">
                <a16:creationId xmlns:a16="http://schemas.microsoft.com/office/drawing/2014/main" id="{3DE62B41-48ED-D243-8CF8-571E1EC8074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8" name="Obrázek 8">
            <a:extLst>
              <a:ext uri="{FF2B5EF4-FFF2-40B4-BE49-F238E27FC236}">
                <a16:creationId xmlns:a16="http://schemas.microsoft.com/office/drawing/2014/main" id="{B2E98577-C944-7148-9D17-F5F41F0E8A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a:t>Zápatí prezentace</a:t>
            </a:r>
            <a:endParaRPr lang="cs-CZ" dirty="0"/>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vložíte nadpis</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cs-CZ" noProof="0" dirty="0"/>
              <a:t>Kliknutím vložíte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 id="2147483699" r:id="rId18"/>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0"/>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3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pätu 1">
            <a:extLst>
              <a:ext uri="{FF2B5EF4-FFF2-40B4-BE49-F238E27FC236}">
                <a16:creationId xmlns:a16="http://schemas.microsoft.com/office/drawing/2014/main" id="{A4692E60-FDF9-1E4F-A820-B4DF2F656193}"/>
              </a:ext>
            </a:extLst>
          </p:cNvPr>
          <p:cNvSpPr>
            <a:spLocks noGrp="1"/>
          </p:cNvSpPr>
          <p:nvPr>
            <p:ph type="ftr" sz="quarter" idx="10"/>
          </p:nvPr>
        </p:nvSpPr>
        <p:spPr/>
        <p:txBody>
          <a:bodyPr/>
          <a:lstStyle/>
          <a:p>
            <a:r>
              <a:rPr lang="cs-CZ"/>
              <a:t>Zápatí prezentace</a:t>
            </a:r>
            <a:endParaRPr lang="cs-CZ" dirty="0"/>
          </a:p>
        </p:txBody>
      </p:sp>
      <p:sp>
        <p:nvSpPr>
          <p:cNvPr id="3" name="Zástupný objekt pre číslo snímky 2">
            <a:extLst>
              <a:ext uri="{FF2B5EF4-FFF2-40B4-BE49-F238E27FC236}">
                <a16:creationId xmlns:a16="http://schemas.microsoft.com/office/drawing/2014/main" id="{9DAF3088-3E4D-9845-B71B-E817345CD820}"/>
              </a:ext>
            </a:extLst>
          </p:cNvPr>
          <p:cNvSpPr>
            <a:spLocks noGrp="1"/>
          </p:cNvSpPr>
          <p:nvPr>
            <p:ph type="sldNum" sz="quarter" idx="11"/>
          </p:nvPr>
        </p:nvSpPr>
        <p:spPr/>
        <p:txBody>
          <a:bodyPr/>
          <a:lstStyle/>
          <a:p>
            <a:fld id="{0DE708CC-0C3F-4567-9698-B54C0F35BD31}" type="slidenum">
              <a:rPr lang="cs-CZ" altLang="cs-CZ" noProof="0" smtClean="0"/>
              <a:pPr/>
              <a:t>1</a:t>
            </a:fld>
            <a:endParaRPr lang="cs-CZ" altLang="cs-CZ" noProof="0" dirty="0"/>
          </a:p>
        </p:txBody>
      </p:sp>
      <p:sp>
        <p:nvSpPr>
          <p:cNvPr id="4" name="Nadpis 3">
            <a:extLst>
              <a:ext uri="{FF2B5EF4-FFF2-40B4-BE49-F238E27FC236}">
                <a16:creationId xmlns:a16="http://schemas.microsoft.com/office/drawing/2014/main" id="{2491EF5B-3067-7546-837B-2D005F3ED499}"/>
              </a:ext>
            </a:extLst>
          </p:cNvPr>
          <p:cNvSpPr>
            <a:spLocks noGrp="1"/>
          </p:cNvSpPr>
          <p:nvPr>
            <p:ph type="title"/>
          </p:nvPr>
        </p:nvSpPr>
        <p:spPr/>
        <p:txBody>
          <a:bodyPr/>
          <a:lstStyle/>
          <a:p>
            <a:r>
              <a:rPr lang="cs-CZ" dirty="0" smtClean="0"/>
              <a:t>Obratlovci – zdroj </a:t>
            </a:r>
            <a:r>
              <a:rPr lang="cs-CZ" dirty="0" err="1" smtClean="0"/>
              <a:t>zoonotických</a:t>
            </a:r>
            <a:r>
              <a:rPr lang="cs-CZ" dirty="0" smtClean="0"/>
              <a:t> virů</a:t>
            </a:r>
            <a:endParaRPr lang="cs-CZ" dirty="0"/>
          </a:p>
        </p:txBody>
      </p:sp>
      <p:sp>
        <p:nvSpPr>
          <p:cNvPr id="5" name="Podnadpis 4">
            <a:extLst>
              <a:ext uri="{FF2B5EF4-FFF2-40B4-BE49-F238E27FC236}">
                <a16:creationId xmlns:a16="http://schemas.microsoft.com/office/drawing/2014/main" id="{BDA74EBB-06F9-2F42-BBA7-49358111EC86}"/>
              </a:ext>
            </a:extLst>
          </p:cNvPr>
          <p:cNvSpPr>
            <a:spLocks noGrp="1"/>
          </p:cNvSpPr>
          <p:nvPr>
            <p:ph type="subTitle" idx="1"/>
          </p:nvPr>
        </p:nvSpPr>
        <p:spPr/>
        <p:txBody>
          <a:bodyPr/>
          <a:lstStyle/>
          <a:p>
            <a:r>
              <a:rPr lang="cs-CZ" dirty="0" err="1" smtClean="0">
                <a:solidFill>
                  <a:srgbClr val="0000DC"/>
                </a:solidFill>
              </a:rPr>
              <a:t>Vertebrates</a:t>
            </a:r>
            <a:r>
              <a:rPr lang="cs-CZ" dirty="0" smtClean="0">
                <a:solidFill>
                  <a:srgbClr val="0000DC"/>
                </a:solidFill>
              </a:rPr>
              <a:t> as </a:t>
            </a:r>
            <a:r>
              <a:rPr lang="cs-CZ" dirty="0" err="1" smtClean="0">
                <a:solidFill>
                  <a:srgbClr val="0000DC"/>
                </a:solidFill>
              </a:rPr>
              <a:t>reservoirs</a:t>
            </a:r>
            <a:r>
              <a:rPr lang="cs-CZ" dirty="0" smtClean="0">
                <a:solidFill>
                  <a:srgbClr val="0000DC"/>
                </a:solidFill>
              </a:rPr>
              <a:t> </a:t>
            </a:r>
            <a:r>
              <a:rPr lang="cs-CZ" dirty="0" err="1" smtClean="0">
                <a:solidFill>
                  <a:srgbClr val="0000DC"/>
                </a:solidFill>
              </a:rPr>
              <a:t>of</a:t>
            </a:r>
            <a:r>
              <a:rPr lang="cs-CZ" dirty="0" smtClean="0">
                <a:solidFill>
                  <a:srgbClr val="0000DC"/>
                </a:solidFill>
              </a:rPr>
              <a:t> </a:t>
            </a:r>
            <a:r>
              <a:rPr lang="cs-CZ" dirty="0" err="1" smtClean="0">
                <a:solidFill>
                  <a:srgbClr val="0000DC"/>
                </a:solidFill>
              </a:rPr>
              <a:t>zoonotic</a:t>
            </a:r>
            <a:r>
              <a:rPr lang="cs-CZ" dirty="0" smtClean="0">
                <a:solidFill>
                  <a:srgbClr val="0000DC"/>
                </a:solidFill>
              </a:rPr>
              <a:t> </a:t>
            </a:r>
            <a:r>
              <a:rPr lang="cs-CZ" dirty="0" err="1" smtClean="0">
                <a:solidFill>
                  <a:srgbClr val="0000DC"/>
                </a:solidFill>
              </a:rPr>
              <a:t>viruses</a:t>
            </a:r>
            <a:endParaRPr lang="cs-CZ" dirty="0">
              <a:solidFill>
                <a:srgbClr val="0000DC"/>
              </a:solidFill>
            </a:endParaRPr>
          </a:p>
        </p:txBody>
      </p:sp>
      <p:pic>
        <p:nvPicPr>
          <p:cNvPr id="6" name="Obrázek 5"/>
          <p:cNvPicPr/>
          <p:nvPr/>
        </p:nvPicPr>
        <p:blipFill>
          <a:blip r:embed="rId2"/>
          <a:stretch>
            <a:fillRect/>
          </a:stretch>
        </p:blipFill>
        <p:spPr>
          <a:xfrm>
            <a:off x="3344090" y="5627370"/>
            <a:ext cx="5519239" cy="723900"/>
          </a:xfrm>
          <a:prstGeom prst="rect">
            <a:avLst/>
          </a:prstGeom>
        </p:spPr>
      </p:pic>
    </p:spTree>
    <p:extLst>
      <p:ext uri="{BB962C8B-B14F-4D97-AF65-F5344CB8AC3E}">
        <p14:creationId xmlns:p14="http://schemas.microsoft.com/office/powerpoint/2010/main" val="3263342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Nadpis 1">
            <a:extLst>
              <a:ext uri="{FF2B5EF4-FFF2-40B4-BE49-F238E27FC236}">
                <a16:creationId xmlns:a16="http://schemas.microsoft.com/office/drawing/2014/main" id="{D2D01A5C-CD28-4CF3-8AD7-FE74DAAC4C44}"/>
              </a:ext>
            </a:extLst>
          </p:cNvPr>
          <p:cNvSpPr>
            <a:spLocks noGrp="1"/>
          </p:cNvSpPr>
          <p:nvPr>
            <p:ph type="title"/>
          </p:nvPr>
        </p:nvSpPr>
        <p:spPr>
          <a:xfrm>
            <a:off x="1755775" y="260352"/>
            <a:ext cx="5393962" cy="623886"/>
          </a:xfrm>
          <a:noFill/>
          <a:ln>
            <a:solidFill>
              <a:srgbClr val="0000DC"/>
            </a:solidFill>
          </a:ln>
        </p:spPr>
        <p:txBody>
          <a:bodyPr/>
          <a:lstStyle/>
          <a:p>
            <a:pPr>
              <a:defRPr/>
            </a:pPr>
            <a:r>
              <a:rPr lang="cs-CZ" altLang="cs-CZ" sz="2400" i="1" dirty="0" err="1">
                <a:solidFill>
                  <a:srgbClr val="0000DC"/>
                </a:solidFill>
              </a:rPr>
              <a:t>Epomophorus</a:t>
            </a:r>
            <a:r>
              <a:rPr lang="cs-CZ" altLang="cs-CZ" sz="2400" i="1" dirty="0">
                <a:solidFill>
                  <a:srgbClr val="0000DC"/>
                </a:solidFill>
              </a:rPr>
              <a:t> </a:t>
            </a:r>
            <a:r>
              <a:rPr lang="cs-CZ" altLang="cs-CZ" sz="2400" i="1" dirty="0" err="1">
                <a:solidFill>
                  <a:srgbClr val="0000DC"/>
                </a:solidFill>
              </a:rPr>
              <a:t>wahlbergi</a:t>
            </a:r>
            <a:r>
              <a:rPr lang="cs-CZ" altLang="cs-CZ" sz="2400" i="1" dirty="0">
                <a:solidFill>
                  <a:srgbClr val="0000DC"/>
                </a:solidFill>
              </a:rPr>
              <a:t>, E. </a:t>
            </a:r>
            <a:r>
              <a:rPr lang="cs-CZ" altLang="cs-CZ" sz="2400" i="1" dirty="0" err="1">
                <a:solidFill>
                  <a:srgbClr val="0000DC"/>
                </a:solidFill>
              </a:rPr>
              <a:t>minimus</a:t>
            </a:r>
            <a:endParaRPr lang="cs-CZ" altLang="cs-CZ" sz="2400" i="1" dirty="0">
              <a:solidFill>
                <a:srgbClr val="0000DC"/>
              </a:solidFill>
            </a:endParaRPr>
          </a:p>
        </p:txBody>
      </p:sp>
      <p:pic>
        <p:nvPicPr>
          <p:cNvPr id="1331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77988" y="1268413"/>
            <a:ext cx="3122612" cy="2322512"/>
          </a:xfrm>
          <a:noFill/>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69" name="TextovéPole 1">
            <a:extLst>
              <a:ext uri="{FF2B5EF4-FFF2-40B4-BE49-F238E27FC236}">
                <a16:creationId xmlns:a16="http://schemas.microsoft.com/office/drawing/2014/main" id="{419B2265-32F7-4316-9361-D3A2BE529746}"/>
              </a:ext>
            </a:extLst>
          </p:cNvPr>
          <p:cNvSpPr txBox="1">
            <a:spLocks noChangeArrowheads="1"/>
          </p:cNvSpPr>
          <p:nvPr/>
        </p:nvSpPr>
        <p:spPr bwMode="auto">
          <a:xfrm>
            <a:off x="1706565" y="3687764"/>
            <a:ext cx="3094036" cy="461665"/>
          </a:xfrm>
          <a:prstGeom prst="rect">
            <a:avLst/>
          </a:prstGeom>
          <a:noFill/>
          <a:ln>
            <a:solidFill>
              <a:srgbClr val="0000DC"/>
            </a:solidFill>
          </a:ln>
        </p:spPr>
        <p:txBody>
          <a:bodyPr wrap="square">
            <a:spAutoFit/>
          </a:bodyPr>
          <a:lstStyle/>
          <a:p>
            <a:pPr>
              <a:spcBef>
                <a:spcPts val="800"/>
              </a:spcBef>
              <a:buClr>
                <a:srgbClr val="000000"/>
              </a:buClr>
              <a:buSzPct val="100000"/>
              <a:defRPr/>
            </a:pPr>
            <a:r>
              <a:rPr lang="cs-CZ" altLang="cs-CZ" dirty="0" err="1">
                <a:solidFill>
                  <a:srgbClr val="0000DC"/>
                </a:solidFill>
                <a:latin typeface="Calibri" panose="020F0502020204030204" pitchFamily="34" charset="0"/>
                <a:cs typeface="Calibri" panose="020F0502020204030204" pitchFamily="34" charset="0"/>
              </a:rPr>
              <a:t>Ebola</a:t>
            </a:r>
            <a:r>
              <a:rPr lang="cs-CZ" altLang="cs-CZ" dirty="0">
                <a:solidFill>
                  <a:srgbClr val="0000DC"/>
                </a:solidFill>
                <a:latin typeface="Calibri" panose="020F0502020204030204" pitchFamily="34" charset="0"/>
                <a:cs typeface="Calibri" panose="020F0502020204030204" pitchFamily="34" charset="0"/>
              </a:rPr>
              <a:t> (rezervoár)</a:t>
            </a:r>
          </a:p>
        </p:txBody>
      </p:sp>
      <p:pic>
        <p:nvPicPr>
          <p:cNvPr id="13317" name="Obráze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2255838"/>
            <a:ext cx="314325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Nadpis 1">
            <a:extLst>
              <a:ext uri="{FF2B5EF4-FFF2-40B4-BE49-F238E27FC236}">
                <a16:creationId xmlns:a16="http://schemas.microsoft.com/office/drawing/2014/main" id="{CEB725E5-5C90-423A-B320-6ED4D7FCA061}"/>
              </a:ext>
            </a:extLst>
          </p:cNvPr>
          <p:cNvSpPr txBox="1">
            <a:spLocks/>
          </p:cNvSpPr>
          <p:nvPr/>
        </p:nvSpPr>
        <p:spPr bwMode="auto">
          <a:xfrm>
            <a:off x="7046914" y="1254126"/>
            <a:ext cx="3527425" cy="911225"/>
          </a:xfrm>
          <a:prstGeom prst="rect">
            <a:avLst/>
          </a:prstGeom>
          <a:noFill/>
          <a:ln>
            <a:solidFill>
              <a:srgbClr val="0000DC"/>
            </a:solidFill>
          </a:ln>
          <a:effectLst/>
        </p:spPr>
        <p:txBody>
          <a:bodyPr lIns="90000" tIns="46800" rIns="90000" bIns="46800" anchor="ctr"/>
          <a:lst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defRPr>
            </a:lvl9pPr>
          </a:lstStyle>
          <a:p>
            <a:pPr>
              <a:defRPr/>
            </a:pPr>
            <a:r>
              <a:rPr lang="cs-CZ" altLang="cs-CZ" sz="3600" i="1" kern="0" dirty="0" err="1">
                <a:solidFill>
                  <a:srgbClr val="0000DC"/>
                </a:solidFill>
              </a:rPr>
              <a:t>Pteropus</a:t>
            </a:r>
            <a:r>
              <a:rPr lang="cs-CZ" altLang="cs-CZ" sz="3600" i="1" kern="0" dirty="0">
                <a:solidFill>
                  <a:srgbClr val="0000DC"/>
                </a:solidFill>
              </a:rPr>
              <a:t> </a:t>
            </a:r>
            <a:r>
              <a:rPr lang="cs-CZ" altLang="cs-CZ" sz="3600" kern="0" dirty="0" err="1">
                <a:solidFill>
                  <a:srgbClr val="0000DC"/>
                </a:solidFill>
              </a:rPr>
              <a:t>spp</a:t>
            </a:r>
            <a:r>
              <a:rPr lang="cs-CZ" altLang="cs-CZ" sz="3600" kern="0" dirty="0">
                <a:solidFill>
                  <a:srgbClr val="0000DC"/>
                </a:solidFill>
              </a:rPr>
              <a:t>.</a:t>
            </a:r>
          </a:p>
        </p:txBody>
      </p:sp>
      <p:sp>
        <p:nvSpPr>
          <p:cNvPr id="13319" name="TextovéPole 3"/>
          <p:cNvSpPr txBox="1">
            <a:spLocks noChangeArrowheads="1"/>
          </p:cNvSpPr>
          <p:nvPr/>
        </p:nvSpPr>
        <p:spPr bwMode="auto">
          <a:xfrm>
            <a:off x="4672015" y="6019801"/>
            <a:ext cx="2374900" cy="461665"/>
          </a:xfrm>
          <a:prstGeom prst="rect">
            <a:avLst/>
          </a:prstGeom>
          <a:noFill/>
          <a:ln w="9525">
            <a:solidFill>
              <a:srgbClr val="0000DC"/>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r>
              <a:rPr lang="cs-CZ" altLang="cs-CZ" dirty="0" err="1">
                <a:solidFill>
                  <a:srgbClr val="FF0000"/>
                </a:solidFill>
                <a:latin typeface="Calibri" panose="020F0502020204030204" pitchFamily="34" charset="0"/>
                <a:cs typeface="Calibri" panose="020F0502020204030204" pitchFamily="34" charset="0"/>
              </a:rPr>
              <a:t>Nipah</a:t>
            </a:r>
            <a:r>
              <a:rPr lang="cs-CZ" altLang="cs-CZ" dirty="0">
                <a:solidFill>
                  <a:srgbClr val="FF0000"/>
                </a:solidFill>
                <a:latin typeface="Calibri" panose="020F0502020204030204" pitchFamily="34" charset="0"/>
                <a:cs typeface="Calibri" panose="020F0502020204030204" pitchFamily="34" charset="0"/>
              </a:rPr>
              <a:t>, </a:t>
            </a:r>
            <a:r>
              <a:rPr lang="cs-CZ" altLang="cs-CZ" dirty="0" err="1">
                <a:solidFill>
                  <a:srgbClr val="FF0000"/>
                </a:solidFill>
                <a:latin typeface="Calibri" panose="020F0502020204030204" pitchFamily="34" charset="0"/>
                <a:cs typeface="Calibri" panose="020F0502020204030204" pitchFamily="34" charset="0"/>
              </a:rPr>
              <a:t>Hendra</a:t>
            </a:r>
            <a:r>
              <a:rPr lang="cs-CZ" altLang="cs-CZ" dirty="0">
                <a:solidFill>
                  <a:srgbClr val="FF0000"/>
                </a:solidFill>
                <a:latin typeface="Calibri" panose="020F0502020204030204" pitchFamily="34" charset="0"/>
                <a:cs typeface="Calibri" panose="020F0502020204030204" pitchFamily="34" charset="0"/>
              </a:rPr>
              <a:t> </a:t>
            </a:r>
          </a:p>
        </p:txBody>
      </p:sp>
      <p:pic>
        <p:nvPicPr>
          <p:cNvPr id="13320" name="Obrázek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55776" y="4567239"/>
            <a:ext cx="2365375"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Nadpis 1">
            <a:extLst>
              <a:ext uri="{FF2B5EF4-FFF2-40B4-BE49-F238E27FC236}">
                <a16:creationId xmlns:a16="http://schemas.microsoft.com/office/drawing/2014/main" id="{281971F1-C356-4932-8275-BF5E7CFDB3C6}"/>
              </a:ext>
            </a:extLst>
          </p:cNvPr>
          <p:cNvSpPr txBox="1">
            <a:spLocks/>
          </p:cNvSpPr>
          <p:nvPr/>
        </p:nvSpPr>
        <p:spPr bwMode="auto">
          <a:xfrm>
            <a:off x="3967162" y="5004616"/>
            <a:ext cx="2720975" cy="622300"/>
          </a:xfrm>
          <a:prstGeom prst="rect">
            <a:avLst/>
          </a:prstGeom>
          <a:noFill/>
          <a:ln>
            <a:solidFill>
              <a:srgbClr val="0000DC"/>
            </a:solidFill>
          </a:ln>
          <a:effectLst/>
        </p:spPr>
        <p:txBody>
          <a:bodyPr lIns="90000" tIns="46800" rIns="90000" bIns="46800" anchor="ctr"/>
          <a:lst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defRPr>
            </a:lvl9pPr>
          </a:lstStyle>
          <a:p>
            <a:pPr>
              <a:defRPr/>
            </a:pPr>
            <a:r>
              <a:rPr lang="cs-CZ" altLang="cs-CZ" sz="2400" i="1" kern="0" dirty="0" err="1">
                <a:solidFill>
                  <a:srgbClr val="0000DC"/>
                </a:solidFill>
              </a:rPr>
              <a:t>Eidolon</a:t>
            </a:r>
            <a:r>
              <a:rPr lang="cs-CZ" altLang="cs-CZ" sz="2400" i="1" kern="0" dirty="0">
                <a:solidFill>
                  <a:srgbClr val="0000DC"/>
                </a:solidFill>
              </a:rPr>
              <a:t> </a:t>
            </a:r>
            <a:r>
              <a:rPr lang="cs-CZ" altLang="cs-CZ" sz="2400" i="1" kern="0" dirty="0" err="1">
                <a:solidFill>
                  <a:srgbClr val="0000DC"/>
                </a:solidFill>
              </a:rPr>
              <a:t>helvum</a:t>
            </a:r>
            <a:endParaRPr lang="cs-CZ" altLang="cs-CZ" sz="2400" kern="0" dirty="0">
              <a:solidFill>
                <a:srgbClr val="0000DC"/>
              </a:solidFill>
            </a:endParaRPr>
          </a:p>
        </p:txBody>
      </p:sp>
    </p:spTree>
    <p:extLst>
      <p:ext uri="{BB962C8B-B14F-4D97-AF65-F5344CB8AC3E}">
        <p14:creationId xmlns:p14="http://schemas.microsoft.com/office/powerpoint/2010/main" val="23823954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Nadpis 1">
            <a:extLst>
              <a:ext uri="{FF2B5EF4-FFF2-40B4-BE49-F238E27FC236}">
                <a16:creationId xmlns:a16="http://schemas.microsoft.com/office/drawing/2014/main" id="{29F2210B-E15A-4615-99C6-1574214CD2E1}"/>
              </a:ext>
            </a:extLst>
          </p:cNvPr>
          <p:cNvSpPr>
            <a:spLocks noGrp="1"/>
          </p:cNvSpPr>
          <p:nvPr>
            <p:ph type="title"/>
          </p:nvPr>
        </p:nvSpPr>
        <p:spPr>
          <a:xfrm>
            <a:off x="1982789" y="309563"/>
            <a:ext cx="8226425" cy="863600"/>
          </a:xfrm>
          <a:noFill/>
          <a:ln>
            <a:solidFill>
              <a:srgbClr val="0000DC"/>
            </a:solidFill>
          </a:ln>
        </p:spPr>
        <p:txBody>
          <a:bodyPr/>
          <a:lstStyle/>
          <a:p>
            <a:pPr>
              <a:defRPr/>
            </a:pPr>
            <a:r>
              <a:rPr lang="cs-CZ" altLang="cs-CZ" sz="3600" i="1" dirty="0" err="1">
                <a:solidFill>
                  <a:srgbClr val="0000DC"/>
                </a:solidFill>
              </a:rPr>
              <a:t>Desmodus</a:t>
            </a:r>
            <a:r>
              <a:rPr lang="cs-CZ" altLang="cs-CZ" sz="3600" i="1" dirty="0">
                <a:solidFill>
                  <a:srgbClr val="0000DC"/>
                </a:solidFill>
              </a:rPr>
              <a:t> </a:t>
            </a:r>
            <a:r>
              <a:rPr lang="cs-CZ" altLang="cs-CZ" sz="3600" i="1" dirty="0" err="1">
                <a:solidFill>
                  <a:srgbClr val="0000DC"/>
                </a:solidFill>
              </a:rPr>
              <a:t>rotundus</a:t>
            </a:r>
            <a:r>
              <a:rPr lang="cs-CZ" altLang="cs-CZ" sz="3600" i="1" dirty="0">
                <a:solidFill>
                  <a:srgbClr val="0000DC"/>
                </a:solidFill>
              </a:rPr>
              <a:t> (upír obecný)</a:t>
            </a:r>
          </a:p>
        </p:txBody>
      </p:sp>
      <p:pic>
        <p:nvPicPr>
          <p:cNvPr id="1433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727576" y="1341439"/>
            <a:ext cx="4175125" cy="5189537"/>
          </a:xfrm>
          <a:noFill/>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2" name="TextovéPole 1">
            <a:extLst>
              <a:ext uri="{FF2B5EF4-FFF2-40B4-BE49-F238E27FC236}">
                <a16:creationId xmlns:a16="http://schemas.microsoft.com/office/drawing/2014/main" id="{A41064DC-2136-4A02-B542-1A764851273E}"/>
              </a:ext>
            </a:extLst>
          </p:cNvPr>
          <p:cNvSpPr txBox="1">
            <a:spLocks noChangeArrowheads="1"/>
          </p:cNvSpPr>
          <p:nvPr/>
        </p:nvSpPr>
        <p:spPr bwMode="auto">
          <a:xfrm>
            <a:off x="1774826" y="2565401"/>
            <a:ext cx="1995985" cy="461665"/>
          </a:xfrm>
          <a:prstGeom prst="rect">
            <a:avLst/>
          </a:prstGeom>
          <a:noFill/>
          <a:ln>
            <a:solidFill>
              <a:srgbClr val="0000DC"/>
            </a:solidFill>
          </a:ln>
        </p:spPr>
        <p:txBody>
          <a:bodyPr wrap="square">
            <a:spAutoFit/>
          </a:bodyPr>
          <a:lstStyle/>
          <a:p>
            <a:pPr>
              <a:spcBef>
                <a:spcPts val="800"/>
              </a:spcBef>
              <a:buClr>
                <a:srgbClr val="000000"/>
              </a:buClr>
              <a:buSzPct val="100000"/>
              <a:defRPr/>
            </a:pPr>
            <a:r>
              <a:rPr lang="cs-CZ" altLang="cs-CZ" i="1" dirty="0" err="1">
                <a:solidFill>
                  <a:srgbClr val="FF0000"/>
                </a:solidFill>
                <a:latin typeface="Calibri" panose="020F0502020204030204" pitchFamily="34" charset="0"/>
                <a:cs typeface="Calibri" panose="020F0502020204030204" pitchFamily="34" charset="0"/>
              </a:rPr>
              <a:t>Lyssavirus</a:t>
            </a:r>
            <a:r>
              <a:rPr lang="cs-CZ" altLang="cs-CZ" dirty="0">
                <a:solidFill>
                  <a:srgbClr val="FF0000"/>
                </a:solidFill>
                <a:latin typeface="Calibri" panose="020F0502020204030204" pitchFamily="34" charset="0"/>
                <a:cs typeface="Calibri" panose="020F0502020204030204" pitchFamily="34" charset="0"/>
              </a:rPr>
              <a:t> </a:t>
            </a:r>
            <a:r>
              <a:rPr lang="cs-CZ" altLang="cs-CZ" dirty="0" err="1">
                <a:solidFill>
                  <a:srgbClr val="FF0000"/>
                </a:solidFill>
                <a:latin typeface="Calibri" panose="020F0502020204030204" pitchFamily="34" charset="0"/>
                <a:cs typeface="Calibri" panose="020F0502020204030204" pitchFamily="34" charset="0"/>
              </a:rPr>
              <a:t>s.s</a:t>
            </a:r>
            <a:r>
              <a:rPr lang="cs-CZ" altLang="cs-CZ" dirty="0">
                <a:solidFill>
                  <a:srgbClr val="FF0000"/>
                </a:solidFill>
                <a:latin typeface="Calibri" panose="020F0502020204030204" pitchFamily="34" charset="0"/>
                <a:cs typeface="Calibri" panose="020F0502020204030204" pitchFamily="34" charset="0"/>
              </a:rPr>
              <a:t>.</a:t>
            </a:r>
          </a:p>
        </p:txBody>
      </p:sp>
      <p:pic>
        <p:nvPicPr>
          <p:cNvPr id="14341" name="Obrázek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1550" y="4221163"/>
            <a:ext cx="20955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65088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adpis 1">
            <a:extLst>
              <a:ext uri="{FF2B5EF4-FFF2-40B4-BE49-F238E27FC236}">
                <a16:creationId xmlns:a16="http://schemas.microsoft.com/office/drawing/2014/main" id="{AF158F76-B1A8-4201-9199-6DB9008D8756}"/>
              </a:ext>
            </a:extLst>
          </p:cNvPr>
          <p:cNvSpPr>
            <a:spLocks noGrp="1"/>
          </p:cNvSpPr>
          <p:nvPr>
            <p:ph type="title"/>
          </p:nvPr>
        </p:nvSpPr>
        <p:spPr>
          <a:xfrm>
            <a:off x="2152651" y="150813"/>
            <a:ext cx="6555920" cy="909637"/>
          </a:xfrm>
          <a:noFill/>
          <a:ln>
            <a:solidFill>
              <a:srgbClr val="0000DC"/>
            </a:solidFill>
          </a:ln>
        </p:spPr>
        <p:txBody>
          <a:bodyPr/>
          <a:lstStyle/>
          <a:p>
            <a:pPr>
              <a:defRPr/>
            </a:pPr>
            <a:r>
              <a:rPr lang="cs-CZ" altLang="cs-CZ" sz="3200" i="1" dirty="0" err="1">
                <a:solidFill>
                  <a:srgbClr val="0000DC"/>
                </a:solidFill>
              </a:rPr>
              <a:t>Myotis</a:t>
            </a:r>
            <a:r>
              <a:rPr lang="cs-CZ" altLang="cs-CZ" sz="3200" i="1" dirty="0">
                <a:solidFill>
                  <a:srgbClr val="0000DC"/>
                </a:solidFill>
              </a:rPr>
              <a:t> </a:t>
            </a:r>
            <a:r>
              <a:rPr lang="cs-CZ" altLang="cs-CZ" sz="3200" i="1" dirty="0" err="1">
                <a:solidFill>
                  <a:srgbClr val="0000DC"/>
                </a:solidFill>
              </a:rPr>
              <a:t>myotis</a:t>
            </a:r>
            <a:r>
              <a:rPr lang="cs-CZ" altLang="cs-CZ" sz="3200" i="1" dirty="0">
                <a:solidFill>
                  <a:srgbClr val="0000DC"/>
                </a:solidFill>
              </a:rPr>
              <a:t> (netopýr velký), </a:t>
            </a:r>
            <a:r>
              <a:rPr lang="cs-CZ" altLang="cs-CZ" sz="3200" i="1" dirty="0" err="1">
                <a:solidFill>
                  <a:srgbClr val="0000DC"/>
                </a:solidFill>
              </a:rPr>
              <a:t>Nyctalus</a:t>
            </a:r>
            <a:r>
              <a:rPr lang="cs-CZ" altLang="cs-CZ" sz="3200" i="1" dirty="0">
                <a:solidFill>
                  <a:srgbClr val="0000DC"/>
                </a:solidFill>
              </a:rPr>
              <a:t> </a:t>
            </a:r>
            <a:r>
              <a:rPr lang="cs-CZ" altLang="cs-CZ" sz="3200" i="1" dirty="0" err="1">
                <a:solidFill>
                  <a:srgbClr val="0000DC"/>
                </a:solidFill>
              </a:rPr>
              <a:t>noctula</a:t>
            </a:r>
            <a:r>
              <a:rPr lang="cs-CZ" altLang="cs-CZ" sz="3200" i="1" dirty="0">
                <a:solidFill>
                  <a:srgbClr val="0000DC"/>
                </a:solidFill>
              </a:rPr>
              <a:t> (netopýr rezavý)</a:t>
            </a:r>
          </a:p>
        </p:txBody>
      </p:sp>
      <p:pic>
        <p:nvPicPr>
          <p:cNvPr id="1536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74826" y="1262063"/>
            <a:ext cx="3851275" cy="3167062"/>
          </a:xfrm>
          <a:noFill/>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0101" y="3227389"/>
            <a:ext cx="4608513" cy="3209925"/>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17" name="TextovéPole 1">
            <a:extLst>
              <a:ext uri="{FF2B5EF4-FFF2-40B4-BE49-F238E27FC236}">
                <a16:creationId xmlns:a16="http://schemas.microsoft.com/office/drawing/2014/main" id="{A4C6DC0A-C516-48CD-9A00-FB22D2651030}"/>
              </a:ext>
            </a:extLst>
          </p:cNvPr>
          <p:cNvSpPr txBox="1">
            <a:spLocks noChangeArrowheads="1"/>
          </p:cNvSpPr>
          <p:nvPr/>
        </p:nvSpPr>
        <p:spPr bwMode="auto">
          <a:xfrm>
            <a:off x="2152652" y="4832351"/>
            <a:ext cx="2436766" cy="461665"/>
          </a:xfrm>
          <a:prstGeom prst="rect">
            <a:avLst/>
          </a:prstGeom>
          <a:noFill/>
          <a:ln>
            <a:solidFill>
              <a:srgbClr val="0000DC"/>
            </a:solidFill>
          </a:ln>
        </p:spPr>
        <p:txBody>
          <a:bodyPr wrap="square">
            <a:spAutoFit/>
          </a:bodyPr>
          <a:lstStyle/>
          <a:p>
            <a:pPr>
              <a:spcBef>
                <a:spcPts val="800"/>
              </a:spcBef>
              <a:buClr>
                <a:srgbClr val="000000"/>
              </a:buClr>
              <a:buSzPct val="100000"/>
              <a:defRPr/>
            </a:pPr>
            <a:r>
              <a:rPr lang="cs-CZ" altLang="cs-CZ" i="1" dirty="0" err="1">
                <a:solidFill>
                  <a:srgbClr val="FF0000"/>
                </a:solidFill>
                <a:latin typeface="Calibri" panose="020F0502020204030204" pitchFamily="34" charset="0"/>
                <a:cs typeface="Calibri" panose="020F0502020204030204" pitchFamily="34" charset="0"/>
              </a:rPr>
              <a:t>Lyssavirus</a:t>
            </a:r>
            <a:r>
              <a:rPr lang="cs-CZ" altLang="cs-CZ" dirty="0">
                <a:solidFill>
                  <a:srgbClr val="FF0000"/>
                </a:solidFill>
                <a:latin typeface="Calibri" panose="020F0502020204030204" pitchFamily="34" charset="0"/>
                <a:cs typeface="Calibri" panose="020F0502020204030204" pitchFamily="34" charset="0"/>
              </a:rPr>
              <a:t> (EBL-2)</a:t>
            </a:r>
          </a:p>
        </p:txBody>
      </p:sp>
      <p:pic>
        <p:nvPicPr>
          <p:cNvPr id="15366" name="Obrázek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3476" y="1184275"/>
            <a:ext cx="272097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Obrázek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6101" y="5448301"/>
            <a:ext cx="2384425"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85968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Nadpis 1">
            <a:extLst>
              <a:ext uri="{FF2B5EF4-FFF2-40B4-BE49-F238E27FC236}">
                <a16:creationId xmlns:a16="http://schemas.microsoft.com/office/drawing/2014/main" id="{C45F1595-DCCB-4729-8122-340DF0F4657D}"/>
              </a:ext>
            </a:extLst>
          </p:cNvPr>
          <p:cNvSpPr>
            <a:spLocks noGrp="1"/>
          </p:cNvSpPr>
          <p:nvPr>
            <p:ph type="title"/>
          </p:nvPr>
        </p:nvSpPr>
        <p:spPr>
          <a:xfrm>
            <a:off x="647963" y="519702"/>
            <a:ext cx="10753200" cy="964612"/>
          </a:xfrm>
          <a:noFill/>
          <a:ln>
            <a:solidFill>
              <a:srgbClr val="0000DC"/>
            </a:solidFill>
          </a:ln>
        </p:spPr>
        <p:txBody>
          <a:bodyPr/>
          <a:lstStyle/>
          <a:p>
            <a:pPr>
              <a:defRPr/>
            </a:pPr>
            <a:r>
              <a:rPr lang="cs-CZ" altLang="cs-CZ" sz="3200" i="1" dirty="0" err="1">
                <a:solidFill>
                  <a:srgbClr val="0000DC"/>
                </a:solidFill>
              </a:rPr>
              <a:t>Eptesicus</a:t>
            </a:r>
            <a:r>
              <a:rPr lang="cs-CZ" altLang="cs-CZ" sz="3200" i="1" dirty="0">
                <a:solidFill>
                  <a:srgbClr val="0000DC"/>
                </a:solidFill>
              </a:rPr>
              <a:t> </a:t>
            </a:r>
            <a:r>
              <a:rPr lang="cs-CZ" altLang="cs-CZ" sz="3200" i="1" dirty="0" err="1">
                <a:solidFill>
                  <a:srgbClr val="0000DC"/>
                </a:solidFill>
              </a:rPr>
              <a:t>serotinus</a:t>
            </a:r>
            <a:r>
              <a:rPr lang="cs-CZ" altLang="cs-CZ" sz="3200" i="1" dirty="0">
                <a:solidFill>
                  <a:srgbClr val="0000DC"/>
                </a:solidFill>
              </a:rPr>
              <a:t> (netopýr večerní), </a:t>
            </a:r>
            <a:r>
              <a:rPr lang="cs-CZ" altLang="cs-CZ" sz="3200" i="1" dirty="0" err="1">
                <a:solidFill>
                  <a:srgbClr val="0000DC"/>
                </a:solidFill>
              </a:rPr>
              <a:t>Miniopterus</a:t>
            </a:r>
            <a:r>
              <a:rPr lang="cs-CZ" altLang="cs-CZ" sz="3200" i="1" dirty="0">
                <a:solidFill>
                  <a:srgbClr val="0000DC"/>
                </a:solidFill>
              </a:rPr>
              <a:t> </a:t>
            </a:r>
            <a:r>
              <a:rPr lang="cs-CZ" altLang="cs-CZ" sz="3200" i="1" dirty="0" err="1">
                <a:solidFill>
                  <a:srgbClr val="0000DC"/>
                </a:solidFill>
              </a:rPr>
              <a:t>schreibersii</a:t>
            </a:r>
            <a:r>
              <a:rPr lang="cs-CZ" altLang="cs-CZ" sz="3200" i="1" dirty="0">
                <a:solidFill>
                  <a:srgbClr val="0000DC"/>
                </a:solidFill>
              </a:rPr>
              <a:t> (létavec stěhovavý)</a:t>
            </a:r>
          </a:p>
        </p:txBody>
      </p:sp>
      <p:pic>
        <p:nvPicPr>
          <p:cNvPr id="1638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47851" y="1754189"/>
            <a:ext cx="3967163" cy="2917825"/>
          </a:xfrm>
          <a:noFill/>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4563" y="3213100"/>
            <a:ext cx="4464050" cy="3449638"/>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41" name="TextovéPole 1">
            <a:extLst>
              <a:ext uri="{FF2B5EF4-FFF2-40B4-BE49-F238E27FC236}">
                <a16:creationId xmlns:a16="http://schemas.microsoft.com/office/drawing/2014/main" id="{8771ABC9-088C-4724-B355-C6A771561CC9}"/>
              </a:ext>
            </a:extLst>
          </p:cNvPr>
          <p:cNvSpPr txBox="1">
            <a:spLocks noChangeArrowheads="1"/>
          </p:cNvSpPr>
          <p:nvPr/>
        </p:nvSpPr>
        <p:spPr bwMode="auto">
          <a:xfrm>
            <a:off x="6348415" y="1844676"/>
            <a:ext cx="2185986" cy="830997"/>
          </a:xfrm>
          <a:prstGeom prst="rect">
            <a:avLst/>
          </a:prstGeom>
          <a:noFill/>
          <a:ln>
            <a:solidFill>
              <a:srgbClr val="0000DC"/>
            </a:solidFill>
          </a:ln>
        </p:spPr>
        <p:txBody>
          <a:bodyPr wrap="square">
            <a:spAutoFit/>
          </a:bodyPr>
          <a:lstStyle/>
          <a:p>
            <a:pPr>
              <a:spcBef>
                <a:spcPts val="800"/>
              </a:spcBef>
              <a:buClr>
                <a:srgbClr val="000000"/>
              </a:buClr>
              <a:buSzPct val="100000"/>
              <a:defRPr/>
            </a:pPr>
            <a:r>
              <a:rPr lang="cs-CZ" altLang="cs-CZ" dirty="0" err="1">
                <a:solidFill>
                  <a:srgbClr val="FF0000"/>
                </a:solidFill>
                <a:latin typeface="Calibri" panose="020F0502020204030204" pitchFamily="34" charset="0"/>
                <a:cs typeface="Calibri" panose="020F0502020204030204" pitchFamily="34" charset="0"/>
              </a:rPr>
              <a:t>Lyssavirus</a:t>
            </a:r>
            <a:r>
              <a:rPr lang="cs-CZ" altLang="cs-CZ" dirty="0">
                <a:solidFill>
                  <a:srgbClr val="FF0000"/>
                </a:solidFill>
                <a:latin typeface="Calibri" panose="020F0502020204030204" pitchFamily="34" charset="0"/>
                <a:cs typeface="Calibri" panose="020F0502020204030204" pitchFamily="34" charset="0"/>
              </a:rPr>
              <a:t> EBL-1 (rezervoár)</a:t>
            </a:r>
          </a:p>
        </p:txBody>
      </p:sp>
      <p:sp>
        <p:nvSpPr>
          <p:cNvPr id="14342" name="TextovéPole 2">
            <a:extLst>
              <a:ext uri="{FF2B5EF4-FFF2-40B4-BE49-F238E27FC236}">
                <a16:creationId xmlns:a16="http://schemas.microsoft.com/office/drawing/2014/main" id="{4C5EFF63-4A76-4376-B155-75A5E8FCE23D}"/>
              </a:ext>
            </a:extLst>
          </p:cNvPr>
          <p:cNvSpPr txBox="1">
            <a:spLocks noChangeArrowheads="1"/>
          </p:cNvSpPr>
          <p:nvPr/>
        </p:nvSpPr>
        <p:spPr bwMode="auto">
          <a:xfrm>
            <a:off x="1774826" y="4941889"/>
            <a:ext cx="3972831" cy="461665"/>
          </a:xfrm>
          <a:prstGeom prst="rect">
            <a:avLst/>
          </a:prstGeom>
          <a:noFill/>
          <a:ln>
            <a:solidFill>
              <a:srgbClr val="0000DC"/>
            </a:solidFill>
          </a:ln>
        </p:spPr>
        <p:txBody>
          <a:bodyPr wrap="square">
            <a:spAutoFit/>
          </a:bodyPr>
          <a:lstStyle/>
          <a:p>
            <a:pPr>
              <a:spcBef>
                <a:spcPts val="800"/>
              </a:spcBef>
              <a:buClr>
                <a:srgbClr val="000000"/>
              </a:buClr>
              <a:buSzPct val="100000"/>
              <a:defRPr/>
            </a:pPr>
            <a:r>
              <a:rPr lang="cs-CZ" altLang="cs-CZ" dirty="0" err="1">
                <a:solidFill>
                  <a:srgbClr val="FF0000"/>
                </a:solidFill>
                <a:latin typeface="Calibri" panose="020F0502020204030204" pitchFamily="34" charset="0"/>
                <a:cs typeface="Calibri" panose="020F0502020204030204" pitchFamily="34" charset="0"/>
              </a:rPr>
              <a:t>Lyssavirus</a:t>
            </a:r>
            <a:r>
              <a:rPr lang="cs-CZ" altLang="cs-CZ" dirty="0">
                <a:solidFill>
                  <a:srgbClr val="FF0000"/>
                </a:solidFill>
                <a:latin typeface="Calibri" panose="020F0502020204030204" pitchFamily="34" charset="0"/>
                <a:cs typeface="Calibri" panose="020F0502020204030204" pitchFamily="34" charset="0"/>
              </a:rPr>
              <a:t> (</a:t>
            </a:r>
            <a:r>
              <a:rPr lang="cs-CZ" altLang="cs-CZ" dirty="0" err="1">
                <a:solidFill>
                  <a:srgbClr val="FF0000"/>
                </a:solidFill>
                <a:latin typeface="Calibri" panose="020F0502020204030204" pitchFamily="34" charset="0"/>
                <a:cs typeface="Calibri" panose="020F0502020204030204" pitchFamily="34" charset="0"/>
              </a:rPr>
              <a:t>Duvenhage</a:t>
            </a:r>
            <a:r>
              <a:rPr lang="cs-CZ" altLang="cs-CZ" dirty="0">
                <a:solidFill>
                  <a:srgbClr val="FF0000"/>
                </a:solidFill>
                <a:latin typeface="Calibri" panose="020F0502020204030204" pitchFamily="34" charset="0"/>
                <a:cs typeface="Calibri" panose="020F0502020204030204" pitchFamily="34" charset="0"/>
              </a:rPr>
              <a:t>, EBL-1)</a:t>
            </a:r>
          </a:p>
        </p:txBody>
      </p:sp>
    </p:spTree>
    <p:extLst>
      <p:ext uri="{BB962C8B-B14F-4D97-AF65-F5344CB8AC3E}">
        <p14:creationId xmlns:p14="http://schemas.microsoft.com/office/powerpoint/2010/main" val="3038096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ACFA35-862D-4AD3-B053-2380C6AA28DD}"/>
              </a:ext>
            </a:extLst>
          </p:cNvPr>
          <p:cNvSpPr>
            <a:spLocks noGrp="1"/>
          </p:cNvSpPr>
          <p:nvPr>
            <p:ph type="title"/>
          </p:nvPr>
        </p:nvSpPr>
        <p:spPr>
          <a:xfrm>
            <a:off x="1981202" y="333376"/>
            <a:ext cx="7633062" cy="1433513"/>
          </a:xfrm>
          <a:noFill/>
          <a:ln>
            <a:solidFill>
              <a:srgbClr val="0000DC"/>
            </a:solidFill>
          </a:ln>
        </p:spPr>
        <p:txBody>
          <a:bodyPr/>
          <a:lstStyle/>
          <a:p>
            <a:pPr>
              <a:defRPr/>
            </a:pPr>
            <a:r>
              <a:rPr lang="cs-CZ" sz="3600" i="1" dirty="0" err="1">
                <a:solidFill>
                  <a:srgbClr val="0000DC"/>
                </a:solidFill>
              </a:rPr>
              <a:t>Rhinolophus</a:t>
            </a:r>
            <a:r>
              <a:rPr lang="cs-CZ" sz="3600" i="1" dirty="0">
                <a:solidFill>
                  <a:srgbClr val="0000DC"/>
                </a:solidFill>
              </a:rPr>
              <a:t> </a:t>
            </a:r>
            <a:r>
              <a:rPr lang="cs-CZ" sz="3600" i="1" dirty="0" err="1">
                <a:solidFill>
                  <a:srgbClr val="0000DC"/>
                </a:solidFill>
              </a:rPr>
              <a:t>affinis</a:t>
            </a:r>
            <a:r>
              <a:rPr lang="cs-CZ" sz="3600" i="1" dirty="0">
                <a:solidFill>
                  <a:srgbClr val="0000DC"/>
                </a:solidFill>
              </a:rPr>
              <a:t>, R. </a:t>
            </a:r>
            <a:r>
              <a:rPr lang="cs-CZ" sz="3600" i="1" dirty="0" err="1">
                <a:solidFill>
                  <a:srgbClr val="0000DC"/>
                </a:solidFill>
              </a:rPr>
              <a:t>malayanus</a:t>
            </a:r>
            <a:r>
              <a:rPr lang="cs-CZ" sz="3600" i="1" dirty="0">
                <a:solidFill>
                  <a:srgbClr val="0000DC"/>
                </a:solidFill>
              </a:rPr>
              <a:t/>
            </a:r>
            <a:br>
              <a:rPr lang="cs-CZ" sz="3600" i="1" dirty="0">
                <a:solidFill>
                  <a:srgbClr val="0000DC"/>
                </a:solidFill>
              </a:rPr>
            </a:br>
            <a:r>
              <a:rPr lang="cs-CZ" sz="3600" dirty="0" err="1">
                <a:solidFill>
                  <a:srgbClr val="0000DC"/>
                </a:solidFill>
              </a:rPr>
              <a:t>horseshoe</a:t>
            </a:r>
            <a:r>
              <a:rPr lang="cs-CZ" sz="3600" dirty="0">
                <a:solidFill>
                  <a:srgbClr val="0000DC"/>
                </a:solidFill>
              </a:rPr>
              <a:t> </a:t>
            </a:r>
            <a:r>
              <a:rPr lang="cs-CZ" sz="3600" dirty="0" err="1">
                <a:solidFill>
                  <a:srgbClr val="0000DC"/>
                </a:solidFill>
              </a:rPr>
              <a:t>bats</a:t>
            </a:r>
            <a:r>
              <a:rPr lang="cs-CZ" sz="3600" i="1" dirty="0">
                <a:solidFill>
                  <a:srgbClr val="0000DC"/>
                </a:solidFill>
                <a:sym typeface="Symbol" panose="05050102010706020507" pitchFamily="18" charset="2"/>
              </a:rPr>
              <a:t>   </a:t>
            </a:r>
            <a:endParaRPr lang="cs-CZ" sz="3600" dirty="0">
              <a:solidFill>
                <a:srgbClr val="0000DC"/>
              </a:solidFill>
            </a:endParaRPr>
          </a:p>
        </p:txBody>
      </p:sp>
      <p:pic>
        <p:nvPicPr>
          <p:cNvPr id="17411" name="Obrázek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19963" y="3644901"/>
            <a:ext cx="276225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Obráze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5188" y="1989138"/>
            <a:ext cx="4779962"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ovéPole 5"/>
          <p:cNvSpPr txBox="1">
            <a:spLocks noChangeArrowheads="1"/>
          </p:cNvSpPr>
          <p:nvPr/>
        </p:nvSpPr>
        <p:spPr bwMode="auto">
          <a:xfrm>
            <a:off x="7548563" y="2276476"/>
            <a:ext cx="1752191" cy="461665"/>
          </a:xfrm>
          <a:prstGeom prst="rect">
            <a:avLst/>
          </a:prstGeom>
          <a:noFill/>
          <a:ln>
            <a:solidFill>
              <a:srgbClr val="0000DC"/>
            </a:solidFill>
          </a:ln>
          <a:extLst/>
        </p:spPr>
        <p:txBody>
          <a:bodyPr wrap="square">
            <a:spAutoFit/>
          </a:bodyPr>
          <a:lstStyle/>
          <a:p>
            <a:r>
              <a:rPr lang="cs-CZ" altLang="cs-CZ" dirty="0">
                <a:solidFill>
                  <a:srgbClr val="FF0000"/>
                </a:solidFill>
                <a:latin typeface="Calibri" panose="020F0502020204030204" pitchFamily="34" charset="0"/>
                <a:cs typeface="Calibri" panose="020F0502020204030204" pitchFamily="34" charset="0"/>
              </a:rPr>
              <a:t>SARS-CoV-2 </a:t>
            </a:r>
          </a:p>
        </p:txBody>
      </p:sp>
    </p:spTree>
    <p:extLst>
      <p:ext uri="{BB962C8B-B14F-4D97-AF65-F5344CB8AC3E}">
        <p14:creationId xmlns:p14="http://schemas.microsoft.com/office/powerpoint/2010/main" val="1803075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F08596A-AA07-4F22-9845-418D468E2AB0}"/>
              </a:ext>
            </a:extLst>
          </p:cNvPr>
          <p:cNvSpPr>
            <a:spLocks noGrp="1"/>
          </p:cNvSpPr>
          <p:nvPr>
            <p:ph type="title"/>
          </p:nvPr>
        </p:nvSpPr>
        <p:spPr>
          <a:xfrm>
            <a:off x="2116138" y="316185"/>
            <a:ext cx="7471999" cy="763678"/>
          </a:xfrm>
          <a:noFill/>
          <a:ln>
            <a:solidFill>
              <a:srgbClr val="0000DC"/>
            </a:solidFill>
          </a:ln>
        </p:spPr>
        <p:txBody>
          <a:bodyPr/>
          <a:lstStyle/>
          <a:p>
            <a:pPr>
              <a:defRPr/>
            </a:pPr>
            <a:r>
              <a:rPr lang="cs-CZ" sz="3600" i="1" dirty="0" err="1">
                <a:solidFill>
                  <a:srgbClr val="0000DC"/>
                </a:solidFill>
              </a:rPr>
              <a:t>Manis</a:t>
            </a:r>
            <a:r>
              <a:rPr lang="cs-CZ" sz="3600" i="1" dirty="0">
                <a:solidFill>
                  <a:srgbClr val="0000DC"/>
                </a:solidFill>
              </a:rPr>
              <a:t> </a:t>
            </a:r>
            <a:r>
              <a:rPr lang="cs-CZ" sz="3600" i="1" dirty="0" err="1">
                <a:solidFill>
                  <a:srgbClr val="0000DC"/>
                </a:solidFill>
              </a:rPr>
              <a:t>javanica</a:t>
            </a:r>
            <a:r>
              <a:rPr lang="cs-CZ" sz="3600" i="1" dirty="0">
                <a:solidFill>
                  <a:srgbClr val="0000DC"/>
                </a:solidFill>
              </a:rPr>
              <a:t> (luskoun ostrovní)</a:t>
            </a:r>
          </a:p>
        </p:txBody>
      </p:sp>
      <p:pic>
        <p:nvPicPr>
          <p:cNvPr id="18435" name="Obrázek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11450" y="1716088"/>
            <a:ext cx="7632700"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ovéPole 7"/>
          <p:cNvSpPr txBox="1">
            <a:spLocks noChangeArrowheads="1"/>
          </p:cNvSpPr>
          <p:nvPr/>
        </p:nvSpPr>
        <p:spPr bwMode="auto">
          <a:xfrm>
            <a:off x="5303838" y="5751514"/>
            <a:ext cx="38163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cs-CZ" altLang="cs-CZ">
                <a:solidFill>
                  <a:srgbClr val="FF0000"/>
                </a:solidFill>
                <a:latin typeface="Calibri" panose="020F0502020204030204" pitchFamily="34" charset="0"/>
                <a:cs typeface="Calibri" panose="020F0502020204030204" pitchFamily="34" charset="0"/>
              </a:rPr>
              <a:t>SARS-CoV-2 (mezihostitel?)</a:t>
            </a:r>
          </a:p>
        </p:txBody>
      </p:sp>
      <p:pic>
        <p:nvPicPr>
          <p:cNvPr id="18437" name="Obrázek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01775" y="4610100"/>
            <a:ext cx="32893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0797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adpis 1">
            <a:extLst>
              <a:ext uri="{FF2B5EF4-FFF2-40B4-BE49-F238E27FC236}">
                <a16:creationId xmlns:a16="http://schemas.microsoft.com/office/drawing/2014/main" id="{8C45D1A6-939A-47E6-ABD4-38B085716841}"/>
              </a:ext>
            </a:extLst>
          </p:cNvPr>
          <p:cNvSpPr>
            <a:spLocks noGrp="1"/>
          </p:cNvSpPr>
          <p:nvPr>
            <p:ph type="title"/>
          </p:nvPr>
        </p:nvSpPr>
        <p:spPr>
          <a:xfrm>
            <a:off x="1774825" y="128589"/>
            <a:ext cx="7700101" cy="1068387"/>
          </a:xfrm>
          <a:noFill/>
          <a:ln>
            <a:solidFill>
              <a:srgbClr val="0000DC"/>
            </a:solidFill>
          </a:ln>
        </p:spPr>
        <p:txBody>
          <a:bodyPr/>
          <a:lstStyle/>
          <a:p>
            <a:pPr>
              <a:defRPr/>
            </a:pPr>
            <a:r>
              <a:rPr lang="cs-CZ" altLang="cs-CZ" sz="2800" i="1" dirty="0" err="1">
                <a:solidFill>
                  <a:srgbClr val="0000DC"/>
                </a:solidFill>
              </a:rPr>
              <a:t>Cercopithecus</a:t>
            </a:r>
            <a:r>
              <a:rPr lang="cs-CZ" altLang="cs-CZ" sz="2800" i="1" dirty="0">
                <a:solidFill>
                  <a:srgbClr val="0000DC"/>
                </a:solidFill>
              </a:rPr>
              <a:t> </a:t>
            </a:r>
            <a:r>
              <a:rPr lang="cs-CZ" altLang="cs-CZ" sz="2800" i="1" dirty="0" err="1">
                <a:solidFill>
                  <a:srgbClr val="0000DC"/>
                </a:solidFill>
              </a:rPr>
              <a:t>aethiops</a:t>
            </a:r>
            <a:r>
              <a:rPr lang="cs-CZ" altLang="cs-CZ" sz="2800" i="1" dirty="0">
                <a:solidFill>
                  <a:srgbClr val="0000DC"/>
                </a:solidFill>
              </a:rPr>
              <a:t> (kočkodan obecný), </a:t>
            </a:r>
            <a:r>
              <a:rPr lang="cs-CZ" altLang="cs-CZ" sz="2800" i="1" dirty="0" err="1">
                <a:solidFill>
                  <a:srgbClr val="0000DC"/>
                </a:solidFill>
              </a:rPr>
              <a:t>Macaca</a:t>
            </a:r>
            <a:r>
              <a:rPr lang="cs-CZ" altLang="cs-CZ" sz="2800" i="1" dirty="0">
                <a:solidFill>
                  <a:srgbClr val="0000DC"/>
                </a:solidFill>
              </a:rPr>
              <a:t> </a:t>
            </a:r>
            <a:r>
              <a:rPr lang="cs-CZ" altLang="cs-CZ" sz="2800" i="1" dirty="0" err="1">
                <a:solidFill>
                  <a:srgbClr val="0000DC"/>
                </a:solidFill>
              </a:rPr>
              <a:t>mulatta</a:t>
            </a:r>
            <a:endParaRPr lang="cs-CZ" altLang="cs-CZ" sz="2800" i="1" dirty="0">
              <a:solidFill>
                <a:srgbClr val="0000DC"/>
              </a:solidFill>
            </a:endParaRPr>
          </a:p>
        </p:txBody>
      </p:sp>
      <p:pic>
        <p:nvPicPr>
          <p:cNvPr id="1945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47850" y="2708275"/>
            <a:ext cx="3455988" cy="4014788"/>
          </a:xfrm>
          <a:noFill/>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7801" y="2492375"/>
            <a:ext cx="3097213" cy="4300538"/>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5" name="TextovéPole 1">
            <a:extLst>
              <a:ext uri="{FF2B5EF4-FFF2-40B4-BE49-F238E27FC236}">
                <a16:creationId xmlns:a16="http://schemas.microsoft.com/office/drawing/2014/main" id="{4C217965-83E5-4DC2-AC1A-BC69AB82C2C1}"/>
              </a:ext>
            </a:extLst>
          </p:cNvPr>
          <p:cNvSpPr txBox="1">
            <a:spLocks noChangeArrowheads="1"/>
          </p:cNvSpPr>
          <p:nvPr/>
        </p:nvSpPr>
        <p:spPr bwMode="auto">
          <a:xfrm>
            <a:off x="2044700" y="1209675"/>
            <a:ext cx="2376488" cy="1385888"/>
          </a:xfrm>
          <a:prstGeom prst="rect">
            <a:avLst/>
          </a:prstGeom>
          <a:noFill/>
          <a:ln>
            <a:solidFill>
              <a:srgbClr val="0000DC"/>
            </a:solidFill>
          </a:ln>
        </p:spPr>
        <p:txBody>
          <a:bodyPr>
            <a:spAutoFit/>
          </a:bodyPr>
          <a:lstStyle/>
          <a:p>
            <a:pPr>
              <a:spcBef>
                <a:spcPts val="800"/>
              </a:spcBef>
              <a:buClr>
                <a:srgbClr val="000000"/>
              </a:buClr>
              <a:buSzPct val="100000"/>
              <a:defRPr/>
            </a:pPr>
            <a:r>
              <a:rPr lang="cs-CZ" altLang="cs-CZ" sz="2800" dirty="0" err="1">
                <a:solidFill>
                  <a:srgbClr val="FF0000"/>
                </a:solidFill>
                <a:latin typeface="Calibri" panose="020F0502020204030204" pitchFamily="34" charset="0"/>
                <a:cs typeface="Calibri" panose="020F0502020204030204" pitchFamily="34" charset="0"/>
              </a:rPr>
              <a:t>Chikungunya</a:t>
            </a:r>
            <a:r>
              <a:rPr lang="cs-CZ" altLang="cs-CZ" sz="2800" dirty="0">
                <a:solidFill>
                  <a:srgbClr val="FF0000"/>
                </a:solidFill>
                <a:latin typeface="Calibri" panose="020F0502020204030204" pitchFamily="34" charset="0"/>
                <a:cs typeface="Calibri" panose="020F0502020204030204" pitchFamily="34" charset="0"/>
              </a:rPr>
              <a:t>, </a:t>
            </a:r>
            <a:r>
              <a:rPr lang="cs-CZ" altLang="cs-CZ" sz="2800" dirty="0" err="1">
                <a:solidFill>
                  <a:srgbClr val="FF0000"/>
                </a:solidFill>
                <a:latin typeface="Calibri" panose="020F0502020204030204" pitchFamily="34" charset="0"/>
                <a:cs typeface="Calibri" panose="020F0502020204030204" pitchFamily="34" charset="0"/>
              </a:rPr>
              <a:t>Marburg</a:t>
            </a:r>
            <a:r>
              <a:rPr lang="cs-CZ" altLang="cs-CZ" sz="2800" dirty="0">
                <a:solidFill>
                  <a:srgbClr val="FF0000"/>
                </a:solidFill>
                <a:latin typeface="Calibri" panose="020F0502020204030204" pitchFamily="34" charset="0"/>
                <a:cs typeface="Calibri" panose="020F0502020204030204" pitchFamily="34" charset="0"/>
              </a:rPr>
              <a:t>, </a:t>
            </a:r>
            <a:r>
              <a:rPr lang="cs-CZ" altLang="cs-CZ" sz="2800" dirty="0" err="1">
                <a:solidFill>
                  <a:srgbClr val="FF0000"/>
                </a:solidFill>
                <a:latin typeface="Calibri" panose="020F0502020204030204" pitchFamily="34" charset="0"/>
                <a:cs typeface="Calibri" panose="020F0502020204030204" pitchFamily="34" charset="0"/>
              </a:rPr>
              <a:t>Ebola</a:t>
            </a:r>
            <a:endParaRPr lang="cs-CZ" altLang="cs-CZ" sz="2800" dirty="0">
              <a:solidFill>
                <a:srgbClr val="FF0000"/>
              </a:solidFill>
              <a:latin typeface="Calibri" panose="020F0502020204030204" pitchFamily="34" charset="0"/>
              <a:cs typeface="Calibri" panose="020F0502020204030204" pitchFamily="34" charset="0"/>
            </a:endParaRPr>
          </a:p>
        </p:txBody>
      </p:sp>
      <p:sp>
        <p:nvSpPr>
          <p:cNvPr id="15366" name="TextovéPole 2">
            <a:extLst>
              <a:ext uri="{FF2B5EF4-FFF2-40B4-BE49-F238E27FC236}">
                <a16:creationId xmlns:a16="http://schemas.microsoft.com/office/drawing/2014/main" id="{B040EFAB-BF8B-4E21-8D54-2A3A2EE25D60}"/>
              </a:ext>
            </a:extLst>
          </p:cNvPr>
          <p:cNvSpPr txBox="1">
            <a:spLocks noChangeArrowheads="1"/>
          </p:cNvSpPr>
          <p:nvPr/>
        </p:nvSpPr>
        <p:spPr bwMode="auto">
          <a:xfrm>
            <a:off x="6203951" y="1341439"/>
            <a:ext cx="3744913" cy="954087"/>
          </a:xfrm>
          <a:prstGeom prst="rect">
            <a:avLst/>
          </a:prstGeom>
          <a:noFill/>
          <a:ln>
            <a:solidFill>
              <a:srgbClr val="0000DC"/>
            </a:solidFill>
          </a:ln>
        </p:spPr>
        <p:txBody>
          <a:bodyPr>
            <a:spAutoFit/>
          </a:bodyPr>
          <a:lstStyle/>
          <a:p>
            <a:pPr>
              <a:spcBef>
                <a:spcPts val="800"/>
              </a:spcBef>
              <a:buClr>
                <a:srgbClr val="000000"/>
              </a:buClr>
              <a:buSzPct val="100000"/>
              <a:defRPr/>
            </a:pPr>
            <a:r>
              <a:rPr lang="cs-CZ" altLang="cs-CZ" sz="2800">
                <a:solidFill>
                  <a:srgbClr val="FF0000"/>
                </a:solidFill>
                <a:latin typeface="Calibri" panose="020F0502020204030204" pitchFamily="34" charset="0"/>
                <a:cs typeface="Calibri" panose="020F0502020204030204" pitchFamily="34" charset="0"/>
              </a:rPr>
              <a:t>Chikungunya, KFD, Herpes virus simiae</a:t>
            </a:r>
          </a:p>
        </p:txBody>
      </p:sp>
    </p:spTree>
    <p:extLst>
      <p:ext uri="{BB962C8B-B14F-4D97-AF65-F5344CB8AC3E}">
        <p14:creationId xmlns:p14="http://schemas.microsoft.com/office/powerpoint/2010/main" val="27114819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475AEC9-7732-491A-A42B-F5E5E7ADB060}"/>
              </a:ext>
            </a:extLst>
          </p:cNvPr>
          <p:cNvSpPr>
            <a:spLocks noGrp="1"/>
          </p:cNvSpPr>
          <p:nvPr>
            <p:ph type="title"/>
          </p:nvPr>
        </p:nvSpPr>
        <p:spPr>
          <a:xfrm>
            <a:off x="2063751" y="401638"/>
            <a:ext cx="6531609" cy="850900"/>
          </a:xfrm>
          <a:noFill/>
          <a:ln>
            <a:solidFill>
              <a:srgbClr val="0000DC"/>
            </a:solidFill>
          </a:ln>
        </p:spPr>
        <p:txBody>
          <a:bodyPr/>
          <a:lstStyle/>
          <a:p>
            <a:pPr>
              <a:defRPr/>
            </a:pPr>
            <a:r>
              <a:rPr lang="cs-CZ" sz="3200" i="1" dirty="0" err="1">
                <a:solidFill>
                  <a:srgbClr val="0000FF"/>
                </a:solidFill>
              </a:rPr>
              <a:t>Neovison</a:t>
            </a:r>
            <a:r>
              <a:rPr lang="cs-CZ" sz="3200" i="1" dirty="0">
                <a:solidFill>
                  <a:srgbClr val="0000FF"/>
                </a:solidFill>
              </a:rPr>
              <a:t> </a:t>
            </a:r>
            <a:r>
              <a:rPr lang="cs-CZ" sz="3200" i="1" dirty="0" err="1">
                <a:solidFill>
                  <a:srgbClr val="0000FF"/>
                </a:solidFill>
              </a:rPr>
              <a:t>vison</a:t>
            </a:r>
            <a:r>
              <a:rPr lang="cs-CZ" sz="3200" i="1" dirty="0">
                <a:solidFill>
                  <a:srgbClr val="0000FF"/>
                </a:solidFill>
              </a:rPr>
              <a:t> </a:t>
            </a:r>
            <a:r>
              <a:rPr lang="cs-CZ" sz="3200" dirty="0">
                <a:solidFill>
                  <a:srgbClr val="0000FF"/>
                </a:solidFill>
              </a:rPr>
              <a:t>(norek americký)</a:t>
            </a:r>
          </a:p>
        </p:txBody>
      </p:sp>
      <p:pic>
        <p:nvPicPr>
          <p:cNvPr id="20483" name="Zástupný symbol pro obsah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391401" y="2060575"/>
            <a:ext cx="2581275" cy="1771650"/>
          </a:xfrm>
        </p:spPr>
      </p:pic>
      <p:pic>
        <p:nvPicPr>
          <p:cNvPr id="20484" name="Obrázek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3750" y="1538289"/>
            <a:ext cx="4679950"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Obrázek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7500" y="4868863"/>
            <a:ext cx="24130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Obdélník 6"/>
          <p:cNvSpPr>
            <a:spLocks noChangeArrowheads="1"/>
          </p:cNvSpPr>
          <p:nvPr/>
        </p:nvSpPr>
        <p:spPr bwMode="auto">
          <a:xfrm>
            <a:off x="3648076" y="4945064"/>
            <a:ext cx="1649939" cy="461665"/>
          </a:xfrm>
          <a:prstGeom prst="rect">
            <a:avLst/>
          </a:prstGeom>
          <a:noFill/>
          <a:ln w="9525">
            <a:solidFill>
              <a:srgbClr val="0000DC"/>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cs-CZ" altLang="cs-CZ" dirty="0">
                <a:solidFill>
                  <a:srgbClr val="FF0000"/>
                </a:solidFill>
                <a:latin typeface="Calibri" panose="020F0502020204030204" pitchFamily="34" charset="0"/>
                <a:cs typeface="Calibri" panose="020F0502020204030204" pitchFamily="34" charset="0"/>
              </a:rPr>
              <a:t>SARS-CoV-2</a:t>
            </a:r>
            <a:endParaRPr lang="cs-CZ" altLang="cs-CZ" dirty="0"/>
          </a:p>
        </p:txBody>
      </p:sp>
    </p:spTree>
    <p:extLst>
      <p:ext uri="{BB962C8B-B14F-4D97-AF65-F5344CB8AC3E}">
        <p14:creationId xmlns:p14="http://schemas.microsoft.com/office/powerpoint/2010/main" val="2404209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44B3D5-E506-48C6-820F-5755286D92DF}"/>
              </a:ext>
            </a:extLst>
          </p:cNvPr>
          <p:cNvSpPr>
            <a:spLocks noGrp="1"/>
          </p:cNvSpPr>
          <p:nvPr>
            <p:ph type="title"/>
          </p:nvPr>
        </p:nvSpPr>
        <p:spPr>
          <a:xfrm>
            <a:off x="1955075" y="150813"/>
            <a:ext cx="8228013" cy="696912"/>
          </a:xfrm>
          <a:noFill/>
          <a:ln>
            <a:solidFill>
              <a:srgbClr val="0000DC"/>
            </a:solidFill>
          </a:ln>
        </p:spPr>
        <p:txBody>
          <a:bodyPr/>
          <a:lstStyle/>
          <a:p>
            <a:pPr>
              <a:defRPr/>
            </a:pPr>
            <a:r>
              <a:rPr lang="cs-CZ" sz="2800" dirty="0">
                <a:solidFill>
                  <a:srgbClr val="0000FF"/>
                </a:solidFill>
              </a:rPr>
              <a:t>Přenos SARS-CoV-2 z norků na člověka</a:t>
            </a:r>
          </a:p>
        </p:txBody>
      </p:sp>
      <p:pic>
        <p:nvPicPr>
          <p:cNvPr id="21507" name="Obrázek 3"/>
          <p:cNvPicPr>
            <a:picLocks noChangeAspect="1" noChangeArrowheads="1"/>
          </p:cNvPicPr>
          <p:nvPr/>
        </p:nvPicPr>
        <p:blipFill>
          <a:blip r:embed="rId2">
            <a:extLst>
              <a:ext uri="{28A0092B-C50C-407E-A947-70E740481C1C}">
                <a14:useLocalDpi xmlns:a14="http://schemas.microsoft.com/office/drawing/2010/main" val="0"/>
              </a:ext>
            </a:extLst>
          </a:blip>
          <a:srcRect l="29926" t="14488" r="30701" b="8513"/>
          <a:stretch>
            <a:fillRect/>
          </a:stretch>
        </p:blipFill>
        <p:spPr bwMode="auto">
          <a:xfrm>
            <a:off x="1703388" y="873125"/>
            <a:ext cx="5040312"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Obrázek 4"/>
          <p:cNvPicPr>
            <a:picLocks noChangeAspect="1" noChangeArrowheads="1"/>
          </p:cNvPicPr>
          <p:nvPr/>
        </p:nvPicPr>
        <p:blipFill>
          <a:blip r:embed="rId3">
            <a:extLst>
              <a:ext uri="{28A0092B-C50C-407E-A947-70E740481C1C}">
                <a14:useLocalDpi xmlns:a14="http://schemas.microsoft.com/office/drawing/2010/main" val="0"/>
              </a:ext>
            </a:extLst>
          </a:blip>
          <a:srcRect l="29526" t="12038" r="30312" b="22000"/>
          <a:stretch>
            <a:fillRect/>
          </a:stretch>
        </p:blipFill>
        <p:spPr bwMode="auto">
          <a:xfrm>
            <a:off x="6743701" y="1182689"/>
            <a:ext cx="3673475" cy="339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ovéPole 2"/>
          <p:cNvSpPr txBox="1">
            <a:spLocks noChangeArrowheads="1"/>
          </p:cNvSpPr>
          <p:nvPr/>
        </p:nvSpPr>
        <p:spPr bwMode="auto">
          <a:xfrm>
            <a:off x="7608888" y="5157789"/>
            <a:ext cx="23034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cs-CZ" altLang="cs-CZ">
                <a:solidFill>
                  <a:srgbClr val="FF0000"/>
                </a:solidFill>
                <a:latin typeface="Calibri" panose="020F0502020204030204" pitchFamily="34" charset="0"/>
                <a:cs typeface="Calibri" panose="020F0502020204030204" pitchFamily="34" charset="0"/>
              </a:rPr>
              <a:t>Dánsko, Nizozemí</a:t>
            </a:r>
          </a:p>
        </p:txBody>
      </p:sp>
    </p:spTree>
    <p:extLst>
      <p:ext uri="{BB962C8B-B14F-4D97-AF65-F5344CB8AC3E}">
        <p14:creationId xmlns:p14="http://schemas.microsoft.com/office/powerpoint/2010/main" val="1534408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Nadpis 1">
            <a:extLst>
              <a:ext uri="{FF2B5EF4-FFF2-40B4-BE49-F238E27FC236}">
                <a16:creationId xmlns:a16="http://schemas.microsoft.com/office/drawing/2014/main" id="{F403472A-B911-4A71-8C18-C5CE761632F2}"/>
              </a:ext>
            </a:extLst>
          </p:cNvPr>
          <p:cNvSpPr>
            <a:spLocks noGrp="1"/>
          </p:cNvSpPr>
          <p:nvPr>
            <p:ph type="title"/>
          </p:nvPr>
        </p:nvSpPr>
        <p:spPr>
          <a:xfrm>
            <a:off x="1981201" y="93755"/>
            <a:ext cx="6491287" cy="681037"/>
          </a:xfrm>
          <a:noFill/>
          <a:ln>
            <a:solidFill>
              <a:srgbClr val="0000DC"/>
            </a:solidFill>
          </a:ln>
        </p:spPr>
        <p:txBody>
          <a:bodyPr/>
          <a:lstStyle/>
          <a:p>
            <a:pPr>
              <a:defRPr/>
            </a:pPr>
            <a:r>
              <a:rPr lang="cs-CZ" altLang="cs-CZ" sz="3600" i="1" dirty="0" err="1">
                <a:solidFill>
                  <a:srgbClr val="0000DC"/>
                </a:solidFill>
              </a:rPr>
              <a:t>Vulpes</a:t>
            </a:r>
            <a:r>
              <a:rPr lang="cs-CZ" altLang="cs-CZ" sz="3600" i="1" dirty="0">
                <a:solidFill>
                  <a:srgbClr val="0000DC"/>
                </a:solidFill>
              </a:rPr>
              <a:t> </a:t>
            </a:r>
            <a:r>
              <a:rPr lang="cs-CZ" altLang="cs-CZ" sz="3600" i="1" dirty="0" err="1">
                <a:solidFill>
                  <a:srgbClr val="0000DC"/>
                </a:solidFill>
              </a:rPr>
              <a:t>vulpes</a:t>
            </a:r>
            <a:r>
              <a:rPr lang="cs-CZ" altLang="cs-CZ" sz="3600" i="1" dirty="0">
                <a:solidFill>
                  <a:srgbClr val="0000DC"/>
                </a:solidFill>
              </a:rPr>
              <a:t> (liška obecná)</a:t>
            </a:r>
          </a:p>
        </p:txBody>
      </p:sp>
      <p:pic>
        <p:nvPicPr>
          <p:cNvPr id="2253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143250" y="1890714"/>
            <a:ext cx="5329238" cy="4706937"/>
          </a:xfrm>
          <a:noFill/>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412" name="TextovéPole 1">
            <a:extLst>
              <a:ext uri="{FF2B5EF4-FFF2-40B4-BE49-F238E27FC236}">
                <a16:creationId xmlns:a16="http://schemas.microsoft.com/office/drawing/2014/main" id="{29E05D3F-31CA-47BB-8A03-34003A197175}"/>
              </a:ext>
            </a:extLst>
          </p:cNvPr>
          <p:cNvSpPr txBox="1">
            <a:spLocks noChangeArrowheads="1"/>
          </p:cNvSpPr>
          <p:nvPr/>
        </p:nvSpPr>
        <p:spPr bwMode="auto">
          <a:xfrm>
            <a:off x="2208213" y="1057276"/>
            <a:ext cx="2511833" cy="461665"/>
          </a:xfrm>
          <a:prstGeom prst="rect">
            <a:avLst/>
          </a:prstGeom>
          <a:noFill/>
          <a:ln>
            <a:solidFill>
              <a:srgbClr val="0000DC"/>
            </a:solidFill>
          </a:ln>
        </p:spPr>
        <p:txBody>
          <a:bodyPr wrap="square">
            <a:spAutoFit/>
          </a:bodyPr>
          <a:lstStyle/>
          <a:p>
            <a:pPr>
              <a:spcBef>
                <a:spcPts val="800"/>
              </a:spcBef>
              <a:buClr>
                <a:srgbClr val="000000"/>
              </a:buClr>
              <a:buSzPct val="100000"/>
              <a:defRPr/>
            </a:pPr>
            <a:r>
              <a:rPr lang="cs-CZ" altLang="cs-CZ" i="1">
                <a:solidFill>
                  <a:srgbClr val="FF0000"/>
                </a:solidFill>
                <a:latin typeface="Calibri" panose="020F0502020204030204" pitchFamily="34" charset="0"/>
                <a:cs typeface="Calibri" panose="020F0502020204030204" pitchFamily="34" charset="0"/>
              </a:rPr>
              <a:t>Lyssavirus</a:t>
            </a:r>
            <a:r>
              <a:rPr lang="cs-CZ" altLang="cs-CZ">
                <a:solidFill>
                  <a:srgbClr val="FF0000"/>
                </a:solidFill>
                <a:latin typeface="Calibri" panose="020F0502020204030204" pitchFamily="34" charset="0"/>
                <a:cs typeface="Calibri" panose="020F0502020204030204" pitchFamily="34" charset="0"/>
              </a:rPr>
              <a:t> s.s., KE</a:t>
            </a:r>
          </a:p>
        </p:txBody>
      </p:sp>
    </p:spTree>
    <p:extLst>
      <p:ext uri="{BB962C8B-B14F-4D97-AF65-F5344CB8AC3E}">
        <p14:creationId xmlns:p14="http://schemas.microsoft.com/office/powerpoint/2010/main" val="33101165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2">
            <a:extLst>
              <a:ext uri="{FF2B5EF4-FFF2-40B4-BE49-F238E27FC236}">
                <a16:creationId xmlns:a16="http://schemas.microsoft.com/office/drawing/2014/main" id="{A7178F4D-954A-42EB-9862-8111E9D7555F}"/>
              </a:ext>
            </a:extLst>
          </p:cNvPr>
          <p:cNvSpPr txBox="1">
            <a:spLocks noChangeArrowheads="1"/>
          </p:cNvSpPr>
          <p:nvPr/>
        </p:nvSpPr>
        <p:spPr bwMode="auto">
          <a:xfrm>
            <a:off x="2640014" y="134984"/>
            <a:ext cx="6696075" cy="3457575"/>
          </a:xfrm>
          <a:prstGeom prst="rect">
            <a:avLst/>
          </a:prstGeom>
          <a:noFill/>
          <a:ln>
            <a:solidFill>
              <a:schemeClr val="accent1"/>
            </a:solidFill>
          </a:ln>
          <a:effec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algn="ctr" eaLnBrk="1" hangingPunct="1">
              <a:lnSpc>
                <a:spcPct val="80000"/>
              </a:lnSpc>
              <a:spcBef>
                <a:spcPts val="1000"/>
              </a:spcBef>
              <a:buSzPct val="100000"/>
              <a:defRPr/>
            </a:pPr>
            <a:endParaRPr lang="cs-CZ" altLang="cs-CZ" sz="4000" dirty="0">
              <a:solidFill>
                <a:srgbClr val="0000DC"/>
              </a:solidFill>
            </a:endParaRPr>
          </a:p>
          <a:p>
            <a:pPr algn="ctr" eaLnBrk="1" hangingPunct="1">
              <a:lnSpc>
                <a:spcPct val="80000"/>
              </a:lnSpc>
              <a:spcBef>
                <a:spcPts val="1000"/>
              </a:spcBef>
              <a:buSzPct val="100000"/>
              <a:defRPr/>
            </a:pPr>
            <a:endParaRPr lang="cs-CZ" altLang="cs-CZ" sz="4000" dirty="0">
              <a:solidFill>
                <a:srgbClr val="0000DC"/>
              </a:solidFill>
            </a:endParaRPr>
          </a:p>
          <a:p>
            <a:pPr algn="ctr" eaLnBrk="1" hangingPunct="1">
              <a:lnSpc>
                <a:spcPct val="80000"/>
              </a:lnSpc>
              <a:spcBef>
                <a:spcPts val="1000"/>
              </a:spcBef>
              <a:buSzPct val="100000"/>
              <a:defRPr/>
            </a:pPr>
            <a:r>
              <a:rPr lang="cs-CZ" altLang="cs-CZ" sz="4000" dirty="0">
                <a:solidFill>
                  <a:srgbClr val="0000DC"/>
                </a:solidFill>
              </a:rPr>
              <a:t>Obratlovci  - zdroj nákaz, hostitelé, rezervoáry</a:t>
            </a:r>
          </a:p>
        </p:txBody>
      </p:sp>
      <p:pic>
        <p:nvPicPr>
          <p:cNvPr id="3075" name="Obráze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5589" y="2997200"/>
            <a:ext cx="2663825"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Obrázek 2"/>
          <p:cNvPicPr>
            <a:picLocks noChangeAspect="1"/>
          </p:cNvPicPr>
          <p:nvPr/>
        </p:nvPicPr>
        <p:blipFill>
          <a:blip r:embed="rId4">
            <a:extLst>
              <a:ext uri="{28A0092B-C50C-407E-A947-70E740481C1C}">
                <a14:useLocalDpi xmlns:a14="http://schemas.microsoft.com/office/drawing/2010/main" val="0"/>
              </a:ext>
            </a:extLst>
          </a:blip>
          <a:srcRect l="16562"/>
          <a:stretch>
            <a:fillRect/>
          </a:stretch>
        </p:blipFill>
        <p:spPr bwMode="auto">
          <a:xfrm>
            <a:off x="4151313" y="4173538"/>
            <a:ext cx="2201862"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Obrázek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53176" y="3043239"/>
            <a:ext cx="2162175" cy="295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Obrázek 4"/>
          <p:cNvPicPr>
            <a:picLocks noChangeAspect="1"/>
          </p:cNvPicPr>
          <p:nvPr/>
        </p:nvPicPr>
        <p:blipFill>
          <a:blip r:embed="rId6">
            <a:extLst>
              <a:ext uri="{28A0092B-C50C-407E-A947-70E740481C1C}">
                <a14:useLocalDpi xmlns:a14="http://schemas.microsoft.com/office/drawing/2010/main" val="0"/>
              </a:ext>
            </a:extLst>
          </a:blip>
          <a:srcRect l="13788" r="16310"/>
          <a:stretch>
            <a:fillRect/>
          </a:stretch>
        </p:blipFill>
        <p:spPr bwMode="auto">
          <a:xfrm>
            <a:off x="8507414" y="4502150"/>
            <a:ext cx="2160587" cy="233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78689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Nadpis 1">
            <a:extLst>
              <a:ext uri="{FF2B5EF4-FFF2-40B4-BE49-F238E27FC236}">
                <a16:creationId xmlns:a16="http://schemas.microsoft.com/office/drawing/2014/main" id="{0E9E4957-8768-4AA4-806F-3B7EDB1E2D5D}"/>
              </a:ext>
            </a:extLst>
          </p:cNvPr>
          <p:cNvSpPr>
            <a:spLocks noGrp="1"/>
          </p:cNvSpPr>
          <p:nvPr>
            <p:ph type="title"/>
          </p:nvPr>
        </p:nvSpPr>
        <p:spPr>
          <a:xfrm>
            <a:off x="815794" y="262436"/>
            <a:ext cx="10753200" cy="986927"/>
          </a:xfrm>
          <a:noFill/>
          <a:ln>
            <a:solidFill>
              <a:srgbClr val="0000DC"/>
            </a:solidFill>
          </a:ln>
        </p:spPr>
        <p:txBody>
          <a:bodyPr/>
          <a:lstStyle/>
          <a:p>
            <a:pPr>
              <a:defRPr/>
            </a:pPr>
            <a:r>
              <a:rPr lang="cs-CZ" altLang="cs-CZ" sz="2800" i="1" dirty="0" err="1">
                <a:solidFill>
                  <a:srgbClr val="0000DC"/>
                </a:solidFill>
              </a:rPr>
              <a:t>Procyon</a:t>
            </a:r>
            <a:r>
              <a:rPr lang="cs-CZ" altLang="cs-CZ" sz="2800" i="1" dirty="0">
                <a:solidFill>
                  <a:srgbClr val="0000DC"/>
                </a:solidFill>
              </a:rPr>
              <a:t> </a:t>
            </a:r>
            <a:r>
              <a:rPr lang="cs-CZ" altLang="cs-CZ" sz="2800" i="1" dirty="0" err="1">
                <a:solidFill>
                  <a:srgbClr val="0000DC"/>
                </a:solidFill>
              </a:rPr>
              <a:t>lotor</a:t>
            </a:r>
            <a:r>
              <a:rPr lang="cs-CZ" altLang="cs-CZ" sz="2800" i="1" dirty="0">
                <a:solidFill>
                  <a:srgbClr val="0000DC"/>
                </a:solidFill>
              </a:rPr>
              <a:t> (mýval severní), </a:t>
            </a:r>
            <a:r>
              <a:rPr lang="cs-CZ" altLang="cs-CZ" sz="2800" i="1" dirty="0" err="1">
                <a:solidFill>
                  <a:srgbClr val="0000DC"/>
                </a:solidFill>
              </a:rPr>
              <a:t>Nyctereutes</a:t>
            </a:r>
            <a:r>
              <a:rPr lang="cs-CZ" altLang="cs-CZ" sz="2800" i="1" dirty="0">
                <a:solidFill>
                  <a:srgbClr val="0000DC"/>
                </a:solidFill>
              </a:rPr>
              <a:t> </a:t>
            </a:r>
            <a:r>
              <a:rPr lang="cs-CZ" altLang="cs-CZ" sz="2800" i="1" dirty="0" err="1">
                <a:solidFill>
                  <a:srgbClr val="0000DC"/>
                </a:solidFill>
              </a:rPr>
              <a:t>procyonoides</a:t>
            </a:r>
            <a:r>
              <a:rPr lang="cs-CZ" altLang="cs-CZ" sz="2800" i="1" dirty="0">
                <a:solidFill>
                  <a:srgbClr val="0000DC"/>
                </a:solidFill>
              </a:rPr>
              <a:t> (psík mývalovitý), </a:t>
            </a:r>
            <a:r>
              <a:rPr lang="cs-CZ" altLang="cs-CZ" sz="2800" i="1" dirty="0" err="1">
                <a:solidFill>
                  <a:srgbClr val="0000DC"/>
                </a:solidFill>
              </a:rPr>
              <a:t>Mephitis</a:t>
            </a:r>
            <a:r>
              <a:rPr lang="cs-CZ" altLang="cs-CZ" sz="2800" i="1" dirty="0">
                <a:solidFill>
                  <a:srgbClr val="0000DC"/>
                </a:solidFill>
              </a:rPr>
              <a:t> </a:t>
            </a:r>
            <a:r>
              <a:rPr lang="cs-CZ" altLang="cs-CZ" sz="2800" i="1" dirty="0" err="1">
                <a:solidFill>
                  <a:srgbClr val="0000DC"/>
                </a:solidFill>
              </a:rPr>
              <a:t>mephitis</a:t>
            </a:r>
            <a:r>
              <a:rPr lang="cs-CZ" altLang="cs-CZ" sz="2800" i="1" dirty="0">
                <a:solidFill>
                  <a:srgbClr val="0000DC"/>
                </a:solidFill>
              </a:rPr>
              <a:t> (skunk pruhovaný)</a:t>
            </a:r>
          </a:p>
        </p:txBody>
      </p:sp>
      <p:pic>
        <p:nvPicPr>
          <p:cNvPr id="2355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19250" y="1287531"/>
            <a:ext cx="3171825" cy="2808288"/>
          </a:xfrm>
          <a:noFill/>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2589" y="1627189"/>
            <a:ext cx="3241675" cy="2809875"/>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2950" y="5080000"/>
            <a:ext cx="2857500" cy="1728788"/>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438" name="TextovéPole 1">
            <a:extLst>
              <a:ext uri="{FF2B5EF4-FFF2-40B4-BE49-F238E27FC236}">
                <a16:creationId xmlns:a16="http://schemas.microsoft.com/office/drawing/2014/main" id="{9B03AF67-57DA-4033-9953-6480A1449EF8}"/>
              </a:ext>
            </a:extLst>
          </p:cNvPr>
          <p:cNvSpPr txBox="1">
            <a:spLocks noChangeArrowheads="1"/>
          </p:cNvSpPr>
          <p:nvPr/>
        </p:nvSpPr>
        <p:spPr bwMode="auto">
          <a:xfrm>
            <a:off x="2002838" y="4142492"/>
            <a:ext cx="2447925" cy="954087"/>
          </a:xfrm>
          <a:prstGeom prst="rect">
            <a:avLst/>
          </a:prstGeom>
          <a:noFill/>
          <a:ln>
            <a:solidFill>
              <a:srgbClr val="0000DC"/>
            </a:solidFill>
          </a:ln>
        </p:spPr>
        <p:txBody>
          <a:bodyPr>
            <a:spAutoFit/>
          </a:bodyPr>
          <a:lstStyle/>
          <a:p>
            <a:pPr>
              <a:spcBef>
                <a:spcPts val="800"/>
              </a:spcBef>
              <a:buClr>
                <a:srgbClr val="000000"/>
              </a:buClr>
              <a:buSzPct val="100000"/>
              <a:defRPr/>
            </a:pPr>
            <a:r>
              <a:rPr lang="cs-CZ" altLang="cs-CZ" sz="2800" i="1" dirty="0" err="1">
                <a:solidFill>
                  <a:srgbClr val="0000DC"/>
                </a:solidFill>
                <a:latin typeface="Calibri" panose="020F0502020204030204" pitchFamily="34" charset="0"/>
                <a:cs typeface="Calibri" panose="020F0502020204030204" pitchFamily="34" charset="0"/>
              </a:rPr>
              <a:t>Lyssavirus</a:t>
            </a:r>
            <a:r>
              <a:rPr lang="cs-CZ" altLang="cs-CZ" sz="2800" dirty="0">
                <a:solidFill>
                  <a:srgbClr val="0000DC"/>
                </a:solidFill>
                <a:latin typeface="Calibri" panose="020F0502020204030204" pitchFamily="34" charset="0"/>
                <a:cs typeface="Calibri" panose="020F0502020204030204" pitchFamily="34" charset="0"/>
              </a:rPr>
              <a:t> </a:t>
            </a:r>
            <a:r>
              <a:rPr lang="cs-CZ" altLang="cs-CZ" sz="2800" dirty="0" err="1">
                <a:solidFill>
                  <a:srgbClr val="0000DC"/>
                </a:solidFill>
                <a:latin typeface="Calibri" panose="020F0502020204030204" pitchFamily="34" charset="0"/>
                <a:cs typeface="Calibri" panose="020F0502020204030204" pitchFamily="34" charset="0"/>
              </a:rPr>
              <a:t>s.s</a:t>
            </a:r>
            <a:r>
              <a:rPr lang="cs-CZ" altLang="cs-CZ" sz="2800" dirty="0">
                <a:solidFill>
                  <a:srgbClr val="0000DC"/>
                </a:solidFill>
                <a:latin typeface="Calibri" panose="020F0502020204030204" pitchFamily="34" charset="0"/>
                <a:cs typeface="Calibri" panose="020F0502020204030204" pitchFamily="34" charset="0"/>
              </a:rPr>
              <a:t>. (rezervoár)</a:t>
            </a:r>
          </a:p>
        </p:txBody>
      </p:sp>
      <p:sp>
        <p:nvSpPr>
          <p:cNvPr id="18439" name="TextovéPole 6">
            <a:extLst>
              <a:ext uri="{FF2B5EF4-FFF2-40B4-BE49-F238E27FC236}">
                <a16:creationId xmlns:a16="http://schemas.microsoft.com/office/drawing/2014/main" id="{D6BADE97-FE7D-4EAC-B49C-B12D26635D3A}"/>
              </a:ext>
            </a:extLst>
          </p:cNvPr>
          <p:cNvSpPr txBox="1">
            <a:spLocks noChangeArrowheads="1"/>
          </p:cNvSpPr>
          <p:nvPr/>
        </p:nvSpPr>
        <p:spPr bwMode="auto">
          <a:xfrm>
            <a:off x="8777289" y="1838326"/>
            <a:ext cx="1920875" cy="461962"/>
          </a:xfrm>
          <a:prstGeom prst="rect">
            <a:avLst/>
          </a:prstGeom>
          <a:noFill/>
          <a:ln>
            <a:solidFill>
              <a:srgbClr val="0000DC"/>
            </a:solidFill>
          </a:ln>
        </p:spPr>
        <p:txBody>
          <a:bodyPr>
            <a:spAutoFit/>
          </a:bodyPr>
          <a:lstStyle/>
          <a:p>
            <a:pPr>
              <a:spcBef>
                <a:spcPts val="800"/>
              </a:spcBef>
              <a:buClr>
                <a:srgbClr val="000000"/>
              </a:buClr>
              <a:buSzPct val="100000"/>
              <a:defRPr/>
            </a:pPr>
            <a:r>
              <a:rPr lang="cs-CZ" altLang="cs-CZ" i="1" dirty="0" err="1">
                <a:solidFill>
                  <a:srgbClr val="FF0000"/>
                </a:solidFill>
                <a:latin typeface="Calibri" panose="020F0502020204030204" pitchFamily="34" charset="0"/>
                <a:cs typeface="Calibri" panose="020F0502020204030204" pitchFamily="34" charset="0"/>
              </a:rPr>
              <a:t>Lyssavirus</a:t>
            </a:r>
            <a:r>
              <a:rPr lang="cs-CZ" altLang="cs-CZ" dirty="0">
                <a:solidFill>
                  <a:srgbClr val="FF0000"/>
                </a:solidFill>
                <a:latin typeface="Calibri" panose="020F0502020204030204" pitchFamily="34" charset="0"/>
                <a:cs typeface="Calibri" panose="020F0502020204030204" pitchFamily="34" charset="0"/>
              </a:rPr>
              <a:t> </a:t>
            </a:r>
            <a:r>
              <a:rPr lang="cs-CZ" altLang="cs-CZ" dirty="0" err="1">
                <a:solidFill>
                  <a:srgbClr val="FF0000"/>
                </a:solidFill>
                <a:latin typeface="Calibri" panose="020F0502020204030204" pitchFamily="34" charset="0"/>
                <a:cs typeface="Calibri" panose="020F0502020204030204" pitchFamily="34" charset="0"/>
              </a:rPr>
              <a:t>s.s</a:t>
            </a:r>
            <a:r>
              <a:rPr lang="cs-CZ" altLang="cs-CZ" dirty="0">
                <a:solidFill>
                  <a:srgbClr val="FF0000"/>
                </a:solidFill>
                <a:latin typeface="Calibri" panose="020F0502020204030204" pitchFamily="34" charset="0"/>
                <a:cs typeface="Calibri" panose="020F0502020204030204" pitchFamily="34" charset="0"/>
              </a:rPr>
              <a:t>.</a:t>
            </a:r>
            <a:r>
              <a:rPr lang="cs-CZ" altLang="cs-CZ" dirty="0">
                <a:solidFill>
                  <a:srgbClr val="FF0000"/>
                </a:solidFill>
              </a:rPr>
              <a:t> </a:t>
            </a:r>
          </a:p>
        </p:txBody>
      </p:sp>
      <p:sp>
        <p:nvSpPr>
          <p:cNvPr id="18440" name="TextovéPole 2">
            <a:extLst>
              <a:ext uri="{FF2B5EF4-FFF2-40B4-BE49-F238E27FC236}">
                <a16:creationId xmlns:a16="http://schemas.microsoft.com/office/drawing/2014/main" id="{70299566-D907-4A2B-B529-8DC2744B0694}"/>
              </a:ext>
            </a:extLst>
          </p:cNvPr>
          <p:cNvSpPr txBox="1">
            <a:spLocks noChangeArrowheads="1"/>
          </p:cNvSpPr>
          <p:nvPr/>
        </p:nvSpPr>
        <p:spPr bwMode="auto">
          <a:xfrm>
            <a:off x="5165137" y="4814889"/>
            <a:ext cx="727074" cy="461963"/>
          </a:xfrm>
          <a:prstGeom prst="rect">
            <a:avLst/>
          </a:prstGeom>
          <a:noFill/>
          <a:ln>
            <a:solidFill>
              <a:srgbClr val="0000DC"/>
            </a:solidFill>
          </a:ln>
        </p:spPr>
        <p:txBody>
          <a:bodyPr wrap="square">
            <a:spAutoFit/>
          </a:bodyPr>
          <a:lstStyle/>
          <a:p>
            <a:pPr>
              <a:spcBef>
                <a:spcPts val="800"/>
              </a:spcBef>
              <a:buClr>
                <a:srgbClr val="000000"/>
              </a:buClr>
              <a:buSzPct val="100000"/>
              <a:defRPr/>
            </a:pPr>
            <a:r>
              <a:rPr lang="cs-CZ" altLang="cs-CZ" dirty="0">
                <a:solidFill>
                  <a:srgbClr val="FF0000"/>
                </a:solidFill>
                <a:latin typeface="Calibri" panose="020F0502020204030204" pitchFamily="34" charset="0"/>
                <a:cs typeface="Calibri" panose="020F0502020204030204" pitchFamily="34" charset="0"/>
              </a:rPr>
              <a:t>CTF</a:t>
            </a:r>
          </a:p>
        </p:txBody>
      </p:sp>
      <p:pic>
        <p:nvPicPr>
          <p:cNvPr id="23561" name="Obrázek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8926" y="5207000"/>
            <a:ext cx="3667125"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Obrázek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02550" y="3351213"/>
            <a:ext cx="2940050"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Obrázek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680450" y="5348288"/>
            <a:ext cx="18097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3079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Nadpis 1">
            <a:extLst>
              <a:ext uri="{FF2B5EF4-FFF2-40B4-BE49-F238E27FC236}">
                <a16:creationId xmlns:a16="http://schemas.microsoft.com/office/drawing/2014/main" id="{83BAEC2E-77D8-4F1A-A4CF-0E1B303294AE}"/>
              </a:ext>
            </a:extLst>
          </p:cNvPr>
          <p:cNvSpPr>
            <a:spLocks noGrp="1"/>
          </p:cNvSpPr>
          <p:nvPr>
            <p:ph type="title"/>
          </p:nvPr>
        </p:nvSpPr>
        <p:spPr>
          <a:xfrm>
            <a:off x="1774825" y="119064"/>
            <a:ext cx="6759575" cy="585787"/>
          </a:xfrm>
          <a:noFill/>
          <a:ln>
            <a:solidFill>
              <a:srgbClr val="0000DC"/>
            </a:solidFill>
          </a:ln>
        </p:spPr>
        <p:txBody>
          <a:bodyPr/>
          <a:lstStyle/>
          <a:p>
            <a:pPr>
              <a:defRPr/>
            </a:pPr>
            <a:r>
              <a:rPr lang="cs-CZ" altLang="cs-CZ" sz="3600" i="1" dirty="0" err="1">
                <a:solidFill>
                  <a:srgbClr val="0000DC"/>
                </a:solidFill>
              </a:rPr>
              <a:t>Meles</a:t>
            </a:r>
            <a:r>
              <a:rPr lang="cs-CZ" altLang="cs-CZ" sz="3600" i="1" dirty="0">
                <a:solidFill>
                  <a:srgbClr val="0000DC"/>
                </a:solidFill>
              </a:rPr>
              <a:t> </a:t>
            </a:r>
            <a:r>
              <a:rPr lang="cs-CZ" altLang="cs-CZ" sz="3600" i="1" dirty="0" err="1">
                <a:solidFill>
                  <a:srgbClr val="0000DC"/>
                </a:solidFill>
              </a:rPr>
              <a:t>meles</a:t>
            </a:r>
            <a:r>
              <a:rPr lang="cs-CZ" altLang="cs-CZ" sz="3600" i="1" dirty="0">
                <a:solidFill>
                  <a:srgbClr val="0000DC"/>
                </a:solidFill>
              </a:rPr>
              <a:t> (jezevec obecný)</a:t>
            </a:r>
          </a:p>
        </p:txBody>
      </p:sp>
      <p:pic>
        <p:nvPicPr>
          <p:cNvPr id="2457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74825" y="830264"/>
            <a:ext cx="3384550" cy="2606675"/>
          </a:xfrm>
          <a:noFill/>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60" name="TextovéPole 1">
            <a:extLst>
              <a:ext uri="{FF2B5EF4-FFF2-40B4-BE49-F238E27FC236}">
                <a16:creationId xmlns:a16="http://schemas.microsoft.com/office/drawing/2014/main" id="{74427ABC-1DC0-4131-A467-6332AEFFC5CF}"/>
              </a:ext>
            </a:extLst>
          </p:cNvPr>
          <p:cNvSpPr txBox="1">
            <a:spLocks noChangeArrowheads="1"/>
          </p:cNvSpPr>
          <p:nvPr/>
        </p:nvSpPr>
        <p:spPr bwMode="auto">
          <a:xfrm>
            <a:off x="1751807" y="5825360"/>
            <a:ext cx="6048375" cy="954107"/>
          </a:xfrm>
          <a:prstGeom prst="rect">
            <a:avLst/>
          </a:prstGeom>
          <a:noFill/>
          <a:ln>
            <a:solidFill>
              <a:srgbClr val="0000DC"/>
            </a:solidFill>
          </a:ln>
        </p:spPr>
        <p:txBody>
          <a:bodyPr>
            <a:spAutoFit/>
          </a:bodyPr>
          <a:lstStyle/>
          <a:p>
            <a:pPr>
              <a:spcBef>
                <a:spcPts val="800"/>
              </a:spcBef>
              <a:buClr>
                <a:srgbClr val="000000"/>
              </a:buClr>
              <a:buSzPct val="100000"/>
              <a:defRPr/>
            </a:pPr>
            <a:r>
              <a:rPr lang="cs-CZ" altLang="cs-CZ" sz="2800" dirty="0">
                <a:solidFill>
                  <a:srgbClr val="0000DC"/>
                </a:solidFill>
                <a:latin typeface="Calibri" panose="020F0502020204030204" pitchFamily="34" charset="0"/>
                <a:cs typeface="Calibri" panose="020F0502020204030204" pitchFamily="34" charset="0"/>
              </a:rPr>
              <a:t>jezevec šedý   </a:t>
            </a:r>
            <a:r>
              <a:rPr lang="cs-CZ" altLang="cs-CZ" i="1" dirty="0">
                <a:solidFill>
                  <a:srgbClr val="0000DC"/>
                </a:solidFill>
                <a:latin typeface="Calibri" panose="020F0502020204030204" pitchFamily="34" charset="0"/>
                <a:cs typeface="Calibri" panose="020F0502020204030204" pitchFamily="34" charset="0"/>
              </a:rPr>
              <a:t>(</a:t>
            </a:r>
            <a:r>
              <a:rPr lang="cs-CZ" altLang="cs-CZ" sz="2800" i="1" dirty="0" err="1">
                <a:solidFill>
                  <a:srgbClr val="0000DC"/>
                </a:solidFill>
                <a:latin typeface="Calibri" panose="020F0502020204030204" pitchFamily="34" charset="0"/>
                <a:cs typeface="Calibri" panose="020F0502020204030204" pitchFamily="34" charset="0"/>
              </a:rPr>
              <a:t>Melogale</a:t>
            </a:r>
            <a:r>
              <a:rPr lang="cs-CZ" altLang="cs-CZ" sz="2800" i="1" dirty="0">
                <a:solidFill>
                  <a:srgbClr val="0000DC"/>
                </a:solidFill>
                <a:latin typeface="Calibri" panose="020F0502020204030204" pitchFamily="34" charset="0"/>
                <a:cs typeface="Calibri" panose="020F0502020204030204" pitchFamily="34" charset="0"/>
              </a:rPr>
              <a:t> </a:t>
            </a:r>
            <a:r>
              <a:rPr lang="cs-CZ" altLang="cs-CZ" sz="2800" i="1" dirty="0" err="1">
                <a:solidFill>
                  <a:srgbClr val="0000DC"/>
                </a:solidFill>
                <a:latin typeface="Calibri" panose="020F0502020204030204" pitchFamily="34" charset="0"/>
                <a:cs typeface="Calibri" panose="020F0502020204030204" pitchFamily="34" charset="0"/>
              </a:rPr>
              <a:t>moschata</a:t>
            </a:r>
            <a:r>
              <a:rPr lang="cs-CZ" altLang="cs-CZ" sz="2800" i="1" dirty="0">
                <a:solidFill>
                  <a:srgbClr val="0000DC"/>
                </a:solidFill>
                <a:latin typeface="Calibri" panose="020F0502020204030204" pitchFamily="34" charset="0"/>
                <a:cs typeface="Calibri" panose="020F0502020204030204" pitchFamily="34" charset="0"/>
              </a:rPr>
              <a:t>) </a:t>
            </a:r>
            <a:r>
              <a:rPr lang="cs-CZ" altLang="cs-CZ" sz="2800" dirty="0">
                <a:solidFill>
                  <a:srgbClr val="FF0000"/>
                </a:solidFill>
                <a:latin typeface="Calibri" panose="020F0502020204030204" pitchFamily="34" charset="0"/>
                <a:cs typeface="Calibri" panose="020F0502020204030204" pitchFamily="34" charset="0"/>
              </a:rPr>
              <a:t>SARS-</a:t>
            </a:r>
            <a:r>
              <a:rPr lang="cs-CZ" altLang="cs-CZ" sz="2800" dirty="0" err="1">
                <a:solidFill>
                  <a:srgbClr val="FF0000"/>
                </a:solidFill>
                <a:latin typeface="Calibri" panose="020F0502020204030204" pitchFamily="34" charset="0"/>
                <a:cs typeface="Calibri" panose="020F0502020204030204" pitchFamily="34" charset="0"/>
              </a:rPr>
              <a:t>CoV</a:t>
            </a:r>
            <a:endParaRPr lang="cs-CZ" altLang="cs-CZ" sz="2800" dirty="0">
              <a:solidFill>
                <a:srgbClr val="FF0000"/>
              </a:solidFill>
              <a:latin typeface="Calibri" panose="020F0502020204030204" pitchFamily="34" charset="0"/>
              <a:cs typeface="Calibri" panose="020F0502020204030204" pitchFamily="34" charset="0"/>
            </a:endParaRPr>
          </a:p>
        </p:txBody>
      </p:sp>
      <p:sp>
        <p:nvSpPr>
          <p:cNvPr id="19461" name="TextovéPole 2">
            <a:extLst>
              <a:ext uri="{FF2B5EF4-FFF2-40B4-BE49-F238E27FC236}">
                <a16:creationId xmlns:a16="http://schemas.microsoft.com/office/drawing/2014/main" id="{2D08AC8C-47DD-4E8C-B68F-2D18627A7A14}"/>
              </a:ext>
            </a:extLst>
          </p:cNvPr>
          <p:cNvSpPr txBox="1">
            <a:spLocks noChangeArrowheads="1"/>
          </p:cNvSpPr>
          <p:nvPr/>
        </p:nvSpPr>
        <p:spPr bwMode="auto">
          <a:xfrm>
            <a:off x="5154612" y="869563"/>
            <a:ext cx="2011815" cy="461665"/>
          </a:xfrm>
          <a:prstGeom prst="rect">
            <a:avLst/>
          </a:prstGeom>
          <a:noFill/>
          <a:ln>
            <a:solidFill>
              <a:srgbClr val="0000DC"/>
            </a:solidFill>
          </a:ln>
        </p:spPr>
        <p:txBody>
          <a:bodyPr wrap="square">
            <a:spAutoFit/>
          </a:bodyPr>
          <a:lstStyle/>
          <a:p>
            <a:pPr>
              <a:spcBef>
                <a:spcPts val="800"/>
              </a:spcBef>
              <a:buClr>
                <a:srgbClr val="000000"/>
              </a:buClr>
              <a:buSzPct val="100000"/>
              <a:defRPr/>
            </a:pPr>
            <a:r>
              <a:rPr lang="cs-CZ" altLang="cs-CZ" dirty="0" err="1">
                <a:solidFill>
                  <a:srgbClr val="FF0000"/>
                </a:solidFill>
                <a:latin typeface="Calibri" panose="020F0502020204030204" pitchFamily="34" charset="0"/>
                <a:cs typeface="Calibri" panose="020F0502020204030204" pitchFamily="34" charset="0"/>
              </a:rPr>
              <a:t>Lyssavirus</a:t>
            </a:r>
            <a:r>
              <a:rPr lang="cs-CZ" altLang="cs-CZ" dirty="0">
                <a:solidFill>
                  <a:srgbClr val="FF0000"/>
                </a:solidFill>
                <a:latin typeface="Calibri" panose="020F0502020204030204" pitchFamily="34" charset="0"/>
                <a:cs typeface="Calibri" panose="020F0502020204030204" pitchFamily="34" charset="0"/>
              </a:rPr>
              <a:t> </a:t>
            </a:r>
            <a:r>
              <a:rPr lang="cs-CZ" altLang="cs-CZ" dirty="0" err="1">
                <a:solidFill>
                  <a:srgbClr val="FF0000"/>
                </a:solidFill>
                <a:latin typeface="Calibri" panose="020F0502020204030204" pitchFamily="34" charset="0"/>
                <a:cs typeface="Calibri" panose="020F0502020204030204" pitchFamily="34" charset="0"/>
              </a:rPr>
              <a:t>s.s</a:t>
            </a:r>
            <a:r>
              <a:rPr lang="cs-CZ" altLang="cs-CZ" dirty="0">
                <a:solidFill>
                  <a:srgbClr val="FF0000"/>
                </a:solidFill>
                <a:latin typeface="Calibri" panose="020F0502020204030204" pitchFamily="34" charset="0"/>
                <a:cs typeface="Calibri" panose="020F0502020204030204" pitchFamily="34" charset="0"/>
              </a:rPr>
              <a:t>.</a:t>
            </a:r>
          </a:p>
        </p:txBody>
      </p:sp>
      <p:sp>
        <p:nvSpPr>
          <p:cNvPr id="19462" name="TextovéPole 3">
            <a:extLst>
              <a:ext uri="{FF2B5EF4-FFF2-40B4-BE49-F238E27FC236}">
                <a16:creationId xmlns:a16="http://schemas.microsoft.com/office/drawing/2014/main" id="{CE6F1AFB-0F11-4AFC-90E2-6EB9863FAC43}"/>
              </a:ext>
            </a:extLst>
          </p:cNvPr>
          <p:cNvSpPr txBox="1">
            <a:spLocks noChangeArrowheads="1"/>
          </p:cNvSpPr>
          <p:nvPr/>
        </p:nvSpPr>
        <p:spPr bwMode="auto">
          <a:xfrm>
            <a:off x="7106060" y="1666876"/>
            <a:ext cx="4910137" cy="933450"/>
          </a:xfrm>
          <a:prstGeom prst="rect">
            <a:avLst/>
          </a:prstGeom>
          <a:noFill/>
          <a:ln>
            <a:solidFill>
              <a:srgbClr val="0000DC"/>
            </a:solidFill>
          </a:ln>
        </p:spPr>
        <p:txBody>
          <a:bodyPr>
            <a:spAutoFit/>
          </a:bodyPr>
          <a:lstStyle/>
          <a:p>
            <a:pPr>
              <a:spcBef>
                <a:spcPts val="800"/>
              </a:spcBef>
              <a:buClr>
                <a:srgbClr val="000000"/>
              </a:buClr>
              <a:buSzPct val="100000"/>
              <a:defRPr/>
            </a:pPr>
            <a:r>
              <a:rPr lang="cs-CZ" altLang="cs-CZ" dirty="0">
                <a:solidFill>
                  <a:srgbClr val="0000DC"/>
                </a:solidFill>
                <a:latin typeface="Calibri" panose="020F0502020204030204" pitchFamily="34" charset="0"/>
                <a:cs typeface="Calibri" panose="020F0502020204030204" pitchFamily="34" charset="0"/>
              </a:rPr>
              <a:t>Ovíječ maskovaný (</a:t>
            </a:r>
            <a:r>
              <a:rPr lang="cs-CZ" altLang="cs-CZ" i="1" dirty="0" err="1">
                <a:solidFill>
                  <a:srgbClr val="0000DC"/>
                </a:solidFill>
                <a:latin typeface="Calibri" panose="020F0502020204030204" pitchFamily="34" charset="0"/>
                <a:cs typeface="Calibri" panose="020F0502020204030204" pitchFamily="34" charset="0"/>
              </a:rPr>
              <a:t>Paguma</a:t>
            </a:r>
            <a:r>
              <a:rPr lang="cs-CZ" altLang="cs-CZ" i="1" dirty="0">
                <a:solidFill>
                  <a:srgbClr val="0000DC"/>
                </a:solidFill>
                <a:latin typeface="Calibri" panose="020F0502020204030204" pitchFamily="34" charset="0"/>
                <a:cs typeface="Calibri" panose="020F0502020204030204" pitchFamily="34" charset="0"/>
              </a:rPr>
              <a:t> </a:t>
            </a:r>
            <a:r>
              <a:rPr lang="cs-CZ" altLang="cs-CZ" i="1" dirty="0" err="1">
                <a:solidFill>
                  <a:srgbClr val="0000DC"/>
                </a:solidFill>
                <a:latin typeface="Calibri" panose="020F0502020204030204" pitchFamily="34" charset="0"/>
                <a:cs typeface="Calibri" panose="020F0502020204030204" pitchFamily="34" charset="0"/>
              </a:rPr>
              <a:t>larvata</a:t>
            </a:r>
            <a:r>
              <a:rPr lang="cs-CZ" altLang="cs-CZ" dirty="0">
                <a:solidFill>
                  <a:srgbClr val="0000DC"/>
                </a:solidFill>
                <a:latin typeface="Calibri" panose="020F0502020204030204" pitchFamily="34" charset="0"/>
                <a:cs typeface="Calibri" panose="020F0502020204030204" pitchFamily="34" charset="0"/>
              </a:rPr>
              <a:t>)</a:t>
            </a:r>
          </a:p>
          <a:p>
            <a:pPr>
              <a:spcBef>
                <a:spcPts val="800"/>
              </a:spcBef>
              <a:buClr>
                <a:srgbClr val="000000"/>
              </a:buClr>
              <a:buSzPct val="100000"/>
              <a:defRPr/>
            </a:pPr>
            <a:r>
              <a:rPr lang="cs-CZ" altLang="cs-CZ" dirty="0">
                <a:solidFill>
                  <a:srgbClr val="FF0000"/>
                </a:solidFill>
                <a:latin typeface="Calibri" panose="020F0502020204030204" pitchFamily="34" charset="0"/>
                <a:cs typeface="Calibri" panose="020F0502020204030204" pitchFamily="34" charset="0"/>
              </a:rPr>
              <a:t>SARS-</a:t>
            </a:r>
            <a:r>
              <a:rPr lang="cs-CZ" altLang="cs-CZ" dirty="0" err="1">
                <a:solidFill>
                  <a:srgbClr val="FF0000"/>
                </a:solidFill>
                <a:latin typeface="Calibri" panose="020F0502020204030204" pitchFamily="34" charset="0"/>
                <a:cs typeface="Calibri" panose="020F0502020204030204" pitchFamily="34" charset="0"/>
              </a:rPr>
              <a:t>CoV</a:t>
            </a:r>
            <a:endParaRPr lang="cs-CZ" altLang="cs-CZ" dirty="0">
              <a:solidFill>
                <a:srgbClr val="FF0000"/>
              </a:solidFill>
              <a:latin typeface="Calibri" panose="020F0502020204030204" pitchFamily="34" charset="0"/>
              <a:cs typeface="Calibri" panose="020F0502020204030204" pitchFamily="34" charset="0"/>
            </a:endParaRPr>
          </a:p>
        </p:txBody>
      </p:sp>
      <p:pic>
        <p:nvPicPr>
          <p:cNvPr id="2458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1026" y="2559051"/>
            <a:ext cx="3736975" cy="2798763"/>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2813" y="3721100"/>
            <a:ext cx="3389312" cy="2120900"/>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5" name="Obrázek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758239" y="4833938"/>
            <a:ext cx="1908175"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Obrázek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3835400"/>
            <a:ext cx="1892300" cy="197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3025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Nadpis 1"/>
          <p:cNvSpPr>
            <a:spLocks noGrp="1" noChangeArrowheads="1"/>
          </p:cNvSpPr>
          <p:nvPr>
            <p:ph type="title"/>
          </p:nvPr>
        </p:nvSpPr>
        <p:spPr/>
        <p:txBody>
          <a:bodyPr/>
          <a:lstStyle/>
          <a:p>
            <a:endParaRPr lang="cs-CZ" altLang="cs-CZ" smtClean="0"/>
          </a:p>
        </p:txBody>
      </p:sp>
      <p:sp>
        <p:nvSpPr>
          <p:cNvPr id="25603" name="Zástupný obsah 2"/>
          <p:cNvSpPr>
            <a:spLocks noGrp="1" noChangeArrowheads="1"/>
          </p:cNvSpPr>
          <p:nvPr>
            <p:ph idx="1"/>
          </p:nvPr>
        </p:nvSpPr>
        <p:spPr>
          <a:xfrm>
            <a:off x="1703388" y="4799014"/>
            <a:ext cx="8228012" cy="1944687"/>
          </a:xfrm>
        </p:spPr>
        <p:txBody>
          <a:bodyPr/>
          <a:lstStyle/>
          <a:p>
            <a:r>
              <a:rPr lang="en-US" altLang="cs-CZ" sz="1600"/>
              <a:t>EPIDEMIOLOGICAL COMMENTS</a:t>
            </a:r>
          </a:p>
          <a:p>
            <a:r>
              <a:rPr lang="en-US" altLang="cs-CZ" sz="1600"/>
              <a:t>The badger was observed with behavioral changes, on which it was euthanized and the body sent to laboratory for testing, samples confirmed rabies, all necessary measures ordered, zones established, emergency vaccination of susceptible animals done; for being only one single case reported after genotyping results - very high percentage of homology with rabies viruses circulating in Poland, Ukraine, and Hungary, case close to Ukraine and Poland border.</a:t>
            </a:r>
          </a:p>
        </p:txBody>
      </p:sp>
      <p:pic>
        <p:nvPicPr>
          <p:cNvPr id="25604" name="Obrázek 4"/>
          <p:cNvPicPr>
            <a:picLocks noChangeAspect="1" noChangeArrowheads="1"/>
          </p:cNvPicPr>
          <p:nvPr/>
        </p:nvPicPr>
        <p:blipFill>
          <a:blip r:embed="rId2">
            <a:extLst>
              <a:ext uri="{28A0092B-C50C-407E-A947-70E740481C1C}">
                <a14:useLocalDpi xmlns:a14="http://schemas.microsoft.com/office/drawing/2010/main" val="0"/>
              </a:ext>
            </a:extLst>
          </a:blip>
          <a:srcRect b="8910"/>
          <a:stretch>
            <a:fillRect/>
          </a:stretch>
        </p:blipFill>
        <p:spPr bwMode="auto">
          <a:xfrm>
            <a:off x="1631950" y="114301"/>
            <a:ext cx="9144000" cy="468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61125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Nadpis 1"/>
          <p:cNvSpPr>
            <a:spLocks noGrp="1" noChangeArrowheads="1"/>
          </p:cNvSpPr>
          <p:nvPr>
            <p:ph type="title"/>
          </p:nvPr>
        </p:nvSpPr>
        <p:spPr>
          <a:xfrm>
            <a:off x="2554288" y="333376"/>
            <a:ext cx="7777162" cy="563563"/>
          </a:xfrm>
          <a:noFill/>
          <a:ln>
            <a:solidFill>
              <a:srgbClr val="0000DC"/>
            </a:solidFill>
          </a:ln>
        </p:spPr>
        <p:txBody>
          <a:bodyPr/>
          <a:lstStyle/>
          <a:p>
            <a:pPr>
              <a:defRPr/>
            </a:pPr>
            <a:r>
              <a:rPr lang="cs-CZ" altLang="cs-CZ" sz="3600" dirty="0" smtClean="0">
                <a:solidFill>
                  <a:srgbClr val="0000FF"/>
                </a:solidFill>
              </a:rPr>
              <a:t>Kočka </a:t>
            </a:r>
            <a:r>
              <a:rPr lang="cs-CZ" altLang="cs-CZ" sz="3600" dirty="0">
                <a:solidFill>
                  <a:srgbClr val="0000FF"/>
                </a:solidFill>
              </a:rPr>
              <a:t>(</a:t>
            </a:r>
            <a:r>
              <a:rPr lang="cs-CZ" altLang="cs-CZ" sz="3600" i="1" dirty="0" err="1">
                <a:solidFill>
                  <a:srgbClr val="0000FF"/>
                </a:solidFill>
              </a:rPr>
              <a:t>Felis</a:t>
            </a:r>
            <a:r>
              <a:rPr lang="cs-CZ" altLang="cs-CZ" sz="3600" i="1" dirty="0">
                <a:solidFill>
                  <a:srgbClr val="0000FF"/>
                </a:solidFill>
              </a:rPr>
              <a:t> </a:t>
            </a:r>
            <a:r>
              <a:rPr lang="cs-CZ" altLang="cs-CZ" sz="3600" i="1" dirty="0" err="1">
                <a:solidFill>
                  <a:srgbClr val="0000FF"/>
                </a:solidFill>
              </a:rPr>
              <a:t>catus</a:t>
            </a:r>
            <a:r>
              <a:rPr lang="cs-CZ" altLang="cs-CZ" sz="3600" dirty="0">
                <a:solidFill>
                  <a:srgbClr val="0000FF"/>
                </a:solidFill>
              </a:rPr>
              <a:t>, </a:t>
            </a:r>
            <a:r>
              <a:rPr lang="cs-CZ" altLang="cs-CZ" sz="3600" i="1" dirty="0" err="1">
                <a:solidFill>
                  <a:srgbClr val="0000FF"/>
                </a:solidFill>
              </a:rPr>
              <a:t>Felis</a:t>
            </a:r>
            <a:r>
              <a:rPr lang="cs-CZ" altLang="cs-CZ" sz="3600" i="1" dirty="0">
                <a:solidFill>
                  <a:srgbClr val="0000FF"/>
                </a:solidFill>
              </a:rPr>
              <a:t> </a:t>
            </a:r>
            <a:r>
              <a:rPr lang="cs-CZ" altLang="cs-CZ" sz="3600" i="1" dirty="0" err="1">
                <a:solidFill>
                  <a:srgbClr val="0000FF"/>
                </a:solidFill>
              </a:rPr>
              <a:t>silvestris</a:t>
            </a:r>
            <a:r>
              <a:rPr lang="cs-CZ" altLang="cs-CZ" sz="3600" dirty="0">
                <a:solidFill>
                  <a:srgbClr val="0000FF"/>
                </a:solidFill>
              </a:rPr>
              <a:t>)</a:t>
            </a:r>
          </a:p>
        </p:txBody>
      </p:sp>
      <p:pic>
        <p:nvPicPr>
          <p:cNvPr id="26627" name="Obrázek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4014" y="1268414"/>
            <a:ext cx="5667375"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Obrázek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4426" y="1268414"/>
            <a:ext cx="3103563" cy="359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ovéPole 1"/>
          <p:cNvSpPr txBox="1">
            <a:spLocks noChangeArrowheads="1"/>
          </p:cNvSpPr>
          <p:nvPr/>
        </p:nvSpPr>
        <p:spPr bwMode="auto">
          <a:xfrm>
            <a:off x="1860550" y="4926014"/>
            <a:ext cx="847090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cs-CZ" altLang="cs-CZ" sz="2800" i="1" dirty="0" err="1">
                <a:solidFill>
                  <a:srgbClr val="FF0000"/>
                </a:solidFill>
                <a:latin typeface="Calibri" panose="020F0502020204030204" pitchFamily="34" charset="0"/>
                <a:cs typeface="Calibri" panose="020F0502020204030204" pitchFamily="34" charset="0"/>
              </a:rPr>
              <a:t>Lyssavirus</a:t>
            </a:r>
            <a:r>
              <a:rPr lang="cs-CZ" altLang="cs-CZ" sz="2000" dirty="0">
                <a:solidFill>
                  <a:srgbClr val="FF0000"/>
                </a:solidFill>
                <a:latin typeface="Calibri" panose="020F0502020204030204" pitchFamily="34" charset="0"/>
                <a:cs typeface="Calibri" panose="020F0502020204030204" pitchFamily="34" charset="0"/>
              </a:rPr>
              <a:t> </a:t>
            </a:r>
            <a:r>
              <a:rPr lang="cs-CZ" altLang="cs-CZ" sz="2000" dirty="0" err="1">
                <a:solidFill>
                  <a:srgbClr val="FF0000"/>
                </a:solidFill>
                <a:latin typeface="Calibri" panose="020F0502020204030204" pitchFamily="34" charset="0"/>
                <a:cs typeface="Calibri" panose="020F0502020204030204" pitchFamily="34" charset="0"/>
              </a:rPr>
              <a:t>s.s</a:t>
            </a:r>
            <a:endParaRPr lang="cs-CZ" altLang="cs-CZ" sz="2000" i="1" dirty="0">
              <a:solidFill>
                <a:srgbClr val="FF0000"/>
              </a:solidFill>
              <a:latin typeface="Calibri" panose="020F0502020204030204" pitchFamily="34" charset="0"/>
              <a:cs typeface="Calibri" panose="020F0502020204030204" pitchFamily="34" charset="0"/>
            </a:endParaRPr>
          </a:p>
          <a:p>
            <a:endParaRPr lang="cs-CZ" altLang="cs-CZ" sz="2000" i="1" dirty="0">
              <a:solidFill>
                <a:srgbClr val="0000FF"/>
              </a:solidFill>
              <a:latin typeface="Calibri" panose="020F0502020204030204" pitchFamily="34" charset="0"/>
              <a:cs typeface="Calibri" panose="020F0502020204030204" pitchFamily="34" charset="0"/>
            </a:endParaRPr>
          </a:p>
          <a:p>
            <a:r>
              <a:rPr lang="cs-CZ" altLang="cs-CZ" sz="2000" dirty="0">
                <a:solidFill>
                  <a:srgbClr val="0000FF"/>
                </a:solidFill>
                <a:latin typeface="Calibri" panose="020F0502020204030204" pitchFamily="34" charset="0"/>
                <a:cs typeface="Calibri" panose="020F0502020204030204" pitchFamily="34" charset="0"/>
              </a:rPr>
              <a:t>Hostitelé klíšťat a blech (riziko přenosu řady dalších agens)</a:t>
            </a:r>
          </a:p>
        </p:txBody>
      </p:sp>
    </p:spTree>
    <p:extLst>
      <p:ext uri="{BB962C8B-B14F-4D97-AF65-F5344CB8AC3E}">
        <p14:creationId xmlns:p14="http://schemas.microsoft.com/office/powerpoint/2010/main" val="27057633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Nadpis 1"/>
          <p:cNvSpPr>
            <a:spLocks noGrp="1" noChangeArrowheads="1"/>
          </p:cNvSpPr>
          <p:nvPr>
            <p:ph type="title"/>
          </p:nvPr>
        </p:nvSpPr>
        <p:spPr>
          <a:xfrm>
            <a:off x="3979320" y="303212"/>
            <a:ext cx="4633457" cy="604837"/>
          </a:xfrm>
          <a:noFill/>
          <a:ln>
            <a:solidFill>
              <a:srgbClr val="0000DC"/>
            </a:solidFill>
          </a:ln>
        </p:spPr>
        <p:txBody>
          <a:bodyPr/>
          <a:lstStyle/>
          <a:p>
            <a:pPr>
              <a:defRPr/>
            </a:pPr>
            <a:r>
              <a:rPr lang="cs-CZ" altLang="cs-CZ" sz="3600" dirty="0" smtClean="0">
                <a:solidFill>
                  <a:srgbClr val="0000FF"/>
                </a:solidFill>
              </a:rPr>
              <a:t>Pes </a:t>
            </a:r>
            <a:r>
              <a:rPr lang="cs-CZ" altLang="cs-CZ" sz="3600" dirty="0">
                <a:solidFill>
                  <a:srgbClr val="0000FF"/>
                </a:solidFill>
              </a:rPr>
              <a:t>(</a:t>
            </a:r>
            <a:r>
              <a:rPr lang="cs-CZ" altLang="cs-CZ" sz="3600" i="1" dirty="0" err="1">
                <a:solidFill>
                  <a:srgbClr val="0000FF"/>
                </a:solidFill>
              </a:rPr>
              <a:t>Canis</a:t>
            </a:r>
            <a:r>
              <a:rPr lang="cs-CZ" altLang="cs-CZ" sz="3600" i="1" dirty="0">
                <a:solidFill>
                  <a:srgbClr val="0000FF"/>
                </a:solidFill>
              </a:rPr>
              <a:t> </a:t>
            </a:r>
            <a:r>
              <a:rPr lang="cs-CZ" altLang="cs-CZ" sz="3600" i="1" dirty="0" err="1">
                <a:solidFill>
                  <a:srgbClr val="0000FF"/>
                </a:solidFill>
              </a:rPr>
              <a:t>familiaris</a:t>
            </a:r>
            <a:r>
              <a:rPr lang="cs-CZ" altLang="cs-CZ" sz="3600" dirty="0">
                <a:solidFill>
                  <a:srgbClr val="0000FF"/>
                </a:solidFill>
              </a:rPr>
              <a:t>)</a:t>
            </a:r>
          </a:p>
        </p:txBody>
      </p:sp>
      <p:sp>
        <p:nvSpPr>
          <p:cNvPr id="27651" name="Zástupný symbol pro obsah 2"/>
          <p:cNvSpPr>
            <a:spLocks noGrp="1" noChangeArrowheads="1"/>
          </p:cNvSpPr>
          <p:nvPr>
            <p:ph idx="1"/>
          </p:nvPr>
        </p:nvSpPr>
        <p:spPr>
          <a:xfrm>
            <a:off x="2135189" y="4941889"/>
            <a:ext cx="8137525" cy="1582737"/>
          </a:xfrm>
        </p:spPr>
        <p:txBody>
          <a:bodyPr/>
          <a:lstStyle/>
          <a:p>
            <a:r>
              <a:rPr lang="cs-CZ" altLang="cs-CZ" i="1" dirty="0" err="1">
                <a:solidFill>
                  <a:srgbClr val="FF0000"/>
                </a:solidFill>
                <a:latin typeface="Calibri" panose="020F0502020204030204" pitchFamily="34" charset="0"/>
                <a:cs typeface="Calibri" panose="020F0502020204030204" pitchFamily="34" charset="0"/>
              </a:rPr>
              <a:t>Lyssavirus</a:t>
            </a:r>
            <a:r>
              <a:rPr lang="cs-CZ" altLang="cs-CZ" dirty="0">
                <a:solidFill>
                  <a:srgbClr val="FF0000"/>
                </a:solidFill>
                <a:latin typeface="Calibri" panose="020F0502020204030204" pitchFamily="34" charset="0"/>
                <a:cs typeface="Calibri" panose="020F0502020204030204" pitchFamily="34" charset="0"/>
              </a:rPr>
              <a:t> </a:t>
            </a:r>
            <a:r>
              <a:rPr lang="cs-CZ" altLang="cs-CZ" dirty="0" err="1">
                <a:solidFill>
                  <a:srgbClr val="FF0000"/>
                </a:solidFill>
                <a:latin typeface="Calibri" panose="020F0502020204030204" pitchFamily="34" charset="0"/>
                <a:cs typeface="Calibri" panose="020F0502020204030204" pitchFamily="34" charset="0"/>
              </a:rPr>
              <a:t>s.s</a:t>
            </a:r>
            <a:r>
              <a:rPr lang="cs-CZ" altLang="cs-CZ" dirty="0">
                <a:solidFill>
                  <a:srgbClr val="FF0000"/>
                </a:solidFill>
                <a:latin typeface="Calibri" panose="020F0502020204030204" pitchFamily="34" charset="0"/>
                <a:cs typeface="Calibri" panose="020F0502020204030204" pitchFamily="34" charset="0"/>
              </a:rPr>
              <a:t>.</a:t>
            </a:r>
          </a:p>
          <a:p>
            <a:r>
              <a:rPr lang="cs-CZ" altLang="cs-CZ" dirty="0">
                <a:solidFill>
                  <a:srgbClr val="0000FF"/>
                </a:solidFill>
                <a:latin typeface="Calibri" panose="020F0502020204030204" pitchFamily="34" charset="0"/>
                <a:cs typeface="Calibri" panose="020F0502020204030204" pitchFamily="34" charset="0"/>
              </a:rPr>
              <a:t>Hostitelé klíšťat a blech (riziko přenosu řady dalších agens)</a:t>
            </a:r>
          </a:p>
          <a:p>
            <a:endParaRPr lang="cs-CZ" altLang="cs-CZ" dirty="0">
              <a:solidFill>
                <a:srgbClr val="0000FF"/>
              </a:solidFill>
            </a:endParaRPr>
          </a:p>
        </p:txBody>
      </p:sp>
      <p:pic>
        <p:nvPicPr>
          <p:cNvPr id="27652" name="Obrázek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1325" y="1341438"/>
            <a:ext cx="6216650" cy="31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44643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Nadpis 1">
            <a:extLst>
              <a:ext uri="{FF2B5EF4-FFF2-40B4-BE49-F238E27FC236}">
                <a16:creationId xmlns:a16="http://schemas.microsoft.com/office/drawing/2014/main" id="{BFFC3B63-3EF3-4088-9BB1-7F6AF449F62C}"/>
              </a:ext>
            </a:extLst>
          </p:cNvPr>
          <p:cNvSpPr>
            <a:spLocks noGrp="1"/>
          </p:cNvSpPr>
          <p:nvPr>
            <p:ph type="title"/>
          </p:nvPr>
        </p:nvSpPr>
        <p:spPr>
          <a:xfrm>
            <a:off x="1981201" y="160338"/>
            <a:ext cx="8228013" cy="1017588"/>
          </a:xfrm>
          <a:noFill/>
          <a:ln>
            <a:solidFill>
              <a:srgbClr val="0000DC"/>
            </a:solidFill>
          </a:ln>
        </p:spPr>
        <p:txBody>
          <a:bodyPr/>
          <a:lstStyle/>
          <a:p>
            <a:pPr>
              <a:defRPr/>
            </a:pPr>
            <a:r>
              <a:rPr lang="cs-CZ" altLang="cs-CZ" sz="2800" i="1" dirty="0" err="1">
                <a:solidFill>
                  <a:srgbClr val="0000DC"/>
                </a:solidFill>
              </a:rPr>
              <a:t>Tamias</a:t>
            </a:r>
            <a:r>
              <a:rPr lang="cs-CZ" altLang="cs-CZ" sz="2800" i="1" dirty="0">
                <a:solidFill>
                  <a:srgbClr val="0000DC"/>
                </a:solidFill>
              </a:rPr>
              <a:t> </a:t>
            </a:r>
            <a:r>
              <a:rPr lang="cs-CZ" altLang="cs-CZ" sz="2800" i="1" dirty="0" err="1">
                <a:solidFill>
                  <a:srgbClr val="0000DC"/>
                </a:solidFill>
              </a:rPr>
              <a:t>minimus</a:t>
            </a:r>
            <a:r>
              <a:rPr lang="cs-CZ" altLang="cs-CZ" sz="2800" i="1" dirty="0">
                <a:solidFill>
                  <a:srgbClr val="0000DC"/>
                </a:solidFill>
              </a:rPr>
              <a:t> (čipmank malý), T. </a:t>
            </a:r>
            <a:r>
              <a:rPr lang="cs-CZ" altLang="cs-CZ" sz="2800" i="1" dirty="0" err="1">
                <a:solidFill>
                  <a:srgbClr val="0000DC"/>
                </a:solidFill>
              </a:rPr>
              <a:t>sibiricus</a:t>
            </a:r>
            <a:r>
              <a:rPr lang="cs-CZ" altLang="cs-CZ" sz="2800" i="1" dirty="0">
                <a:solidFill>
                  <a:srgbClr val="0000DC"/>
                </a:solidFill>
              </a:rPr>
              <a:t> (burunduk páskovaný)</a:t>
            </a:r>
          </a:p>
        </p:txBody>
      </p:sp>
      <p:pic>
        <p:nvPicPr>
          <p:cNvPr id="2867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74826" y="1341438"/>
            <a:ext cx="4175125" cy="2735262"/>
          </a:xfrm>
          <a:noFill/>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2814" y="1844676"/>
            <a:ext cx="4587875" cy="2944813"/>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09" name="Text Box 6">
            <a:extLst>
              <a:ext uri="{FF2B5EF4-FFF2-40B4-BE49-F238E27FC236}">
                <a16:creationId xmlns:a16="http://schemas.microsoft.com/office/drawing/2014/main" id="{503911D0-4DB5-4AB4-B27D-8A155BC6E361}"/>
              </a:ext>
            </a:extLst>
          </p:cNvPr>
          <p:cNvSpPr txBox="1">
            <a:spLocks noChangeArrowheads="1"/>
          </p:cNvSpPr>
          <p:nvPr/>
        </p:nvSpPr>
        <p:spPr bwMode="auto">
          <a:xfrm>
            <a:off x="6904582" y="1280468"/>
            <a:ext cx="1168263" cy="461665"/>
          </a:xfrm>
          <a:prstGeom prst="rect">
            <a:avLst/>
          </a:prstGeom>
          <a:noFill/>
          <a:ln>
            <a:solidFill>
              <a:srgbClr val="0000DC"/>
            </a:solidFill>
          </a:ln>
          <a:effectLst/>
        </p:spPr>
        <p:txBody>
          <a:bodyPr wrap="square">
            <a:spAutoFit/>
          </a:bodyPr>
          <a:lstStyle/>
          <a:p>
            <a:pPr eaLnBrk="1" hangingPunct="1">
              <a:spcBef>
                <a:spcPct val="50000"/>
              </a:spcBef>
              <a:buClr>
                <a:srgbClr val="000000"/>
              </a:buClr>
              <a:buSzPct val="100000"/>
              <a:buFont typeface="Times New Roman" panose="02020603050405020304" pitchFamily="18" charset="0"/>
              <a:buNone/>
              <a:defRPr/>
            </a:pPr>
            <a:r>
              <a:rPr lang="cs-CZ" altLang="cs-CZ" dirty="0">
                <a:solidFill>
                  <a:srgbClr val="0000DC"/>
                </a:solidFill>
                <a:latin typeface="Calibri" panose="020F0502020204030204" pitchFamily="34" charset="0"/>
                <a:cs typeface="Calibri" panose="020F0502020204030204" pitchFamily="34" charset="0"/>
              </a:rPr>
              <a:t>CTF, KE</a:t>
            </a:r>
            <a:endParaRPr lang="cs-CZ" altLang="cs-CZ" i="1" dirty="0">
              <a:solidFill>
                <a:srgbClr val="0000DC"/>
              </a:solidFill>
              <a:latin typeface="Calibri" panose="020F0502020204030204" pitchFamily="34" charset="0"/>
              <a:cs typeface="Calibri" panose="020F0502020204030204" pitchFamily="34" charset="0"/>
            </a:endParaRPr>
          </a:p>
        </p:txBody>
      </p:sp>
      <p:pic>
        <p:nvPicPr>
          <p:cNvPr id="28678" name="Obráze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03388" y="4292601"/>
            <a:ext cx="2520950" cy="237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Obrázek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83338" y="4659313"/>
            <a:ext cx="35941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9003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Obrázek 4"/>
          <p:cNvPicPr>
            <a:picLocks noChangeAspect="1" noChangeArrowheads="1"/>
          </p:cNvPicPr>
          <p:nvPr/>
        </p:nvPicPr>
        <p:blipFill>
          <a:blip r:embed="rId2">
            <a:extLst>
              <a:ext uri="{28A0092B-C50C-407E-A947-70E740481C1C}">
                <a14:useLocalDpi xmlns:a14="http://schemas.microsoft.com/office/drawing/2010/main" val="0"/>
              </a:ext>
            </a:extLst>
          </a:blip>
          <a:srcRect t="3943"/>
          <a:stretch>
            <a:fillRect/>
          </a:stretch>
        </p:blipFill>
        <p:spPr bwMode="auto">
          <a:xfrm>
            <a:off x="1825626" y="101601"/>
            <a:ext cx="8539163" cy="461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Zástupný obsah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58925" y="4565651"/>
            <a:ext cx="2857500" cy="2143125"/>
          </a:xfrm>
        </p:spPr>
      </p:pic>
      <p:sp>
        <p:nvSpPr>
          <p:cNvPr id="29701" name="TextovéPole 6"/>
          <p:cNvSpPr txBox="1">
            <a:spLocks noChangeArrowheads="1"/>
          </p:cNvSpPr>
          <p:nvPr/>
        </p:nvSpPr>
        <p:spPr bwMode="auto">
          <a:xfrm>
            <a:off x="4727575" y="5445126"/>
            <a:ext cx="4248150" cy="83099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cs-CZ" altLang="cs-CZ" i="1" dirty="0" err="1">
                <a:solidFill>
                  <a:srgbClr val="0000DC"/>
                </a:solidFill>
                <a:latin typeface="Calibri" panose="020F0502020204030204" pitchFamily="34" charset="0"/>
                <a:cs typeface="Calibri" panose="020F0502020204030204" pitchFamily="34" charset="0"/>
              </a:rPr>
              <a:t>Sciurus</a:t>
            </a:r>
            <a:r>
              <a:rPr lang="cs-CZ" altLang="cs-CZ" i="1" dirty="0">
                <a:solidFill>
                  <a:srgbClr val="0000DC"/>
                </a:solidFill>
                <a:latin typeface="Calibri" panose="020F0502020204030204" pitchFamily="34" charset="0"/>
                <a:cs typeface="Calibri" panose="020F0502020204030204" pitchFamily="34" charset="0"/>
              </a:rPr>
              <a:t> </a:t>
            </a:r>
            <a:r>
              <a:rPr lang="cs-CZ" altLang="cs-CZ" i="1" dirty="0" err="1">
                <a:solidFill>
                  <a:srgbClr val="0000DC"/>
                </a:solidFill>
                <a:latin typeface="Calibri" panose="020F0502020204030204" pitchFamily="34" charset="0"/>
                <a:cs typeface="Calibri" panose="020F0502020204030204" pitchFamily="34" charset="0"/>
              </a:rPr>
              <a:t>variagatoides</a:t>
            </a:r>
            <a:endParaRPr lang="cs-CZ" altLang="cs-CZ" i="1" dirty="0">
              <a:solidFill>
                <a:srgbClr val="0000DC"/>
              </a:solidFill>
              <a:latin typeface="Calibri" panose="020F0502020204030204" pitchFamily="34" charset="0"/>
              <a:cs typeface="Calibri" panose="020F0502020204030204" pitchFamily="34" charset="0"/>
            </a:endParaRPr>
          </a:p>
          <a:p>
            <a:r>
              <a:rPr lang="cs-CZ" altLang="cs-CZ" dirty="0">
                <a:solidFill>
                  <a:srgbClr val="0000DC"/>
                </a:solidFill>
                <a:latin typeface="Calibri" panose="020F0502020204030204" pitchFamily="34" charset="0"/>
                <a:cs typeface="Calibri" panose="020F0502020204030204" pitchFamily="34" charset="0"/>
              </a:rPr>
              <a:t>Kostarika</a:t>
            </a:r>
          </a:p>
        </p:txBody>
      </p:sp>
      <p:pic>
        <p:nvPicPr>
          <p:cNvPr id="29702" name="Obrázek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8525" y="2708276"/>
            <a:ext cx="3252788" cy="257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61240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Nadpis 1">
            <a:extLst>
              <a:ext uri="{FF2B5EF4-FFF2-40B4-BE49-F238E27FC236}">
                <a16:creationId xmlns:a16="http://schemas.microsoft.com/office/drawing/2014/main" id="{8A782C54-2DAA-4B88-96C3-EF2C7690E041}"/>
              </a:ext>
            </a:extLst>
          </p:cNvPr>
          <p:cNvSpPr>
            <a:spLocks noGrp="1"/>
          </p:cNvSpPr>
          <p:nvPr>
            <p:ph type="title"/>
          </p:nvPr>
        </p:nvSpPr>
        <p:spPr>
          <a:xfrm>
            <a:off x="1958976" y="135257"/>
            <a:ext cx="8228013" cy="1018856"/>
          </a:xfrm>
          <a:noFill/>
          <a:ln>
            <a:solidFill>
              <a:srgbClr val="0000DC"/>
            </a:solidFill>
          </a:ln>
        </p:spPr>
        <p:txBody>
          <a:bodyPr/>
          <a:lstStyle/>
          <a:p>
            <a:pPr>
              <a:defRPr/>
            </a:pPr>
            <a:r>
              <a:rPr lang="cs-CZ" altLang="cs-CZ" sz="2800" i="1" dirty="0" err="1">
                <a:solidFill>
                  <a:srgbClr val="0000DC"/>
                </a:solidFill>
              </a:rPr>
              <a:t>Sciurus</a:t>
            </a:r>
            <a:r>
              <a:rPr lang="cs-CZ" altLang="cs-CZ" sz="2800" i="1" dirty="0">
                <a:solidFill>
                  <a:srgbClr val="0000DC"/>
                </a:solidFill>
              </a:rPr>
              <a:t> </a:t>
            </a:r>
            <a:r>
              <a:rPr lang="cs-CZ" altLang="cs-CZ" sz="2800" i="1" dirty="0" err="1">
                <a:solidFill>
                  <a:srgbClr val="0000DC"/>
                </a:solidFill>
              </a:rPr>
              <a:t>vulgaris</a:t>
            </a:r>
            <a:r>
              <a:rPr lang="cs-CZ" altLang="cs-CZ" sz="2800" i="1" dirty="0">
                <a:solidFill>
                  <a:srgbClr val="0000DC"/>
                </a:solidFill>
              </a:rPr>
              <a:t> (veverka obecná), S. </a:t>
            </a:r>
            <a:r>
              <a:rPr lang="cs-CZ" altLang="cs-CZ" sz="2800" i="1" dirty="0" err="1">
                <a:solidFill>
                  <a:srgbClr val="0000DC"/>
                </a:solidFill>
              </a:rPr>
              <a:t>carolinensis</a:t>
            </a:r>
            <a:r>
              <a:rPr lang="cs-CZ" altLang="cs-CZ" sz="2800" i="1" dirty="0">
                <a:solidFill>
                  <a:srgbClr val="0000DC"/>
                </a:solidFill>
              </a:rPr>
              <a:t> (veverka popelavá)</a:t>
            </a:r>
          </a:p>
        </p:txBody>
      </p:sp>
      <p:pic>
        <p:nvPicPr>
          <p:cNvPr id="3072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24026" y="1154114"/>
            <a:ext cx="3960813" cy="3406775"/>
          </a:xfrm>
          <a:noFill/>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4839" y="3911601"/>
            <a:ext cx="4879975" cy="2822575"/>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33" name="Text Box 6">
            <a:extLst>
              <a:ext uri="{FF2B5EF4-FFF2-40B4-BE49-F238E27FC236}">
                <a16:creationId xmlns:a16="http://schemas.microsoft.com/office/drawing/2014/main" id="{730DC442-BCB4-4A0C-9C7D-B70E82F3AFAC}"/>
              </a:ext>
            </a:extLst>
          </p:cNvPr>
          <p:cNvSpPr txBox="1">
            <a:spLocks noChangeArrowheads="1"/>
          </p:cNvSpPr>
          <p:nvPr/>
        </p:nvSpPr>
        <p:spPr bwMode="auto">
          <a:xfrm>
            <a:off x="6388894" y="1548449"/>
            <a:ext cx="2398055" cy="830997"/>
          </a:xfrm>
          <a:prstGeom prst="rect">
            <a:avLst/>
          </a:prstGeom>
          <a:noFill/>
          <a:ln>
            <a:solidFill>
              <a:srgbClr val="0000DC"/>
            </a:solidFill>
          </a:ln>
          <a:effectLst/>
        </p:spPr>
        <p:txBody>
          <a:bodyPr wrap="square">
            <a:spAutoFit/>
          </a:bodyPr>
          <a:lstStyle/>
          <a:p>
            <a:pPr eaLnBrk="1" hangingPunct="1">
              <a:spcBef>
                <a:spcPct val="50000"/>
              </a:spcBef>
              <a:buClr>
                <a:srgbClr val="000000"/>
              </a:buClr>
              <a:buSzPct val="100000"/>
              <a:buFont typeface="Times New Roman" panose="02020603050405020304" pitchFamily="18" charset="0"/>
              <a:buNone/>
              <a:defRPr/>
            </a:pPr>
            <a:r>
              <a:rPr lang="cs-CZ" altLang="cs-CZ" dirty="0" err="1" smtClean="0">
                <a:solidFill>
                  <a:srgbClr val="FF0000"/>
                </a:solidFill>
                <a:latin typeface="Calibri" panose="020F0502020204030204" pitchFamily="34" charset="0"/>
                <a:cs typeface="Calibri" panose="020F0502020204030204" pitchFamily="34" charset="0"/>
              </a:rPr>
              <a:t>Lyssavirus</a:t>
            </a:r>
            <a:r>
              <a:rPr lang="cs-CZ" altLang="cs-CZ" dirty="0" smtClean="0">
                <a:solidFill>
                  <a:srgbClr val="FF0000"/>
                </a:solidFill>
                <a:latin typeface="Calibri" panose="020F0502020204030204" pitchFamily="34" charset="0"/>
                <a:cs typeface="Calibri" panose="020F0502020204030204" pitchFamily="34" charset="0"/>
              </a:rPr>
              <a:t> </a:t>
            </a:r>
            <a:r>
              <a:rPr lang="cs-CZ" altLang="cs-CZ" dirty="0" err="1" smtClean="0">
                <a:solidFill>
                  <a:srgbClr val="FF0000"/>
                </a:solidFill>
                <a:latin typeface="Calibri" panose="020F0502020204030204" pitchFamily="34" charset="0"/>
                <a:cs typeface="Calibri" panose="020F0502020204030204" pitchFamily="34" charset="0"/>
              </a:rPr>
              <a:t>s.s</a:t>
            </a:r>
            <a:r>
              <a:rPr lang="cs-CZ" altLang="cs-CZ" dirty="0" smtClean="0">
                <a:solidFill>
                  <a:srgbClr val="FF0000"/>
                </a:solidFill>
                <a:latin typeface="Calibri" panose="020F0502020204030204" pitchFamily="34" charset="0"/>
                <a:cs typeface="Calibri" panose="020F0502020204030204" pitchFamily="34" charset="0"/>
              </a:rPr>
              <a:t>., KE</a:t>
            </a:r>
            <a:r>
              <a:rPr lang="cs-CZ" altLang="cs-CZ" dirty="0">
                <a:solidFill>
                  <a:srgbClr val="FF0000"/>
                </a:solidFill>
                <a:latin typeface="Calibri" panose="020F0502020204030204" pitchFamily="34" charset="0"/>
                <a:cs typeface="Calibri" panose="020F0502020204030204" pitchFamily="34" charset="0"/>
              </a:rPr>
              <a:t>, TAH, </a:t>
            </a:r>
            <a:r>
              <a:rPr lang="cs-CZ" altLang="cs-CZ" dirty="0" err="1">
                <a:solidFill>
                  <a:srgbClr val="FF0000"/>
                </a:solidFill>
                <a:latin typeface="Calibri" panose="020F0502020204030204" pitchFamily="34" charset="0"/>
                <a:cs typeface="Calibri" panose="020F0502020204030204" pitchFamily="34" charset="0"/>
              </a:rPr>
              <a:t>Puumala</a:t>
            </a:r>
            <a:endParaRPr lang="cs-CZ" altLang="cs-CZ" i="1" dirty="0">
              <a:solidFill>
                <a:srgbClr val="FF0000"/>
              </a:solidFill>
              <a:latin typeface="Calibri" panose="020F0502020204030204" pitchFamily="34" charset="0"/>
              <a:cs typeface="Calibri" panose="020F0502020204030204" pitchFamily="34" charset="0"/>
            </a:endParaRPr>
          </a:p>
        </p:txBody>
      </p:sp>
      <p:pic>
        <p:nvPicPr>
          <p:cNvPr id="30726" name="Obrázek 1"/>
          <p:cNvPicPr>
            <a:picLocks noChangeAspect="1"/>
          </p:cNvPicPr>
          <p:nvPr/>
        </p:nvPicPr>
        <p:blipFill>
          <a:blip r:embed="rId4">
            <a:extLst>
              <a:ext uri="{28A0092B-C50C-407E-A947-70E740481C1C}">
                <a14:useLocalDpi xmlns:a14="http://schemas.microsoft.com/office/drawing/2010/main" val="0"/>
              </a:ext>
            </a:extLst>
          </a:blip>
          <a:srcRect r="57922"/>
          <a:stretch>
            <a:fillRect/>
          </a:stretch>
        </p:blipFill>
        <p:spPr bwMode="auto">
          <a:xfrm>
            <a:off x="5684838" y="5256213"/>
            <a:ext cx="1408112"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73002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Nadpis 1">
            <a:extLst>
              <a:ext uri="{FF2B5EF4-FFF2-40B4-BE49-F238E27FC236}">
                <a16:creationId xmlns:a16="http://schemas.microsoft.com/office/drawing/2014/main" id="{B34A0989-C87B-4D74-8646-05B15E4765A1}"/>
              </a:ext>
            </a:extLst>
          </p:cNvPr>
          <p:cNvSpPr>
            <a:spLocks noGrp="1"/>
          </p:cNvSpPr>
          <p:nvPr>
            <p:ph type="title"/>
          </p:nvPr>
        </p:nvSpPr>
        <p:spPr>
          <a:xfrm>
            <a:off x="1838326" y="260350"/>
            <a:ext cx="8228013" cy="954088"/>
          </a:xfrm>
          <a:noFill/>
          <a:ln>
            <a:solidFill>
              <a:srgbClr val="0000DC"/>
            </a:solidFill>
          </a:ln>
        </p:spPr>
        <p:txBody>
          <a:bodyPr/>
          <a:lstStyle/>
          <a:p>
            <a:pPr>
              <a:defRPr/>
            </a:pPr>
            <a:r>
              <a:rPr lang="cs-CZ" altLang="cs-CZ" sz="2800" i="1" dirty="0" err="1">
                <a:solidFill>
                  <a:srgbClr val="0000DC"/>
                </a:solidFill>
              </a:rPr>
              <a:t>Cricetus</a:t>
            </a:r>
            <a:r>
              <a:rPr lang="cs-CZ" altLang="cs-CZ" sz="2800" i="1" dirty="0">
                <a:solidFill>
                  <a:srgbClr val="0000DC"/>
                </a:solidFill>
              </a:rPr>
              <a:t> </a:t>
            </a:r>
            <a:r>
              <a:rPr lang="cs-CZ" altLang="cs-CZ" sz="2800" i="1" dirty="0" err="1">
                <a:solidFill>
                  <a:srgbClr val="0000DC"/>
                </a:solidFill>
              </a:rPr>
              <a:t>cricetus</a:t>
            </a:r>
            <a:r>
              <a:rPr lang="cs-CZ" altLang="cs-CZ" sz="2800" i="1" dirty="0">
                <a:solidFill>
                  <a:srgbClr val="0000DC"/>
                </a:solidFill>
              </a:rPr>
              <a:t> (křeček polní), </a:t>
            </a:r>
            <a:r>
              <a:rPr lang="cs-CZ" altLang="cs-CZ" sz="2800" i="1" dirty="0" err="1">
                <a:solidFill>
                  <a:srgbClr val="0000DC"/>
                </a:solidFill>
              </a:rPr>
              <a:t>Mesocricetus</a:t>
            </a:r>
            <a:r>
              <a:rPr lang="cs-CZ" altLang="cs-CZ" sz="2800" i="1" dirty="0">
                <a:solidFill>
                  <a:srgbClr val="0000DC"/>
                </a:solidFill>
              </a:rPr>
              <a:t> </a:t>
            </a:r>
            <a:r>
              <a:rPr lang="cs-CZ" altLang="cs-CZ" sz="2800" i="1" dirty="0" err="1">
                <a:solidFill>
                  <a:srgbClr val="0000DC"/>
                </a:solidFill>
              </a:rPr>
              <a:t>auratus</a:t>
            </a:r>
            <a:r>
              <a:rPr lang="cs-CZ" altLang="cs-CZ" sz="2800" i="1" dirty="0">
                <a:solidFill>
                  <a:srgbClr val="0000DC"/>
                </a:solidFill>
              </a:rPr>
              <a:t> (křeček zlatý)</a:t>
            </a:r>
          </a:p>
        </p:txBody>
      </p:sp>
      <p:pic>
        <p:nvPicPr>
          <p:cNvPr id="3174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03389" y="1844676"/>
            <a:ext cx="3775075" cy="4868863"/>
          </a:xfrm>
          <a:noFill/>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1538" y="2725738"/>
            <a:ext cx="4506912" cy="3975100"/>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05" name="Text Box 6">
            <a:extLst>
              <a:ext uri="{FF2B5EF4-FFF2-40B4-BE49-F238E27FC236}">
                <a16:creationId xmlns:a16="http://schemas.microsoft.com/office/drawing/2014/main" id="{DB911575-8644-4AEA-A609-31B5C7117A4E}"/>
              </a:ext>
            </a:extLst>
          </p:cNvPr>
          <p:cNvSpPr txBox="1">
            <a:spLocks noChangeArrowheads="1"/>
          </p:cNvSpPr>
          <p:nvPr/>
        </p:nvSpPr>
        <p:spPr bwMode="auto">
          <a:xfrm>
            <a:off x="5695950" y="1384256"/>
            <a:ext cx="4864100" cy="523875"/>
          </a:xfrm>
          <a:prstGeom prst="rect">
            <a:avLst/>
          </a:prstGeom>
          <a:noFill/>
          <a:ln>
            <a:solidFill>
              <a:srgbClr val="0000DC"/>
            </a:solidFill>
          </a:ln>
          <a:effectLst/>
        </p:spPr>
        <p:txBody>
          <a:bodyPr>
            <a:spAutoFit/>
          </a:bodyPr>
          <a:lstStyle/>
          <a:p>
            <a:pPr eaLnBrk="1" hangingPunct="1">
              <a:spcBef>
                <a:spcPct val="50000"/>
              </a:spcBef>
              <a:buClr>
                <a:srgbClr val="000000"/>
              </a:buClr>
              <a:buSzPct val="100000"/>
              <a:buFont typeface="Times New Roman" panose="02020603050405020304" pitchFamily="18" charset="0"/>
              <a:buNone/>
              <a:defRPr/>
            </a:pPr>
            <a:r>
              <a:rPr lang="cs-CZ" altLang="cs-CZ" sz="2800" dirty="0" err="1">
                <a:solidFill>
                  <a:srgbClr val="FF0000"/>
                </a:solidFill>
                <a:latin typeface="Calibri" panose="020F0502020204030204" pitchFamily="34" charset="0"/>
                <a:cs typeface="Calibri" panose="020F0502020204030204" pitchFamily="34" charset="0"/>
              </a:rPr>
              <a:t>Hantavirus</a:t>
            </a:r>
            <a:r>
              <a:rPr lang="cs-CZ" altLang="cs-CZ" sz="2800" dirty="0">
                <a:solidFill>
                  <a:srgbClr val="FF0000"/>
                </a:solidFill>
                <a:latin typeface="Calibri" panose="020F0502020204030204" pitchFamily="34" charset="0"/>
                <a:cs typeface="Calibri" panose="020F0502020204030204" pitchFamily="34" charset="0"/>
              </a:rPr>
              <a:t>, </a:t>
            </a:r>
            <a:r>
              <a:rPr lang="cs-CZ" altLang="cs-CZ" sz="2800" i="1" dirty="0" err="1">
                <a:solidFill>
                  <a:srgbClr val="FF0000"/>
                </a:solidFill>
                <a:latin typeface="Calibri" panose="020F0502020204030204" pitchFamily="34" charset="0"/>
                <a:cs typeface="Calibri" panose="020F0502020204030204" pitchFamily="34" charset="0"/>
              </a:rPr>
              <a:t>Lyssavirus</a:t>
            </a:r>
            <a:r>
              <a:rPr lang="cs-CZ" altLang="cs-CZ" sz="2800" dirty="0">
                <a:solidFill>
                  <a:srgbClr val="FF0000"/>
                </a:solidFill>
                <a:latin typeface="Calibri" panose="020F0502020204030204" pitchFamily="34" charset="0"/>
                <a:cs typeface="Calibri" panose="020F0502020204030204" pitchFamily="34" charset="0"/>
              </a:rPr>
              <a:t> </a:t>
            </a:r>
            <a:r>
              <a:rPr lang="cs-CZ" altLang="cs-CZ" sz="2800" dirty="0" err="1">
                <a:solidFill>
                  <a:srgbClr val="FF0000"/>
                </a:solidFill>
                <a:latin typeface="Calibri" panose="020F0502020204030204" pitchFamily="34" charset="0"/>
                <a:cs typeface="Calibri" panose="020F0502020204030204" pitchFamily="34" charset="0"/>
              </a:rPr>
              <a:t>s.s</a:t>
            </a:r>
            <a:r>
              <a:rPr lang="cs-CZ" altLang="cs-CZ" sz="2800" dirty="0">
                <a:solidFill>
                  <a:srgbClr val="FF0000"/>
                </a:solidFill>
                <a:latin typeface="Calibri" panose="020F0502020204030204" pitchFamily="34" charset="0"/>
                <a:cs typeface="Calibri" panose="020F0502020204030204" pitchFamily="34" charset="0"/>
              </a:rPr>
              <a:t>., LCM </a:t>
            </a:r>
            <a:endParaRPr lang="cs-CZ" altLang="cs-CZ" sz="2800" i="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608686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Nadpis 1">
            <a:extLst>
              <a:ext uri="{FF2B5EF4-FFF2-40B4-BE49-F238E27FC236}">
                <a16:creationId xmlns:a16="http://schemas.microsoft.com/office/drawing/2014/main" id="{FE97E1E4-3969-459E-87EB-D074860B8FFB}"/>
              </a:ext>
            </a:extLst>
          </p:cNvPr>
          <p:cNvSpPr>
            <a:spLocks noGrp="1"/>
          </p:cNvSpPr>
          <p:nvPr>
            <p:ph type="title"/>
          </p:nvPr>
        </p:nvSpPr>
        <p:spPr>
          <a:xfrm>
            <a:off x="1981201" y="260351"/>
            <a:ext cx="8228013" cy="760413"/>
          </a:xfrm>
          <a:noFill/>
          <a:ln>
            <a:solidFill>
              <a:srgbClr val="0000DC"/>
            </a:solidFill>
          </a:ln>
        </p:spPr>
        <p:txBody>
          <a:bodyPr/>
          <a:lstStyle/>
          <a:p>
            <a:pPr>
              <a:defRPr/>
            </a:pPr>
            <a:r>
              <a:rPr lang="cs-CZ" altLang="cs-CZ" sz="3200" i="1" dirty="0" err="1">
                <a:solidFill>
                  <a:srgbClr val="0000DC"/>
                </a:solidFill>
              </a:rPr>
              <a:t>Peromyscus</a:t>
            </a:r>
            <a:r>
              <a:rPr lang="cs-CZ" altLang="cs-CZ" sz="3200" i="1" dirty="0">
                <a:solidFill>
                  <a:srgbClr val="0000DC"/>
                </a:solidFill>
              </a:rPr>
              <a:t> </a:t>
            </a:r>
            <a:r>
              <a:rPr lang="cs-CZ" altLang="cs-CZ" sz="3200" i="1" dirty="0" err="1">
                <a:solidFill>
                  <a:srgbClr val="0000DC"/>
                </a:solidFill>
              </a:rPr>
              <a:t>leucopus</a:t>
            </a:r>
            <a:r>
              <a:rPr lang="cs-CZ" altLang="cs-CZ" sz="3200" i="1" dirty="0">
                <a:solidFill>
                  <a:srgbClr val="0000DC"/>
                </a:solidFill>
              </a:rPr>
              <a:t> (křeček bělonohý)</a:t>
            </a:r>
          </a:p>
        </p:txBody>
      </p:sp>
      <p:pic>
        <p:nvPicPr>
          <p:cNvPr id="3277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90726" y="1279526"/>
            <a:ext cx="5184775" cy="3451225"/>
          </a:xfrm>
          <a:noFill/>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628" name="Text Box 5">
            <a:extLst>
              <a:ext uri="{FF2B5EF4-FFF2-40B4-BE49-F238E27FC236}">
                <a16:creationId xmlns:a16="http://schemas.microsoft.com/office/drawing/2014/main" id="{B5F5306A-7E2D-416D-8A22-1BED05669128}"/>
              </a:ext>
            </a:extLst>
          </p:cNvPr>
          <p:cNvSpPr txBox="1">
            <a:spLocks noChangeArrowheads="1"/>
          </p:cNvSpPr>
          <p:nvPr/>
        </p:nvSpPr>
        <p:spPr bwMode="auto">
          <a:xfrm>
            <a:off x="7775575" y="1276350"/>
            <a:ext cx="863600" cy="522288"/>
          </a:xfrm>
          <a:prstGeom prst="rect">
            <a:avLst/>
          </a:prstGeom>
          <a:noFill/>
          <a:ln>
            <a:solidFill>
              <a:srgbClr val="0000DC"/>
            </a:solidFill>
          </a:ln>
          <a:effectLst/>
        </p:spPr>
        <p:txBody>
          <a:bodyPr>
            <a:spAutoFit/>
          </a:bodyPr>
          <a:lstStyle/>
          <a:p>
            <a:pPr eaLnBrk="1" hangingPunct="1">
              <a:spcBef>
                <a:spcPct val="50000"/>
              </a:spcBef>
              <a:buClr>
                <a:srgbClr val="000000"/>
              </a:buClr>
              <a:buSzPct val="100000"/>
              <a:buFont typeface="Times New Roman" panose="02020603050405020304" pitchFamily="18" charset="0"/>
              <a:buNone/>
              <a:defRPr/>
            </a:pPr>
            <a:r>
              <a:rPr lang="cs-CZ" altLang="cs-CZ" sz="2800" dirty="0">
                <a:solidFill>
                  <a:srgbClr val="FF0000"/>
                </a:solidFill>
                <a:latin typeface="Calibri" panose="020F0502020204030204" pitchFamily="34" charset="0"/>
                <a:cs typeface="Calibri" panose="020F0502020204030204" pitchFamily="34" charset="0"/>
              </a:rPr>
              <a:t>EEE</a:t>
            </a:r>
            <a:endParaRPr lang="cs-CZ" altLang="cs-CZ" sz="2800" i="1" dirty="0">
              <a:solidFill>
                <a:srgbClr val="FF0000"/>
              </a:solidFill>
              <a:latin typeface="Calibri" panose="020F0502020204030204" pitchFamily="34" charset="0"/>
              <a:cs typeface="Calibri" panose="020F0502020204030204" pitchFamily="34" charset="0"/>
            </a:endParaRPr>
          </a:p>
        </p:txBody>
      </p:sp>
      <p:sp>
        <p:nvSpPr>
          <p:cNvPr id="26629" name="Text Box 6">
            <a:extLst>
              <a:ext uri="{FF2B5EF4-FFF2-40B4-BE49-F238E27FC236}">
                <a16:creationId xmlns:a16="http://schemas.microsoft.com/office/drawing/2014/main" id="{A8E43B19-2FAF-46FE-987D-412CC6139106}"/>
              </a:ext>
            </a:extLst>
          </p:cNvPr>
          <p:cNvSpPr txBox="1">
            <a:spLocks noChangeArrowheads="1"/>
          </p:cNvSpPr>
          <p:nvPr/>
        </p:nvSpPr>
        <p:spPr bwMode="auto">
          <a:xfrm>
            <a:off x="4324034" y="5076179"/>
            <a:ext cx="4741861" cy="461665"/>
          </a:xfrm>
          <a:prstGeom prst="rect">
            <a:avLst/>
          </a:prstGeom>
          <a:noFill/>
          <a:ln>
            <a:solidFill>
              <a:srgbClr val="0000DC"/>
            </a:solidFill>
          </a:ln>
          <a:effectLst/>
        </p:spPr>
        <p:txBody>
          <a:bodyPr wrap="square">
            <a:spAutoFit/>
          </a:bodyPr>
          <a:lstStyle/>
          <a:p>
            <a:pPr eaLnBrk="1" hangingPunct="1">
              <a:spcBef>
                <a:spcPct val="50000"/>
              </a:spcBef>
              <a:buClr>
                <a:srgbClr val="000000"/>
              </a:buClr>
              <a:buSzPct val="100000"/>
              <a:buFont typeface="Times New Roman" panose="02020603050405020304" pitchFamily="18" charset="0"/>
              <a:buNone/>
              <a:defRPr/>
            </a:pPr>
            <a:r>
              <a:rPr lang="cs-CZ" altLang="cs-CZ" i="1" dirty="0" smtClean="0">
                <a:solidFill>
                  <a:srgbClr val="0000DC"/>
                </a:solidFill>
                <a:latin typeface="Calibri" panose="020F0502020204030204" pitchFamily="34" charset="0"/>
                <a:cs typeface="Calibri" panose="020F0502020204030204" pitchFamily="34" charset="0"/>
              </a:rPr>
              <a:t>P. </a:t>
            </a:r>
            <a:r>
              <a:rPr lang="cs-CZ" altLang="cs-CZ" i="1" dirty="0" err="1" smtClean="0">
                <a:solidFill>
                  <a:srgbClr val="0000DC"/>
                </a:solidFill>
                <a:latin typeface="Calibri" panose="020F0502020204030204" pitchFamily="34" charset="0"/>
                <a:cs typeface="Calibri" panose="020F0502020204030204" pitchFamily="34" charset="0"/>
              </a:rPr>
              <a:t>maniculatus</a:t>
            </a:r>
            <a:r>
              <a:rPr lang="cs-CZ" altLang="cs-CZ" i="1" dirty="0" smtClean="0">
                <a:solidFill>
                  <a:srgbClr val="0000DC"/>
                </a:solidFill>
                <a:latin typeface="Calibri" panose="020F0502020204030204" pitchFamily="34" charset="0"/>
                <a:cs typeface="Calibri" panose="020F0502020204030204" pitchFamily="34" charset="0"/>
              </a:rPr>
              <a:t> (křeček dlouhoocasý)</a:t>
            </a:r>
            <a:r>
              <a:rPr lang="cs-CZ" altLang="cs-CZ" dirty="0" smtClean="0">
                <a:solidFill>
                  <a:srgbClr val="0000DC"/>
                </a:solidFill>
                <a:latin typeface="Calibri" panose="020F0502020204030204" pitchFamily="34" charset="0"/>
                <a:cs typeface="Calibri" panose="020F0502020204030204" pitchFamily="34" charset="0"/>
              </a:rPr>
              <a:t> </a:t>
            </a:r>
            <a:endParaRPr lang="cs-CZ" altLang="cs-CZ" i="1" dirty="0">
              <a:solidFill>
                <a:srgbClr val="0000DC"/>
              </a:solidFill>
              <a:latin typeface="Calibri" panose="020F0502020204030204" pitchFamily="34" charset="0"/>
              <a:cs typeface="Calibri" panose="020F0502020204030204" pitchFamily="34" charset="0"/>
            </a:endParaRPr>
          </a:p>
        </p:txBody>
      </p:sp>
      <p:pic>
        <p:nvPicPr>
          <p:cNvPr id="32774" name="Obráze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19964" y="2578100"/>
            <a:ext cx="2638425"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AutoShape 7" descr="Peromyscus maniculatus range map; Deer Mouse"/>
          <p:cNvSpPr>
            <a:spLocks noChangeAspect="1" noChangeArrowheads="1"/>
          </p:cNvSpPr>
          <p:nvPr/>
        </p:nvSpPr>
        <p:spPr bwMode="auto">
          <a:xfrm>
            <a:off x="1738313" y="-914400"/>
            <a:ext cx="184785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p>
        </p:txBody>
      </p:sp>
      <p:pic>
        <p:nvPicPr>
          <p:cNvPr id="32776" name="Obrázek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1287" y="4989514"/>
            <a:ext cx="2486026"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4232366" y="5873732"/>
            <a:ext cx="5068388" cy="523220"/>
          </a:xfrm>
          <a:prstGeom prst="rect">
            <a:avLst/>
          </a:prstGeom>
          <a:noFill/>
          <a:ln>
            <a:solidFill>
              <a:srgbClr val="0000DC"/>
            </a:solidFill>
          </a:ln>
        </p:spPr>
        <p:txBody>
          <a:bodyPr wrap="square" rtlCol="0">
            <a:spAutoFit/>
          </a:bodyPr>
          <a:lstStyle/>
          <a:p>
            <a:r>
              <a:rPr lang="cs-CZ" altLang="cs-CZ" sz="2800" dirty="0" err="1">
                <a:solidFill>
                  <a:srgbClr val="FF0000"/>
                </a:solidFill>
                <a:latin typeface="Calibri" panose="020F0502020204030204" pitchFamily="34" charset="0"/>
                <a:cs typeface="Calibri" panose="020F0502020204030204" pitchFamily="34" charset="0"/>
              </a:rPr>
              <a:t>Powassan</a:t>
            </a:r>
            <a:r>
              <a:rPr lang="cs-CZ" altLang="cs-CZ" sz="2800" dirty="0">
                <a:solidFill>
                  <a:srgbClr val="FF0000"/>
                </a:solidFill>
                <a:latin typeface="Calibri" panose="020F0502020204030204" pitchFamily="34" charset="0"/>
                <a:cs typeface="Calibri" panose="020F0502020204030204" pitchFamily="34" charset="0"/>
              </a:rPr>
              <a:t>, Sin </a:t>
            </a:r>
            <a:r>
              <a:rPr lang="cs-CZ" altLang="cs-CZ" sz="2800" dirty="0" err="1">
                <a:solidFill>
                  <a:srgbClr val="FF0000"/>
                </a:solidFill>
                <a:latin typeface="Calibri" panose="020F0502020204030204" pitchFamily="34" charset="0"/>
                <a:cs typeface="Calibri" panose="020F0502020204030204" pitchFamily="34" charset="0"/>
              </a:rPr>
              <a:t>Nombre</a:t>
            </a:r>
            <a:r>
              <a:rPr lang="cs-CZ" altLang="cs-CZ" sz="2800" dirty="0">
                <a:solidFill>
                  <a:srgbClr val="FF0000"/>
                </a:solidFill>
                <a:latin typeface="Calibri" panose="020F0502020204030204" pitchFamily="34" charset="0"/>
                <a:cs typeface="Calibri" panose="020F0502020204030204" pitchFamily="34" charset="0"/>
              </a:rPr>
              <a:t>, </a:t>
            </a:r>
            <a:r>
              <a:rPr lang="cs-CZ" altLang="cs-CZ" sz="2800" dirty="0" smtClean="0">
                <a:solidFill>
                  <a:srgbClr val="FF0000"/>
                </a:solidFill>
                <a:latin typeface="Calibri" panose="020F0502020204030204" pitchFamily="34" charset="0"/>
                <a:cs typeface="Calibri" panose="020F0502020204030204" pitchFamily="34" charset="0"/>
              </a:rPr>
              <a:t>CTF</a:t>
            </a:r>
            <a:endParaRPr lang="cs-CZ" sz="2800" dirty="0" smtClean="0">
              <a:latin typeface="+mn-lt"/>
            </a:endParaRPr>
          </a:p>
        </p:txBody>
      </p:sp>
    </p:spTree>
    <p:extLst>
      <p:ext uri="{BB962C8B-B14F-4D97-AF65-F5344CB8AC3E}">
        <p14:creationId xmlns:p14="http://schemas.microsoft.com/office/powerpoint/2010/main" val="19887396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1">
            <a:extLst>
              <a:ext uri="{FF2B5EF4-FFF2-40B4-BE49-F238E27FC236}">
                <a16:creationId xmlns:a16="http://schemas.microsoft.com/office/drawing/2014/main" id="{CC27BF3D-952A-4D39-9F8B-D7DDE69BDBB6}"/>
              </a:ext>
            </a:extLst>
          </p:cNvPr>
          <p:cNvSpPr txBox="1">
            <a:spLocks noChangeArrowheads="1"/>
          </p:cNvSpPr>
          <p:nvPr/>
        </p:nvSpPr>
        <p:spPr bwMode="auto">
          <a:xfrm>
            <a:off x="1994263" y="171496"/>
            <a:ext cx="7987937" cy="2103437"/>
          </a:xfrm>
          <a:prstGeom prst="rect">
            <a:avLst/>
          </a:prstGeom>
          <a:noFill/>
          <a:ln>
            <a:solidFill>
              <a:schemeClr val="accent1"/>
            </a:solidFill>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algn="ctr" eaLnBrk="1" hangingPunct="1">
              <a:buSzPct val="100000"/>
              <a:defRPr/>
            </a:pPr>
            <a:r>
              <a:rPr lang="cs-CZ" altLang="cs-CZ" sz="4400" dirty="0">
                <a:solidFill>
                  <a:srgbClr val="0000DC"/>
                </a:solidFill>
              </a:rPr>
              <a:t>Osnova přednášky: </a:t>
            </a:r>
            <a:br>
              <a:rPr lang="cs-CZ" altLang="cs-CZ" sz="4400" dirty="0">
                <a:solidFill>
                  <a:srgbClr val="0000DC"/>
                </a:solidFill>
              </a:rPr>
            </a:br>
            <a:r>
              <a:rPr lang="cs-CZ" altLang="cs-CZ" sz="4400" dirty="0">
                <a:solidFill>
                  <a:srgbClr val="0000DC"/>
                </a:solidFill>
              </a:rPr>
              <a:t>Obratlovci</a:t>
            </a:r>
          </a:p>
        </p:txBody>
      </p:sp>
      <p:sp>
        <p:nvSpPr>
          <p:cNvPr id="3075" name="Text Box 2">
            <a:extLst>
              <a:ext uri="{FF2B5EF4-FFF2-40B4-BE49-F238E27FC236}">
                <a16:creationId xmlns:a16="http://schemas.microsoft.com/office/drawing/2014/main" id="{29F0DF9E-3919-4167-94CD-B99065A4702F}"/>
              </a:ext>
            </a:extLst>
          </p:cNvPr>
          <p:cNvSpPr txBox="1">
            <a:spLocks noChangeArrowheads="1"/>
          </p:cNvSpPr>
          <p:nvPr/>
        </p:nvSpPr>
        <p:spPr bwMode="auto">
          <a:xfrm>
            <a:off x="2063750" y="2582817"/>
            <a:ext cx="7918450" cy="4103688"/>
          </a:xfrm>
          <a:prstGeom prst="rect">
            <a:avLst/>
          </a:prstGeom>
          <a:noFill/>
          <a:ln>
            <a:noFill/>
          </a:ln>
          <a:effectLst/>
        </p:spPr>
        <p:txBody>
          <a:bodyPr/>
          <a:lstStyle>
            <a:lvl1pPr marL="514350" indent="-5143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eaLnBrk="1" hangingPunct="1">
              <a:spcBef>
                <a:spcPts val="800"/>
              </a:spcBef>
              <a:buSzPct val="100000"/>
              <a:buFont typeface="Arial" panose="020B0604020202020204" pitchFamily="34" charset="0"/>
              <a:buAutoNum type="arabicPeriod"/>
              <a:defRPr/>
            </a:pPr>
            <a:r>
              <a:rPr lang="cs-CZ" altLang="cs-CZ" dirty="0">
                <a:solidFill>
                  <a:srgbClr val="0000DC"/>
                </a:solidFill>
              </a:rPr>
              <a:t>Obratlovci jako hostitelé a rezervoár původců zoonóz</a:t>
            </a:r>
          </a:p>
          <a:p>
            <a:pPr eaLnBrk="1" hangingPunct="1">
              <a:spcBef>
                <a:spcPts val="800"/>
              </a:spcBef>
              <a:buSzPct val="100000"/>
              <a:buFont typeface="Arial" panose="020B0604020202020204" pitchFamily="34" charset="0"/>
              <a:buAutoNum type="arabicPeriod"/>
              <a:defRPr/>
            </a:pPr>
            <a:r>
              <a:rPr lang="cs-CZ" altLang="cs-CZ" dirty="0">
                <a:solidFill>
                  <a:srgbClr val="0000DC"/>
                </a:solidFill>
              </a:rPr>
              <a:t>Savci</a:t>
            </a:r>
          </a:p>
          <a:p>
            <a:pPr eaLnBrk="1" hangingPunct="1">
              <a:spcBef>
                <a:spcPts val="800"/>
              </a:spcBef>
              <a:buSzPct val="100000"/>
              <a:buFont typeface="Arial" panose="020B0604020202020204" pitchFamily="34" charset="0"/>
              <a:buAutoNum type="arabicPeriod"/>
              <a:defRPr/>
            </a:pPr>
            <a:r>
              <a:rPr lang="cs-CZ" altLang="cs-CZ" dirty="0">
                <a:solidFill>
                  <a:srgbClr val="0000DC"/>
                </a:solidFill>
              </a:rPr>
              <a:t>Ptáci</a:t>
            </a:r>
          </a:p>
          <a:p>
            <a:pPr eaLnBrk="1" hangingPunct="1">
              <a:spcBef>
                <a:spcPts val="800"/>
              </a:spcBef>
              <a:buSzPct val="100000"/>
              <a:buFont typeface="Arial" panose="020B0604020202020204" pitchFamily="34" charset="0"/>
              <a:buAutoNum type="arabicPeriod"/>
              <a:defRPr/>
            </a:pPr>
            <a:r>
              <a:rPr lang="cs-CZ" altLang="cs-CZ" dirty="0">
                <a:solidFill>
                  <a:srgbClr val="0000DC"/>
                </a:solidFill>
              </a:rPr>
              <a:t>Obojživelníci</a:t>
            </a:r>
          </a:p>
          <a:p>
            <a:pPr eaLnBrk="1" hangingPunct="1">
              <a:spcBef>
                <a:spcPts val="800"/>
              </a:spcBef>
              <a:buSzPct val="100000"/>
              <a:buFont typeface="Arial" panose="020B0604020202020204" pitchFamily="34" charset="0"/>
              <a:buAutoNum type="arabicPeriod"/>
              <a:defRPr/>
            </a:pPr>
            <a:r>
              <a:rPr lang="cs-CZ" altLang="cs-CZ" dirty="0">
                <a:solidFill>
                  <a:srgbClr val="0000DC"/>
                </a:solidFill>
              </a:rPr>
              <a:t>Plazi</a:t>
            </a:r>
          </a:p>
          <a:p>
            <a:pPr eaLnBrk="1" hangingPunct="1">
              <a:spcBef>
                <a:spcPts val="800"/>
              </a:spcBef>
              <a:buSzPct val="100000"/>
              <a:buFont typeface="Arial" panose="020B0604020202020204" pitchFamily="34" charset="0"/>
              <a:buAutoNum type="arabicPeriod"/>
              <a:defRPr/>
            </a:pPr>
            <a:r>
              <a:rPr lang="cs-CZ" altLang="cs-CZ" dirty="0">
                <a:solidFill>
                  <a:srgbClr val="0000DC"/>
                </a:solidFill>
              </a:rPr>
              <a:t>Ryby</a:t>
            </a:r>
          </a:p>
          <a:p>
            <a:pPr eaLnBrk="1" hangingPunct="1">
              <a:spcBef>
                <a:spcPts val="800"/>
              </a:spcBef>
              <a:buClr>
                <a:srgbClr val="000000"/>
              </a:buClr>
              <a:buSzPct val="100000"/>
              <a:defRPr/>
            </a:pPr>
            <a:endParaRPr lang="cs-CZ" altLang="cs-CZ" dirty="0">
              <a:solidFill>
                <a:srgbClr val="0000DC"/>
              </a:solidFill>
            </a:endParaRPr>
          </a:p>
        </p:txBody>
      </p:sp>
    </p:spTree>
    <p:extLst>
      <p:ext uri="{BB962C8B-B14F-4D97-AF65-F5344CB8AC3E}">
        <p14:creationId xmlns:p14="http://schemas.microsoft.com/office/powerpoint/2010/main" val="14284264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Nadpis 1">
            <a:extLst>
              <a:ext uri="{FF2B5EF4-FFF2-40B4-BE49-F238E27FC236}">
                <a16:creationId xmlns:a16="http://schemas.microsoft.com/office/drawing/2014/main" id="{56C704C6-929B-4EF5-9661-4D69DE6911BD}"/>
              </a:ext>
            </a:extLst>
          </p:cNvPr>
          <p:cNvSpPr>
            <a:spLocks noGrp="1"/>
          </p:cNvSpPr>
          <p:nvPr>
            <p:ph type="title"/>
          </p:nvPr>
        </p:nvSpPr>
        <p:spPr>
          <a:xfrm>
            <a:off x="358073" y="117476"/>
            <a:ext cx="11459457" cy="708025"/>
          </a:xfrm>
          <a:noFill/>
          <a:ln>
            <a:solidFill>
              <a:srgbClr val="0000DC"/>
            </a:solidFill>
          </a:ln>
        </p:spPr>
        <p:txBody>
          <a:bodyPr/>
          <a:lstStyle/>
          <a:p>
            <a:pPr>
              <a:defRPr/>
            </a:pPr>
            <a:r>
              <a:rPr lang="cs-CZ" altLang="cs-CZ" sz="2000" i="1" dirty="0" err="1">
                <a:solidFill>
                  <a:srgbClr val="0000DC"/>
                </a:solidFill>
              </a:rPr>
              <a:t>Myodes</a:t>
            </a:r>
            <a:r>
              <a:rPr lang="cs-CZ" altLang="cs-CZ" sz="2000" i="1" dirty="0">
                <a:solidFill>
                  <a:srgbClr val="0000DC"/>
                </a:solidFill>
              </a:rPr>
              <a:t> </a:t>
            </a:r>
            <a:r>
              <a:rPr lang="cs-CZ" altLang="cs-CZ" sz="2000" i="1" dirty="0" err="1">
                <a:solidFill>
                  <a:srgbClr val="0000DC"/>
                </a:solidFill>
              </a:rPr>
              <a:t>glareolus</a:t>
            </a:r>
            <a:r>
              <a:rPr lang="cs-CZ" altLang="cs-CZ" sz="2000" i="1" dirty="0">
                <a:solidFill>
                  <a:srgbClr val="0000DC"/>
                </a:solidFill>
              </a:rPr>
              <a:t> (norník rudý), </a:t>
            </a:r>
            <a:r>
              <a:rPr lang="cs-CZ" altLang="cs-CZ" sz="2000" i="1" dirty="0" err="1">
                <a:solidFill>
                  <a:srgbClr val="0000DC"/>
                </a:solidFill>
              </a:rPr>
              <a:t>Microtus</a:t>
            </a:r>
            <a:r>
              <a:rPr lang="cs-CZ" altLang="cs-CZ" sz="2000" i="1" dirty="0">
                <a:solidFill>
                  <a:srgbClr val="0000DC"/>
                </a:solidFill>
              </a:rPr>
              <a:t> </a:t>
            </a:r>
            <a:r>
              <a:rPr lang="cs-CZ" altLang="cs-CZ" sz="2000" i="1" dirty="0" err="1">
                <a:solidFill>
                  <a:srgbClr val="0000DC"/>
                </a:solidFill>
              </a:rPr>
              <a:t>arvalis</a:t>
            </a:r>
            <a:r>
              <a:rPr lang="cs-CZ" altLang="cs-CZ" sz="2000" i="1" dirty="0">
                <a:solidFill>
                  <a:srgbClr val="0000DC"/>
                </a:solidFill>
              </a:rPr>
              <a:t> (hraboš polní), M. </a:t>
            </a:r>
            <a:r>
              <a:rPr lang="cs-CZ" altLang="cs-CZ" sz="2000" i="1" dirty="0" err="1">
                <a:solidFill>
                  <a:srgbClr val="0000DC"/>
                </a:solidFill>
              </a:rPr>
              <a:t>agrestis</a:t>
            </a:r>
            <a:r>
              <a:rPr lang="cs-CZ" altLang="cs-CZ" sz="2000" i="1" dirty="0">
                <a:solidFill>
                  <a:srgbClr val="0000DC"/>
                </a:solidFill>
              </a:rPr>
              <a:t> (hraboš mokřadní) </a:t>
            </a:r>
          </a:p>
        </p:txBody>
      </p:sp>
      <p:pic>
        <p:nvPicPr>
          <p:cNvPr id="3379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22439" y="900114"/>
            <a:ext cx="4402137" cy="2814637"/>
          </a:xfrm>
          <a:noFill/>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3787776"/>
            <a:ext cx="4086225" cy="3025775"/>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7239" y="3789364"/>
            <a:ext cx="4708525" cy="3024187"/>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678" name="Text Box 7">
            <a:extLst>
              <a:ext uri="{FF2B5EF4-FFF2-40B4-BE49-F238E27FC236}">
                <a16:creationId xmlns:a16="http://schemas.microsoft.com/office/drawing/2014/main" id="{A1596315-4380-4DB5-8819-31339D87BD04}"/>
              </a:ext>
            </a:extLst>
          </p:cNvPr>
          <p:cNvSpPr txBox="1">
            <a:spLocks noChangeArrowheads="1"/>
          </p:cNvSpPr>
          <p:nvPr/>
        </p:nvSpPr>
        <p:spPr bwMode="auto">
          <a:xfrm>
            <a:off x="6311902" y="1100139"/>
            <a:ext cx="4730568" cy="461665"/>
          </a:xfrm>
          <a:prstGeom prst="rect">
            <a:avLst/>
          </a:prstGeom>
          <a:noFill/>
          <a:ln>
            <a:solidFill>
              <a:srgbClr val="0000DC"/>
            </a:solidFill>
          </a:ln>
          <a:effectLst/>
        </p:spPr>
        <p:txBody>
          <a:bodyPr wrap="square">
            <a:spAutoFit/>
          </a:bodyPr>
          <a:lstStyle/>
          <a:p>
            <a:pPr eaLnBrk="1" hangingPunct="1">
              <a:spcBef>
                <a:spcPct val="50000"/>
              </a:spcBef>
              <a:buClr>
                <a:srgbClr val="000000"/>
              </a:buClr>
              <a:buSzPct val="100000"/>
              <a:buFont typeface="Times New Roman" panose="02020603050405020304" pitchFamily="18" charset="0"/>
              <a:buNone/>
              <a:defRPr/>
            </a:pPr>
            <a:r>
              <a:rPr lang="cs-CZ" altLang="cs-CZ" dirty="0">
                <a:solidFill>
                  <a:srgbClr val="FF0000"/>
                </a:solidFill>
                <a:latin typeface="Calibri" panose="020F0502020204030204" pitchFamily="34" charset="0"/>
                <a:cs typeface="Calibri" panose="020F0502020204030204" pitchFamily="34" charset="0"/>
              </a:rPr>
              <a:t>CEE, </a:t>
            </a:r>
            <a:r>
              <a:rPr lang="cs-CZ" altLang="cs-CZ" dirty="0" err="1">
                <a:solidFill>
                  <a:srgbClr val="FF0000"/>
                </a:solidFill>
                <a:latin typeface="Calibri" panose="020F0502020204030204" pitchFamily="34" charset="0"/>
                <a:cs typeface="Calibri" panose="020F0502020204030204" pitchFamily="34" charset="0"/>
              </a:rPr>
              <a:t>Puumala</a:t>
            </a:r>
            <a:r>
              <a:rPr lang="cs-CZ" altLang="cs-CZ" dirty="0">
                <a:solidFill>
                  <a:srgbClr val="FF0000"/>
                </a:solidFill>
                <a:latin typeface="Calibri" panose="020F0502020204030204" pitchFamily="34" charset="0"/>
                <a:cs typeface="Calibri" panose="020F0502020204030204" pitchFamily="34" charset="0"/>
              </a:rPr>
              <a:t> (rezervoár), Tula, </a:t>
            </a:r>
            <a:r>
              <a:rPr lang="cs-CZ" altLang="cs-CZ" dirty="0" smtClean="0">
                <a:solidFill>
                  <a:srgbClr val="FF0000"/>
                </a:solidFill>
                <a:latin typeface="Calibri" panose="020F0502020204030204" pitchFamily="34" charset="0"/>
                <a:cs typeface="Calibri" panose="020F0502020204030204" pitchFamily="34" charset="0"/>
              </a:rPr>
              <a:t>LCM  </a:t>
            </a:r>
            <a:endParaRPr lang="cs-CZ" altLang="cs-CZ" i="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6041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Nadpis 1">
            <a:extLst>
              <a:ext uri="{FF2B5EF4-FFF2-40B4-BE49-F238E27FC236}">
                <a16:creationId xmlns:a16="http://schemas.microsoft.com/office/drawing/2014/main" id="{47A74830-E4A1-4DA1-B38B-4B370F9C7047}"/>
              </a:ext>
            </a:extLst>
          </p:cNvPr>
          <p:cNvSpPr>
            <a:spLocks noGrp="1"/>
          </p:cNvSpPr>
          <p:nvPr>
            <p:ph type="title"/>
          </p:nvPr>
        </p:nvSpPr>
        <p:spPr>
          <a:xfrm>
            <a:off x="1981201" y="128588"/>
            <a:ext cx="6797039" cy="1217614"/>
          </a:xfrm>
          <a:noFill/>
          <a:ln>
            <a:solidFill>
              <a:srgbClr val="0000DC"/>
            </a:solidFill>
          </a:ln>
        </p:spPr>
        <p:txBody>
          <a:bodyPr/>
          <a:lstStyle/>
          <a:p>
            <a:pPr>
              <a:defRPr/>
            </a:pPr>
            <a:r>
              <a:rPr lang="cs-CZ" altLang="cs-CZ" sz="2800" i="1" dirty="0" err="1">
                <a:solidFill>
                  <a:srgbClr val="0000DC"/>
                </a:solidFill>
              </a:rPr>
              <a:t>Arvicola</a:t>
            </a:r>
            <a:r>
              <a:rPr lang="cs-CZ" altLang="cs-CZ" sz="2800" i="1" dirty="0">
                <a:solidFill>
                  <a:srgbClr val="0000DC"/>
                </a:solidFill>
              </a:rPr>
              <a:t> </a:t>
            </a:r>
            <a:r>
              <a:rPr lang="cs-CZ" altLang="cs-CZ" sz="2800" i="1" dirty="0" err="1">
                <a:solidFill>
                  <a:srgbClr val="0000DC"/>
                </a:solidFill>
              </a:rPr>
              <a:t>terrestris</a:t>
            </a:r>
            <a:r>
              <a:rPr lang="cs-CZ" altLang="cs-CZ" sz="2800" i="1" dirty="0">
                <a:solidFill>
                  <a:srgbClr val="0000DC"/>
                </a:solidFill>
              </a:rPr>
              <a:t> (hryzec vodní), </a:t>
            </a:r>
            <a:br>
              <a:rPr lang="cs-CZ" altLang="cs-CZ" sz="2800" i="1" dirty="0">
                <a:solidFill>
                  <a:srgbClr val="0000DC"/>
                </a:solidFill>
              </a:rPr>
            </a:br>
            <a:r>
              <a:rPr lang="cs-CZ" altLang="cs-CZ" sz="2800" i="1" dirty="0">
                <a:solidFill>
                  <a:srgbClr val="0000DC"/>
                </a:solidFill>
              </a:rPr>
              <a:t>Ondatra </a:t>
            </a:r>
            <a:r>
              <a:rPr lang="cs-CZ" altLang="cs-CZ" sz="2800" i="1" dirty="0" err="1">
                <a:solidFill>
                  <a:srgbClr val="0000DC"/>
                </a:solidFill>
              </a:rPr>
              <a:t>zibethicus</a:t>
            </a:r>
            <a:r>
              <a:rPr lang="cs-CZ" altLang="cs-CZ" sz="2800" i="1" dirty="0">
                <a:solidFill>
                  <a:srgbClr val="0000DC"/>
                </a:solidFill>
              </a:rPr>
              <a:t> (ondatra pižmová)</a:t>
            </a:r>
          </a:p>
        </p:txBody>
      </p:sp>
      <p:pic>
        <p:nvPicPr>
          <p:cNvPr id="3481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31950" y="1916113"/>
            <a:ext cx="4311650" cy="2881312"/>
          </a:xfrm>
          <a:noFill/>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8414" y="3198519"/>
            <a:ext cx="4429125" cy="3567112"/>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701" name="Text Box 6">
            <a:extLst>
              <a:ext uri="{FF2B5EF4-FFF2-40B4-BE49-F238E27FC236}">
                <a16:creationId xmlns:a16="http://schemas.microsoft.com/office/drawing/2014/main" id="{F02FB3F6-73B7-4252-8D2D-A3432B946A26}"/>
              </a:ext>
            </a:extLst>
          </p:cNvPr>
          <p:cNvSpPr txBox="1">
            <a:spLocks noChangeArrowheads="1"/>
          </p:cNvSpPr>
          <p:nvPr/>
        </p:nvSpPr>
        <p:spPr bwMode="auto">
          <a:xfrm>
            <a:off x="5137944" y="5492751"/>
            <a:ext cx="1008063" cy="646113"/>
          </a:xfrm>
          <a:prstGeom prst="rect">
            <a:avLst/>
          </a:prstGeom>
          <a:noFill/>
          <a:ln>
            <a:solidFill>
              <a:srgbClr val="0000DC"/>
            </a:solidFill>
          </a:ln>
          <a:effectLst/>
        </p:spPr>
        <p:txBody>
          <a:bodyPr>
            <a:spAutoFit/>
          </a:bodyPr>
          <a:lstStyle/>
          <a:p>
            <a:pPr eaLnBrk="1" hangingPunct="1">
              <a:spcBef>
                <a:spcPct val="50000"/>
              </a:spcBef>
              <a:buClr>
                <a:srgbClr val="000000"/>
              </a:buClr>
              <a:buSzPct val="100000"/>
              <a:buFont typeface="Times New Roman" panose="02020603050405020304" pitchFamily="18" charset="0"/>
              <a:buNone/>
              <a:defRPr/>
            </a:pPr>
            <a:r>
              <a:rPr lang="cs-CZ" altLang="cs-CZ" sz="3600" dirty="0">
                <a:solidFill>
                  <a:srgbClr val="FF0000"/>
                </a:solidFill>
                <a:latin typeface="Calibri" panose="020F0502020204030204" pitchFamily="34" charset="0"/>
                <a:cs typeface="Calibri" panose="020F0502020204030204" pitchFamily="34" charset="0"/>
              </a:rPr>
              <a:t>OHF</a:t>
            </a:r>
          </a:p>
        </p:txBody>
      </p:sp>
      <p:sp>
        <p:nvSpPr>
          <p:cNvPr id="29702" name="Text Box 7">
            <a:extLst>
              <a:ext uri="{FF2B5EF4-FFF2-40B4-BE49-F238E27FC236}">
                <a16:creationId xmlns:a16="http://schemas.microsoft.com/office/drawing/2014/main" id="{8A1368B6-F495-4621-86E1-072B760575F5}"/>
              </a:ext>
            </a:extLst>
          </p:cNvPr>
          <p:cNvSpPr txBox="1">
            <a:spLocks noChangeArrowheads="1"/>
          </p:cNvSpPr>
          <p:nvPr/>
        </p:nvSpPr>
        <p:spPr bwMode="auto">
          <a:xfrm>
            <a:off x="6007239" y="2041528"/>
            <a:ext cx="3284808" cy="461665"/>
          </a:xfrm>
          <a:prstGeom prst="rect">
            <a:avLst/>
          </a:prstGeom>
          <a:noFill/>
          <a:ln>
            <a:solidFill>
              <a:srgbClr val="0000DC"/>
            </a:solidFill>
          </a:ln>
          <a:effectLst/>
        </p:spPr>
        <p:txBody>
          <a:bodyPr wrap="square">
            <a:spAutoFit/>
          </a:bodyPr>
          <a:lstStyle/>
          <a:p>
            <a:pPr eaLnBrk="1" hangingPunct="1">
              <a:spcBef>
                <a:spcPct val="50000"/>
              </a:spcBef>
              <a:buClr>
                <a:srgbClr val="000000"/>
              </a:buClr>
              <a:buSzPct val="100000"/>
              <a:buFont typeface="Times New Roman" panose="02020603050405020304" pitchFamily="18" charset="0"/>
              <a:buNone/>
              <a:defRPr/>
            </a:pPr>
            <a:r>
              <a:rPr lang="cs-CZ" altLang="cs-CZ" dirty="0" err="1">
                <a:solidFill>
                  <a:srgbClr val="FF0000"/>
                </a:solidFill>
                <a:latin typeface="Calibri" panose="020F0502020204030204" pitchFamily="34" charset="0"/>
                <a:cs typeface="Calibri" panose="020F0502020204030204" pitchFamily="34" charset="0"/>
              </a:rPr>
              <a:t>Puumala</a:t>
            </a:r>
            <a:r>
              <a:rPr lang="cs-CZ" altLang="cs-CZ" dirty="0">
                <a:solidFill>
                  <a:srgbClr val="FF0000"/>
                </a:solidFill>
                <a:latin typeface="Calibri" panose="020F0502020204030204" pitchFamily="34" charset="0"/>
                <a:cs typeface="Calibri" panose="020F0502020204030204" pitchFamily="34" charset="0"/>
              </a:rPr>
              <a:t>, </a:t>
            </a:r>
            <a:r>
              <a:rPr lang="cs-CZ" altLang="cs-CZ" dirty="0" err="1">
                <a:solidFill>
                  <a:srgbClr val="FF0000"/>
                </a:solidFill>
                <a:latin typeface="Calibri" panose="020F0502020204030204" pitchFamily="34" charset="0"/>
                <a:cs typeface="Calibri" panose="020F0502020204030204" pitchFamily="34" charset="0"/>
              </a:rPr>
              <a:t>Lyssavirus</a:t>
            </a:r>
            <a:r>
              <a:rPr lang="cs-CZ" altLang="cs-CZ" dirty="0">
                <a:solidFill>
                  <a:srgbClr val="FF0000"/>
                </a:solidFill>
                <a:latin typeface="Calibri" panose="020F0502020204030204" pitchFamily="34" charset="0"/>
                <a:cs typeface="Calibri" panose="020F0502020204030204" pitchFamily="34" charset="0"/>
              </a:rPr>
              <a:t> </a:t>
            </a:r>
            <a:r>
              <a:rPr lang="cs-CZ" altLang="cs-CZ" dirty="0" err="1">
                <a:solidFill>
                  <a:srgbClr val="FF0000"/>
                </a:solidFill>
                <a:latin typeface="Calibri" panose="020F0502020204030204" pitchFamily="34" charset="0"/>
                <a:cs typeface="Calibri" panose="020F0502020204030204" pitchFamily="34" charset="0"/>
              </a:rPr>
              <a:t>s.s</a:t>
            </a:r>
            <a:r>
              <a:rPr lang="cs-CZ" altLang="cs-CZ"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0552095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Nadpis 1">
            <a:extLst>
              <a:ext uri="{FF2B5EF4-FFF2-40B4-BE49-F238E27FC236}">
                <a16:creationId xmlns:a16="http://schemas.microsoft.com/office/drawing/2014/main" id="{E8522342-F01E-4DED-9DA5-8882EFABC144}"/>
              </a:ext>
            </a:extLst>
          </p:cNvPr>
          <p:cNvSpPr>
            <a:spLocks noGrp="1"/>
          </p:cNvSpPr>
          <p:nvPr>
            <p:ph type="title"/>
          </p:nvPr>
        </p:nvSpPr>
        <p:spPr>
          <a:xfrm>
            <a:off x="1981202" y="128588"/>
            <a:ext cx="6901542" cy="996950"/>
          </a:xfrm>
          <a:noFill/>
          <a:ln>
            <a:solidFill>
              <a:srgbClr val="0000DC"/>
            </a:solidFill>
          </a:ln>
        </p:spPr>
        <p:txBody>
          <a:bodyPr/>
          <a:lstStyle/>
          <a:p>
            <a:pPr>
              <a:defRPr/>
            </a:pPr>
            <a:r>
              <a:rPr lang="cs-CZ" altLang="cs-CZ" sz="3600" i="1" dirty="0" err="1">
                <a:solidFill>
                  <a:srgbClr val="0000DC"/>
                </a:solidFill>
              </a:rPr>
              <a:t>Myocastor</a:t>
            </a:r>
            <a:r>
              <a:rPr lang="cs-CZ" altLang="cs-CZ" sz="3600" i="1" dirty="0">
                <a:solidFill>
                  <a:srgbClr val="0000DC"/>
                </a:solidFill>
              </a:rPr>
              <a:t> </a:t>
            </a:r>
            <a:r>
              <a:rPr lang="cs-CZ" altLang="cs-CZ" sz="3600" i="1" dirty="0" err="1">
                <a:solidFill>
                  <a:srgbClr val="0000DC"/>
                </a:solidFill>
              </a:rPr>
              <a:t>coypus</a:t>
            </a:r>
            <a:r>
              <a:rPr lang="cs-CZ" altLang="cs-CZ" sz="3600" i="1" dirty="0">
                <a:solidFill>
                  <a:srgbClr val="0000DC"/>
                </a:solidFill>
              </a:rPr>
              <a:t> (nutrie říční)</a:t>
            </a:r>
          </a:p>
        </p:txBody>
      </p:sp>
      <p:pic>
        <p:nvPicPr>
          <p:cNvPr id="3584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47851" y="1357313"/>
            <a:ext cx="5826125" cy="4375150"/>
          </a:xfrm>
          <a:noFill/>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24" name="Text Box 5">
            <a:extLst>
              <a:ext uri="{FF2B5EF4-FFF2-40B4-BE49-F238E27FC236}">
                <a16:creationId xmlns:a16="http://schemas.microsoft.com/office/drawing/2014/main" id="{922F9FF1-FBF1-4E95-BD42-F161EE0AA458}"/>
              </a:ext>
            </a:extLst>
          </p:cNvPr>
          <p:cNvSpPr txBox="1">
            <a:spLocks noChangeArrowheads="1"/>
          </p:cNvSpPr>
          <p:nvPr/>
        </p:nvSpPr>
        <p:spPr bwMode="auto">
          <a:xfrm>
            <a:off x="8040689" y="2286001"/>
            <a:ext cx="2168525" cy="523875"/>
          </a:xfrm>
          <a:prstGeom prst="rect">
            <a:avLst/>
          </a:prstGeom>
          <a:noFill/>
          <a:ln>
            <a:solidFill>
              <a:srgbClr val="0000DC"/>
            </a:solidFill>
          </a:ln>
          <a:effectLst/>
        </p:spPr>
        <p:txBody>
          <a:bodyPr>
            <a:spAutoFit/>
          </a:bodyPr>
          <a:lstStyle/>
          <a:p>
            <a:pPr eaLnBrk="1" hangingPunct="1">
              <a:spcBef>
                <a:spcPct val="50000"/>
              </a:spcBef>
              <a:buClr>
                <a:srgbClr val="000000"/>
              </a:buClr>
              <a:buSzPct val="100000"/>
              <a:buFont typeface="Times New Roman" panose="02020603050405020304" pitchFamily="18" charset="0"/>
              <a:buNone/>
              <a:defRPr/>
            </a:pPr>
            <a:r>
              <a:rPr lang="cs-CZ" altLang="cs-CZ" sz="2800" i="1" dirty="0" err="1">
                <a:solidFill>
                  <a:srgbClr val="FF0000"/>
                </a:solidFill>
                <a:latin typeface="Calibri" panose="020F0502020204030204" pitchFamily="34" charset="0"/>
                <a:cs typeface="Calibri" panose="020F0502020204030204" pitchFamily="34" charset="0"/>
              </a:rPr>
              <a:t>Lyssavirus</a:t>
            </a:r>
            <a:r>
              <a:rPr lang="cs-CZ" altLang="cs-CZ" sz="2800" dirty="0">
                <a:solidFill>
                  <a:srgbClr val="FF0000"/>
                </a:solidFill>
                <a:latin typeface="Calibri" panose="020F0502020204030204" pitchFamily="34" charset="0"/>
                <a:cs typeface="Calibri" panose="020F0502020204030204" pitchFamily="34" charset="0"/>
              </a:rPr>
              <a:t> </a:t>
            </a:r>
            <a:r>
              <a:rPr lang="cs-CZ" altLang="cs-CZ" sz="2800" dirty="0" err="1">
                <a:solidFill>
                  <a:srgbClr val="FF0000"/>
                </a:solidFill>
                <a:latin typeface="Calibri" panose="020F0502020204030204" pitchFamily="34" charset="0"/>
                <a:cs typeface="Calibri" panose="020F0502020204030204" pitchFamily="34" charset="0"/>
              </a:rPr>
              <a:t>s.s</a:t>
            </a:r>
            <a:r>
              <a:rPr lang="cs-CZ" altLang="cs-CZ" sz="2800" dirty="0">
                <a:solidFill>
                  <a:srgbClr val="FF0000"/>
                </a:solidFill>
                <a:latin typeface="Calibri" panose="020F0502020204030204" pitchFamily="34" charset="0"/>
                <a:cs typeface="Calibri" panose="020F0502020204030204" pitchFamily="34" charset="0"/>
              </a:rPr>
              <a:t>.</a:t>
            </a:r>
          </a:p>
        </p:txBody>
      </p:sp>
      <p:pic>
        <p:nvPicPr>
          <p:cNvPr id="35845" name="Obrázek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1176" y="4454525"/>
            <a:ext cx="3941763"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79237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Nadpis 1">
            <a:extLst>
              <a:ext uri="{FF2B5EF4-FFF2-40B4-BE49-F238E27FC236}">
                <a16:creationId xmlns:a16="http://schemas.microsoft.com/office/drawing/2014/main" id="{9EF847DE-FC07-44C6-B8EA-E4335633ABB1}"/>
              </a:ext>
            </a:extLst>
          </p:cNvPr>
          <p:cNvSpPr>
            <a:spLocks noGrp="1"/>
          </p:cNvSpPr>
          <p:nvPr>
            <p:ph type="title"/>
          </p:nvPr>
        </p:nvSpPr>
        <p:spPr>
          <a:xfrm>
            <a:off x="1981201" y="128589"/>
            <a:ext cx="6344193" cy="1003525"/>
          </a:xfrm>
          <a:noFill/>
          <a:ln>
            <a:solidFill>
              <a:srgbClr val="0000DC"/>
            </a:solidFill>
          </a:ln>
        </p:spPr>
        <p:txBody>
          <a:bodyPr/>
          <a:lstStyle/>
          <a:p>
            <a:pPr>
              <a:defRPr/>
            </a:pPr>
            <a:r>
              <a:rPr lang="cs-CZ" altLang="cs-CZ" sz="2800" i="1" dirty="0" err="1">
                <a:solidFill>
                  <a:srgbClr val="0000DC"/>
                </a:solidFill>
              </a:rPr>
              <a:t>Apodemus</a:t>
            </a:r>
            <a:r>
              <a:rPr lang="cs-CZ" altLang="cs-CZ" sz="2800" i="1" dirty="0">
                <a:solidFill>
                  <a:srgbClr val="0000DC"/>
                </a:solidFill>
              </a:rPr>
              <a:t> </a:t>
            </a:r>
            <a:r>
              <a:rPr lang="cs-CZ" altLang="cs-CZ" sz="2800" i="1" dirty="0" err="1">
                <a:solidFill>
                  <a:srgbClr val="0000DC"/>
                </a:solidFill>
              </a:rPr>
              <a:t>flavicollis</a:t>
            </a:r>
            <a:r>
              <a:rPr lang="cs-CZ" altLang="cs-CZ" sz="2800" i="1" dirty="0">
                <a:solidFill>
                  <a:srgbClr val="0000DC"/>
                </a:solidFill>
              </a:rPr>
              <a:t> (myšice lesní), </a:t>
            </a:r>
            <a:br>
              <a:rPr lang="cs-CZ" altLang="cs-CZ" sz="2800" i="1" dirty="0">
                <a:solidFill>
                  <a:srgbClr val="0000DC"/>
                </a:solidFill>
              </a:rPr>
            </a:br>
            <a:r>
              <a:rPr lang="cs-CZ" altLang="cs-CZ" sz="2800" i="1" dirty="0">
                <a:solidFill>
                  <a:srgbClr val="0000DC"/>
                </a:solidFill>
              </a:rPr>
              <a:t>A. </a:t>
            </a:r>
            <a:r>
              <a:rPr lang="cs-CZ" altLang="cs-CZ" sz="2800" i="1" dirty="0" err="1">
                <a:solidFill>
                  <a:srgbClr val="0000DC"/>
                </a:solidFill>
              </a:rPr>
              <a:t>agrarius</a:t>
            </a:r>
            <a:r>
              <a:rPr lang="cs-CZ" altLang="cs-CZ" sz="2800" i="1" dirty="0">
                <a:solidFill>
                  <a:srgbClr val="0000DC"/>
                </a:solidFill>
              </a:rPr>
              <a:t> (m. </a:t>
            </a:r>
            <a:r>
              <a:rPr lang="cs-CZ" altLang="cs-CZ" sz="2800" i="1" dirty="0" err="1">
                <a:solidFill>
                  <a:srgbClr val="0000DC"/>
                </a:solidFill>
              </a:rPr>
              <a:t>temnopásá</a:t>
            </a:r>
            <a:r>
              <a:rPr lang="cs-CZ" altLang="cs-CZ" sz="2800" i="1" dirty="0">
                <a:solidFill>
                  <a:srgbClr val="0000DC"/>
                </a:solidFill>
              </a:rPr>
              <a:t>)</a:t>
            </a:r>
          </a:p>
        </p:txBody>
      </p:sp>
      <p:pic>
        <p:nvPicPr>
          <p:cNvPr id="3686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1" y="1484314"/>
            <a:ext cx="4913313" cy="3025775"/>
          </a:xfrm>
          <a:noFill/>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7800" y="4581525"/>
            <a:ext cx="4019550" cy="2147888"/>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749" name="Text Box 6">
            <a:extLst>
              <a:ext uri="{FF2B5EF4-FFF2-40B4-BE49-F238E27FC236}">
                <a16:creationId xmlns:a16="http://schemas.microsoft.com/office/drawing/2014/main" id="{86EAC5AB-51BA-43C7-951F-6A974E4120AE}"/>
              </a:ext>
            </a:extLst>
          </p:cNvPr>
          <p:cNvSpPr txBox="1">
            <a:spLocks noChangeArrowheads="1"/>
          </p:cNvSpPr>
          <p:nvPr/>
        </p:nvSpPr>
        <p:spPr bwMode="auto">
          <a:xfrm>
            <a:off x="6768240" y="1708923"/>
            <a:ext cx="3333703" cy="461665"/>
          </a:xfrm>
          <a:prstGeom prst="rect">
            <a:avLst/>
          </a:prstGeom>
          <a:noFill/>
          <a:ln>
            <a:solidFill>
              <a:srgbClr val="0000DC"/>
            </a:solidFill>
          </a:ln>
          <a:effectLst/>
        </p:spPr>
        <p:txBody>
          <a:bodyPr wrap="square">
            <a:spAutoFit/>
          </a:bodyPr>
          <a:lstStyle/>
          <a:p>
            <a:pPr eaLnBrk="1" hangingPunct="1">
              <a:spcBef>
                <a:spcPct val="50000"/>
              </a:spcBef>
              <a:buClr>
                <a:srgbClr val="000000"/>
              </a:buClr>
              <a:buSzPct val="100000"/>
              <a:buFont typeface="Times New Roman" panose="02020603050405020304" pitchFamily="18" charset="0"/>
              <a:buNone/>
              <a:defRPr/>
            </a:pPr>
            <a:r>
              <a:rPr lang="cs-CZ" altLang="cs-CZ" dirty="0">
                <a:solidFill>
                  <a:srgbClr val="FF0000"/>
                </a:solidFill>
                <a:latin typeface="Calibri" panose="020F0502020204030204" pitchFamily="34" charset="0"/>
                <a:cs typeface="Calibri" panose="020F0502020204030204" pitchFamily="34" charset="0"/>
              </a:rPr>
              <a:t>KE, </a:t>
            </a:r>
            <a:r>
              <a:rPr lang="cs-CZ" altLang="cs-CZ" dirty="0" err="1">
                <a:solidFill>
                  <a:srgbClr val="FF0000"/>
                </a:solidFill>
                <a:latin typeface="Calibri" panose="020F0502020204030204" pitchFamily="34" charset="0"/>
                <a:cs typeface="Calibri" panose="020F0502020204030204" pitchFamily="34" charset="0"/>
              </a:rPr>
              <a:t>hantaviry</a:t>
            </a:r>
            <a:r>
              <a:rPr lang="cs-CZ" altLang="cs-CZ" dirty="0">
                <a:solidFill>
                  <a:srgbClr val="FF0000"/>
                </a:solidFill>
                <a:latin typeface="Calibri" panose="020F0502020204030204" pitchFamily="34" charset="0"/>
                <a:cs typeface="Calibri" panose="020F0502020204030204" pitchFamily="34" charset="0"/>
              </a:rPr>
              <a:t> (</a:t>
            </a:r>
            <a:r>
              <a:rPr lang="cs-CZ" altLang="cs-CZ" dirty="0" err="1">
                <a:solidFill>
                  <a:srgbClr val="FF0000"/>
                </a:solidFill>
                <a:latin typeface="Calibri" panose="020F0502020204030204" pitchFamily="34" charset="0"/>
                <a:cs typeface="Calibri" panose="020F0502020204030204" pitchFamily="34" charset="0"/>
              </a:rPr>
              <a:t>Dobrava</a:t>
            </a:r>
            <a:r>
              <a:rPr lang="cs-CZ" altLang="cs-CZ"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5843117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Nadpis 1">
            <a:extLst>
              <a:ext uri="{FF2B5EF4-FFF2-40B4-BE49-F238E27FC236}">
                <a16:creationId xmlns:a16="http://schemas.microsoft.com/office/drawing/2014/main" id="{5B1877DD-33FC-45BA-AC0B-263E8DFB4315}"/>
              </a:ext>
            </a:extLst>
          </p:cNvPr>
          <p:cNvSpPr>
            <a:spLocks noGrp="1"/>
          </p:cNvSpPr>
          <p:nvPr>
            <p:ph type="title"/>
          </p:nvPr>
        </p:nvSpPr>
        <p:spPr>
          <a:xfrm>
            <a:off x="1981201" y="119880"/>
            <a:ext cx="8228013" cy="1200150"/>
          </a:xfrm>
          <a:noFill/>
          <a:ln>
            <a:solidFill>
              <a:srgbClr val="0000DC"/>
            </a:solidFill>
          </a:ln>
        </p:spPr>
        <p:txBody>
          <a:bodyPr/>
          <a:lstStyle/>
          <a:p>
            <a:pPr>
              <a:defRPr/>
            </a:pPr>
            <a:r>
              <a:rPr lang="cs-CZ" altLang="cs-CZ" sz="2800" i="1" dirty="0" err="1">
                <a:solidFill>
                  <a:srgbClr val="0000DC"/>
                </a:solidFill>
              </a:rPr>
              <a:t>Mastomys</a:t>
            </a:r>
            <a:r>
              <a:rPr lang="cs-CZ" altLang="cs-CZ" sz="2800" i="1" dirty="0">
                <a:solidFill>
                  <a:srgbClr val="0000DC"/>
                </a:solidFill>
              </a:rPr>
              <a:t> </a:t>
            </a:r>
            <a:r>
              <a:rPr lang="cs-CZ" altLang="cs-CZ" sz="2800" i="1" dirty="0" err="1">
                <a:solidFill>
                  <a:srgbClr val="0000DC"/>
                </a:solidFill>
              </a:rPr>
              <a:t>natalensis</a:t>
            </a:r>
            <a:r>
              <a:rPr lang="cs-CZ" altLang="cs-CZ" sz="2800" i="1" dirty="0">
                <a:solidFill>
                  <a:srgbClr val="0000DC"/>
                </a:solidFill>
              </a:rPr>
              <a:t> (krysa </a:t>
            </a:r>
            <a:r>
              <a:rPr lang="cs-CZ" altLang="cs-CZ" sz="2800" i="1" dirty="0" err="1">
                <a:solidFill>
                  <a:srgbClr val="0000DC"/>
                </a:solidFill>
              </a:rPr>
              <a:t>mnohobradavková</a:t>
            </a:r>
            <a:r>
              <a:rPr lang="cs-CZ" altLang="cs-CZ" sz="2800" i="1" dirty="0">
                <a:solidFill>
                  <a:srgbClr val="0000DC"/>
                </a:solidFill>
              </a:rPr>
              <a:t>), </a:t>
            </a:r>
            <a:r>
              <a:rPr lang="cs-CZ" altLang="cs-CZ" sz="2800" i="1" dirty="0" err="1">
                <a:solidFill>
                  <a:srgbClr val="0000DC"/>
                </a:solidFill>
              </a:rPr>
              <a:t>Arvicanthis</a:t>
            </a:r>
            <a:r>
              <a:rPr lang="cs-CZ" altLang="cs-CZ" sz="2800" i="1" dirty="0">
                <a:solidFill>
                  <a:srgbClr val="0000DC"/>
                </a:solidFill>
              </a:rPr>
              <a:t> </a:t>
            </a:r>
            <a:r>
              <a:rPr lang="cs-CZ" altLang="cs-CZ" sz="2800" i="1" dirty="0" err="1">
                <a:solidFill>
                  <a:srgbClr val="0000DC"/>
                </a:solidFill>
              </a:rPr>
              <a:t>niloticus</a:t>
            </a:r>
            <a:r>
              <a:rPr lang="cs-CZ" altLang="cs-CZ" sz="2800" i="1" dirty="0">
                <a:solidFill>
                  <a:srgbClr val="0000DC"/>
                </a:solidFill>
              </a:rPr>
              <a:t> (myš nilská)</a:t>
            </a:r>
          </a:p>
        </p:txBody>
      </p:sp>
      <p:pic>
        <p:nvPicPr>
          <p:cNvPr id="3789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31951" y="1412876"/>
            <a:ext cx="4308475" cy="2879725"/>
          </a:xfrm>
          <a:noFill/>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7439" y="2852738"/>
            <a:ext cx="4376737" cy="3941762"/>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773" name="Text Box 6">
            <a:extLst>
              <a:ext uri="{FF2B5EF4-FFF2-40B4-BE49-F238E27FC236}">
                <a16:creationId xmlns:a16="http://schemas.microsoft.com/office/drawing/2014/main" id="{A6B6550D-DE8D-46E4-9359-5846D93F79E9}"/>
              </a:ext>
            </a:extLst>
          </p:cNvPr>
          <p:cNvSpPr txBox="1">
            <a:spLocks noChangeArrowheads="1"/>
          </p:cNvSpPr>
          <p:nvPr/>
        </p:nvSpPr>
        <p:spPr bwMode="auto">
          <a:xfrm>
            <a:off x="5983970" y="1660306"/>
            <a:ext cx="1516788" cy="646331"/>
          </a:xfrm>
          <a:prstGeom prst="rect">
            <a:avLst/>
          </a:prstGeom>
          <a:noFill/>
          <a:ln>
            <a:solidFill>
              <a:srgbClr val="0000DC"/>
            </a:solidFill>
          </a:ln>
          <a:effectLst/>
        </p:spPr>
        <p:txBody>
          <a:bodyPr wrap="square">
            <a:spAutoFit/>
          </a:bodyPr>
          <a:lstStyle/>
          <a:p>
            <a:pPr eaLnBrk="1" hangingPunct="1">
              <a:spcBef>
                <a:spcPct val="50000"/>
              </a:spcBef>
              <a:buClr>
                <a:srgbClr val="000000"/>
              </a:buClr>
              <a:buSzPct val="100000"/>
              <a:buFont typeface="Times New Roman" panose="02020603050405020304" pitchFamily="18" charset="0"/>
              <a:buNone/>
              <a:defRPr/>
            </a:pPr>
            <a:r>
              <a:rPr lang="cs-CZ" altLang="cs-CZ" sz="3600" dirty="0" err="1">
                <a:solidFill>
                  <a:srgbClr val="FF0000"/>
                </a:solidFill>
                <a:latin typeface="Calibri" panose="020F0502020204030204" pitchFamily="34" charset="0"/>
                <a:cs typeface="Calibri" panose="020F0502020204030204" pitchFamily="34" charset="0"/>
              </a:rPr>
              <a:t>Lassa</a:t>
            </a:r>
            <a:endParaRPr lang="cs-CZ" altLang="cs-CZ" sz="3600" dirty="0">
              <a:solidFill>
                <a:srgbClr val="FF0000"/>
              </a:solidFill>
              <a:latin typeface="Calibri" panose="020F0502020204030204" pitchFamily="34" charset="0"/>
              <a:cs typeface="Calibri" panose="020F0502020204030204" pitchFamily="34" charset="0"/>
            </a:endParaRPr>
          </a:p>
        </p:txBody>
      </p:sp>
      <p:sp>
        <p:nvSpPr>
          <p:cNvPr id="32774" name="Text Box 7">
            <a:extLst>
              <a:ext uri="{FF2B5EF4-FFF2-40B4-BE49-F238E27FC236}">
                <a16:creationId xmlns:a16="http://schemas.microsoft.com/office/drawing/2014/main" id="{0B549B8C-D199-441F-A8A0-54811DD20DD5}"/>
              </a:ext>
            </a:extLst>
          </p:cNvPr>
          <p:cNvSpPr txBox="1">
            <a:spLocks noChangeArrowheads="1"/>
          </p:cNvSpPr>
          <p:nvPr/>
        </p:nvSpPr>
        <p:spPr bwMode="auto">
          <a:xfrm>
            <a:off x="5133298" y="5702598"/>
            <a:ext cx="850672" cy="461665"/>
          </a:xfrm>
          <a:prstGeom prst="rect">
            <a:avLst/>
          </a:prstGeom>
          <a:noFill/>
          <a:ln>
            <a:solidFill>
              <a:srgbClr val="0000DC"/>
            </a:solidFill>
          </a:ln>
          <a:effectLst/>
        </p:spPr>
        <p:txBody>
          <a:bodyPr wrap="square">
            <a:spAutoFit/>
          </a:bodyPr>
          <a:lstStyle/>
          <a:p>
            <a:pPr eaLnBrk="1" hangingPunct="1">
              <a:spcBef>
                <a:spcPct val="50000"/>
              </a:spcBef>
              <a:buClr>
                <a:srgbClr val="000000"/>
              </a:buClr>
              <a:buSzPct val="100000"/>
              <a:buFont typeface="Times New Roman" panose="02020603050405020304" pitchFamily="18" charset="0"/>
              <a:buNone/>
              <a:defRPr/>
            </a:pPr>
            <a:r>
              <a:rPr lang="cs-CZ" altLang="cs-CZ" dirty="0">
                <a:solidFill>
                  <a:srgbClr val="FF0000"/>
                </a:solidFill>
                <a:latin typeface="Calibri" panose="020F0502020204030204" pitchFamily="34" charset="0"/>
                <a:cs typeface="Calibri" panose="020F0502020204030204" pitchFamily="34" charset="0"/>
              </a:rPr>
              <a:t>WNV</a:t>
            </a:r>
          </a:p>
        </p:txBody>
      </p:sp>
      <p:pic>
        <p:nvPicPr>
          <p:cNvPr id="37895" name="Obráze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43339" y="3284538"/>
            <a:ext cx="2281237"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88393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Nadpis 1">
            <a:extLst>
              <a:ext uri="{FF2B5EF4-FFF2-40B4-BE49-F238E27FC236}">
                <a16:creationId xmlns:a16="http://schemas.microsoft.com/office/drawing/2014/main" id="{0DE1C077-95BF-42B1-8295-39F546FB18FC}"/>
              </a:ext>
            </a:extLst>
          </p:cNvPr>
          <p:cNvSpPr>
            <a:spLocks noGrp="1"/>
          </p:cNvSpPr>
          <p:nvPr>
            <p:ph type="title"/>
          </p:nvPr>
        </p:nvSpPr>
        <p:spPr>
          <a:xfrm>
            <a:off x="1981201" y="90489"/>
            <a:ext cx="6335485" cy="866775"/>
          </a:xfrm>
          <a:noFill/>
          <a:ln>
            <a:solidFill>
              <a:srgbClr val="0000DC"/>
            </a:solidFill>
          </a:ln>
        </p:spPr>
        <p:txBody>
          <a:bodyPr/>
          <a:lstStyle/>
          <a:p>
            <a:pPr>
              <a:defRPr/>
            </a:pPr>
            <a:r>
              <a:rPr lang="cs-CZ" altLang="cs-CZ" sz="3600" i="1" dirty="0" err="1">
                <a:solidFill>
                  <a:srgbClr val="0000DC"/>
                </a:solidFill>
              </a:rPr>
              <a:t>Mus</a:t>
            </a:r>
            <a:r>
              <a:rPr lang="cs-CZ" altLang="cs-CZ" sz="3600" i="1" dirty="0">
                <a:solidFill>
                  <a:srgbClr val="0000DC"/>
                </a:solidFill>
              </a:rPr>
              <a:t> </a:t>
            </a:r>
            <a:r>
              <a:rPr lang="cs-CZ" altLang="cs-CZ" sz="3600" i="1" dirty="0" err="1">
                <a:solidFill>
                  <a:srgbClr val="0000DC"/>
                </a:solidFill>
              </a:rPr>
              <a:t>musculus</a:t>
            </a:r>
            <a:r>
              <a:rPr lang="cs-CZ" altLang="cs-CZ" sz="3600" i="1" dirty="0">
                <a:solidFill>
                  <a:srgbClr val="0000DC"/>
                </a:solidFill>
              </a:rPr>
              <a:t> (myš obecná)</a:t>
            </a:r>
          </a:p>
        </p:txBody>
      </p:sp>
      <p:pic>
        <p:nvPicPr>
          <p:cNvPr id="3891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35189" y="1220789"/>
            <a:ext cx="5113337" cy="3595687"/>
          </a:xfrm>
          <a:noFill/>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796" name="Text Box 5">
            <a:extLst>
              <a:ext uri="{FF2B5EF4-FFF2-40B4-BE49-F238E27FC236}">
                <a16:creationId xmlns:a16="http://schemas.microsoft.com/office/drawing/2014/main" id="{E293EEFB-02F0-4DF8-A62A-A9FEC83ABD6F}"/>
              </a:ext>
            </a:extLst>
          </p:cNvPr>
          <p:cNvSpPr txBox="1">
            <a:spLocks noChangeArrowheads="1"/>
          </p:cNvSpPr>
          <p:nvPr/>
        </p:nvSpPr>
        <p:spPr bwMode="auto">
          <a:xfrm>
            <a:off x="1631951" y="5086350"/>
            <a:ext cx="8748713" cy="522288"/>
          </a:xfrm>
          <a:prstGeom prst="rect">
            <a:avLst/>
          </a:prstGeom>
          <a:noFill/>
          <a:ln>
            <a:solidFill>
              <a:srgbClr val="0000DC"/>
            </a:solidFill>
          </a:ln>
          <a:effectLst/>
        </p:spPr>
        <p:txBody>
          <a:bodyPr>
            <a:spAutoFit/>
          </a:bodyPr>
          <a:lstStyle/>
          <a:p>
            <a:pPr eaLnBrk="1" hangingPunct="1">
              <a:spcBef>
                <a:spcPct val="50000"/>
              </a:spcBef>
              <a:buClr>
                <a:srgbClr val="000000"/>
              </a:buClr>
              <a:buSzPct val="100000"/>
              <a:buFont typeface="Times New Roman" panose="02020603050405020304" pitchFamily="18" charset="0"/>
              <a:buNone/>
              <a:defRPr/>
            </a:pPr>
            <a:r>
              <a:rPr lang="cs-CZ" altLang="cs-CZ" sz="2800" dirty="0" err="1">
                <a:solidFill>
                  <a:srgbClr val="FF0000"/>
                </a:solidFill>
                <a:latin typeface="Calibri" panose="020F0502020204030204" pitchFamily="34" charset="0"/>
                <a:cs typeface="Calibri" panose="020F0502020204030204" pitchFamily="34" charset="0"/>
              </a:rPr>
              <a:t>Puumala</a:t>
            </a:r>
            <a:r>
              <a:rPr lang="cs-CZ" altLang="cs-CZ" sz="2800" dirty="0">
                <a:solidFill>
                  <a:srgbClr val="FF0000"/>
                </a:solidFill>
                <a:latin typeface="Calibri" panose="020F0502020204030204" pitchFamily="34" charset="0"/>
                <a:cs typeface="Calibri" panose="020F0502020204030204" pitchFamily="34" charset="0"/>
              </a:rPr>
              <a:t>, </a:t>
            </a:r>
            <a:r>
              <a:rPr lang="cs-CZ" altLang="cs-CZ" sz="2800" dirty="0" err="1">
                <a:solidFill>
                  <a:srgbClr val="FF0000"/>
                </a:solidFill>
                <a:latin typeface="Calibri" panose="020F0502020204030204" pitchFamily="34" charset="0"/>
                <a:cs typeface="Calibri" panose="020F0502020204030204" pitchFamily="34" charset="0"/>
              </a:rPr>
              <a:t>Seoul</a:t>
            </a:r>
            <a:r>
              <a:rPr lang="cs-CZ" altLang="cs-CZ" sz="2800" dirty="0">
                <a:solidFill>
                  <a:srgbClr val="FF0000"/>
                </a:solidFill>
                <a:latin typeface="Calibri" panose="020F0502020204030204" pitchFamily="34" charset="0"/>
                <a:cs typeface="Calibri" panose="020F0502020204030204" pitchFamily="34" charset="0"/>
              </a:rPr>
              <a:t>, Sin </a:t>
            </a:r>
            <a:r>
              <a:rPr lang="cs-CZ" altLang="cs-CZ" sz="2800" dirty="0" err="1">
                <a:solidFill>
                  <a:srgbClr val="FF0000"/>
                </a:solidFill>
                <a:latin typeface="Calibri" panose="020F0502020204030204" pitchFamily="34" charset="0"/>
                <a:cs typeface="Calibri" panose="020F0502020204030204" pitchFamily="34" charset="0"/>
              </a:rPr>
              <a:t>Nombre</a:t>
            </a:r>
            <a:r>
              <a:rPr lang="cs-CZ" altLang="cs-CZ" sz="2800" dirty="0">
                <a:solidFill>
                  <a:srgbClr val="FF0000"/>
                </a:solidFill>
                <a:latin typeface="Calibri" panose="020F0502020204030204" pitchFamily="34" charset="0"/>
                <a:cs typeface="Calibri" panose="020F0502020204030204" pitchFamily="34" charset="0"/>
              </a:rPr>
              <a:t>, </a:t>
            </a:r>
            <a:r>
              <a:rPr lang="cs-CZ" altLang="cs-CZ" sz="2800" dirty="0" err="1">
                <a:solidFill>
                  <a:srgbClr val="FF0000"/>
                </a:solidFill>
                <a:latin typeface="Calibri" panose="020F0502020204030204" pitchFamily="34" charset="0"/>
                <a:cs typeface="Calibri" panose="020F0502020204030204" pitchFamily="34" charset="0"/>
              </a:rPr>
              <a:t>Junin</a:t>
            </a:r>
            <a:r>
              <a:rPr lang="cs-CZ" altLang="cs-CZ" sz="2800" dirty="0">
                <a:solidFill>
                  <a:srgbClr val="FF0000"/>
                </a:solidFill>
                <a:latin typeface="Calibri" panose="020F0502020204030204" pitchFamily="34" charset="0"/>
                <a:cs typeface="Calibri" panose="020F0502020204030204" pitchFamily="34" charset="0"/>
              </a:rPr>
              <a:t>, LCMV, </a:t>
            </a:r>
            <a:r>
              <a:rPr lang="cs-CZ" altLang="cs-CZ" sz="2800" i="1" dirty="0" err="1">
                <a:solidFill>
                  <a:srgbClr val="FF0000"/>
                </a:solidFill>
                <a:latin typeface="Calibri" panose="020F0502020204030204" pitchFamily="34" charset="0"/>
                <a:cs typeface="Calibri" panose="020F0502020204030204" pitchFamily="34" charset="0"/>
              </a:rPr>
              <a:t>Cardiovirus</a:t>
            </a:r>
            <a:r>
              <a:rPr lang="cs-CZ" altLang="cs-CZ" sz="2800" dirty="0">
                <a:solidFill>
                  <a:srgbClr val="FF0000"/>
                </a:solidFill>
                <a:latin typeface="Calibri" panose="020F0502020204030204" pitchFamily="34" charset="0"/>
                <a:cs typeface="Calibri" panose="020F0502020204030204" pitchFamily="34" charset="0"/>
              </a:rPr>
              <a:t> EMC</a:t>
            </a:r>
            <a:endParaRPr lang="cs-CZ" altLang="cs-CZ" sz="2800" i="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072233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Nadpis 1">
            <a:extLst>
              <a:ext uri="{FF2B5EF4-FFF2-40B4-BE49-F238E27FC236}">
                <a16:creationId xmlns:a16="http://schemas.microsoft.com/office/drawing/2014/main" id="{5CC5D7F5-8F68-46A2-8E9E-E330E5374ADF}"/>
              </a:ext>
            </a:extLst>
          </p:cNvPr>
          <p:cNvSpPr>
            <a:spLocks noGrp="1"/>
          </p:cNvSpPr>
          <p:nvPr>
            <p:ph type="title"/>
          </p:nvPr>
        </p:nvSpPr>
        <p:spPr>
          <a:xfrm>
            <a:off x="1981201" y="128588"/>
            <a:ext cx="5551713" cy="1139826"/>
          </a:xfrm>
          <a:noFill/>
          <a:ln>
            <a:solidFill>
              <a:srgbClr val="0000DC"/>
            </a:solidFill>
          </a:ln>
        </p:spPr>
        <p:txBody>
          <a:bodyPr/>
          <a:lstStyle/>
          <a:p>
            <a:pPr>
              <a:defRPr/>
            </a:pPr>
            <a:r>
              <a:rPr lang="cs-CZ" altLang="cs-CZ" sz="2800" i="1" dirty="0" err="1">
                <a:solidFill>
                  <a:srgbClr val="0000DC"/>
                </a:solidFill>
              </a:rPr>
              <a:t>Rattus</a:t>
            </a:r>
            <a:r>
              <a:rPr lang="cs-CZ" altLang="cs-CZ" sz="2800" i="1" dirty="0">
                <a:solidFill>
                  <a:srgbClr val="0000DC"/>
                </a:solidFill>
              </a:rPr>
              <a:t> </a:t>
            </a:r>
            <a:r>
              <a:rPr lang="cs-CZ" altLang="cs-CZ" sz="2800" i="1" dirty="0" err="1">
                <a:solidFill>
                  <a:srgbClr val="0000DC"/>
                </a:solidFill>
              </a:rPr>
              <a:t>rattus</a:t>
            </a:r>
            <a:r>
              <a:rPr lang="cs-CZ" altLang="cs-CZ" sz="2800" i="1" dirty="0">
                <a:solidFill>
                  <a:srgbClr val="0000DC"/>
                </a:solidFill>
              </a:rPr>
              <a:t> (krysa obecná), </a:t>
            </a:r>
            <a:br>
              <a:rPr lang="cs-CZ" altLang="cs-CZ" sz="2800" i="1" dirty="0">
                <a:solidFill>
                  <a:srgbClr val="0000DC"/>
                </a:solidFill>
              </a:rPr>
            </a:br>
            <a:r>
              <a:rPr lang="cs-CZ" altLang="cs-CZ" sz="2800" i="1" dirty="0">
                <a:solidFill>
                  <a:srgbClr val="0000DC"/>
                </a:solidFill>
              </a:rPr>
              <a:t>R. </a:t>
            </a:r>
            <a:r>
              <a:rPr lang="cs-CZ" altLang="cs-CZ" sz="2800" i="1" dirty="0" err="1">
                <a:solidFill>
                  <a:srgbClr val="0000DC"/>
                </a:solidFill>
              </a:rPr>
              <a:t>norvegicus</a:t>
            </a:r>
            <a:r>
              <a:rPr lang="cs-CZ" altLang="cs-CZ" sz="2800" i="1" dirty="0">
                <a:solidFill>
                  <a:srgbClr val="0000DC"/>
                </a:solidFill>
              </a:rPr>
              <a:t> (potkan obecný)</a:t>
            </a:r>
          </a:p>
        </p:txBody>
      </p:sp>
      <p:pic>
        <p:nvPicPr>
          <p:cNvPr id="3993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52600" y="1412876"/>
            <a:ext cx="4070350" cy="3529013"/>
          </a:xfrm>
          <a:noFill/>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5825" y="3644900"/>
            <a:ext cx="4578350" cy="3068638"/>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821" name="Text Box 6">
            <a:extLst>
              <a:ext uri="{FF2B5EF4-FFF2-40B4-BE49-F238E27FC236}">
                <a16:creationId xmlns:a16="http://schemas.microsoft.com/office/drawing/2014/main" id="{9112B567-7E58-47A4-88B8-151CF1D2426A}"/>
              </a:ext>
            </a:extLst>
          </p:cNvPr>
          <p:cNvSpPr txBox="1">
            <a:spLocks noChangeArrowheads="1"/>
          </p:cNvSpPr>
          <p:nvPr/>
        </p:nvSpPr>
        <p:spPr bwMode="auto">
          <a:xfrm>
            <a:off x="6079036" y="1748631"/>
            <a:ext cx="4681538" cy="954107"/>
          </a:xfrm>
          <a:prstGeom prst="rect">
            <a:avLst/>
          </a:prstGeom>
          <a:noFill/>
          <a:ln>
            <a:solidFill>
              <a:srgbClr val="0000DC"/>
            </a:solidFill>
          </a:ln>
          <a:effectLst/>
        </p:spPr>
        <p:txBody>
          <a:bodyPr>
            <a:spAutoFit/>
          </a:bodyPr>
          <a:lstStyle/>
          <a:p>
            <a:pPr eaLnBrk="1" hangingPunct="1">
              <a:spcBef>
                <a:spcPct val="50000"/>
              </a:spcBef>
              <a:buClr>
                <a:srgbClr val="000000"/>
              </a:buClr>
              <a:buSzPct val="100000"/>
              <a:buFont typeface="Times New Roman" panose="02020603050405020304" pitchFamily="18" charset="0"/>
              <a:buNone/>
              <a:defRPr/>
            </a:pPr>
            <a:r>
              <a:rPr lang="cs-CZ" altLang="cs-CZ" sz="2800" dirty="0" err="1">
                <a:solidFill>
                  <a:srgbClr val="FF0000"/>
                </a:solidFill>
                <a:latin typeface="Calibri" panose="020F0502020204030204" pitchFamily="34" charset="0"/>
                <a:cs typeface="Calibri" panose="020F0502020204030204" pitchFamily="34" charset="0"/>
              </a:rPr>
              <a:t>Hantaviry</a:t>
            </a:r>
            <a:r>
              <a:rPr lang="cs-CZ" altLang="cs-CZ" sz="2800" dirty="0">
                <a:solidFill>
                  <a:srgbClr val="FF0000"/>
                </a:solidFill>
                <a:latin typeface="Calibri" panose="020F0502020204030204" pitchFamily="34" charset="0"/>
                <a:cs typeface="Calibri" panose="020F0502020204030204" pitchFamily="34" charset="0"/>
              </a:rPr>
              <a:t> (</a:t>
            </a:r>
            <a:r>
              <a:rPr lang="cs-CZ" altLang="cs-CZ" sz="2800" dirty="0" err="1">
                <a:solidFill>
                  <a:srgbClr val="FF0000"/>
                </a:solidFill>
                <a:latin typeface="Calibri" panose="020F0502020204030204" pitchFamily="34" charset="0"/>
                <a:cs typeface="Calibri" panose="020F0502020204030204" pitchFamily="34" charset="0"/>
              </a:rPr>
              <a:t>Seoul</a:t>
            </a:r>
            <a:r>
              <a:rPr lang="cs-CZ" altLang="cs-CZ" sz="2800" dirty="0">
                <a:solidFill>
                  <a:srgbClr val="FF0000"/>
                </a:solidFill>
                <a:latin typeface="Calibri" panose="020F0502020204030204" pitchFamily="34" charset="0"/>
                <a:cs typeface="Calibri" panose="020F0502020204030204" pitchFamily="34" charset="0"/>
              </a:rPr>
              <a:t>), </a:t>
            </a:r>
            <a:r>
              <a:rPr lang="cs-CZ" altLang="cs-CZ" sz="2800" i="1" dirty="0" err="1">
                <a:solidFill>
                  <a:srgbClr val="FF0000"/>
                </a:solidFill>
                <a:latin typeface="Calibri" panose="020F0502020204030204" pitchFamily="34" charset="0"/>
                <a:cs typeface="Calibri" panose="020F0502020204030204" pitchFamily="34" charset="0"/>
              </a:rPr>
              <a:t>Lyssavirus</a:t>
            </a:r>
            <a:r>
              <a:rPr lang="cs-CZ" altLang="cs-CZ" sz="2800" dirty="0">
                <a:solidFill>
                  <a:srgbClr val="FF0000"/>
                </a:solidFill>
                <a:latin typeface="Calibri" panose="020F0502020204030204" pitchFamily="34" charset="0"/>
                <a:cs typeface="Calibri" panose="020F0502020204030204" pitchFamily="34" charset="0"/>
              </a:rPr>
              <a:t> </a:t>
            </a:r>
            <a:r>
              <a:rPr lang="cs-CZ" altLang="cs-CZ" sz="2800" dirty="0" err="1">
                <a:solidFill>
                  <a:srgbClr val="FF0000"/>
                </a:solidFill>
                <a:latin typeface="Calibri" panose="020F0502020204030204" pitchFamily="34" charset="0"/>
                <a:cs typeface="Calibri" panose="020F0502020204030204" pitchFamily="34" charset="0"/>
              </a:rPr>
              <a:t>s.s</a:t>
            </a:r>
            <a:r>
              <a:rPr lang="cs-CZ" altLang="cs-CZ" sz="2800" dirty="0">
                <a:solidFill>
                  <a:srgbClr val="FF0000"/>
                </a:solidFill>
                <a:latin typeface="Calibri" panose="020F0502020204030204" pitchFamily="34" charset="0"/>
                <a:cs typeface="Calibri" panose="020F0502020204030204" pitchFamily="34" charset="0"/>
              </a:rPr>
              <a:t>., LCM, virus hepatitidy E</a:t>
            </a:r>
          </a:p>
        </p:txBody>
      </p:sp>
    </p:spTree>
    <p:extLst>
      <p:ext uri="{BB962C8B-B14F-4D97-AF65-F5344CB8AC3E}">
        <p14:creationId xmlns:p14="http://schemas.microsoft.com/office/powerpoint/2010/main" val="4361636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Nadpis 1">
            <a:extLst>
              <a:ext uri="{FF2B5EF4-FFF2-40B4-BE49-F238E27FC236}">
                <a16:creationId xmlns:a16="http://schemas.microsoft.com/office/drawing/2014/main" id="{8C6D3807-2E16-471B-91EB-F116B1EAD8CC}"/>
              </a:ext>
            </a:extLst>
          </p:cNvPr>
          <p:cNvSpPr>
            <a:spLocks noGrp="1"/>
          </p:cNvSpPr>
          <p:nvPr>
            <p:ph type="title"/>
          </p:nvPr>
        </p:nvSpPr>
        <p:spPr>
          <a:xfrm>
            <a:off x="1608138" y="212770"/>
            <a:ext cx="8686800" cy="997722"/>
          </a:xfrm>
          <a:noFill/>
          <a:ln>
            <a:solidFill>
              <a:srgbClr val="0000DC"/>
            </a:solidFill>
          </a:ln>
        </p:spPr>
        <p:txBody>
          <a:bodyPr/>
          <a:lstStyle/>
          <a:p>
            <a:pPr>
              <a:defRPr/>
            </a:pPr>
            <a:r>
              <a:rPr lang="cs-CZ" altLang="cs-CZ" sz="2800" i="1" dirty="0" err="1">
                <a:solidFill>
                  <a:srgbClr val="0000DC"/>
                </a:solidFill>
              </a:rPr>
              <a:t>Lepus</a:t>
            </a:r>
            <a:r>
              <a:rPr lang="cs-CZ" altLang="cs-CZ" sz="2800" i="1" dirty="0">
                <a:solidFill>
                  <a:srgbClr val="0000DC"/>
                </a:solidFill>
              </a:rPr>
              <a:t> </a:t>
            </a:r>
            <a:r>
              <a:rPr lang="cs-CZ" altLang="cs-CZ" sz="2800" i="1" dirty="0" err="1">
                <a:solidFill>
                  <a:srgbClr val="0000DC"/>
                </a:solidFill>
              </a:rPr>
              <a:t>europaeus</a:t>
            </a:r>
            <a:r>
              <a:rPr lang="cs-CZ" altLang="cs-CZ" sz="2800" i="1" dirty="0">
                <a:solidFill>
                  <a:srgbClr val="0000DC"/>
                </a:solidFill>
              </a:rPr>
              <a:t> (zajíc polní), </a:t>
            </a:r>
            <a:br>
              <a:rPr lang="cs-CZ" altLang="cs-CZ" sz="2800" i="1" dirty="0">
                <a:solidFill>
                  <a:srgbClr val="0000DC"/>
                </a:solidFill>
              </a:rPr>
            </a:br>
            <a:r>
              <a:rPr lang="cs-CZ" altLang="cs-CZ" sz="2800" i="1" dirty="0" err="1">
                <a:solidFill>
                  <a:srgbClr val="0000DC"/>
                </a:solidFill>
              </a:rPr>
              <a:t>Oryctolagus</a:t>
            </a:r>
            <a:r>
              <a:rPr lang="cs-CZ" altLang="cs-CZ" sz="2800" i="1" dirty="0">
                <a:solidFill>
                  <a:srgbClr val="0000DC"/>
                </a:solidFill>
              </a:rPr>
              <a:t> </a:t>
            </a:r>
            <a:r>
              <a:rPr lang="cs-CZ" altLang="cs-CZ" sz="2800" i="1" dirty="0" err="1">
                <a:solidFill>
                  <a:srgbClr val="0000DC"/>
                </a:solidFill>
              </a:rPr>
              <a:t>cuniculus</a:t>
            </a:r>
            <a:r>
              <a:rPr lang="cs-CZ" altLang="cs-CZ" sz="2800" i="1" dirty="0">
                <a:solidFill>
                  <a:srgbClr val="0000DC"/>
                </a:solidFill>
              </a:rPr>
              <a:t> (králík divoký)</a:t>
            </a:r>
          </a:p>
        </p:txBody>
      </p:sp>
      <p:pic>
        <p:nvPicPr>
          <p:cNvPr id="4096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47875" y="1341438"/>
            <a:ext cx="3455988" cy="3700462"/>
          </a:xfrm>
          <a:noFill/>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1538" y="2997200"/>
            <a:ext cx="4176712" cy="3627438"/>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845" name="Text Box 6">
            <a:extLst>
              <a:ext uri="{FF2B5EF4-FFF2-40B4-BE49-F238E27FC236}">
                <a16:creationId xmlns:a16="http://schemas.microsoft.com/office/drawing/2014/main" id="{85CD5B82-967C-45B7-B015-B95B2F95AF3F}"/>
              </a:ext>
            </a:extLst>
          </p:cNvPr>
          <p:cNvSpPr txBox="1">
            <a:spLocks noChangeArrowheads="1"/>
          </p:cNvSpPr>
          <p:nvPr/>
        </p:nvSpPr>
        <p:spPr bwMode="auto">
          <a:xfrm>
            <a:off x="2047876" y="5300663"/>
            <a:ext cx="3255963" cy="954107"/>
          </a:xfrm>
          <a:prstGeom prst="rect">
            <a:avLst/>
          </a:prstGeom>
          <a:noFill/>
          <a:ln>
            <a:solidFill>
              <a:srgbClr val="0000DC"/>
            </a:solidFill>
          </a:ln>
          <a:effectLst/>
        </p:spPr>
        <p:txBody>
          <a:bodyPr>
            <a:spAutoFit/>
          </a:bodyPr>
          <a:lstStyle/>
          <a:p>
            <a:pPr eaLnBrk="1" hangingPunct="1">
              <a:spcBef>
                <a:spcPct val="50000"/>
              </a:spcBef>
              <a:buClr>
                <a:srgbClr val="000000"/>
              </a:buClr>
              <a:buSzPct val="100000"/>
              <a:buFont typeface="Times New Roman" panose="02020603050405020304" pitchFamily="18" charset="0"/>
              <a:buNone/>
              <a:defRPr/>
            </a:pPr>
            <a:r>
              <a:rPr lang="cs-CZ" altLang="cs-CZ" sz="2800" dirty="0">
                <a:solidFill>
                  <a:srgbClr val="FF0000"/>
                </a:solidFill>
                <a:latin typeface="Calibri" panose="020F0502020204030204" pitchFamily="34" charset="0"/>
                <a:cs typeface="Calibri" panose="020F0502020204030204" pitchFamily="34" charset="0"/>
              </a:rPr>
              <a:t>CCHF, WNV, TAH, CEE,HEV, </a:t>
            </a:r>
            <a:endParaRPr lang="cs-CZ" altLang="cs-CZ" sz="2800" i="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533555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Nadpis 1">
            <a:extLst>
              <a:ext uri="{FF2B5EF4-FFF2-40B4-BE49-F238E27FC236}">
                <a16:creationId xmlns:a16="http://schemas.microsoft.com/office/drawing/2014/main" id="{CD9F4373-93C8-4C61-A01F-DBF015E94D84}"/>
              </a:ext>
            </a:extLst>
          </p:cNvPr>
          <p:cNvSpPr>
            <a:spLocks noGrp="1"/>
          </p:cNvSpPr>
          <p:nvPr>
            <p:ph type="title"/>
          </p:nvPr>
        </p:nvSpPr>
        <p:spPr>
          <a:xfrm>
            <a:off x="1982789" y="68263"/>
            <a:ext cx="8226425" cy="1039812"/>
          </a:xfrm>
          <a:noFill/>
          <a:ln>
            <a:solidFill>
              <a:srgbClr val="0000DC"/>
            </a:solidFill>
          </a:ln>
        </p:spPr>
        <p:txBody>
          <a:bodyPr/>
          <a:lstStyle/>
          <a:p>
            <a:pPr>
              <a:defRPr/>
            </a:pPr>
            <a:r>
              <a:rPr lang="cs-CZ" altLang="cs-CZ" sz="2800" i="1" dirty="0" err="1">
                <a:solidFill>
                  <a:srgbClr val="0000DC"/>
                </a:solidFill>
              </a:rPr>
              <a:t>Sus</a:t>
            </a:r>
            <a:r>
              <a:rPr lang="cs-CZ" altLang="cs-CZ" sz="2800" i="1" dirty="0">
                <a:solidFill>
                  <a:srgbClr val="0000DC"/>
                </a:solidFill>
              </a:rPr>
              <a:t> </a:t>
            </a:r>
            <a:r>
              <a:rPr lang="cs-CZ" altLang="cs-CZ" sz="2800" i="1" dirty="0" err="1">
                <a:solidFill>
                  <a:srgbClr val="0000DC"/>
                </a:solidFill>
              </a:rPr>
              <a:t>scrofa</a:t>
            </a:r>
            <a:r>
              <a:rPr lang="cs-CZ" altLang="cs-CZ" sz="2800" i="1" dirty="0">
                <a:solidFill>
                  <a:srgbClr val="0000DC"/>
                </a:solidFill>
              </a:rPr>
              <a:t> (prase divoké), </a:t>
            </a:r>
            <a:br>
              <a:rPr lang="cs-CZ" altLang="cs-CZ" sz="2800" i="1" dirty="0">
                <a:solidFill>
                  <a:srgbClr val="0000DC"/>
                </a:solidFill>
              </a:rPr>
            </a:br>
            <a:r>
              <a:rPr lang="cs-CZ" altLang="cs-CZ" sz="2800" i="1" dirty="0" err="1">
                <a:solidFill>
                  <a:srgbClr val="0000DC"/>
                </a:solidFill>
              </a:rPr>
              <a:t>Phacochoerus</a:t>
            </a:r>
            <a:r>
              <a:rPr lang="cs-CZ" altLang="cs-CZ" sz="2800" i="1" dirty="0">
                <a:solidFill>
                  <a:srgbClr val="0000DC"/>
                </a:solidFill>
              </a:rPr>
              <a:t> </a:t>
            </a:r>
            <a:r>
              <a:rPr lang="cs-CZ" altLang="cs-CZ" sz="2800" i="1" dirty="0" err="1">
                <a:solidFill>
                  <a:srgbClr val="0000DC"/>
                </a:solidFill>
              </a:rPr>
              <a:t>aethiopicus</a:t>
            </a:r>
            <a:r>
              <a:rPr lang="cs-CZ" altLang="cs-CZ" sz="2800" i="1" dirty="0">
                <a:solidFill>
                  <a:srgbClr val="0000DC"/>
                </a:solidFill>
              </a:rPr>
              <a:t> (prase bradavičnaté) </a:t>
            </a:r>
          </a:p>
        </p:txBody>
      </p:sp>
      <p:pic>
        <p:nvPicPr>
          <p:cNvPr id="4198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03388" y="1196976"/>
            <a:ext cx="4246562" cy="2836863"/>
          </a:xfrm>
          <a:noFill/>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1176" y="3311525"/>
            <a:ext cx="5057775" cy="3422650"/>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869" name="Text Box 6">
            <a:extLst>
              <a:ext uri="{FF2B5EF4-FFF2-40B4-BE49-F238E27FC236}">
                <a16:creationId xmlns:a16="http://schemas.microsoft.com/office/drawing/2014/main" id="{5ED83EC1-3C1D-498D-89B2-67667168F6DD}"/>
              </a:ext>
            </a:extLst>
          </p:cNvPr>
          <p:cNvSpPr txBox="1">
            <a:spLocks noChangeArrowheads="1"/>
          </p:cNvSpPr>
          <p:nvPr/>
        </p:nvSpPr>
        <p:spPr bwMode="auto">
          <a:xfrm>
            <a:off x="1892302" y="4581526"/>
            <a:ext cx="2000430" cy="523875"/>
          </a:xfrm>
          <a:prstGeom prst="rect">
            <a:avLst/>
          </a:prstGeom>
          <a:noFill/>
          <a:ln>
            <a:solidFill>
              <a:srgbClr val="0000DC"/>
            </a:solidFill>
          </a:ln>
          <a:effectLst/>
        </p:spPr>
        <p:txBody>
          <a:bodyPr wrap="square">
            <a:spAutoFit/>
          </a:bodyPr>
          <a:lstStyle/>
          <a:p>
            <a:pPr eaLnBrk="1" hangingPunct="1">
              <a:spcBef>
                <a:spcPct val="50000"/>
              </a:spcBef>
              <a:buClr>
                <a:srgbClr val="000000"/>
              </a:buClr>
              <a:buSzPct val="100000"/>
              <a:buFont typeface="Times New Roman" panose="02020603050405020304" pitchFamily="18" charset="0"/>
              <a:buNone/>
              <a:defRPr/>
            </a:pPr>
            <a:r>
              <a:rPr lang="cs-CZ" altLang="cs-CZ" sz="2800" dirty="0">
                <a:solidFill>
                  <a:srgbClr val="FF0000"/>
                </a:solidFill>
                <a:latin typeface="Calibri" panose="020F0502020204030204" pitchFamily="34" charset="0"/>
                <a:cs typeface="Calibri" panose="020F0502020204030204" pitchFamily="34" charset="0"/>
              </a:rPr>
              <a:t>JE, HEV, ASF</a:t>
            </a:r>
          </a:p>
        </p:txBody>
      </p:sp>
      <p:sp>
        <p:nvSpPr>
          <p:cNvPr id="36870" name="Text Box 7">
            <a:extLst>
              <a:ext uri="{FF2B5EF4-FFF2-40B4-BE49-F238E27FC236}">
                <a16:creationId xmlns:a16="http://schemas.microsoft.com/office/drawing/2014/main" id="{5FDA8148-8B88-4E2E-B7A8-C9EECE35359C}"/>
              </a:ext>
            </a:extLst>
          </p:cNvPr>
          <p:cNvSpPr txBox="1">
            <a:spLocks noChangeArrowheads="1"/>
          </p:cNvSpPr>
          <p:nvPr/>
        </p:nvSpPr>
        <p:spPr bwMode="auto">
          <a:xfrm>
            <a:off x="6959600" y="1677942"/>
            <a:ext cx="2044700" cy="954088"/>
          </a:xfrm>
          <a:prstGeom prst="rect">
            <a:avLst/>
          </a:prstGeom>
          <a:noFill/>
          <a:ln>
            <a:solidFill>
              <a:srgbClr val="0000DC"/>
            </a:solidFill>
          </a:ln>
          <a:effectLst/>
        </p:spPr>
        <p:txBody>
          <a:bodyPr>
            <a:spAutoFit/>
          </a:bodyPr>
          <a:lstStyle/>
          <a:p>
            <a:pPr eaLnBrk="1" hangingPunct="1">
              <a:spcBef>
                <a:spcPct val="50000"/>
              </a:spcBef>
              <a:buClr>
                <a:srgbClr val="000000"/>
              </a:buClr>
              <a:buSzPct val="100000"/>
              <a:buFont typeface="Times New Roman" panose="02020603050405020304" pitchFamily="18" charset="0"/>
              <a:buNone/>
              <a:defRPr/>
            </a:pPr>
            <a:r>
              <a:rPr lang="cs-CZ" altLang="cs-CZ" sz="2800" i="1" dirty="0">
                <a:solidFill>
                  <a:srgbClr val="FF0000"/>
                </a:solidFill>
                <a:latin typeface="Calibri" panose="020F0502020204030204" pitchFamily="34" charset="0"/>
                <a:cs typeface="Calibri" panose="020F0502020204030204" pitchFamily="34" charset="0"/>
              </a:rPr>
              <a:t>T. </a:t>
            </a:r>
            <a:r>
              <a:rPr lang="cs-CZ" altLang="cs-CZ" sz="2800" i="1" dirty="0" err="1">
                <a:solidFill>
                  <a:srgbClr val="FF0000"/>
                </a:solidFill>
                <a:latin typeface="Calibri" panose="020F0502020204030204" pitchFamily="34" charset="0"/>
                <a:cs typeface="Calibri" panose="020F0502020204030204" pitchFamily="34" charset="0"/>
              </a:rPr>
              <a:t>brucei</a:t>
            </a:r>
            <a:r>
              <a:rPr lang="cs-CZ" altLang="cs-CZ" sz="2800" i="1" dirty="0">
                <a:solidFill>
                  <a:srgbClr val="FF0000"/>
                </a:solidFill>
                <a:latin typeface="Calibri" panose="020F0502020204030204" pitchFamily="34" charset="0"/>
                <a:cs typeface="Calibri" panose="020F0502020204030204" pitchFamily="34" charset="0"/>
              </a:rPr>
              <a:t> </a:t>
            </a:r>
            <a:r>
              <a:rPr lang="cs-CZ" altLang="cs-CZ" sz="2800" i="1" dirty="0" err="1">
                <a:solidFill>
                  <a:srgbClr val="FF0000"/>
                </a:solidFill>
                <a:latin typeface="Calibri" panose="020F0502020204030204" pitchFamily="34" charset="0"/>
                <a:cs typeface="Calibri" panose="020F0502020204030204" pitchFamily="34" charset="0"/>
              </a:rPr>
              <a:t>rhodesiese</a:t>
            </a:r>
            <a:endParaRPr lang="cs-CZ" altLang="cs-CZ" sz="2800" i="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755644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Nadpis 1">
            <a:extLst>
              <a:ext uri="{FF2B5EF4-FFF2-40B4-BE49-F238E27FC236}">
                <a16:creationId xmlns:a16="http://schemas.microsoft.com/office/drawing/2014/main" id="{23633188-CD7F-4D38-BB87-9202A57890AD}"/>
              </a:ext>
            </a:extLst>
          </p:cNvPr>
          <p:cNvSpPr>
            <a:spLocks noGrp="1"/>
          </p:cNvSpPr>
          <p:nvPr>
            <p:ph type="title"/>
          </p:nvPr>
        </p:nvSpPr>
        <p:spPr>
          <a:xfrm>
            <a:off x="1800225" y="162154"/>
            <a:ext cx="6551295" cy="1233305"/>
          </a:xfrm>
          <a:noFill/>
          <a:ln>
            <a:solidFill>
              <a:srgbClr val="0000DC"/>
            </a:solidFill>
          </a:ln>
        </p:spPr>
        <p:txBody>
          <a:bodyPr/>
          <a:lstStyle/>
          <a:p>
            <a:pPr>
              <a:defRPr/>
            </a:pPr>
            <a:r>
              <a:rPr lang="cs-CZ" altLang="cs-CZ" sz="2800" i="1" dirty="0" err="1">
                <a:solidFill>
                  <a:srgbClr val="0000DC"/>
                </a:solidFill>
              </a:rPr>
              <a:t>Capreolus</a:t>
            </a:r>
            <a:r>
              <a:rPr lang="cs-CZ" altLang="cs-CZ" sz="2800" i="1" dirty="0">
                <a:solidFill>
                  <a:srgbClr val="0000DC"/>
                </a:solidFill>
              </a:rPr>
              <a:t> </a:t>
            </a:r>
            <a:r>
              <a:rPr lang="cs-CZ" altLang="cs-CZ" sz="2800" i="1" dirty="0" err="1">
                <a:solidFill>
                  <a:srgbClr val="0000DC"/>
                </a:solidFill>
              </a:rPr>
              <a:t>capreolus</a:t>
            </a:r>
            <a:r>
              <a:rPr lang="cs-CZ" altLang="cs-CZ" sz="2800" i="1" dirty="0">
                <a:solidFill>
                  <a:srgbClr val="0000DC"/>
                </a:solidFill>
              </a:rPr>
              <a:t> (srnec obecný),</a:t>
            </a:r>
            <a:br>
              <a:rPr lang="cs-CZ" altLang="cs-CZ" sz="2800" i="1" dirty="0">
                <a:solidFill>
                  <a:srgbClr val="0000DC"/>
                </a:solidFill>
              </a:rPr>
            </a:br>
            <a:r>
              <a:rPr lang="cs-CZ" altLang="cs-CZ" sz="2800" i="1" dirty="0">
                <a:solidFill>
                  <a:srgbClr val="0000DC"/>
                </a:solidFill>
              </a:rPr>
              <a:t> </a:t>
            </a:r>
            <a:r>
              <a:rPr lang="cs-CZ" altLang="cs-CZ" sz="2800" i="1" dirty="0" err="1">
                <a:solidFill>
                  <a:srgbClr val="0000DC"/>
                </a:solidFill>
              </a:rPr>
              <a:t>Cervus</a:t>
            </a:r>
            <a:r>
              <a:rPr lang="cs-CZ" altLang="cs-CZ" sz="2800" i="1" dirty="0">
                <a:solidFill>
                  <a:srgbClr val="0000DC"/>
                </a:solidFill>
              </a:rPr>
              <a:t> </a:t>
            </a:r>
            <a:r>
              <a:rPr lang="cs-CZ" altLang="cs-CZ" sz="2800" i="1" dirty="0" err="1">
                <a:solidFill>
                  <a:srgbClr val="0000DC"/>
                </a:solidFill>
              </a:rPr>
              <a:t>elaphus</a:t>
            </a:r>
            <a:r>
              <a:rPr lang="cs-CZ" altLang="cs-CZ" sz="2800" i="1" dirty="0">
                <a:solidFill>
                  <a:srgbClr val="0000DC"/>
                </a:solidFill>
              </a:rPr>
              <a:t> (jelen evropský)</a:t>
            </a:r>
          </a:p>
        </p:txBody>
      </p:sp>
      <p:pic>
        <p:nvPicPr>
          <p:cNvPr id="4301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47850" y="1700213"/>
            <a:ext cx="4057650" cy="3448050"/>
          </a:xfrm>
          <a:noFill/>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1375" y="2847975"/>
            <a:ext cx="4470400" cy="3886200"/>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893" name="Text Box 6">
            <a:extLst>
              <a:ext uri="{FF2B5EF4-FFF2-40B4-BE49-F238E27FC236}">
                <a16:creationId xmlns:a16="http://schemas.microsoft.com/office/drawing/2014/main" id="{EC6B0E8A-D9DE-40DB-9666-5CD26C21C89F}"/>
              </a:ext>
            </a:extLst>
          </p:cNvPr>
          <p:cNvSpPr txBox="1">
            <a:spLocks noChangeArrowheads="1"/>
          </p:cNvSpPr>
          <p:nvPr/>
        </p:nvSpPr>
        <p:spPr bwMode="auto">
          <a:xfrm>
            <a:off x="6371114" y="1686177"/>
            <a:ext cx="2607423" cy="461665"/>
          </a:xfrm>
          <a:prstGeom prst="rect">
            <a:avLst/>
          </a:prstGeom>
          <a:noFill/>
          <a:ln>
            <a:solidFill>
              <a:srgbClr val="0000DC"/>
            </a:solidFill>
          </a:ln>
          <a:effectLst/>
        </p:spPr>
        <p:txBody>
          <a:bodyPr wrap="square">
            <a:spAutoFit/>
          </a:bodyPr>
          <a:lstStyle/>
          <a:p>
            <a:pPr eaLnBrk="1" hangingPunct="1">
              <a:spcBef>
                <a:spcPct val="50000"/>
              </a:spcBef>
              <a:buClr>
                <a:srgbClr val="000000"/>
              </a:buClr>
              <a:buSzPct val="100000"/>
              <a:buFont typeface="Times New Roman" panose="02020603050405020304" pitchFamily="18" charset="0"/>
              <a:buNone/>
              <a:defRPr/>
            </a:pPr>
            <a:r>
              <a:rPr lang="cs-CZ" altLang="cs-CZ" i="1" dirty="0" err="1">
                <a:solidFill>
                  <a:srgbClr val="FF0000"/>
                </a:solidFill>
                <a:latin typeface="Calibri" panose="020F0502020204030204" pitchFamily="34" charset="0"/>
                <a:cs typeface="Calibri" panose="020F0502020204030204" pitchFamily="34" charset="0"/>
              </a:rPr>
              <a:t>Lyssavirus</a:t>
            </a:r>
            <a:r>
              <a:rPr lang="cs-CZ" altLang="cs-CZ" dirty="0">
                <a:solidFill>
                  <a:srgbClr val="FF0000"/>
                </a:solidFill>
                <a:latin typeface="Calibri" panose="020F0502020204030204" pitchFamily="34" charset="0"/>
                <a:cs typeface="Calibri" panose="020F0502020204030204" pitchFamily="34" charset="0"/>
              </a:rPr>
              <a:t> </a:t>
            </a:r>
            <a:r>
              <a:rPr lang="cs-CZ" altLang="cs-CZ" dirty="0" err="1">
                <a:solidFill>
                  <a:srgbClr val="FF0000"/>
                </a:solidFill>
                <a:latin typeface="Calibri" panose="020F0502020204030204" pitchFamily="34" charset="0"/>
                <a:cs typeface="Calibri" panose="020F0502020204030204" pitchFamily="34" charset="0"/>
              </a:rPr>
              <a:t>s.s</a:t>
            </a:r>
            <a:r>
              <a:rPr lang="cs-CZ" altLang="cs-CZ" dirty="0">
                <a:solidFill>
                  <a:srgbClr val="FF0000"/>
                </a:solidFill>
                <a:latin typeface="Calibri" panose="020F0502020204030204" pitchFamily="34" charset="0"/>
                <a:cs typeface="Calibri" panose="020F0502020204030204" pitchFamily="34" charset="0"/>
              </a:rPr>
              <a:t>., HEV</a:t>
            </a:r>
            <a:endParaRPr lang="cs-CZ" altLang="cs-CZ" i="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973717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ovéPole 1">
            <a:extLst>
              <a:ext uri="{FF2B5EF4-FFF2-40B4-BE49-F238E27FC236}">
                <a16:creationId xmlns:a16="http://schemas.microsoft.com/office/drawing/2014/main" id="{7BEAF444-B748-4768-811E-9E77C577F9DA}"/>
              </a:ext>
            </a:extLst>
          </p:cNvPr>
          <p:cNvSpPr txBox="1">
            <a:spLocks noChangeArrowheads="1"/>
          </p:cNvSpPr>
          <p:nvPr/>
        </p:nvSpPr>
        <p:spPr bwMode="auto">
          <a:xfrm>
            <a:off x="705392" y="631236"/>
            <a:ext cx="11138263" cy="5139869"/>
          </a:xfrm>
          <a:prstGeom prst="rect">
            <a:avLst/>
          </a:prstGeom>
          <a:noFill/>
          <a:ln>
            <a:noFill/>
          </a:ln>
        </p:spPr>
        <p:txBody>
          <a:bodyPr wrap="square">
            <a:spAutoFit/>
          </a:bodyPr>
          <a:lstStyle/>
          <a:p>
            <a:pPr>
              <a:spcBef>
                <a:spcPts val="800"/>
              </a:spcBef>
              <a:buClr>
                <a:srgbClr val="000000"/>
              </a:buClr>
              <a:buSzPct val="100000"/>
              <a:defRPr/>
            </a:pPr>
            <a:r>
              <a:rPr lang="cs-CZ" altLang="cs-CZ" sz="3600" dirty="0">
                <a:solidFill>
                  <a:srgbClr val="0000DC"/>
                </a:solidFill>
                <a:latin typeface="Calibri" panose="020F0502020204030204" pitchFamily="34" charset="0"/>
                <a:cs typeface="Calibri" panose="020F0502020204030204" pitchFamily="34" charset="0"/>
              </a:rPr>
              <a:t>Hostitel – </a:t>
            </a:r>
            <a:r>
              <a:rPr lang="cs-CZ" altLang="cs-CZ" dirty="0">
                <a:solidFill>
                  <a:srgbClr val="0000DC"/>
                </a:solidFill>
                <a:latin typeface="Calibri" panose="020F0502020204030204" pitchFamily="34" charset="0"/>
                <a:cs typeface="Calibri" panose="020F0502020204030204" pitchFamily="34" charset="0"/>
              </a:rPr>
              <a:t>agens v něm bylo detegováno nebo izolováno</a:t>
            </a:r>
          </a:p>
          <a:p>
            <a:pPr>
              <a:spcBef>
                <a:spcPts val="800"/>
              </a:spcBef>
              <a:buClr>
                <a:srgbClr val="000000"/>
              </a:buClr>
              <a:buSzPct val="100000"/>
              <a:defRPr/>
            </a:pPr>
            <a:endParaRPr lang="cs-CZ" altLang="cs-CZ" sz="3600" dirty="0">
              <a:solidFill>
                <a:srgbClr val="0000DC"/>
              </a:solidFill>
              <a:latin typeface="Calibri" panose="020F0502020204030204" pitchFamily="34" charset="0"/>
              <a:cs typeface="Calibri" panose="020F0502020204030204" pitchFamily="34" charset="0"/>
            </a:endParaRPr>
          </a:p>
          <a:p>
            <a:pPr>
              <a:spcBef>
                <a:spcPts val="800"/>
              </a:spcBef>
              <a:buClr>
                <a:srgbClr val="000000"/>
              </a:buClr>
              <a:buSzPct val="100000"/>
              <a:defRPr/>
            </a:pPr>
            <a:r>
              <a:rPr lang="cs-CZ" altLang="cs-CZ" sz="3600" dirty="0">
                <a:solidFill>
                  <a:srgbClr val="0000DC"/>
                </a:solidFill>
                <a:latin typeface="Calibri" panose="020F0502020204030204" pitchFamily="34" charset="0"/>
                <a:cs typeface="Calibri" panose="020F0502020204030204" pitchFamily="34" charset="0"/>
              </a:rPr>
              <a:t>Hostitel amplifikátor – </a:t>
            </a:r>
            <a:r>
              <a:rPr lang="cs-CZ" altLang="cs-CZ" dirty="0">
                <a:solidFill>
                  <a:srgbClr val="0000DC"/>
                </a:solidFill>
                <a:latin typeface="Calibri" panose="020F0502020204030204" pitchFamily="34" charset="0"/>
                <a:cs typeface="Calibri" panose="020F0502020204030204" pitchFamily="34" charset="0"/>
              </a:rPr>
              <a:t>vyšší</a:t>
            </a:r>
            <a:r>
              <a:rPr lang="cs-CZ" altLang="cs-CZ" sz="3600" dirty="0">
                <a:solidFill>
                  <a:srgbClr val="0000DC"/>
                </a:solidFill>
                <a:latin typeface="Calibri" panose="020F0502020204030204" pitchFamily="34" charset="0"/>
                <a:cs typeface="Calibri" panose="020F0502020204030204" pitchFamily="34" charset="0"/>
              </a:rPr>
              <a:t> </a:t>
            </a:r>
            <a:r>
              <a:rPr lang="cs-CZ" dirty="0">
                <a:solidFill>
                  <a:srgbClr val="0000DC"/>
                </a:solidFill>
                <a:latin typeface="Calibri" panose="020F0502020204030204" pitchFamily="34" charset="0"/>
                <a:cs typeface="Calibri" panose="020F0502020204030204" pitchFamily="34" charset="0"/>
              </a:rPr>
              <a:t>koncentrace </a:t>
            </a:r>
            <a:r>
              <a:rPr lang="cs-CZ" dirty="0" err="1">
                <a:solidFill>
                  <a:srgbClr val="0000DC"/>
                </a:solidFill>
                <a:latin typeface="Calibri" panose="020F0502020204030204" pitchFamily="34" charset="0"/>
                <a:cs typeface="Calibri" panose="020F0502020204030204" pitchFamily="34" charset="0"/>
              </a:rPr>
              <a:t>patogena</a:t>
            </a:r>
            <a:r>
              <a:rPr lang="cs-CZ" dirty="0">
                <a:solidFill>
                  <a:srgbClr val="0000DC"/>
                </a:solidFill>
                <a:latin typeface="Calibri" panose="020F0502020204030204" pitchFamily="34" charset="0"/>
                <a:cs typeface="Calibri" panose="020F0502020204030204" pitchFamily="34" charset="0"/>
              </a:rPr>
              <a:t> a nejméně několik dní v jeho moči, trusu anebo krvi, takže tento hostitel se může stát donorem nákazy (př. JEV)</a:t>
            </a:r>
            <a:r>
              <a:rPr lang="cs-CZ" altLang="cs-CZ" dirty="0">
                <a:solidFill>
                  <a:srgbClr val="0000DC"/>
                </a:solidFill>
                <a:latin typeface="Calibri" panose="020F0502020204030204" pitchFamily="34" charset="0"/>
                <a:cs typeface="Calibri" panose="020F0502020204030204" pitchFamily="34" charset="0"/>
              </a:rPr>
              <a:t> </a:t>
            </a:r>
          </a:p>
          <a:p>
            <a:pPr>
              <a:spcBef>
                <a:spcPts val="800"/>
              </a:spcBef>
              <a:buClr>
                <a:srgbClr val="000000"/>
              </a:buClr>
              <a:buSzPct val="100000"/>
              <a:defRPr/>
            </a:pPr>
            <a:endParaRPr lang="cs-CZ" altLang="cs-CZ" sz="3600" dirty="0">
              <a:solidFill>
                <a:srgbClr val="0000DC"/>
              </a:solidFill>
              <a:latin typeface="Calibri" panose="020F0502020204030204" pitchFamily="34" charset="0"/>
              <a:cs typeface="Calibri" panose="020F0502020204030204" pitchFamily="34" charset="0"/>
            </a:endParaRPr>
          </a:p>
          <a:p>
            <a:pPr>
              <a:spcBef>
                <a:spcPts val="800"/>
              </a:spcBef>
              <a:buClr>
                <a:srgbClr val="000000"/>
              </a:buClr>
              <a:buSzPct val="100000"/>
              <a:defRPr/>
            </a:pPr>
            <a:r>
              <a:rPr lang="cs-CZ" altLang="cs-CZ" sz="3600" dirty="0">
                <a:solidFill>
                  <a:srgbClr val="0000DC"/>
                </a:solidFill>
                <a:latin typeface="Calibri" panose="020F0502020204030204" pitchFamily="34" charset="0"/>
                <a:cs typeface="Calibri" panose="020F0502020204030204" pitchFamily="34" charset="0"/>
              </a:rPr>
              <a:t>Rezervoár (</a:t>
            </a:r>
            <a:r>
              <a:rPr lang="cs-CZ" altLang="cs-CZ" sz="3600" dirty="0" err="1">
                <a:solidFill>
                  <a:srgbClr val="0000DC"/>
                </a:solidFill>
                <a:latin typeface="Calibri" panose="020F0502020204030204" pitchFamily="34" charset="0"/>
                <a:cs typeface="Calibri" panose="020F0502020204030204" pitchFamily="34" charset="0"/>
              </a:rPr>
              <a:t>obrtalovec</a:t>
            </a:r>
            <a:r>
              <a:rPr lang="cs-CZ" altLang="cs-CZ" sz="3600" dirty="0">
                <a:solidFill>
                  <a:srgbClr val="0000DC"/>
                </a:solidFill>
                <a:latin typeface="Calibri" panose="020F0502020204030204" pitchFamily="34" charset="0"/>
                <a:cs typeface="Calibri" panose="020F0502020204030204" pitchFamily="34" charset="0"/>
              </a:rPr>
              <a:t>/bezobratlí)- </a:t>
            </a:r>
            <a:r>
              <a:rPr lang="cs-CZ" dirty="0">
                <a:solidFill>
                  <a:srgbClr val="0000DC"/>
                </a:solidFill>
                <a:latin typeface="Calibri" panose="020F0502020204030204" pitchFamily="34" charset="0"/>
                <a:cs typeface="Calibri" panose="020F0502020204030204" pitchFamily="34" charset="0"/>
              </a:rPr>
              <a:t>zabezpečuje dlouhodobé přežití agens i v </a:t>
            </a:r>
            <a:r>
              <a:rPr lang="cs-CZ" dirty="0" err="1">
                <a:solidFill>
                  <a:srgbClr val="0000DC"/>
                </a:solidFill>
                <a:latin typeface="Calibri" panose="020F0502020204030204" pitchFamily="34" charset="0"/>
                <a:cs typeface="Calibri" panose="020F0502020204030204" pitchFamily="34" charset="0"/>
              </a:rPr>
              <a:t>meziepidemickém</a:t>
            </a:r>
            <a:r>
              <a:rPr lang="cs-CZ" dirty="0">
                <a:solidFill>
                  <a:srgbClr val="0000DC"/>
                </a:solidFill>
                <a:latin typeface="Calibri" panose="020F0502020204030204" pitchFamily="34" charset="0"/>
                <a:cs typeface="Calibri" panose="020F0502020204030204" pitchFamily="34" charset="0"/>
              </a:rPr>
              <a:t> období</a:t>
            </a:r>
          </a:p>
          <a:p>
            <a:pPr>
              <a:spcBef>
                <a:spcPts val="800"/>
              </a:spcBef>
              <a:buClr>
                <a:srgbClr val="000000"/>
              </a:buClr>
              <a:buSzPct val="100000"/>
              <a:defRPr/>
            </a:pPr>
            <a:endParaRPr lang="cs-CZ" altLang="cs-CZ" dirty="0">
              <a:solidFill>
                <a:srgbClr val="0000DC"/>
              </a:solidFill>
              <a:latin typeface="Calibri" panose="020F0502020204030204" pitchFamily="34" charset="0"/>
              <a:cs typeface="Calibri" panose="020F0502020204030204" pitchFamily="34" charset="0"/>
            </a:endParaRPr>
          </a:p>
          <a:p>
            <a:pPr>
              <a:spcBef>
                <a:spcPts val="800"/>
              </a:spcBef>
              <a:buClr>
                <a:srgbClr val="000000"/>
              </a:buClr>
              <a:buSzPct val="100000"/>
              <a:defRPr/>
            </a:pPr>
            <a:r>
              <a:rPr lang="cs-CZ" altLang="cs-CZ" sz="3600" dirty="0">
                <a:solidFill>
                  <a:srgbClr val="0000DC"/>
                </a:solidFill>
                <a:latin typeface="Calibri" panose="020F0502020204030204" pitchFamily="34" charset="0"/>
                <a:cs typeface="Calibri" panose="020F0502020204030204" pitchFamily="34" charset="0"/>
              </a:rPr>
              <a:t>Hostitel nahodilý </a:t>
            </a:r>
            <a:r>
              <a:rPr lang="cs-CZ" altLang="cs-CZ" dirty="0">
                <a:solidFill>
                  <a:srgbClr val="0000DC"/>
                </a:solidFill>
                <a:latin typeface="Calibri" panose="020F0502020204030204" pitchFamily="34" charset="0"/>
                <a:cs typeface="Calibri" panose="020F0502020204030204" pitchFamily="34" charset="0"/>
              </a:rPr>
              <a:t>- nehraje žádnou roli v epizootickém procesu</a:t>
            </a:r>
          </a:p>
        </p:txBody>
      </p:sp>
    </p:spTree>
    <p:extLst>
      <p:ext uri="{BB962C8B-B14F-4D97-AF65-F5344CB8AC3E}">
        <p14:creationId xmlns:p14="http://schemas.microsoft.com/office/powerpoint/2010/main" val="28312037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2FF8D73-0549-4217-830A-26210E22D3C6}"/>
              </a:ext>
            </a:extLst>
          </p:cNvPr>
          <p:cNvSpPr txBox="1">
            <a:spLocks/>
          </p:cNvSpPr>
          <p:nvPr/>
        </p:nvSpPr>
        <p:spPr bwMode="auto">
          <a:xfrm>
            <a:off x="2003426" y="417513"/>
            <a:ext cx="8228013" cy="855662"/>
          </a:xfrm>
          <a:prstGeom prst="rect">
            <a:avLst/>
          </a:prstGeom>
          <a:noFill/>
          <a:ln>
            <a:solidFill>
              <a:srgbClr val="0000DC"/>
            </a:solidFill>
          </a:ln>
          <a:effectLst/>
        </p:spPr>
        <p:txBody>
          <a:bodyPr lIns="90000" tIns="46800" rIns="90000" bIns="46800" anchor="ctr"/>
          <a:lst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defRPr>
            </a:lvl9pPr>
          </a:lstStyle>
          <a:p>
            <a:pPr>
              <a:defRPr/>
            </a:pPr>
            <a:r>
              <a:rPr lang="cs-CZ" altLang="cs-CZ" sz="2800" i="1" kern="0" dirty="0" err="1">
                <a:solidFill>
                  <a:srgbClr val="0000DC"/>
                </a:solidFill>
              </a:rPr>
              <a:t>Odocoileus</a:t>
            </a:r>
            <a:r>
              <a:rPr lang="cs-CZ" altLang="cs-CZ" sz="2800" i="1" kern="0" dirty="0">
                <a:solidFill>
                  <a:srgbClr val="0000DC"/>
                </a:solidFill>
              </a:rPr>
              <a:t> </a:t>
            </a:r>
            <a:r>
              <a:rPr lang="cs-CZ" altLang="cs-CZ" sz="2800" i="1" kern="0" dirty="0" err="1">
                <a:solidFill>
                  <a:srgbClr val="0000DC"/>
                </a:solidFill>
              </a:rPr>
              <a:t>virginianus</a:t>
            </a:r>
            <a:r>
              <a:rPr lang="cs-CZ" altLang="cs-CZ" sz="2800" i="1" kern="0" dirty="0">
                <a:solidFill>
                  <a:srgbClr val="0000DC"/>
                </a:solidFill>
              </a:rPr>
              <a:t> (jelenec běloocasý) </a:t>
            </a:r>
            <a:br>
              <a:rPr lang="cs-CZ" altLang="cs-CZ" sz="2800" i="1" kern="0" dirty="0">
                <a:solidFill>
                  <a:srgbClr val="0000DC"/>
                </a:solidFill>
              </a:rPr>
            </a:br>
            <a:r>
              <a:rPr lang="cs-CZ" altLang="cs-CZ" sz="2800" i="1" kern="0" dirty="0" err="1">
                <a:solidFill>
                  <a:srgbClr val="0000DC"/>
                </a:solidFill>
              </a:rPr>
              <a:t>White-tailed</a:t>
            </a:r>
            <a:r>
              <a:rPr lang="cs-CZ" altLang="cs-CZ" sz="2800" i="1" kern="0" dirty="0">
                <a:solidFill>
                  <a:srgbClr val="0000DC"/>
                </a:solidFill>
              </a:rPr>
              <a:t> </a:t>
            </a:r>
            <a:r>
              <a:rPr lang="cs-CZ" altLang="cs-CZ" sz="2800" i="1" kern="0" dirty="0" err="1">
                <a:solidFill>
                  <a:srgbClr val="0000DC"/>
                </a:solidFill>
              </a:rPr>
              <a:t>deer</a:t>
            </a:r>
            <a:endParaRPr lang="cs-CZ" altLang="cs-CZ" sz="2800" i="1" kern="0" dirty="0">
              <a:solidFill>
                <a:srgbClr val="0000DC"/>
              </a:solidFill>
            </a:endParaRPr>
          </a:p>
        </p:txBody>
      </p:sp>
      <p:pic>
        <p:nvPicPr>
          <p:cNvPr id="44035" name="Obrázek 5"/>
          <p:cNvPicPr>
            <a:picLocks noChangeAspect="1" noChangeArrowheads="1"/>
          </p:cNvPicPr>
          <p:nvPr/>
        </p:nvPicPr>
        <p:blipFill>
          <a:blip r:embed="rId2">
            <a:extLst>
              <a:ext uri="{28A0092B-C50C-407E-A947-70E740481C1C}">
                <a14:useLocalDpi xmlns:a14="http://schemas.microsoft.com/office/drawing/2010/main" val="0"/>
              </a:ext>
            </a:extLst>
          </a:blip>
          <a:srcRect l="28738" t="11044" r="30313" b="64000"/>
          <a:stretch>
            <a:fillRect/>
          </a:stretch>
        </p:blipFill>
        <p:spPr bwMode="auto">
          <a:xfrm>
            <a:off x="1524000" y="1370014"/>
            <a:ext cx="5678488"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Obrázek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126" y="3744913"/>
            <a:ext cx="4225925" cy="281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Obrázek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6275" y="4076700"/>
            <a:ext cx="21161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TextovéPole 5"/>
          <p:cNvSpPr txBox="1">
            <a:spLocks noChangeArrowheads="1"/>
          </p:cNvSpPr>
          <p:nvPr/>
        </p:nvSpPr>
        <p:spPr bwMode="auto">
          <a:xfrm>
            <a:off x="7535863" y="2070101"/>
            <a:ext cx="2514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cs-CZ" altLang="cs-CZ">
                <a:solidFill>
                  <a:srgbClr val="FF0000"/>
                </a:solidFill>
                <a:latin typeface="Calibri" panose="020F0502020204030204" pitchFamily="34" charset="0"/>
                <a:cs typeface="Calibri" panose="020F0502020204030204" pitchFamily="34" charset="0"/>
              </a:rPr>
              <a:t>SARS-CoV-2?</a:t>
            </a:r>
          </a:p>
        </p:txBody>
      </p:sp>
      <p:sp>
        <p:nvSpPr>
          <p:cNvPr id="44039" name="TextovéPole 9"/>
          <p:cNvSpPr txBox="1">
            <a:spLocks noChangeArrowheads="1"/>
          </p:cNvSpPr>
          <p:nvPr/>
        </p:nvSpPr>
        <p:spPr bwMode="auto">
          <a:xfrm>
            <a:off x="6672263" y="2817814"/>
            <a:ext cx="48958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cs-CZ" altLang="cs-CZ" sz="2800">
                <a:solidFill>
                  <a:srgbClr val="FF0000"/>
                </a:solidFill>
                <a:latin typeface="Calibri" panose="020F0502020204030204" pitchFamily="34" charset="0"/>
                <a:cs typeface="Calibri" panose="020F0502020204030204" pitchFamily="34" charset="0"/>
              </a:rPr>
              <a:t>Deer-to-deer transmission</a:t>
            </a:r>
          </a:p>
        </p:txBody>
      </p:sp>
    </p:spTree>
    <p:extLst>
      <p:ext uri="{BB962C8B-B14F-4D97-AF65-F5344CB8AC3E}">
        <p14:creationId xmlns:p14="http://schemas.microsoft.com/office/powerpoint/2010/main" val="37993118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BD1F8539-6D9F-4A8A-B52C-97B65FE83BE2}"/>
              </a:ext>
            </a:extLst>
          </p:cNvPr>
          <p:cNvSpPr>
            <a:spLocks noGrp="1" noChangeArrowheads="1"/>
          </p:cNvSpPr>
          <p:nvPr>
            <p:ph type="title"/>
          </p:nvPr>
        </p:nvSpPr>
        <p:spPr>
          <a:xfrm>
            <a:off x="1982789" y="2349501"/>
            <a:ext cx="8226425" cy="550453"/>
          </a:xfrm>
          <a:noFill/>
        </p:spPr>
        <p:txBody>
          <a:bodyPr/>
          <a:lstStyle/>
          <a:p>
            <a:pPr>
              <a:defRPr/>
            </a:pPr>
            <a:r>
              <a:rPr lang="cs-CZ" altLang="cs-CZ" dirty="0">
                <a:solidFill>
                  <a:srgbClr val="0000DC"/>
                </a:solidFill>
              </a:rPr>
              <a:t>DALŠÍ SKUPINY OBRATLOVCŮ</a:t>
            </a:r>
          </a:p>
        </p:txBody>
      </p:sp>
    </p:spTree>
    <p:extLst>
      <p:ext uri="{BB962C8B-B14F-4D97-AF65-F5344CB8AC3E}">
        <p14:creationId xmlns:p14="http://schemas.microsoft.com/office/powerpoint/2010/main" val="7258660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973009-12A7-4D6E-93AA-030390785485}"/>
              </a:ext>
            </a:extLst>
          </p:cNvPr>
          <p:cNvSpPr>
            <a:spLocks noGrp="1"/>
          </p:cNvSpPr>
          <p:nvPr>
            <p:ph type="title"/>
          </p:nvPr>
        </p:nvSpPr>
        <p:spPr>
          <a:noFill/>
          <a:ln>
            <a:solidFill>
              <a:srgbClr val="0000DC"/>
            </a:solidFill>
          </a:ln>
        </p:spPr>
        <p:txBody>
          <a:bodyPr/>
          <a:lstStyle/>
          <a:p>
            <a:pPr>
              <a:defRPr/>
            </a:pPr>
            <a:r>
              <a:rPr lang="cs-CZ" dirty="0">
                <a:solidFill>
                  <a:srgbClr val="0000DC"/>
                </a:solidFill>
              </a:rPr>
              <a:t>Ptáci (</a:t>
            </a:r>
            <a:r>
              <a:rPr lang="cs-CZ" dirty="0" err="1">
                <a:solidFill>
                  <a:srgbClr val="0000DC"/>
                </a:solidFill>
              </a:rPr>
              <a:t>Aves</a:t>
            </a:r>
            <a:r>
              <a:rPr lang="cs-CZ" dirty="0" smtClean="0">
                <a:solidFill>
                  <a:srgbClr val="0000DC"/>
                </a:solidFill>
              </a:rPr>
              <a:t>)</a:t>
            </a:r>
            <a:endParaRPr lang="cs-CZ" dirty="0">
              <a:solidFill>
                <a:srgbClr val="0000DC"/>
              </a:solidFill>
            </a:endParaRPr>
          </a:p>
        </p:txBody>
      </p:sp>
      <p:sp>
        <p:nvSpPr>
          <p:cNvPr id="3" name="Zástupný symbol pro obsah 2">
            <a:extLst>
              <a:ext uri="{FF2B5EF4-FFF2-40B4-BE49-F238E27FC236}">
                <a16:creationId xmlns:a16="http://schemas.microsoft.com/office/drawing/2014/main" id="{B304330B-303D-4327-8841-DDE83001A353}"/>
              </a:ext>
            </a:extLst>
          </p:cNvPr>
          <p:cNvSpPr>
            <a:spLocks noGrp="1"/>
          </p:cNvSpPr>
          <p:nvPr>
            <p:ph idx="1"/>
          </p:nvPr>
        </p:nvSpPr>
        <p:spPr>
          <a:xfrm>
            <a:off x="1055224" y="1622768"/>
            <a:ext cx="9859701" cy="4956175"/>
          </a:xfrm>
          <a:noFill/>
        </p:spPr>
        <p:txBody>
          <a:bodyPr/>
          <a:lstStyle/>
          <a:p>
            <a:pPr marL="72000" indent="0">
              <a:buNone/>
              <a:defRPr/>
            </a:pPr>
            <a:r>
              <a:rPr lang="cs-CZ" altLang="cs-CZ" b="1" dirty="0">
                <a:solidFill>
                  <a:srgbClr val="0000DC"/>
                </a:solidFill>
              </a:rPr>
              <a:t>VIRY</a:t>
            </a:r>
          </a:p>
          <a:p>
            <a:pPr>
              <a:defRPr/>
            </a:pPr>
            <a:r>
              <a:rPr lang="cs-CZ" altLang="cs-CZ" sz="2000" dirty="0">
                <a:solidFill>
                  <a:srgbClr val="0000DC"/>
                </a:solidFill>
              </a:rPr>
              <a:t> </a:t>
            </a:r>
            <a:r>
              <a:rPr lang="cs-CZ" altLang="cs-CZ" sz="2400" dirty="0" err="1">
                <a:solidFill>
                  <a:srgbClr val="0000DC"/>
                </a:solidFill>
              </a:rPr>
              <a:t>alfaviry</a:t>
            </a:r>
            <a:r>
              <a:rPr lang="cs-CZ" altLang="cs-CZ" sz="2400" dirty="0">
                <a:solidFill>
                  <a:srgbClr val="0000DC"/>
                </a:solidFill>
              </a:rPr>
              <a:t> </a:t>
            </a:r>
            <a:r>
              <a:rPr lang="cs-CZ" altLang="cs-CZ" sz="2400" dirty="0" err="1">
                <a:solidFill>
                  <a:srgbClr val="0000DC"/>
                </a:solidFill>
              </a:rPr>
              <a:t>Sindbis</a:t>
            </a:r>
            <a:r>
              <a:rPr lang="cs-CZ" altLang="cs-CZ" sz="2400" dirty="0">
                <a:solidFill>
                  <a:srgbClr val="0000DC"/>
                </a:solidFill>
              </a:rPr>
              <a:t> (koloniální vodní ptáci a pěvci), EEE, WEE (hlavně pěvci, bažant), </a:t>
            </a:r>
            <a:r>
              <a:rPr lang="cs-CZ" altLang="cs-CZ" sz="2400" dirty="0" err="1">
                <a:solidFill>
                  <a:srgbClr val="0000DC"/>
                </a:solidFill>
              </a:rPr>
              <a:t>Mayaro</a:t>
            </a:r>
            <a:r>
              <a:rPr lang="cs-CZ" altLang="cs-CZ" sz="2400" dirty="0">
                <a:solidFill>
                  <a:srgbClr val="0000DC"/>
                </a:solidFill>
              </a:rPr>
              <a:t>, </a:t>
            </a:r>
            <a:r>
              <a:rPr lang="cs-CZ" altLang="cs-CZ" sz="2400" dirty="0" err="1">
                <a:solidFill>
                  <a:srgbClr val="0000DC"/>
                </a:solidFill>
              </a:rPr>
              <a:t>Ross</a:t>
            </a:r>
            <a:r>
              <a:rPr lang="cs-CZ" altLang="cs-CZ" sz="2400" dirty="0">
                <a:solidFill>
                  <a:srgbClr val="0000DC"/>
                </a:solidFill>
              </a:rPr>
              <a:t> River a </a:t>
            </a:r>
            <a:r>
              <a:rPr lang="cs-CZ" altLang="cs-CZ" sz="2400" dirty="0" err="1">
                <a:solidFill>
                  <a:srgbClr val="0000DC"/>
                </a:solidFill>
              </a:rPr>
              <a:t>Barmah</a:t>
            </a:r>
            <a:r>
              <a:rPr lang="cs-CZ" altLang="cs-CZ" sz="2400" dirty="0">
                <a:solidFill>
                  <a:srgbClr val="0000DC"/>
                </a:solidFill>
              </a:rPr>
              <a:t> </a:t>
            </a:r>
            <a:r>
              <a:rPr lang="cs-CZ" altLang="cs-CZ" sz="2400" dirty="0" err="1">
                <a:solidFill>
                  <a:srgbClr val="0000DC"/>
                </a:solidFill>
              </a:rPr>
              <a:t>Forest</a:t>
            </a:r>
            <a:r>
              <a:rPr lang="cs-CZ" altLang="cs-CZ" sz="2400" dirty="0">
                <a:solidFill>
                  <a:srgbClr val="0000DC"/>
                </a:solidFill>
              </a:rPr>
              <a:t>, </a:t>
            </a:r>
            <a:r>
              <a:rPr lang="cs-CZ" altLang="cs-CZ" sz="2400" dirty="0" err="1">
                <a:solidFill>
                  <a:srgbClr val="0000DC"/>
                </a:solidFill>
              </a:rPr>
              <a:t>flaviviry</a:t>
            </a:r>
            <a:r>
              <a:rPr lang="cs-CZ" altLang="cs-CZ" sz="2400" dirty="0">
                <a:solidFill>
                  <a:srgbClr val="0000DC"/>
                </a:solidFill>
              </a:rPr>
              <a:t> JE (</a:t>
            </a:r>
            <a:r>
              <a:rPr lang="cs-CZ" altLang="cs-CZ" sz="2400" dirty="0" err="1">
                <a:solidFill>
                  <a:srgbClr val="0000DC"/>
                </a:solidFill>
              </a:rPr>
              <a:t>volavkovití</a:t>
            </a:r>
            <a:r>
              <a:rPr lang="cs-CZ" altLang="cs-CZ" sz="2400" dirty="0">
                <a:solidFill>
                  <a:srgbClr val="0000DC"/>
                </a:solidFill>
              </a:rPr>
              <a:t>, pěvci), WNV (vodní ptáci, </a:t>
            </a:r>
            <a:r>
              <a:rPr lang="cs-CZ" altLang="cs-CZ" sz="2400" dirty="0" err="1">
                <a:solidFill>
                  <a:srgbClr val="0000DC"/>
                </a:solidFill>
              </a:rPr>
              <a:t>havranovití</a:t>
            </a:r>
            <a:r>
              <a:rPr lang="cs-CZ" altLang="cs-CZ" sz="2400" dirty="0">
                <a:solidFill>
                  <a:srgbClr val="0000DC"/>
                </a:solidFill>
              </a:rPr>
              <a:t>, ojediněle další pěvci, hrdlička divoká aj.), </a:t>
            </a:r>
            <a:r>
              <a:rPr lang="cs-CZ" altLang="cs-CZ" sz="2400" dirty="0" err="1">
                <a:solidFill>
                  <a:srgbClr val="0000DC"/>
                </a:solidFill>
              </a:rPr>
              <a:t>Usutu</a:t>
            </a:r>
            <a:r>
              <a:rPr lang="cs-CZ" altLang="cs-CZ" sz="2400" dirty="0">
                <a:solidFill>
                  <a:srgbClr val="0000DC"/>
                </a:solidFill>
              </a:rPr>
              <a:t> virus (kos černý), SLE (vrabec domácí, holub domácí aj.), Murray </a:t>
            </a:r>
            <a:r>
              <a:rPr lang="cs-CZ" altLang="cs-CZ" sz="2400" dirty="0" err="1">
                <a:solidFill>
                  <a:srgbClr val="0000DC"/>
                </a:solidFill>
              </a:rPr>
              <a:t>Valley</a:t>
            </a:r>
            <a:r>
              <a:rPr lang="cs-CZ" altLang="cs-CZ" sz="2400" dirty="0">
                <a:solidFill>
                  <a:srgbClr val="0000DC"/>
                </a:solidFill>
              </a:rPr>
              <a:t> encefalitidy (</a:t>
            </a:r>
            <a:r>
              <a:rPr lang="cs-CZ" altLang="cs-CZ" sz="2400" dirty="0" err="1">
                <a:solidFill>
                  <a:srgbClr val="0000DC"/>
                </a:solidFill>
              </a:rPr>
              <a:t>volavkovití</a:t>
            </a:r>
            <a:r>
              <a:rPr lang="cs-CZ" altLang="cs-CZ" sz="2400" dirty="0">
                <a:solidFill>
                  <a:srgbClr val="0000DC"/>
                </a:solidFill>
              </a:rPr>
              <a:t>), </a:t>
            </a:r>
            <a:r>
              <a:rPr lang="cs-CZ" altLang="cs-CZ" sz="2400" dirty="0" err="1">
                <a:solidFill>
                  <a:srgbClr val="0000DC"/>
                </a:solidFill>
              </a:rPr>
              <a:t>Rocio</a:t>
            </a:r>
            <a:r>
              <a:rPr lang="cs-CZ" altLang="cs-CZ" sz="2400" dirty="0">
                <a:solidFill>
                  <a:srgbClr val="0000DC"/>
                </a:solidFill>
              </a:rPr>
              <a:t> (pěvci), LI (kur rousný, </a:t>
            </a:r>
            <a:r>
              <a:rPr lang="cs-CZ" altLang="cs-CZ" sz="2400" i="1" dirty="0" err="1">
                <a:solidFill>
                  <a:srgbClr val="0000DC"/>
                </a:solidFill>
              </a:rPr>
              <a:t>Lagopus</a:t>
            </a:r>
            <a:r>
              <a:rPr lang="cs-CZ" altLang="cs-CZ" sz="2400" i="1" dirty="0">
                <a:solidFill>
                  <a:srgbClr val="0000DC"/>
                </a:solidFill>
              </a:rPr>
              <a:t> </a:t>
            </a:r>
            <a:r>
              <a:rPr lang="cs-CZ" altLang="cs-CZ" sz="2400" i="1" dirty="0" err="1">
                <a:solidFill>
                  <a:srgbClr val="0000DC"/>
                </a:solidFill>
              </a:rPr>
              <a:t>lagopus</a:t>
            </a:r>
            <a:r>
              <a:rPr lang="cs-CZ" altLang="cs-CZ" sz="2400" i="1" dirty="0">
                <a:solidFill>
                  <a:srgbClr val="0000DC"/>
                </a:solidFill>
              </a:rPr>
              <a:t> </a:t>
            </a:r>
            <a:r>
              <a:rPr lang="cs-CZ" altLang="cs-CZ" sz="2400" i="1" dirty="0" err="1">
                <a:solidFill>
                  <a:srgbClr val="0000DC"/>
                </a:solidFill>
              </a:rPr>
              <a:t>scoticus</a:t>
            </a:r>
            <a:r>
              <a:rPr lang="cs-CZ" altLang="cs-CZ" sz="2400" dirty="0">
                <a:solidFill>
                  <a:srgbClr val="0000DC"/>
                </a:solidFill>
              </a:rPr>
              <a:t>),</a:t>
            </a:r>
            <a:r>
              <a:rPr lang="cs-CZ" altLang="cs-CZ" sz="2400" i="1" dirty="0">
                <a:solidFill>
                  <a:srgbClr val="0000DC"/>
                </a:solidFill>
              </a:rPr>
              <a:t> </a:t>
            </a:r>
            <a:r>
              <a:rPr lang="cs-CZ" altLang="cs-CZ" sz="2400" dirty="0">
                <a:solidFill>
                  <a:srgbClr val="0000DC"/>
                </a:solidFill>
              </a:rPr>
              <a:t>CEE (lesní ptáci) a KFD, </a:t>
            </a:r>
            <a:r>
              <a:rPr lang="cs-CZ" altLang="cs-CZ" sz="2400" i="1" dirty="0" err="1">
                <a:solidFill>
                  <a:srgbClr val="0000DC"/>
                </a:solidFill>
              </a:rPr>
              <a:t>Bunyavirus</a:t>
            </a:r>
            <a:r>
              <a:rPr lang="cs-CZ" altLang="cs-CZ" sz="2400" i="1" dirty="0">
                <a:solidFill>
                  <a:srgbClr val="0000DC"/>
                </a:solidFill>
              </a:rPr>
              <a:t> </a:t>
            </a:r>
            <a:r>
              <a:rPr lang="cs-CZ" altLang="cs-CZ" sz="2400" dirty="0" err="1">
                <a:solidFill>
                  <a:srgbClr val="0000DC"/>
                </a:solidFill>
              </a:rPr>
              <a:t>Oropouche</a:t>
            </a:r>
            <a:r>
              <a:rPr lang="cs-CZ" altLang="cs-CZ" sz="2400" dirty="0">
                <a:solidFill>
                  <a:srgbClr val="0000DC"/>
                </a:solidFill>
              </a:rPr>
              <a:t>, </a:t>
            </a:r>
            <a:r>
              <a:rPr lang="cs-CZ" altLang="cs-CZ" sz="2400" dirty="0" err="1">
                <a:solidFill>
                  <a:srgbClr val="0000DC"/>
                </a:solidFill>
              </a:rPr>
              <a:t>orbiviry</a:t>
            </a:r>
            <a:r>
              <a:rPr lang="cs-CZ" altLang="cs-CZ" sz="2400" dirty="0">
                <a:solidFill>
                  <a:srgbClr val="0000DC"/>
                </a:solidFill>
              </a:rPr>
              <a:t> </a:t>
            </a:r>
            <a:r>
              <a:rPr lang="cs-CZ" altLang="cs-CZ" sz="2400" dirty="0" err="1">
                <a:solidFill>
                  <a:srgbClr val="0000DC"/>
                </a:solidFill>
              </a:rPr>
              <a:t>Kemerovo</a:t>
            </a:r>
            <a:r>
              <a:rPr lang="cs-CZ" altLang="cs-CZ" sz="2400" dirty="0">
                <a:solidFill>
                  <a:srgbClr val="0000DC"/>
                </a:solidFill>
              </a:rPr>
              <a:t> (rehek zahradní) a </a:t>
            </a:r>
            <a:r>
              <a:rPr lang="cs-CZ" altLang="cs-CZ" sz="2400" dirty="0" err="1">
                <a:solidFill>
                  <a:srgbClr val="0000DC"/>
                </a:solidFill>
              </a:rPr>
              <a:t>Tribeč</a:t>
            </a:r>
            <a:r>
              <a:rPr lang="cs-CZ" altLang="cs-CZ" sz="2400" dirty="0">
                <a:solidFill>
                  <a:srgbClr val="0000DC"/>
                </a:solidFill>
              </a:rPr>
              <a:t> (špaček, pěnkava), </a:t>
            </a:r>
            <a:r>
              <a:rPr lang="cs-CZ" altLang="cs-CZ" sz="2400" i="1" dirty="0" err="1">
                <a:solidFill>
                  <a:srgbClr val="0000DC"/>
                </a:solidFill>
              </a:rPr>
              <a:t>Orthomyxovirus</a:t>
            </a:r>
            <a:r>
              <a:rPr lang="cs-CZ" altLang="cs-CZ" sz="2400" i="1" dirty="0">
                <a:solidFill>
                  <a:srgbClr val="0000DC"/>
                </a:solidFill>
              </a:rPr>
              <a:t> </a:t>
            </a:r>
            <a:r>
              <a:rPr lang="cs-CZ" altLang="cs-CZ" sz="2400" dirty="0">
                <a:solidFill>
                  <a:srgbClr val="0000DC"/>
                </a:solidFill>
              </a:rPr>
              <a:t>influenza A (slepice, krůta; přírodním rezervoárem jsou volně žijící vodní ptáci - vrubozobí,</a:t>
            </a:r>
            <a:r>
              <a:rPr lang="cs-CZ" altLang="cs-CZ" sz="2400" i="1" dirty="0">
                <a:solidFill>
                  <a:srgbClr val="0000DC"/>
                </a:solidFill>
              </a:rPr>
              <a:t> </a:t>
            </a:r>
            <a:r>
              <a:rPr lang="cs-CZ" altLang="cs-CZ" sz="2400" dirty="0">
                <a:solidFill>
                  <a:srgbClr val="0000DC"/>
                </a:solidFill>
              </a:rPr>
              <a:t>racci, </a:t>
            </a:r>
            <a:r>
              <a:rPr lang="cs-CZ" altLang="cs-CZ" sz="2400" dirty="0" err="1">
                <a:solidFill>
                  <a:srgbClr val="0000DC"/>
                </a:solidFill>
              </a:rPr>
              <a:t>bahňáci</a:t>
            </a:r>
            <a:r>
              <a:rPr lang="cs-CZ" altLang="cs-CZ" sz="2400" dirty="0">
                <a:solidFill>
                  <a:srgbClr val="0000DC"/>
                </a:solidFill>
              </a:rPr>
              <a:t>), </a:t>
            </a:r>
            <a:r>
              <a:rPr lang="cs-CZ" altLang="cs-CZ" sz="2400" i="1" dirty="0" err="1">
                <a:solidFill>
                  <a:srgbClr val="0000DC"/>
                </a:solidFill>
              </a:rPr>
              <a:t>Paramyxovirus</a:t>
            </a:r>
            <a:r>
              <a:rPr lang="cs-CZ" altLang="cs-CZ" sz="2400" i="1" dirty="0">
                <a:solidFill>
                  <a:srgbClr val="0000DC"/>
                </a:solidFill>
              </a:rPr>
              <a:t> </a:t>
            </a:r>
            <a:r>
              <a:rPr lang="cs-CZ" altLang="cs-CZ" sz="2400" dirty="0">
                <a:solidFill>
                  <a:srgbClr val="0000DC"/>
                </a:solidFill>
              </a:rPr>
              <a:t>NDV</a:t>
            </a:r>
            <a:r>
              <a:rPr lang="cs-CZ" altLang="cs-CZ" sz="2400" i="1" dirty="0">
                <a:solidFill>
                  <a:srgbClr val="0000DC"/>
                </a:solidFill>
              </a:rPr>
              <a:t>.</a:t>
            </a:r>
            <a:endParaRPr lang="cs-CZ" altLang="cs-CZ" sz="2400" dirty="0">
              <a:solidFill>
                <a:srgbClr val="0000DC"/>
              </a:solidFill>
            </a:endParaRPr>
          </a:p>
          <a:p>
            <a:pPr>
              <a:defRPr/>
            </a:pPr>
            <a:endParaRPr lang="cs-CZ" sz="2000" dirty="0">
              <a:solidFill>
                <a:srgbClr val="0000DC"/>
              </a:solidFill>
            </a:endParaRPr>
          </a:p>
        </p:txBody>
      </p:sp>
    </p:spTree>
    <p:extLst>
      <p:ext uri="{BB962C8B-B14F-4D97-AF65-F5344CB8AC3E}">
        <p14:creationId xmlns:p14="http://schemas.microsoft.com/office/powerpoint/2010/main" val="38045782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Nadpis 1">
            <a:extLst>
              <a:ext uri="{FF2B5EF4-FFF2-40B4-BE49-F238E27FC236}">
                <a16:creationId xmlns:a16="http://schemas.microsoft.com/office/drawing/2014/main" id="{42E787D8-0132-4A42-9837-905B4C449BA5}"/>
              </a:ext>
            </a:extLst>
          </p:cNvPr>
          <p:cNvSpPr>
            <a:spLocks noGrp="1"/>
          </p:cNvSpPr>
          <p:nvPr>
            <p:ph type="title"/>
          </p:nvPr>
        </p:nvSpPr>
        <p:spPr>
          <a:xfrm>
            <a:off x="3810172" y="522128"/>
            <a:ext cx="4570070" cy="600616"/>
          </a:xfrm>
          <a:noFill/>
        </p:spPr>
        <p:txBody>
          <a:bodyPr/>
          <a:lstStyle/>
          <a:p>
            <a:pPr>
              <a:defRPr/>
            </a:pPr>
            <a:r>
              <a:rPr lang="cs-CZ" altLang="cs-CZ" sz="3600" i="1" dirty="0" err="1">
                <a:solidFill>
                  <a:srgbClr val="0000DC"/>
                </a:solidFill>
              </a:rPr>
              <a:t>Anser</a:t>
            </a:r>
            <a:r>
              <a:rPr lang="cs-CZ" altLang="cs-CZ" sz="3600" i="1" dirty="0">
                <a:solidFill>
                  <a:srgbClr val="0000DC"/>
                </a:solidFill>
              </a:rPr>
              <a:t> </a:t>
            </a:r>
            <a:r>
              <a:rPr lang="cs-CZ" altLang="cs-CZ" sz="3600" i="1" dirty="0" err="1">
                <a:solidFill>
                  <a:srgbClr val="0000DC"/>
                </a:solidFill>
              </a:rPr>
              <a:t>indicus</a:t>
            </a:r>
            <a:r>
              <a:rPr lang="cs-CZ" altLang="cs-CZ" sz="3600" i="1" dirty="0">
                <a:solidFill>
                  <a:srgbClr val="0000DC"/>
                </a:solidFill>
              </a:rPr>
              <a:t> </a:t>
            </a:r>
            <a:r>
              <a:rPr lang="cs-CZ" altLang="cs-CZ" sz="3200" dirty="0">
                <a:solidFill>
                  <a:srgbClr val="FF0000"/>
                </a:solidFill>
              </a:rPr>
              <a:t>H5N1</a:t>
            </a:r>
          </a:p>
        </p:txBody>
      </p:sp>
      <p:pic>
        <p:nvPicPr>
          <p:cNvPr id="4710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70151" y="1438276"/>
            <a:ext cx="7250113" cy="5267325"/>
          </a:xfrm>
          <a:noFill/>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46375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Nadpis 1">
            <a:extLst>
              <a:ext uri="{FF2B5EF4-FFF2-40B4-BE49-F238E27FC236}">
                <a16:creationId xmlns:a16="http://schemas.microsoft.com/office/drawing/2014/main" id="{6FD60B63-6654-4752-AAB9-6D71FD675FB7}"/>
              </a:ext>
            </a:extLst>
          </p:cNvPr>
          <p:cNvSpPr>
            <a:spLocks noGrp="1"/>
          </p:cNvSpPr>
          <p:nvPr>
            <p:ph type="title"/>
          </p:nvPr>
        </p:nvSpPr>
        <p:spPr>
          <a:xfrm>
            <a:off x="3178941" y="233042"/>
            <a:ext cx="5944202" cy="796925"/>
          </a:xfrm>
          <a:noFill/>
          <a:ln>
            <a:solidFill>
              <a:srgbClr val="0000DC"/>
            </a:solidFill>
          </a:ln>
        </p:spPr>
        <p:txBody>
          <a:bodyPr/>
          <a:lstStyle/>
          <a:p>
            <a:pPr>
              <a:defRPr/>
            </a:pPr>
            <a:r>
              <a:rPr lang="cs-CZ" altLang="cs-CZ" sz="3600" i="1" dirty="0" err="1">
                <a:solidFill>
                  <a:srgbClr val="0000DC"/>
                </a:solidFill>
              </a:rPr>
              <a:t>Larus</a:t>
            </a:r>
            <a:r>
              <a:rPr lang="cs-CZ" altLang="cs-CZ" sz="3600" i="1" dirty="0">
                <a:solidFill>
                  <a:srgbClr val="0000DC"/>
                </a:solidFill>
              </a:rPr>
              <a:t> </a:t>
            </a:r>
            <a:r>
              <a:rPr lang="cs-CZ" altLang="cs-CZ" sz="3600" i="1" dirty="0" err="1">
                <a:solidFill>
                  <a:srgbClr val="0000DC"/>
                </a:solidFill>
              </a:rPr>
              <a:t>ridibundus</a:t>
            </a:r>
            <a:endParaRPr lang="cs-CZ" altLang="cs-CZ" sz="3600" i="1" dirty="0">
              <a:solidFill>
                <a:srgbClr val="0000DC"/>
              </a:solidFill>
            </a:endParaRPr>
          </a:p>
        </p:txBody>
      </p:sp>
      <p:pic>
        <p:nvPicPr>
          <p:cNvPr id="4813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35239" y="1347789"/>
            <a:ext cx="6853237" cy="4575175"/>
          </a:xfrm>
          <a:noFill/>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060" name="Text Box 5">
            <a:extLst>
              <a:ext uri="{FF2B5EF4-FFF2-40B4-BE49-F238E27FC236}">
                <a16:creationId xmlns:a16="http://schemas.microsoft.com/office/drawing/2014/main" id="{990D9195-08EE-441F-891A-48F7FD04B984}"/>
              </a:ext>
            </a:extLst>
          </p:cNvPr>
          <p:cNvSpPr txBox="1">
            <a:spLocks noChangeArrowheads="1"/>
          </p:cNvSpPr>
          <p:nvPr/>
        </p:nvSpPr>
        <p:spPr bwMode="auto">
          <a:xfrm>
            <a:off x="3719513" y="6113464"/>
            <a:ext cx="4176712" cy="523875"/>
          </a:xfrm>
          <a:prstGeom prst="rect">
            <a:avLst/>
          </a:prstGeom>
          <a:solidFill>
            <a:schemeClr val="accent5">
              <a:lumMod val="20000"/>
              <a:lumOff val="80000"/>
            </a:schemeClr>
          </a:solidFill>
          <a:ln>
            <a:noFill/>
          </a:ln>
          <a:effectLst/>
        </p:spPr>
        <p:txBody>
          <a:bodyPr>
            <a:spAutoFit/>
          </a:bodyPr>
          <a:lstStyle/>
          <a:p>
            <a:pPr eaLnBrk="1" hangingPunct="1">
              <a:spcBef>
                <a:spcPct val="50000"/>
              </a:spcBef>
              <a:buClr>
                <a:srgbClr val="000000"/>
              </a:buClr>
              <a:buSzPct val="100000"/>
              <a:buFont typeface="Times New Roman" panose="02020603050405020304" pitchFamily="18" charset="0"/>
              <a:buNone/>
              <a:defRPr/>
            </a:pPr>
            <a:r>
              <a:rPr lang="cs-CZ" altLang="cs-CZ" sz="2800" dirty="0">
                <a:solidFill>
                  <a:srgbClr val="FF0000"/>
                </a:solidFill>
                <a:latin typeface="Calibri" panose="020F0502020204030204" pitchFamily="34" charset="0"/>
                <a:cs typeface="Calibri" panose="020F0502020204030204" pitchFamily="34" charset="0"/>
              </a:rPr>
              <a:t>H5N1</a:t>
            </a:r>
            <a:endParaRPr lang="cs-CZ" altLang="cs-CZ" sz="2800" i="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616067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Nadpis 1">
            <a:extLst>
              <a:ext uri="{FF2B5EF4-FFF2-40B4-BE49-F238E27FC236}">
                <a16:creationId xmlns:a16="http://schemas.microsoft.com/office/drawing/2014/main" id="{C0F84AC8-F386-4362-9545-D95A5BDCD1F3}"/>
              </a:ext>
            </a:extLst>
          </p:cNvPr>
          <p:cNvSpPr>
            <a:spLocks noGrp="1"/>
          </p:cNvSpPr>
          <p:nvPr>
            <p:ph type="title"/>
          </p:nvPr>
        </p:nvSpPr>
        <p:spPr>
          <a:xfrm>
            <a:off x="1981201" y="128588"/>
            <a:ext cx="8228013" cy="1212850"/>
          </a:xfrm>
          <a:noFill/>
          <a:ln>
            <a:solidFill>
              <a:srgbClr val="0000DC"/>
            </a:solidFill>
          </a:ln>
        </p:spPr>
        <p:txBody>
          <a:bodyPr/>
          <a:lstStyle/>
          <a:p>
            <a:pPr>
              <a:defRPr/>
            </a:pPr>
            <a:r>
              <a:rPr lang="cs-CZ" altLang="cs-CZ" sz="3600" dirty="0">
                <a:solidFill>
                  <a:srgbClr val="0000DC"/>
                </a:solidFill>
              </a:rPr>
              <a:t>Ptačí bazar (</a:t>
            </a:r>
            <a:r>
              <a:rPr lang="cs-CZ" altLang="cs-CZ" sz="3600" dirty="0" err="1">
                <a:solidFill>
                  <a:srgbClr val="0000DC"/>
                </a:solidFill>
              </a:rPr>
              <a:t>alkouni</a:t>
            </a:r>
            <a:r>
              <a:rPr lang="cs-CZ" altLang="cs-CZ" sz="3600" dirty="0">
                <a:solidFill>
                  <a:srgbClr val="0000DC"/>
                </a:solidFill>
              </a:rPr>
              <a:t> aj.) na útesech </a:t>
            </a:r>
            <a:r>
              <a:rPr lang="cs-CZ" altLang="cs-CZ" sz="3600" dirty="0" err="1">
                <a:solidFill>
                  <a:srgbClr val="0000DC"/>
                </a:solidFill>
              </a:rPr>
              <a:t>Moherských</a:t>
            </a:r>
            <a:r>
              <a:rPr lang="cs-CZ" altLang="cs-CZ" sz="3600" dirty="0">
                <a:solidFill>
                  <a:srgbClr val="0000DC"/>
                </a:solidFill>
              </a:rPr>
              <a:t> (Irsko)</a:t>
            </a:r>
          </a:p>
        </p:txBody>
      </p:sp>
      <p:pic>
        <p:nvPicPr>
          <p:cNvPr id="4915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51089" y="1484314"/>
            <a:ext cx="7566025" cy="5113337"/>
          </a:xfrm>
          <a:noFill/>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52572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9311536A-AEE4-4CF6-AADA-4846CCCA1399}"/>
              </a:ext>
            </a:extLst>
          </p:cNvPr>
          <p:cNvSpPr>
            <a:spLocks noGrp="1" noChangeArrowheads="1"/>
          </p:cNvSpPr>
          <p:nvPr>
            <p:ph type="title"/>
          </p:nvPr>
        </p:nvSpPr>
        <p:spPr>
          <a:xfrm>
            <a:off x="1981201" y="188913"/>
            <a:ext cx="8228013" cy="1052512"/>
          </a:xfrm>
          <a:noFill/>
          <a:ln>
            <a:solidFill>
              <a:srgbClr val="0000DC"/>
            </a:solidFill>
          </a:ln>
        </p:spPr>
        <p:txBody>
          <a:bodyPr/>
          <a:lstStyle/>
          <a:p>
            <a:pPr>
              <a:defRPr/>
            </a:pPr>
            <a:r>
              <a:rPr lang="cs-CZ" altLang="cs-CZ" b="1" dirty="0">
                <a:solidFill>
                  <a:srgbClr val="0000DC"/>
                </a:solidFill>
              </a:rPr>
              <a:t>PLAZI</a:t>
            </a:r>
            <a:r>
              <a:rPr lang="cs-CZ" altLang="cs-CZ" dirty="0">
                <a:solidFill>
                  <a:srgbClr val="0000DC"/>
                </a:solidFill>
              </a:rPr>
              <a:t> (</a:t>
            </a:r>
            <a:r>
              <a:rPr lang="cs-CZ" altLang="cs-CZ" i="1" dirty="0" err="1">
                <a:solidFill>
                  <a:srgbClr val="0000DC"/>
                </a:solidFill>
              </a:rPr>
              <a:t>Reptilia</a:t>
            </a:r>
            <a:r>
              <a:rPr lang="cs-CZ" altLang="cs-CZ" dirty="0">
                <a:solidFill>
                  <a:srgbClr val="0000DC"/>
                </a:solidFill>
              </a:rPr>
              <a:t>)</a:t>
            </a:r>
          </a:p>
        </p:txBody>
      </p:sp>
      <p:sp>
        <p:nvSpPr>
          <p:cNvPr id="48131" name="Rectangle 6">
            <a:extLst>
              <a:ext uri="{FF2B5EF4-FFF2-40B4-BE49-F238E27FC236}">
                <a16:creationId xmlns:a16="http://schemas.microsoft.com/office/drawing/2014/main" id="{CC7154BC-620D-47C2-86C5-77EFA0B9918F}"/>
              </a:ext>
            </a:extLst>
          </p:cNvPr>
          <p:cNvSpPr>
            <a:spLocks noChangeArrowheads="1"/>
          </p:cNvSpPr>
          <p:nvPr/>
        </p:nvSpPr>
        <p:spPr bwMode="auto">
          <a:xfrm>
            <a:off x="2063751" y="1796388"/>
            <a:ext cx="8145463" cy="1200150"/>
          </a:xfrm>
          <a:prstGeom prst="rect">
            <a:avLst/>
          </a:prstGeom>
          <a:solidFill>
            <a:schemeClr val="accent5">
              <a:lumMod val="20000"/>
              <a:lumOff val="80000"/>
            </a:schemeClr>
          </a:solidFill>
          <a:ln>
            <a:noFill/>
          </a:ln>
          <a:effectLst/>
        </p:spPr>
        <p:txBody>
          <a:bodyPr>
            <a:spAutoFit/>
          </a:bodyPr>
          <a:lstStyle>
            <a:lvl1pPr marL="609600" indent="-609600" eaLnBrk="0" hangingPunct="0">
              <a:defRPr sz="3200">
                <a:solidFill>
                  <a:srgbClr val="000000"/>
                </a:solidFill>
                <a:latin typeface="Arial" panose="020B0604020202020204" pitchFamily="34" charset="0"/>
              </a:defRPr>
            </a:lvl1pPr>
            <a:lvl2pPr marL="1066800" indent="-609600" eaLnBrk="0" hangingPunct="0">
              <a:spcBef>
                <a:spcPts val="700"/>
              </a:spcBef>
              <a:defRPr sz="2800">
                <a:solidFill>
                  <a:srgbClr val="000000"/>
                </a:solidFill>
                <a:latin typeface="Arial" panose="020B0604020202020204" pitchFamily="34" charset="0"/>
              </a:defRPr>
            </a:lvl2pPr>
            <a:lvl3pPr marL="1524000" indent="-609600" eaLnBrk="0" hangingPunct="0">
              <a:spcBef>
                <a:spcPts val="600"/>
              </a:spcBef>
              <a:defRPr sz="2400">
                <a:solidFill>
                  <a:srgbClr val="000000"/>
                </a:solidFill>
                <a:latin typeface="Arial" panose="020B0604020202020204" pitchFamily="34" charset="0"/>
              </a:defRPr>
            </a:lvl3pPr>
            <a:lvl4pPr marL="1981200" indent="-609600" eaLnBrk="0" hangingPunct="0">
              <a:spcBef>
                <a:spcPts val="500"/>
              </a:spcBef>
              <a:defRPr sz="2000">
                <a:solidFill>
                  <a:srgbClr val="000000"/>
                </a:solidFill>
                <a:latin typeface="Arial" panose="020B0604020202020204" pitchFamily="34" charset="0"/>
              </a:defRPr>
            </a:lvl4pPr>
            <a:lvl5pPr marL="2438400" indent="-609600" eaLnBrk="0" hangingPunct="0">
              <a:spcBef>
                <a:spcPts val="500"/>
              </a:spcBef>
              <a:defRPr sz="2000">
                <a:solidFill>
                  <a:srgbClr val="000000"/>
                </a:solidFill>
                <a:latin typeface="Arial" panose="020B0604020202020204" pitchFamily="34" charset="0"/>
              </a:defRPr>
            </a:lvl5pPr>
            <a:lvl6pPr marL="2895600" indent="-609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defRPr>
            </a:lvl6pPr>
            <a:lvl7pPr marL="3352800" indent="-609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defRPr>
            </a:lvl7pPr>
            <a:lvl8pPr marL="3810000" indent="-609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defRPr>
            </a:lvl8pPr>
            <a:lvl9pPr marL="4267200" indent="-609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defRPr>
            </a:lvl9pPr>
          </a:lstStyle>
          <a:p>
            <a:pPr eaLnBrk="1" hangingPunct="1">
              <a:spcBef>
                <a:spcPts val="800"/>
              </a:spcBef>
              <a:buClr>
                <a:srgbClr val="000000"/>
              </a:buClr>
              <a:buSzPct val="100000"/>
              <a:defRPr/>
            </a:pPr>
            <a:r>
              <a:rPr lang="cs-CZ" altLang="cs-CZ" sz="2400" dirty="0">
                <a:solidFill>
                  <a:srgbClr val="FF0000"/>
                </a:solidFill>
                <a:latin typeface="Calibri" panose="020F0502020204030204" pitchFamily="34" charset="0"/>
                <a:cs typeface="Calibri" panose="020F0502020204030204" pitchFamily="34" charset="0"/>
              </a:rPr>
              <a:t>VIRY:</a:t>
            </a:r>
            <a:r>
              <a:rPr lang="cs-CZ" altLang="cs-CZ" sz="2400" dirty="0">
                <a:solidFill>
                  <a:srgbClr val="0000FF"/>
                </a:solidFill>
                <a:latin typeface="Calibri" panose="020F0502020204030204" pitchFamily="34" charset="0"/>
                <a:cs typeface="Calibri" panose="020F0502020204030204" pitchFamily="34" charset="0"/>
              </a:rPr>
              <a:t> </a:t>
            </a:r>
            <a:r>
              <a:rPr lang="cs-CZ" altLang="cs-CZ" sz="2400" dirty="0" err="1">
                <a:solidFill>
                  <a:schemeClr val="accent2"/>
                </a:solidFill>
                <a:latin typeface="Calibri" panose="020F0502020204030204" pitchFamily="34" charset="0"/>
                <a:cs typeface="Calibri" panose="020F0502020204030204" pitchFamily="34" charset="0"/>
              </a:rPr>
              <a:t>alfaviry</a:t>
            </a:r>
            <a:r>
              <a:rPr lang="cs-CZ" altLang="cs-CZ" sz="2400" dirty="0">
                <a:solidFill>
                  <a:schemeClr val="accent2"/>
                </a:solidFill>
                <a:latin typeface="Calibri" panose="020F0502020204030204" pitchFamily="34" charset="0"/>
                <a:cs typeface="Calibri" panose="020F0502020204030204" pitchFamily="34" charset="0"/>
              </a:rPr>
              <a:t> WEE (hadi 3 rodů) a </a:t>
            </a:r>
            <a:r>
              <a:rPr lang="cs-CZ" altLang="cs-CZ" sz="2400" dirty="0" err="1">
                <a:solidFill>
                  <a:schemeClr val="accent2"/>
                </a:solidFill>
                <a:latin typeface="Calibri" panose="020F0502020204030204" pitchFamily="34" charset="0"/>
                <a:cs typeface="Calibri" panose="020F0502020204030204" pitchFamily="34" charset="0"/>
              </a:rPr>
              <a:t>Mayaro</a:t>
            </a:r>
            <a:r>
              <a:rPr lang="cs-CZ" altLang="cs-CZ" sz="2400" dirty="0">
                <a:solidFill>
                  <a:schemeClr val="accent2"/>
                </a:solidFill>
                <a:latin typeface="Calibri" panose="020F0502020204030204" pitchFamily="34" charset="0"/>
                <a:cs typeface="Calibri" panose="020F0502020204030204" pitchFamily="34" charset="0"/>
              </a:rPr>
              <a:t> (varan </a:t>
            </a:r>
            <a:r>
              <a:rPr lang="cs-CZ" altLang="cs-CZ" sz="2400" i="1" dirty="0" err="1">
                <a:solidFill>
                  <a:schemeClr val="accent2"/>
                </a:solidFill>
                <a:latin typeface="Calibri" panose="020F0502020204030204" pitchFamily="34" charset="0"/>
                <a:cs typeface="Calibri" panose="020F0502020204030204" pitchFamily="34" charset="0"/>
              </a:rPr>
              <a:t>Ameiva</a:t>
            </a:r>
            <a:r>
              <a:rPr lang="cs-CZ" altLang="cs-CZ" sz="2400" i="1" dirty="0">
                <a:solidFill>
                  <a:schemeClr val="accent2"/>
                </a:solidFill>
                <a:latin typeface="Calibri" panose="020F0502020204030204" pitchFamily="34" charset="0"/>
                <a:cs typeface="Calibri" panose="020F0502020204030204" pitchFamily="34" charset="0"/>
              </a:rPr>
              <a:t> </a:t>
            </a:r>
            <a:r>
              <a:rPr lang="cs-CZ" altLang="cs-CZ" sz="2400" i="1" dirty="0" err="1">
                <a:solidFill>
                  <a:schemeClr val="accent2"/>
                </a:solidFill>
                <a:latin typeface="Calibri" panose="020F0502020204030204" pitchFamily="34" charset="0"/>
                <a:cs typeface="Calibri" panose="020F0502020204030204" pitchFamily="34" charset="0"/>
              </a:rPr>
              <a:t>ameiva</a:t>
            </a:r>
            <a:r>
              <a:rPr lang="cs-CZ" altLang="cs-CZ" sz="2400" dirty="0">
                <a:solidFill>
                  <a:schemeClr val="accent2"/>
                </a:solidFill>
                <a:latin typeface="Calibri" panose="020F0502020204030204" pitchFamily="34" charset="0"/>
                <a:cs typeface="Calibri" panose="020F0502020204030204" pitchFamily="34" charset="0"/>
              </a:rPr>
              <a:t>,</a:t>
            </a:r>
            <a:r>
              <a:rPr lang="cs-CZ" altLang="cs-CZ" sz="2400" i="1" dirty="0">
                <a:solidFill>
                  <a:schemeClr val="accent2"/>
                </a:solidFill>
                <a:latin typeface="Calibri" panose="020F0502020204030204" pitchFamily="34" charset="0"/>
                <a:cs typeface="Calibri" panose="020F0502020204030204" pitchFamily="34" charset="0"/>
              </a:rPr>
              <a:t> </a:t>
            </a:r>
            <a:r>
              <a:rPr lang="cs-CZ" altLang="cs-CZ" sz="2400" dirty="0" err="1">
                <a:solidFill>
                  <a:schemeClr val="accent2"/>
                </a:solidFill>
                <a:latin typeface="Calibri" panose="020F0502020204030204" pitchFamily="34" charset="0"/>
                <a:cs typeface="Calibri" panose="020F0502020204030204" pitchFamily="34" charset="0"/>
              </a:rPr>
              <a:t>iguán</a:t>
            </a:r>
            <a:r>
              <a:rPr lang="cs-CZ" altLang="cs-CZ" sz="2400" dirty="0">
                <a:solidFill>
                  <a:schemeClr val="accent2"/>
                </a:solidFill>
                <a:latin typeface="Calibri" panose="020F0502020204030204" pitchFamily="34" charset="0"/>
                <a:cs typeface="Calibri" panose="020F0502020204030204" pitchFamily="34" charset="0"/>
              </a:rPr>
              <a:t> </a:t>
            </a:r>
            <a:r>
              <a:rPr lang="cs-CZ" altLang="cs-CZ" sz="2400" i="1" dirty="0" err="1">
                <a:solidFill>
                  <a:schemeClr val="accent2"/>
                </a:solidFill>
                <a:latin typeface="Calibri" panose="020F0502020204030204" pitchFamily="34" charset="0"/>
                <a:cs typeface="Calibri" panose="020F0502020204030204" pitchFamily="34" charset="0"/>
              </a:rPr>
              <a:t>Tropidurus</a:t>
            </a:r>
            <a:r>
              <a:rPr lang="cs-CZ" altLang="cs-CZ" sz="2400" i="1" dirty="0">
                <a:solidFill>
                  <a:schemeClr val="accent2"/>
                </a:solidFill>
                <a:latin typeface="Calibri" panose="020F0502020204030204" pitchFamily="34" charset="0"/>
                <a:cs typeface="Calibri" panose="020F0502020204030204" pitchFamily="34" charset="0"/>
              </a:rPr>
              <a:t> </a:t>
            </a:r>
            <a:r>
              <a:rPr lang="cs-CZ" altLang="cs-CZ" sz="2400" i="1" dirty="0" err="1">
                <a:solidFill>
                  <a:schemeClr val="accent2"/>
                </a:solidFill>
                <a:latin typeface="Calibri" panose="020F0502020204030204" pitchFamily="34" charset="0"/>
                <a:cs typeface="Calibri" panose="020F0502020204030204" pitchFamily="34" charset="0"/>
              </a:rPr>
              <a:t>torquatus</a:t>
            </a:r>
            <a:r>
              <a:rPr lang="cs-CZ" altLang="cs-CZ" sz="2400" dirty="0">
                <a:solidFill>
                  <a:schemeClr val="accent2"/>
                </a:solidFill>
                <a:latin typeface="Calibri" panose="020F0502020204030204" pitchFamily="34" charset="0"/>
                <a:cs typeface="Calibri" panose="020F0502020204030204" pitchFamily="34" charset="0"/>
              </a:rPr>
              <a:t>), </a:t>
            </a:r>
            <a:r>
              <a:rPr lang="cs-CZ" altLang="cs-CZ" sz="2400" i="1" dirty="0" err="1">
                <a:solidFill>
                  <a:schemeClr val="accent2"/>
                </a:solidFill>
                <a:latin typeface="Calibri" panose="020F0502020204030204" pitchFamily="34" charset="0"/>
                <a:cs typeface="Calibri" panose="020F0502020204030204" pitchFamily="34" charset="0"/>
              </a:rPr>
              <a:t>Flavivirus</a:t>
            </a:r>
            <a:r>
              <a:rPr lang="cs-CZ" altLang="cs-CZ" sz="2400" i="1" dirty="0">
                <a:solidFill>
                  <a:schemeClr val="accent2"/>
                </a:solidFill>
                <a:latin typeface="Calibri" panose="020F0502020204030204" pitchFamily="34" charset="0"/>
                <a:cs typeface="Calibri" panose="020F0502020204030204" pitchFamily="34" charset="0"/>
              </a:rPr>
              <a:t> </a:t>
            </a:r>
            <a:r>
              <a:rPr lang="cs-CZ" altLang="cs-CZ" sz="2400" dirty="0">
                <a:solidFill>
                  <a:schemeClr val="accent2"/>
                </a:solidFill>
                <a:latin typeface="Calibri" panose="020F0502020204030204" pitchFamily="34" charset="0"/>
                <a:cs typeface="Calibri" panose="020F0502020204030204" pitchFamily="34" charset="0"/>
              </a:rPr>
              <a:t>OHF (ještěrky) a WNV (aligátoři).</a:t>
            </a:r>
          </a:p>
        </p:txBody>
      </p:sp>
    </p:spTree>
    <p:extLst>
      <p:ext uri="{BB962C8B-B14F-4D97-AF65-F5344CB8AC3E}">
        <p14:creationId xmlns:p14="http://schemas.microsoft.com/office/powerpoint/2010/main" val="24761409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4">
            <a:extLst>
              <a:ext uri="{FF2B5EF4-FFF2-40B4-BE49-F238E27FC236}">
                <a16:creationId xmlns:a16="http://schemas.microsoft.com/office/drawing/2014/main" id="{9C3550F3-5116-4161-9FA2-4134FEA993F5}"/>
              </a:ext>
            </a:extLst>
          </p:cNvPr>
          <p:cNvSpPr>
            <a:spLocks noChangeArrowheads="1"/>
          </p:cNvSpPr>
          <p:nvPr/>
        </p:nvSpPr>
        <p:spPr bwMode="auto">
          <a:xfrm>
            <a:off x="1992313" y="3221038"/>
            <a:ext cx="8228012" cy="1384300"/>
          </a:xfrm>
          <a:prstGeom prst="rect">
            <a:avLst/>
          </a:prstGeom>
          <a:noFill/>
          <a:ln>
            <a:solidFill>
              <a:srgbClr val="0000DC"/>
            </a:solidFill>
          </a:ln>
          <a:effectLst/>
        </p:spPr>
        <p:txBody>
          <a:bodyPr anchor="ctr">
            <a:spAutoFit/>
          </a:bodyPr>
          <a:lstStyle/>
          <a:p>
            <a:pPr>
              <a:spcBef>
                <a:spcPts val="800"/>
              </a:spcBef>
              <a:buClr>
                <a:srgbClr val="000000"/>
              </a:buClr>
              <a:buSzPct val="100000"/>
              <a:defRPr/>
            </a:pPr>
            <a:r>
              <a:rPr lang="cs-CZ" altLang="cs-CZ" sz="2800" dirty="0">
                <a:solidFill>
                  <a:srgbClr val="FF0000"/>
                </a:solidFill>
                <a:latin typeface="Calibri" panose="020F0502020204030204" pitchFamily="34" charset="0"/>
                <a:cs typeface="Calibri" panose="020F0502020204030204" pitchFamily="34" charset="0"/>
              </a:rPr>
              <a:t>VIRY: </a:t>
            </a:r>
            <a:r>
              <a:rPr lang="cs-CZ" altLang="cs-CZ" sz="2800" dirty="0" err="1">
                <a:solidFill>
                  <a:srgbClr val="FF0000"/>
                </a:solidFill>
                <a:latin typeface="Calibri" panose="020F0502020204030204" pitchFamily="34" charset="0"/>
                <a:cs typeface="Calibri" panose="020F0502020204030204" pitchFamily="34" charset="0"/>
              </a:rPr>
              <a:t>alfaviry</a:t>
            </a:r>
            <a:r>
              <a:rPr lang="cs-CZ" altLang="cs-CZ" sz="2800" dirty="0">
                <a:solidFill>
                  <a:srgbClr val="FF0000"/>
                </a:solidFill>
                <a:latin typeface="Calibri" panose="020F0502020204030204" pitchFamily="34" charset="0"/>
                <a:cs typeface="Calibri" panose="020F0502020204030204" pitchFamily="34" charset="0"/>
              </a:rPr>
              <a:t> WEE (</a:t>
            </a:r>
            <a:r>
              <a:rPr lang="cs-CZ" altLang="cs-CZ" sz="2800" i="1" dirty="0" err="1">
                <a:solidFill>
                  <a:srgbClr val="FF0000"/>
                </a:solidFill>
                <a:latin typeface="Calibri" panose="020F0502020204030204" pitchFamily="34" charset="0"/>
                <a:cs typeface="Calibri" panose="020F0502020204030204" pitchFamily="34" charset="0"/>
              </a:rPr>
              <a:t>Rana</a:t>
            </a:r>
            <a:r>
              <a:rPr lang="cs-CZ" altLang="cs-CZ" sz="2800" i="1" dirty="0">
                <a:solidFill>
                  <a:srgbClr val="FF0000"/>
                </a:solidFill>
                <a:latin typeface="Calibri" panose="020F0502020204030204" pitchFamily="34" charset="0"/>
                <a:cs typeface="Calibri" panose="020F0502020204030204" pitchFamily="34" charset="0"/>
              </a:rPr>
              <a:t> </a:t>
            </a:r>
            <a:r>
              <a:rPr lang="cs-CZ" altLang="cs-CZ" sz="2800" i="1" dirty="0" err="1">
                <a:solidFill>
                  <a:srgbClr val="FF0000"/>
                </a:solidFill>
                <a:latin typeface="Calibri" panose="020F0502020204030204" pitchFamily="34" charset="0"/>
                <a:cs typeface="Calibri" panose="020F0502020204030204" pitchFamily="34" charset="0"/>
              </a:rPr>
              <a:t>pipiens</a:t>
            </a:r>
            <a:r>
              <a:rPr lang="cs-CZ" altLang="cs-CZ" sz="2800" dirty="0">
                <a:solidFill>
                  <a:srgbClr val="FF0000"/>
                </a:solidFill>
                <a:latin typeface="Calibri" panose="020F0502020204030204" pitchFamily="34" charset="0"/>
                <a:cs typeface="Calibri" panose="020F0502020204030204" pitchFamily="34" charset="0"/>
              </a:rPr>
              <a:t>) a </a:t>
            </a:r>
            <a:r>
              <a:rPr lang="cs-CZ" altLang="cs-CZ" sz="2800" dirty="0" err="1">
                <a:solidFill>
                  <a:srgbClr val="FF0000"/>
                </a:solidFill>
                <a:latin typeface="Calibri" panose="020F0502020204030204" pitchFamily="34" charset="0"/>
                <a:cs typeface="Calibri" panose="020F0502020204030204" pitchFamily="34" charset="0"/>
              </a:rPr>
              <a:t>Sindbis</a:t>
            </a:r>
            <a:r>
              <a:rPr lang="cs-CZ" altLang="cs-CZ" sz="2800" dirty="0">
                <a:solidFill>
                  <a:srgbClr val="FF0000"/>
                </a:solidFill>
                <a:latin typeface="Calibri" panose="020F0502020204030204" pitchFamily="34" charset="0"/>
                <a:cs typeface="Calibri" panose="020F0502020204030204" pitchFamily="34" charset="0"/>
              </a:rPr>
              <a:t> (</a:t>
            </a:r>
            <a:r>
              <a:rPr lang="cs-CZ" altLang="cs-CZ" sz="2800" i="1" dirty="0" err="1">
                <a:solidFill>
                  <a:srgbClr val="FF0000"/>
                </a:solidFill>
                <a:latin typeface="Calibri" panose="020F0502020204030204" pitchFamily="34" charset="0"/>
                <a:cs typeface="Calibri" panose="020F0502020204030204" pitchFamily="34" charset="0"/>
              </a:rPr>
              <a:t>Rana</a:t>
            </a:r>
            <a:r>
              <a:rPr lang="cs-CZ" altLang="cs-CZ" sz="2800" i="1" dirty="0">
                <a:solidFill>
                  <a:srgbClr val="FF0000"/>
                </a:solidFill>
                <a:latin typeface="Calibri" panose="020F0502020204030204" pitchFamily="34" charset="0"/>
                <a:cs typeface="Calibri" panose="020F0502020204030204" pitchFamily="34" charset="0"/>
              </a:rPr>
              <a:t> </a:t>
            </a:r>
            <a:r>
              <a:rPr lang="cs-CZ" altLang="cs-CZ" sz="2800" i="1" dirty="0" err="1">
                <a:solidFill>
                  <a:srgbClr val="FF0000"/>
                </a:solidFill>
                <a:latin typeface="Calibri" panose="020F0502020204030204" pitchFamily="34" charset="0"/>
                <a:cs typeface="Calibri" panose="020F0502020204030204" pitchFamily="34" charset="0"/>
              </a:rPr>
              <a:t>ridibunda</a:t>
            </a:r>
            <a:r>
              <a:rPr lang="cs-CZ" altLang="cs-CZ" sz="2800" dirty="0">
                <a:solidFill>
                  <a:srgbClr val="FF0000"/>
                </a:solidFill>
                <a:latin typeface="Calibri" panose="020F0502020204030204" pitchFamily="34" charset="0"/>
                <a:cs typeface="Calibri" panose="020F0502020204030204" pitchFamily="34" charset="0"/>
              </a:rPr>
              <a:t>), </a:t>
            </a:r>
            <a:r>
              <a:rPr lang="cs-CZ" altLang="cs-CZ" sz="2800" i="1" dirty="0" err="1">
                <a:solidFill>
                  <a:srgbClr val="FF0000"/>
                </a:solidFill>
                <a:latin typeface="Calibri" panose="020F0502020204030204" pitchFamily="34" charset="0"/>
                <a:cs typeface="Calibri" panose="020F0502020204030204" pitchFamily="34" charset="0"/>
              </a:rPr>
              <a:t>Flavivirus</a:t>
            </a:r>
            <a:r>
              <a:rPr lang="cs-CZ" altLang="cs-CZ" sz="2800" i="1" dirty="0">
                <a:solidFill>
                  <a:srgbClr val="FF0000"/>
                </a:solidFill>
                <a:latin typeface="Calibri" panose="020F0502020204030204" pitchFamily="34" charset="0"/>
                <a:cs typeface="Calibri" panose="020F0502020204030204" pitchFamily="34" charset="0"/>
              </a:rPr>
              <a:t> </a:t>
            </a:r>
            <a:r>
              <a:rPr lang="cs-CZ" altLang="cs-CZ" sz="2800" dirty="0">
                <a:solidFill>
                  <a:srgbClr val="FF0000"/>
                </a:solidFill>
                <a:latin typeface="Calibri" panose="020F0502020204030204" pitchFamily="34" charset="0"/>
                <a:cs typeface="Calibri" panose="020F0502020204030204" pitchFamily="34" charset="0"/>
              </a:rPr>
              <a:t>OHF a WNV (</a:t>
            </a:r>
            <a:r>
              <a:rPr lang="cs-CZ" altLang="cs-CZ" sz="2800" i="1" dirty="0" err="1">
                <a:solidFill>
                  <a:srgbClr val="FF0000"/>
                </a:solidFill>
                <a:latin typeface="Calibri" panose="020F0502020204030204" pitchFamily="34" charset="0"/>
                <a:cs typeface="Calibri" panose="020F0502020204030204" pitchFamily="34" charset="0"/>
              </a:rPr>
              <a:t>Rana</a:t>
            </a:r>
            <a:r>
              <a:rPr lang="cs-CZ" altLang="cs-CZ" sz="2800" i="1" dirty="0">
                <a:solidFill>
                  <a:srgbClr val="FF0000"/>
                </a:solidFill>
                <a:latin typeface="Calibri" panose="020F0502020204030204" pitchFamily="34" charset="0"/>
                <a:cs typeface="Calibri" panose="020F0502020204030204" pitchFamily="34" charset="0"/>
              </a:rPr>
              <a:t> </a:t>
            </a:r>
            <a:r>
              <a:rPr lang="cs-CZ" altLang="cs-CZ" sz="2800" dirty="0" err="1">
                <a:solidFill>
                  <a:srgbClr val="FF0000"/>
                </a:solidFill>
                <a:latin typeface="Calibri" panose="020F0502020204030204" pitchFamily="34" charset="0"/>
                <a:cs typeface="Calibri" panose="020F0502020204030204" pitchFamily="34" charset="0"/>
              </a:rPr>
              <a:t>sp</a:t>
            </a:r>
            <a:r>
              <a:rPr lang="cs-CZ" altLang="cs-CZ" sz="2800" dirty="0">
                <a:solidFill>
                  <a:srgbClr val="FF0000"/>
                </a:solidFill>
                <a:latin typeface="Calibri" panose="020F0502020204030204" pitchFamily="34" charset="0"/>
                <a:cs typeface="Calibri" panose="020F0502020204030204" pitchFamily="34" charset="0"/>
              </a:rPr>
              <a:t>.).</a:t>
            </a:r>
          </a:p>
          <a:p>
            <a:pPr>
              <a:defRPr/>
            </a:pPr>
            <a:endParaRPr lang="cs-CZ" altLang="cs-CZ" sz="2800" dirty="0">
              <a:solidFill>
                <a:srgbClr val="0000DC"/>
              </a:solidFill>
              <a:latin typeface="Calibri" panose="020F0502020204030204" pitchFamily="34" charset="0"/>
              <a:cs typeface="Calibri" panose="020F0502020204030204" pitchFamily="34" charset="0"/>
            </a:endParaRPr>
          </a:p>
        </p:txBody>
      </p:sp>
      <p:sp>
        <p:nvSpPr>
          <p:cNvPr id="49155" name="Nadpis 1">
            <a:extLst>
              <a:ext uri="{FF2B5EF4-FFF2-40B4-BE49-F238E27FC236}">
                <a16:creationId xmlns:a16="http://schemas.microsoft.com/office/drawing/2014/main" id="{7207CD11-6366-49DD-90F4-D442913CC614}"/>
              </a:ext>
            </a:extLst>
          </p:cNvPr>
          <p:cNvSpPr>
            <a:spLocks noGrp="1"/>
          </p:cNvSpPr>
          <p:nvPr>
            <p:ph type="title"/>
          </p:nvPr>
        </p:nvSpPr>
        <p:spPr>
          <a:xfrm>
            <a:off x="2536323" y="734912"/>
            <a:ext cx="6792872" cy="862394"/>
          </a:xfrm>
          <a:noFill/>
          <a:ln>
            <a:solidFill>
              <a:srgbClr val="0000DC"/>
            </a:solidFill>
          </a:ln>
        </p:spPr>
        <p:txBody>
          <a:bodyPr/>
          <a:lstStyle/>
          <a:p>
            <a:pPr>
              <a:defRPr/>
            </a:pPr>
            <a:r>
              <a:rPr lang="cs-CZ" altLang="cs-CZ" b="1" dirty="0">
                <a:solidFill>
                  <a:srgbClr val="0000DC"/>
                </a:solidFill>
              </a:rPr>
              <a:t>Obojživelníci  (</a:t>
            </a:r>
            <a:r>
              <a:rPr lang="cs-CZ" altLang="cs-CZ" b="1" i="1" dirty="0" err="1">
                <a:solidFill>
                  <a:srgbClr val="0000DC"/>
                </a:solidFill>
              </a:rPr>
              <a:t>Amphibia</a:t>
            </a:r>
            <a:r>
              <a:rPr lang="cs-CZ" altLang="cs-CZ" b="1" dirty="0">
                <a:solidFill>
                  <a:srgbClr val="0000DC"/>
                </a:solidFill>
              </a:rPr>
              <a:t>)</a:t>
            </a:r>
            <a:r>
              <a:rPr lang="cs-CZ" altLang="cs-CZ" dirty="0">
                <a:solidFill>
                  <a:srgbClr val="0000DC"/>
                </a:solidFill>
              </a:rPr>
              <a:t/>
            </a:r>
            <a:br>
              <a:rPr lang="cs-CZ" altLang="cs-CZ" dirty="0">
                <a:solidFill>
                  <a:srgbClr val="0000DC"/>
                </a:solidFill>
              </a:rPr>
            </a:br>
            <a:endParaRPr lang="cs-CZ" altLang="cs-CZ" dirty="0">
              <a:solidFill>
                <a:srgbClr val="0000DC"/>
              </a:solidFill>
            </a:endParaRPr>
          </a:p>
        </p:txBody>
      </p:sp>
    </p:spTree>
    <p:extLst>
      <p:ext uri="{BB962C8B-B14F-4D97-AF65-F5344CB8AC3E}">
        <p14:creationId xmlns:p14="http://schemas.microsoft.com/office/powerpoint/2010/main" val="17552827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435533" y="233090"/>
            <a:ext cx="4846319" cy="541973"/>
          </a:xfrm>
          <a:ln>
            <a:solidFill>
              <a:schemeClr val="accent1"/>
            </a:solidFill>
          </a:ln>
        </p:spPr>
        <p:txBody>
          <a:bodyPr/>
          <a:lstStyle/>
          <a:p>
            <a:r>
              <a:rPr lang="cs-CZ" altLang="cs-CZ" dirty="0" smtClean="0">
                <a:solidFill>
                  <a:srgbClr val="0000DC"/>
                </a:solidFill>
              </a:rPr>
              <a:t>Hostitel a rezervoár</a:t>
            </a:r>
          </a:p>
        </p:txBody>
      </p:sp>
      <p:graphicFrame>
        <p:nvGraphicFramePr>
          <p:cNvPr id="19492" name="Group 36">
            <a:extLst>
              <a:ext uri="{FF2B5EF4-FFF2-40B4-BE49-F238E27FC236}">
                <a16:creationId xmlns:a16="http://schemas.microsoft.com/office/drawing/2014/main" id="{3629B1FC-0B10-431A-860E-E8753C6F06A4}"/>
              </a:ext>
            </a:extLst>
          </p:cNvPr>
          <p:cNvGraphicFramePr>
            <a:graphicFrameLocks noGrp="1"/>
          </p:cNvGraphicFramePr>
          <p:nvPr>
            <p:ph idx="1"/>
            <p:extLst>
              <p:ext uri="{D42A27DB-BD31-4B8C-83A1-F6EECF244321}">
                <p14:modId xmlns:p14="http://schemas.microsoft.com/office/powerpoint/2010/main" val="991566808"/>
              </p:ext>
            </p:extLst>
          </p:nvPr>
        </p:nvGraphicFramePr>
        <p:xfrm>
          <a:off x="1641567" y="1094781"/>
          <a:ext cx="8510224" cy="4685986"/>
        </p:xfrm>
        <a:graphic>
          <a:graphicData uri="http://schemas.openxmlformats.org/drawingml/2006/table">
            <a:tbl>
              <a:tblPr/>
              <a:tblGrid>
                <a:gridCol w="2127967">
                  <a:extLst>
                    <a:ext uri="{9D8B030D-6E8A-4147-A177-3AD203B41FA5}">
                      <a16:colId xmlns:a16="http://schemas.microsoft.com/office/drawing/2014/main" val="20000"/>
                    </a:ext>
                  </a:extLst>
                </a:gridCol>
                <a:gridCol w="2116472">
                  <a:extLst>
                    <a:ext uri="{9D8B030D-6E8A-4147-A177-3AD203B41FA5}">
                      <a16:colId xmlns:a16="http://schemas.microsoft.com/office/drawing/2014/main" val="20001"/>
                    </a:ext>
                  </a:extLst>
                </a:gridCol>
                <a:gridCol w="2137818">
                  <a:extLst>
                    <a:ext uri="{9D8B030D-6E8A-4147-A177-3AD203B41FA5}">
                      <a16:colId xmlns:a16="http://schemas.microsoft.com/office/drawing/2014/main" val="20002"/>
                    </a:ext>
                  </a:extLst>
                </a:gridCol>
                <a:gridCol w="2127967">
                  <a:extLst>
                    <a:ext uri="{9D8B030D-6E8A-4147-A177-3AD203B41FA5}">
                      <a16:colId xmlns:a16="http://schemas.microsoft.com/office/drawing/2014/main" val="20003"/>
                    </a:ext>
                  </a:extLst>
                </a:gridCol>
              </a:tblGrid>
              <a:tr h="1406284">
                <a:tc>
                  <a:txBody>
                    <a:bodyPr/>
                    <a:lstStyle>
                      <a:lvl1pPr eaLnBrk="0" hangingPunct="0">
                        <a:defRPr sz="2800">
                          <a:solidFill>
                            <a:srgbClr val="000000"/>
                          </a:solidFill>
                          <a:latin typeface="Arial" charset="0"/>
                        </a:defRPr>
                      </a:lvl1pPr>
                      <a:lvl2pPr marL="457200" eaLnBrk="0" hangingPunct="0">
                        <a:spcBef>
                          <a:spcPts val="700"/>
                        </a:spcBef>
                        <a:defRPr sz="2400">
                          <a:solidFill>
                            <a:srgbClr val="000000"/>
                          </a:solidFill>
                          <a:latin typeface="Arial" charset="0"/>
                        </a:defRPr>
                      </a:lvl2pPr>
                      <a:lvl3pPr marL="914400" eaLnBrk="0" hangingPunct="0">
                        <a:spcBef>
                          <a:spcPts val="600"/>
                        </a:spcBef>
                        <a:defRPr sz="2000">
                          <a:solidFill>
                            <a:srgbClr val="000000"/>
                          </a:solidFill>
                          <a:latin typeface="Arial" charset="0"/>
                        </a:defRPr>
                      </a:lvl3pPr>
                      <a:lvl4pPr marL="1371600" eaLnBrk="0" hangingPunct="0">
                        <a:spcBef>
                          <a:spcPts val="500"/>
                        </a:spcBef>
                        <a:defRPr>
                          <a:solidFill>
                            <a:srgbClr val="000000"/>
                          </a:solidFill>
                          <a:latin typeface="Arial" charset="0"/>
                        </a:defRPr>
                      </a:lvl4pPr>
                      <a:lvl5pPr marL="1828800" eaLnBrk="0" hangingPunct="0">
                        <a:spcBef>
                          <a:spcPts val="500"/>
                        </a:spcBef>
                        <a:defRPr>
                          <a:solidFill>
                            <a:srgbClr val="000000"/>
                          </a:solidFill>
                          <a:latin typeface="Arial" charset="0"/>
                        </a:defRPr>
                      </a:lvl5pPr>
                      <a:lvl6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6pPr>
                      <a:lvl7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7pPr>
                      <a:lvl8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8pPr>
                      <a:lvl9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9pPr>
                    </a:lstStyle>
                    <a:p>
                      <a:pPr marL="0" marR="0" lvl="0" indent="0" algn="ctr" defTabSz="449263" rtl="0" eaLnBrk="0" fontAlgn="base" latinLnBrk="0" hangingPunct="0">
                        <a:lnSpc>
                          <a:spcPct val="100000"/>
                        </a:lnSpc>
                        <a:spcBef>
                          <a:spcPts val="800"/>
                        </a:spcBef>
                        <a:spcAft>
                          <a:spcPct val="0"/>
                        </a:spcAft>
                        <a:buClr>
                          <a:srgbClr val="000000"/>
                        </a:buClr>
                        <a:buSzPct val="100000"/>
                        <a:buFont typeface="Times New Roman" pitchFamily="18" charset="0"/>
                        <a:buNone/>
                        <a:tabLst/>
                      </a:pPr>
                      <a:r>
                        <a:rPr kumimoji="0" lang="cs-CZ" altLang="cs-CZ" sz="2800" b="0" i="0" u="none" strike="noStrike" cap="none" normalizeH="0" baseline="0" dirty="0">
                          <a:ln>
                            <a:noFill/>
                          </a:ln>
                          <a:solidFill>
                            <a:srgbClr val="0000DC"/>
                          </a:solidFill>
                          <a:effectLst/>
                          <a:latin typeface="Arial" charset="0"/>
                        </a:rPr>
                        <a:t>Role obratlovce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rgbClr val="000000"/>
                          </a:solidFill>
                          <a:latin typeface="Arial" charset="0"/>
                        </a:defRPr>
                      </a:lvl1pPr>
                      <a:lvl2pPr marL="457200" eaLnBrk="0" hangingPunct="0">
                        <a:spcBef>
                          <a:spcPts val="700"/>
                        </a:spcBef>
                        <a:defRPr sz="2400">
                          <a:solidFill>
                            <a:srgbClr val="000000"/>
                          </a:solidFill>
                          <a:latin typeface="Arial" charset="0"/>
                        </a:defRPr>
                      </a:lvl2pPr>
                      <a:lvl3pPr marL="914400" eaLnBrk="0" hangingPunct="0">
                        <a:spcBef>
                          <a:spcPts val="600"/>
                        </a:spcBef>
                        <a:defRPr sz="2000">
                          <a:solidFill>
                            <a:srgbClr val="000000"/>
                          </a:solidFill>
                          <a:latin typeface="Arial" charset="0"/>
                        </a:defRPr>
                      </a:lvl3pPr>
                      <a:lvl4pPr marL="1371600" eaLnBrk="0" hangingPunct="0">
                        <a:spcBef>
                          <a:spcPts val="500"/>
                        </a:spcBef>
                        <a:defRPr>
                          <a:solidFill>
                            <a:srgbClr val="000000"/>
                          </a:solidFill>
                          <a:latin typeface="Arial" charset="0"/>
                        </a:defRPr>
                      </a:lvl4pPr>
                      <a:lvl5pPr marL="1828800" eaLnBrk="0" hangingPunct="0">
                        <a:spcBef>
                          <a:spcPts val="500"/>
                        </a:spcBef>
                        <a:defRPr>
                          <a:solidFill>
                            <a:srgbClr val="000000"/>
                          </a:solidFill>
                          <a:latin typeface="Arial" charset="0"/>
                        </a:defRPr>
                      </a:lvl5pPr>
                      <a:lvl6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6pPr>
                      <a:lvl7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7pPr>
                      <a:lvl8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8pPr>
                      <a:lvl9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9pPr>
                    </a:lstStyle>
                    <a:p>
                      <a:pPr marL="0" marR="0" lvl="0" indent="0" algn="ctr" defTabSz="449263" rtl="0" eaLnBrk="0" fontAlgn="base" latinLnBrk="0" hangingPunct="0">
                        <a:lnSpc>
                          <a:spcPct val="100000"/>
                        </a:lnSpc>
                        <a:spcBef>
                          <a:spcPts val="800"/>
                        </a:spcBef>
                        <a:spcAft>
                          <a:spcPct val="0"/>
                        </a:spcAft>
                        <a:buClr>
                          <a:srgbClr val="000000"/>
                        </a:buClr>
                        <a:buSzPct val="100000"/>
                        <a:buFont typeface="Times New Roman" pitchFamily="18" charset="0"/>
                        <a:buNone/>
                        <a:tabLst/>
                      </a:pPr>
                      <a:r>
                        <a:rPr kumimoji="0" lang="cs-CZ" altLang="cs-CZ" sz="2800" b="0" i="0" u="none" strike="noStrike" cap="none" normalizeH="0" baseline="0" dirty="0">
                          <a:ln>
                            <a:noFill/>
                          </a:ln>
                          <a:solidFill>
                            <a:srgbClr val="0000DC"/>
                          </a:solidFill>
                          <a:effectLst/>
                          <a:latin typeface="Arial" charset="0"/>
                        </a:rPr>
                        <a:t>Protilátky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rgbClr val="000000"/>
                          </a:solidFill>
                          <a:latin typeface="Arial" charset="0"/>
                        </a:defRPr>
                      </a:lvl1pPr>
                      <a:lvl2pPr marL="457200" eaLnBrk="0" hangingPunct="0">
                        <a:spcBef>
                          <a:spcPts val="700"/>
                        </a:spcBef>
                        <a:defRPr sz="2400">
                          <a:solidFill>
                            <a:srgbClr val="000000"/>
                          </a:solidFill>
                          <a:latin typeface="Arial" charset="0"/>
                        </a:defRPr>
                      </a:lvl2pPr>
                      <a:lvl3pPr marL="914400" eaLnBrk="0" hangingPunct="0">
                        <a:spcBef>
                          <a:spcPts val="600"/>
                        </a:spcBef>
                        <a:defRPr sz="2000">
                          <a:solidFill>
                            <a:srgbClr val="000000"/>
                          </a:solidFill>
                          <a:latin typeface="Arial" charset="0"/>
                        </a:defRPr>
                      </a:lvl3pPr>
                      <a:lvl4pPr marL="1371600" eaLnBrk="0" hangingPunct="0">
                        <a:spcBef>
                          <a:spcPts val="500"/>
                        </a:spcBef>
                        <a:defRPr>
                          <a:solidFill>
                            <a:srgbClr val="000000"/>
                          </a:solidFill>
                          <a:latin typeface="Arial" charset="0"/>
                        </a:defRPr>
                      </a:lvl4pPr>
                      <a:lvl5pPr marL="1828800" eaLnBrk="0" hangingPunct="0">
                        <a:spcBef>
                          <a:spcPts val="500"/>
                        </a:spcBef>
                        <a:defRPr>
                          <a:solidFill>
                            <a:srgbClr val="000000"/>
                          </a:solidFill>
                          <a:latin typeface="Arial" charset="0"/>
                        </a:defRPr>
                      </a:lvl5pPr>
                      <a:lvl6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6pPr>
                      <a:lvl7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7pPr>
                      <a:lvl8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8pPr>
                      <a:lvl9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9pPr>
                    </a:lstStyle>
                    <a:p>
                      <a:pPr marL="0" marR="0" lvl="0" indent="0" algn="ctr" defTabSz="449263" rtl="0" eaLnBrk="0" fontAlgn="base" latinLnBrk="0" hangingPunct="0">
                        <a:lnSpc>
                          <a:spcPct val="100000"/>
                        </a:lnSpc>
                        <a:spcBef>
                          <a:spcPts val="800"/>
                        </a:spcBef>
                        <a:spcAft>
                          <a:spcPct val="0"/>
                        </a:spcAft>
                        <a:buClr>
                          <a:srgbClr val="000000"/>
                        </a:buClr>
                        <a:buSzPct val="100000"/>
                        <a:buFont typeface="Times New Roman" pitchFamily="18" charset="0"/>
                        <a:buNone/>
                        <a:tabLst/>
                      </a:pPr>
                      <a:r>
                        <a:rPr kumimoji="0" lang="cs-CZ" altLang="cs-CZ" sz="2800" b="0" i="0" u="none" strike="noStrike" cap="none" normalizeH="0" baseline="0" dirty="0">
                          <a:ln>
                            <a:noFill/>
                          </a:ln>
                          <a:solidFill>
                            <a:srgbClr val="0000DC"/>
                          </a:solidFill>
                          <a:effectLst/>
                          <a:latin typeface="Arial" charset="0"/>
                        </a:rPr>
                        <a:t>Patogen v krvi, exkretech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rgbClr val="000000"/>
                          </a:solidFill>
                          <a:latin typeface="Arial" charset="0"/>
                        </a:defRPr>
                      </a:lvl1pPr>
                      <a:lvl2pPr marL="457200" eaLnBrk="0" hangingPunct="0">
                        <a:spcBef>
                          <a:spcPts val="700"/>
                        </a:spcBef>
                        <a:defRPr sz="2400">
                          <a:solidFill>
                            <a:srgbClr val="000000"/>
                          </a:solidFill>
                          <a:latin typeface="Arial" charset="0"/>
                        </a:defRPr>
                      </a:lvl2pPr>
                      <a:lvl3pPr marL="914400" eaLnBrk="0" hangingPunct="0">
                        <a:spcBef>
                          <a:spcPts val="600"/>
                        </a:spcBef>
                        <a:defRPr sz="2000">
                          <a:solidFill>
                            <a:srgbClr val="000000"/>
                          </a:solidFill>
                          <a:latin typeface="Arial" charset="0"/>
                        </a:defRPr>
                      </a:lvl3pPr>
                      <a:lvl4pPr marL="1371600" eaLnBrk="0" hangingPunct="0">
                        <a:spcBef>
                          <a:spcPts val="500"/>
                        </a:spcBef>
                        <a:defRPr>
                          <a:solidFill>
                            <a:srgbClr val="000000"/>
                          </a:solidFill>
                          <a:latin typeface="Arial" charset="0"/>
                        </a:defRPr>
                      </a:lvl4pPr>
                      <a:lvl5pPr marL="1828800" eaLnBrk="0" hangingPunct="0">
                        <a:spcBef>
                          <a:spcPts val="500"/>
                        </a:spcBef>
                        <a:defRPr>
                          <a:solidFill>
                            <a:srgbClr val="000000"/>
                          </a:solidFill>
                          <a:latin typeface="Arial" charset="0"/>
                        </a:defRPr>
                      </a:lvl5pPr>
                      <a:lvl6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6pPr>
                      <a:lvl7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7pPr>
                      <a:lvl8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8pPr>
                      <a:lvl9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9pPr>
                    </a:lstStyle>
                    <a:p>
                      <a:pPr marL="0" marR="0" lvl="0" indent="0" algn="ctr" defTabSz="449263" rtl="0" eaLnBrk="0" fontAlgn="base" latinLnBrk="0" hangingPunct="0">
                        <a:lnSpc>
                          <a:spcPct val="100000"/>
                        </a:lnSpc>
                        <a:spcBef>
                          <a:spcPts val="800"/>
                        </a:spcBef>
                        <a:spcAft>
                          <a:spcPct val="0"/>
                        </a:spcAft>
                        <a:buClr>
                          <a:srgbClr val="000000"/>
                        </a:buClr>
                        <a:buSzPct val="100000"/>
                        <a:buFont typeface="Times New Roman" pitchFamily="18" charset="0"/>
                        <a:buNone/>
                        <a:tabLst/>
                      </a:pPr>
                      <a:r>
                        <a:rPr kumimoji="0" lang="cs-CZ" altLang="cs-CZ" sz="2800" b="0" i="0" u="none" strike="noStrike" cap="none" normalizeH="0" baseline="0" dirty="0">
                          <a:ln>
                            <a:noFill/>
                          </a:ln>
                          <a:solidFill>
                            <a:srgbClr val="0000DC"/>
                          </a:solidFill>
                          <a:effectLst/>
                          <a:latin typeface="Arial" charset="0"/>
                        </a:rPr>
                        <a:t>Symptomy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92149">
                <a:tc>
                  <a:txBody>
                    <a:bodyPr/>
                    <a:lstStyle>
                      <a:lvl1pPr eaLnBrk="0" hangingPunct="0">
                        <a:defRPr sz="2800">
                          <a:solidFill>
                            <a:srgbClr val="000000"/>
                          </a:solidFill>
                          <a:latin typeface="Arial" charset="0"/>
                        </a:defRPr>
                      </a:lvl1pPr>
                      <a:lvl2pPr marL="457200" eaLnBrk="0" hangingPunct="0">
                        <a:spcBef>
                          <a:spcPts val="700"/>
                        </a:spcBef>
                        <a:defRPr sz="2400">
                          <a:solidFill>
                            <a:srgbClr val="000000"/>
                          </a:solidFill>
                          <a:latin typeface="Arial" charset="0"/>
                        </a:defRPr>
                      </a:lvl2pPr>
                      <a:lvl3pPr marL="914400" eaLnBrk="0" hangingPunct="0">
                        <a:spcBef>
                          <a:spcPts val="600"/>
                        </a:spcBef>
                        <a:defRPr sz="2000">
                          <a:solidFill>
                            <a:srgbClr val="000000"/>
                          </a:solidFill>
                          <a:latin typeface="Arial" charset="0"/>
                        </a:defRPr>
                      </a:lvl3pPr>
                      <a:lvl4pPr marL="1371600" eaLnBrk="0" hangingPunct="0">
                        <a:spcBef>
                          <a:spcPts val="500"/>
                        </a:spcBef>
                        <a:defRPr>
                          <a:solidFill>
                            <a:srgbClr val="000000"/>
                          </a:solidFill>
                          <a:latin typeface="Arial" charset="0"/>
                        </a:defRPr>
                      </a:lvl4pPr>
                      <a:lvl5pPr marL="1828800" eaLnBrk="0" hangingPunct="0">
                        <a:spcBef>
                          <a:spcPts val="500"/>
                        </a:spcBef>
                        <a:defRPr>
                          <a:solidFill>
                            <a:srgbClr val="000000"/>
                          </a:solidFill>
                          <a:latin typeface="Arial" charset="0"/>
                        </a:defRPr>
                      </a:lvl5pPr>
                      <a:lvl6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6pPr>
                      <a:lvl7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7pPr>
                      <a:lvl8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8pPr>
                      <a:lvl9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9pPr>
                    </a:lstStyle>
                    <a:p>
                      <a:pPr marL="0" marR="0" lvl="0" indent="0" algn="l" defTabSz="449263" rtl="0" eaLnBrk="0" fontAlgn="base" latinLnBrk="0" hangingPunct="0">
                        <a:lnSpc>
                          <a:spcPct val="100000"/>
                        </a:lnSpc>
                        <a:spcBef>
                          <a:spcPts val="800"/>
                        </a:spcBef>
                        <a:spcAft>
                          <a:spcPct val="0"/>
                        </a:spcAft>
                        <a:buClr>
                          <a:srgbClr val="000000"/>
                        </a:buClr>
                        <a:buSzPct val="100000"/>
                        <a:buFont typeface="Times New Roman" pitchFamily="18" charset="0"/>
                        <a:buNone/>
                        <a:tabLst/>
                      </a:pPr>
                      <a:r>
                        <a:rPr kumimoji="0" lang="cs-CZ" altLang="cs-CZ" sz="2800" b="0" i="0" u="none" strike="noStrike" cap="none" normalizeH="0" baseline="0">
                          <a:ln>
                            <a:noFill/>
                          </a:ln>
                          <a:solidFill>
                            <a:srgbClr val="0000DC"/>
                          </a:solidFill>
                          <a:effectLst/>
                          <a:latin typeface="Arial" charset="0"/>
                        </a:rPr>
                        <a:t>Hostitel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rgbClr val="000000"/>
                          </a:solidFill>
                          <a:latin typeface="Arial" charset="0"/>
                        </a:defRPr>
                      </a:lvl1pPr>
                      <a:lvl2pPr marL="457200" eaLnBrk="0" hangingPunct="0">
                        <a:spcBef>
                          <a:spcPts val="700"/>
                        </a:spcBef>
                        <a:defRPr sz="2400">
                          <a:solidFill>
                            <a:srgbClr val="000000"/>
                          </a:solidFill>
                          <a:latin typeface="Arial" charset="0"/>
                        </a:defRPr>
                      </a:lvl2pPr>
                      <a:lvl3pPr marL="914400" eaLnBrk="0" hangingPunct="0">
                        <a:spcBef>
                          <a:spcPts val="600"/>
                        </a:spcBef>
                        <a:defRPr sz="2000">
                          <a:solidFill>
                            <a:srgbClr val="000000"/>
                          </a:solidFill>
                          <a:latin typeface="Arial" charset="0"/>
                        </a:defRPr>
                      </a:lvl3pPr>
                      <a:lvl4pPr marL="1371600" eaLnBrk="0" hangingPunct="0">
                        <a:spcBef>
                          <a:spcPts val="500"/>
                        </a:spcBef>
                        <a:defRPr>
                          <a:solidFill>
                            <a:srgbClr val="000000"/>
                          </a:solidFill>
                          <a:latin typeface="Arial" charset="0"/>
                        </a:defRPr>
                      </a:lvl4pPr>
                      <a:lvl5pPr marL="1828800" eaLnBrk="0" hangingPunct="0">
                        <a:spcBef>
                          <a:spcPts val="500"/>
                        </a:spcBef>
                        <a:defRPr>
                          <a:solidFill>
                            <a:srgbClr val="000000"/>
                          </a:solidFill>
                          <a:latin typeface="Arial" charset="0"/>
                        </a:defRPr>
                      </a:lvl5pPr>
                      <a:lvl6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6pPr>
                      <a:lvl7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7pPr>
                      <a:lvl8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8pPr>
                      <a:lvl9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9pPr>
                    </a:lstStyle>
                    <a:p>
                      <a:pPr marL="0" marR="0" lvl="0" indent="0" algn="l" defTabSz="449263" rtl="0" eaLnBrk="0" fontAlgn="base" latinLnBrk="0" hangingPunct="0">
                        <a:lnSpc>
                          <a:spcPct val="100000"/>
                        </a:lnSpc>
                        <a:spcBef>
                          <a:spcPts val="800"/>
                        </a:spcBef>
                        <a:spcAft>
                          <a:spcPct val="0"/>
                        </a:spcAft>
                        <a:buClr>
                          <a:srgbClr val="000000"/>
                        </a:buClr>
                        <a:buSzPct val="100000"/>
                        <a:buFont typeface="Times New Roman" pitchFamily="18" charset="0"/>
                        <a:buNone/>
                        <a:tabLst/>
                      </a:pPr>
                      <a:r>
                        <a:rPr kumimoji="0" lang="cs-CZ" altLang="cs-CZ" sz="2800" b="0" i="0" u="none" strike="noStrike" cap="none" normalizeH="0" baseline="0" dirty="0">
                          <a:ln>
                            <a:noFill/>
                          </a:ln>
                          <a:solidFill>
                            <a:srgbClr val="0000DC"/>
                          </a:solidFill>
                          <a:effectLst/>
                          <a:latin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rgbClr val="000000"/>
                          </a:solidFill>
                          <a:latin typeface="Arial" charset="0"/>
                        </a:defRPr>
                      </a:lvl1pPr>
                      <a:lvl2pPr marL="457200" eaLnBrk="0" hangingPunct="0">
                        <a:spcBef>
                          <a:spcPts val="700"/>
                        </a:spcBef>
                        <a:defRPr sz="2400">
                          <a:solidFill>
                            <a:srgbClr val="000000"/>
                          </a:solidFill>
                          <a:latin typeface="Arial" charset="0"/>
                        </a:defRPr>
                      </a:lvl2pPr>
                      <a:lvl3pPr marL="914400" eaLnBrk="0" hangingPunct="0">
                        <a:spcBef>
                          <a:spcPts val="600"/>
                        </a:spcBef>
                        <a:defRPr sz="2000">
                          <a:solidFill>
                            <a:srgbClr val="000000"/>
                          </a:solidFill>
                          <a:latin typeface="Arial" charset="0"/>
                        </a:defRPr>
                      </a:lvl3pPr>
                      <a:lvl4pPr marL="1371600" eaLnBrk="0" hangingPunct="0">
                        <a:spcBef>
                          <a:spcPts val="500"/>
                        </a:spcBef>
                        <a:defRPr>
                          <a:solidFill>
                            <a:srgbClr val="000000"/>
                          </a:solidFill>
                          <a:latin typeface="Arial" charset="0"/>
                        </a:defRPr>
                      </a:lvl4pPr>
                      <a:lvl5pPr marL="1828800" eaLnBrk="0" hangingPunct="0">
                        <a:spcBef>
                          <a:spcPts val="500"/>
                        </a:spcBef>
                        <a:defRPr>
                          <a:solidFill>
                            <a:srgbClr val="000000"/>
                          </a:solidFill>
                          <a:latin typeface="Arial" charset="0"/>
                        </a:defRPr>
                      </a:lvl5pPr>
                      <a:lvl6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6pPr>
                      <a:lvl7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7pPr>
                      <a:lvl8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8pPr>
                      <a:lvl9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9pPr>
                    </a:lstStyle>
                    <a:p>
                      <a:pPr marL="0" marR="0" lvl="0" indent="0" algn="l" defTabSz="449263" rtl="0" eaLnBrk="0" fontAlgn="base" latinLnBrk="0" hangingPunct="0">
                        <a:lnSpc>
                          <a:spcPct val="100000"/>
                        </a:lnSpc>
                        <a:spcBef>
                          <a:spcPts val="800"/>
                        </a:spcBef>
                        <a:spcAft>
                          <a:spcPct val="0"/>
                        </a:spcAft>
                        <a:buClr>
                          <a:srgbClr val="000000"/>
                        </a:buClr>
                        <a:buSzPct val="100000"/>
                        <a:buFont typeface="Times New Roman" pitchFamily="18" charset="0"/>
                        <a:buNone/>
                        <a:tabLst/>
                      </a:pPr>
                      <a:r>
                        <a:rPr kumimoji="0" lang="cs-CZ" altLang="cs-CZ" sz="2800" b="0" i="0" u="none" strike="noStrike" cap="none" normalizeH="0" baseline="0" dirty="0">
                          <a:ln>
                            <a:noFill/>
                          </a:ln>
                          <a:solidFill>
                            <a:srgbClr val="0000DC"/>
                          </a:solidFill>
                          <a:effectLst/>
                          <a:latin typeface="Arial" charset="0"/>
                          <a:cs typeface="Arial" charset="0"/>
                        </a:rPr>
                        <a:t>–</a:t>
                      </a:r>
                      <a:r>
                        <a:rPr kumimoji="0" lang="cs-CZ" altLang="cs-CZ" sz="2800" b="0" i="0" u="none" strike="noStrike" cap="none" normalizeH="0" baseline="0" dirty="0">
                          <a:ln>
                            <a:noFill/>
                          </a:ln>
                          <a:solidFill>
                            <a:srgbClr val="0000DC"/>
                          </a:solidFill>
                          <a:effectLst/>
                          <a:latin typeface="Arial" charset="0"/>
                        </a:rPr>
                        <a:t> nebo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rgbClr val="000000"/>
                          </a:solidFill>
                          <a:latin typeface="Arial" charset="0"/>
                        </a:defRPr>
                      </a:lvl1pPr>
                      <a:lvl2pPr marL="457200" eaLnBrk="0" hangingPunct="0">
                        <a:spcBef>
                          <a:spcPts val="700"/>
                        </a:spcBef>
                        <a:defRPr sz="2400">
                          <a:solidFill>
                            <a:srgbClr val="000000"/>
                          </a:solidFill>
                          <a:latin typeface="Arial" charset="0"/>
                        </a:defRPr>
                      </a:lvl2pPr>
                      <a:lvl3pPr marL="914400" eaLnBrk="0" hangingPunct="0">
                        <a:spcBef>
                          <a:spcPts val="600"/>
                        </a:spcBef>
                        <a:defRPr sz="2000">
                          <a:solidFill>
                            <a:srgbClr val="000000"/>
                          </a:solidFill>
                          <a:latin typeface="Arial" charset="0"/>
                        </a:defRPr>
                      </a:lvl3pPr>
                      <a:lvl4pPr marL="1371600" eaLnBrk="0" hangingPunct="0">
                        <a:spcBef>
                          <a:spcPts val="500"/>
                        </a:spcBef>
                        <a:defRPr>
                          <a:solidFill>
                            <a:srgbClr val="000000"/>
                          </a:solidFill>
                          <a:latin typeface="Arial" charset="0"/>
                        </a:defRPr>
                      </a:lvl4pPr>
                      <a:lvl5pPr marL="1828800" eaLnBrk="0" hangingPunct="0">
                        <a:spcBef>
                          <a:spcPts val="500"/>
                        </a:spcBef>
                        <a:defRPr>
                          <a:solidFill>
                            <a:srgbClr val="000000"/>
                          </a:solidFill>
                          <a:latin typeface="Arial" charset="0"/>
                        </a:defRPr>
                      </a:lvl5pPr>
                      <a:lvl6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6pPr>
                      <a:lvl7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7pPr>
                      <a:lvl8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8pPr>
                      <a:lvl9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9pPr>
                    </a:lstStyle>
                    <a:p>
                      <a:pPr marL="0" marR="0" lvl="0" indent="0" algn="l" defTabSz="449263" rtl="0" eaLnBrk="0" fontAlgn="base" latinLnBrk="0" hangingPunct="0">
                        <a:lnSpc>
                          <a:spcPct val="100000"/>
                        </a:lnSpc>
                        <a:spcBef>
                          <a:spcPts val="800"/>
                        </a:spcBef>
                        <a:spcAft>
                          <a:spcPct val="0"/>
                        </a:spcAft>
                        <a:buClr>
                          <a:srgbClr val="000000"/>
                        </a:buClr>
                        <a:buSzPct val="100000"/>
                        <a:buFont typeface="Times New Roman" pitchFamily="18" charset="0"/>
                        <a:buNone/>
                        <a:tabLst/>
                      </a:pPr>
                      <a:r>
                        <a:rPr kumimoji="0" lang="cs-CZ" altLang="cs-CZ" sz="2800" b="0" i="0" u="none" strike="noStrike" cap="none" normalizeH="0" baseline="0" dirty="0">
                          <a:ln>
                            <a:noFill/>
                          </a:ln>
                          <a:solidFill>
                            <a:srgbClr val="0000DC"/>
                          </a:solidFill>
                          <a:effectLst/>
                          <a:latin typeface="Arial" charset="0"/>
                        </a:rPr>
                        <a:t>+ nebo </a:t>
                      </a:r>
                      <a:r>
                        <a:rPr kumimoji="0" lang="cs-CZ" altLang="cs-CZ" sz="2800" b="0" i="0" u="none" strike="noStrike" cap="none" normalizeH="0" baseline="0" dirty="0">
                          <a:ln>
                            <a:noFill/>
                          </a:ln>
                          <a:solidFill>
                            <a:srgbClr val="0000DC"/>
                          </a:solidFill>
                          <a:effectLst/>
                          <a:latin typeface="Arial" charset="0"/>
                          <a:cs typeface="Arial" charset="0"/>
                        </a:rPr>
                        <a:t>–</a:t>
                      </a:r>
                      <a:r>
                        <a:rPr kumimoji="0" lang="cs-CZ" altLang="cs-CZ" sz="2800" b="0" i="0" u="none" strike="noStrike" cap="none" normalizeH="0" baseline="0" dirty="0">
                          <a:ln>
                            <a:noFill/>
                          </a:ln>
                          <a:solidFill>
                            <a:srgbClr val="0000DC"/>
                          </a:solidFill>
                          <a:effectLst/>
                          <a:latin typeface="Arial"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95404">
                <a:tc>
                  <a:txBody>
                    <a:bodyPr/>
                    <a:lstStyle>
                      <a:lvl1pPr eaLnBrk="0" hangingPunct="0">
                        <a:defRPr sz="2800">
                          <a:solidFill>
                            <a:srgbClr val="000000"/>
                          </a:solidFill>
                          <a:latin typeface="Arial" charset="0"/>
                        </a:defRPr>
                      </a:lvl1pPr>
                      <a:lvl2pPr marL="457200" eaLnBrk="0" hangingPunct="0">
                        <a:spcBef>
                          <a:spcPts val="700"/>
                        </a:spcBef>
                        <a:defRPr sz="2400">
                          <a:solidFill>
                            <a:srgbClr val="000000"/>
                          </a:solidFill>
                          <a:latin typeface="Arial" charset="0"/>
                        </a:defRPr>
                      </a:lvl2pPr>
                      <a:lvl3pPr marL="914400" eaLnBrk="0" hangingPunct="0">
                        <a:spcBef>
                          <a:spcPts val="600"/>
                        </a:spcBef>
                        <a:defRPr sz="2000">
                          <a:solidFill>
                            <a:srgbClr val="000000"/>
                          </a:solidFill>
                          <a:latin typeface="Arial" charset="0"/>
                        </a:defRPr>
                      </a:lvl3pPr>
                      <a:lvl4pPr marL="1371600" eaLnBrk="0" hangingPunct="0">
                        <a:spcBef>
                          <a:spcPts val="500"/>
                        </a:spcBef>
                        <a:defRPr>
                          <a:solidFill>
                            <a:srgbClr val="000000"/>
                          </a:solidFill>
                          <a:latin typeface="Arial" charset="0"/>
                        </a:defRPr>
                      </a:lvl4pPr>
                      <a:lvl5pPr marL="1828800" eaLnBrk="0" hangingPunct="0">
                        <a:spcBef>
                          <a:spcPts val="500"/>
                        </a:spcBef>
                        <a:defRPr>
                          <a:solidFill>
                            <a:srgbClr val="000000"/>
                          </a:solidFill>
                          <a:latin typeface="Arial" charset="0"/>
                        </a:defRPr>
                      </a:lvl5pPr>
                      <a:lvl6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6pPr>
                      <a:lvl7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7pPr>
                      <a:lvl8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8pPr>
                      <a:lvl9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9pPr>
                    </a:lstStyle>
                    <a:p>
                      <a:pPr marL="0" marR="0" lvl="0" indent="0" algn="l" defTabSz="449263" rtl="0" eaLnBrk="0" fontAlgn="base" latinLnBrk="0" hangingPunct="0">
                        <a:lnSpc>
                          <a:spcPct val="100000"/>
                        </a:lnSpc>
                        <a:spcBef>
                          <a:spcPts val="800"/>
                        </a:spcBef>
                        <a:spcAft>
                          <a:spcPct val="0"/>
                        </a:spcAft>
                        <a:buClr>
                          <a:srgbClr val="000000"/>
                        </a:buClr>
                        <a:buSzPct val="100000"/>
                        <a:buFont typeface="Times New Roman" pitchFamily="18" charset="0"/>
                        <a:buNone/>
                        <a:tabLst/>
                      </a:pPr>
                      <a:r>
                        <a:rPr kumimoji="0" lang="cs-CZ" altLang="cs-CZ" sz="2800" b="0" i="0" u="none" strike="noStrike" cap="none" normalizeH="0" baseline="0">
                          <a:ln>
                            <a:noFill/>
                          </a:ln>
                          <a:solidFill>
                            <a:srgbClr val="0000DC"/>
                          </a:solidFill>
                          <a:effectLst/>
                          <a:latin typeface="Arial" charset="0"/>
                        </a:rPr>
                        <a:t>Hostitel - amplifikátor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rgbClr val="000000"/>
                          </a:solidFill>
                          <a:latin typeface="Arial" charset="0"/>
                        </a:defRPr>
                      </a:lvl1pPr>
                      <a:lvl2pPr marL="457200" eaLnBrk="0" hangingPunct="0">
                        <a:spcBef>
                          <a:spcPts val="700"/>
                        </a:spcBef>
                        <a:defRPr sz="2400">
                          <a:solidFill>
                            <a:srgbClr val="000000"/>
                          </a:solidFill>
                          <a:latin typeface="Arial" charset="0"/>
                        </a:defRPr>
                      </a:lvl2pPr>
                      <a:lvl3pPr marL="914400" eaLnBrk="0" hangingPunct="0">
                        <a:spcBef>
                          <a:spcPts val="600"/>
                        </a:spcBef>
                        <a:defRPr sz="2000">
                          <a:solidFill>
                            <a:srgbClr val="000000"/>
                          </a:solidFill>
                          <a:latin typeface="Arial" charset="0"/>
                        </a:defRPr>
                      </a:lvl3pPr>
                      <a:lvl4pPr marL="1371600" eaLnBrk="0" hangingPunct="0">
                        <a:spcBef>
                          <a:spcPts val="500"/>
                        </a:spcBef>
                        <a:defRPr>
                          <a:solidFill>
                            <a:srgbClr val="000000"/>
                          </a:solidFill>
                          <a:latin typeface="Arial" charset="0"/>
                        </a:defRPr>
                      </a:lvl4pPr>
                      <a:lvl5pPr marL="1828800" eaLnBrk="0" hangingPunct="0">
                        <a:spcBef>
                          <a:spcPts val="500"/>
                        </a:spcBef>
                        <a:defRPr>
                          <a:solidFill>
                            <a:srgbClr val="000000"/>
                          </a:solidFill>
                          <a:latin typeface="Arial" charset="0"/>
                        </a:defRPr>
                      </a:lvl5pPr>
                      <a:lvl6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6pPr>
                      <a:lvl7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7pPr>
                      <a:lvl8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8pPr>
                      <a:lvl9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9pPr>
                    </a:lstStyle>
                    <a:p>
                      <a:pPr marL="0" marR="0" lvl="0" indent="0" algn="l" defTabSz="449263" rtl="0" eaLnBrk="0" fontAlgn="base" latinLnBrk="0" hangingPunct="0">
                        <a:lnSpc>
                          <a:spcPct val="100000"/>
                        </a:lnSpc>
                        <a:spcBef>
                          <a:spcPts val="800"/>
                        </a:spcBef>
                        <a:spcAft>
                          <a:spcPct val="0"/>
                        </a:spcAft>
                        <a:buClr>
                          <a:srgbClr val="000000"/>
                        </a:buClr>
                        <a:buSzPct val="100000"/>
                        <a:buFont typeface="Times New Roman" pitchFamily="18" charset="0"/>
                        <a:buNone/>
                        <a:tabLst/>
                      </a:pPr>
                      <a:r>
                        <a:rPr kumimoji="0" lang="cs-CZ" altLang="cs-CZ" sz="2800" b="0" i="0" u="none" strike="noStrike" cap="none" normalizeH="0" baseline="0" dirty="0">
                          <a:ln>
                            <a:noFill/>
                          </a:ln>
                          <a:solidFill>
                            <a:srgbClr val="0000DC"/>
                          </a:solidFill>
                          <a:effectLst/>
                          <a:latin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rgbClr val="000000"/>
                          </a:solidFill>
                          <a:latin typeface="Arial" charset="0"/>
                        </a:defRPr>
                      </a:lvl1pPr>
                      <a:lvl2pPr marL="457200" eaLnBrk="0" hangingPunct="0">
                        <a:spcBef>
                          <a:spcPts val="700"/>
                        </a:spcBef>
                        <a:defRPr sz="2400">
                          <a:solidFill>
                            <a:srgbClr val="000000"/>
                          </a:solidFill>
                          <a:latin typeface="Arial" charset="0"/>
                        </a:defRPr>
                      </a:lvl2pPr>
                      <a:lvl3pPr marL="914400" eaLnBrk="0" hangingPunct="0">
                        <a:spcBef>
                          <a:spcPts val="600"/>
                        </a:spcBef>
                        <a:defRPr sz="2000">
                          <a:solidFill>
                            <a:srgbClr val="000000"/>
                          </a:solidFill>
                          <a:latin typeface="Arial" charset="0"/>
                        </a:defRPr>
                      </a:lvl3pPr>
                      <a:lvl4pPr marL="1371600" eaLnBrk="0" hangingPunct="0">
                        <a:spcBef>
                          <a:spcPts val="500"/>
                        </a:spcBef>
                        <a:defRPr>
                          <a:solidFill>
                            <a:srgbClr val="000000"/>
                          </a:solidFill>
                          <a:latin typeface="Arial" charset="0"/>
                        </a:defRPr>
                      </a:lvl4pPr>
                      <a:lvl5pPr marL="1828800" eaLnBrk="0" hangingPunct="0">
                        <a:spcBef>
                          <a:spcPts val="500"/>
                        </a:spcBef>
                        <a:defRPr>
                          <a:solidFill>
                            <a:srgbClr val="000000"/>
                          </a:solidFill>
                          <a:latin typeface="Arial" charset="0"/>
                        </a:defRPr>
                      </a:lvl5pPr>
                      <a:lvl6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6pPr>
                      <a:lvl7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7pPr>
                      <a:lvl8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8pPr>
                      <a:lvl9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9pPr>
                    </a:lstStyle>
                    <a:p>
                      <a:pPr marL="0" marR="0" lvl="0" indent="0" algn="l" defTabSz="449263" rtl="0" eaLnBrk="0" fontAlgn="base" latinLnBrk="0" hangingPunct="0">
                        <a:lnSpc>
                          <a:spcPct val="100000"/>
                        </a:lnSpc>
                        <a:spcBef>
                          <a:spcPts val="800"/>
                        </a:spcBef>
                        <a:spcAft>
                          <a:spcPct val="0"/>
                        </a:spcAft>
                        <a:buClr>
                          <a:srgbClr val="000000"/>
                        </a:buClr>
                        <a:buSzPct val="100000"/>
                        <a:buFont typeface="Times New Roman" pitchFamily="18" charset="0"/>
                        <a:buNone/>
                        <a:tabLst/>
                      </a:pPr>
                      <a:r>
                        <a:rPr kumimoji="0" lang="cs-CZ" altLang="cs-CZ" sz="2800" b="0" i="0" u="none" strike="noStrike" cap="none" normalizeH="0" baseline="0" dirty="0">
                          <a:ln>
                            <a:noFill/>
                          </a:ln>
                          <a:solidFill>
                            <a:srgbClr val="0000DC"/>
                          </a:solidFill>
                          <a:effectLst/>
                          <a:latin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rgbClr val="000000"/>
                          </a:solidFill>
                          <a:latin typeface="Arial" charset="0"/>
                        </a:defRPr>
                      </a:lvl1pPr>
                      <a:lvl2pPr marL="457200" eaLnBrk="0" hangingPunct="0">
                        <a:spcBef>
                          <a:spcPts val="700"/>
                        </a:spcBef>
                        <a:defRPr sz="2400">
                          <a:solidFill>
                            <a:srgbClr val="000000"/>
                          </a:solidFill>
                          <a:latin typeface="Arial" charset="0"/>
                        </a:defRPr>
                      </a:lvl2pPr>
                      <a:lvl3pPr marL="914400" eaLnBrk="0" hangingPunct="0">
                        <a:spcBef>
                          <a:spcPts val="600"/>
                        </a:spcBef>
                        <a:defRPr sz="2000">
                          <a:solidFill>
                            <a:srgbClr val="000000"/>
                          </a:solidFill>
                          <a:latin typeface="Arial" charset="0"/>
                        </a:defRPr>
                      </a:lvl3pPr>
                      <a:lvl4pPr marL="1371600" eaLnBrk="0" hangingPunct="0">
                        <a:spcBef>
                          <a:spcPts val="500"/>
                        </a:spcBef>
                        <a:defRPr>
                          <a:solidFill>
                            <a:srgbClr val="000000"/>
                          </a:solidFill>
                          <a:latin typeface="Arial" charset="0"/>
                        </a:defRPr>
                      </a:lvl4pPr>
                      <a:lvl5pPr marL="1828800" eaLnBrk="0" hangingPunct="0">
                        <a:spcBef>
                          <a:spcPts val="500"/>
                        </a:spcBef>
                        <a:defRPr>
                          <a:solidFill>
                            <a:srgbClr val="000000"/>
                          </a:solidFill>
                          <a:latin typeface="Arial" charset="0"/>
                        </a:defRPr>
                      </a:lvl5pPr>
                      <a:lvl6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6pPr>
                      <a:lvl7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7pPr>
                      <a:lvl8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8pPr>
                      <a:lvl9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9pPr>
                    </a:lstStyle>
                    <a:p>
                      <a:pPr marL="0" marR="0" lvl="0" indent="0" algn="l" defTabSz="449263" rtl="0" eaLnBrk="0" fontAlgn="base" latinLnBrk="0" hangingPunct="0">
                        <a:lnSpc>
                          <a:spcPct val="100000"/>
                        </a:lnSpc>
                        <a:spcBef>
                          <a:spcPts val="800"/>
                        </a:spcBef>
                        <a:spcAft>
                          <a:spcPct val="0"/>
                        </a:spcAft>
                        <a:buClr>
                          <a:srgbClr val="000000"/>
                        </a:buClr>
                        <a:buSzPct val="100000"/>
                        <a:buFont typeface="Times New Roman" pitchFamily="18" charset="0"/>
                        <a:buNone/>
                        <a:tabLst/>
                      </a:pPr>
                      <a:r>
                        <a:rPr kumimoji="0" lang="cs-CZ" altLang="cs-CZ" sz="2800" b="0" i="0" u="none" strike="noStrike" cap="none" normalizeH="0" baseline="0" dirty="0">
                          <a:ln>
                            <a:noFill/>
                          </a:ln>
                          <a:solidFill>
                            <a:srgbClr val="0000DC"/>
                          </a:solidFill>
                          <a:effectLst/>
                          <a:latin typeface="Arial" charset="0"/>
                        </a:rPr>
                        <a:t>+ nebo </a:t>
                      </a:r>
                      <a:r>
                        <a:rPr kumimoji="0" lang="cs-CZ" altLang="cs-CZ" sz="2800" b="0" i="0" u="none" strike="noStrike" cap="none" normalizeH="0" baseline="0" dirty="0">
                          <a:ln>
                            <a:noFill/>
                          </a:ln>
                          <a:solidFill>
                            <a:srgbClr val="0000DC"/>
                          </a:solidFill>
                          <a:effectLst/>
                          <a:latin typeface="Arial" charset="0"/>
                          <a:cs typeface="Arial"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92149">
                <a:tc>
                  <a:txBody>
                    <a:bodyPr/>
                    <a:lstStyle>
                      <a:lvl1pPr eaLnBrk="0" hangingPunct="0">
                        <a:defRPr sz="2800">
                          <a:solidFill>
                            <a:srgbClr val="000000"/>
                          </a:solidFill>
                          <a:latin typeface="Arial" charset="0"/>
                        </a:defRPr>
                      </a:lvl1pPr>
                      <a:lvl2pPr marL="457200" eaLnBrk="0" hangingPunct="0">
                        <a:spcBef>
                          <a:spcPts val="700"/>
                        </a:spcBef>
                        <a:defRPr sz="2400">
                          <a:solidFill>
                            <a:srgbClr val="000000"/>
                          </a:solidFill>
                          <a:latin typeface="Arial" charset="0"/>
                        </a:defRPr>
                      </a:lvl2pPr>
                      <a:lvl3pPr marL="914400" eaLnBrk="0" hangingPunct="0">
                        <a:spcBef>
                          <a:spcPts val="600"/>
                        </a:spcBef>
                        <a:defRPr sz="2000">
                          <a:solidFill>
                            <a:srgbClr val="000000"/>
                          </a:solidFill>
                          <a:latin typeface="Arial" charset="0"/>
                        </a:defRPr>
                      </a:lvl3pPr>
                      <a:lvl4pPr marL="1371600" eaLnBrk="0" hangingPunct="0">
                        <a:spcBef>
                          <a:spcPts val="500"/>
                        </a:spcBef>
                        <a:defRPr>
                          <a:solidFill>
                            <a:srgbClr val="000000"/>
                          </a:solidFill>
                          <a:latin typeface="Arial" charset="0"/>
                        </a:defRPr>
                      </a:lvl4pPr>
                      <a:lvl5pPr marL="1828800" eaLnBrk="0" hangingPunct="0">
                        <a:spcBef>
                          <a:spcPts val="500"/>
                        </a:spcBef>
                        <a:defRPr>
                          <a:solidFill>
                            <a:srgbClr val="000000"/>
                          </a:solidFill>
                          <a:latin typeface="Arial" charset="0"/>
                        </a:defRPr>
                      </a:lvl5pPr>
                      <a:lvl6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6pPr>
                      <a:lvl7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7pPr>
                      <a:lvl8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8pPr>
                      <a:lvl9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9pPr>
                    </a:lstStyle>
                    <a:p>
                      <a:pPr marL="0" marR="0" lvl="0" indent="0" algn="l" defTabSz="449263" rtl="0" eaLnBrk="0" fontAlgn="base" latinLnBrk="0" hangingPunct="0">
                        <a:lnSpc>
                          <a:spcPct val="100000"/>
                        </a:lnSpc>
                        <a:spcBef>
                          <a:spcPts val="800"/>
                        </a:spcBef>
                        <a:spcAft>
                          <a:spcPct val="0"/>
                        </a:spcAft>
                        <a:buClr>
                          <a:srgbClr val="000000"/>
                        </a:buClr>
                        <a:buSzPct val="100000"/>
                        <a:buFont typeface="Times New Roman" pitchFamily="18" charset="0"/>
                        <a:buNone/>
                        <a:tabLst/>
                      </a:pPr>
                      <a:r>
                        <a:rPr kumimoji="0" lang="cs-CZ" altLang="cs-CZ" sz="2800" b="0" i="0" u="none" strike="noStrike" cap="none" normalizeH="0" baseline="0">
                          <a:ln>
                            <a:noFill/>
                          </a:ln>
                          <a:solidFill>
                            <a:srgbClr val="0000DC"/>
                          </a:solidFill>
                          <a:effectLst/>
                          <a:latin typeface="Arial" charset="0"/>
                        </a:rPr>
                        <a:t>Rezervoár*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rgbClr val="000000"/>
                          </a:solidFill>
                          <a:latin typeface="Arial" charset="0"/>
                        </a:defRPr>
                      </a:lvl1pPr>
                      <a:lvl2pPr marL="457200" eaLnBrk="0" hangingPunct="0">
                        <a:spcBef>
                          <a:spcPts val="700"/>
                        </a:spcBef>
                        <a:defRPr sz="2400">
                          <a:solidFill>
                            <a:srgbClr val="000000"/>
                          </a:solidFill>
                          <a:latin typeface="Arial" charset="0"/>
                        </a:defRPr>
                      </a:lvl2pPr>
                      <a:lvl3pPr marL="914400" eaLnBrk="0" hangingPunct="0">
                        <a:spcBef>
                          <a:spcPts val="600"/>
                        </a:spcBef>
                        <a:defRPr sz="2000">
                          <a:solidFill>
                            <a:srgbClr val="000000"/>
                          </a:solidFill>
                          <a:latin typeface="Arial" charset="0"/>
                        </a:defRPr>
                      </a:lvl3pPr>
                      <a:lvl4pPr marL="1371600" eaLnBrk="0" hangingPunct="0">
                        <a:spcBef>
                          <a:spcPts val="500"/>
                        </a:spcBef>
                        <a:defRPr>
                          <a:solidFill>
                            <a:srgbClr val="000000"/>
                          </a:solidFill>
                          <a:latin typeface="Arial" charset="0"/>
                        </a:defRPr>
                      </a:lvl4pPr>
                      <a:lvl5pPr marL="1828800" eaLnBrk="0" hangingPunct="0">
                        <a:spcBef>
                          <a:spcPts val="500"/>
                        </a:spcBef>
                        <a:defRPr>
                          <a:solidFill>
                            <a:srgbClr val="000000"/>
                          </a:solidFill>
                          <a:latin typeface="Arial" charset="0"/>
                        </a:defRPr>
                      </a:lvl5pPr>
                      <a:lvl6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6pPr>
                      <a:lvl7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7pPr>
                      <a:lvl8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8pPr>
                      <a:lvl9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9pPr>
                    </a:lstStyle>
                    <a:p>
                      <a:pPr marL="0" marR="0" lvl="0" indent="0" algn="l" defTabSz="449263" rtl="0" eaLnBrk="0" fontAlgn="base" latinLnBrk="0" hangingPunct="0">
                        <a:lnSpc>
                          <a:spcPct val="100000"/>
                        </a:lnSpc>
                        <a:spcBef>
                          <a:spcPts val="800"/>
                        </a:spcBef>
                        <a:spcAft>
                          <a:spcPct val="0"/>
                        </a:spcAft>
                        <a:buClr>
                          <a:srgbClr val="000000"/>
                        </a:buClr>
                        <a:buSzPct val="100000"/>
                        <a:buFont typeface="Times New Roman" pitchFamily="18" charset="0"/>
                        <a:buNone/>
                        <a:tabLst/>
                      </a:pPr>
                      <a:r>
                        <a:rPr kumimoji="0" lang="cs-CZ" altLang="cs-CZ" sz="2800" b="0" i="0" u="none" strike="noStrike" cap="none" normalizeH="0" baseline="0" dirty="0">
                          <a:ln>
                            <a:noFill/>
                          </a:ln>
                          <a:solidFill>
                            <a:srgbClr val="0000DC"/>
                          </a:solidFill>
                          <a:effectLst/>
                          <a:latin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rgbClr val="000000"/>
                          </a:solidFill>
                          <a:latin typeface="Arial" charset="0"/>
                        </a:defRPr>
                      </a:lvl1pPr>
                      <a:lvl2pPr marL="457200" eaLnBrk="0" hangingPunct="0">
                        <a:spcBef>
                          <a:spcPts val="700"/>
                        </a:spcBef>
                        <a:defRPr sz="2400">
                          <a:solidFill>
                            <a:srgbClr val="000000"/>
                          </a:solidFill>
                          <a:latin typeface="Arial" charset="0"/>
                        </a:defRPr>
                      </a:lvl2pPr>
                      <a:lvl3pPr marL="914400" eaLnBrk="0" hangingPunct="0">
                        <a:spcBef>
                          <a:spcPts val="600"/>
                        </a:spcBef>
                        <a:defRPr sz="2000">
                          <a:solidFill>
                            <a:srgbClr val="000000"/>
                          </a:solidFill>
                          <a:latin typeface="Arial" charset="0"/>
                        </a:defRPr>
                      </a:lvl3pPr>
                      <a:lvl4pPr marL="1371600" eaLnBrk="0" hangingPunct="0">
                        <a:spcBef>
                          <a:spcPts val="500"/>
                        </a:spcBef>
                        <a:defRPr>
                          <a:solidFill>
                            <a:srgbClr val="000000"/>
                          </a:solidFill>
                          <a:latin typeface="Arial" charset="0"/>
                        </a:defRPr>
                      </a:lvl4pPr>
                      <a:lvl5pPr marL="1828800" eaLnBrk="0" hangingPunct="0">
                        <a:spcBef>
                          <a:spcPts val="500"/>
                        </a:spcBef>
                        <a:defRPr>
                          <a:solidFill>
                            <a:srgbClr val="000000"/>
                          </a:solidFill>
                          <a:latin typeface="Arial" charset="0"/>
                        </a:defRPr>
                      </a:lvl5pPr>
                      <a:lvl6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6pPr>
                      <a:lvl7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7pPr>
                      <a:lvl8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8pPr>
                      <a:lvl9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9pPr>
                    </a:lstStyle>
                    <a:p>
                      <a:pPr marL="0" marR="0" lvl="0" indent="0" algn="l" defTabSz="449263" rtl="0" eaLnBrk="0" fontAlgn="base" latinLnBrk="0" hangingPunct="0">
                        <a:lnSpc>
                          <a:spcPct val="100000"/>
                        </a:lnSpc>
                        <a:spcBef>
                          <a:spcPts val="800"/>
                        </a:spcBef>
                        <a:spcAft>
                          <a:spcPct val="0"/>
                        </a:spcAft>
                        <a:buClr>
                          <a:srgbClr val="000000"/>
                        </a:buClr>
                        <a:buSzPct val="100000"/>
                        <a:buFont typeface="Times New Roman" pitchFamily="18" charset="0"/>
                        <a:buNone/>
                        <a:tabLst/>
                      </a:pPr>
                      <a:r>
                        <a:rPr kumimoji="0" lang="cs-CZ" altLang="cs-CZ" sz="2800" b="0" i="0" u="none" strike="noStrike" cap="none" normalizeH="0" baseline="0" dirty="0">
                          <a:ln>
                            <a:noFill/>
                          </a:ln>
                          <a:solidFill>
                            <a:srgbClr val="0000DC"/>
                          </a:solidFill>
                          <a:effectLst/>
                          <a:latin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rgbClr val="000000"/>
                          </a:solidFill>
                          <a:latin typeface="Arial" charset="0"/>
                        </a:defRPr>
                      </a:lvl1pPr>
                      <a:lvl2pPr marL="457200" eaLnBrk="0" hangingPunct="0">
                        <a:spcBef>
                          <a:spcPts val="700"/>
                        </a:spcBef>
                        <a:defRPr sz="2400">
                          <a:solidFill>
                            <a:srgbClr val="000000"/>
                          </a:solidFill>
                          <a:latin typeface="Arial" charset="0"/>
                        </a:defRPr>
                      </a:lvl2pPr>
                      <a:lvl3pPr marL="914400" eaLnBrk="0" hangingPunct="0">
                        <a:spcBef>
                          <a:spcPts val="600"/>
                        </a:spcBef>
                        <a:defRPr sz="2000">
                          <a:solidFill>
                            <a:srgbClr val="000000"/>
                          </a:solidFill>
                          <a:latin typeface="Arial" charset="0"/>
                        </a:defRPr>
                      </a:lvl3pPr>
                      <a:lvl4pPr marL="1371600" eaLnBrk="0" hangingPunct="0">
                        <a:spcBef>
                          <a:spcPts val="500"/>
                        </a:spcBef>
                        <a:defRPr>
                          <a:solidFill>
                            <a:srgbClr val="000000"/>
                          </a:solidFill>
                          <a:latin typeface="Arial" charset="0"/>
                        </a:defRPr>
                      </a:lvl4pPr>
                      <a:lvl5pPr marL="1828800" eaLnBrk="0" hangingPunct="0">
                        <a:spcBef>
                          <a:spcPts val="500"/>
                        </a:spcBef>
                        <a:defRPr>
                          <a:solidFill>
                            <a:srgbClr val="000000"/>
                          </a:solidFill>
                          <a:latin typeface="Arial" charset="0"/>
                        </a:defRPr>
                      </a:lvl5pPr>
                      <a:lvl6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6pPr>
                      <a:lvl7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7pPr>
                      <a:lvl8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8pPr>
                      <a:lvl9pPr defTabSz="449263" eaLnBrk="0" fontAlgn="base" hangingPunct="0">
                        <a:spcBef>
                          <a:spcPts val="500"/>
                        </a:spcBef>
                        <a:spcAft>
                          <a:spcPct val="0"/>
                        </a:spcAft>
                        <a:buClr>
                          <a:srgbClr val="000000"/>
                        </a:buClr>
                        <a:buSzPct val="100000"/>
                        <a:buFont typeface="Times New Roman" pitchFamily="18" charset="0"/>
                        <a:defRPr>
                          <a:solidFill>
                            <a:srgbClr val="000000"/>
                          </a:solidFill>
                          <a:latin typeface="Arial" charset="0"/>
                        </a:defRPr>
                      </a:lvl9pPr>
                    </a:lstStyle>
                    <a:p>
                      <a:pPr marL="0" marR="0" lvl="0" indent="0" algn="l" defTabSz="449263" rtl="0" eaLnBrk="0" fontAlgn="base" latinLnBrk="0" hangingPunct="0">
                        <a:lnSpc>
                          <a:spcPct val="100000"/>
                        </a:lnSpc>
                        <a:spcBef>
                          <a:spcPts val="800"/>
                        </a:spcBef>
                        <a:spcAft>
                          <a:spcPct val="0"/>
                        </a:spcAft>
                        <a:buClr>
                          <a:srgbClr val="000000"/>
                        </a:buClr>
                        <a:buSzPct val="100000"/>
                        <a:buFont typeface="Times New Roman" pitchFamily="18" charset="0"/>
                        <a:buNone/>
                        <a:tabLst/>
                      </a:pPr>
                      <a:r>
                        <a:rPr kumimoji="0" lang="cs-CZ" altLang="cs-CZ" sz="2800" b="1" i="0" u="none" strike="noStrike" cap="none" normalizeH="0" baseline="0" dirty="0">
                          <a:ln>
                            <a:noFill/>
                          </a:ln>
                          <a:solidFill>
                            <a:srgbClr val="0000DC"/>
                          </a:solidFill>
                          <a:effectLst/>
                          <a:latin typeface="Arial" charset="0"/>
                        </a:rPr>
                        <a:t>obvykle </a:t>
                      </a:r>
                      <a:r>
                        <a:rPr kumimoji="0" lang="cs-CZ" altLang="cs-CZ" sz="2800" b="1" i="0" u="none" strike="noStrike" cap="none" normalizeH="0" baseline="0" dirty="0">
                          <a:ln>
                            <a:noFill/>
                          </a:ln>
                          <a:solidFill>
                            <a:srgbClr val="0000DC"/>
                          </a:solidFill>
                          <a:effectLst/>
                          <a:latin typeface="Arial" charset="0"/>
                          <a:cs typeface="Arial" charset="0"/>
                        </a:rPr>
                        <a:t>–</a:t>
                      </a:r>
                      <a:r>
                        <a:rPr kumimoji="0" lang="cs-CZ" altLang="cs-CZ" sz="2800" b="1" i="0" u="none" strike="noStrike" cap="none" normalizeH="0" baseline="0" dirty="0">
                          <a:ln>
                            <a:noFill/>
                          </a:ln>
                          <a:solidFill>
                            <a:srgbClr val="0000DC"/>
                          </a:solidFill>
                          <a:effectLst/>
                          <a:latin typeface="Arial"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5150" name="Text Box 37">
            <a:extLst>
              <a:ext uri="{FF2B5EF4-FFF2-40B4-BE49-F238E27FC236}">
                <a16:creationId xmlns:a16="http://schemas.microsoft.com/office/drawing/2014/main" id="{6F4BCBCE-A43E-41EB-996F-D34910808908}"/>
              </a:ext>
            </a:extLst>
          </p:cNvPr>
          <p:cNvSpPr txBox="1">
            <a:spLocks noChangeArrowheads="1"/>
          </p:cNvSpPr>
          <p:nvPr/>
        </p:nvSpPr>
        <p:spPr bwMode="auto">
          <a:xfrm>
            <a:off x="1371602" y="6015900"/>
            <a:ext cx="9252856" cy="523220"/>
          </a:xfrm>
          <a:prstGeom prst="rect">
            <a:avLst/>
          </a:prstGeom>
          <a:noFill/>
          <a:ln>
            <a:noFill/>
          </a:ln>
          <a:effectLst/>
        </p:spPr>
        <p:txBody>
          <a:bodyPr wrap="square">
            <a:spAutoFit/>
          </a:bodyPr>
          <a:lstStyle/>
          <a:p>
            <a:pPr>
              <a:spcBef>
                <a:spcPts val="800"/>
              </a:spcBef>
              <a:buClr>
                <a:srgbClr val="000000"/>
              </a:buClr>
              <a:buSzPct val="100000"/>
              <a:defRPr/>
            </a:pPr>
            <a:r>
              <a:rPr lang="cs-CZ" altLang="cs-CZ" sz="2800" b="1" dirty="0">
                <a:solidFill>
                  <a:srgbClr val="0000DC"/>
                </a:solidFill>
                <a:latin typeface="Calibri" panose="020F0502020204030204" pitchFamily="34" charset="0"/>
                <a:cs typeface="Calibri" panose="020F0502020204030204" pitchFamily="34" charset="0"/>
              </a:rPr>
              <a:t>* </a:t>
            </a:r>
            <a:r>
              <a:rPr lang="cs-CZ" altLang="cs-CZ" sz="2800" b="1" dirty="0">
                <a:solidFill>
                  <a:srgbClr val="0000DC"/>
                </a:solidFill>
                <a:highlight>
                  <a:srgbClr val="FFFF00"/>
                </a:highlight>
                <a:latin typeface="Calibri" panose="020F0502020204030204" pitchFamily="34" charset="0"/>
                <a:cs typeface="Calibri" panose="020F0502020204030204" pitchFamily="34" charset="0"/>
              </a:rPr>
              <a:t>patogen v populaci udržován i v </a:t>
            </a:r>
            <a:r>
              <a:rPr lang="cs-CZ" altLang="cs-CZ" sz="2800" b="1" dirty="0" err="1">
                <a:solidFill>
                  <a:srgbClr val="0000DC"/>
                </a:solidFill>
                <a:highlight>
                  <a:srgbClr val="FFFF00"/>
                </a:highlight>
                <a:latin typeface="Calibri" panose="020F0502020204030204" pitchFamily="34" charset="0"/>
                <a:cs typeface="Calibri" panose="020F0502020204030204" pitchFamily="34" charset="0"/>
              </a:rPr>
              <a:t>meziepidemickém</a:t>
            </a:r>
            <a:r>
              <a:rPr lang="cs-CZ" altLang="cs-CZ" sz="2800" b="1" dirty="0">
                <a:solidFill>
                  <a:srgbClr val="0000DC"/>
                </a:solidFill>
                <a:highlight>
                  <a:srgbClr val="FFFF00"/>
                </a:highlight>
                <a:latin typeface="Calibri" panose="020F0502020204030204" pitchFamily="34" charset="0"/>
                <a:cs typeface="Calibri" panose="020F0502020204030204" pitchFamily="34" charset="0"/>
              </a:rPr>
              <a:t> období</a:t>
            </a:r>
          </a:p>
        </p:txBody>
      </p:sp>
    </p:spTree>
    <p:extLst>
      <p:ext uri="{BB962C8B-B14F-4D97-AF65-F5344CB8AC3E}">
        <p14:creationId xmlns:p14="http://schemas.microsoft.com/office/powerpoint/2010/main" val="32283747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1BDC6838-71BC-4A6C-BBC9-2A42E45FFD52}"/>
              </a:ext>
            </a:extLst>
          </p:cNvPr>
          <p:cNvSpPr>
            <a:spLocks noGrp="1" noChangeArrowheads="1"/>
          </p:cNvSpPr>
          <p:nvPr>
            <p:ph type="title"/>
          </p:nvPr>
        </p:nvSpPr>
        <p:spPr>
          <a:xfrm>
            <a:off x="3375956" y="328795"/>
            <a:ext cx="4776650" cy="629147"/>
          </a:xfrm>
          <a:noFill/>
          <a:ln>
            <a:solidFill>
              <a:schemeClr val="accent1"/>
            </a:solidFill>
          </a:ln>
        </p:spPr>
        <p:txBody>
          <a:bodyPr/>
          <a:lstStyle/>
          <a:p>
            <a:pPr>
              <a:defRPr/>
            </a:pPr>
            <a:r>
              <a:rPr lang="cs-CZ" altLang="cs-CZ">
                <a:solidFill>
                  <a:srgbClr val="0000DC"/>
                </a:solidFill>
              </a:rPr>
              <a:t>SAVCI  (</a:t>
            </a:r>
            <a:r>
              <a:rPr lang="cs-CZ" altLang="cs-CZ" i="1">
                <a:solidFill>
                  <a:srgbClr val="0000DC"/>
                </a:solidFill>
              </a:rPr>
              <a:t>Mammalia</a:t>
            </a:r>
            <a:r>
              <a:rPr lang="cs-CZ" altLang="cs-CZ">
                <a:solidFill>
                  <a:srgbClr val="0000DC"/>
                </a:solidFill>
              </a:rPr>
              <a:t>)</a:t>
            </a:r>
          </a:p>
        </p:txBody>
      </p:sp>
      <p:sp>
        <p:nvSpPr>
          <p:cNvPr id="7171" name="Rectangle 3">
            <a:extLst>
              <a:ext uri="{FF2B5EF4-FFF2-40B4-BE49-F238E27FC236}">
                <a16:creationId xmlns:a16="http://schemas.microsoft.com/office/drawing/2014/main" id="{325B1040-3032-4222-B2E7-E6B8CEE04E78}"/>
              </a:ext>
            </a:extLst>
          </p:cNvPr>
          <p:cNvSpPr>
            <a:spLocks noGrp="1" noChangeArrowheads="1"/>
          </p:cNvSpPr>
          <p:nvPr>
            <p:ph type="body" idx="1"/>
          </p:nvPr>
        </p:nvSpPr>
        <p:spPr>
          <a:xfrm>
            <a:off x="1650275" y="1490164"/>
            <a:ext cx="8228013" cy="4144282"/>
          </a:xfrm>
          <a:noFill/>
        </p:spPr>
        <p:txBody>
          <a:bodyPr/>
          <a:lstStyle/>
          <a:p>
            <a:pPr>
              <a:lnSpc>
                <a:spcPct val="80000"/>
              </a:lnSpc>
              <a:defRPr/>
            </a:pPr>
            <a:r>
              <a:rPr lang="cs-CZ" altLang="cs-CZ" sz="1800" b="1" dirty="0">
                <a:solidFill>
                  <a:srgbClr val="0000FF"/>
                </a:solidFill>
              </a:rPr>
              <a:t>Řád HMYZOŽRAVCI (</a:t>
            </a:r>
            <a:r>
              <a:rPr lang="cs-CZ" altLang="cs-CZ" sz="1800" b="1" i="1" dirty="0" err="1">
                <a:solidFill>
                  <a:srgbClr val="0000FF"/>
                </a:solidFill>
              </a:rPr>
              <a:t>Insectivora</a:t>
            </a:r>
            <a:r>
              <a:rPr lang="cs-CZ" altLang="cs-CZ" sz="1800" b="1" dirty="0" smtClean="0">
                <a:solidFill>
                  <a:srgbClr val="0000FF"/>
                </a:solidFill>
              </a:rPr>
              <a:t>)</a:t>
            </a:r>
          </a:p>
          <a:p>
            <a:pPr marL="72000" indent="0">
              <a:lnSpc>
                <a:spcPct val="80000"/>
              </a:lnSpc>
              <a:buNone/>
              <a:defRPr/>
            </a:pPr>
            <a:r>
              <a:rPr lang="cs-CZ" altLang="cs-CZ" sz="1800" b="1" dirty="0" smtClean="0">
                <a:solidFill>
                  <a:srgbClr val="0000FF"/>
                </a:solidFill>
              </a:rPr>
              <a:t> </a:t>
            </a:r>
            <a:endParaRPr lang="cs-CZ" altLang="cs-CZ" sz="1800" b="1" dirty="0">
              <a:solidFill>
                <a:srgbClr val="0000FF"/>
              </a:solidFill>
            </a:endParaRPr>
          </a:p>
          <a:p>
            <a:pPr>
              <a:lnSpc>
                <a:spcPct val="80000"/>
              </a:lnSpc>
              <a:defRPr/>
            </a:pPr>
            <a:r>
              <a:rPr lang="cs-CZ" altLang="cs-CZ" sz="1800" dirty="0">
                <a:solidFill>
                  <a:schemeClr val="accent2"/>
                </a:solidFill>
              </a:rPr>
              <a:t>Řád LETOUNI (</a:t>
            </a:r>
            <a:r>
              <a:rPr lang="cs-CZ" altLang="cs-CZ" sz="1800" i="1" dirty="0" err="1">
                <a:solidFill>
                  <a:schemeClr val="accent2"/>
                </a:solidFill>
              </a:rPr>
              <a:t>Chiroptera</a:t>
            </a:r>
            <a:r>
              <a:rPr lang="cs-CZ" altLang="cs-CZ" sz="1800" dirty="0">
                <a:solidFill>
                  <a:schemeClr val="accent2"/>
                </a:solidFill>
              </a:rPr>
              <a:t>)</a:t>
            </a:r>
          </a:p>
          <a:p>
            <a:pPr>
              <a:lnSpc>
                <a:spcPct val="80000"/>
              </a:lnSpc>
              <a:defRPr/>
            </a:pPr>
            <a:r>
              <a:rPr lang="cs-CZ" altLang="cs-CZ" sz="1800" dirty="0">
                <a:solidFill>
                  <a:schemeClr val="accent2"/>
                </a:solidFill>
              </a:rPr>
              <a:t>	Podřád Kaloni (</a:t>
            </a:r>
            <a:r>
              <a:rPr lang="cs-CZ" altLang="cs-CZ" sz="1800" i="1" dirty="0" err="1">
                <a:solidFill>
                  <a:schemeClr val="accent2"/>
                </a:solidFill>
              </a:rPr>
              <a:t>Megachiroptera</a:t>
            </a:r>
            <a:r>
              <a:rPr lang="cs-CZ" altLang="cs-CZ" sz="1800" dirty="0">
                <a:solidFill>
                  <a:schemeClr val="accent2"/>
                </a:solidFill>
              </a:rPr>
              <a:t>)</a:t>
            </a:r>
          </a:p>
          <a:p>
            <a:pPr>
              <a:lnSpc>
                <a:spcPct val="80000"/>
              </a:lnSpc>
              <a:defRPr/>
            </a:pPr>
            <a:r>
              <a:rPr lang="cs-CZ" altLang="cs-CZ" sz="1800" dirty="0">
                <a:solidFill>
                  <a:schemeClr val="accent2"/>
                </a:solidFill>
              </a:rPr>
              <a:t>	Podřád Netopýři (</a:t>
            </a:r>
            <a:r>
              <a:rPr lang="cs-CZ" altLang="cs-CZ" sz="1800" i="1" dirty="0" err="1">
                <a:solidFill>
                  <a:schemeClr val="accent2"/>
                </a:solidFill>
              </a:rPr>
              <a:t>Microchiroptera</a:t>
            </a:r>
            <a:r>
              <a:rPr lang="cs-CZ" altLang="cs-CZ" sz="1800" dirty="0">
                <a:solidFill>
                  <a:schemeClr val="accent2"/>
                </a:solidFill>
              </a:rPr>
              <a:t>)</a:t>
            </a:r>
          </a:p>
          <a:p>
            <a:pPr>
              <a:lnSpc>
                <a:spcPct val="80000"/>
              </a:lnSpc>
              <a:defRPr/>
            </a:pPr>
            <a:r>
              <a:rPr lang="cs-CZ" altLang="cs-CZ" sz="1800" dirty="0">
                <a:solidFill>
                  <a:schemeClr val="accent2"/>
                </a:solidFill>
              </a:rPr>
              <a:t>Řád Luskouni (</a:t>
            </a:r>
            <a:r>
              <a:rPr lang="cs-CZ" altLang="cs-CZ" sz="1800" i="1" dirty="0" err="1">
                <a:solidFill>
                  <a:schemeClr val="accent2"/>
                </a:solidFill>
              </a:rPr>
              <a:t>Pholidota</a:t>
            </a:r>
            <a:r>
              <a:rPr lang="cs-CZ" altLang="cs-CZ" sz="1800" dirty="0">
                <a:solidFill>
                  <a:schemeClr val="accent2"/>
                </a:solidFill>
              </a:rPr>
              <a:t>)</a:t>
            </a:r>
          </a:p>
          <a:p>
            <a:pPr>
              <a:lnSpc>
                <a:spcPct val="80000"/>
              </a:lnSpc>
              <a:defRPr/>
            </a:pPr>
            <a:r>
              <a:rPr lang="cs-CZ" altLang="cs-CZ" sz="1800" dirty="0">
                <a:solidFill>
                  <a:schemeClr val="accent2"/>
                </a:solidFill>
              </a:rPr>
              <a:t>Řád PRIMÁTI (</a:t>
            </a:r>
            <a:r>
              <a:rPr lang="cs-CZ" altLang="cs-CZ" sz="1800" i="1" dirty="0" err="1">
                <a:solidFill>
                  <a:schemeClr val="accent2"/>
                </a:solidFill>
              </a:rPr>
              <a:t>Primates</a:t>
            </a:r>
            <a:r>
              <a:rPr lang="cs-CZ" altLang="cs-CZ" sz="1800" dirty="0">
                <a:solidFill>
                  <a:schemeClr val="accent2"/>
                </a:solidFill>
              </a:rPr>
              <a:t>)</a:t>
            </a:r>
          </a:p>
          <a:p>
            <a:pPr>
              <a:lnSpc>
                <a:spcPct val="80000"/>
              </a:lnSpc>
              <a:defRPr/>
            </a:pPr>
            <a:endParaRPr lang="cs-CZ" altLang="cs-CZ" sz="1800" dirty="0">
              <a:solidFill>
                <a:schemeClr val="accent2"/>
              </a:solidFill>
            </a:endParaRPr>
          </a:p>
          <a:p>
            <a:pPr>
              <a:lnSpc>
                <a:spcPct val="80000"/>
              </a:lnSpc>
              <a:defRPr/>
            </a:pPr>
            <a:r>
              <a:rPr lang="cs-CZ" altLang="cs-CZ" sz="1800" dirty="0">
                <a:solidFill>
                  <a:schemeClr val="accent2"/>
                </a:solidFill>
              </a:rPr>
              <a:t>Řád ŠELMY (</a:t>
            </a:r>
            <a:r>
              <a:rPr lang="cs-CZ" altLang="cs-CZ" sz="1800" i="1" dirty="0" err="1">
                <a:solidFill>
                  <a:schemeClr val="accent2"/>
                </a:solidFill>
              </a:rPr>
              <a:t>Carnivora</a:t>
            </a:r>
            <a:r>
              <a:rPr lang="cs-CZ" altLang="cs-CZ" sz="1800" dirty="0">
                <a:solidFill>
                  <a:schemeClr val="accent2"/>
                </a:solidFill>
              </a:rPr>
              <a:t>)</a:t>
            </a:r>
          </a:p>
          <a:p>
            <a:pPr>
              <a:lnSpc>
                <a:spcPct val="80000"/>
              </a:lnSpc>
              <a:defRPr/>
            </a:pPr>
            <a:endParaRPr lang="cs-CZ" altLang="cs-CZ" sz="1800" dirty="0">
              <a:solidFill>
                <a:schemeClr val="accent2"/>
              </a:solidFill>
            </a:endParaRPr>
          </a:p>
          <a:p>
            <a:pPr>
              <a:lnSpc>
                <a:spcPct val="80000"/>
              </a:lnSpc>
              <a:defRPr/>
            </a:pPr>
            <a:r>
              <a:rPr lang="cs-CZ" altLang="cs-CZ" sz="1800" b="1" dirty="0">
                <a:solidFill>
                  <a:srgbClr val="0000FF"/>
                </a:solidFill>
              </a:rPr>
              <a:t>Řád HLODAVCI (</a:t>
            </a:r>
            <a:r>
              <a:rPr lang="cs-CZ" altLang="cs-CZ" sz="1800" b="1" i="1" dirty="0" err="1">
                <a:solidFill>
                  <a:srgbClr val="0000FF"/>
                </a:solidFill>
              </a:rPr>
              <a:t>Rodentia</a:t>
            </a:r>
            <a:r>
              <a:rPr lang="cs-CZ" altLang="cs-CZ" sz="1800" b="1" dirty="0">
                <a:solidFill>
                  <a:srgbClr val="0000FF"/>
                </a:solidFill>
              </a:rPr>
              <a:t>)</a:t>
            </a:r>
          </a:p>
          <a:p>
            <a:pPr>
              <a:lnSpc>
                <a:spcPct val="80000"/>
              </a:lnSpc>
              <a:defRPr/>
            </a:pPr>
            <a:endParaRPr lang="cs-CZ" altLang="cs-CZ" sz="1800" dirty="0">
              <a:solidFill>
                <a:schemeClr val="accent2"/>
              </a:solidFill>
            </a:endParaRPr>
          </a:p>
          <a:p>
            <a:pPr>
              <a:lnSpc>
                <a:spcPct val="80000"/>
              </a:lnSpc>
              <a:defRPr/>
            </a:pPr>
            <a:r>
              <a:rPr lang="cs-CZ" altLang="cs-CZ" sz="1800" dirty="0">
                <a:solidFill>
                  <a:schemeClr val="accent2"/>
                </a:solidFill>
              </a:rPr>
              <a:t>Řád ZAJÍCOVITÍ (</a:t>
            </a:r>
            <a:r>
              <a:rPr lang="cs-CZ" altLang="cs-CZ" sz="1800" i="1" dirty="0" err="1">
                <a:solidFill>
                  <a:schemeClr val="accent2"/>
                </a:solidFill>
              </a:rPr>
              <a:t>Lagomorpha</a:t>
            </a:r>
            <a:r>
              <a:rPr lang="cs-CZ" altLang="cs-CZ" sz="1800" dirty="0">
                <a:solidFill>
                  <a:schemeClr val="accent2"/>
                </a:solidFill>
              </a:rPr>
              <a:t>)</a:t>
            </a:r>
          </a:p>
          <a:p>
            <a:pPr>
              <a:lnSpc>
                <a:spcPct val="80000"/>
              </a:lnSpc>
              <a:defRPr/>
            </a:pPr>
            <a:endParaRPr lang="cs-CZ" altLang="cs-CZ" sz="1800" dirty="0">
              <a:solidFill>
                <a:schemeClr val="accent2"/>
              </a:solidFill>
            </a:endParaRPr>
          </a:p>
          <a:p>
            <a:pPr>
              <a:lnSpc>
                <a:spcPct val="80000"/>
              </a:lnSpc>
              <a:defRPr/>
            </a:pPr>
            <a:r>
              <a:rPr lang="cs-CZ" altLang="cs-CZ" sz="1800" dirty="0">
                <a:solidFill>
                  <a:schemeClr val="accent2"/>
                </a:solidFill>
              </a:rPr>
              <a:t>Řád SUDOKOPYTNÍCI (</a:t>
            </a:r>
            <a:r>
              <a:rPr lang="cs-CZ" altLang="cs-CZ" sz="1800" i="1" dirty="0" err="1">
                <a:solidFill>
                  <a:schemeClr val="accent2"/>
                </a:solidFill>
              </a:rPr>
              <a:t>Artiodactyla</a:t>
            </a:r>
            <a:r>
              <a:rPr lang="cs-CZ" altLang="cs-CZ" sz="1800" dirty="0">
                <a:solidFill>
                  <a:schemeClr val="accent2"/>
                </a:solidFill>
              </a:rPr>
              <a:t>) </a:t>
            </a:r>
          </a:p>
          <a:p>
            <a:pPr>
              <a:lnSpc>
                <a:spcPct val="80000"/>
              </a:lnSpc>
              <a:defRPr/>
            </a:pPr>
            <a:r>
              <a:rPr lang="cs-CZ" altLang="cs-CZ" sz="1800" dirty="0">
                <a:solidFill>
                  <a:schemeClr val="accent2"/>
                </a:solidFill>
              </a:rPr>
              <a:t>   </a:t>
            </a:r>
          </a:p>
          <a:p>
            <a:pPr>
              <a:lnSpc>
                <a:spcPct val="80000"/>
              </a:lnSpc>
              <a:defRPr/>
            </a:pPr>
            <a:r>
              <a:rPr lang="cs-CZ" altLang="cs-CZ" sz="1800" dirty="0">
                <a:solidFill>
                  <a:schemeClr val="accent2"/>
                </a:solidFill>
              </a:rPr>
              <a:t>Řád LICHOKOPYTNÍCI (</a:t>
            </a:r>
            <a:r>
              <a:rPr lang="cs-CZ" altLang="cs-CZ" sz="1800" i="1" dirty="0" err="1">
                <a:solidFill>
                  <a:schemeClr val="accent2"/>
                </a:solidFill>
              </a:rPr>
              <a:t>Perissodactyla</a:t>
            </a:r>
            <a:r>
              <a:rPr lang="cs-CZ" altLang="cs-CZ" sz="1800" dirty="0">
                <a:solidFill>
                  <a:schemeClr val="accent2"/>
                </a:solidFill>
              </a:rPr>
              <a:t>)</a:t>
            </a:r>
          </a:p>
          <a:p>
            <a:pPr>
              <a:lnSpc>
                <a:spcPct val="80000"/>
              </a:lnSpc>
              <a:defRPr/>
            </a:pPr>
            <a:endParaRPr lang="cs-CZ" altLang="cs-CZ" sz="1800" dirty="0">
              <a:solidFill>
                <a:schemeClr val="accent2"/>
              </a:solidFill>
            </a:endParaRPr>
          </a:p>
          <a:p>
            <a:pPr>
              <a:lnSpc>
                <a:spcPct val="80000"/>
              </a:lnSpc>
              <a:defRPr/>
            </a:pPr>
            <a:r>
              <a:rPr lang="cs-CZ" altLang="cs-CZ" sz="1800" dirty="0">
                <a:solidFill>
                  <a:schemeClr val="accent2"/>
                </a:solidFill>
              </a:rPr>
              <a:t>Řád VAČNATCI (</a:t>
            </a:r>
            <a:r>
              <a:rPr lang="cs-CZ" altLang="cs-CZ" sz="1800" i="1" dirty="0" err="1">
                <a:solidFill>
                  <a:schemeClr val="accent2"/>
                </a:solidFill>
              </a:rPr>
              <a:t>Marsupialia</a:t>
            </a:r>
            <a:r>
              <a:rPr lang="cs-CZ" altLang="cs-CZ" sz="1800" dirty="0">
                <a:solidFill>
                  <a:schemeClr val="accent2"/>
                </a:solidFill>
              </a:rPr>
              <a:t>)</a:t>
            </a:r>
          </a:p>
          <a:p>
            <a:pPr>
              <a:lnSpc>
                <a:spcPct val="80000"/>
              </a:lnSpc>
              <a:defRPr/>
            </a:pPr>
            <a:endParaRPr lang="cs-CZ" altLang="cs-CZ" sz="1800" dirty="0">
              <a:solidFill>
                <a:schemeClr val="accent2"/>
              </a:solidFill>
            </a:endParaRPr>
          </a:p>
          <a:p>
            <a:pPr marL="72000" indent="0">
              <a:lnSpc>
                <a:spcPct val="80000"/>
              </a:lnSpc>
              <a:buNone/>
              <a:defRPr/>
            </a:pPr>
            <a:endParaRPr lang="cs-CZ" altLang="cs-CZ" sz="1800" dirty="0">
              <a:solidFill>
                <a:schemeClr val="accent2"/>
              </a:solidFill>
            </a:endParaRPr>
          </a:p>
        </p:txBody>
      </p:sp>
    </p:spTree>
    <p:extLst>
      <p:ext uri="{BB962C8B-B14F-4D97-AF65-F5344CB8AC3E}">
        <p14:creationId xmlns:p14="http://schemas.microsoft.com/office/powerpoint/2010/main" val="6397387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dpis 1">
            <a:extLst>
              <a:ext uri="{FF2B5EF4-FFF2-40B4-BE49-F238E27FC236}">
                <a16:creationId xmlns:a16="http://schemas.microsoft.com/office/drawing/2014/main" id="{036A153F-0BE2-444B-8603-C1DABF6147D6}"/>
              </a:ext>
            </a:extLst>
          </p:cNvPr>
          <p:cNvSpPr>
            <a:spLocks noGrp="1"/>
          </p:cNvSpPr>
          <p:nvPr>
            <p:ph type="title"/>
          </p:nvPr>
        </p:nvSpPr>
        <p:spPr>
          <a:xfrm>
            <a:off x="1919288" y="70645"/>
            <a:ext cx="8208962" cy="1433512"/>
          </a:xfrm>
          <a:noFill/>
          <a:ln>
            <a:solidFill>
              <a:schemeClr val="accent1"/>
            </a:solidFill>
          </a:ln>
        </p:spPr>
        <p:txBody>
          <a:bodyPr/>
          <a:lstStyle/>
          <a:p>
            <a:pPr>
              <a:defRPr/>
            </a:pPr>
            <a:r>
              <a:rPr lang="cs-CZ" altLang="cs-CZ" sz="3600" i="1" dirty="0" err="1">
                <a:solidFill>
                  <a:srgbClr val="0000DC"/>
                </a:solidFill>
              </a:rPr>
              <a:t>Erinaceus</a:t>
            </a:r>
            <a:r>
              <a:rPr lang="cs-CZ" altLang="cs-CZ" sz="3600" i="1" dirty="0">
                <a:solidFill>
                  <a:srgbClr val="0000DC"/>
                </a:solidFill>
              </a:rPr>
              <a:t> </a:t>
            </a:r>
            <a:r>
              <a:rPr lang="cs-CZ" altLang="cs-CZ" sz="3600" i="1" dirty="0" err="1">
                <a:solidFill>
                  <a:srgbClr val="0000DC"/>
                </a:solidFill>
              </a:rPr>
              <a:t>europaeus</a:t>
            </a:r>
            <a:r>
              <a:rPr lang="cs-CZ" altLang="cs-CZ" sz="3600" i="1" dirty="0">
                <a:solidFill>
                  <a:srgbClr val="0000DC"/>
                </a:solidFill>
              </a:rPr>
              <a:t> </a:t>
            </a:r>
            <a:r>
              <a:rPr lang="cs-CZ" altLang="cs-CZ" sz="3600" dirty="0">
                <a:solidFill>
                  <a:srgbClr val="0000DC"/>
                </a:solidFill>
              </a:rPr>
              <a:t>(j. západní)</a:t>
            </a:r>
            <a:r>
              <a:rPr lang="cs-CZ" altLang="cs-CZ" sz="3600" i="1" dirty="0">
                <a:solidFill>
                  <a:srgbClr val="0000DC"/>
                </a:solidFill>
              </a:rPr>
              <a:t>, </a:t>
            </a:r>
            <a:br>
              <a:rPr lang="cs-CZ" altLang="cs-CZ" sz="3600" i="1" dirty="0">
                <a:solidFill>
                  <a:srgbClr val="0000DC"/>
                </a:solidFill>
              </a:rPr>
            </a:br>
            <a:r>
              <a:rPr lang="cs-CZ" altLang="cs-CZ" sz="3600" i="1" dirty="0">
                <a:solidFill>
                  <a:srgbClr val="0000DC"/>
                </a:solidFill>
              </a:rPr>
              <a:t>E. </a:t>
            </a:r>
            <a:r>
              <a:rPr lang="cs-CZ" altLang="cs-CZ" sz="3600" i="1" dirty="0" err="1">
                <a:solidFill>
                  <a:srgbClr val="0000DC"/>
                </a:solidFill>
              </a:rPr>
              <a:t>concolor</a:t>
            </a:r>
            <a:r>
              <a:rPr lang="cs-CZ" altLang="cs-CZ" sz="3600" i="1" dirty="0">
                <a:solidFill>
                  <a:srgbClr val="0000DC"/>
                </a:solidFill>
              </a:rPr>
              <a:t> </a:t>
            </a:r>
            <a:r>
              <a:rPr lang="cs-CZ" altLang="cs-CZ" sz="3600" dirty="0">
                <a:solidFill>
                  <a:srgbClr val="0000DC"/>
                </a:solidFill>
              </a:rPr>
              <a:t>(j. východní)</a:t>
            </a:r>
          </a:p>
        </p:txBody>
      </p:sp>
      <p:pic>
        <p:nvPicPr>
          <p:cNvPr id="1024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31951" y="1700214"/>
            <a:ext cx="4206875" cy="2808287"/>
          </a:xfrm>
          <a:noFill/>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387725"/>
            <a:ext cx="4362450" cy="3352800"/>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97" name="TextovéPole 1">
            <a:extLst>
              <a:ext uri="{FF2B5EF4-FFF2-40B4-BE49-F238E27FC236}">
                <a16:creationId xmlns:a16="http://schemas.microsoft.com/office/drawing/2014/main" id="{BC1586F9-53ED-4F19-8AD3-746FE5E51718}"/>
              </a:ext>
            </a:extLst>
          </p:cNvPr>
          <p:cNvSpPr txBox="1">
            <a:spLocks noChangeArrowheads="1"/>
          </p:cNvSpPr>
          <p:nvPr/>
        </p:nvSpPr>
        <p:spPr bwMode="auto">
          <a:xfrm>
            <a:off x="6843171" y="1828581"/>
            <a:ext cx="1865402" cy="646331"/>
          </a:xfrm>
          <a:prstGeom prst="rect">
            <a:avLst/>
          </a:prstGeom>
          <a:noFill/>
          <a:ln>
            <a:solidFill>
              <a:schemeClr val="accent1"/>
            </a:solidFill>
          </a:ln>
        </p:spPr>
        <p:txBody>
          <a:bodyPr wrap="square">
            <a:spAutoFit/>
          </a:bodyPr>
          <a:lstStyle/>
          <a:p>
            <a:pPr>
              <a:spcBef>
                <a:spcPts val="800"/>
              </a:spcBef>
              <a:buClr>
                <a:srgbClr val="000000"/>
              </a:buClr>
              <a:buSzPct val="100000"/>
              <a:defRPr/>
            </a:pPr>
            <a:r>
              <a:rPr lang="cs-CZ" altLang="cs-CZ" sz="3600" dirty="0">
                <a:solidFill>
                  <a:srgbClr val="FF0000"/>
                </a:solidFill>
                <a:latin typeface="Calibri" panose="020F0502020204030204" pitchFamily="34" charset="0"/>
                <a:cs typeface="Calibri" panose="020F0502020204030204" pitchFamily="34" charset="0"/>
              </a:rPr>
              <a:t>KE, CCHF</a:t>
            </a:r>
          </a:p>
        </p:txBody>
      </p:sp>
    </p:spTree>
    <p:extLst>
      <p:ext uri="{BB962C8B-B14F-4D97-AF65-F5344CB8AC3E}">
        <p14:creationId xmlns:p14="http://schemas.microsoft.com/office/powerpoint/2010/main" val="25597894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Nadpis 1">
            <a:extLst>
              <a:ext uri="{FF2B5EF4-FFF2-40B4-BE49-F238E27FC236}">
                <a16:creationId xmlns:a16="http://schemas.microsoft.com/office/drawing/2014/main" id="{AFA6D825-CB51-4C0F-A7BD-2BB404C444FF}"/>
              </a:ext>
            </a:extLst>
          </p:cNvPr>
          <p:cNvSpPr>
            <a:spLocks noGrp="1"/>
          </p:cNvSpPr>
          <p:nvPr>
            <p:ph type="title"/>
          </p:nvPr>
        </p:nvSpPr>
        <p:spPr>
          <a:xfrm>
            <a:off x="87087" y="134939"/>
            <a:ext cx="12035244" cy="988467"/>
          </a:xfrm>
          <a:noFill/>
          <a:ln>
            <a:solidFill>
              <a:srgbClr val="0000DC"/>
            </a:solidFill>
          </a:ln>
        </p:spPr>
        <p:txBody>
          <a:bodyPr/>
          <a:lstStyle/>
          <a:p>
            <a:pPr>
              <a:defRPr/>
            </a:pPr>
            <a:r>
              <a:rPr lang="cs-CZ" altLang="cs-CZ" sz="3200" i="1" dirty="0" err="1">
                <a:solidFill>
                  <a:srgbClr val="0000DC"/>
                </a:solidFill>
              </a:rPr>
              <a:t>Sorex</a:t>
            </a:r>
            <a:r>
              <a:rPr lang="cs-CZ" altLang="cs-CZ" sz="3200" i="1" dirty="0">
                <a:solidFill>
                  <a:srgbClr val="0000DC"/>
                </a:solidFill>
              </a:rPr>
              <a:t> </a:t>
            </a:r>
            <a:r>
              <a:rPr lang="cs-CZ" altLang="cs-CZ" sz="3200" i="1" dirty="0" err="1">
                <a:solidFill>
                  <a:srgbClr val="0000DC"/>
                </a:solidFill>
              </a:rPr>
              <a:t>araneus</a:t>
            </a:r>
            <a:r>
              <a:rPr lang="cs-CZ" altLang="cs-CZ" sz="3200" i="1" dirty="0">
                <a:solidFill>
                  <a:srgbClr val="0000DC"/>
                </a:solidFill>
              </a:rPr>
              <a:t> (rejsek obecný), </a:t>
            </a:r>
            <a:r>
              <a:rPr lang="cs-CZ" altLang="cs-CZ" sz="3200" i="1" dirty="0" err="1">
                <a:solidFill>
                  <a:srgbClr val="0000DC"/>
                </a:solidFill>
              </a:rPr>
              <a:t>Neomys</a:t>
            </a:r>
            <a:r>
              <a:rPr lang="cs-CZ" altLang="cs-CZ" sz="3200" i="1" dirty="0">
                <a:solidFill>
                  <a:srgbClr val="0000DC"/>
                </a:solidFill>
              </a:rPr>
              <a:t> </a:t>
            </a:r>
            <a:r>
              <a:rPr lang="cs-CZ" altLang="cs-CZ" sz="3200" i="1" dirty="0" err="1">
                <a:solidFill>
                  <a:srgbClr val="0000DC"/>
                </a:solidFill>
              </a:rPr>
              <a:t>fodiens</a:t>
            </a:r>
            <a:r>
              <a:rPr lang="cs-CZ" altLang="cs-CZ" sz="3200" i="1" dirty="0">
                <a:solidFill>
                  <a:srgbClr val="0000DC"/>
                </a:solidFill>
              </a:rPr>
              <a:t> (rejsek vodní)</a:t>
            </a:r>
          </a:p>
        </p:txBody>
      </p:sp>
      <p:pic>
        <p:nvPicPr>
          <p:cNvPr id="1126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16075" y="1225550"/>
            <a:ext cx="4660900" cy="2736850"/>
          </a:xfrm>
          <a:noFill/>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3933825"/>
            <a:ext cx="4479925" cy="2757488"/>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21" name="TextovéPole 1">
            <a:extLst>
              <a:ext uri="{FF2B5EF4-FFF2-40B4-BE49-F238E27FC236}">
                <a16:creationId xmlns:a16="http://schemas.microsoft.com/office/drawing/2014/main" id="{0204BCDA-82EE-4452-9CC5-87922C2320F4}"/>
              </a:ext>
            </a:extLst>
          </p:cNvPr>
          <p:cNvSpPr txBox="1">
            <a:spLocks noChangeArrowheads="1"/>
          </p:cNvSpPr>
          <p:nvPr/>
        </p:nvSpPr>
        <p:spPr bwMode="auto">
          <a:xfrm>
            <a:off x="6511925" y="1743076"/>
            <a:ext cx="2032000" cy="523875"/>
          </a:xfrm>
          <a:prstGeom prst="rect">
            <a:avLst/>
          </a:prstGeom>
          <a:noFill/>
          <a:ln>
            <a:solidFill>
              <a:srgbClr val="0000DC"/>
            </a:solidFill>
          </a:ln>
        </p:spPr>
        <p:txBody>
          <a:bodyPr>
            <a:spAutoFit/>
          </a:bodyPr>
          <a:lstStyle/>
          <a:p>
            <a:pPr>
              <a:spcBef>
                <a:spcPts val="800"/>
              </a:spcBef>
              <a:buClr>
                <a:srgbClr val="000000"/>
              </a:buClr>
              <a:buSzPct val="100000"/>
              <a:defRPr/>
            </a:pPr>
            <a:r>
              <a:rPr lang="cs-CZ" altLang="cs-CZ" sz="2800" dirty="0">
                <a:solidFill>
                  <a:srgbClr val="FF0000"/>
                </a:solidFill>
                <a:latin typeface="Calibri" panose="020F0502020204030204" pitchFamily="34" charset="0"/>
                <a:cs typeface="Calibri" panose="020F0502020204030204" pitchFamily="34" charset="0"/>
              </a:rPr>
              <a:t>KE, </a:t>
            </a:r>
            <a:r>
              <a:rPr lang="cs-CZ" altLang="cs-CZ" sz="2800" dirty="0" err="1">
                <a:solidFill>
                  <a:srgbClr val="FF0000"/>
                </a:solidFill>
                <a:latin typeface="Calibri" panose="020F0502020204030204" pitchFamily="34" charset="0"/>
                <a:cs typeface="Calibri" panose="020F0502020204030204" pitchFamily="34" charset="0"/>
              </a:rPr>
              <a:t>Puumala</a:t>
            </a:r>
            <a:endParaRPr lang="cs-CZ" altLang="cs-CZ" sz="2800" i="1" dirty="0">
              <a:solidFill>
                <a:srgbClr val="FF0000"/>
              </a:solidFill>
              <a:latin typeface="Calibri" panose="020F0502020204030204" pitchFamily="34" charset="0"/>
              <a:cs typeface="Calibri" panose="020F0502020204030204" pitchFamily="34" charset="0"/>
            </a:endParaRPr>
          </a:p>
        </p:txBody>
      </p:sp>
      <p:sp>
        <p:nvSpPr>
          <p:cNvPr id="9222" name="TextovéPole 2">
            <a:extLst>
              <a:ext uri="{FF2B5EF4-FFF2-40B4-BE49-F238E27FC236}">
                <a16:creationId xmlns:a16="http://schemas.microsoft.com/office/drawing/2014/main" id="{70323B76-1C5F-4887-910A-CE5CAE3B8A22}"/>
              </a:ext>
            </a:extLst>
          </p:cNvPr>
          <p:cNvSpPr txBox="1">
            <a:spLocks noChangeArrowheads="1"/>
          </p:cNvSpPr>
          <p:nvPr/>
        </p:nvSpPr>
        <p:spPr bwMode="auto">
          <a:xfrm>
            <a:off x="1847850" y="4365625"/>
            <a:ext cx="3384550" cy="954088"/>
          </a:xfrm>
          <a:prstGeom prst="rect">
            <a:avLst/>
          </a:prstGeom>
          <a:noFill/>
          <a:ln>
            <a:solidFill>
              <a:srgbClr val="0000DC"/>
            </a:solidFill>
          </a:ln>
        </p:spPr>
        <p:txBody>
          <a:bodyPr>
            <a:spAutoFit/>
          </a:bodyPr>
          <a:lstStyle/>
          <a:p>
            <a:pPr>
              <a:spcBef>
                <a:spcPts val="800"/>
              </a:spcBef>
              <a:buClr>
                <a:srgbClr val="000000"/>
              </a:buClr>
              <a:buSzPct val="100000"/>
              <a:defRPr/>
            </a:pPr>
            <a:r>
              <a:rPr lang="cs-CZ" altLang="cs-CZ" sz="2800" dirty="0">
                <a:solidFill>
                  <a:srgbClr val="FF0000"/>
                </a:solidFill>
                <a:latin typeface="Calibri" panose="020F0502020204030204" pitchFamily="34" charset="0"/>
                <a:cs typeface="Calibri" panose="020F0502020204030204" pitchFamily="34" charset="0"/>
              </a:rPr>
              <a:t>KE, </a:t>
            </a:r>
            <a:r>
              <a:rPr lang="cs-CZ" altLang="cs-CZ" sz="2800" dirty="0" err="1">
                <a:solidFill>
                  <a:srgbClr val="FF0000"/>
                </a:solidFill>
                <a:latin typeface="Calibri" panose="020F0502020204030204" pitchFamily="34" charset="0"/>
                <a:cs typeface="Calibri" panose="020F0502020204030204" pitchFamily="34" charset="0"/>
              </a:rPr>
              <a:t>Puumala</a:t>
            </a:r>
            <a:r>
              <a:rPr lang="cs-CZ" altLang="cs-CZ" sz="2800" dirty="0">
                <a:solidFill>
                  <a:srgbClr val="FF0000"/>
                </a:solidFill>
                <a:latin typeface="Calibri" panose="020F0502020204030204" pitchFamily="34" charset="0"/>
                <a:cs typeface="Calibri" panose="020F0502020204030204" pitchFamily="34" charset="0"/>
              </a:rPr>
              <a:t>, </a:t>
            </a:r>
            <a:r>
              <a:rPr lang="cs-CZ" altLang="cs-CZ" sz="2800" dirty="0" err="1">
                <a:solidFill>
                  <a:srgbClr val="FF0000"/>
                </a:solidFill>
                <a:latin typeface="Calibri" panose="020F0502020204030204" pitchFamily="34" charset="0"/>
                <a:cs typeface="Calibri" panose="020F0502020204030204" pitchFamily="34" charset="0"/>
              </a:rPr>
              <a:t>Dobrava</a:t>
            </a:r>
            <a:r>
              <a:rPr lang="cs-CZ" altLang="cs-CZ" sz="2800" dirty="0">
                <a:solidFill>
                  <a:srgbClr val="FF0000"/>
                </a:solidFill>
                <a:latin typeface="Calibri" panose="020F0502020204030204" pitchFamily="34" charset="0"/>
                <a:cs typeface="Calibri" panose="020F0502020204030204" pitchFamily="34" charset="0"/>
              </a:rPr>
              <a:t>, </a:t>
            </a:r>
            <a:r>
              <a:rPr lang="cs-CZ" altLang="cs-CZ" sz="2800" i="1" dirty="0" err="1" smtClean="0">
                <a:solidFill>
                  <a:srgbClr val="FF0000"/>
                </a:solidFill>
                <a:latin typeface="Calibri" panose="020F0502020204030204" pitchFamily="34" charset="0"/>
                <a:cs typeface="Calibri" panose="020F0502020204030204" pitchFamily="34" charset="0"/>
              </a:rPr>
              <a:t>Bornavirus</a:t>
            </a:r>
            <a:endParaRPr lang="cs-CZ" altLang="cs-CZ" sz="2800" i="1" dirty="0">
              <a:solidFill>
                <a:srgbClr val="0000DC"/>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69604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Nadpis 1">
            <a:extLst>
              <a:ext uri="{FF2B5EF4-FFF2-40B4-BE49-F238E27FC236}">
                <a16:creationId xmlns:a16="http://schemas.microsoft.com/office/drawing/2014/main" id="{5A0C9994-67D4-4012-81D6-04AAF6C77BF9}"/>
              </a:ext>
            </a:extLst>
          </p:cNvPr>
          <p:cNvSpPr>
            <a:spLocks noGrp="1"/>
          </p:cNvSpPr>
          <p:nvPr>
            <p:ph type="title"/>
          </p:nvPr>
        </p:nvSpPr>
        <p:spPr>
          <a:xfrm>
            <a:off x="1519646" y="66675"/>
            <a:ext cx="9235439" cy="923925"/>
          </a:xfrm>
          <a:noFill/>
          <a:ln>
            <a:solidFill>
              <a:srgbClr val="0000DC"/>
            </a:solidFill>
          </a:ln>
        </p:spPr>
        <p:txBody>
          <a:bodyPr/>
          <a:lstStyle/>
          <a:p>
            <a:pPr>
              <a:defRPr/>
            </a:pPr>
            <a:r>
              <a:rPr lang="cs-CZ" altLang="cs-CZ" sz="3600" i="1" dirty="0" err="1">
                <a:solidFill>
                  <a:srgbClr val="0000DC"/>
                </a:solidFill>
              </a:rPr>
              <a:t>Rousettus</a:t>
            </a:r>
            <a:r>
              <a:rPr lang="cs-CZ" altLang="cs-CZ" sz="3600" i="1" dirty="0">
                <a:solidFill>
                  <a:srgbClr val="0000DC"/>
                </a:solidFill>
              </a:rPr>
              <a:t> </a:t>
            </a:r>
            <a:r>
              <a:rPr lang="cs-CZ" altLang="cs-CZ" sz="3600" i="1" dirty="0" err="1">
                <a:solidFill>
                  <a:srgbClr val="0000DC"/>
                </a:solidFill>
              </a:rPr>
              <a:t>aegyptiacus</a:t>
            </a:r>
            <a:r>
              <a:rPr lang="cs-CZ" altLang="cs-CZ" sz="3600" i="1" dirty="0">
                <a:solidFill>
                  <a:srgbClr val="0000DC"/>
                </a:solidFill>
              </a:rPr>
              <a:t> (kaloň egyptský)</a:t>
            </a:r>
          </a:p>
        </p:txBody>
      </p:sp>
      <p:pic>
        <p:nvPicPr>
          <p:cNvPr id="1229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59847" y="1340644"/>
            <a:ext cx="6137275" cy="4514850"/>
          </a:xfrm>
          <a:noFill/>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4" name="TextovéPole 1">
            <a:extLst>
              <a:ext uri="{FF2B5EF4-FFF2-40B4-BE49-F238E27FC236}">
                <a16:creationId xmlns:a16="http://schemas.microsoft.com/office/drawing/2014/main" id="{CFF62793-DACB-44ED-9A23-BF39D6C4B43F}"/>
              </a:ext>
            </a:extLst>
          </p:cNvPr>
          <p:cNvSpPr txBox="1">
            <a:spLocks noChangeArrowheads="1"/>
          </p:cNvSpPr>
          <p:nvPr/>
        </p:nvSpPr>
        <p:spPr bwMode="auto">
          <a:xfrm>
            <a:off x="1659847" y="6183679"/>
            <a:ext cx="6137275" cy="523875"/>
          </a:xfrm>
          <a:prstGeom prst="rect">
            <a:avLst/>
          </a:prstGeom>
          <a:noFill/>
          <a:ln>
            <a:solidFill>
              <a:srgbClr val="0000DC"/>
            </a:solidFill>
          </a:ln>
        </p:spPr>
        <p:txBody>
          <a:bodyPr wrap="square">
            <a:spAutoFit/>
          </a:bodyPr>
          <a:lstStyle/>
          <a:p>
            <a:pPr>
              <a:spcBef>
                <a:spcPts val="800"/>
              </a:spcBef>
              <a:buClr>
                <a:srgbClr val="000000"/>
              </a:buClr>
              <a:buSzPct val="100000"/>
              <a:defRPr/>
            </a:pPr>
            <a:r>
              <a:rPr lang="cs-CZ" altLang="cs-CZ" sz="2800" dirty="0" err="1">
                <a:solidFill>
                  <a:srgbClr val="FF0000"/>
                </a:solidFill>
                <a:latin typeface="Calibri" panose="020F0502020204030204" pitchFamily="34" charset="0"/>
                <a:cs typeface="Calibri" panose="020F0502020204030204" pitchFamily="34" charset="0"/>
              </a:rPr>
              <a:t>Chikungunya</a:t>
            </a:r>
            <a:r>
              <a:rPr lang="cs-CZ" altLang="cs-CZ" sz="2800" dirty="0">
                <a:solidFill>
                  <a:srgbClr val="FF0000"/>
                </a:solidFill>
                <a:latin typeface="Calibri" panose="020F0502020204030204" pitchFamily="34" charset="0"/>
                <a:cs typeface="Calibri" panose="020F0502020204030204" pitchFamily="34" charset="0"/>
              </a:rPr>
              <a:t>, WNV, </a:t>
            </a:r>
            <a:r>
              <a:rPr lang="cs-CZ" altLang="cs-CZ" sz="2800" dirty="0" err="1">
                <a:solidFill>
                  <a:srgbClr val="FF0000"/>
                </a:solidFill>
                <a:latin typeface="Calibri" panose="020F0502020204030204" pitchFamily="34" charset="0"/>
                <a:cs typeface="Calibri" panose="020F0502020204030204" pitchFamily="34" charset="0"/>
              </a:rPr>
              <a:t>Marburg</a:t>
            </a:r>
            <a:r>
              <a:rPr lang="cs-CZ" altLang="cs-CZ" sz="2800" dirty="0">
                <a:solidFill>
                  <a:srgbClr val="FF0000"/>
                </a:solidFill>
                <a:latin typeface="Calibri" panose="020F0502020204030204" pitchFamily="34" charset="0"/>
                <a:cs typeface="Calibri" panose="020F0502020204030204" pitchFamily="34" charset="0"/>
              </a:rPr>
              <a:t> (rezervoár) </a:t>
            </a:r>
          </a:p>
        </p:txBody>
      </p:sp>
      <p:pic>
        <p:nvPicPr>
          <p:cNvPr id="12293" name="Obrázek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4639" y="4189414"/>
            <a:ext cx="2351087"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Obrázek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6713" y="1042989"/>
            <a:ext cx="1960562"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8280516"/>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sci-prezentace-16-9-cz-v11.potx" id="{752B7536-5AE2-417E-ADC9-516CF57E47A0}" vid="{C3A561A7-18A2-4AA4-BD35-A7AB220CBEDF}"/>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muni-sci-prezentace-16-9-cz-v11</Template>
  <TotalTime>54</TotalTime>
  <Words>1078</Words>
  <Application>Microsoft Office PowerPoint</Application>
  <PresentationFormat>Širokoúhlá obrazovka</PresentationFormat>
  <Paragraphs>161</Paragraphs>
  <Slides>47</Slides>
  <Notes>2</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47</vt:i4>
      </vt:variant>
    </vt:vector>
  </HeadingPairs>
  <TitlesOfParts>
    <vt:vector size="54" baseType="lpstr">
      <vt:lpstr>Arial</vt:lpstr>
      <vt:lpstr>Calibri</vt:lpstr>
      <vt:lpstr>Symbol</vt:lpstr>
      <vt:lpstr>Tahoma</vt:lpstr>
      <vt:lpstr>Times New Roman</vt:lpstr>
      <vt:lpstr>Wingdings</vt:lpstr>
      <vt:lpstr>Prezentace_MU_CZ</vt:lpstr>
      <vt:lpstr>Obratlovci – zdroj zoonotických virů</vt:lpstr>
      <vt:lpstr>Prezentace aplikace PowerPoint</vt:lpstr>
      <vt:lpstr>Prezentace aplikace PowerPoint</vt:lpstr>
      <vt:lpstr>Prezentace aplikace PowerPoint</vt:lpstr>
      <vt:lpstr>Hostitel a rezervoár</vt:lpstr>
      <vt:lpstr>SAVCI  (Mammalia)</vt:lpstr>
      <vt:lpstr>Erinaceus europaeus (j. západní),  E. concolor (j. východní)</vt:lpstr>
      <vt:lpstr>Sorex araneus (rejsek obecný), Neomys fodiens (rejsek vodní)</vt:lpstr>
      <vt:lpstr>Rousettus aegyptiacus (kaloň egyptský)</vt:lpstr>
      <vt:lpstr>Epomophorus wahlbergi, E. minimus</vt:lpstr>
      <vt:lpstr>Desmodus rotundus (upír obecný)</vt:lpstr>
      <vt:lpstr>Myotis myotis (netopýr velký), Nyctalus noctula (netopýr rezavý)</vt:lpstr>
      <vt:lpstr>Eptesicus serotinus (netopýr večerní), Miniopterus schreibersii (létavec stěhovavý)</vt:lpstr>
      <vt:lpstr>Rhinolophus affinis, R. malayanus horseshoe bats   </vt:lpstr>
      <vt:lpstr>Manis javanica (luskoun ostrovní)</vt:lpstr>
      <vt:lpstr>Cercopithecus aethiops (kočkodan obecný), Macaca mulatta</vt:lpstr>
      <vt:lpstr>Neovison vison (norek americký)</vt:lpstr>
      <vt:lpstr>Přenos SARS-CoV-2 z norků na člověka</vt:lpstr>
      <vt:lpstr>Vulpes vulpes (liška obecná)</vt:lpstr>
      <vt:lpstr>Procyon lotor (mýval severní), Nyctereutes procyonoides (psík mývalovitý), Mephitis mephitis (skunk pruhovaný)</vt:lpstr>
      <vt:lpstr>Meles meles (jezevec obecný)</vt:lpstr>
      <vt:lpstr>Prezentace aplikace PowerPoint</vt:lpstr>
      <vt:lpstr>Kočka (Felis catus, Felis silvestris)</vt:lpstr>
      <vt:lpstr>Pes (Canis familiaris)</vt:lpstr>
      <vt:lpstr>Tamias minimus (čipmank malý), T. sibiricus (burunduk páskovaný)</vt:lpstr>
      <vt:lpstr>Prezentace aplikace PowerPoint</vt:lpstr>
      <vt:lpstr>Sciurus vulgaris (veverka obecná), S. carolinensis (veverka popelavá)</vt:lpstr>
      <vt:lpstr>Cricetus cricetus (křeček polní), Mesocricetus auratus (křeček zlatý)</vt:lpstr>
      <vt:lpstr>Peromyscus leucopus (křeček bělonohý)</vt:lpstr>
      <vt:lpstr>Myodes glareolus (norník rudý), Microtus arvalis (hraboš polní), M. agrestis (hraboš mokřadní) </vt:lpstr>
      <vt:lpstr>Arvicola terrestris (hryzec vodní),  Ondatra zibethicus (ondatra pižmová)</vt:lpstr>
      <vt:lpstr>Myocastor coypus (nutrie říční)</vt:lpstr>
      <vt:lpstr>Apodemus flavicollis (myšice lesní),  A. agrarius (m. temnopásá)</vt:lpstr>
      <vt:lpstr>Mastomys natalensis (krysa mnohobradavková), Arvicanthis niloticus (myš nilská)</vt:lpstr>
      <vt:lpstr>Mus musculus (myš obecná)</vt:lpstr>
      <vt:lpstr>Rattus rattus (krysa obecná),  R. norvegicus (potkan obecný)</vt:lpstr>
      <vt:lpstr>Lepus europaeus (zajíc polní),  Oryctolagus cuniculus (králík divoký)</vt:lpstr>
      <vt:lpstr>Sus scrofa (prase divoké),  Phacochoerus aethiopicus (prase bradavičnaté) </vt:lpstr>
      <vt:lpstr>Capreolus capreolus (srnec obecný),  Cervus elaphus (jelen evropský)</vt:lpstr>
      <vt:lpstr>Prezentace aplikace PowerPoint</vt:lpstr>
      <vt:lpstr>DALŠÍ SKUPINY OBRATLOVCŮ</vt:lpstr>
      <vt:lpstr>Ptáci (Aves)</vt:lpstr>
      <vt:lpstr>Anser indicus H5N1</vt:lpstr>
      <vt:lpstr>Larus ridibundus</vt:lpstr>
      <vt:lpstr>Ptačí bazar (alkouni aj.) na útesech Moherských (Irsko)</vt:lpstr>
      <vt:lpstr>PLAZI (Reptilia)</vt:lpstr>
      <vt:lpstr>Obojživelníci  (Amphibia)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rudolf</dc:creator>
  <cp:lastModifiedBy>Uživatel systému Windows</cp:lastModifiedBy>
  <cp:revision>11</cp:revision>
  <cp:lastPrinted>1601-01-01T00:00:00Z</cp:lastPrinted>
  <dcterms:created xsi:type="dcterms:W3CDTF">2023-02-14T11:54:02Z</dcterms:created>
  <dcterms:modified xsi:type="dcterms:W3CDTF">2024-06-24T20:50:34Z</dcterms:modified>
</cp:coreProperties>
</file>