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649" r:id="rId3"/>
    <p:sldId id="656" r:id="rId4"/>
    <p:sldId id="638" r:id="rId5"/>
    <p:sldId id="423" r:id="rId6"/>
    <p:sldId id="651" r:id="rId7"/>
    <p:sldId id="650" r:id="rId8"/>
    <p:sldId id="652" r:id="rId9"/>
    <p:sldId id="655" r:id="rId10"/>
    <p:sldId id="582" r:id="rId11"/>
    <p:sldId id="585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AC"/>
    <a:srgbClr val="0000DC"/>
    <a:srgbClr val="00AF3F"/>
    <a:srgbClr val="00287D"/>
    <a:srgbClr val="9100DC"/>
    <a:srgbClr val="F01928"/>
    <a:srgbClr val="5AC8A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768" autoAdjust="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8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31">
            <a:extLst>
              <a:ext uri="{FF2B5EF4-FFF2-40B4-BE49-F238E27FC236}">
                <a16:creationId xmlns:a16="http://schemas.microsoft.com/office/drawing/2014/main" id="{3A763093-7B5B-481D-89B9-90FA071135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2E262E-88BD-43EF-AED2-30278AA38BAB}" type="slidenum">
              <a:rPr lang="cs-CZ" altLang="cs-CZ" smtClean="0">
                <a:latin typeface="Times New Roman" panose="02020603050405020304" pitchFamily="18" charset="0"/>
                <a:sym typeface="Symbol" panose="05050102010706020507" pitchFamily="18" charset="2"/>
              </a:rPr>
              <a:pPr>
                <a:spcBef>
                  <a:spcPct val="0"/>
                </a:spcBef>
              </a:pPr>
              <a:t>4</a:t>
            </a:fld>
            <a:endParaRPr lang="cs-CZ" altLang="cs-CZ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652C855E-3972-4A6B-879C-86F31F34D9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37F25564-2B3F-447F-9DAF-2530F0B7EB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87028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>
            <a:extLst>
              <a:ext uri="{FF2B5EF4-FFF2-40B4-BE49-F238E27FC236}">
                <a16:creationId xmlns:a16="http://schemas.microsoft.com/office/drawing/2014/main" id="{11732D99-6763-ABA0-8D67-F366954CCF9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Zástupný symbol pro poznámky 2">
            <a:extLst>
              <a:ext uri="{FF2B5EF4-FFF2-40B4-BE49-F238E27FC236}">
                <a16:creationId xmlns:a16="http://schemas.microsoft.com/office/drawing/2014/main" id="{E49DD42D-2AFC-BA71-50DB-678170DE586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7652" name="Zástupný symbol pro číslo snímku 3">
            <a:extLst>
              <a:ext uri="{FF2B5EF4-FFF2-40B4-BE49-F238E27FC236}">
                <a16:creationId xmlns:a16="http://schemas.microsoft.com/office/drawing/2014/main" id="{EF8737AA-CDF9-2685-B76C-E2847DEFAD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A7D570C-65B3-439F-9372-F2D3D4106E00}" type="slidenum">
              <a:rPr lang="en-GB" altLang="cs-CZ"/>
              <a:pPr/>
              <a:t>5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336565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viry – 7x méně, v přepočtu</a:t>
            </a:r>
            <a:r>
              <a:rPr lang="cs-CZ" baseline="0" dirty="0"/>
              <a:t> dle bakterií – cca 822 nemocných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</a:rPr>
              <a:t>Přenos vodou a potravinami popsán u více jak 100 </a:t>
            </a:r>
            <a:r>
              <a:rPr lang="cs-CZ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</a:rPr>
              <a:t>enterických</a:t>
            </a:r>
            <a:r>
              <a:rPr lang="cs-CZ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</a:rPr>
              <a:t> virů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</a:rPr>
              <a:t> (Newell et al., 2010; Koopmans and </a:t>
            </a:r>
            <a:r>
              <a:rPr 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</a:rPr>
              <a:t>Duizer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</a:rPr>
              <a:t>, 2004)</a:t>
            </a:r>
            <a:endParaRPr lang="cs-CZ" sz="1200" dirty="0">
              <a:solidFill>
                <a:schemeClr val="tx1">
                  <a:lumMod val="85000"/>
                  <a:lumOff val="15000"/>
                </a:schemeClr>
              </a:solidFill>
              <a:latin typeface="Georgia" panose="02040502050405020303" pitchFamily="18" charset="0"/>
            </a:endParaRPr>
          </a:p>
          <a:p>
            <a:endParaRPr lang="cs-CZ" baseline="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229699-6DDC-4069-AE57-D4F4D43B8802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235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31">
            <a:extLst>
              <a:ext uri="{FF2B5EF4-FFF2-40B4-BE49-F238E27FC236}">
                <a16:creationId xmlns:a16="http://schemas.microsoft.com/office/drawing/2014/main" id="{8DCE3F45-0F6C-4A9A-8E19-FF8FA02886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420EC01-569B-4BC3-8DCE-C4767C73BD6C}" type="slidenum">
              <a:rPr lang="cs-CZ" altLang="en-US" smtClean="0"/>
              <a:pPr/>
              <a:t>9</a:t>
            </a:fld>
            <a:endParaRPr lang="cs-CZ" altLang="en-US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EF7CEFE2-45D7-453A-81E9-A0F3615A37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E49EC7EB-67E3-4DB6-AC3F-C80E0BE2BA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7572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31">
            <a:extLst>
              <a:ext uri="{FF2B5EF4-FFF2-40B4-BE49-F238E27FC236}">
                <a16:creationId xmlns:a16="http://schemas.microsoft.com/office/drawing/2014/main" id="{8FAB6D32-54B7-1EED-4C43-AB9155C272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A059A57-57B8-42A0-A826-4B5B48E4A6FE}" type="slidenum">
              <a:rPr lang="cs-CZ" altLang="en-US"/>
              <a:pPr/>
              <a:t>10</a:t>
            </a:fld>
            <a:endParaRPr lang="cs-CZ" altLang="en-US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82CBBCFC-4437-5925-36B3-EB22BB98EA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F34B49D0-40BD-5E0E-4C6B-35469696D1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CC81C883-568C-28FC-4DAC-7D3787FA48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839ACFE9-63E1-D26C-EC8D-A33334B2AD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B0F7ADA8-E0D8-E140-B3EB-7B177B99ED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84321F44-F4CD-1342-9190-83F802717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82366C8-899C-3046-9F1A-E4AA93091E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2C8EF9BC-CA15-F749-AE84-143521C1B7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976544"/>
            <a:ext cx="10753200" cy="5251456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1074738" indent="-160338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CDFB5469-7B43-0D44-819F-C704135239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839D93F-D054-0C49-B5BA-33CA7A41AA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136342"/>
            <a:ext cx="5219998" cy="509165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136342"/>
            <a:ext cx="5219998" cy="509165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E1F77B3-EBC6-1040-9535-33D9549B7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797919FE-C3ED-C14E-AED0-882F982294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4329B9F-B123-B646-A47E-27058DD10E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1109301E-D1AD-0B43-976E-29DC995E1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DE62B41-48ED-D243-8CF8-571E1EC807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2E98577-C944-7148-9D17-F5F41F0E8A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180730"/>
            <a:ext cx="10753200" cy="504727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5079687"/>
            <a:ext cx="11361600" cy="698497"/>
          </a:xfrm>
        </p:spPr>
        <p:txBody>
          <a:bodyPr/>
          <a:lstStyle/>
          <a:p>
            <a:r>
              <a:rPr lang="cs-CZ" sz="2000" dirty="0"/>
              <a:t>Petra Vašíčková</a:t>
            </a:r>
          </a:p>
          <a:p>
            <a:r>
              <a:rPr lang="cs-CZ" sz="2000" dirty="0"/>
              <a:t>pvasickova@sci.muni.cz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68E607C5-6292-2564-85C8-978E69793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3564" y="5992050"/>
            <a:ext cx="5534660" cy="723900"/>
          </a:xfrm>
          <a:prstGeom prst="rect">
            <a:avLst/>
          </a:prstGeom>
        </p:spPr>
      </p:pic>
      <p:sp>
        <p:nvSpPr>
          <p:cNvPr id="7" name="Nadpis 6">
            <a:extLst>
              <a:ext uri="{FF2B5EF4-FFF2-40B4-BE49-F238E27FC236}">
                <a16:creationId xmlns:a16="http://schemas.microsoft.com/office/drawing/2014/main" id="{89AC760A-A0B8-D970-37F6-3FDF64C76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545" y="1726178"/>
            <a:ext cx="11361600" cy="1171580"/>
          </a:xfrm>
        </p:spPr>
        <p:txBody>
          <a:bodyPr/>
          <a:lstStyle/>
          <a:p>
            <a:pPr eaLnBrk="1" hangingPunct="1"/>
            <a:r>
              <a:rPr lang="pl-PL" altLang="en-US" sz="4000" b="1" dirty="0">
                <a:solidFill>
                  <a:schemeClr val="accent1"/>
                </a:solidFill>
                <a:latin typeface="Georgia" panose="02040502050405020303" pitchFamily="18" charset="0"/>
              </a:rPr>
              <a:t>Úvod do virologie potravin</a:t>
            </a:r>
            <a:endParaRPr lang="cs-CZ" altLang="en-US" sz="4000" b="1" dirty="0">
              <a:solidFill>
                <a:schemeClr val="accent1"/>
              </a:solidFill>
              <a:latin typeface="Georgia" panose="02040502050405020303" pitchFamily="18" charset="0"/>
            </a:endParaRPr>
          </a:p>
        </p:txBody>
      </p:sp>
      <p:pic>
        <p:nvPicPr>
          <p:cNvPr id="13" name="Picture 12" descr="http://jeromekahn123.tripod.com/sitebuildercontent/sitebuilderpictures/h5n1-viru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689" y="3035493"/>
            <a:ext cx="1788952" cy="133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7">
            <a:extLst>
              <a:ext uri="{FF2B5EF4-FFF2-40B4-BE49-F238E27FC236}">
                <a16:creationId xmlns:a16="http://schemas.microsoft.com/office/drawing/2014/main" id="{F222E0AF-AC8E-4DEF-85D0-B588435E28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9143" y="3079943"/>
            <a:ext cx="1804286" cy="1294802"/>
          </a:xfrm>
          <a:prstGeom prst="rect">
            <a:avLst/>
          </a:prstGeom>
          <a:noFill/>
          <a:ln w="6350" algn="ctr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090620098687">
            <a:extLst>
              <a:ext uri="{FF2B5EF4-FFF2-40B4-BE49-F238E27FC236}">
                <a16:creationId xmlns:a16="http://schemas.microsoft.com/office/drawing/2014/main" id="{64D39587-5EBB-4794-9AB2-C12D44C79F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0" y="3122666"/>
            <a:ext cx="2028643" cy="1282295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7CFA32F7-6FAE-E0F4-6B45-241546EF07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847851" y="169864"/>
            <a:ext cx="7489825" cy="56611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cs-CZ" altLang="en-US" sz="3000" dirty="0">
                <a:solidFill>
                  <a:srgbClr val="0000AC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Obecné vlastnosti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F946CA7-662B-3796-70D9-01902056BB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601789" y="800101"/>
            <a:ext cx="8569325" cy="6124575"/>
          </a:xfrm>
        </p:spPr>
        <p:txBody>
          <a:bodyPr wrap="square" numCol="1" anchorCtr="0" compatLnSpc="1">
            <a:prstTxWarp prst="textNoShape">
              <a:avLst/>
            </a:prstTxWarp>
            <a:spAutoFit/>
          </a:bodyPr>
          <a:lstStyle/>
          <a:p>
            <a:pPr marL="449263" lvl="1" indent="-271463">
              <a:spcAft>
                <a:spcPts val="1200"/>
              </a:spcAft>
              <a:buSzPct val="150000"/>
              <a:buFont typeface="Arial" charset="0"/>
              <a:buChar char="•"/>
              <a:tabLst>
                <a:tab pos="541338" algn="l"/>
              </a:tabLst>
              <a:defRPr/>
            </a:pPr>
            <a:r>
              <a:rPr lang="cs-CZ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cs typeface="Arial" charset="0"/>
              </a:rPr>
              <a:t>Ve vodě/potravinách se nemnoží </a:t>
            </a:r>
            <a:r>
              <a:rPr lang="cs-CZ" altLang="en-US" sz="4000" b="1" dirty="0">
                <a:solidFill>
                  <a:srgbClr val="5C8D27"/>
                </a:solidFill>
                <a:latin typeface="Georgia" panose="02040502050405020303" pitchFamily="18" charset="0"/>
                <a:cs typeface="Courier New" panose="02070309020205020404" pitchFamily="49" charset="0"/>
              </a:rPr>
              <a:t>→</a:t>
            </a:r>
            <a:r>
              <a:rPr lang="cs-CZ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cs typeface="Courier New" panose="02070309020205020404" pitchFamily="49" charset="0"/>
              </a:rPr>
              <a:t> nemění</a:t>
            </a:r>
            <a:r>
              <a:rPr lang="cs-CZ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cs typeface="Arial" charset="0"/>
              </a:rPr>
              <a:t> senzorické vlastnosti</a:t>
            </a:r>
          </a:p>
          <a:p>
            <a:pPr marL="449263" lvl="1" indent="-271463">
              <a:spcAft>
                <a:spcPts val="1200"/>
              </a:spcAft>
              <a:buSzPct val="150000"/>
              <a:buFont typeface="Arial" charset="0"/>
              <a:buChar char="•"/>
              <a:tabLst>
                <a:tab pos="541338" algn="l"/>
              </a:tabLst>
              <a:defRPr/>
            </a:pPr>
            <a:r>
              <a:rPr lang="cs-CZ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cs typeface="Arial" charset="0"/>
              </a:rPr>
              <a:t>Vylučování stolicí, zvratky, slinami a močí  ve vysokém množství (virová nálož 10</a:t>
            </a:r>
            <a:r>
              <a:rPr lang="cs-CZ" altLang="en-US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cs typeface="Arial" charset="0"/>
              </a:rPr>
              <a:t>11</a:t>
            </a:r>
            <a:r>
              <a:rPr lang="cs-CZ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cs typeface="Arial" charset="0"/>
              </a:rPr>
              <a:t>/g stolice)</a:t>
            </a:r>
          </a:p>
          <a:p>
            <a:pPr marL="449263" lvl="1" indent="-271463">
              <a:spcAft>
                <a:spcPts val="1200"/>
              </a:spcAft>
              <a:buSzPct val="150000"/>
              <a:buFont typeface="Arial" charset="0"/>
              <a:buChar char="•"/>
              <a:tabLst>
                <a:tab pos="541338" algn="l"/>
              </a:tabLst>
              <a:defRPr/>
            </a:pPr>
            <a:r>
              <a:rPr lang="cs-CZ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cs typeface="Arial" charset="0"/>
              </a:rPr>
              <a:t>Odolnost vůči vlivům vnějšího prostředí (chlad, </a:t>
            </a:r>
            <a:r>
              <a:rPr lang="cs-CZ" alt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cs typeface="Arial" charset="0"/>
              </a:rPr>
              <a:t>acidorezistence</a:t>
            </a:r>
            <a:r>
              <a:rPr lang="cs-CZ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cs typeface="Arial" charset="0"/>
              </a:rPr>
              <a:t>) </a:t>
            </a:r>
            <a:r>
              <a:rPr lang="cs-CZ" altLang="en-US" sz="4000" dirty="0">
                <a:solidFill>
                  <a:srgbClr val="5C8D27"/>
                </a:solidFill>
                <a:latin typeface="Georgia" panose="02040502050405020303" pitchFamily="18" charset="0"/>
                <a:cs typeface="Arial" charset="0"/>
              </a:rPr>
              <a:t>→</a:t>
            </a:r>
            <a:r>
              <a:rPr lang="cs-CZ" altLang="en-US" dirty="0">
                <a:solidFill>
                  <a:srgbClr val="5C8D27"/>
                </a:solidFill>
                <a:latin typeface="Georgia" panose="02040502050405020303" pitchFamily="18" charset="0"/>
                <a:cs typeface="Arial" charset="0"/>
              </a:rPr>
              <a:t> </a:t>
            </a:r>
            <a:r>
              <a:rPr lang="cs-CZ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cs typeface="Arial" charset="0"/>
              </a:rPr>
              <a:t>persistence dny, měsíce</a:t>
            </a:r>
          </a:p>
          <a:p>
            <a:pPr marL="449263" lvl="1" indent="-271463">
              <a:spcAft>
                <a:spcPts val="2400"/>
              </a:spcAft>
              <a:buSzPct val="150000"/>
              <a:buFont typeface="Arial" charset="0"/>
              <a:buChar char="•"/>
              <a:tabLst>
                <a:tab pos="541338" algn="l"/>
              </a:tabLst>
              <a:defRPr/>
            </a:pPr>
            <a:endParaRPr lang="cs-CZ" altLang="en-US" dirty="0">
              <a:solidFill>
                <a:schemeClr val="tx1">
                  <a:lumMod val="85000"/>
                  <a:lumOff val="15000"/>
                </a:schemeClr>
              </a:solidFill>
              <a:latin typeface="Georgia" panose="02040502050405020303" pitchFamily="18" charset="0"/>
              <a:cs typeface="Arial" charset="0"/>
            </a:endParaRPr>
          </a:p>
          <a:p>
            <a:pPr marL="449263" lvl="1" indent="-271463">
              <a:spcAft>
                <a:spcPts val="2400"/>
              </a:spcAft>
              <a:buSzPct val="150000"/>
              <a:buFont typeface="Arial" charset="0"/>
              <a:buChar char="•"/>
              <a:defRPr/>
            </a:pPr>
            <a:endParaRPr lang="cs-CZ" altLang="en-US" sz="2200" dirty="0">
              <a:solidFill>
                <a:schemeClr val="tx1">
                  <a:lumMod val="75000"/>
                  <a:lumOff val="25000"/>
                </a:schemeClr>
              </a:solidFill>
              <a:latin typeface="Georgia" panose="02040502050405020303" pitchFamily="18" charset="0"/>
              <a:cs typeface="Arial" charset="0"/>
            </a:endParaRPr>
          </a:p>
          <a:p>
            <a:pPr marL="177800" lvl="1" indent="0">
              <a:spcAft>
                <a:spcPts val="600"/>
              </a:spcAft>
              <a:buSzPct val="150000"/>
              <a:buNone/>
              <a:defRPr/>
            </a:pPr>
            <a:endParaRPr lang="cs-CZ" altLang="en-US" dirty="0">
              <a:solidFill>
                <a:schemeClr val="tx1">
                  <a:lumMod val="85000"/>
                  <a:lumOff val="15000"/>
                </a:schemeClr>
              </a:solidFill>
              <a:latin typeface="Georgia" panose="02040502050405020303" pitchFamily="18" charset="0"/>
              <a:cs typeface="Arial" charset="0"/>
            </a:endParaRPr>
          </a:p>
          <a:p>
            <a:pPr marL="449263" lvl="1" indent="-271463">
              <a:spcAft>
                <a:spcPts val="600"/>
              </a:spcAft>
              <a:buSzPct val="150000"/>
              <a:buFont typeface="Arial" charset="0"/>
              <a:buChar char="•"/>
              <a:defRPr/>
            </a:pPr>
            <a:endParaRPr lang="cs-CZ" altLang="en-US" dirty="0">
              <a:solidFill>
                <a:schemeClr val="tx1">
                  <a:lumMod val="85000"/>
                  <a:lumOff val="15000"/>
                </a:schemeClr>
              </a:solidFill>
              <a:latin typeface="Georgia" panose="02040502050405020303" pitchFamily="18" charset="0"/>
              <a:cs typeface="Arial" charset="0"/>
            </a:endParaRPr>
          </a:p>
          <a:p>
            <a:pPr marL="449263" lvl="1" indent="-271463">
              <a:spcBef>
                <a:spcPts val="1800"/>
              </a:spcBef>
              <a:buSzPct val="150000"/>
              <a:buFont typeface="Arial" charset="0"/>
              <a:buChar char="•"/>
              <a:defRPr/>
            </a:pPr>
            <a:endParaRPr lang="cs-CZ" altLang="en-US" dirty="0">
              <a:solidFill>
                <a:schemeClr val="tx1">
                  <a:lumMod val="75000"/>
                  <a:lumOff val="25000"/>
                </a:schemeClr>
              </a:solidFill>
              <a:latin typeface="Georgia" panose="02040502050405020303" pitchFamily="18" charset="0"/>
              <a:cs typeface="Arial" charset="0"/>
            </a:endParaRPr>
          </a:p>
          <a:p>
            <a:pPr marL="177800" lvl="1" indent="0">
              <a:spcBef>
                <a:spcPts val="1800"/>
              </a:spcBef>
              <a:buSzPct val="150000"/>
              <a:buNone/>
              <a:defRPr/>
            </a:pPr>
            <a:endParaRPr lang="cs-CZ" altLang="en-US" dirty="0">
              <a:solidFill>
                <a:schemeClr val="tx1">
                  <a:lumMod val="75000"/>
                  <a:lumOff val="25000"/>
                </a:schemeClr>
              </a:solidFill>
              <a:latin typeface="Georgia" panose="02040502050405020303" pitchFamily="18" charset="0"/>
              <a:cs typeface="Arial" charset="0"/>
            </a:endParaRP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E0C838EB-2985-1340-030B-C345B0F63453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3789364"/>
          <a:ext cx="9144000" cy="2987677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707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56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77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Matrice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Teplota</a:t>
                      </a:r>
                      <a:endParaRPr lang="cs-CZ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Doba „přežití“</a:t>
                      </a:r>
                      <a:endParaRPr lang="cs-CZ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Virus</a:t>
                      </a:r>
                      <a:endParaRPr lang="cs-CZ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7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Hlávkový</a:t>
                      </a:r>
                      <a:r>
                        <a:rPr lang="cs-CZ" sz="18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salát, jahody, šunka</a:t>
                      </a:r>
                      <a:endParaRPr lang="cs-CZ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, 10 a 21°C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cs-CZ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sym typeface="Symbol" panose="05050102010706020507" pitchFamily="18" charset="2"/>
                        </a:rPr>
                        <a:t> 7 dní</a:t>
                      </a:r>
                      <a:endParaRPr lang="cs-CZ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NoV</a:t>
                      </a:r>
                      <a:endParaRPr lang="cs-CZ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7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Voda,</a:t>
                      </a:r>
                      <a:r>
                        <a:rPr lang="cs-CZ" sz="18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mléko </a:t>
                      </a:r>
                      <a:endParaRPr lang="cs-CZ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 a 72 °C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min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NoV,</a:t>
                      </a:r>
                      <a:r>
                        <a:rPr lang="cs-CZ" sz="18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HAV</a:t>
                      </a:r>
                      <a:endParaRPr lang="cs-CZ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7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Borůvky, maliny, jahody, bazalka, petržel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>
                          <a:latin typeface="Georgia" panose="02040502050405020303" pitchFamily="18" charset="0"/>
                        </a:rPr>
                        <a:t>- 20°C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>
                          <a:latin typeface="Georgia" panose="02040502050405020303" pitchFamily="18" charset="0"/>
                        </a:rPr>
                        <a:t>90 dní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>
                          <a:latin typeface="Georgia" panose="02040502050405020303" pitchFamily="18" charset="0"/>
                        </a:rPr>
                        <a:t>NoV, HAV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7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Zelí, hlávkový salát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>
                          <a:latin typeface="Georgia" panose="02040502050405020303" pitchFamily="18" charset="0"/>
                        </a:rPr>
                        <a:t>4, 25</a:t>
                      </a:r>
                      <a:r>
                        <a:rPr lang="cs-CZ" sz="1800" baseline="0" dirty="0">
                          <a:latin typeface="Georgia" panose="02040502050405020303" pitchFamily="18" charset="0"/>
                        </a:rPr>
                        <a:t> a 37°C</a:t>
                      </a:r>
                      <a:endParaRPr lang="cs-CZ" sz="1800" dirty="0">
                        <a:latin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>
                          <a:latin typeface="Georgia" panose="02040502050405020303" pitchFamily="18" charset="0"/>
                        </a:rPr>
                        <a:t>21 dní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latin typeface="Georgia" panose="02040502050405020303" pitchFamily="18" charset="0"/>
                        </a:rPr>
                        <a:t>NoV, HAV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7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Podzemní voda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>
                          <a:latin typeface="Georgia" panose="02040502050405020303" pitchFamily="18" charset="0"/>
                        </a:rPr>
                        <a:t>10°C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>
                          <a:latin typeface="Georgia" panose="02040502050405020303" pitchFamily="18" charset="0"/>
                        </a:rPr>
                        <a:t>3 roky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>
                          <a:latin typeface="Georgia" panose="02040502050405020303" pitchFamily="18" charset="0"/>
                        </a:rPr>
                        <a:t>NoV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B884799A-A546-0AD2-0120-A4EB7862A7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1000" y="260351"/>
            <a:ext cx="89090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en-US" sz="3000" b="1" dirty="0">
                <a:solidFill>
                  <a:srgbClr val="0000AC"/>
                </a:solidFill>
                <a:latin typeface="Georgia" panose="02040502050405020303" pitchFamily="18" charset="0"/>
              </a:rPr>
              <a:t>Vliv technologií na přežívání virů v potravinách a pitné vodě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2340150B-9F81-11DB-897D-8B775484A588}"/>
              </a:ext>
            </a:extLst>
          </p:cNvPr>
          <p:cNvGraphicFramePr>
            <a:graphicFrameLocks noGrp="1"/>
          </p:cNvGraphicFramePr>
          <p:nvPr/>
        </p:nvGraphicFramePr>
        <p:xfrm>
          <a:off x="1543050" y="1700214"/>
          <a:ext cx="9144000" cy="4176711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450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73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2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66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Potravina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Vliv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6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90°C/90 sec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mlži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inaktivace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6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Oplach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drobné ovoce, listový salát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 log redukce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6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Tlak</a:t>
                      </a:r>
                      <a:r>
                        <a:rPr lang="cs-CZ" sz="18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375 </a:t>
                      </a:r>
                      <a:r>
                        <a:rPr lang="cs-CZ" sz="1800" baseline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MPa</a:t>
                      </a:r>
                      <a:r>
                        <a:rPr lang="cs-CZ" sz="18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/21°C/5 min</a:t>
                      </a:r>
                      <a:endParaRPr lang="cs-CZ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ovocné</a:t>
                      </a:r>
                      <a:r>
                        <a:rPr lang="cs-CZ" sz="18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šťávy</a:t>
                      </a:r>
                      <a:endParaRPr lang="cs-CZ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4,3</a:t>
                      </a:r>
                      <a:r>
                        <a:rPr lang="cs-CZ" sz="18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log redukce</a:t>
                      </a:r>
                      <a:endParaRPr lang="cs-CZ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6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UV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ovoce, zelenina, voda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cs-CZ" sz="18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 log redukce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66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Okyselení (pH 3)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ovocné šťávy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téměř</a:t>
                      </a:r>
                      <a:r>
                        <a:rPr lang="cs-CZ" sz="18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bez efektu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66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Chlorování</a:t>
                      </a:r>
                      <a:r>
                        <a:rPr lang="cs-CZ" sz="18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0.41 mg/L </a:t>
                      </a:r>
                      <a:endParaRPr lang="cs-CZ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voda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log redukce</a:t>
                      </a:r>
                      <a:r>
                        <a:rPr lang="cs-CZ" sz="18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(závislost na čistotě vody)</a:t>
                      </a:r>
                      <a:endParaRPr lang="cs-CZ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9191625" y="6313488"/>
            <a:ext cx="284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A9D961B-7739-4910-8DC4-3E31912F623D}" type="slidenum">
              <a:rPr lang="cs-CZ" altLang="cs-CZ" smtClean="0"/>
              <a:pPr>
                <a:defRPr/>
              </a:pPr>
              <a:t>2</a:t>
            </a:fld>
            <a:endParaRPr lang="cs-CZ" altLang="cs-CZ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5360" y="418154"/>
            <a:ext cx="11327904" cy="423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70000"/>
              </a:lnSpc>
              <a:spcBef>
                <a:spcPct val="20000"/>
              </a:spcBef>
            </a:pPr>
            <a:r>
              <a:rPr lang="cs-CZ" altLang="cs-CZ" sz="3000" b="1" dirty="0">
                <a:solidFill>
                  <a:srgbClr val="003399"/>
                </a:solidFill>
                <a:latin typeface="Georgia" panose="02040502050405020303" pitchFamily="18" charset="0"/>
              </a:rPr>
              <a:t>Alimentární onemocnění</a:t>
            </a:r>
          </a:p>
        </p:txBody>
      </p:sp>
      <p:pic>
        <p:nvPicPr>
          <p:cNvPr id="9" name="Picture 12" descr="http://jeromekahn123.tripod.com/sitebuildercontent/sitebuilderpictures/h5n1-vir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5623" y="116632"/>
            <a:ext cx="1131970" cy="847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335360" y="1324934"/>
            <a:ext cx="11677252" cy="23749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1200"/>
              </a:spcAft>
              <a:buSzPct val="150000"/>
              <a:buFont typeface="Arial" charset="0"/>
              <a:buChar char="•"/>
              <a:defRPr/>
            </a:pPr>
            <a:r>
              <a:rPr lang="cs-CZ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cs typeface="Arial" charset="0"/>
              </a:rPr>
              <a:t>Onemocnění člověka a zvířat, kdy se jedinec nakazí pozřením kontaminované potravy či tekutiny (i aerosol)</a:t>
            </a:r>
          </a:p>
        </p:txBody>
      </p:sp>
      <p:pic>
        <p:nvPicPr>
          <p:cNvPr id="13" name="Picture 4" descr="http://dietfooddelivery.biz/wp-content/uploads/2014/05/healthy-food-clipart-black-and-whit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5400" y="2952767"/>
            <a:ext cx="5549354" cy="2708481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http://i.ytimg.com/vi/v6s5sxmNDic/hqdefault.jpg"/>
          <p:cNvPicPr>
            <a:picLocks noChangeAspect="1" noChangeArrowheads="1"/>
          </p:cNvPicPr>
          <p:nvPr/>
        </p:nvPicPr>
        <p:blipFill rotWithShape="1">
          <a:blip r:embed="rId4"/>
          <a:srcRect l="18021" r="17106"/>
          <a:stretch/>
        </p:blipFill>
        <p:spPr bwMode="auto">
          <a:xfrm>
            <a:off x="7320136" y="2952767"/>
            <a:ext cx="2343732" cy="2708481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2547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9191625" y="6313488"/>
            <a:ext cx="284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A9D961B-7739-4910-8DC4-3E31912F623D}" type="slidenum">
              <a:rPr lang="cs-CZ" altLang="cs-CZ" smtClean="0"/>
              <a:pPr>
                <a:defRPr/>
              </a:pPr>
              <a:t>3</a:t>
            </a:fld>
            <a:endParaRPr lang="cs-CZ" altLang="cs-CZ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5360" y="418154"/>
            <a:ext cx="11327904" cy="423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70000"/>
              </a:lnSpc>
              <a:spcBef>
                <a:spcPct val="20000"/>
              </a:spcBef>
            </a:pPr>
            <a:r>
              <a:rPr lang="cs-CZ" altLang="cs-CZ" sz="3000" b="1" dirty="0">
                <a:solidFill>
                  <a:srgbClr val="003399"/>
                </a:solidFill>
                <a:latin typeface="Georgia" panose="02040502050405020303" pitchFamily="18" charset="0"/>
              </a:rPr>
              <a:t>Alimentární onemocnění</a:t>
            </a:r>
          </a:p>
        </p:txBody>
      </p:sp>
      <p:pic>
        <p:nvPicPr>
          <p:cNvPr id="9" name="Picture 12" descr="http://jeromekahn123.tripod.com/sitebuildercontent/sitebuilderpictures/h5n1-vir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5623" y="116632"/>
            <a:ext cx="1131970" cy="847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335360" y="1324934"/>
            <a:ext cx="11677252" cy="23749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1200"/>
              </a:spcAft>
              <a:buSzPct val="150000"/>
              <a:buFont typeface="Arial" charset="0"/>
              <a:buChar char="•"/>
              <a:defRPr/>
            </a:pPr>
            <a:r>
              <a:rPr lang="cs-CZ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cs typeface="Arial" charset="0"/>
              </a:rPr>
              <a:t>Onemocnění člověka a zvířat, kdy se jedinec nakazí pozřením kontaminované potravy či tekutiny (i aerosol)</a:t>
            </a:r>
          </a:p>
          <a:p>
            <a:pPr lvl="1" eaLnBrk="1" hangingPunct="1">
              <a:spcBef>
                <a:spcPts val="0"/>
              </a:spcBef>
              <a:spcAft>
                <a:spcPts val="1200"/>
              </a:spcAft>
              <a:buSzPct val="50000"/>
              <a:buFont typeface="Wingdings" panose="05000000000000000000" pitchFamily="2" charset="2"/>
              <a:buChar char="Ø"/>
              <a:defRPr/>
            </a:pPr>
            <a:r>
              <a:rPr lang="cs-CZ" altLang="en-US" sz="2000" dirty="0" err="1">
                <a:solidFill>
                  <a:srgbClr val="003399"/>
                </a:solidFill>
                <a:latin typeface="Georgia" panose="02040502050405020303" pitchFamily="18" charset="0"/>
                <a:cs typeface="Arial" charset="0"/>
              </a:rPr>
              <a:t>Antropoóza</a:t>
            </a:r>
            <a:r>
              <a:rPr lang="cs-CZ" altLang="en-US" sz="2000" dirty="0">
                <a:solidFill>
                  <a:srgbClr val="003399"/>
                </a:solidFill>
                <a:latin typeface="Georgia" panose="02040502050405020303" pitchFamily="18" charset="0"/>
                <a:cs typeface="Arial" charset="0"/>
              </a:rPr>
              <a:t> </a:t>
            </a:r>
            <a:r>
              <a:rPr lang="cs-CZ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cs typeface="Arial" charset="0"/>
              </a:rPr>
              <a:t>– přenos pouze z člověka na člověka, často přenos přímým kontaktem</a:t>
            </a:r>
          </a:p>
          <a:p>
            <a:pPr lvl="1" eaLnBrk="1" hangingPunct="1">
              <a:spcBef>
                <a:spcPts val="0"/>
              </a:spcBef>
              <a:spcAft>
                <a:spcPts val="1200"/>
              </a:spcAft>
              <a:buSzPct val="50000"/>
              <a:buFont typeface="Wingdings" panose="05000000000000000000" pitchFamily="2" charset="2"/>
              <a:buChar char="Ø"/>
              <a:defRPr/>
            </a:pPr>
            <a:r>
              <a:rPr lang="cs-CZ" altLang="en-US" sz="2000" dirty="0">
                <a:solidFill>
                  <a:srgbClr val="003399"/>
                </a:solidFill>
                <a:latin typeface="Georgia" panose="02040502050405020303" pitchFamily="18" charset="0"/>
                <a:cs typeface="Arial" charset="0"/>
              </a:rPr>
              <a:t>Zoonóza </a:t>
            </a:r>
            <a:r>
              <a:rPr lang="cs-CZ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cs typeface="Arial" charset="0"/>
              </a:rPr>
              <a:t>– přenos ze zvířete na člověka a naopak</a:t>
            </a:r>
          </a:p>
        </p:txBody>
      </p:sp>
      <p:pic>
        <p:nvPicPr>
          <p:cNvPr id="8" name="Picture 7" descr="Výsledek obrázku pro ruc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9416" y="3673966"/>
            <a:ext cx="3379788" cy="190341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1" descr="Související obráze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80176" y="3673966"/>
            <a:ext cx="3403600" cy="191452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Násobení 10"/>
          <p:cNvSpPr/>
          <p:nvPr/>
        </p:nvSpPr>
        <p:spPr>
          <a:xfrm>
            <a:off x="4799856" y="3504209"/>
            <a:ext cx="2592288" cy="2232248"/>
          </a:xfrm>
          <a:prstGeom prst="mathMultiply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5964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8DE03BB-46D8-459D-9EFE-BBC3291C30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91625" y="6313488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DA9D961B-7739-4910-8DC4-3E31912F623D}" type="slidenum">
              <a:rPr lang="cs-CZ" altLang="cs-CZ" smtClean="0"/>
              <a:pPr>
                <a:defRPr/>
              </a:pPr>
              <a:t>4</a:t>
            </a:fld>
            <a:endParaRPr lang="cs-CZ" altLang="cs-CZ" dirty="0"/>
          </a:p>
        </p:txBody>
      </p:sp>
      <p:sp>
        <p:nvSpPr>
          <p:cNvPr id="50" name="Rectangle 2">
            <a:extLst>
              <a:ext uri="{FF2B5EF4-FFF2-40B4-BE49-F238E27FC236}">
                <a16:creationId xmlns:a16="http://schemas.microsoft.com/office/drawing/2014/main" id="{4F4ADD1A-E22E-43BE-8660-C9CCE466B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685" y="175418"/>
            <a:ext cx="7561262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en-US" sz="30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Původci alimentárních onemocnění</a:t>
            </a:r>
          </a:p>
        </p:txBody>
      </p:sp>
      <p:graphicFrame>
        <p:nvGraphicFramePr>
          <p:cNvPr id="51" name="Tabulka 50">
            <a:extLst>
              <a:ext uri="{FF2B5EF4-FFF2-40B4-BE49-F238E27FC236}">
                <a16:creationId xmlns:a16="http://schemas.microsoft.com/office/drawing/2014/main" id="{2E7896B5-F668-459E-84C8-8BE253FC53CF}"/>
              </a:ext>
            </a:extLst>
          </p:cNvPr>
          <p:cNvGraphicFramePr>
            <a:graphicFrameLocks noGrp="1"/>
          </p:cNvGraphicFramePr>
          <p:nvPr/>
        </p:nvGraphicFramePr>
        <p:xfrm>
          <a:off x="335360" y="908720"/>
          <a:ext cx="11717211" cy="5184581"/>
        </p:xfrm>
        <a:graphic>
          <a:graphicData uri="http://schemas.openxmlformats.org/drawingml/2006/table">
            <a:tbl>
              <a:tblPr firstRow="1" firstCol="1" bandRow="1"/>
              <a:tblGrid>
                <a:gridCol w="1345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1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37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6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88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Genom</a:t>
                      </a:r>
                      <a:endParaRPr lang="cs-CZ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Čeleď</a:t>
                      </a:r>
                      <a:endParaRPr lang="cs-CZ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Zástupci</a:t>
                      </a:r>
                      <a:endParaRPr lang="cs-CZ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Klinické příznaky</a:t>
                      </a:r>
                      <a:endParaRPr lang="cs-CZ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8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8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ds</a:t>
                      </a:r>
                      <a:r>
                        <a:rPr lang="cs-CZ" sz="16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DNA</a:t>
                      </a: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i="1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Adenoviridae</a:t>
                      </a:r>
                      <a:endParaRPr lang="cs-CZ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adenovirus sérotyp 40/41</a:t>
                      </a: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zvracení, průjem (zejména děti)</a:t>
                      </a: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8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i="1" kern="1200" dirty="0" err="1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Polyomaviridae</a:t>
                      </a:r>
                      <a:endParaRPr lang="cs-CZ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JC </a:t>
                      </a:r>
                      <a:r>
                        <a:rPr lang="cs-CZ" sz="1600" kern="1200" dirty="0" err="1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polyomavirus</a:t>
                      </a:r>
                      <a:endParaRPr lang="cs-CZ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neurologické příznaky</a:t>
                      </a: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8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i="1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8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ds RNA</a:t>
                      </a: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i="1" dirty="0" err="1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Reoviridae</a:t>
                      </a:r>
                      <a:endParaRPr lang="cs-CZ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rotavirus</a:t>
                      </a:r>
                      <a:r>
                        <a:rPr lang="cs-CZ" sz="16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cs-CZ" sz="1600" dirty="0" err="1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genoskupina</a:t>
                      </a:r>
                      <a:r>
                        <a:rPr lang="cs-CZ" sz="16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A)</a:t>
                      </a: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zvracení, průjem (zejména děti)</a:t>
                      </a: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8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i="1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8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cs-CZ" sz="1600" dirty="0" err="1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ss</a:t>
                      </a:r>
                      <a:r>
                        <a:rPr lang="cs-CZ" sz="16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RNA </a:t>
                      </a: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i="1" dirty="0" err="1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Astroviridae</a:t>
                      </a:r>
                      <a:endParaRPr lang="cs-CZ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lidský astrovirus sérotyp 1</a:t>
                      </a: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zvracení, průjem (zejména děti)</a:t>
                      </a: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8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i="1" dirty="0" err="1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Caliciviridae</a:t>
                      </a:r>
                      <a:endParaRPr lang="cs-CZ" sz="1600" b="1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norovirus</a:t>
                      </a:r>
                      <a:r>
                        <a:rPr lang="cs-CZ" sz="1600" b="1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GI a GII</a:t>
                      </a: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zvracení, průjem</a:t>
                      </a: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909263"/>
                  </a:ext>
                </a:extLst>
              </a:tr>
              <a:tr h="3988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i="1" dirty="0" err="1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Hepeviridae</a:t>
                      </a:r>
                      <a:endParaRPr lang="cs-CZ" sz="1600" b="1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virus hepatitidy E</a:t>
                      </a: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hepatitida</a:t>
                      </a: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863440"/>
                  </a:ext>
                </a:extLst>
              </a:tr>
              <a:tr h="3988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i="1" dirty="0" err="1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Flaviviridae</a:t>
                      </a:r>
                      <a:endParaRPr lang="cs-CZ" sz="1600" i="1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virus klíšťové encefalitidy</a:t>
                      </a: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podobné chřipce, vyrážka, neurologické příznaky</a:t>
                      </a: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877243"/>
                  </a:ext>
                </a:extLst>
              </a:tr>
              <a:tr h="7976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i="1" dirty="0" err="1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Picornaviridae</a:t>
                      </a:r>
                      <a:endParaRPr lang="cs-CZ" sz="1600" b="1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virus hepatitidy A, </a:t>
                      </a:r>
                      <a:r>
                        <a:rPr lang="cs-CZ" sz="1600" b="0" dirty="0" err="1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poliovirus</a:t>
                      </a:r>
                      <a:r>
                        <a:rPr lang="cs-CZ" sz="1600" b="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enterovirus A 71, </a:t>
                      </a:r>
                      <a:r>
                        <a:rPr lang="cs-CZ" sz="1600" b="0" dirty="0" err="1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aichivirus</a:t>
                      </a:r>
                      <a:r>
                        <a:rPr lang="cs-CZ" sz="1600" b="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hepatitida</a:t>
                      </a:r>
                      <a:r>
                        <a:rPr lang="cs-CZ" sz="1600" b="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neurologické příznaky, obrna, myokarditidy, průjem</a:t>
                      </a: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675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EABD4579-D802-2A3B-1D90-0485C1A7D952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1673225"/>
          <a:ext cx="9109074" cy="4060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98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21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5601"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Patogen</a:t>
                      </a:r>
                    </a:p>
                  </a:txBody>
                  <a:tcPr marL="91436" marR="91436" marT="45736" marB="45736"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Doba inkubace</a:t>
                      </a:r>
                    </a:p>
                  </a:txBody>
                  <a:tcPr marL="91436" marR="91436" marT="45736" marB="45736"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Symptomy</a:t>
                      </a:r>
                    </a:p>
                  </a:txBody>
                  <a:tcPr marL="91436" marR="91436" marT="45736" marB="45736"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Infekční dávka</a:t>
                      </a:r>
                    </a:p>
                  </a:txBody>
                  <a:tcPr marL="91436" marR="91436" marT="45736" marB="45736"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5224">
                <a:tc>
                  <a:txBody>
                    <a:bodyPr/>
                    <a:lstStyle/>
                    <a:p>
                      <a:r>
                        <a:rPr lang="cs-CZ" sz="1600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Norovirus</a:t>
                      </a:r>
                    </a:p>
                  </a:txBody>
                  <a:tcPr marL="91436" marR="91436" marT="45736" marB="45736"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12 - 48 hodin</a:t>
                      </a:r>
                    </a:p>
                  </a:txBody>
                  <a:tcPr marL="91436" marR="91436" marT="45736" marB="45736"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křeče v břiše, průjem, zvracení, horečka</a:t>
                      </a:r>
                    </a:p>
                  </a:txBody>
                  <a:tcPr marL="91436" marR="91436" marT="45736" marB="45736"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10-100</a:t>
                      </a:r>
                    </a:p>
                  </a:txBody>
                  <a:tcPr marL="91436" marR="91436" marT="45736" marB="45736"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5601"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Virus hepatitidy</a:t>
                      </a:r>
                      <a:r>
                        <a:rPr lang="cs-CZ" sz="16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 A</a:t>
                      </a:r>
                      <a:endParaRPr lang="cs-CZ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91436" marR="91436" marT="45736" marB="4573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14- 28 dní</a:t>
                      </a:r>
                    </a:p>
                  </a:txBody>
                  <a:tcPr marL="91436" marR="91436" marT="45736" marB="4573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bolest břicha, nevolnost, horečka, žloutenka, tmavá moč</a:t>
                      </a:r>
                    </a:p>
                  </a:txBody>
                  <a:tcPr marL="91436" marR="91436" marT="45736" marB="4573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10-50</a:t>
                      </a:r>
                    </a:p>
                  </a:txBody>
                  <a:tcPr marL="91436" marR="91436" marT="45736" marB="4573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5601">
                <a:tc>
                  <a:txBody>
                    <a:bodyPr/>
                    <a:lstStyle/>
                    <a:p>
                      <a:r>
                        <a:rPr lang="cs-CZ" sz="1600" i="1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Rotavirus</a:t>
                      </a:r>
                      <a:endParaRPr lang="cs-CZ" sz="1600" i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91436" marR="91436" marT="45736" marB="45736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1 – 3 dny</a:t>
                      </a:r>
                    </a:p>
                  </a:txBody>
                  <a:tcPr marL="91436" marR="91436" marT="45736" marB="45736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horečka,</a:t>
                      </a:r>
                      <a:r>
                        <a:rPr lang="cs-CZ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 mnohočetné průjmy, bolesti v nadbřišku</a:t>
                      </a:r>
                      <a:endParaRPr lang="cs-CZ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91436" marR="91436" marT="45736" marB="45736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100-1000</a:t>
                      </a:r>
                    </a:p>
                  </a:txBody>
                  <a:tcPr marL="91436" marR="91436" marT="45736" marB="45736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5601"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Virus hepatitidy E</a:t>
                      </a:r>
                    </a:p>
                  </a:txBody>
                  <a:tcPr marL="91436" marR="91436" marT="45736" marB="4573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40 - 60</a:t>
                      </a:r>
                      <a:r>
                        <a:rPr lang="cs-CZ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 dní</a:t>
                      </a:r>
                      <a:endParaRPr lang="cs-CZ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91436" marR="91436" marT="45736" marB="4573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bolest břicha, nevolnost, horečka, žloutenka, tmavá moč</a:t>
                      </a:r>
                    </a:p>
                  </a:txBody>
                  <a:tcPr marL="91436" marR="91436" marT="45736" marB="4573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100 ?</a:t>
                      </a:r>
                    </a:p>
                  </a:txBody>
                  <a:tcPr marL="91436" marR="91436" marT="45736" marB="4573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3196"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Virus klíšťově encefalitidy</a:t>
                      </a:r>
                    </a:p>
                  </a:txBody>
                  <a:tcPr marL="91436" marR="91436" marT="45736" marB="45736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7 - 30 dní</a:t>
                      </a:r>
                    </a:p>
                  </a:txBody>
                  <a:tcPr marL="91436" marR="91436" marT="45736" marB="45736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příznaky lehké chřipky, vysoké horečky, prudké bolesti hlavy, nevolnost, zvracení, ztuhnutí svalů na šíji, svalový třes</a:t>
                      </a:r>
                    </a:p>
                  </a:txBody>
                  <a:tcPr marL="91436" marR="91436" marT="45736" marB="45736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?</a:t>
                      </a:r>
                    </a:p>
                  </a:txBody>
                  <a:tcPr marL="91436" marR="91436" marT="45736" marB="45736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6663" name="Text Box 3">
            <a:extLst>
              <a:ext uri="{FF2B5EF4-FFF2-40B4-BE49-F238E27FC236}">
                <a16:creationId xmlns:a16="http://schemas.microsoft.com/office/drawing/2014/main" id="{E4E78C4E-7D4D-B04E-5D6D-FD87129B3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9" y="109538"/>
            <a:ext cx="87852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en-US" sz="3000" b="1" dirty="0">
                <a:solidFill>
                  <a:srgbClr val="0000AC"/>
                </a:solidFill>
                <a:latin typeface="Georgia" panose="02040502050405020303" pitchFamily="18" charset="0"/>
              </a:rPr>
              <a:t>Viry způsobující alimentární infekce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en-US" sz="3000" b="1" dirty="0">
                <a:solidFill>
                  <a:srgbClr val="0000AC"/>
                </a:solidFill>
                <a:latin typeface="Georgia" panose="02040502050405020303" pitchFamily="18" charset="0"/>
              </a:rPr>
              <a:t> (EFSA 2011)</a:t>
            </a:r>
          </a:p>
        </p:txBody>
      </p:sp>
    </p:spTree>
    <p:extLst>
      <p:ext uri="{BB962C8B-B14F-4D97-AF65-F5344CB8AC3E}">
        <p14:creationId xmlns:p14="http://schemas.microsoft.com/office/powerpoint/2010/main" val="3262122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9191625" y="6313488"/>
            <a:ext cx="284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A9D961B-7739-4910-8DC4-3E31912F623D}" type="slidenum">
              <a:rPr lang="cs-CZ" altLang="cs-CZ" smtClean="0"/>
              <a:pPr>
                <a:defRPr/>
              </a:pPr>
              <a:t>6</a:t>
            </a:fld>
            <a:endParaRPr lang="cs-CZ" altLang="cs-CZ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0352" y="261665"/>
            <a:ext cx="1060026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ts val="0"/>
              </a:spcBef>
            </a:pPr>
            <a:r>
              <a:rPr lang="cs-CZ" altLang="cs-CZ" sz="3000" b="1" dirty="0">
                <a:solidFill>
                  <a:srgbClr val="003399"/>
                </a:solidFill>
                <a:latin typeface="Georgia" panose="02040502050405020303" pitchFamily="18" charset="0"/>
              </a:rPr>
              <a:t>Výskyt alimentárních onemocnění EU, 2015-2020 (EFSA, 2021)</a:t>
            </a:r>
          </a:p>
        </p:txBody>
      </p:sp>
      <p:pic>
        <p:nvPicPr>
          <p:cNvPr id="9" name="Picture 12" descr="http://jeromekahn123.tripod.com/sitebuildercontent/sitebuilderpictures/h5n1-vir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5623" y="116632"/>
            <a:ext cx="1131970" cy="847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376" y="1313697"/>
            <a:ext cx="7992888" cy="519264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6" name="TextovéPole 5"/>
          <p:cNvSpPr txBox="1"/>
          <p:nvPr/>
        </p:nvSpPr>
        <p:spPr>
          <a:xfrm>
            <a:off x="8574887" y="2604969"/>
            <a:ext cx="36311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SzPct val="250000"/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</a:rPr>
              <a:t>celkový počet hlášených epidemií</a:t>
            </a:r>
          </a:p>
          <a:p>
            <a:pPr marL="742950" lvl="1" indent="-285750">
              <a:lnSpc>
                <a:spcPct val="150000"/>
              </a:lnSpc>
              <a:buSzPct val="50000"/>
              <a:buFont typeface="Wingdings" panose="05000000000000000000" pitchFamily="2" charset="2"/>
              <a:buChar char="Ø"/>
            </a:pPr>
            <a:r>
              <a:rPr lang="cs-CZ" dirty="0" err="1">
                <a:solidFill>
                  <a:srgbClr val="FFCC00"/>
                </a:solidFill>
                <a:latin typeface="Georgia" panose="02040502050405020303" pitchFamily="18" charset="0"/>
              </a:rPr>
              <a:t>weak</a:t>
            </a:r>
            <a:r>
              <a:rPr lang="cs-CZ" dirty="0">
                <a:solidFill>
                  <a:srgbClr val="FFCC00"/>
                </a:solidFill>
                <a:latin typeface="Georgia" panose="02040502050405020303" pitchFamily="18" charset="0"/>
              </a:rPr>
              <a:t> evidence</a:t>
            </a:r>
          </a:p>
          <a:p>
            <a:pPr marL="742950" lvl="1" indent="-285750">
              <a:lnSpc>
                <a:spcPct val="150000"/>
              </a:lnSpc>
              <a:buSzPct val="50000"/>
              <a:buFont typeface="Wingdings" panose="05000000000000000000" pitchFamily="2" charset="2"/>
              <a:buChar char="Ø"/>
            </a:pPr>
            <a:r>
              <a:rPr lang="cs-CZ" dirty="0" err="1">
                <a:solidFill>
                  <a:srgbClr val="FF9933"/>
                </a:solidFill>
                <a:latin typeface="Georgia" panose="02040502050405020303" pitchFamily="18" charset="0"/>
              </a:rPr>
              <a:t>strong</a:t>
            </a:r>
            <a:r>
              <a:rPr lang="cs-CZ" dirty="0">
                <a:solidFill>
                  <a:srgbClr val="FF9933"/>
                </a:solidFill>
                <a:latin typeface="Georgia" panose="02040502050405020303" pitchFamily="18" charset="0"/>
              </a:rPr>
              <a:t> evidence</a:t>
            </a:r>
          </a:p>
        </p:txBody>
      </p:sp>
    </p:spTree>
    <p:extLst>
      <p:ext uri="{BB962C8B-B14F-4D97-AF65-F5344CB8AC3E}">
        <p14:creationId xmlns:p14="http://schemas.microsoft.com/office/powerpoint/2010/main" val="910532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9191625" y="6313488"/>
            <a:ext cx="284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A9D961B-7739-4910-8DC4-3E31912F623D}" type="slidenum">
              <a:rPr lang="cs-CZ" altLang="cs-CZ" smtClean="0"/>
              <a:pPr>
                <a:defRPr/>
              </a:pPr>
              <a:t>7</a:t>
            </a:fld>
            <a:endParaRPr lang="cs-CZ" altLang="cs-CZ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4884" y="137248"/>
            <a:ext cx="1060026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ts val="0"/>
              </a:spcBef>
            </a:pPr>
            <a:r>
              <a:rPr lang="cs-CZ" altLang="cs-CZ" sz="3000" b="1" dirty="0">
                <a:solidFill>
                  <a:srgbClr val="003399"/>
                </a:solidFill>
                <a:latin typeface="Georgia" panose="02040502050405020303" pitchFamily="18" charset="0"/>
              </a:rPr>
              <a:t>Výskyt původců alimentárních onemocnění EU, 2015-2020 (EFSA, 2021)</a:t>
            </a:r>
          </a:p>
        </p:txBody>
      </p:sp>
      <p:pic>
        <p:nvPicPr>
          <p:cNvPr id="9" name="Picture 12" descr="http://jeromekahn123.tripod.com/sitebuildercontent/sitebuilderpictures/h5n1-vir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5623" y="116632"/>
            <a:ext cx="1131970" cy="847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368" y="1303401"/>
            <a:ext cx="8465412" cy="519264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FCC81BCF-5887-4607-845E-188662DAE11D}"/>
              </a:ext>
            </a:extLst>
          </p:cNvPr>
          <p:cNvSpPr/>
          <p:nvPr/>
        </p:nvSpPr>
        <p:spPr bwMode="auto">
          <a:xfrm>
            <a:off x="695400" y="2204865"/>
            <a:ext cx="1512168" cy="216024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FCC81BCF-5887-4607-845E-188662DAE11D}"/>
              </a:ext>
            </a:extLst>
          </p:cNvPr>
          <p:cNvSpPr/>
          <p:nvPr/>
        </p:nvSpPr>
        <p:spPr bwMode="auto">
          <a:xfrm>
            <a:off x="695400" y="3213133"/>
            <a:ext cx="1512168" cy="218440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FCC81BCF-5887-4607-845E-188662DAE11D}"/>
              </a:ext>
            </a:extLst>
          </p:cNvPr>
          <p:cNvSpPr/>
          <p:nvPr/>
        </p:nvSpPr>
        <p:spPr bwMode="auto">
          <a:xfrm>
            <a:off x="711276" y="3847942"/>
            <a:ext cx="1512168" cy="218440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674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552013C-96BB-4170-A84B-46D12C5299D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27113" y="799735"/>
          <a:ext cx="11809312" cy="5444702"/>
        </p:xfrm>
        <a:graphic>
          <a:graphicData uri="http://schemas.openxmlformats.org/drawingml/2006/table">
            <a:tbl>
              <a:tblPr/>
              <a:tblGrid>
                <a:gridCol w="1206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1620521564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39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861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2160">
                <a:tc rowSpan="2" gridSpan="2"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Patogen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Počet</a:t>
                      </a:r>
                      <a:r>
                        <a:rPr lang="cs-CZ" sz="1200" b="1" i="0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 hlášených epidemií</a:t>
                      </a:r>
                      <a:endParaRPr lang="cs-CZ" sz="12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Počet hlášených případů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8263" marR="8263" marT="826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8263" marR="8263" marT="826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169">
                <a:tc gridSpan="2" vMerge="1">
                  <a:txBody>
                    <a:bodyPr/>
                    <a:lstStyle/>
                    <a:p>
                      <a:pPr algn="l" fontAlgn="ctr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8263" marR="8263" marT="8263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8262" marR="8262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N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Hospitalizace (%)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Úmrtí (%)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058">
                <a:tc rowSpan="8"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Bakterie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1" u="none" strike="noStrike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Campylobacter</a:t>
                      </a:r>
                      <a:endParaRPr lang="cs-CZ" sz="1200" b="0" i="1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317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r>
                        <a:rPr lang="cs-CZ" sz="1200" b="0" i="0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319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112 (8,5)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0 (0,0)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1" u="none" strike="noStrike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Listeria</a:t>
                      </a:r>
                      <a:r>
                        <a:rPr lang="cs-CZ" sz="1200" b="0" i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cs-CZ" sz="1200" b="0" i="1" u="none" strike="noStrike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monocytogenes</a:t>
                      </a:r>
                      <a:endParaRPr lang="cs-CZ" sz="1200" b="0" i="1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16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120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83 (69,2)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17 (14,2)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89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1" u="none" strike="noStrike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Salmonella</a:t>
                      </a:r>
                      <a:endParaRPr lang="cs-CZ" sz="1200" b="0" i="1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694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3</a:t>
                      </a:r>
                      <a:r>
                        <a:rPr lang="cs-CZ" sz="1200" b="0" i="0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 686</a:t>
                      </a:r>
                      <a:endParaRPr lang="cs-CZ" sz="12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812(22,0)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7 (0,2)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77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E. coli (STEC)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34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208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30 (14,4)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1 (0,5)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2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Vibrio </a:t>
                      </a:r>
                      <a:r>
                        <a:rPr lang="cs-CZ" sz="1200" b="0" i="1" u="none" strike="noStrike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parahaemoliticus</a:t>
                      </a:r>
                      <a:endParaRPr lang="cs-CZ" sz="1200" b="0" i="1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4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56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0 (0,0)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0 (0,0)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40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1" u="none" strike="noStrike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Yersinia</a:t>
                      </a:r>
                      <a:endParaRPr lang="cs-CZ" sz="1200" b="0" i="1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16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236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11 (4,7)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0 (0,0)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090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Jiné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11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130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31 (23,85)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0 (0,0)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40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Celkem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1 092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5</a:t>
                      </a:r>
                      <a:r>
                        <a:rPr lang="cs-CZ" sz="1200" b="1" i="0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 755</a:t>
                      </a:r>
                      <a:endParaRPr lang="cs-CZ" sz="12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r>
                        <a:rPr lang="cs-CZ" sz="1200" b="1" i="0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 079</a:t>
                      </a:r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 (18,7)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25 (0,4)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678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Bakteriální toxiny </a:t>
                      </a:r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(např. </a:t>
                      </a:r>
                      <a:r>
                        <a:rPr lang="cs-CZ" sz="1200" b="0" i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B. </a:t>
                      </a:r>
                      <a:r>
                        <a:rPr lang="cs-CZ" sz="1200" b="0" i="1" u="none" strike="noStrike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cereus</a:t>
                      </a:r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, </a:t>
                      </a:r>
                      <a:r>
                        <a:rPr lang="cs-CZ" sz="1200" b="0" i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C. </a:t>
                      </a:r>
                      <a:r>
                        <a:rPr lang="cs-CZ" sz="1200" b="0" i="1" u="none" strike="noStrike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botulinum</a:t>
                      </a:r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, </a:t>
                      </a:r>
                      <a:r>
                        <a:rPr lang="cs-CZ" sz="1200" b="0" i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C. </a:t>
                      </a:r>
                      <a:r>
                        <a:rPr lang="cs-CZ" sz="1200" b="0" i="1" u="none" strike="noStrike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perfringens</a:t>
                      </a:r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, </a:t>
                      </a:r>
                      <a:r>
                        <a:rPr lang="cs-CZ" sz="1200" b="0" i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S. aureus</a:t>
                      </a:r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)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527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4</a:t>
                      </a:r>
                      <a:r>
                        <a:rPr lang="cs-CZ" sz="1200" b="1" i="0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 517</a:t>
                      </a:r>
                      <a:endParaRPr lang="cs-CZ" sz="12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182 (4,0)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6 (0,1)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6024">
                <a:tc rowSpan="6"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Viry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1" u="none" strike="noStrike" dirty="0" err="1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Calicivir</a:t>
                      </a:r>
                      <a:r>
                        <a:rPr lang="cs-CZ" sz="1200" b="0" i="1" u="none" strike="noStrike" dirty="0" err="1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idae</a:t>
                      </a:r>
                      <a:r>
                        <a:rPr lang="en-US" sz="1200" b="0" i="1" u="none" strike="noStrike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cs-CZ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(</a:t>
                      </a:r>
                      <a:r>
                        <a:rPr lang="cs-CZ" sz="1200" b="0" i="0" u="none" strike="noStrike" dirty="0" err="1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noroviry</a:t>
                      </a:r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130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2</a:t>
                      </a:r>
                      <a:r>
                        <a:rPr lang="cs-CZ" sz="1200" b="0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 633</a:t>
                      </a:r>
                      <a:endParaRPr lang="cs-CZ" sz="1200" b="0" i="0" u="none" strike="noStrike" dirty="0">
                        <a:solidFill>
                          <a:srgbClr val="C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90 (3,4)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1 (&lt;0,1)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40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Virus hepatitidy A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7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206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105 (51,0)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0 (0,0)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889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Virus hepatitidy E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3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6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2 (33,3)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0 (0,0)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448999"/>
                  </a:ext>
                </a:extLst>
              </a:tr>
              <a:tr h="12177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1" u="none" strike="noStrike" dirty="0" err="1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Flaviviridae</a:t>
                      </a:r>
                      <a:endParaRPr lang="cs-CZ" sz="1200" b="0" i="1" u="none" strike="noStrike" dirty="0">
                        <a:solidFill>
                          <a:srgbClr val="C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5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12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12 (100)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0 (0,0)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650689"/>
                  </a:ext>
                </a:extLst>
              </a:tr>
              <a:tr h="14665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Jiné / nespecifikováno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10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151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2 (1,3)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0 (0,0)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153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Celkem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155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3</a:t>
                      </a:r>
                      <a:r>
                        <a:rPr lang="cs-CZ" sz="12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 008</a:t>
                      </a:r>
                      <a:endParaRPr lang="cs-CZ" sz="1200" b="1" i="0" u="none" strike="noStrike" dirty="0">
                        <a:solidFill>
                          <a:srgbClr val="C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211 (7,0)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</a:rPr>
                        <a:t>1 (&lt;0,1)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48444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Parazité </a:t>
                      </a:r>
                      <a:r>
                        <a:rPr lang="cs-CZ" sz="12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(např. </a:t>
                      </a:r>
                      <a:r>
                        <a:rPr lang="cs-CZ" sz="1200" b="0" i="1" u="none" strike="noStrike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Cryptosporidium</a:t>
                      </a:r>
                      <a:r>
                        <a:rPr lang="cs-CZ" sz="1200" b="0" i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, </a:t>
                      </a:r>
                      <a:r>
                        <a:rPr lang="cs-CZ" sz="1200" b="0" i="1" u="none" strike="noStrike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Trichinella</a:t>
                      </a:r>
                      <a:r>
                        <a:rPr lang="cs-CZ" sz="1200" b="0" i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, </a:t>
                      </a:r>
                      <a:r>
                        <a:rPr lang="cs-CZ" sz="1200" b="0" i="1" u="none" strike="noStrike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Giardia</a:t>
                      </a:r>
                      <a:r>
                        <a:rPr lang="cs-CZ" sz="1200" b="0" i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,</a:t>
                      </a:r>
                      <a:r>
                        <a:rPr lang="cs-CZ" sz="1200" b="0" i="1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cs-CZ" sz="1200" b="0" i="1" u="none" strike="noStrike" baseline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Anisakis</a:t>
                      </a:r>
                      <a:r>
                        <a:rPr lang="cs-CZ" sz="1200" b="0" i="1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)</a:t>
                      </a:r>
                      <a:endParaRPr lang="cs-CZ" sz="12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18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240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14 (5,8)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0 (0,0)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43204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Jiné</a:t>
                      </a:r>
                      <a:r>
                        <a:rPr lang="cs-CZ" sz="1200" b="1" i="0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 (histamin, mořské </a:t>
                      </a:r>
                      <a:r>
                        <a:rPr lang="cs-CZ" sz="1200" b="1" i="0" u="none" strike="noStrike" baseline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biotoxiny</a:t>
                      </a:r>
                      <a:r>
                        <a:rPr lang="cs-CZ" sz="1200" b="1" i="0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)</a:t>
                      </a:r>
                      <a:endParaRPr lang="cs-CZ" sz="12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69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358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23 (6,4)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1 (0,3)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37402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Neurčená agens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r>
                        <a:rPr lang="cs-CZ" sz="1200" b="1" i="0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 229</a:t>
                      </a:r>
                      <a:endParaRPr lang="cs-CZ" sz="12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6</a:t>
                      </a:r>
                      <a:r>
                        <a:rPr lang="cs-CZ" sz="1200" b="1" i="0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 139</a:t>
                      </a:r>
                      <a:endParaRPr lang="cs-CZ" sz="12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166 (2,7)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1 (&lt;0,1)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3740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Celkem (EU)</a:t>
                      </a: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3</a:t>
                      </a:r>
                      <a:r>
                        <a:rPr lang="cs-CZ" sz="1200" b="1" i="0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 086</a:t>
                      </a:r>
                      <a:endParaRPr lang="cs-CZ" sz="12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20</a:t>
                      </a:r>
                      <a:r>
                        <a:rPr lang="cs-CZ" sz="1200" b="1" i="0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 017</a:t>
                      </a:r>
                      <a:endParaRPr lang="cs-CZ" sz="12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8261" marR="8261" marT="82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r>
                        <a:rPr lang="cs-CZ" sz="1200" b="1" i="0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 675</a:t>
                      </a:r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 (8,4)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Georgia" panose="02040502050405020303" pitchFamily="18" charset="0"/>
                        </a:rPr>
                        <a:t>34 (0,2)</a:t>
                      </a:r>
                    </a:p>
                  </a:txBody>
                  <a:tcPr marL="8261" marR="8261" marT="826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  <p:sp>
        <p:nvSpPr>
          <p:cNvPr id="15540" name="Text Box 3">
            <a:extLst>
              <a:ext uri="{FF2B5EF4-FFF2-40B4-BE49-F238E27FC236}">
                <a16:creationId xmlns:a16="http://schemas.microsoft.com/office/drawing/2014/main" id="{C2015076-DA07-4B8C-9323-E7C6B226D9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333" y="116328"/>
            <a:ext cx="90376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en-US" sz="2800" b="1" dirty="0">
                <a:solidFill>
                  <a:srgbClr val="003399"/>
                </a:solidFill>
                <a:latin typeface="Georgia" panose="02040502050405020303" pitchFamily="18" charset="0"/>
              </a:rPr>
              <a:t>Původci alimentárních onemocnění (EU, 2020)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9F4A2143-29D4-4ED1-A542-35A59FAB245D}"/>
              </a:ext>
            </a:extLst>
          </p:cNvPr>
          <p:cNvSpPr/>
          <p:nvPr/>
        </p:nvSpPr>
        <p:spPr>
          <a:xfrm>
            <a:off x="10992544" y="6581775"/>
            <a:ext cx="11240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>
                <a:solidFill>
                  <a:schemeClr val="bg1">
                    <a:lumMod val="85000"/>
                  </a:schemeClr>
                </a:solidFill>
                <a:latin typeface="Georgia" panose="02040502050405020303" pitchFamily="18" charset="0"/>
              </a:rPr>
              <a:t>(EFSA, 2021)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55A540A-56A0-42C4-8A62-2CECA081529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191625" y="6313488"/>
            <a:ext cx="284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A9D961B-7739-4910-8DC4-3E31912F623D}" type="slidenum">
              <a:rPr lang="cs-CZ" altLang="cs-CZ" smtClean="0"/>
              <a:pPr>
                <a:defRPr/>
              </a:pPr>
              <a:t>8</a:t>
            </a:fld>
            <a:endParaRPr lang="cs-CZ" alt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CC81BCF-5887-4607-845E-188662DAE11D}"/>
              </a:ext>
            </a:extLst>
          </p:cNvPr>
          <p:cNvSpPr/>
          <p:nvPr/>
        </p:nvSpPr>
        <p:spPr bwMode="auto">
          <a:xfrm>
            <a:off x="4295800" y="2708920"/>
            <a:ext cx="792088" cy="235881"/>
          </a:xfrm>
          <a:prstGeom prst="rect">
            <a:avLst/>
          </a:prstGeom>
          <a:noFill/>
          <a:ln w="2540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FCC81BCF-5887-4607-845E-188662DAE11D}"/>
              </a:ext>
            </a:extLst>
          </p:cNvPr>
          <p:cNvSpPr/>
          <p:nvPr/>
        </p:nvSpPr>
        <p:spPr bwMode="auto">
          <a:xfrm>
            <a:off x="6600056" y="2716328"/>
            <a:ext cx="792088" cy="235881"/>
          </a:xfrm>
          <a:prstGeom prst="rect">
            <a:avLst/>
          </a:prstGeom>
          <a:noFill/>
          <a:ln w="2540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FCC81BCF-5887-4607-845E-188662DAE11D}"/>
              </a:ext>
            </a:extLst>
          </p:cNvPr>
          <p:cNvSpPr/>
          <p:nvPr/>
        </p:nvSpPr>
        <p:spPr bwMode="auto">
          <a:xfrm>
            <a:off x="4367808" y="4354926"/>
            <a:ext cx="792088" cy="253081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FCC81BCF-5887-4607-845E-188662DAE11D}"/>
              </a:ext>
            </a:extLst>
          </p:cNvPr>
          <p:cNvSpPr/>
          <p:nvPr/>
        </p:nvSpPr>
        <p:spPr bwMode="auto">
          <a:xfrm>
            <a:off x="6600056" y="4372126"/>
            <a:ext cx="792088" cy="235881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FCC81BCF-5887-4607-845E-188662DAE11D}"/>
              </a:ext>
            </a:extLst>
          </p:cNvPr>
          <p:cNvSpPr/>
          <p:nvPr/>
        </p:nvSpPr>
        <p:spPr bwMode="auto">
          <a:xfrm>
            <a:off x="8256240" y="4376371"/>
            <a:ext cx="792088" cy="235881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FCC81BCF-5887-4607-845E-188662DAE11D}"/>
              </a:ext>
            </a:extLst>
          </p:cNvPr>
          <p:cNvSpPr/>
          <p:nvPr/>
        </p:nvSpPr>
        <p:spPr bwMode="auto">
          <a:xfrm>
            <a:off x="8256240" y="2708919"/>
            <a:ext cx="1008112" cy="235881"/>
          </a:xfrm>
          <a:prstGeom prst="rect">
            <a:avLst/>
          </a:prstGeom>
          <a:noFill/>
          <a:ln w="2540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pic>
        <p:nvPicPr>
          <p:cNvPr id="13" name="Picture 12" descr="http://jeromekahn123.tripod.com/sitebuildercontent/sitebuilderpictures/h5n1-viru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5623" y="116632"/>
            <a:ext cx="1131970" cy="847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3417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7F982402-2F99-4265-9BE2-F69CA2E888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87153" y="260648"/>
            <a:ext cx="11449272" cy="55399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cs-CZ" altLang="en-US" sz="3000" b="1" dirty="0">
                <a:solidFill>
                  <a:srgbClr val="003399"/>
                </a:solidFill>
                <a:cs typeface="Arial" panose="020B0604020202020204" pitchFamily="34" charset="0"/>
              </a:rPr>
              <a:t>Viry související s alimentárním onemocněním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9C9999C-F484-4D3A-BE49-B7ADB15B92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63352" y="1484784"/>
            <a:ext cx="11449272" cy="1554272"/>
          </a:xfrm>
        </p:spPr>
        <p:txBody>
          <a:bodyPr wrap="square" numCol="1" anchorCtr="0" compatLnSpc="1">
            <a:prstTxWarp prst="textNoShape">
              <a:avLst/>
            </a:prstTxWarp>
            <a:spAutoFit/>
          </a:bodyPr>
          <a:lstStyle/>
          <a:p>
            <a:pPr marL="177800" lvl="1" indent="0" eaLnBrk="1" hangingPunct="1">
              <a:spcBef>
                <a:spcPts val="0"/>
              </a:spcBef>
              <a:spcAft>
                <a:spcPts val="600"/>
              </a:spcAft>
              <a:buSzPct val="150000"/>
              <a:buNone/>
              <a:defRPr/>
            </a:pPr>
            <a:endParaRPr lang="cs-CZ" altLang="en-US" sz="2000" dirty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pPr marL="449263" lvl="1" indent="-271463" eaLnBrk="1" hangingPunct="1">
              <a:spcBef>
                <a:spcPts val="0"/>
              </a:spcBef>
              <a:spcAft>
                <a:spcPts val="600"/>
              </a:spcAft>
              <a:buSzPct val="150000"/>
              <a:buFont typeface="Arial" charset="0"/>
              <a:buChar char="•"/>
              <a:defRPr/>
            </a:pPr>
            <a:endParaRPr lang="cs-CZ" altLang="en-US" sz="2000" dirty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pPr marL="449263" lvl="1" indent="-271463" eaLnBrk="1" hangingPunct="1">
              <a:spcBef>
                <a:spcPts val="0"/>
              </a:spcBef>
              <a:spcAft>
                <a:spcPts val="600"/>
              </a:spcAft>
              <a:buSzPct val="150000"/>
              <a:buFont typeface="Arial" charset="0"/>
              <a:buChar char="•"/>
              <a:defRPr/>
            </a:pPr>
            <a:endParaRPr lang="cs-CZ" altLang="en-US" sz="2000" dirty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pPr marL="177800" lvl="1" indent="0" eaLnBrk="1" hangingPunct="1">
              <a:spcBef>
                <a:spcPts val="0"/>
              </a:spcBef>
              <a:spcAft>
                <a:spcPts val="600"/>
              </a:spcAft>
              <a:buSzPct val="150000"/>
              <a:buNone/>
              <a:defRPr/>
            </a:pPr>
            <a:endParaRPr lang="cs-CZ" altLang="en-US" sz="2000" dirty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5C71BB8-EE86-4468-84A6-CFB580E2B3A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191625" y="6313488"/>
            <a:ext cx="284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A9D961B-7739-4910-8DC4-3E31912F623D}" type="slidenum">
              <a:rPr lang="cs-CZ" altLang="cs-CZ" smtClean="0"/>
              <a:pPr>
                <a:defRPr/>
              </a:pPr>
              <a:t>9</a:t>
            </a:fld>
            <a:endParaRPr lang="cs-CZ" altLang="cs-CZ" dirty="0"/>
          </a:p>
        </p:txBody>
      </p:sp>
      <p:sp>
        <p:nvSpPr>
          <p:cNvPr id="3" name="Obdélník 2"/>
          <p:cNvSpPr/>
          <p:nvPr/>
        </p:nvSpPr>
        <p:spPr>
          <a:xfrm>
            <a:off x="276401" y="1379195"/>
            <a:ext cx="114747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8500" lvl="1" indent="-342900" eaLnBrk="1" hangingPunct="1">
              <a:buSzPct val="150000"/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Kontaminace potravin            přenos potravinami</a:t>
            </a:r>
          </a:p>
          <a:p>
            <a:pPr marL="698500" lvl="1" indent="-342900" eaLnBrk="1" hangingPunct="1">
              <a:buSzPct val="150000"/>
              <a:buFont typeface="Arial" panose="020B0604020202020204" pitchFamily="34" charset="0"/>
              <a:buChar char="•"/>
              <a:defRPr/>
            </a:pPr>
            <a:endParaRPr lang="cs-CZ" sz="2000" dirty="0">
              <a:solidFill>
                <a:schemeClr val="tx1">
                  <a:lumMod val="75000"/>
                  <a:lumOff val="25000"/>
                </a:schemeClr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486543" y="2625571"/>
          <a:ext cx="11233247" cy="3120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0665">
                  <a:extLst>
                    <a:ext uri="{9D8B030D-6E8A-4147-A177-3AD203B41FA5}">
                      <a16:colId xmlns:a16="http://schemas.microsoft.com/office/drawing/2014/main" val="1330916071"/>
                    </a:ext>
                  </a:extLst>
                </a:gridCol>
                <a:gridCol w="2310135">
                  <a:extLst>
                    <a:ext uri="{9D8B030D-6E8A-4147-A177-3AD203B41FA5}">
                      <a16:colId xmlns:a16="http://schemas.microsoft.com/office/drawing/2014/main" val="9902823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1252196368"/>
                    </a:ext>
                  </a:extLst>
                </a:gridCol>
                <a:gridCol w="1944215">
                  <a:extLst>
                    <a:ext uri="{9D8B030D-6E8A-4147-A177-3AD203B41FA5}">
                      <a16:colId xmlns:a16="http://schemas.microsoft.com/office/drawing/2014/main" val="4248914669"/>
                    </a:ext>
                  </a:extLst>
                </a:gridCol>
              </a:tblGrid>
              <a:tr h="519008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Matrice – role v přenosu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Enterické</a:t>
                      </a:r>
                      <a:r>
                        <a:rPr lang="cs-CZ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 viry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Respirační</a:t>
                      </a:r>
                      <a:r>
                        <a:rPr lang="cs-CZ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 viry</a:t>
                      </a:r>
                      <a:endParaRPr lang="cs-CZ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SARS-CoV-2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580076"/>
                  </a:ext>
                </a:extLst>
              </a:tr>
              <a:tr h="371596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378934"/>
                  </a:ext>
                </a:extLst>
              </a:tr>
              <a:tr h="371596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Pitná voda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+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-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?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258220"/>
                  </a:ext>
                </a:extLst>
              </a:tr>
              <a:tr h="371596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Potraviny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+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?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?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287990"/>
                  </a:ext>
                </a:extLst>
              </a:tr>
              <a:tr h="371596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Přímý kontakt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+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+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+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60116"/>
                  </a:ext>
                </a:extLst>
              </a:tr>
              <a:tr h="371596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Povrchy zařízení/náčiní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+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+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+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193850"/>
                  </a:ext>
                </a:extLst>
              </a:tr>
              <a:tr h="371596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Odpadní</a:t>
                      </a:r>
                      <a:r>
                        <a:rPr lang="cs-CZ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 voda</a:t>
                      </a:r>
                      <a:endParaRPr lang="cs-CZ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+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?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</a:rPr>
                        <a:t>?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209630"/>
                  </a:ext>
                </a:extLst>
              </a:tr>
              <a:tr h="371596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020029"/>
                  </a:ext>
                </a:extLst>
              </a:tr>
            </a:tbl>
          </a:graphicData>
        </a:graphic>
      </p:graphicFrame>
      <p:sp>
        <p:nvSpPr>
          <p:cNvPr id="5" name="Násobení 4"/>
          <p:cNvSpPr/>
          <p:nvPr/>
        </p:nvSpPr>
        <p:spPr>
          <a:xfrm>
            <a:off x="3647728" y="1342058"/>
            <a:ext cx="576064" cy="476916"/>
          </a:xfrm>
          <a:prstGeom prst="mathMultiply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10630296" y="5877685"/>
            <a:ext cx="112082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00" dirty="0"/>
              <a:t>(</a:t>
            </a:r>
            <a:r>
              <a:rPr lang="cs-CZ" sz="800" dirty="0" err="1"/>
              <a:t>Godoy</a:t>
            </a:r>
            <a:r>
              <a:rPr lang="cs-CZ" sz="800" dirty="0"/>
              <a:t> a kol., 2021)</a:t>
            </a:r>
          </a:p>
        </p:txBody>
      </p:sp>
      <p:sp>
        <p:nvSpPr>
          <p:cNvPr id="6" name="Obdélník 5"/>
          <p:cNvSpPr/>
          <p:nvPr/>
        </p:nvSpPr>
        <p:spPr>
          <a:xfrm>
            <a:off x="5375920" y="2493637"/>
            <a:ext cx="2376264" cy="3355478"/>
          </a:xfrm>
          <a:prstGeom prst="rect">
            <a:avLst/>
          </a:prstGeom>
          <a:noFill/>
          <a:ln w="3810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1" name="Picture 12" descr="http://jeromekahn123.tripod.com/sitebuildercontent/sitebuilderpictures/h5n1-viru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5623" y="116632"/>
            <a:ext cx="1131970" cy="847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0681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ci-prezentace-16-9-cz-v11__2_" id="{2242B10D-3B60-4642-BF9D-2983B08B0156}" vid="{E97528E0-7663-4EFD-9092-E33C929D136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muni-sci-prezentace-16-9-cz-v11__2_</Template>
  <TotalTime>1063</TotalTime>
  <Words>951</Words>
  <Application>Microsoft Office PowerPoint</Application>
  <PresentationFormat>Širokoúhlá obrazovka</PresentationFormat>
  <Paragraphs>291</Paragraphs>
  <Slides>11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Georgia</vt:lpstr>
      <vt:lpstr>Tahoma</vt:lpstr>
      <vt:lpstr>Times New Roman</vt:lpstr>
      <vt:lpstr>Wingdings</vt:lpstr>
      <vt:lpstr>Prezentace_MU_CZ</vt:lpstr>
      <vt:lpstr>Úvod do virologie potravin</vt:lpstr>
      <vt:lpstr>Alimentární onemocnění</vt:lpstr>
      <vt:lpstr>Alimentární onemocnění</vt:lpstr>
      <vt:lpstr>Prezentace aplikace PowerPoint</vt:lpstr>
      <vt:lpstr>Prezentace aplikace PowerPoint</vt:lpstr>
      <vt:lpstr>Výskyt alimentárních onemocnění EU, 2015-2020 (EFSA, 2021)</vt:lpstr>
      <vt:lpstr>Výskyt původců alimentárních onemocnění EU, 2015-2020 (EFSA, 2021)</vt:lpstr>
      <vt:lpstr>Prezentace aplikace PowerPoint</vt:lpstr>
      <vt:lpstr>Viry související s alimentárním onemocněním</vt:lpstr>
      <vt:lpstr>Obecné vlastnosti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Virus hepatitidy E – molekulární epidemiologie a aspekty zoonotického přenosu</dc:title>
  <dc:creator>Of4 Elisabeth</dc:creator>
  <cp:lastModifiedBy>Of4 Elisabeth</cp:lastModifiedBy>
  <cp:revision>24</cp:revision>
  <cp:lastPrinted>1601-01-01T00:00:00Z</cp:lastPrinted>
  <dcterms:created xsi:type="dcterms:W3CDTF">2023-10-16T09:03:35Z</dcterms:created>
  <dcterms:modified xsi:type="dcterms:W3CDTF">2024-06-24T05:14:15Z</dcterms:modified>
</cp:coreProperties>
</file>