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9" r:id="rId3"/>
    <p:sldId id="270" r:id="rId4"/>
    <p:sldId id="271" r:id="rId5"/>
    <p:sldId id="257" r:id="rId6"/>
    <p:sldId id="267" r:id="rId7"/>
    <p:sldId id="264" r:id="rId8"/>
    <p:sldId id="265" r:id="rId9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8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237732"/>
            <a:ext cx="9144000" cy="62026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1752600"/>
            <a:ext cx="9144000" cy="2232660"/>
          </a:xfrm>
          <a:custGeom>
            <a:avLst/>
            <a:gdLst/>
            <a:ahLst/>
            <a:cxnLst/>
            <a:rect l="l" t="t" r="r" b="b"/>
            <a:pathLst>
              <a:path w="9144000" h="2232660">
                <a:moveTo>
                  <a:pt x="9144000" y="0"/>
                </a:moveTo>
                <a:lnTo>
                  <a:pt x="0" y="0"/>
                </a:lnTo>
                <a:lnTo>
                  <a:pt x="0" y="2232660"/>
                </a:lnTo>
                <a:lnTo>
                  <a:pt x="9144000" y="2232660"/>
                </a:lnTo>
                <a:lnTo>
                  <a:pt x="9144000" y="0"/>
                </a:lnTo>
                <a:close/>
              </a:path>
            </a:pathLst>
          </a:custGeom>
          <a:solidFill>
            <a:srgbClr val="EFA12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176174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1459" y="4221479"/>
            <a:ext cx="1219200" cy="115214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3860291"/>
            <a:ext cx="8676132" cy="10058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67243" y="260604"/>
            <a:ext cx="871727" cy="8671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7821" y="2464688"/>
            <a:ext cx="7158355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92668" y="6556247"/>
            <a:ext cx="262127" cy="26060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982711" y="6541007"/>
            <a:ext cx="288035" cy="27279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570737" y="980693"/>
            <a:ext cx="8574405" cy="3175"/>
          </a:xfrm>
          <a:custGeom>
            <a:avLst/>
            <a:gdLst/>
            <a:ahLst/>
            <a:cxnLst/>
            <a:rect l="l" t="t" r="r" b="b"/>
            <a:pathLst>
              <a:path w="8574405" h="3175">
                <a:moveTo>
                  <a:pt x="0" y="3047"/>
                </a:moveTo>
                <a:lnTo>
                  <a:pt x="8574023" y="0"/>
                </a:lnTo>
              </a:path>
            </a:pathLst>
          </a:custGeom>
          <a:ln w="19812">
            <a:solidFill>
              <a:srgbClr val="EDA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54151" y="917447"/>
            <a:ext cx="131064" cy="13106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8119" y="186893"/>
            <a:ext cx="3724275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758186"/>
            <a:ext cx="8234730" cy="20916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ice-S%C3%B8rensen_coeffici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4961" y="6465823"/>
            <a:ext cx="28962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©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Institut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biostatistiky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analýz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01773" y="5334761"/>
            <a:ext cx="7143115" cy="0"/>
          </a:xfrm>
          <a:custGeom>
            <a:avLst/>
            <a:gdLst/>
            <a:ahLst/>
            <a:cxnLst/>
            <a:rect l="l" t="t" r="r" b="b"/>
            <a:pathLst>
              <a:path w="7143115">
                <a:moveTo>
                  <a:pt x="0" y="0"/>
                </a:moveTo>
                <a:lnTo>
                  <a:pt x="7142987" y="0"/>
                </a:lnTo>
              </a:path>
            </a:pathLst>
          </a:custGeom>
          <a:ln w="19812">
            <a:solidFill>
              <a:srgbClr val="EDA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659635" y="5286755"/>
            <a:ext cx="7485380" cy="236220"/>
            <a:chOff x="1659635" y="5286755"/>
            <a:chExt cx="7485380" cy="236220"/>
          </a:xfrm>
        </p:grpSpPr>
        <p:sp>
          <p:nvSpPr>
            <p:cNvPr id="5" name="object 5"/>
            <p:cNvSpPr/>
            <p:nvPr/>
          </p:nvSpPr>
          <p:spPr>
            <a:xfrm>
              <a:off x="1754885" y="5404865"/>
              <a:ext cx="7390130" cy="0"/>
            </a:xfrm>
            <a:custGeom>
              <a:avLst/>
              <a:gdLst/>
              <a:ahLst/>
              <a:cxnLst/>
              <a:rect l="l" t="t" r="r" b="b"/>
              <a:pathLst>
                <a:path w="7390130">
                  <a:moveTo>
                    <a:pt x="0" y="0"/>
                  </a:moveTo>
                  <a:lnTo>
                    <a:pt x="7389875" y="0"/>
                  </a:lnTo>
                </a:path>
              </a:pathLst>
            </a:custGeom>
            <a:ln w="19812">
              <a:solidFill>
                <a:srgbClr val="EDA2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59635" y="5286755"/>
              <a:ext cx="234695" cy="236219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49283" y="1543811"/>
            <a:ext cx="394716" cy="2663952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5F3E1F"/>
                </a:solidFill>
                <a:latin typeface="Calibri"/>
                <a:cs typeface="Calibri"/>
              </a:rPr>
              <a:t>Vícerozměrné</a:t>
            </a:r>
            <a:r>
              <a:rPr sz="4400" b="1" spc="-95" dirty="0">
                <a:solidFill>
                  <a:srgbClr val="5F3E1F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5F3E1F"/>
                </a:solidFill>
                <a:latin typeface="Calibri"/>
                <a:cs typeface="Calibri"/>
              </a:rPr>
              <a:t>metody</a:t>
            </a:r>
            <a:r>
              <a:rPr sz="4400" b="1" spc="-105" dirty="0">
                <a:solidFill>
                  <a:srgbClr val="5F3E1F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5F3E1F"/>
                </a:solidFill>
                <a:latin typeface="Calibri"/>
                <a:cs typeface="Calibri"/>
              </a:rPr>
              <a:t>-</a:t>
            </a:r>
            <a:r>
              <a:rPr sz="4400" b="1" spc="-85" dirty="0">
                <a:solidFill>
                  <a:srgbClr val="5F3E1F"/>
                </a:solidFill>
                <a:latin typeface="Calibri"/>
                <a:cs typeface="Calibri"/>
              </a:rPr>
              <a:t> </a:t>
            </a:r>
            <a:r>
              <a:rPr sz="4400" b="1" spc="-10" dirty="0">
                <a:solidFill>
                  <a:srgbClr val="5F3E1F"/>
                </a:solidFill>
                <a:latin typeface="Calibri"/>
                <a:cs typeface="Calibri"/>
              </a:rPr>
              <a:t>cvičení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57079" y="4380460"/>
            <a:ext cx="2029842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400" spc="-35" dirty="0">
                <a:latin typeface="Calibri"/>
                <a:cs typeface="Calibri"/>
              </a:rPr>
              <a:t>Mgr. Jan Zdražil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dirty="0"/>
              <a:t>Vzdálenosti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510540" y="2473134"/>
            <a:ext cx="8100060" cy="1924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1000" algn="l"/>
              </a:tabLst>
            </a:pPr>
            <a:r>
              <a:rPr lang="cs-CZ" sz="2000" b="1" dirty="0">
                <a:latin typeface="Calibri"/>
                <a:cs typeface="Calibri"/>
              </a:rPr>
              <a:t>	Euklidovská vzdálenost</a:t>
            </a:r>
            <a:r>
              <a:rPr lang="cs-CZ" sz="2000" dirty="0">
                <a:latin typeface="Calibri"/>
                <a:cs typeface="Calibri"/>
              </a:rPr>
              <a:t>: </a:t>
            </a:r>
          </a:p>
          <a:p>
            <a:pPr marL="3810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r>
              <a:rPr lang="cs-CZ" sz="2000" dirty="0">
                <a:latin typeface="Calibri"/>
                <a:cs typeface="Calibri"/>
              </a:rPr>
              <a:t>Výhody: 	Snadno představitelná a interpretovatelná</a:t>
            </a:r>
          </a:p>
          <a:p>
            <a:pPr marL="3810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r>
              <a:rPr lang="cs-CZ" sz="2000" dirty="0">
                <a:latin typeface="Calibri"/>
                <a:cs typeface="Calibri"/>
              </a:rPr>
              <a:t>Nevýhody:	Závislá na měřítku</a:t>
            </a:r>
          </a:p>
          <a:p>
            <a:pPr marL="38100" lvl="5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Calibri"/>
                <a:cs typeface="Calibri"/>
              </a:rPr>
              <a:t>			Nezvládá „děravá data“</a:t>
            </a:r>
          </a:p>
          <a:p>
            <a:pPr marL="38100" lvl="5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Calibri"/>
                <a:cs typeface="Calibri"/>
              </a:rPr>
              <a:t>			Nevhodná pro velmi mnohorozměrná data</a:t>
            </a:r>
          </a:p>
          <a:p>
            <a:pPr marL="381000" lvl="7" indent="-342900"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endParaRPr sz="2000" dirty="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42375" y="6565493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8AE764F2-CB9B-7C7B-A537-9FBD7A136F7B}"/>
              </a:ext>
            </a:extLst>
          </p:cNvPr>
          <p:cNvSpPr txBox="1"/>
          <p:nvPr/>
        </p:nvSpPr>
        <p:spPr>
          <a:xfrm>
            <a:off x="521970" y="4397379"/>
            <a:ext cx="8100060" cy="22320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1000" algn="l"/>
              </a:tabLst>
            </a:pPr>
            <a:r>
              <a:rPr lang="cs-CZ" sz="2000" b="1" dirty="0">
                <a:latin typeface="Calibri"/>
                <a:cs typeface="Calibri"/>
              </a:rPr>
              <a:t>	Manhattanská vzdálenost</a:t>
            </a:r>
            <a:r>
              <a:rPr lang="cs-CZ" sz="2000" dirty="0">
                <a:latin typeface="Calibri"/>
                <a:cs typeface="Calibri"/>
              </a:rPr>
              <a:t>: </a:t>
            </a:r>
          </a:p>
          <a:p>
            <a:pPr marL="3810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r>
              <a:rPr lang="cs-CZ" sz="2000" dirty="0">
                <a:latin typeface="Calibri"/>
                <a:cs typeface="Calibri"/>
              </a:rPr>
              <a:t>Výhody: 	Solidní na „děravá“ data</a:t>
            </a:r>
          </a:p>
          <a:p>
            <a:pPr marL="38100" lvl="2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Calibri"/>
                <a:cs typeface="Calibri"/>
              </a:rPr>
              <a:t>			Lepší než Euklid na velmi mnohorozměrná data</a:t>
            </a:r>
          </a:p>
          <a:p>
            <a:pPr marL="38100" lvl="2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Calibri"/>
                <a:cs typeface="Calibri"/>
              </a:rPr>
              <a:t>			Klade menší důraz na </a:t>
            </a:r>
            <a:r>
              <a:rPr lang="cs-CZ" sz="2000" dirty="0" err="1">
                <a:latin typeface="Calibri"/>
                <a:cs typeface="Calibri"/>
              </a:rPr>
              <a:t>outliery</a:t>
            </a:r>
            <a:r>
              <a:rPr lang="cs-CZ" sz="2000" dirty="0">
                <a:latin typeface="Calibri"/>
                <a:cs typeface="Calibri"/>
              </a:rPr>
              <a:t> (celkově o něco robustnější na 			„problémy“)</a:t>
            </a:r>
          </a:p>
          <a:p>
            <a:pPr marL="3810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r>
              <a:rPr lang="cs-CZ" sz="2000" dirty="0">
                <a:latin typeface="Calibri"/>
                <a:cs typeface="Calibri"/>
              </a:rPr>
              <a:t>Nevýhody:	Neintuitivní interpretace</a:t>
            </a:r>
          </a:p>
          <a:p>
            <a:pPr marL="381000" lvl="7" indent="-342900"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endParaRPr sz="2000" dirty="0">
              <a:latin typeface="Cambria Math"/>
              <a:cs typeface="Cambria Math"/>
            </a:endParaRPr>
          </a:p>
        </p:txBody>
      </p:sp>
      <p:sp>
        <p:nvSpPr>
          <p:cNvPr id="31" name="object 3">
            <a:extLst>
              <a:ext uri="{FF2B5EF4-FFF2-40B4-BE49-F238E27FC236}">
                <a16:creationId xmlns:a16="http://schemas.microsoft.com/office/drawing/2014/main" id="{4AF2B1EF-0870-6605-A8E9-831EC5AE84FA}"/>
              </a:ext>
            </a:extLst>
          </p:cNvPr>
          <p:cNvSpPr txBox="1"/>
          <p:nvPr/>
        </p:nvSpPr>
        <p:spPr>
          <a:xfrm>
            <a:off x="499110" y="1066800"/>
            <a:ext cx="8100060" cy="16036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1000" algn="l"/>
              </a:tabLst>
            </a:pPr>
            <a:r>
              <a:rPr lang="cs-CZ" sz="2000" b="1" dirty="0">
                <a:latin typeface="Calibri"/>
                <a:cs typeface="Calibri"/>
              </a:rPr>
              <a:t>	</a:t>
            </a:r>
            <a:r>
              <a:rPr lang="cs-CZ" sz="2000" b="1" dirty="0" err="1">
                <a:latin typeface="Calibri"/>
                <a:cs typeface="Calibri"/>
              </a:rPr>
              <a:t>Minkowského</a:t>
            </a:r>
            <a:r>
              <a:rPr lang="cs-CZ" sz="2000" b="1" dirty="0">
                <a:latin typeface="Calibri"/>
                <a:cs typeface="Calibri"/>
              </a:rPr>
              <a:t> vzdálenost</a:t>
            </a:r>
          </a:p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1000" algn="l"/>
              </a:tabLst>
            </a:pPr>
            <a:r>
              <a:rPr lang="cs-CZ" sz="2000" b="1" dirty="0">
                <a:latin typeface="Calibri"/>
                <a:cs typeface="Calibri"/>
              </a:rPr>
              <a:t>	</a:t>
            </a:r>
            <a:r>
              <a:rPr lang="cs-CZ" sz="2000" dirty="0">
                <a:latin typeface="Calibri"/>
                <a:cs typeface="Calibri"/>
              </a:rPr>
              <a:t>Speciální případy: 	Manhattanská vzdálenost pro mocninu = 1</a:t>
            </a:r>
          </a:p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Calibri"/>
                <a:cs typeface="Calibri"/>
              </a:rPr>
              <a:t>				Euklidovská vzdálenost pro mocninu = 2</a:t>
            </a:r>
          </a:p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Calibri"/>
                <a:cs typeface="Calibri"/>
              </a:rPr>
              <a:t>				</a:t>
            </a:r>
            <a:r>
              <a:rPr lang="cs-CZ" sz="2000" dirty="0" err="1">
                <a:latin typeface="Calibri"/>
                <a:cs typeface="Calibri"/>
              </a:rPr>
              <a:t>Chebyshevova</a:t>
            </a:r>
            <a:r>
              <a:rPr lang="cs-CZ" sz="2000" dirty="0">
                <a:latin typeface="Calibri"/>
                <a:cs typeface="Calibri"/>
              </a:rPr>
              <a:t> vzdálenost pro </a:t>
            </a:r>
            <a:r>
              <a:rPr lang="cs-CZ" sz="2000" dirty="0" err="1">
                <a:latin typeface="Calibri"/>
                <a:cs typeface="Calibri"/>
              </a:rPr>
              <a:t>mocnicnu</a:t>
            </a:r>
            <a:r>
              <a:rPr lang="cs-CZ" sz="2000" dirty="0">
                <a:latin typeface="Calibri"/>
                <a:cs typeface="Calibri"/>
              </a:rPr>
              <a:t> = </a:t>
            </a:r>
            <a:r>
              <a:rPr lang="cs-CZ" sz="2000" i="0" dirty="0">
                <a:solidFill>
                  <a:schemeClr val="tx1"/>
                </a:solidFill>
                <a:effectLst/>
                <a:latin typeface="+mj-lt"/>
              </a:rPr>
              <a:t>∞</a:t>
            </a:r>
            <a:endParaRPr lang="cs-CZ" sz="2000" dirty="0">
              <a:solidFill>
                <a:schemeClr val="tx1"/>
              </a:solidFill>
              <a:latin typeface="+mj-lt"/>
              <a:cs typeface="Calibri"/>
            </a:endParaRPr>
          </a:p>
          <a:p>
            <a:pPr marL="381000" lvl="7" indent="-342900"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endParaRPr sz="2000" dirty="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7704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dirty="0"/>
              <a:t>Vzdálenosti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510540" y="1927204"/>
            <a:ext cx="8100060" cy="15779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r>
              <a:rPr lang="cs-CZ" sz="2000" b="1" dirty="0" err="1">
                <a:latin typeface="+mj-lt"/>
                <a:cs typeface="Calibri"/>
              </a:rPr>
              <a:t>Mahalanobisova</a:t>
            </a:r>
            <a:r>
              <a:rPr lang="cs-CZ" sz="2000" b="1" dirty="0">
                <a:latin typeface="+mj-lt"/>
                <a:cs typeface="Calibri"/>
              </a:rPr>
              <a:t> vzdálenost</a:t>
            </a:r>
            <a:endParaRPr lang="cs-CZ" sz="2000" dirty="0">
              <a:latin typeface="+mj-lt"/>
              <a:cs typeface="Calibri"/>
            </a:endParaRPr>
          </a:p>
          <a:p>
            <a:pPr marL="38100" lvl="7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+mj-lt"/>
                <a:cs typeface="Cambria Math"/>
              </a:rPr>
              <a:t>	Měří vzdálenost mezi bodem a rozdělením, přičemž bere v potaz 	korelace v </a:t>
            </a:r>
            <a:r>
              <a:rPr lang="cs-CZ" sz="2000" dirty="0" err="1">
                <a:latin typeface="+mj-lt"/>
                <a:cs typeface="Cambria Math"/>
              </a:rPr>
              <a:t>datasetu</a:t>
            </a:r>
            <a:endParaRPr lang="cs-CZ" sz="2000" dirty="0">
              <a:latin typeface="+mj-lt"/>
              <a:cs typeface="Cambria Math"/>
            </a:endParaRPr>
          </a:p>
          <a:p>
            <a:pPr marL="38100" lvl="7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+mj-lt"/>
                <a:cs typeface="Cambria Math"/>
              </a:rPr>
              <a:t>	Nejčastěji se využívá pro detekci anomálií (např. vícerozměrné odlehlé 	hodnoty)</a:t>
            </a:r>
            <a:endParaRPr sz="2000" dirty="0">
              <a:latin typeface="+mj-lt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42375" y="6565493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FFF88731-E8EA-AA23-3315-051A3FA3042E}"/>
              </a:ext>
            </a:extLst>
          </p:cNvPr>
          <p:cNvSpPr txBox="1"/>
          <p:nvPr/>
        </p:nvSpPr>
        <p:spPr>
          <a:xfrm>
            <a:off x="586740" y="1355158"/>
            <a:ext cx="810006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lvl="7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+mj-lt"/>
                <a:cs typeface="Cambria Math"/>
              </a:rPr>
              <a:t>Nejlepší na „děravá“ data je </a:t>
            </a:r>
            <a:r>
              <a:rPr lang="cs-CZ" sz="2000" b="1" dirty="0" err="1">
                <a:latin typeface="+mj-lt"/>
                <a:cs typeface="Cambria Math"/>
              </a:rPr>
              <a:t>Cosinová</a:t>
            </a:r>
            <a:r>
              <a:rPr lang="cs-CZ" sz="2000" b="1" dirty="0">
                <a:latin typeface="+mj-lt"/>
                <a:cs typeface="Cambria Math"/>
              </a:rPr>
              <a:t> vzdálenost</a:t>
            </a:r>
            <a:endParaRPr sz="2000" b="1" dirty="0">
              <a:latin typeface="+mj-lt"/>
              <a:cs typeface="Cambria Math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479CF033-AC33-9302-8636-A0236E83B3E9}"/>
              </a:ext>
            </a:extLst>
          </p:cNvPr>
          <p:cNvSpPr txBox="1"/>
          <p:nvPr/>
        </p:nvSpPr>
        <p:spPr>
          <a:xfrm>
            <a:off x="510540" y="3661027"/>
            <a:ext cx="8100060" cy="22063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r>
              <a:rPr lang="cs-CZ" sz="2000" b="1" dirty="0">
                <a:latin typeface="+mj-lt"/>
                <a:cs typeface="Calibri"/>
              </a:rPr>
              <a:t>Canberrská vzdálenost</a:t>
            </a:r>
            <a:endParaRPr lang="cs-CZ" sz="2000" dirty="0">
              <a:latin typeface="+mj-lt"/>
              <a:cs typeface="Calibri"/>
            </a:endParaRPr>
          </a:p>
          <a:p>
            <a:pPr marL="38100" lvl="7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+mj-lt"/>
                <a:cs typeface="Cambria Math"/>
              </a:rPr>
              <a:t>	Dává větší důraz na rozdíly mezi malými hodnotami (-&gt; sensitivní na 	vzácné jevy)</a:t>
            </a:r>
          </a:p>
          <a:p>
            <a:pPr marL="38100" lvl="7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+mj-lt"/>
                <a:cs typeface="Cambria Math"/>
              </a:rPr>
              <a:t>	Je sensitivnější k relativní velikosti hodnot než k jejich absolutní 	hodnotě (což může pomoct při porovnávání hodnot s různým 	měřítkem)</a:t>
            </a:r>
          </a:p>
          <a:p>
            <a:pPr marL="38100" lvl="7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+mj-lt"/>
                <a:cs typeface="Cambria Math"/>
              </a:rPr>
              <a:t>	Používá se např. u seřazených seznamů</a:t>
            </a:r>
            <a:endParaRPr sz="2000" dirty="0">
              <a:latin typeface="+mj-lt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4033416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dirty="0"/>
              <a:t>Podobnosti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510540" y="1317604"/>
            <a:ext cx="8100060" cy="2834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r>
              <a:rPr lang="cs-CZ" sz="2000" b="1" dirty="0">
                <a:latin typeface="+mj-lt"/>
                <a:cs typeface="Calibri"/>
              </a:rPr>
              <a:t>Chí-kvadrát</a:t>
            </a:r>
            <a:endParaRPr lang="cs-CZ" sz="2000" dirty="0">
              <a:latin typeface="+mj-lt"/>
              <a:cs typeface="Calibri"/>
            </a:endParaRPr>
          </a:p>
          <a:p>
            <a:pPr marL="38100" lvl="7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+mj-lt"/>
                <a:cs typeface="Cambria Math"/>
              </a:rPr>
              <a:t>	Slouží pro kvantifikování rozdílnosti mezi dvěma rozděleními 	pravděpodobnosti v datech</a:t>
            </a:r>
          </a:p>
          <a:p>
            <a:pPr marL="38100" lvl="7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+mj-lt"/>
                <a:cs typeface="Cambria Math"/>
              </a:rPr>
              <a:t>	Je Zvlášť efektivní pro kategoriální data a často využíván pro analýzu	 obrazu, ML, …</a:t>
            </a:r>
          </a:p>
          <a:p>
            <a:pPr marL="38100" lvl="7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+mj-lt"/>
                <a:cs typeface="Cambria Math"/>
              </a:rPr>
              <a:t>	Ne nesymetrický (! Záleží na tom, jestli zkoumáme vzdálenost X od Y 	nebo Y od X)</a:t>
            </a:r>
          </a:p>
          <a:p>
            <a:pPr marL="38100" lvl="7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latin typeface="+mj-lt"/>
                <a:cs typeface="Cambria Math"/>
              </a:rPr>
              <a:t>	Zjednodušeně řečeno měří míru neshody mezi pozorovanými  	a 	očekávanými daty</a:t>
            </a:r>
            <a:endParaRPr sz="2000" dirty="0">
              <a:latin typeface="+mj-lt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42375" y="6565493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479CF033-AC33-9302-8636-A0236E83B3E9}"/>
              </a:ext>
            </a:extLst>
          </p:cNvPr>
          <p:cNvSpPr txBox="1"/>
          <p:nvPr/>
        </p:nvSpPr>
        <p:spPr>
          <a:xfrm>
            <a:off x="510540" y="4342555"/>
            <a:ext cx="8100060" cy="22191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indent="-342900" algn="l"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r>
              <a:rPr lang="cs-CZ" sz="2000" b="1" dirty="0">
                <a:latin typeface="+mj-lt"/>
                <a:cs typeface="Calibri"/>
              </a:rPr>
              <a:t>Ostatní koeficienty (</a:t>
            </a:r>
            <a:r>
              <a:rPr lang="cs-CZ" sz="2000" b="1" dirty="0" err="1">
                <a:latin typeface="+mj-lt"/>
                <a:cs typeface="Calibri"/>
              </a:rPr>
              <a:t>Jaccard</a:t>
            </a:r>
            <a:r>
              <a:rPr lang="cs-CZ" sz="2000" b="1" dirty="0">
                <a:latin typeface="+mj-lt"/>
                <a:cs typeface="Calibri"/>
              </a:rPr>
              <a:t>, </a:t>
            </a:r>
            <a:r>
              <a:rPr lang="cs-CZ" sz="2000" b="1" dirty="0" err="1">
                <a:latin typeface="+mj-lt"/>
                <a:cs typeface="Calibri"/>
              </a:rPr>
              <a:t>Sokalům-Michenerův</a:t>
            </a:r>
            <a:r>
              <a:rPr lang="cs-CZ" sz="2000" b="1" dirty="0">
                <a:latin typeface="+mj-lt"/>
                <a:cs typeface="Calibri"/>
              </a:rPr>
              <a:t>, </a:t>
            </a:r>
            <a:r>
              <a:rPr lang="cs-CZ" sz="2000" b="1" dirty="0">
                <a:solidFill>
                  <a:schemeClr val="tx1"/>
                </a:solidFill>
                <a:latin typeface="+mj-lt"/>
                <a:cs typeface="Calibri"/>
              </a:rPr>
              <a:t>Dice-S</a:t>
            </a:r>
            <a:r>
              <a:rPr lang="cs-CZ" sz="2000" b="1" i="0" dirty="0">
                <a:solidFill>
                  <a:srgbClr val="101418"/>
                </a:solidFill>
                <a:effectLst/>
                <a:latin typeface="+mj-lt"/>
              </a:rPr>
              <a:t>ørensen, …</a:t>
            </a:r>
          </a:p>
          <a:p>
            <a:pPr marL="38100" algn="l">
              <a:spcBef>
                <a:spcPts val="105"/>
              </a:spcBef>
              <a:tabLst>
                <a:tab pos="381000" algn="l"/>
              </a:tabLst>
            </a:pPr>
            <a:r>
              <a:rPr lang="cs-CZ" sz="2000" b="1" i="0" dirty="0">
                <a:solidFill>
                  <a:srgbClr val="101418"/>
                </a:solidFill>
                <a:effectLst/>
                <a:latin typeface="+mj-lt"/>
              </a:rPr>
              <a:t>	</a:t>
            </a:r>
            <a:r>
              <a:rPr lang="cs-CZ" sz="2000" i="0" dirty="0">
                <a:solidFill>
                  <a:srgbClr val="101418"/>
                </a:solidFill>
                <a:effectLst/>
                <a:latin typeface="+mj-lt"/>
              </a:rPr>
              <a:t>mají každý své výhody a nevýhody.</a:t>
            </a:r>
          </a:p>
          <a:p>
            <a:pPr marL="38100" algn="l">
              <a:spcBef>
                <a:spcPts val="105"/>
              </a:spcBef>
              <a:tabLst>
                <a:tab pos="381000" algn="l"/>
              </a:tabLst>
            </a:pPr>
            <a:r>
              <a:rPr lang="cs-CZ" sz="2000" dirty="0">
                <a:solidFill>
                  <a:srgbClr val="101418"/>
                </a:solidFill>
                <a:latin typeface="+mj-lt"/>
              </a:rPr>
              <a:t>	Při výběru vždycky zhodnoťme, jak moc je pro nás zásadní současná 	shoda a současná neshoda (pozor na double </a:t>
            </a:r>
            <a:r>
              <a:rPr lang="cs-CZ" sz="2000" dirty="0" err="1">
                <a:solidFill>
                  <a:srgbClr val="101418"/>
                </a:solidFill>
                <a:latin typeface="+mj-lt"/>
              </a:rPr>
              <a:t>zero</a:t>
            </a:r>
            <a:r>
              <a:rPr lang="cs-CZ" sz="2000" dirty="0">
                <a:solidFill>
                  <a:srgbClr val="101418"/>
                </a:solidFill>
                <a:latin typeface="+mj-lt"/>
              </a:rPr>
              <a:t> problém) -&gt; bude se lišit 	v různých oblastech jako např. genetika, ekologie, …</a:t>
            </a:r>
            <a:endParaRPr lang="cs-CZ" sz="2000" i="0" dirty="0">
              <a:solidFill>
                <a:srgbClr val="101418"/>
              </a:solidFill>
              <a:effectLst/>
              <a:latin typeface="+mj-lt"/>
            </a:endParaRPr>
          </a:p>
          <a:p>
            <a:pPr marL="38100" algn="l">
              <a:spcBef>
                <a:spcPts val="105"/>
              </a:spcBef>
              <a:tabLst>
                <a:tab pos="381000" algn="l"/>
              </a:tabLst>
            </a:pPr>
            <a:endParaRPr lang="cs-CZ" sz="2000" i="0" u="sng" dirty="0">
              <a:solidFill>
                <a:schemeClr val="tx1"/>
              </a:solidFill>
              <a:effectLst/>
              <a:latin typeface="+mj-lt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810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endParaRPr sz="2000" dirty="0">
              <a:latin typeface="+mj-lt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11385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Příklad</a:t>
            </a:r>
            <a:r>
              <a:rPr spc="-30" dirty="0"/>
              <a:t> </a:t>
            </a:r>
            <a:r>
              <a:rPr dirty="0"/>
              <a:t>1</a:t>
            </a:r>
            <a:r>
              <a:rPr spc="-20" dirty="0"/>
              <a:t> </a:t>
            </a:r>
            <a:r>
              <a:rPr dirty="0"/>
              <a:t>–</a:t>
            </a:r>
            <a:r>
              <a:rPr spc="-20" dirty="0"/>
              <a:t> Vzdálenosti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540" y="1215008"/>
            <a:ext cx="42608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r>
              <a:rPr sz="2000" b="1" dirty="0">
                <a:latin typeface="Calibri"/>
                <a:cs typeface="Calibri"/>
              </a:rPr>
              <a:t>Zadání: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Zjistěte,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zda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má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subjekt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50" dirty="0">
                <a:latin typeface="Cambria Math"/>
                <a:cs typeface="Cambria Math"/>
              </a:rPr>
              <a:t>𝐱</a:t>
            </a:r>
            <a:r>
              <a:rPr sz="2175" spc="75" baseline="-15325" dirty="0">
                <a:latin typeface="Cambria Math"/>
                <a:cs typeface="Cambria Math"/>
              </a:rPr>
              <a:t>0</a:t>
            </a:r>
            <a:r>
              <a:rPr sz="2175" spc="390" baseline="-15325" dirty="0">
                <a:latin typeface="Cambria Math"/>
                <a:cs typeface="Cambria Math"/>
              </a:rPr>
              <a:t> </a:t>
            </a:r>
            <a:r>
              <a:rPr sz="2000" spc="-50" dirty="0">
                <a:latin typeface="Cambria Math"/>
                <a:cs typeface="Cambria Math"/>
              </a:rPr>
              <a:t>=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15178" y="12915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79" h="236219">
                <a:moveTo>
                  <a:pt x="55372" y="0"/>
                </a:moveTo>
                <a:lnTo>
                  <a:pt x="0" y="0"/>
                </a:lnTo>
                <a:lnTo>
                  <a:pt x="0" y="8890"/>
                </a:lnTo>
                <a:lnTo>
                  <a:pt x="34798" y="8890"/>
                </a:lnTo>
                <a:lnTo>
                  <a:pt x="34798" y="227330"/>
                </a:lnTo>
                <a:lnTo>
                  <a:pt x="0" y="227330"/>
                </a:lnTo>
                <a:lnTo>
                  <a:pt x="0" y="236220"/>
                </a:lnTo>
                <a:lnTo>
                  <a:pt x="55372" y="236220"/>
                </a:lnTo>
                <a:lnTo>
                  <a:pt x="55372" y="227330"/>
                </a:lnTo>
                <a:lnTo>
                  <a:pt x="55372" y="8890"/>
                </a:lnTo>
                <a:lnTo>
                  <a:pt x="553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19777" y="12915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79" h="236219">
                <a:moveTo>
                  <a:pt x="55499" y="0"/>
                </a:moveTo>
                <a:lnTo>
                  <a:pt x="0" y="0"/>
                </a:lnTo>
                <a:lnTo>
                  <a:pt x="0" y="8890"/>
                </a:lnTo>
                <a:lnTo>
                  <a:pt x="0" y="227330"/>
                </a:lnTo>
                <a:lnTo>
                  <a:pt x="0" y="236220"/>
                </a:lnTo>
                <a:lnTo>
                  <a:pt x="55499" y="236220"/>
                </a:lnTo>
                <a:lnTo>
                  <a:pt x="55499" y="227330"/>
                </a:lnTo>
                <a:lnTo>
                  <a:pt x="20701" y="227330"/>
                </a:lnTo>
                <a:lnTo>
                  <a:pt x="20701" y="8890"/>
                </a:lnTo>
                <a:lnTo>
                  <a:pt x="55499" y="8890"/>
                </a:lnTo>
                <a:lnTo>
                  <a:pt x="554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08454" y="15963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80" h="236219">
                <a:moveTo>
                  <a:pt x="55372" y="0"/>
                </a:moveTo>
                <a:lnTo>
                  <a:pt x="0" y="0"/>
                </a:lnTo>
                <a:lnTo>
                  <a:pt x="0" y="8890"/>
                </a:lnTo>
                <a:lnTo>
                  <a:pt x="34798" y="8890"/>
                </a:lnTo>
                <a:lnTo>
                  <a:pt x="34798" y="227330"/>
                </a:lnTo>
                <a:lnTo>
                  <a:pt x="0" y="227330"/>
                </a:lnTo>
                <a:lnTo>
                  <a:pt x="0" y="236220"/>
                </a:lnTo>
                <a:lnTo>
                  <a:pt x="55372" y="236220"/>
                </a:lnTo>
                <a:lnTo>
                  <a:pt x="55372" y="227330"/>
                </a:lnTo>
                <a:lnTo>
                  <a:pt x="55372" y="8890"/>
                </a:lnTo>
                <a:lnTo>
                  <a:pt x="553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05077" y="15963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80" h="236219">
                <a:moveTo>
                  <a:pt x="55499" y="0"/>
                </a:moveTo>
                <a:lnTo>
                  <a:pt x="0" y="0"/>
                </a:lnTo>
                <a:lnTo>
                  <a:pt x="0" y="8890"/>
                </a:lnTo>
                <a:lnTo>
                  <a:pt x="0" y="227330"/>
                </a:lnTo>
                <a:lnTo>
                  <a:pt x="0" y="236220"/>
                </a:lnTo>
                <a:lnTo>
                  <a:pt x="55499" y="236220"/>
                </a:lnTo>
                <a:lnTo>
                  <a:pt x="55499" y="227330"/>
                </a:lnTo>
                <a:lnTo>
                  <a:pt x="20701" y="227330"/>
                </a:lnTo>
                <a:lnTo>
                  <a:pt x="20701" y="8890"/>
                </a:lnTo>
                <a:lnTo>
                  <a:pt x="55499" y="8890"/>
                </a:lnTo>
                <a:lnTo>
                  <a:pt x="554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81778" y="15963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79" h="236219">
                <a:moveTo>
                  <a:pt x="55372" y="0"/>
                </a:moveTo>
                <a:lnTo>
                  <a:pt x="0" y="0"/>
                </a:lnTo>
                <a:lnTo>
                  <a:pt x="0" y="8890"/>
                </a:lnTo>
                <a:lnTo>
                  <a:pt x="34798" y="8890"/>
                </a:lnTo>
                <a:lnTo>
                  <a:pt x="34798" y="227330"/>
                </a:lnTo>
                <a:lnTo>
                  <a:pt x="0" y="227330"/>
                </a:lnTo>
                <a:lnTo>
                  <a:pt x="0" y="236220"/>
                </a:lnTo>
                <a:lnTo>
                  <a:pt x="55372" y="236220"/>
                </a:lnTo>
                <a:lnTo>
                  <a:pt x="55372" y="227330"/>
                </a:lnTo>
                <a:lnTo>
                  <a:pt x="55372" y="8890"/>
                </a:lnTo>
                <a:lnTo>
                  <a:pt x="553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38193" y="15963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79" h="236219">
                <a:moveTo>
                  <a:pt x="55499" y="0"/>
                </a:moveTo>
                <a:lnTo>
                  <a:pt x="0" y="0"/>
                </a:lnTo>
                <a:lnTo>
                  <a:pt x="0" y="8890"/>
                </a:lnTo>
                <a:lnTo>
                  <a:pt x="0" y="227330"/>
                </a:lnTo>
                <a:lnTo>
                  <a:pt x="0" y="236220"/>
                </a:lnTo>
                <a:lnTo>
                  <a:pt x="55499" y="236220"/>
                </a:lnTo>
                <a:lnTo>
                  <a:pt x="55499" y="227330"/>
                </a:lnTo>
                <a:lnTo>
                  <a:pt x="20701" y="227330"/>
                </a:lnTo>
                <a:lnTo>
                  <a:pt x="20701" y="8890"/>
                </a:lnTo>
                <a:lnTo>
                  <a:pt x="55499" y="8890"/>
                </a:lnTo>
                <a:lnTo>
                  <a:pt x="554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90244" y="1215008"/>
            <a:ext cx="7845425" cy="648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2384" algn="r">
              <a:lnSpc>
                <a:spcPct val="100000"/>
              </a:lnSpc>
              <a:spcBef>
                <a:spcPts val="105"/>
              </a:spcBef>
              <a:tabLst>
                <a:tab pos="588010" algn="l"/>
                <a:tab pos="877569" algn="l"/>
              </a:tabLst>
            </a:pPr>
            <a:r>
              <a:rPr lang="cs-CZ" sz="2000" spc="-25" dirty="0">
                <a:latin typeface="Cambria Math"/>
                <a:cs typeface="Cambria Math"/>
              </a:rPr>
              <a:t>3,5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lang="cs-CZ" sz="2000" spc="-50" dirty="0">
                <a:latin typeface="Cambria Math"/>
                <a:cs typeface="Cambria Math"/>
              </a:rPr>
              <a:t>9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sz="2000" dirty="0">
                <a:latin typeface="Calibri"/>
                <a:cs typeface="Calibri"/>
              </a:rPr>
              <a:t>kratší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vzdálenost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subjektu</a:t>
            </a:r>
            <a:endParaRPr sz="2000" dirty="0">
              <a:latin typeface="Calibri"/>
              <a:cs typeface="Calibri"/>
            </a:endParaRPr>
          </a:p>
          <a:p>
            <a:pPr marR="30480" algn="r">
              <a:lnSpc>
                <a:spcPct val="100000"/>
              </a:lnSpc>
              <a:spcBef>
                <a:spcPts val="95"/>
              </a:spcBef>
              <a:tabLst>
                <a:tab pos="675005" algn="l"/>
                <a:tab pos="1069340" algn="l"/>
                <a:tab pos="1389380" algn="l"/>
                <a:tab pos="3506470" algn="l"/>
                <a:tab pos="3903345" algn="l"/>
                <a:tab pos="4364990" algn="l"/>
              </a:tabLst>
            </a:pPr>
            <a:r>
              <a:rPr sz="3000" baseline="2777" dirty="0">
                <a:latin typeface="Cambria Math"/>
                <a:cs typeface="Cambria Math"/>
              </a:rPr>
              <a:t>𝐱</a:t>
            </a:r>
            <a:r>
              <a:rPr sz="2175" baseline="-11494" dirty="0">
                <a:latin typeface="Cambria Math"/>
                <a:cs typeface="Cambria Math"/>
              </a:rPr>
              <a:t>1</a:t>
            </a:r>
            <a:r>
              <a:rPr sz="2175" spc="569" baseline="-11494" dirty="0">
                <a:latin typeface="Cambria Math"/>
                <a:cs typeface="Cambria Math"/>
              </a:rPr>
              <a:t> </a:t>
            </a:r>
            <a:r>
              <a:rPr sz="3000" spc="-75" baseline="2777" dirty="0">
                <a:latin typeface="Cambria Math"/>
                <a:cs typeface="Cambria Math"/>
              </a:rPr>
              <a:t>=</a:t>
            </a:r>
            <a:r>
              <a:rPr sz="3000" baseline="2777" dirty="0">
                <a:latin typeface="Cambria Math"/>
                <a:cs typeface="Cambria Math"/>
              </a:rPr>
              <a:t>	</a:t>
            </a:r>
            <a:r>
              <a:rPr sz="2000" spc="-50" dirty="0">
                <a:latin typeface="Cambria Math"/>
                <a:cs typeface="Cambria Math"/>
              </a:rPr>
              <a:t>3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sz="2000" spc="-50" dirty="0">
                <a:latin typeface="Cambria Math"/>
                <a:cs typeface="Cambria Math"/>
              </a:rPr>
              <a:t>8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sz="3000" baseline="2777" dirty="0">
                <a:latin typeface="Calibri"/>
                <a:cs typeface="Calibri"/>
              </a:rPr>
              <a:t>či</a:t>
            </a:r>
            <a:r>
              <a:rPr sz="3000" spc="337" baseline="2777" dirty="0">
                <a:latin typeface="Calibri"/>
                <a:cs typeface="Calibri"/>
              </a:rPr>
              <a:t> </a:t>
            </a:r>
            <a:r>
              <a:rPr sz="3000" baseline="2777" dirty="0">
                <a:latin typeface="Calibri"/>
                <a:cs typeface="Calibri"/>
              </a:rPr>
              <a:t>k</a:t>
            </a:r>
            <a:r>
              <a:rPr sz="3000" spc="352" baseline="2777" dirty="0">
                <a:latin typeface="Calibri"/>
                <a:cs typeface="Calibri"/>
              </a:rPr>
              <a:t> </a:t>
            </a:r>
            <a:r>
              <a:rPr sz="3000" baseline="2777" dirty="0">
                <a:latin typeface="Calibri"/>
                <a:cs typeface="Calibri"/>
              </a:rPr>
              <a:t>subjektu</a:t>
            </a:r>
            <a:r>
              <a:rPr sz="3000" spc="337" baseline="2777" dirty="0">
                <a:latin typeface="Calibri"/>
                <a:cs typeface="Calibri"/>
              </a:rPr>
              <a:t> </a:t>
            </a:r>
            <a:r>
              <a:rPr sz="3000" spc="75" baseline="2777" dirty="0">
                <a:latin typeface="Cambria Math"/>
                <a:cs typeface="Cambria Math"/>
              </a:rPr>
              <a:t>𝐱</a:t>
            </a:r>
            <a:r>
              <a:rPr sz="2175" spc="75" baseline="-11494" dirty="0">
                <a:latin typeface="Cambria Math"/>
                <a:cs typeface="Cambria Math"/>
              </a:rPr>
              <a:t>2</a:t>
            </a:r>
            <a:r>
              <a:rPr sz="2175" spc="465" baseline="-11494" dirty="0">
                <a:latin typeface="Cambria Math"/>
                <a:cs typeface="Cambria Math"/>
              </a:rPr>
              <a:t> </a:t>
            </a:r>
            <a:r>
              <a:rPr sz="3000" spc="-75" baseline="2777" dirty="0">
                <a:latin typeface="Cambria Math"/>
                <a:cs typeface="Cambria Math"/>
              </a:rPr>
              <a:t>=</a:t>
            </a:r>
            <a:r>
              <a:rPr sz="3000" baseline="2777" dirty="0">
                <a:latin typeface="Cambria Math"/>
                <a:cs typeface="Cambria Math"/>
              </a:rPr>
              <a:t>	</a:t>
            </a:r>
            <a:r>
              <a:rPr sz="2000" spc="-50" dirty="0">
                <a:latin typeface="Cambria Math"/>
                <a:cs typeface="Cambria Math"/>
              </a:rPr>
              <a:t>4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sz="2000" spc="-25" dirty="0">
                <a:latin typeface="Cambria Math"/>
                <a:cs typeface="Cambria Math"/>
              </a:rPr>
              <a:t>10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sz="3000" baseline="2777" dirty="0">
                <a:latin typeface="Calibri"/>
                <a:cs typeface="Calibri"/>
              </a:rPr>
              <a:t>pomocí</a:t>
            </a:r>
            <a:r>
              <a:rPr sz="3000" spc="209" baseline="2777" dirty="0">
                <a:latin typeface="Calibri"/>
                <a:cs typeface="Calibri"/>
              </a:rPr>
              <a:t> </a:t>
            </a:r>
            <a:r>
              <a:rPr sz="3000" baseline="2777" dirty="0">
                <a:latin typeface="Calibri"/>
                <a:cs typeface="Calibri"/>
              </a:rPr>
              <a:t>Euklidovy,</a:t>
            </a:r>
            <a:r>
              <a:rPr sz="3000" spc="240" baseline="2777" dirty="0">
                <a:latin typeface="Calibri"/>
                <a:cs typeface="Calibri"/>
              </a:rPr>
              <a:t> </a:t>
            </a:r>
            <a:r>
              <a:rPr sz="3000" spc="-15" baseline="2777" dirty="0">
                <a:latin typeface="Calibri"/>
                <a:cs typeface="Calibri"/>
              </a:rPr>
              <a:t>Hammingovy</a:t>
            </a:r>
            <a:endParaRPr sz="3000" baseline="2777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823085"/>
            <a:ext cx="5608955" cy="9988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Calibri"/>
                <a:cs typeface="Calibri"/>
              </a:rPr>
              <a:t>(manhattanské),</a:t>
            </a:r>
            <a:r>
              <a:rPr sz="2000" spc="-10" dirty="0">
                <a:latin typeface="Calibri"/>
                <a:cs typeface="Calibri"/>
              </a:rPr>
              <a:t> Čebyševovy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Canberrské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metriky.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2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Vizualizace: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42375" y="6565493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997858" y="2827143"/>
            <a:ext cx="3738245" cy="3192145"/>
            <a:chOff x="2997858" y="2827143"/>
            <a:chExt cx="3738245" cy="3192145"/>
          </a:xfrm>
        </p:grpSpPr>
        <p:sp>
          <p:nvSpPr>
            <p:cNvPr id="14" name="object 14"/>
            <p:cNvSpPr/>
            <p:nvPr/>
          </p:nvSpPr>
          <p:spPr>
            <a:xfrm>
              <a:off x="4506671" y="3614457"/>
              <a:ext cx="821055" cy="1536700"/>
            </a:xfrm>
            <a:custGeom>
              <a:avLst/>
              <a:gdLst/>
              <a:ahLst/>
              <a:cxnLst/>
              <a:rect l="l" t="t" r="r" b="b"/>
              <a:pathLst>
                <a:path w="821054" h="1536700">
                  <a:moveTo>
                    <a:pt x="95262" y="1450060"/>
                  </a:moveTo>
                  <a:lnTo>
                    <a:pt x="85725" y="1450060"/>
                  </a:lnTo>
                  <a:lnTo>
                    <a:pt x="85725" y="1440535"/>
                  </a:lnTo>
                  <a:lnTo>
                    <a:pt x="76212" y="1440535"/>
                  </a:lnTo>
                  <a:lnTo>
                    <a:pt x="76212" y="1431010"/>
                  </a:lnTo>
                  <a:lnTo>
                    <a:pt x="28575" y="1431010"/>
                  </a:lnTo>
                  <a:lnTo>
                    <a:pt x="28575" y="1440535"/>
                  </a:lnTo>
                  <a:lnTo>
                    <a:pt x="19037" y="1440535"/>
                  </a:lnTo>
                  <a:lnTo>
                    <a:pt x="19037" y="1450060"/>
                  </a:lnTo>
                  <a:lnTo>
                    <a:pt x="9512" y="1450060"/>
                  </a:lnTo>
                  <a:lnTo>
                    <a:pt x="9512" y="1459585"/>
                  </a:lnTo>
                  <a:lnTo>
                    <a:pt x="95262" y="1459585"/>
                  </a:lnTo>
                  <a:lnTo>
                    <a:pt x="95262" y="1450060"/>
                  </a:lnTo>
                  <a:close/>
                </a:path>
                <a:path w="821054" h="1536700">
                  <a:moveTo>
                    <a:pt x="104813" y="1478648"/>
                  </a:moveTo>
                  <a:lnTo>
                    <a:pt x="0" y="1478648"/>
                  </a:lnTo>
                  <a:lnTo>
                    <a:pt x="0" y="1488147"/>
                  </a:lnTo>
                  <a:lnTo>
                    <a:pt x="0" y="1507756"/>
                  </a:lnTo>
                  <a:lnTo>
                    <a:pt x="9512" y="1507756"/>
                  </a:lnTo>
                  <a:lnTo>
                    <a:pt x="9512" y="1517281"/>
                  </a:lnTo>
                  <a:lnTo>
                    <a:pt x="19037" y="1517281"/>
                  </a:lnTo>
                  <a:lnTo>
                    <a:pt x="19037" y="1526806"/>
                  </a:lnTo>
                  <a:lnTo>
                    <a:pt x="28575" y="1526806"/>
                  </a:lnTo>
                  <a:lnTo>
                    <a:pt x="28575" y="1536331"/>
                  </a:lnTo>
                  <a:lnTo>
                    <a:pt x="76212" y="1536331"/>
                  </a:lnTo>
                  <a:lnTo>
                    <a:pt x="76212" y="1526806"/>
                  </a:lnTo>
                  <a:lnTo>
                    <a:pt x="85725" y="1526806"/>
                  </a:lnTo>
                  <a:lnTo>
                    <a:pt x="85725" y="1517281"/>
                  </a:lnTo>
                  <a:lnTo>
                    <a:pt x="95262" y="1517281"/>
                  </a:lnTo>
                  <a:lnTo>
                    <a:pt x="95262" y="1507756"/>
                  </a:lnTo>
                  <a:lnTo>
                    <a:pt x="104813" y="1507756"/>
                  </a:lnTo>
                  <a:lnTo>
                    <a:pt x="104813" y="1488160"/>
                  </a:lnTo>
                  <a:lnTo>
                    <a:pt x="104813" y="1478648"/>
                  </a:lnTo>
                  <a:close/>
                </a:path>
                <a:path w="821054" h="1536700">
                  <a:moveTo>
                    <a:pt x="104813" y="1459598"/>
                  </a:moveTo>
                  <a:lnTo>
                    <a:pt x="0" y="1459598"/>
                  </a:lnTo>
                  <a:lnTo>
                    <a:pt x="0" y="1478635"/>
                  </a:lnTo>
                  <a:lnTo>
                    <a:pt x="104813" y="1478635"/>
                  </a:lnTo>
                  <a:lnTo>
                    <a:pt x="104813" y="1459598"/>
                  </a:lnTo>
                  <a:close/>
                </a:path>
                <a:path w="821054" h="1536700">
                  <a:moveTo>
                    <a:pt x="802093" y="85674"/>
                  </a:moveTo>
                  <a:lnTo>
                    <a:pt x="735393" y="85674"/>
                  </a:lnTo>
                  <a:lnTo>
                    <a:pt x="735393" y="95186"/>
                  </a:lnTo>
                  <a:lnTo>
                    <a:pt x="744753" y="95186"/>
                  </a:lnTo>
                  <a:lnTo>
                    <a:pt x="744753" y="104559"/>
                  </a:lnTo>
                  <a:lnTo>
                    <a:pt x="792391" y="104559"/>
                  </a:lnTo>
                  <a:lnTo>
                    <a:pt x="792391" y="95186"/>
                  </a:lnTo>
                  <a:lnTo>
                    <a:pt x="802093" y="95186"/>
                  </a:lnTo>
                  <a:lnTo>
                    <a:pt x="802093" y="85674"/>
                  </a:lnTo>
                  <a:close/>
                </a:path>
                <a:path w="821054" h="1536700">
                  <a:moveTo>
                    <a:pt x="802093" y="9359"/>
                  </a:moveTo>
                  <a:lnTo>
                    <a:pt x="792391" y="9359"/>
                  </a:lnTo>
                  <a:lnTo>
                    <a:pt x="792391" y="0"/>
                  </a:lnTo>
                  <a:lnTo>
                    <a:pt x="744753" y="0"/>
                  </a:lnTo>
                  <a:lnTo>
                    <a:pt x="744753" y="9359"/>
                  </a:lnTo>
                  <a:lnTo>
                    <a:pt x="735393" y="9359"/>
                  </a:lnTo>
                  <a:lnTo>
                    <a:pt x="735393" y="18884"/>
                  </a:lnTo>
                  <a:lnTo>
                    <a:pt x="802093" y="18884"/>
                  </a:lnTo>
                  <a:lnTo>
                    <a:pt x="802093" y="9359"/>
                  </a:lnTo>
                  <a:close/>
                </a:path>
                <a:path w="821054" h="1536700">
                  <a:moveTo>
                    <a:pt x="811568" y="76073"/>
                  </a:moveTo>
                  <a:lnTo>
                    <a:pt x="725805" y="76073"/>
                  </a:lnTo>
                  <a:lnTo>
                    <a:pt x="725805" y="85598"/>
                  </a:lnTo>
                  <a:lnTo>
                    <a:pt x="811568" y="85598"/>
                  </a:lnTo>
                  <a:lnTo>
                    <a:pt x="811568" y="76073"/>
                  </a:lnTo>
                  <a:close/>
                </a:path>
                <a:path w="821054" h="1536700">
                  <a:moveTo>
                    <a:pt x="821029" y="47510"/>
                  </a:moveTo>
                  <a:lnTo>
                    <a:pt x="716229" y="47510"/>
                  </a:lnTo>
                  <a:lnTo>
                    <a:pt x="716229" y="56959"/>
                  </a:lnTo>
                  <a:lnTo>
                    <a:pt x="716229" y="75996"/>
                  </a:lnTo>
                  <a:lnTo>
                    <a:pt x="821029" y="75996"/>
                  </a:lnTo>
                  <a:lnTo>
                    <a:pt x="821029" y="57035"/>
                  </a:lnTo>
                  <a:lnTo>
                    <a:pt x="821029" y="47510"/>
                  </a:lnTo>
                  <a:close/>
                </a:path>
                <a:path w="821054" h="1536700">
                  <a:moveTo>
                    <a:pt x="821029" y="28397"/>
                  </a:moveTo>
                  <a:lnTo>
                    <a:pt x="811568" y="28397"/>
                  </a:lnTo>
                  <a:lnTo>
                    <a:pt x="811568" y="18961"/>
                  </a:lnTo>
                  <a:lnTo>
                    <a:pt x="725805" y="18961"/>
                  </a:lnTo>
                  <a:lnTo>
                    <a:pt x="725805" y="28397"/>
                  </a:lnTo>
                  <a:lnTo>
                    <a:pt x="716229" y="28397"/>
                  </a:lnTo>
                  <a:lnTo>
                    <a:pt x="716229" y="47447"/>
                  </a:lnTo>
                  <a:lnTo>
                    <a:pt x="821029" y="47447"/>
                  </a:lnTo>
                  <a:lnTo>
                    <a:pt x="821029" y="2839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997858" y="2831910"/>
              <a:ext cx="3733800" cy="3187065"/>
            </a:xfrm>
            <a:custGeom>
              <a:avLst/>
              <a:gdLst/>
              <a:ahLst/>
              <a:cxnLst/>
              <a:rect l="l" t="t" r="r" b="b"/>
              <a:pathLst>
                <a:path w="3733800" h="3187065">
                  <a:moveTo>
                    <a:pt x="114904" y="3101368"/>
                  </a:moveTo>
                  <a:lnTo>
                    <a:pt x="3704726" y="3101368"/>
                  </a:lnTo>
                </a:path>
                <a:path w="3733800" h="3187065">
                  <a:moveTo>
                    <a:pt x="114904" y="3101368"/>
                  </a:moveTo>
                  <a:lnTo>
                    <a:pt x="114904" y="3187059"/>
                  </a:lnTo>
                </a:path>
                <a:path w="3733800" h="3187065">
                  <a:moveTo>
                    <a:pt x="840716" y="3101368"/>
                  </a:moveTo>
                  <a:lnTo>
                    <a:pt x="840716" y="3187059"/>
                  </a:lnTo>
                </a:path>
                <a:path w="3733800" h="3187065">
                  <a:moveTo>
                    <a:pt x="1556450" y="3101368"/>
                  </a:moveTo>
                  <a:lnTo>
                    <a:pt x="1556450" y="3187059"/>
                  </a:lnTo>
                </a:path>
                <a:path w="3733800" h="3187065">
                  <a:moveTo>
                    <a:pt x="2272744" y="3101368"/>
                  </a:moveTo>
                  <a:lnTo>
                    <a:pt x="2272744" y="3187059"/>
                  </a:lnTo>
                </a:path>
                <a:path w="3733800" h="3187065">
                  <a:moveTo>
                    <a:pt x="2988501" y="3101368"/>
                  </a:moveTo>
                  <a:lnTo>
                    <a:pt x="2988501" y="3187059"/>
                  </a:lnTo>
                </a:path>
                <a:path w="3733800" h="3187065">
                  <a:moveTo>
                    <a:pt x="3704726" y="3101368"/>
                  </a:moveTo>
                  <a:lnTo>
                    <a:pt x="3704726" y="3187059"/>
                  </a:lnTo>
                </a:path>
                <a:path w="3733800" h="3187065">
                  <a:moveTo>
                    <a:pt x="86307" y="2986538"/>
                  </a:moveTo>
                  <a:lnTo>
                    <a:pt x="86307" y="114222"/>
                  </a:lnTo>
                </a:path>
                <a:path w="3733800" h="3187065">
                  <a:moveTo>
                    <a:pt x="86307" y="2986538"/>
                  </a:moveTo>
                  <a:lnTo>
                    <a:pt x="0" y="2986538"/>
                  </a:lnTo>
                </a:path>
                <a:path w="3733800" h="3187065">
                  <a:moveTo>
                    <a:pt x="86307" y="2261179"/>
                  </a:moveTo>
                  <a:lnTo>
                    <a:pt x="0" y="2261179"/>
                  </a:lnTo>
                </a:path>
                <a:path w="3733800" h="3187065">
                  <a:moveTo>
                    <a:pt x="86307" y="1545886"/>
                  </a:moveTo>
                  <a:lnTo>
                    <a:pt x="0" y="1545886"/>
                  </a:lnTo>
                </a:path>
                <a:path w="3733800" h="3187065">
                  <a:moveTo>
                    <a:pt x="86307" y="829984"/>
                  </a:moveTo>
                  <a:lnTo>
                    <a:pt x="0" y="829984"/>
                  </a:lnTo>
                </a:path>
                <a:path w="3733800" h="3187065">
                  <a:moveTo>
                    <a:pt x="86307" y="114222"/>
                  </a:moveTo>
                  <a:lnTo>
                    <a:pt x="0" y="114222"/>
                  </a:lnTo>
                </a:path>
                <a:path w="3733800" h="3187065">
                  <a:moveTo>
                    <a:pt x="86307" y="3101368"/>
                  </a:moveTo>
                  <a:lnTo>
                    <a:pt x="3733254" y="3101368"/>
                  </a:lnTo>
                  <a:lnTo>
                    <a:pt x="3733254" y="0"/>
                  </a:lnTo>
                  <a:lnTo>
                    <a:pt x="86307" y="0"/>
                  </a:lnTo>
                  <a:lnTo>
                    <a:pt x="86307" y="3101368"/>
                  </a:lnTo>
                </a:path>
              </a:pathLst>
            </a:custGeom>
            <a:ln w="95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859756" y="4330204"/>
              <a:ext cx="105410" cy="104775"/>
            </a:xfrm>
            <a:custGeom>
              <a:avLst/>
              <a:gdLst/>
              <a:ahLst/>
              <a:cxnLst/>
              <a:rect l="l" t="t" r="r" b="b"/>
              <a:pathLst>
                <a:path w="105410" h="104775">
                  <a:moveTo>
                    <a:pt x="76796" y="0"/>
                  </a:moveTo>
                  <a:lnTo>
                    <a:pt x="28600" y="0"/>
                  </a:lnTo>
                  <a:lnTo>
                    <a:pt x="28600" y="9512"/>
                  </a:lnTo>
                  <a:lnTo>
                    <a:pt x="76796" y="9512"/>
                  </a:lnTo>
                  <a:lnTo>
                    <a:pt x="76796" y="0"/>
                  </a:lnTo>
                  <a:close/>
                </a:path>
                <a:path w="105410" h="104775">
                  <a:moveTo>
                    <a:pt x="86309" y="85686"/>
                  </a:moveTo>
                  <a:lnTo>
                    <a:pt x="19050" y="85686"/>
                  </a:lnTo>
                  <a:lnTo>
                    <a:pt x="19050" y="95211"/>
                  </a:lnTo>
                  <a:lnTo>
                    <a:pt x="28600" y="95211"/>
                  </a:lnTo>
                  <a:lnTo>
                    <a:pt x="28600" y="104736"/>
                  </a:lnTo>
                  <a:lnTo>
                    <a:pt x="76796" y="104736"/>
                  </a:lnTo>
                  <a:lnTo>
                    <a:pt x="76796" y="95211"/>
                  </a:lnTo>
                  <a:lnTo>
                    <a:pt x="86309" y="95211"/>
                  </a:lnTo>
                  <a:lnTo>
                    <a:pt x="86309" y="85686"/>
                  </a:lnTo>
                  <a:close/>
                </a:path>
                <a:path w="105410" h="104775">
                  <a:moveTo>
                    <a:pt x="105371" y="57137"/>
                  </a:moveTo>
                  <a:lnTo>
                    <a:pt x="0" y="57137"/>
                  </a:lnTo>
                  <a:lnTo>
                    <a:pt x="0" y="76174"/>
                  </a:lnTo>
                  <a:lnTo>
                    <a:pt x="9537" y="76174"/>
                  </a:lnTo>
                  <a:lnTo>
                    <a:pt x="9537" y="85674"/>
                  </a:lnTo>
                  <a:lnTo>
                    <a:pt x="95846" y="85674"/>
                  </a:lnTo>
                  <a:lnTo>
                    <a:pt x="95846" y="76174"/>
                  </a:lnTo>
                  <a:lnTo>
                    <a:pt x="105371" y="76174"/>
                  </a:lnTo>
                  <a:lnTo>
                    <a:pt x="105371" y="57137"/>
                  </a:lnTo>
                  <a:close/>
                </a:path>
                <a:path w="105410" h="104775">
                  <a:moveTo>
                    <a:pt x="105371" y="28549"/>
                  </a:moveTo>
                  <a:lnTo>
                    <a:pt x="95846" y="28549"/>
                  </a:lnTo>
                  <a:lnTo>
                    <a:pt x="95846" y="19024"/>
                  </a:lnTo>
                  <a:lnTo>
                    <a:pt x="86309" y="19024"/>
                  </a:lnTo>
                  <a:lnTo>
                    <a:pt x="86309" y="9525"/>
                  </a:lnTo>
                  <a:lnTo>
                    <a:pt x="19050" y="9525"/>
                  </a:lnTo>
                  <a:lnTo>
                    <a:pt x="19050" y="19024"/>
                  </a:lnTo>
                  <a:lnTo>
                    <a:pt x="9537" y="19024"/>
                  </a:lnTo>
                  <a:lnTo>
                    <a:pt x="9537" y="28549"/>
                  </a:lnTo>
                  <a:lnTo>
                    <a:pt x="0" y="28549"/>
                  </a:lnTo>
                  <a:lnTo>
                    <a:pt x="0" y="47599"/>
                  </a:lnTo>
                  <a:lnTo>
                    <a:pt x="0" y="57124"/>
                  </a:lnTo>
                  <a:lnTo>
                    <a:pt x="105371" y="57124"/>
                  </a:lnTo>
                  <a:lnTo>
                    <a:pt x="105371" y="47599"/>
                  </a:lnTo>
                  <a:lnTo>
                    <a:pt x="105371" y="28549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061948" y="6101253"/>
            <a:ext cx="110489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50" dirty="0">
                <a:latin typeface="Arial MT"/>
                <a:cs typeface="Arial MT"/>
              </a:rPr>
              <a:t>1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87198" y="6101253"/>
            <a:ext cx="110489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50" dirty="0">
                <a:latin typeface="Arial MT"/>
                <a:cs typeface="Arial MT"/>
              </a:rPr>
              <a:t>2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03493" y="6101253"/>
            <a:ext cx="110489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50" dirty="0">
                <a:latin typeface="Arial MT"/>
                <a:cs typeface="Arial MT"/>
              </a:rPr>
              <a:t>3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19788" y="6101253"/>
            <a:ext cx="110489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50" dirty="0">
                <a:latin typeface="Arial MT"/>
                <a:cs typeface="Arial MT"/>
              </a:rPr>
              <a:t>4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35545" y="6101253"/>
            <a:ext cx="110489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50" dirty="0">
                <a:latin typeface="Arial MT"/>
                <a:cs typeface="Arial MT"/>
              </a:rPr>
              <a:t>5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51769" y="6101253"/>
            <a:ext cx="110489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50" dirty="0">
                <a:latin typeface="Arial MT"/>
                <a:cs typeface="Arial MT"/>
              </a:rPr>
              <a:t>6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22779" y="5758671"/>
            <a:ext cx="196850" cy="1111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z="1200" spc="-50" dirty="0">
                <a:latin typeface="Arial MT"/>
                <a:cs typeface="Arial MT"/>
              </a:rPr>
              <a:t>7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22779" y="5033874"/>
            <a:ext cx="196850" cy="1111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z="1200" spc="-50" dirty="0">
                <a:latin typeface="Arial MT"/>
                <a:cs typeface="Arial MT"/>
              </a:rPr>
              <a:t>8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22779" y="4318019"/>
            <a:ext cx="196850" cy="1111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z="1200" spc="-50" dirty="0">
                <a:latin typeface="Arial MT"/>
                <a:cs typeface="Arial MT"/>
              </a:rPr>
              <a:t>9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22779" y="3563180"/>
            <a:ext cx="196850" cy="1974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z="1200" spc="-25" dirty="0">
                <a:latin typeface="Arial MT"/>
                <a:cs typeface="Arial MT"/>
              </a:rPr>
              <a:t>10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722779" y="2847887"/>
            <a:ext cx="196850" cy="1974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z="1200" spc="-25" dirty="0">
                <a:latin typeface="Arial MT"/>
                <a:cs typeface="Arial MT"/>
              </a:rPr>
              <a:t>11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62932" y="3519678"/>
            <a:ext cx="1033780" cy="179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5880" algn="r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libri"/>
                <a:cs typeface="Calibri"/>
              </a:rPr>
              <a:t>x</a:t>
            </a:r>
            <a:r>
              <a:rPr sz="1800" spc="-37" baseline="-20833" dirty="0">
                <a:latin typeface="Calibri"/>
                <a:cs typeface="Calibri"/>
              </a:rPr>
              <a:t>2</a:t>
            </a:r>
            <a:endParaRPr sz="1800" baseline="-20833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40"/>
              </a:spcBef>
            </a:pPr>
            <a:endParaRPr sz="1200">
              <a:latin typeface="Calibri"/>
              <a:cs typeface="Calibri"/>
            </a:endParaRPr>
          </a:p>
          <a:p>
            <a:pPr marL="8890" algn="ctr">
              <a:lnSpc>
                <a:spcPct val="100000"/>
              </a:lnSpc>
              <a:spcBef>
                <a:spcPts val="5"/>
              </a:spcBef>
            </a:pPr>
            <a:r>
              <a:rPr sz="1800" spc="-25" dirty="0">
                <a:latin typeface="Calibri"/>
                <a:cs typeface="Calibri"/>
              </a:rPr>
              <a:t>x</a:t>
            </a:r>
            <a:r>
              <a:rPr sz="1800" spc="-37" baseline="-20833" dirty="0">
                <a:latin typeface="Calibri"/>
                <a:cs typeface="Calibri"/>
              </a:rPr>
              <a:t>0</a:t>
            </a:r>
            <a:endParaRPr sz="1800" baseline="-20833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70"/>
              </a:spcBef>
            </a:pP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x</a:t>
            </a:r>
            <a:r>
              <a:rPr sz="1800" spc="-37" baseline="-20833" dirty="0">
                <a:latin typeface="Calibri"/>
                <a:cs typeface="Calibri"/>
              </a:rPr>
              <a:t>1</a:t>
            </a:r>
            <a:endParaRPr sz="1800" baseline="-20833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err="1"/>
              <a:t>Příklad</a:t>
            </a:r>
            <a:r>
              <a:rPr spc="-30" dirty="0"/>
              <a:t> </a:t>
            </a:r>
            <a:r>
              <a:rPr lang="cs-CZ" dirty="0"/>
              <a:t>2</a:t>
            </a:r>
            <a:r>
              <a:rPr spc="-20" dirty="0"/>
              <a:t> </a:t>
            </a:r>
            <a:r>
              <a:rPr dirty="0"/>
              <a:t>–</a:t>
            </a:r>
            <a:r>
              <a:rPr spc="-20" dirty="0"/>
              <a:t> Vzdálenosti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540" y="1215008"/>
            <a:ext cx="42608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1000" algn="l"/>
              </a:tabLst>
            </a:pPr>
            <a:r>
              <a:rPr sz="2000" b="1" dirty="0">
                <a:latin typeface="Calibri"/>
                <a:cs typeface="Calibri"/>
              </a:rPr>
              <a:t>Zadání: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Zjistěte,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zda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má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subjekt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50" dirty="0">
                <a:latin typeface="Cambria Math"/>
                <a:cs typeface="Cambria Math"/>
              </a:rPr>
              <a:t>𝐱</a:t>
            </a:r>
            <a:r>
              <a:rPr sz="2175" spc="75" baseline="-15325" dirty="0">
                <a:latin typeface="Cambria Math"/>
                <a:cs typeface="Cambria Math"/>
              </a:rPr>
              <a:t>0</a:t>
            </a:r>
            <a:r>
              <a:rPr sz="2175" spc="390" baseline="-15325" dirty="0">
                <a:latin typeface="Cambria Math"/>
                <a:cs typeface="Cambria Math"/>
              </a:rPr>
              <a:t> </a:t>
            </a:r>
            <a:r>
              <a:rPr sz="2000" spc="-50" dirty="0">
                <a:latin typeface="Cambria Math"/>
                <a:cs typeface="Cambria Math"/>
              </a:rPr>
              <a:t>=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15178" y="12915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79" h="236219">
                <a:moveTo>
                  <a:pt x="55372" y="0"/>
                </a:moveTo>
                <a:lnTo>
                  <a:pt x="0" y="0"/>
                </a:lnTo>
                <a:lnTo>
                  <a:pt x="0" y="8890"/>
                </a:lnTo>
                <a:lnTo>
                  <a:pt x="34798" y="8890"/>
                </a:lnTo>
                <a:lnTo>
                  <a:pt x="34798" y="227330"/>
                </a:lnTo>
                <a:lnTo>
                  <a:pt x="0" y="227330"/>
                </a:lnTo>
                <a:lnTo>
                  <a:pt x="0" y="236220"/>
                </a:lnTo>
                <a:lnTo>
                  <a:pt x="55372" y="236220"/>
                </a:lnTo>
                <a:lnTo>
                  <a:pt x="55372" y="227330"/>
                </a:lnTo>
                <a:lnTo>
                  <a:pt x="55372" y="8890"/>
                </a:lnTo>
                <a:lnTo>
                  <a:pt x="553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19777" y="12915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79" h="236219">
                <a:moveTo>
                  <a:pt x="55499" y="0"/>
                </a:moveTo>
                <a:lnTo>
                  <a:pt x="0" y="0"/>
                </a:lnTo>
                <a:lnTo>
                  <a:pt x="0" y="8890"/>
                </a:lnTo>
                <a:lnTo>
                  <a:pt x="0" y="227330"/>
                </a:lnTo>
                <a:lnTo>
                  <a:pt x="0" y="236220"/>
                </a:lnTo>
                <a:lnTo>
                  <a:pt x="55499" y="236220"/>
                </a:lnTo>
                <a:lnTo>
                  <a:pt x="55499" y="227330"/>
                </a:lnTo>
                <a:lnTo>
                  <a:pt x="20701" y="227330"/>
                </a:lnTo>
                <a:lnTo>
                  <a:pt x="20701" y="8890"/>
                </a:lnTo>
                <a:lnTo>
                  <a:pt x="55499" y="8890"/>
                </a:lnTo>
                <a:lnTo>
                  <a:pt x="554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08454" y="15963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80" h="236219">
                <a:moveTo>
                  <a:pt x="55372" y="0"/>
                </a:moveTo>
                <a:lnTo>
                  <a:pt x="0" y="0"/>
                </a:lnTo>
                <a:lnTo>
                  <a:pt x="0" y="8890"/>
                </a:lnTo>
                <a:lnTo>
                  <a:pt x="34798" y="8890"/>
                </a:lnTo>
                <a:lnTo>
                  <a:pt x="34798" y="227330"/>
                </a:lnTo>
                <a:lnTo>
                  <a:pt x="0" y="227330"/>
                </a:lnTo>
                <a:lnTo>
                  <a:pt x="0" y="236220"/>
                </a:lnTo>
                <a:lnTo>
                  <a:pt x="55372" y="236220"/>
                </a:lnTo>
                <a:lnTo>
                  <a:pt x="55372" y="227330"/>
                </a:lnTo>
                <a:lnTo>
                  <a:pt x="55372" y="8890"/>
                </a:lnTo>
                <a:lnTo>
                  <a:pt x="553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05077" y="15963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80" h="236219">
                <a:moveTo>
                  <a:pt x="55499" y="0"/>
                </a:moveTo>
                <a:lnTo>
                  <a:pt x="0" y="0"/>
                </a:lnTo>
                <a:lnTo>
                  <a:pt x="0" y="8890"/>
                </a:lnTo>
                <a:lnTo>
                  <a:pt x="0" y="227330"/>
                </a:lnTo>
                <a:lnTo>
                  <a:pt x="0" y="236220"/>
                </a:lnTo>
                <a:lnTo>
                  <a:pt x="55499" y="236220"/>
                </a:lnTo>
                <a:lnTo>
                  <a:pt x="55499" y="227330"/>
                </a:lnTo>
                <a:lnTo>
                  <a:pt x="20701" y="227330"/>
                </a:lnTo>
                <a:lnTo>
                  <a:pt x="20701" y="8890"/>
                </a:lnTo>
                <a:lnTo>
                  <a:pt x="55499" y="8890"/>
                </a:lnTo>
                <a:lnTo>
                  <a:pt x="554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81778" y="15963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79" h="236219">
                <a:moveTo>
                  <a:pt x="55372" y="0"/>
                </a:moveTo>
                <a:lnTo>
                  <a:pt x="0" y="0"/>
                </a:lnTo>
                <a:lnTo>
                  <a:pt x="0" y="8890"/>
                </a:lnTo>
                <a:lnTo>
                  <a:pt x="34798" y="8890"/>
                </a:lnTo>
                <a:lnTo>
                  <a:pt x="34798" y="227330"/>
                </a:lnTo>
                <a:lnTo>
                  <a:pt x="0" y="227330"/>
                </a:lnTo>
                <a:lnTo>
                  <a:pt x="0" y="236220"/>
                </a:lnTo>
                <a:lnTo>
                  <a:pt x="55372" y="236220"/>
                </a:lnTo>
                <a:lnTo>
                  <a:pt x="55372" y="227330"/>
                </a:lnTo>
                <a:lnTo>
                  <a:pt x="55372" y="8890"/>
                </a:lnTo>
                <a:lnTo>
                  <a:pt x="553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38193" y="1596389"/>
            <a:ext cx="55880" cy="236220"/>
          </a:xfrm>
          <a:custGeom>
            <a:avLst/>
            <a:gdLst/>
            <a:ahLst/>
            <a:cxnLst/>
            <a:rect l="l" t="t" r="r" b="b"/>
            <a:pathLst>
              <a:path w="55879" h="236219">
                <a:moveTo>
                  <a:pt x="55499" y="0"/>
                </a:moveTo>
                <a:lnTo>
                  <a:pt x="0" y="0"/>
                </a:lnTo>
                <a:lnTo>
                  <a:pt x="0" y="8890"/>
                </a:lnTo>
                <a:lnTo>
                  <a:pt x="0" y="227330"/>
                </a:lnTo>
                <a:lnTo>
                  <a:pt x="0" y="236220"/>
                </a:lnTo>
                <a:lnTo>
                  <a:pt x="55499" y="236220"/>
                </a:lnTo>
                <a:lnTo>
                  <a:pt x="55499" y="227330"/>
                </a:lnTo>
                <a:lnTo>
                  <a:pt x="20701" y="227330"/>
                </a:lnTo>
                <a:lnTo>
                  <a:pt x="20701" y="8890"/>
                </a:lnTo>
                <a:lnTo>
                  <a:pt x="55499" y="8890"/>
                </a:lnTo>
                <a:lnTo>
                  <a:pt x="554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90244" y="1215008"/>
            <a:ext cx="7845425" cy="648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2384" algn="r">
              <a:lnSpc>
                <a:spcPct val="100000"/>
              </a:lnSpc>
              <a:spcBef>
                <a:spcPts val="105"/>
              </a:spcBef>
              <a:tabLst>
                <a:tab pos="588010" algn="l"/>
                <a:tab pos="877569" algn="l"/>
              </a:tabLst>
            </a:pPr>
            <a:r>
              <a:rPr lang="cs-CZ" sz="2000" spc="-25" dirty="0">
                <a:latin typeface="Cambria Math"/>
                <a:cs typeface="Cambria Math"/>
              </a:rPr>
              <a:t>2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lang="cs-CZ" sz="2000" spc="-50" dirty="0">
                <a:latin typeface="Cambria Math"/>
                <a:cs typeface="Cambria Math"/>
              </a:rPr>
              <a:t>2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sz="2000" dirty="0">
                <a:latin typeface="Calibri"/>
                <a:cs typeface="Calibri"/>
              </a:rPr>
              <a:t>kratší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vzdálenost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subjektu</a:t>
            </a:r>
            <a:endParaRPr sz="2000" dirty="0">
              <a:latin typeface="Calibri"/>
              <a:cs typeface="Calibri"/>
            </a:endParaRPr>
          </a:p>
          <a:p>
            <a:pPr marR="30480" algn="r">
              <a:lnSpc>
                <a:spcPct val="100000"/>
              </a:lnSpc>
              <a:spcBef>
                <a:spcPts val="95"/>
              </a:spcBef>
              <a:tabLst>
                <a:tab pos="675005" algn="l"/>
                <a:tab pos="1069340" algn="l"/>
                <a:tab pos="1389380" algn="l"/>
                <a:tab pos="3506470" algn="l"/>
                <a:tab pos="3903345" algn="l"/>
                <a:tab pos="4364990" algn="l"/>
              </a:tabLst>
            </a:pPr>
            <a:r>
              <a:rPr sz="3000" baseline="2777" dirty="0">
                <a:latin typeface="Cambria Math"/>
                <a:cs typeface="Cambria Math"/>
              </a:rPr>
              <a:t>𝐱</a:t>
            </a:r>
            <a:r>
              <a:rPr sz="2175" baseline="-11494" dirty="0">
                <a:latin typeface="Cambria Math"/>
                <a:cs typeface="Cambria Math"/>
              </a:rPr>
              <a:t>1</a:t>
            </a:r>
            <a:r>
              <a:rPr sz="2175" spc="569" baseline="-11494" dirty="0">
                <a:latin typeface="Cambria Math"/>
                <a:cs typeface="Cambria Math"/>
              </a:rPr>
              <a:t> </a:t>
            </a:r>
            <a:r>
              <a:rPr sz="3000" spc="-75" baseline="2777" dirty="0">
                <a:latin typeface="Cambria Math"/>
                <a:cs typeface="Cambria Math"/>
              </a:rPr>
              <a:t>=</a:t>
            </a:r>
            <a:r>
              <a:rPr sz="3000" baseline="2777" dirty="0">
                <a:latin typeface="Cambria Math"/>
                <a:cs typeface="Cambria Math"/>
              </a:rPr>
              <a:t>	</a:t>
            </a:r>
            <a:r>
              <a:rPr sz="2000" spc="-50" dirty="0">
                <a:latin typeface="Cambria Math"/>
                <a:cs typeface="Cambria Math"/>
              </a:rPr>
              <a:t>3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lang="cs-CZ" sz="2000" spc="-50" dirty="0">
                <a:latin typeface="Cambria Math"/>
                <a:cs typeface="Cambria Math"/>
              </a:rPr>
              <a:t>3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sz="3000" baseline="2777" dirty="0">
                <a:latin typeface="Calibri"/>
                <a:cs typeface="Calibri"/>
              </a:rPr>
              <a:t>či</a:t>
            </a:r>
            <a:r>
              <a:rPr sz="3000" spc="337" baseline="2777" dirty="0">
                <a:latin typeface="Calibri"/>
                <a:cs typeface="Calibri"/>
              </a:rPr>
              <a:t> </a:t>
            </a:r>
            <a:r>
              <a:rPr sz="3000" baseline="2777" dirty="0">
                <a:latin typeface="Calibri"/>
                <a:cs typeface="Calibri"/>
              </a:rPr>
              <a:t>k</a:t>
            </a:r>
            <a:r>
              <a:rPr sz="3000" spc="352" baseline="2777" dirty="0">
                <a:latin typeface="Calibri"/>
                <a:cs typeface="Calibri"/>
              </a:rPr>
              <a:t> </a:t>
            </a:r>
            <a:r>
              <a:rPr sz="3000" baseline="2777" dirty="0">
                <a:latin typeface="Calibri"/>
                <a:cs typeface="Calibri"/>
              </a:rPr>
              <a:t>subjektu</a:t>
            </a:r>
            <a:r>
              <a:rPr sz="3000" spc="337" baseline="2777" dirty="0">
                <a:latin typeface="Calibri"/>
                <a:cs typeface="Calibri"/>
              </a:rPr>
              <a:t> </a:t>
            </a:r>
            <a:r>
              <a:rPr sz="3000" spc="75" baseline="2777" dirty="0">
                <a:latin typeface="Cambria Math"/>
                <a:cs typeface="Cambria Math"/>
              </a:rPr>
              <a:t>𝐱</a:t>
            </a:r>
            <a:r>
              <a:rPr sz="2175" spc="75" baseline="-11494" dirty="0">
                <a:latin typeface="Cambria Math"/>
                <a:cs typeface="Cambria Math"/>
              </a:rPr>
              <a:t>2</a:t>
            </a:r>
            <a:r>
              <a:rPr sz="2175" spc="465" baseline="-11494" dirty="0">
                <a:latin typeface="Cambria Math"/>
                <a:cs typeface="Cambria Math"/>
              </a:rPr>
              <a:t> </a:t>
            </a:r>
            <a:r>
              <a:rPr sz="3000" spc="-75" baseline="2777" dirty="0">
                <a:latin typeface="Cambria Math"/>
                <a:cs typeface="Cambria Math"/>
              </a:rPr>
              <a:t>=</a:t>
            </a:r>
            <a:r>
              <a:rPr sz="3000" baseline="2777" dirty="0">
                <a:latin typeface="Cambria Math"/>
                <a:cs typeface="Cambria Math"/>
              </a:rPr>
              <a:t>	</a:t>
            </a:r>
            <a:r>
              <a:rPr sz="2000" spc="-50" dirty="0">
                <a:latin typeface="Cambria Math"/>
                <a:cs typeface="Cambria Math"/>
              </a:rPr>
              <a:t>4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lang="cs-CZ" sz="2000" dirty="0">
                <a:latin typeface="Cambria Math"/>
                <a:cs typeface="Cambria Math"/>
              </a:rPr>
              <a:t>  </a:t>
            </a:r>
            <a:r>
              <a:rPr lang="cs-CZ" sz="2000" spc="-25" dirty="0">
                <a:latin typeface="Cambria Math"/>
                <a:cs typeface="Cambria Math"/>
              </a:rPr>
              <a:t>8</a:t>
            </a:r>
            <a:r>
              <a:rPr lang="cs-CZ" sz="2000" dirty="0">
                <a:latin typeface="Cambria Math"/>
                <a:cs typeface="Cambria Math"/>
              </a:rPr>
              <a:t>	</a:t>
            </a:r>
            <a:r>
              <a:rPr sz="3000" baseline="2777" dirty="0" err="1">
                <a:latin typeface="Calibri"/>
                <a:cs typeface="Calibri"/>
              </a:rPr>
              <a:t>pomocí</a:t>
            </a:r>
            <a:r>
              <a:rPr sz="3000" spc="209" baseline="2777" dirty="0">
                <a:latin typeface="Calibri"/>
                <a:cs typeface="Calibri"/>
              </a:rPr>
              <a:t> </a:t>
            </a:r>
            <a:r>
              <a:rPr sz="3000" baseline="2777" dirty="0">
                <a:latin typeface="Calibri"/>
                <a:cs typeface="Calibri"/>
              </a:rPr>
              <a:t>Euklidovy,</a:t>
            </a:r>
            <a:r>
              <a:rPr sz="3000" spc="240" baseline="2777" dirty="0">
                <a:latin typeface="Calibri"/>
                <a:cs typeface="Calibri"/>
              </a:rPr>
              <a:t> </a:t>
            </a:r>
            <a:r>
              <a:rPr sz="3000" spc="-15" baseline="2777" dirty="0">
                <a:latin typeface="Calibri"/>
                <a:cs typeface="Calibri"/>
              </a:rPr>
              <a:t>Hammingovy</a:t>
            </a:r>
            <a:endParaRPr sz="3000" baseline="2777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823085"/>
            <a:ext cx="8422640" cy="6803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Calibri"/>
                <a:cs typeface="Calibri"/>
              </a:rPr>
              <a:t>(manhattanské),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0" dirty="0" err="1">
                <a:latin typeface="Calibri"/>
                <a:cs typeface="Calibri"/>
              </a:rPr>
              <a:t>Čebyševovy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lang="cs-CZ" sz="2000" spc="-35" dirty="0">
                <a:latin typeface="Calibri"/>
                <a:cs typeface="Calibri"/>
              </a:rPr>
              <a:t>metriky, </a:t>
            </a:r>
            <a:r>
              <a:rPr sz="2000" spc="-10" dirty="0" err="1">
                <a:latin typeface="Calibri"/>
                <a:cs typeface="Calibri"/>
              </a:rPr>
              <a:t>Canberrské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 err="1">
                <a:latin typeface="Calibri"/>
                <a:cs typeface="Calibri"/>
              </a:rPr>
              <a:t>metriky</a:t>
            </a:r>
            <a:r>
              <a:rPr lang="cs-CZ" sz="2000" spc="-10" dirty="0">
                <a:latin typeface="Calibri"/>
                <a:cs typeface="Calibri"/>
              </a:rPr>
              <a:t> a </a:t>
            </a:r>
            <a:r>
              <a:rPr lang="cs-CZ" sz="2000" spc="-10" dirty="0" err="1">
                <a:latin typeface="Calibri"/>
                <a:cs typeface="Calibri"/>
              </a:rPr>
              <a:t>cosinové</a:t>
            </a:r>
            <a:r>
              <a:rPr lang="cs-CZ" sz="2000" spc="-10" dirty="0">
                <a:latin typeface="Calibri"/>
                <a:cs typeface="Calibri"/>
              </a:rPr>
              <a:t> metriky.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42375" y="6565493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8830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Příklad</a:t>
            </a:r>
            <a:r>
              <a:rPr spc="-30" dirty="0"/>
              <a:t> </a:t>
            </a:r>
            <a:r>
              <a:rPr dirty="0"/>
              <a:t>2</a:t>
            </a:r>
            <a:r>
              <a:rPr spc="-20" dirty="0"/>
              <a:t> </a:t>
            </a:r>
            <a:r>
              <a:rPr dirty="0"/>
              <a:t>–</a:t>
            </a:r>
            <a:r>
              <a:rPr spc="-20" dirty="0"/>
              <a:t> </a:t>
            </a:r>
            <a:r>
              <a:rPr spc="-10" dirty="0"/>
              <a:t>Podobnosti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38859"/>
            <a:ext cx="43167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libri"/>
                <a:cs typeface="Calibri"/>
              </a:rPr>
              <a:t>Zadání:</a:t>
            </a:r>
            <a:r>
              <a:rPr sz="2000" b="1" spc="1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Byla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provedena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segmentace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bílé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313180"/>
            <a:ext cx="4317365" cy="115443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40"/>
              </a:spcBef>
            </a:pPr>
            <a:r>
              <a:rPr sz="2000" dirty="0">
                <a:latin typeface="Calibri"/>
                <a:cs typeface="Calibri"/>
              </a:rPr>
              <a:t>hmoty</a:t>
            </a:r>
            <a:r>
              <a:rPr sz="2000" spc="17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18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obrazu</a:t>
            </a:r>
            <a:r>
              <a:rPr sz="2000" spc="19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mozku</a:t>
            </a:r>
            <a:r>
              <a:rPr sz="2000" spc="18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z</a:t>
            </a:r>
            <a:r>
              <a:rPr sz="2000" spc="185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magnetické </a:t>
            </a:r>
            <a:r>
              <a:rPr sz="2000" dirty="0">
                <a:latin typeface="Calibri"/>
                <a:cs typeface="Calibri"/>
              </a:rPr>
              <a:t>rezonance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pomocí</a:t>
            </a:r>
            <a:r>
              <a:rPr sz="2000" spc="3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dvou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segmentačních </a:t>
            </a:r>
            <a:r>
              <a:rPr sz="2000" dirty="0">
                <a:latin typeface="Calibri"/>
                <a:cs typeface="Calibri"/>
              </a:rPr>
              <a:t>metod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(viz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Obrázek</a:t>
            </a:r>
            <a:r>
              <a:rPr sz="2000" i="1" spc="185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1</a:t>
            </a:r>
            <a:r>
              <a:rPr sz="2000" dirty="0">
                <a:latin typeface="Calibri"/>
                <a:cs typeface="Calibri"/>
              </a:rPr>
              <a:t>).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Chceme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výsledky </a:t>
            </a:r>
            <a:r>
              <a:rPr sz="2000" dirty="0">
                <a:latin typeface="Calibri"/>
                <a:cs typeface="Calibri"/>
              </a:rPr>
              <a:t>segmentace</a:t>
            </a:r>
            <a:r>
              <a:rPr sz="2000" spc="49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srovnat</a:t>
            </a:r>
            <a:r>
              <a:rPr sz="2000" spc="49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484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maskou</a:t>
            </a:r>
            <a:r>
              <a:rPr sz="2000" spc="480" dirty="0">
                <a:latin typeface="Calibri"/>
                <a:cs typeface="Calibri"/>
              </a:rPr>
              <a:t>  </a:t>
            </a:r>
            <a:r>
              <a:rPr sz="2000" spc="-20" dirty="0">
                <a:latin typeface="Calibri"/>
                <a:cs typeface="Calibri"/>
              </a:rPr>
              <a:t>bílé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410713"/>
            <a:ext cx="4319905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  <a:tabLst>
                <a:tab pos="828040" algn="l"/>
                <a:tab pos="1315720" algn="l"/>
                <a:tab pos="1908175" algn="l"/>
                <a:tab pos="2823210" algn="l"/>
                <a:tab pos="3053080" algn="l"/>
                <a:tab pos="4048760" algn="l"/>
              </a:tabLst>
            </a:pPr>
            <a:r>
              <a:rPr sz="2000" dirty="0">
                <a:latin typeface="Calibri"/>
                <a:cs typeface="Calibri"/>
              </a:rPr>
              <a:t>hmoty,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která byla získána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z atlasu </a:t>
            </a:r>
            <a:r>
              <a:rPr sz="2000" spc="-10" dirty="0">
                <a:latin typeface="Calibri"/>
                <a:cs typeface="Calibri"/>
              </a:rPr>
              <a:t>mozku. Zajímá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nás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tedy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překryv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5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maskou,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na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42375" y="6565493"/>
            <a:ext cx="116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83555" y="1045845"/>
            <a:ext cx="12528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Calibri"/>
                <a:cs typeface="Calibri"/>
              </a:rPr>
              <a:t>Vizualizace: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959049"/>
            <a:ext cx="4318635" cy="1497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ts val="228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základě</a:t>
            </a:r>
            <a:r>
              <a:rPr sz="2000" spc="229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čehož</a:t>
            </a:r>
            <a:r>
              <a:rPr sz="2000" spc="2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budeme</a:t>
            </a:r>
            <a:r>
              <a:rPr sz="2000" spc="229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moci</a:t>
            </a:r>
            <a:r>
              <a:rPr sz="2000" spc="229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usoudit,</a:t>
            </a:r>
            <a:endParaRPr sz="2000" dirty="0">
              <a:latin typeface="Calibri"/>
              <a:cs typeface="Calibri"/>
            </a:endParaRPr>
          </a:p>
          <a:p>
            <a:pPr marL="12700" algn="just">
              <a:lnSpc>
                <a:spcPts val="2280"/>
              </a:lnSpc>
            </a:pPr>
            <a:r>
              <a:rPr sz="2000" dirty="0">
                <a:latin typeface="Calibri"/>
                <a:cs typeface="Calibri"/>
              </a:rPr>
              <a:t>která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metoda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segmentuje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obraz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lépe.</a:t>
            </a:r>
            <a:endParaRPr sz="2000" dirty="0">
              <a:latin typeface="Calibri"/>
              <a:cs typeface="Calibri"/>
            </a:endParaRPr>
          </a:p>
          <a:p>
            <a:pPr marL="12700" marR="6350" algn="just">
              <a:lnSpc>
                <a:spcPts val="1540"/>
              </a:lnSpc>
              <a:spcBef>
                <a:spcPts val="2395"/>
              </a:spcBef>
            </a:pPr>
            <a:r>
              <a:rPr sz="1600" i="1" dirty="0">
                <a:latin typeface="Calibri"/>
                <a:cs typeface="Calibri"/>
              </a:rPr>
              <a:t>Obrázek</a:t>
            </a:r>
            <a:r>
              <a:rPr sz="1600" i="1" spc="225" dirty="0">
                <a:latin typeface="Calibri"/>
                <a:cs typeface="Calibri"/>
              </a:rPr>
              <a:t>  </a:t>
            </a:r>
            <a:r>
              <a:rPr sz="1600" i="1" dirty="0">
                <a:latin typeface="Calibri"/>
                <a:cs typeface="Calibri"/>
              </a:rPr>
              <a:t>1</a:t>
            </a:r>
            <a:r>
              <a:rPr sz="1600" i="1" spc="22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Vizualizace</a:t>
            </a:r>
            <a:r>
              <a:rPr sz="1600" spc="22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segmentace</a:t>
            </a:r>
            <a:r>
              <a:rPr sz="1600" spc="22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bílé</a:t>
            </a:r>
            <a:r>
              <a:rPr sz="1600" spc="220" dirty="0">
                <a:latin typeface="Calibri"/>
                <a:cs typeface="Calibri"/>
              </a:rPr>
              <a:t>  </a:t>
            </a:r>
            <a:r>
              <a:rPr sz="1600" spc="-10" dirty="0">
                <a:latin typeface="Calibri"/>
                <a:cs typeface="Calibri"/>
              </a:rPr>
              <a:t>hmoty </a:t>
            </a:r>
            <a:r>
              <a:rPr sz="1600" dirty="0">
                <a:latin typeface="Calibri"/>
                <a:cs typeface="Calibri"/>
              </a:rPr>
              <a:t>pomocí</a:t>
            </a:r>
            <a:r>
              <a:rPr sz="1600" spc="35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dvou</a:t>
            </a:r>
            <a:r>
              <a:rPr sz="1600" spc="35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segmentačních</a:t>
            </a:r>
            <a:r>
              <a:rPr sz="1600" spc="35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metod</a:t>
            </a:r>
            <a:r>
              <a:rPr sz="1600" spc="36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355" dirty="0">
                <a:latin typeface="Calibri"/>
                <a:cs typeface="Calibri"/>
              </a:rPr>
              <a:t>  </a:t>
            </a:r>
            <a:r>
              <a:rPr sz="1600" spc="-10" dirty="0">
                <a:latin typeface="Calibri"/>
                <a:cs typeface="Calibri"/>
              </a:rPr>
              <a:t>jejich srovnání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atlasem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mozku.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03847" y="1162335"/>
            <a:ext cx="1174025" cy="144887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56622" y="2753320"/>
            <a:ext cx="1172987" cy="1449943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03847" y="2753320"/>
            <a:ext cx="1174025" cy="1449943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52109" y="2753319"/>
            <a:ext cx="1172987" cy="1449943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156622" y="4345416"/>
            <a:ext cx="1172987" cy="144883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03847" y="4345416"/>
            <a:ext cx="1174025" cy="1448831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852109" y="4345416"/>
            <a:ext cx="1172987" cy="1448831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6554239" y="1178306"/>
            <a:ext cx="125095" cy="1962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06150" y="2771606"/>
            <a:ext cx="125095" cy="1962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54239" y="2771606"/>
            <a:ext cx="125095" cy="1962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02068" y="2771606"/>
            <a:ext cx="125095" cy="1962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06150" y="4362590"/>
            <a:ext cx="117475" cy="1962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54239" y="4362590"/>
            <a:ext cx="109855" cy="1962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02068" y="4362590"/>
            <a:ext cx="132715" cy="1962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4381957"/>
            <a:ext cx="4201795" cy="464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730"/>
              </a:lnSpc>
              <a:spcBef>
                <a:spcPts val="95"/>
              </a:spcBef>
              <a:tabLst>
                <a:tab pos="355600" algn="l"/>
              </a:tabLst>
            </a:pPr>
            <a:r>
              <a:rPr sz="1600" spc="-25" dirty="0">
                <a:latin typeface="Calibri"/>
                <a:cs typeface="Calibri"/>
              </a:rPr>
              <a:t>A)</a:t>
            </a:r>
            <a:r>
              <a:rPr sz="1600" dirty="0">
                <a:latin typeface="Calibri"/>
                <a:cs typeface="Calibri"/>
              </a:rPr>
              <a:t>	původní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obraz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mozku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z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magnetické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rezonance;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730"/>
              </a:lnSpc>
            </a:pPr>
            <a:r>
              <a:rPr sz="1600" spc="-25" dirty="0">
                <a:latin typeface="Calibri"/>
                <a:cs typeface="Calibri"/>
              </a:rPr>
              <a:t>B)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9144" y="4577588"/>
            <a:ext cx="3973829" cy="4641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730"/>
              </a:lnSpc>
              <a:spcBef>
                <a:spcPts val="95"/>
              </a:spcBef>
              <a:tabLst>
                <a:tab pos="1557655" algn="l"/>
                <a:tab pos="2362835" algn="l"/>
                <a:tab pos="3326129" algn="l"/>
              </a:tabLst>
            </a:pPr>
            <a:r>
              <a:rPr sz="1600" spc="-10" dirty="0">
                <a:latin typeface="Calibri"/>
                <a:cs typeface="Calibri"/>
              </a:rPr>
              <a:t>segmentovaný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20" dirty="0">
                <a:latin typeface="Calibri"/>
                <a:cs typeface="Calibri"/>
              </a:rPr>
              <a:t>obraz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pomocí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metody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730"/>
              </a:lnSpc>
            </a:pPr>
            <a:r>
              <a:rPr sz="1600" i="1" spc="-10" dirty="0">
                <a:latin typeface="Calibri"/>
                <a:cs typeface="Calibri"/>
              </a:rPr>
              <a:t>k-</a:t>
            </a:r>
            <a:r>
              <a:rPr sz="1600" spc="-10" dirty="0">
                <a:latin typeface="Calibri"/>
                <a:cs typeface="Calibri"/>
              </a:rPr>
              <a:t>průměrů;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4967732"/>
            <a:ext cx="15665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600" algn="l"/>
              </a:tabLst>
            </a:pPr>
            <a:r>
              <a:rPr sz="1600" spc="-25" dirty="0">
                <a:latin typeface="Calibri"/>
                <a:cs typeface="Calibri"/>
              </a:rPr>
              <a:t>C)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segmentovaný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97938" y="4967732"/>
            <a:ext cx="25527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92150" algn="l"/>
                <a:tab pos="1530350" algn="l"/>
                <a:tab pos="2385695" algn="l"/>
              </a:tabLst>
            </a:pPr>
            <a:r>
              <a:rPr sz="1600" spc="-10" dirty="0">
                <a:latin typeface="Calibri"/>
                <a:cs typeface="Calibri"/>
              </a:rPr>
              <a:t>obraz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pomocí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metody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i="1" spc="-25" dirty="0">
                <a:latin typeface="Calibri"/>
                <a:cs typeface="Calibri"/>
              </a:rPr>
              <a:t>k</a:t>
            </a:r>
            <a:r>
              <a:rPr sz="1600" spc="-25" dirty="0">
                <a:latin typeface="Calibri"/>
                <a:cs typeface="Calibri"/>
              </a:rPr>
              <a:t>-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79144" y="5162803"/>
            <a:ext cx="22491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libri"/>
                <a:cs typeface="Calibri"/>
              </a:rPr>
              <a:t>nejbližších</a:t>
            </a:r>
            <a:r>
              <a:rPr sz="1600" spc="-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sousedů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i="1" spc="-10" dirty="0">
                <a:latin typeface="Calibri"/>
                <a:cs typeface="Calibri"/>
              </a:rPr>
              <a:t>k</a:t>
            </a:r>
            <a:r>
              <a:rPr sz="1600" spc="-10" dirty="0">
                <a:latin typeface="Calibri"/>
                <a:cs typeface="Calibri"/>
              </a:rPr>
              <a:t>-</a:t>
            </a:r>
            <a:r>
              <a:rPr sz="1600" spc="-20" dirty="0">
                <a:latin typeface="Calibri"/>
                <a:cs typeface="Calibri"/>
              </a:rPr>
              <a:t>NN)</a:t>
            </a:r>
            <a:r>
              <a:rPr sz="1600" i="1" spc="-20" dirty="0">
                <a:latin typeface="Calibri"/>
                <a:cs typeface="Calibri"/>
              </a:rPr>
              <a:t>;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5940" y="5357876"/>
            <a:ext cx="4317365" cy="1439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1730"/>
              </a:lnSpc>
              <a:spcBef>
                <a:spcPts val="95"/>
              </a:spcBef>
              <a:buAutoNum type="alphaUcParenR" startAt="4"/>
              <a:tabLst>
                <a:tab pos="355600" algn="l"/>
              </a:tabLst>
            </a:pPr>
            <a:r>
              <a:rPr sz="1600" dirty="0">
                <a:latin typeface="Calibri"/>
                <a:cs typeface="Calibri"/>
              </a:rPr>
              <a:t>obraz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segmentovaný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na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základě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atlasu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mozku;</a:t>
            </a:r>
            <a:endParaRPr sz="1600" dirty="0">
              <a:latin typeface="Calibri"/>
              <a:cs typeface="Calibri"/>
            </a:endParaRPr>
          </a:p>
          <a:p>
            <a:pPr marL="355600" marR="5080" indent="-343535">
              <a:lnSpc>
                <a:spcPts val="1540"/>
              </a:lnSpc>
              <a:spcBef>
                <a:spcPts val="175"/>
              </a:spcBef>
              <a:buAutoNum type="alphaUcParenR" startAt="4"/>
              <a:tabLst>
                <a:tab pos="355600" algn="l"/>
              </a:tabLst>
            </a:pPr>
            <a:r>
              <a:rPr sz="1600" dirty="0">
                <a:latin typeface="Calibri"/>
                <a:cs typeface="Calibri"/>
              </a:rPr>
              <a:t>obraz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bílé</a:t>
            </a:r>
            <a:r>
              <a:rPr sz="1600" spc="1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hmoty</a:t>
            </a:r>
            <a:r>
              <a:rPr sz="1600" spc="1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vzniklý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prahováním</a:t>
            </a:r>
            <a:r>
              <a:rPr sz="1600" spc="1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obrazu</a:t>
            </a:r>
            <a:r>
              <a:rPr sz="1600" spc="165" dirty="0">
                <a:latin typeface="Calibri"/>
                <a:cs typeface="Calibri"/>
              </a:rPr>
              <a:t> </a:t>
            </a:r>
            <a:r>
              <a:rPr sz="1600" spc="-50" dirty="0">
                <a:latin typeface="Calibri"/>
                <a:cs typeface="Calibri"/>
              </a:rPr>
              <a:t>B </a:t>
            </a:r>
            <a:r>
              <a:rPr sz="1600" dirty="0">
                <a:latin typeface="Calibri"/>
                <a:cs typeface="Calibri"/>
              </a:rPr>
              <a:t>(tzn.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na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základě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metody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k-</a:t>
            </a:r>
            <a:r>
              <a:rPr sz="1600" spc="-10" dirty="0">
                <a:latin typeface="Calibri"/>
                <a:cs typeface="Calibri"/>
              </a:rPr>
              <a:t>průměrů);</a:t>
            </a:r>
            <a:endParaRPr sz="1600" dirty="0">
              <a:latin typeface="Calibri"/>
              <a:cs typeface="Calibri"/>
            </a:endParaRPr>
          </a:p>
          <a:p>
            <a:pPr marL="355600" marR="5080" indent="-343535">
              <a:lnSpc>
                <a:spcPct val="80000"/>
              </a:lnSpc>
              <a:spcBef>
                <a:spcPts val="10"/>
              </a:spcBef>
              <a:buAutoNum type="alphaUcParenR" startAt="4"/>
              <a:tabLst>
                <a:tab pos="355600" algn="l"/>
              </a:tabLst>
            </a:pPr>
            <a:r>
              <a:rPr sz="1600" dirty="0">
                <a:latin typeface="Calibri"/>
                <a:cs typeface="Calibri"/>
              </a:rPr>
              <a:t>o</a:t>
            </a:r>
            <a:r>
              <a:rPr lang="cs-CZ" sz="1600" dirty="0">
                <a:latin typeface="Calibri"/>
                <a:cs typeface="Calibri"/>
              </a:rPr>
              <a:t>b</a:t>
            </a:r>
            <a:r>
              <a:rPr sz="1600" dirty="0" err="1">
                <a:latin typeface="Calibri"/>
                <a:cs typeface="Calibri"/>
              </a:rPr>
              <a:t>raz</a:t>
            </a:r>
            <a:r>
              <a:rPr sz="1600" spc="1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bílé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hmoty</a:t>
            </a:r>
            <a:r>
              <a:rPr sz="1600" spc="1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mozkové</a:t>
            </a:r>
            <a:r>
              <a:rPr sz="1600" spc="18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vzniklý</a:t>
            </a:r>
            <a:r>
              <a:rPr sz="1600" spc="1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prahováním </a:t>
            </a:r>
            <a:r>
              <a:rPr sz="1600" dirty="0">
                <a:latin typeface="Calibri"/>
                <a:cs typeface="Calibri"/>
              </a:rPr>
              <a:t>obrazu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(tzn.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na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základě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metody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k-</a:t>
            </a:r>
            <a:r>
              <a:rPr sz="1600" spc="-20" dirty="0">
                <a:latin typeface="Calibri"/>
                <a:cs typeface="Calibri"/>
              </a:rPr>
              <a:t>NN);</a:t>
            </a:r>
            <a:endParaRPr sz="1600" dirty="0">
              <a:latin typeface="Calibri"/>
              <a:cs typeface="Calibri"/>
            </a:endParaRPr>
          </a:p>
          <a:p>
            <a:pPr marL="355600" marR="5080" indent="-343535">
              <a:lnSpc>
                <a:spcPct val="80000"/>
              </a:lnSpc>
              <a:buAutoNum type="alphaUcParenR" startAt="4"/>
              <a:tabLst>
                <a:tab pos="355600" algn="l"/>
              </a:tabLst>
            </a:pPr>
            <a:r>
              <a:rPr sz="1600" dirty="0">
                <a:latin typeface="Calibri"/>
                <a:cs typeface="Calibri"/>
              </a:rPr>
              <a:t>obraz</a:t>
            </a:r>
            <a:r>
              <a:rPr sz="1600" spc="1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bílé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hmoty</a:t>
            </a:r>
            <a:r>
              <a:rPr sz="1600" spc="1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mozkové</a:t>
            </a:r>
            <a:r>
              <a:rPr sz="1600" spc="18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vzniklý</a:t>
            </a:r>
            <a:r>
              <a:rPr sz="1600" spc="1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prahováním </a:t>
            </a:r>
            <a:r>
              <a:rPr sz="1600" dirty="0">
                <a:latin typeface="Calibri"/>
                <a:cs typeface="Calibri"/>
              </a:rPr>
              <a:t>obrazu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(tzn.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na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základě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atlasu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mozku).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96585" y="5898896"/>
            <a:ext cx="3735070" cy="65913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 algn="just">
              <a:lnSpc>
                <a:spcPct val="80100"/>
              </a:lnSpc>
              <a:spcBef>
                <a:spcPts val="475"/>
              </a:spcBef>
            </a:pPr>
            <a:r>
              <a:rPr sz="1600" dirty="0">
                <a:latin typeface="Calibri"/>
                <a:cs typeface="Calibri"/>
              </a:rPr>
              <a:t>V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obrazech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až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tmavě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červená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barva</a:t>
            </a:r>
            <a:r>
              <a:rPr sz="1600" spc="-10" dirty="0">
                <a:latin typeface="Calibri"/>
                <a:cs typeface="Calibri"/>
              </a:rPr>
              <a:t> značí </a:t>
            </a:r>
            <a:r>
              <a:rPr sz="1600" dirty="0">
                <a:latin typeface="Calibri"/>
                <a:cs typeface="Calibri"/>
              </a:rPr>
              <a:t>bílou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hmotu,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žlutá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značí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šedou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hmotu,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světle </a:t>
            </a:r>
            <a:r>
              <a:rPr sz="1600" dirty="0">
                <a:latin typeface="Calibri"/>
                <a:cs typeface="Calibri"/>
              </a:rPr>
              <a:t>modrá</a:t>
            </a:r>
            <a:r>
              <a:rPr sz="1600" spc="23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značí</a:t>
            </a:r>
            <a:r>
              <a:rPr sz="1600" spc="24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mozkomíšní</a:t>
            </a:r>
            <a:r>
              <a:rPr sz="1600" spc="24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mok</a:t>
            </a:r>
            <a:r>
              <a:rPr sz="1600" spc="23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240" dirty="0">
                <a:latin typeface="Calibri"/>
                <a:cs typeface="Calibri"/>
              </a:rPr>
              <a:t>  </a:t>
            </a:r>
            <a:r>
              <a:rPr sz="1600" spc="-10" dirty="0">
                <a:latin typeface="Calibri"/>
                <a:cs typeface="Calibri"/>
              </a:rPr>
              <a:t>tmavě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96585" y="6484416"/>
            <a:ext cx="16649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libri"/>
                <a:cs typeface="Calibri"/>
              </a:rPr>
              <a:t>modrá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značí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pozadí.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8119" y="186893"/>
            <a:ext cx="51104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Příklad</a:t>
            </a:r>
            <a:r>
              <a:rPr spc="-55" dirty="0"/>
              <a:t> </a:t>
            </a:r>
            <a:r>
              <a:rPr dirty="0"/>
              <a:t>2</a:t>
            </a:r>
            <a:r>
              <a:rPr spc="-45" dirty="0"/>
              <a:t> </a:t>
            </a:r>
            <a:r>
              <a:rPr dirty="0"/>
              <a:t>–</a:t>
            </a:r>
            <a:r>
              <a:rPr spc="-45" dirty="0"/>
              <a:t> </a:t>
            </a:r>
            <a:r>
              <a:rPr dirty="0"/>
              <a:t>Podobnosti</a:t>
            </a:r>
            <a:r>
              <a:rPr spc="-60" dirty="0"/>
              <a:t> </a:t>
            </a:r>
            <a:r>
              <a:rPr dirty="0"/>
              <a:t>–</a:t>
            </a:r>
            <a:r>
              <a:rPr spc="-45" dirty="0"/>
              <a:t> </a:t>
            </a:r>
            <a:r>
              <a:rPr spc="-10" dirty="0"/>
              <a:t>řešení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8119" y="1142238"/>
            <a:ext cx="3245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Počty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voxelů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označených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jako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bílá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8119" y="1389126"/>
            <a:ext cx="3248025" cy="793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lnSpc>
                <a:spcPts val="1939"/>
              </a:lnSpc>
              <a:spcBef>
                <a:spcPts val="345"/>
              </a:spcBef>
            </a:pPr>
            <a:r>
              <a:rPr sz="1800" dirty="0">
                <a:latin typeface="Calibri"/>
                <a:cs typeface="Calibri"/>
              </a:rPr>
              <a:t>hmota</a:t>
            </a:r>
            <a:r>
              <a:rPr sz="1800" spc="254" dirty="0">
                <a:latin typeface="Calibri"/>
                <a:cs typeface="Calibri"/>
              </a:rPr>
              <a:t>   </a:t>
            </a:r>
            <a:r>
              <a:rPr sz="1800" dirty="0">
                <a:latin typeface="Calibri"/>
                <a:cs typeface="Calibri"/>
              </a:rPr>
              <a:t>pomocí</a:t>
            </a:r>
            <a:r>
              <a:rPr sz="1800" spc="260" dirty="0">
                <a:latin typeface="Calibri"/>
                <a:cs typeface="Calibri"/>
              </a:rPr>
              <a:t>   </a:t>
            </a:r>
            <a:r>
              <a:rPr sz="1800" spc="-10" dirty="0">
                <a:latin typeface="Calibri"/>
                <a:cs typeface="Calibri"/>
              </a:rPr>
              <a:t>segmentačních </a:t>
            </a:r>
            <a:r>
              <a:rPr sz="1800" dirty="0">
                <a:latin typeface="Calibri"/>
                <a:cs typeface="Calibri"/>
              </a:rPr>
              <a:t>metod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jejich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srovnání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maskou sumarizujeme: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52458" y="6565493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8119" y="3183128"/>
            <a:ext cx="3771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5825" algn="l"/>
                <a:tab pos="1228725" algn="l"/>
                <a:tab pos="2455545" algn="l"/>
                <a:tab pos="3161030" algn="l"/>
              </a:tabLst>
            </a:pPr>
            <a:r>
              <a:rPr sz="1800" spc="-10" dirty="0">
                <a:latin typeface="Calibri"/>
                <a:cs typeface="Calibri"/>
              </a:rPr>
              <a:t>Tabulka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1.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10" dirty="0">
                <a:latin typeface="Calibri"/>
                <a:cs typeface="Calibri"/>
              </a:rPr>
              <a:t>Sumarizace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10" dirty="0">
                <a:latin typeface="Calibri"/>
                <a:cs typeface="Calibri"/>
              </a:rPr>
              <a:t>počtu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10" dirty="0">
                <a:latin typeface="Calibri"/>
                <a:cs typeface="Calibri"/>
              </a:rPr>
              <a:t>voxelů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8119" y="3402279"/>
            <a:ext cx="37706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3645" algn="l"/>
                <a:tab pos="1464945" algn="l"/>
                <a:tab pos="2911475" algn="l"/>
                <a:tab pos="3423285" algn="l"/>
              </a:tabLst>
            </a:pPr>
            <a:r>
              <a:rPr sz="1800" spc="-10" dirty="0">
                <a:latin typeface="Calibri"/>
                <a:cs typeface="Calibri"/>
              </a:rPr>
              <a:t>označených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50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10" dirty="0">
                <a:latin typeface="Calibri"/>
                <a:cs typeface="Calibri"/>
              </a:rPr>
              <a:t>neoznačených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0" dirty="0">
                <a:latin typeface="Calibri"/>
                <a:cs typeface="Calibri"/>
              </a:rPr>
              <a:t>jako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0" dirty="0">
                <a:latin typeface="Calibri"/>
                <a:cs typeface="Calibri"/>
              </a:rPr>
              <a:t>bílá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8119" y="3622294"/>
            <a:ext cx="3771265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45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hmota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základě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segmentace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metodou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1945"/>
              </a:lnSpc>
            </a:pPr>
            <a:r>
              <a:rPr sz="1800" b="1" i="1" dirty="0">
                <a:latin typeface="Calibri"/>
                <a:cs typeface="Calibri"/>
              </a:rPr>
              <a:t>k</a:t>
            </a:r>
            <a:r>
              <a:rPr sz="1800" b="1" dirty="0">
                <a:latin typeface="Calibri"/>
                <a:cs typeface="Calibri"/>
              </a:rPr>
              <a:t>-průměrů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základě</a:t>
            </a:r>
            <a:r>
              <a:rPr sz="1800" spc="-10" dirty="0">
                <a:latin typeface="Calibri"/>
                <a:cs typeface="Calibri"/>
              </a:rPr>
              <a:t> masky.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72274" y="4442459"/>
          <a:ext cx="3870959" cy="1225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0" dirty="0">
                          <a:latin typeface="Cambria Math"/>
                          <a:cs typeface="Cambria Math"/>
                        </a:rPr>
                        <a:t>𝐲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Celkem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1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25" dirty="0">
                          <a:latin typeface="Cambria Math"/>
                          <a:cs typeface="Cambria Math"/>
                        </a:rPr>
                        <a:t>𝐱</a:t>
                      </a:r>
                      <a:r>
                        <a:rPr sz="1500" spc="-37" baseline="-16666" dirty="0">
                          <a:latin typeface="Cambria Math"/>
                          <a:cs typeface="Cambria Math"/>
                        </a:rPr>
                        <a:t>1</a:t>
                      </a:r>
                      <a:endParaRPr sz="1500" baseline="-16666">
                        <a:latin typeface="Cambria Math"/>
                        <a:cs typeface="Cambria Math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28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453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(D</a:t>
                      </a:r>
                      <a:r>
                        <a:rPr sz="1350" spc="-30" baseline="-21604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477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(C</a:t>
                      </a:r>
                      <a:r>
                        <a:rPr sz="1350" spc="-30" baseline="-21604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28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930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1406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(B</a:t>
                      </a:r>
                      <a:r>
                        <a:rPr sz="1350" spc="-30" baseline="-21604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941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(A</a:t>
                      </a:r>
                      <a:r>
                        <a:rPr sz="1350" spc="-30" baseline="-21604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347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1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Celkem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29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859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418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39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277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(N)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4937886" y="3183128"/>
            <a:ext cx="38042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4715" algn="l"/>
                <a:tab pos="1245235" algn="l"/>
                <a:tab pos="2480310" algn="l"/>
                <a:tab pos="3193415" algn="l"/>
              </a:tabLst>
            </a:pPr>
            <a:r>
              <a:rPr sz="1800" spc="-10" dirty="0">
                <a:latin typeface="Calibri"/>
                <a:cs typeface="Calibri"/>
              </a:rPr>
              <a:t>Tabulka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2.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10" dirty="0">
                <a:latin typeface="Calibri"/>
                <a:cs typeface="Calibri"/>
              </a:rPr>
              <a:t>Sumarizace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0" dirty="0">
                <a:latin typeface="Calibri"/>
                <a:cs typeface="Calibri"/>
              </a:rPr>
              <a:t>počtu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10" dirty="0">
                <a:latin typeface="Calibri"/>
                <a:cs typeface="Calibri"/>
              </a:rPr>
              <a:t>voxelů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37886" y="3402279"/>
            <a:ext cx="38030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3170" algn="l"/>
                <a:tab pos="1481455" algn="l"/>
                <a:tab pos="2937510" algn="l"/>
                <a:tab pos="3455670" algn="l"/>
              </a:tabLst>
            </a:pPr>
            <a:r>
              <a:rPr sz="1800" spc="-10" dirty="0">
                <a:latin typeface="Calibri"/>
                <a:cs typeface="Calibri"/>
              </a:rPr>
              <a:t>označených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50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10" dirty="0">
                <a:latin typeface="Calibri"/>
                <a:cs typeface="Calibri"/>
              </a:rPr>
              <a:t>neoznačených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0" dirty="0">
                <a:latin typeface="Calibri"/>
                <a:cs typeface="Calibri"/>
              </a:rPr>
              <a:t>jako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0" dirty="0">
                <a:latin typeface="Calibri"/>
                <a:cs typeface="Calibri"/>
              </a:rPr>
              <a:t>bílá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37886" y="3622294"/>
            <a:ext cx="3803650" cy="73914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530"/>
              </a:spcBef>
            </a:pPr>
            <a:r>
              <a:rPr sz="1800" dirty="0">
                <a:latin typeface="Calibri"/>
                <a:cs typeface="Calibri"/>
              </a:rPr>
              <a:t>hmota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základě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segmentace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metodou </a:t>
            </a:r>
            <a:r>
              <a:rPr sz="1800" b="1" i="1" dirty="0">
                <a:latin typeface="Calibri"/>
                <a:cs typeface="Calibri"/>
              </a:rPr>
              <a:t>k</a:t>
            </a:r>
            <a:r>
              <a:rPr sz="1800" b="1" dirty="0">
                <a:latin typeface="Calibri"/>
                <a:cs typeface="Calibri"/>
              </a:rPr>
              <a:t>-nejbližších</a:t>
            </a:r>
            <a:r>
              <a:rPr sz="1800" b="1" spc="355" dirty="0">
                <a:latin typeface="Calibri"/>
                <a:cs typeface="Calibri"/>
              </a:rPr>
              <a:t>  </a:t>
            </a:r>
            <a:r>
              <a:rPr sz="1800" b="1" dirty="0">
                <a:latin typeface="Calibri"/>
                <a:cs typeface="Calibri"/>
              </a:rPr>
              <a:t>sousedů</a:t>
            </a:r>
            <a:r>
              <a:rPr sz="1800" b="1" spc="370" dirty="0">
                <a:latin typeface="Calibri"/>
                <a:cs typeface="Calibri"/>
              </a:rPr>
              <a:t> 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365" dirty="0">
                <a:latin typeface="Calibri"/>
                <a:cs typeface="Calibri"/>
              </a:rPr>
              <a:t> 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350" dirty="0">
                <a:latin typeface="Calibri"/>
                <a:cs typeface="Calibri"/>
              </a:rPr>
              <a:t>  </a:t>
            </a:r>
            <a:r>
              <a:rPr sz="1800" spc="-10" dirty="0">
                <a:latin typeface="Calibri"/>
                <a:cs typeface="Calibri"/>
              </a:rPr>
              <a:t>základě masky.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4925695" y="4442459"/>
          <a:ext cx="3889374" cy="1225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6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0" dirty="0">
                          <a:latin typeface="Cambria Math"/>
                          <a:cs typeface="Cambria Math"/>
                        </a:rPr>
                        <a:t>𝐲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Celkem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1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25" dirty="0">
                          <a:latin typeface="Cambria Math"/>
                          <a:cs typeface="Cambria Math"/>
                        </a:rPr>
                        <a:t>𝐱</a:t>
                      </a:r>
                      <a:r>
                        <a:rPr sz="1500" spc="-37" baseline="-16666" dirty="0">
                          <a:latin typeface="Cambria Math"/>
                          <a:cs typeface="Cambria Math"/>
                        </a:rPr>
                        <a:t>2</a:t>
                      </a:r>
                      <a:endParaRPr sz="1500" baseline="-16666">
                        <a:latin typeface="Cambria Math"/>
                        <a:cs typeface="Cambria Math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29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046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(D</a:t>
                      </a:r>
                      <a:r>
                        <a:rPr sz="1350" spc="-30" baseline="-21604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284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(C</a:t>
                      </a:r>
                      <a:r>
                        <a:rPr sz="1350" spc="-30" baseline="-21604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29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330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0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813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(B</a:t>
                      </a:r>
                      <a:r>
                        <a:rPr sz="1350" spc="-30" baseline="-21604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134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(A</a:t>
                      </a:r>
                      <a:r>
                        <a:rPr sz="1350" spc="-30" baseline="-21604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947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1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Celkem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29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859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418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39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277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(N)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0247" y="1093486"/>
            <a:ext cx="1476818" cy="1850881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26433" y="1093486"/>
            <a:ext cx="1478123" cy="1850881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23926" y="1093486"/>
            <a:ext cx="1476818" cy="1850881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4195893" y="1119291"/>
            <a:ext cx="14160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93167" y="1119291"/>
            <a:ext cx="132080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90115" y="1119291"/>
            <a:ext cx="16065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0877" y="5771794"/>
            <a:ext cx="8124190" cy="1049020"/>
          </a:xfrm>
          <a:prstGeom prst="rect">
            <a:avLst/>
          </a:prstGeom>
        </p:spPr>
        <p:txBody>
          <a:bodyPr vert="horz" wrap="square" lIns="0" tIns="59054" rIns="0" bIns="0" rtlCol="0">
            <a:spAutoFit/>
          </a:bodyPr>
          <a:lstStyle/>
          <a:p>
            <a:pPr marL="38100" marR="30480">
              <a:lnSpc>
                <a:spcPts val="1540"/>
              </a:lnSpc>
              <a:spcBef>
                <a:spcPts val="464"/>
              </a:spcBef>
            </a:pPr>
            <a:r>
              <a:rPr sz="1600" dirty="0">
                <a:latin typeface="Cambria Math"/>
                <a:cs typeface="Cambria Math"/>
              </a:rPr>
              <a:t>𝐱</a:t>
            </a:r>
            <a:r>
              <a:rPr sz="1725" baseline="-14492" dirty="0">
                <a:latin typeface="Cambria Math"/>
                <a:cs typeface="Cambria Math"/>
              </a:rPr>
              <a:t>1</a:t>
            </a:r>
            <a:r>
              <a:rPr sz="1725" spc="390" baseline="-14492" dirty="0">
                <a:latin typeface="Cambria Math"/>
                <a:cs typeface="Cambria Math"/>
              </a:rPr>
              <a:t> </a:t>
            </a:r>
            <a:r>
              <a:rPr sz="1600" dirty="0">
                <a:latin typeface="Calibri"/>
                <a:cs typeface="Calibri"/>
              </a:rPr>
              <a:t>-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vektor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počtu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voxelů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neoznačených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jako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bílá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hmota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(0)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počtu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voxelů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označených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jako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bílá </a:t>
            </a:r>
            <a:r>
              <a:rPr sz="1600" dirty="0">
                <a:latin typeface="Calibri"/>
                <a:cs typeface="Calibri"/>
              </a:rPr>
              <a:t>hmota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(1)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na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základě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segmentace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metodou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k</a:t>
            </a:r>
            <a:r>
              <a:rPr sz="1600" spc="-10" dirty="0">
                <a:latin typeface="Calibri"/>
                <a:cs typeface="Calibri"/>
              </a:rPr>
              <a:t>-průměrů;</a:t>
            </a:r>
            <a:endParaRPr sz="1600">
              <a:latin typeface="Calibri"/>
              <a:cs typeface="Calibri"/>
            </a:endParaRPr>
          </a:p>
          <a:p>
            <a:pPr marL="38100" marR="31750">
              <a:lnSpc>
                <a:spcPct val="80000"/>
              </a:lnSpc>
              <a:spcBef>
                <a:spcPts val="5"/>
              </a:spcBef>
            </a:pPr>
            <a:r>
              <a:rPr sz="1600" dirty="0">
                <a:latin typeface="Cambria Math"/>
                <a:cs typeface="Cambria Math"/>
              </a:rPr>
              <a:t>𝐱</a:t>
            </a:r>
            <a:r>
              <a:rPr sz="1725" baseline="-14492" dirty="0">
                <a:latin typeface="Cambria Math"/>
                <a:cs typeface="Cambria Math"/>
              </a:rPr>
              <a:t>2</a:t>
            </a:r>
            <a:r>
              <a:rPr sz="1725" spc="562" baseline="-14492" dirty="0">
                <a:latin typeface="Cambria Math"/>
                <a:cs typeface="Cambria Math"/>
              </a:rPr>
              <a:t> </a:t>
            </a:r>
            <a:r>
              <a:rPr sz="1600" dirty="0">
                <a:latin typeface="Calibri"/>
                <a:cs typeface="Calibri"/>
              </a:rPr>
              <a:t>-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vektor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počtu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voxelů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neoznačených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označených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jako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bílá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hmota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na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základě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segmentace </a:t>
            </a:r>
            <a:r>
              <a:rPr sz="1600" dirty="0">
                <a:latin typeface="Calibri"/>
                <a:cs typeface="Calibri"/>
              </a:rPr>
              <a:t>metodou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k</a:t>
            </a:r>
            <a:r>
              <a:rPr sz="1600" spc="-10" dirty="0">
                <a:latin typeface="Calibri"/>
                <a:cs typeface="Calibri"/>
              </a:rPr>
              <a:t>-</a:t>
            </a:r>
            <a:r>
              <a:rPr sz="1600" dirty="0">
                <a:latin typeface="Calibri"/>
                <a:cs typeface="Calibri"/>
              </a:rPr>
              <a:t>nejbližších</a:t>
            </a:r>
            <a:r>
              <a:rPr sz="1600" spc="-9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sousedů;</a:t>
            </a:r>
            <a:endParaRPr sz="1600">
              <a:latin typeface="Calibri"/>
              <a:cs typeface="Calibri"/>
            </a:endParaRPr>
          </a:p>
          <a:p>
            <a:pPr marL="38100">
              <a:lnSpc>
                <a:spcPts val="1535"/>
              </a:lnSpc>
            </a:pPr>
            <a:r>
              <a:rPr sz="1600" dirty="0">
                <a:latin typeface="Cambria Math"/>
                <a:cs typeface="Cambria Math"/>
              </a:rPr>
              <a:t>𝐲</a:t>
            </a:r>
            <a:r>
              <a:rPr sz="1600" spc="-35" dirty="0">
                <a:latin typeface="Cambria Math"/>
                <a:cs typeface="Cambria Math"/>
              </a:rPr>
              <a:t> </a:t>
            </a:r>
            <a:r>
              <a:rPr sz="1600" dirty="0">
                <a:latin typeface="Calibri"/>
                <a:cs typeface="Calibri"/>
              </a:rPr>
              <a:t>je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vektor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počtu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voxelů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neoznačených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označených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jako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bílá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hmota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na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základě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masky.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926</Words>
  <Application>Microsoft Office PowerPoint</Application>
  <PresentationFormat>Předvádění na obrazovce (4:3)</PresentationFormat>
  <Paragraphs>153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Arial MT</vt:lpstr>
      <vt:lpstr>Calibri</vt:lpstr>
      <vt:lpstr>Cambria Math</vt:lpstr>
      <vt:lpstr>Times New Roman</vt:lpstr>
      <vt:lpstr>Office Theme</vt:lpstr>
      <vt:lpstr>Vícerozměrné metody - cvičení</vt:lpstr>
      <vt:lpstr>Vzdálenosti</vt:lpstr>
      <vt:lpstr>Vzdálenosti</vt:lpstr>
      <vt:lpstr>Podobnosti</vt:lpstr>
      <vt:lpstr>Příklad 1 – Vzdálenosti</vt:lpstr>
      <vt:lpstr>Příklad 2 – Vzdálenosti</vt:lpstr>
      <vt:lpstr>Příklad 2 – Podobnosti</vt:lpstr>
      <vt:lpstr>Příklad 2 – Podobnosti – 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janousova</dc:creator>
  <cp:lastModifiedBy>Zdražil Jan Mgr.</cp:lastModifiedBy>
  <cp:revision>6</cp:revision>
  <dcterms:created xsi:type="dcterms:W3CDTF">2023-11-13T11:39:06Z</dcterms:created>
  <dcterms:modified xsi:type="dcterms:W3CDTF">2025-04-16T07:53:26Z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2023-11-13T00:00:00Z</vt:filetime>
  </property>
  <property fmtid="{D5CDD505-2E9C-101B-9397-08002B2CF9AE}" pid="5" name="Producer">
    <vt:lpwstr>Microsoft® PowerPoint® 2016</vt:lpwstr>
  </property>
</Properties>
</file>