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ppt/tags/tag22.xml" ContentType="application/vnd.openxmlformats-officedocument.presentationml.tags+xml"/>
  <Override PartName="/ppt/notesSlides/notesSlide20.xml" ContentType="application/vnd.openxmlformats-officedocument.presentationml.notesSlide+xml"/>
  <Override PartName="/ppt/tags/tag23.xml" ContentType="application/vnd.openxmlformats-officedocument.presentationml.tags+xml"/>
  <Override PartName="/ppt/notesSlides/notesSlide21.xml" ContentType="application/vnd.openxmlformats-officedocument.presentationml.notesSlide+xml"/>
  <Override PartName="/ppt/tags/tag24.xml" ContentType="application/vnd.openxmlformats-officedocument.presentationml.tags+xml"/>
  <Override PartName="/ppt/notesSlides/notesSlide2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jtěch Mornstein" initials="VM" lastIdx="1" clrIdx="0">
    <p:extLst>
      <p:ext uri="{19B8F6BF-5375-455C-9EA6-DF929625EA0E}">
        <p15:presenceInfo xmlns:p15="http://schemas.microsoft.com/office/powerpoint/2012/main" userId="S::2001@muni.cz::b4355354-e7e7-4cd0-8876-9868b9b40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076D1A7-9331-4899-808F-1FE76B0F2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629BE8-06A0-4DEF-9434-EE1FF1ACBE5D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055547B-6891-442B-A88B-8B9DDC9FD6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DCF1CF-FC73-4814-957D-F7B00F0AD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501646D-3F2A-4154-94F3-AF645BC46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6761FB-7177-47D3-B204-A78134A35FA3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82FE3C1-C2C2-40F5-8FEF-3C8A7E27D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D3B3C37-2C42-4371-9F55-D0B7EB67C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BD16AFF-A625-4804-88B8-01AB2790DC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D35393-76EC-4156-9322-A5520C08E000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DB8B780-4AD4-4864-8CCF-BC18A177B5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0535CC7-324C-4916-AC5B-8AD1ADC4C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5648AAB-F127-442B-8B82-527D7BE409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61C5F-21C0-487E-95D8-8DDA2F1F5C5F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0EAC408-0B4F-43FC-B772-098EFDC567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6600D40-26F9-4C60-967C-3F5E57C00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FBEAC07A-08BB-4A43-B464-DAA173029B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4D733B-4A2D-4429-81E7-91B2A8B564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2BCD45E-47DD-4646-8978-5F31EAF157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AB1B79E-696E-47F1-B7E9-BF400543A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A116F41-A663-460B-ACCD-2931A8C57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23849D-4A2B-4713-A46A-646C5D4D983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E8C4455-2621-487E-BBC8-580E793399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FEE085EC-77F8-4AF8-AF2A-46C3E9195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668333D-8693-4A2A-AA65-39C7B98634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CA1B15-3495-4C1E-88E5-6AFBE657839C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97A8918-03B9-476E-9FA9-BD9C0027B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49EB708-46B3-4248-9E8E-91037BEE3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D132180-AB66-4007-B7D6-F913CF568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8CD359-2195-4D7D-BF45-BC9BE1C9B28B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E5936FB-81F9-4559-AF5E-5DD8CE244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3CB0804-E8E8-44B7-B275-22C3EAC31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4D239FA-E9A9-4460-973A-DBAC4D662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641DF5-BC66-481E-91BD-AB3A8867AC66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7C5624D-07D7-47C6-A0D9-D086F7969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D563B19-062F-456F-95A7-D1B3ED9BE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192257A-AC38-4A05-BB70-43B16A4250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9C25C3-66B4-42D7-A171-743E5E53253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3F08718-031D-49EA-9CAF-721E0E397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BF2BAC0-D7D5-4541-AF06-A4F4A240C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7ECC2D5C-12F7-4ADD-A40F-F393D2597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BA31C8-9B69-4E74-944F-305AD8B3DDC2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45A1296-C2B3-4A82-A780-C91B5CA9E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3A31544-2508-4BD0-98F2-7ADA61E90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8D01490-9A73-4A2D-A58B-0F69F744F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94A43C-A3BD-4250-83FD-3ACCD064571C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42AA09E-FD20-423F-921B-0017D65031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BA3EE89-449E-4312-8DC5-1B3C816D2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1EC2E0FA-D0A3-4803-B1D0-1D2DEB819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CB963-132F-48C7-B7D9-7477444BB40B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752C3D4-303E-4AD7-A5DE-84D302A95F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1872188-72CE-4A4D-956A-88815D38E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170C986-DA01-4963-B3B2-B78A08FA1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7BB987-B02A-45EC-8376-8BE902C14AAF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159F6BE9-78D5-432D-81EE-1777CABD5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BFA8354-9E74-46E4-803E-C25AC4B61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FE12EFC-ACFB-4E74-A18A-46F02B8E2B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6F7BF-C639-4578-9A27-D6F7CA69BF1E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B75C306B-F202-466E-A2AF-086FAB8AC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95CCA8E-C4B3-4C04-87FF-5BADE5DCD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3DD7B66-8440-405B-9675-A5DE55EDC1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DE26E-ABD3-482D-BD51-898626A89BC8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C18530D-AD63-47F8-A907-09DD996C1C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3D62ADA-FC82-4A48-954E-F49B77890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85F4255-786E-487B-89A1-CB67C74762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7F59D3-4488-4EEB-9357-0D09FDFDFCC9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36E5BB0-B778-4923-AA9B-D78830A78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2A77178-52F2-4F6B-A1A6-49A273DB6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6F901CE-D089-4735-A312-FC65BB758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A9DE30-8CDC-4820-B862-C995E87E4FC6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A0792D0-0F20-4775-B3DA-325EC3958D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3542CA3-4AB9-4727-B924-D561A7B18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A397F59-8036-4BCD-9FD5-805249CA8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2079E-632D-48F1-829A-A82AF56020D0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7E082D7-B955-4361-91AE-483D48EC3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F04E153-7DBA-4875-ACCF-FED3CC02C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12B331D-C6D1-4FD1-A672-8BDB0B45D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DE8DC0-41FF-47BE-9529-8EDC4B976843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45F0FA7-7744-4AA4-A671-FFB4629274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D6A4CA7-E38B-410F-A51C-095F9956D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A2BAE7E-F14C-4D2D-A549-9ECC1C6B4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A85F93-8A71-4B66-A798-FE96B96D6902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6369C3F8-B0B1-40C8-990A-1CEEB22B6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FC2610E-1B85-407C-ACDF-7C41054C1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901EBC1-C4BC-43FE-9E67-B90C9C52C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C4A996-3023-4FB0-94DE-825D04D127CE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8F14F6-CF93-446D-A388-536C8AF43E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0A3E5FC-CA9F-4C7E-B8D2-7EAF3174F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2C2DA63-4B3D-452E-95F6-CC334862F7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B5CF30-53DF-4394-A723-7B41C30CEF05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5C10683-2A99-4118-859F-531A1F7DB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9A77988-62F4-4B64-97B0-4BC8C53C5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720D21C-C48A-47BC-94C4-3A194F558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1999B6-33D6-4D12-A5F0-F0886C93E8A3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4242FBD-C4AC-4BAC-BD3B-06A349214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F21BC76-AD4E-4FC6-BFD7-4E202B65F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355A685-B945-4EC8-AEE0-5767D5AF3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C2754-6987-49B5-8E28-3354138105EA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F67CEDD-0772-4EE8-B1A4-8278D4A35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A5F5F93-E4DB-42ED-82C0-45A43657D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3F2BCD0-A6E6-4693-AA9A-FDF18B6E6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A0C80E-768D-45B4-B7E8-592F05BE75F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24F8C0C-FEA6-487F-9278-2FB691D79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3C39F84-5953-474B-B2E8-A400EB4BE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3C8CFCF-CB6B-4CBF-835E-E76528801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00DFCB-978F-471F-AF43-BAC0BCC9E7D4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10FA107-2765-4609-94AD-E29374572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A0F008A-9D12-42C3-A042-D1857BDDE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413FED6-05A6-437B-9A79-F650A50FE5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B91332-20E9-430A-90DF-72100AA2282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1256695-7F04-4BB1-A0D5-60A82E2EE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09F44BA-C013-4CA4-894D-7E748D398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BE8957-C697-4FEF-B858-B196C2437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BE07EF-F162-4666-82FF-F0296494EE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B1BC6-DAAC-459C-B64F-BE57C27BC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AF6E2-6546-432A-8269-0A1FFF1FA6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067812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539EF1-CA0C-4E62-83F2-3EBC4EB2B3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9F9956-5082-421F-9928-1E640B6A8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5791A1-FE3B-44B8-A550-6BA5F9AC3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ACF41-5417-455F-AC83-D6BD6A999E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39802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D6D6-B8EC-46A6-B424-60D4E082E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ABA23F-9836-4D8A-915A-0A485E40C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F7DF4-8935-4A9D-97EA-942D2891E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6FCD6-2F39-4338-8113-9ADA58D061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33081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334734-61EC-4A8A-8A8C-25B4787D8B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EB5AE0-1022-4DB6-AC4A-47A4B7EBB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4F4BCCB-A53B-4D6B-B489-7ACD0F066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2FD3F-4AD4-465A-8CD8-DB4AE7AAD6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4972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4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mab.kav.cas.cz/img/big/les.jpg&amp;imgrefurl=http://mab.kav.cas.cz/img/&amp;h=516&amp;w=513&amp;prev=/images%3Fq%3Dles%26start%3D60%26svnum%3D10%26hl%3Dcs%26lr%3D%26ie%3DUTF-8%26inlang%3Dpl%26sa%3DN" TargetMode="External"/><Relationship Id="rId13" Type="http://schemas.openxmlformats.org/officeDocument/2006/relationships/hyperlink" Target="http://images.google.com/imgres?imgurl=home19.inet.tele.dk/images/jet.gif&amp;imgrefurl=http://www.aerenlund.dk/canada/day1.html&amp;h=150&amp;w=262&amp;prev=/images%3Fq%3Djet%26start%3D240%26svnum%3D10%26hl%3Dcs%26lr%3D%26ie%3DUTF-8%26inlang%3Dpl%26sa%3DN" TargetMode="External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jpeg"/><Relationship Id="rId12" Type="http://schemas.openxmlformats.org/officeDocument/2006/relationships/image" Target="../media/image15.jpeg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5.xml"/><Relationship Id="rId6" Type="http://schemas.openxmlformats.org/officeDocument/2006/relationships/hyperlink" Target="http://images.google.com/imgres?imgurl=www.toptest.cz/testy/images/dvojice.jpg&amp;imgrefurl=http://www.toptest.cz/testy/kalkulackalasky.php&amp;h=180&amp;w=227&amp;prev=/images%3Fq%3Ddvojice%26svnum%3D10%26hl%3Dcs%26lr%3D%26ie%3DUTF-8%26inlang%3Dpl%26sa%3DG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m/imgres?imgurl=www.egon.cz/pictures/auta.jpg&amp;imgrefurl=http://www.egon.cz/pojisteni.html&amp;h=255&amp;w=350&amp;prev=/images%3Fq%3Dauta%26start%3D20%26svnum%3D10%26hl%3Dcs%26lr%3D%26ie%3DUTF-8%26inlang%3Dpl%26sa%3DN" TargetMode="External"/><Relationship Id="rId4" Type="http://schemas.openxmlformats.org/officeDocument/2006/relationships/hyperlink" Target="http://www.cykloturistika.cz/clanky/2001/9/rozhovor.jpg" TargetMode="External"/><Relationship Id="rId9" Type="http://schemas.openxmlformats.org/officeDocument/2006/relationships/image" Target="../media/image13.jpeg"/><Relationship Id="rId1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6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8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0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Biofyzikální ústav LF MU v Brně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86" y="2257420"/>
            <a:ext cx="8226000" cy="1171580"/>
          </a:xfrm>
        </p:spPr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br>
              <a:rPr lang="cs-CZ" altLang="cs-CZ" sz="4400" dirty="0">
                <a:solidFill>
                  <a:srgbClr val="0000DC"/>
                </a:solidFill>
              </a:rPr>
            </a:b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86" y="5038754"/>
            <a:ext cx="11361600" cy="6984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0000DC"/>
                </a:solidFill>
              </a:rPr>
              <a:t>Úvod do biofyziky receptorů, Biofyzika sluchového analyzátoru</a:t>
            </a:r>
          </a:p>
          <a:p>
            <a:endParaRPr lang="en-GB" dirty="0"/>
          </a:p>
        </p:txBody>
      </p:sp>
      <p:pic>
        <p:nvPicPr>
          <p:cNvPr id="6" name="Picture 25" descr="ucho">
            <a:extLst>
              <a:ext uri="{FF2B5EF4-FFF2-40B4-BE49-F238E27FC236}">
                <a16:creationId xmlns:a16="http://schemas.microsoft.com/office/drawing/2014/main" id="{36D90D6D-879F-48DC-BADB-AA70AAC21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82" y="62879"/>
            <a:ext cx="3262313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>
            <a:extLst>
              <a:ext uri="{FF2B5EF4-FFF2-40B4-BE49-F238E27FC236}">
                <a16:creationId xmlns:a16="http://schemas.microsoft.com/office/drawing/2014/main" id="{FFA18694-3380-4366-AC42-8D4E6FC7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B62A0F-22C8-488D-AD26-4938AAC5F19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607175-C349-42F4-8F6F-B32FC87A9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Hlavní znaky zvuku:</a:t>
            </a:r>
            <a:r>
              <a:rPr lang="cs-CZ" altLang="cs-CZ" sz="4000" b="1" dirty="0">
                <a:solidFill>
                  <a:srgbClr val="0000DC"/>
                </a:solidFill>
              </a:rPr>
              <a:t> </a:t>
            </a:r>
            <a:br>
              <a:rPr lang="cs-CZ" altLang="cs-CZ" sz="4000" b="1" dirty="0">
                <a:solidFill>
                  <a:srgbClr val="0000DC"/>
                </a:solidFill>
              </a:rPr>
            </a:br>
            <a:r>
              <a:rPr lang="cs-CZ" altLang="cs-CZ" sz="4000" b="1" dirty="0">
                <a:solidFill>
                  <a:srgbClr val="0000DC"/>
                </a:solidFill>
              </a:rPr>
              <a:t>výška, barva a síla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2077148-49DA-4871-96F2-F700A76F9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Výška </a:t>
            </a:r>
            <a:r>
              <a:rPr lang="cs-CZ" altLang="cs-CZ" dirty="0"/>
              <a:t>je určena kmitočtem</a:t>
            </a:r>
            <a:r>
              <a:rPr lang="cs-CZ" altLang="cs-CZ" b="1" dirty="0"/>
              <a:t>.</a:t>
            </a:r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Barva </a:t>
            </a:r>
            <a:r>
              <a:rPr lang="cs-CZ" altLang="cs-CZ" dirty="0"/>
              <a:t>zastoupením harmonických kmitočtů ve spektru.</a:t>
            </a:r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dirty="0"/>
              <a:t>Síla, přesněji </a:t>
            </a:r>
            <a:r>
              <a:rPr lang="cs-CZ" altLang="cs-CZ" b="1" dirty="0"/>
              <a:t>intenzita</a:t>
            </a:r>
            <a:r>
              <a:rPr lang="cs-CZ" altLang="cs-CZ" dirty="0"/>
              <a:t>, je množství energie prošlé za 1 s plochou 1 m</a:t>
            </a:r>
            <a:r>
              <a:rPr lang="cs-CZ" altLang="cs-CZ" baseline="30000" dirty="0"/>
              <a:t>2</a:t>
            </a:r>
            <a:r>
              <a:rPr lang="cs-CZ" altLang="cs-CZ" dirty="0"/>
              <a:t>, kolmou ke směru šíření vlnění. Intenzita zvuku je </a:t>
            </a:r>
            <a:r>
              <a:rPr lang="cs-CZ" altLang="cs-CZ" b="1" dirty="0">
                <a:solidFill>
                  <a:srgbClr val="FF0000"/>
                </a:solidFill>
              </a:rPr>
              <a:t>akustický měrný výkon</a:t>
            </a:r>
            <a:r>
              <a:rPr lang="cs-CZ" altLang="cs-CZ" dirty="0">
                <a:solidFill>
                  <a:srgbClr val="FF0000"/>
                </a:solidFill>
              </a:rPr>
              <a:t> [ W·m</a:t>
            </a:r>
            <a:r>
              <a:rPr lang="cs-CZ" altLang="cs-CZ" baseline="30000" dirty="0">
                <a:solidFill>
                  <a:srgbClr val="FF0000"/>
                </a:solidFill>
              </a:rPr>
              <a:t>-2</a:t>
            </a:r>
            <a:r>
              <a:rPr lang="cs-CZ" altLang="cs-CZ" dirty="0">
                <a:solidFill>
                  <a:srgbClr val="FF0000"/>
                </a:solidFill>
              </a:rPr>
              <a:t>].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34244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4EF47568-4AA9-425D-92BF-7FE3EB2B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A9C89-531C-4A8A-B565-89DF092A5C1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dirty="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CA56824-EAE9-46C0-9E3B-1F2777821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9590" y="651230"/>
            <a:ext cx="4376786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Hladina intenzity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AAEB30E-D494-484E-8F53-A7060AA47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3050" y="1444670"/>
            <a:ext cx="9310480" cy="5035329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Srovnání intenzit dvou zvuků umožňuje veličina</a:t>
            </a:r>
            <a:r>
              <a:rPr lang="cs-CZ" altLang="cs-CZ" sz="2800" b="1" dirty="0"/>
              <a:t> </a:t>
            </a:r>
            <a:r>
              <a:rPr lang="cs-CZ" altLang="cs-CZ" sz="2800" dirty="0"/>
              <a:t>zvaná </a:t>
            </a:r>
            <a:r>
              <a:rPr lang="cs-CZ" altLang="cs-CZ" sz="2800" b="1" dirty="0"/>
              <a:t>hladina intenzity. </a:t>
            </a:r>
            <a:r>
              <a:rPr lang="cs-CZ" altLang="cs-CZ" sz="2800" dirty="0"/>
              <a:t>Vzhledem k velkému řádovému rozpětí slyšitelných intenzit (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2800" dirty="0"/>
              <a:t>10</a:t>
            </a:r>
            <a:r>
              <a:rPr lang="cs-CZ" altLang="cs-CZ" sz="2800" baseline="30000" dirty="0"/>
              <a:t>12</a:t>
            </a:r>
            <a:r>
              <a:rPr lang="cs-CZ" altLang="cs-CZ" sz="2800" dirty="0"/>
              <a:t>) byl zaveden logaritmus tohoto poměru s jednotkou bel (B), v praxi decibel (dB). </a:t>
            </a:r>
            <a:r>
              <a:rPr lang="cs-CZ" altLang="cs-CZ" sz="2800" b="1" dirty="0"/>
              <a:t>Hladina intenzity </a:t>
            </a:r>
            <a:r>
              <a:rPr lang="cs-CZ" altLang="cs-CZ" sz="2800" b="1" i="1" dirty="0"/>
              <a:t>L</a:t>
            </a:r>
            <a:r>
              <a:rPr lang="cs-CZ" altLang="cs-CZ" sz="2800" b="1" dirty="0"/>
              <a:t>:</a:t>
            </a:r>
          </a:p>
          <a:p>
            <a:pPr eaLnBrk="1" hangingPunct="1"/>
            <a:endParaRPr lang="cs-CZ" altLang="cs-CZ" sz="2800" b="1" dirty="0"/>
          </a:p>
          <a:p>
            <a:pPr algn="ctr" eaLnBrk="1" hangingPunct="1">
              <a:buFontTx/>
              <a:buNone/>
            </a:pPr>
            <a:r>
              <a:rPr lang="cs-CZ" altLang="cs-CZ" sz="2800" b="1" i="1" dirty="0"/>
              <a:t>L = 10</a:t>
            </a:r>
            <a:r>
              <a:rPr lang="cs-CZ" alt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b="1" i="1" dirty="0"/>
              <a:t>log(I/I</a:t>
            </a:r>
            <a:r>
              <a:rPr lang="cs-CZ" altLang="cs-CZ" sz="2800" b="1" i="1" baseline="-25000" dirty="0"/>
              <a:t>0</a:t>
            </a:r>
            <a:r>
              <a:rPr lang="cs-CZ" altLang="cs-CZ" sz="2800" b="1" i="1" dirty="0"/>
              <a:t>)      [dB]</a:t>
            </a:r>
          </a:p>
          <a:p>
            <a:pPr algn="ctr" eaLnBrk="1" hangingPunct="1">
              <a:buFontTx/>
              <a:buNone/>
            </a:pPr>
            <a:endParaRPr lang="cs-CZ" altLang="cs-CZ" sz="2800" i="1" dirty="0"/>
          </a:p>
          <a:p>
            <a:pPr eaLnBrk="1" hangingPunct="1"/>
            <a:r>
              <a:rPr lang="cs-CZ" altLang="cs-CZ" sz="2800" dirty="0"/>
              <a:t>Referenční intenzita zvuku je prahová intenzita tónu 1 kHz</a:t>
            </a:r>
            <a:r>
              <a:rPr lang="cs-CZ" altLang="cs-CZ" dirty="0"/>
              <a:t>,</a:t>
            </a:r>
            <a:r>
              <a:rPr lang="cs-CZ" altLang="cs-CZ" sz="2800" b="1" dirty="0"/>
              <a:t> </a:t>
            </a:r>
            <a:r>
              <a:rPr lang="cs-CZ" altLang="cs-CZ" sz="2800" b="1" i="1" dirty="0"/>
              <a:t>I</a:t>
            </a:r>
            <a:r>
              <a:rPr lang="cs-CZ" altLang="cs-CZ" sz="2800" b="1" i="1" baseline="-25000" dirty="0"/>
              <a:t>0</a:t>
            </a:r>
            <a:r>
              <a:rPr lang="cs-CZ" altLang="cs-CZ" sz="2800" b="1" dirty="0"/>
              <a:t> = 10</a:t>
            </a:r>
            <a:r>
              <a:rPr lang="cs-CZ" altLang="cs-CZ" sz="2800" b="1" baseline="30000" dirty="0"/>
              <a:t>-12</a:t>
            </a:r>
            <a:r>
              <a:rPr lang="cs-CZ" altLang="cs-CZ" sz="2800" b="1" dirty="0"/>
              <a:t>  W·m</a:t>
            </a:r>
            <a:r>
              <a:rPr lang="cs-CZ" altLang="cs-CZ" sz="2800" b="1" baseline="30000" dirty="0"/>
              <a:t>-2</a:t>
            </a:r>
            <a:r>
              <a:rPr lang="cs-CZ" altLang="cs-CZ" sz="2800" b="1" dirty="0"/>
              <a:t> </a:t>
            </a:r>
            <a:r>
              <a:rPr lang="cs-CZ" altLang="cs-CZ" sz="2800" dirty="0"/>
              <a:t>(referenční akustický tlak </a:t>
            </a:r>
            <a:r>
              <a:rPr lang="cs-CZ" altLang="cs-CZ" sz="2800" b="1" i="1" dirty="0"/>
              <a:t>p</a:t>
            </a:r>
            <a:r>
              <a:rPr lang="cs-CZ" altLang="cs-CZ" sz="2800" b="1" baseline="-25000" dirty="0"/>
              <a:t>0</a:t>
            </a:r>
            <a:r>
              <a:rPr lang="cs-CZ" altLang="cs-CZ" sz="2800" b="1" dirty="0"/>
              <a:t> = 2·10</a:t>
            </a:r>
            <a:r>
              <a:rPr lang="cs-CZ" altLang="cs-CZ" sz="2800" b="1" baseline="30000" dirty="0"/>
              <a:t>-5</a:t>
            </a:r>
            <a:r>
              <a:rPr lang="cs-CZ" altLang="cs-CZ" sz="2800" b="1" dirty="0"/>
              <a:t> Pa</a:t>
            </a:r>
            <a:r>
              <a:rPr lang="cs-CZ" altLang="cs-CZ" dirty="0"/>
              <a:t>)</a:t>
            </a:r>
            <a:r>
              <a:rPr lang="cs-CZ" altLang="cs-CZ" sz="2800" b="1" dirty="0">
                <a:solidFill>
                  <a:srgbClr val="FFFFCC"/>
                </a:solidFill>
              </a:rPr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90538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>
            <a:extLst>
              <a:ext uri="{FF2B5EF4-FFF2-40B4-BE49-F238E27FC236}">
                <a16:creationId xmlns:a16="http://schemas.microsoft.com/office/drawing/2014/main" id="{38C1C9DC-2E43-480A-8A2F-1CCA2D85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F6BD73-BD77-49C9-97DD-0464FA34C8B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D99AA54-2AC0-4954-89D9-FD6C411C2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Hlasitost, sluchové pole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77336C-7058-48D4-A686-639AF0F84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2695" y="1341438"/>
            <a:ext cx="9470003" cy="5040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Hlasitost </a:t>
            </a:r>
            <a:r>
              <a:rPr lang="cs-CZ" altLang="cs-CZ" sz="2200" dirty="0"/>
              <a:t>je subjektivně vnímaná intenzita přibližně úměrná logaritmu intenzity zvukového podnětu. Ucho je</a:t>
            </a:r>
            <a:r>
              <a:rPr lang="cs-CZ" altLang="cs-CZ" sz="2200" b="1" dirty="0"/>
              <a:t> nejcitlivější </a:t>
            </a:r>
            <a:r>
              <a:rPr lang="cs-CZ" altLang="cs-CZ" sz="2200" dirty="0"/>
              <a:t>pro frekvence 1-5 kHz.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Jednotka hlasitosti: 1 son. </a:t>
            </a:r>
            <a:r>
              <a:rPr lang="cs-CZ" altLang="cs-CZ" sz="2200" dirty="0"/>
              <a:t>Odpovídá při naslouchání oběma ušima počitku vyvolanému referenčním tónem o 40 dB.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Hladinu hlasitosti udáváme ve fónech (</a:t>
            </a:r>
            <a:r>
              <a:rPr lang="cs-CZ" altLang="cs-CZ" sz="2200" b="1" dirty="0" err="1"/>
              <a:t>Ph</a:t>
            </a:r>
            <a:r>
              <a:rPr lang="cs-CZ" altLang="cs-CZ" sz="2200" b="1" dirty="0"/>
              <a:t>). </a:t>
            </a:r>
            <a:r>
              <a:rPr lang="cs-CZ" altLang="cs-CZ" sz="2200" dirty="0"/>
              <a:t>1 fón odpovídá hladině intenzity 1 dB pro referenční tón.</a:t>
            </a:r>
            <a:r>
              <a:rPr lang="cs-CZ" altLang="cs-CZ" sz="2200" b="1" dirty="0"/>
              <a:t> </a:t>
            </a:r>
            <a:r>
              <a:rPr lang="cs-CZ" altLang="cs-CZ" sz="2200" dirty="0"/>
              <a:t>Pro jiné tóny se hladina hlasitosti od hladiny intenzity liší.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1 </a:t>
            </a:r>
            <a:r>
              <a:rPr lang="cs-CZ" altLang="cs-CZ" sz="2200" dirty="0" err="1"/>
              <a:t>Ph</a:t>
            </a:r>
            <a:r>
              <a:rPr lang="cs-CZ" altLang="cs-CZ" sz="2200" dirty="0"/>
              <a:t> je nejmenší rozdíl hlasitosti, který ucho dovede rozlišit. Pro tón 1 kHz odpovídá zvýšení hlasitosti o 1 </a:t>
            </a:r>
            <a:r>
              <a:rPr lang="cs-CZ" altLang="cs-CZ" sz="2200" dirty="0" err="1"/>
              <a:t>Ph</a:t>
            </a:r>
            <a:r>
              <a:rPr lang="cs-CZ" altLang="cs-CZ" sz="2200" dirty="0"/>
              <a:t> zvýšení fyzikální intenzity o přibližně 26%.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Spojíme-li v grafu prahové intenzity slyšitelných frekvencí, dostaneme</a:t>
            </a:r>
            <a:r>
              <a:rPr lang="cs-CZ" altLang="cs-CZ" sz="2200" b="1" dirty="0"/>
              <a:t> nulovou </a:t>
            </a:r>
            <a:r>
              <a:rPr lang="cs-CZ" altLang="cs-CZ" sz="2200" b="1" dirty="0" err="1"/>
              <a:t>izofónu</a:t>
            </a:r>
            <a:r>
              <a:rPr lang="cs-CZ" altLang="cs-CZ" sz="2200" b="1" dirty="0"/>
              <a:t> </a:t>
            </a:r>
            <a:r>
              <a:rPr lang="cs-CZ" altLang="cs-CZ" sz="2200" dirty="0"/>
              <a:t>(křivku stejné hlasitosti).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Pro každou frekvenci lze najít intenzitu, při níž pocit zvuku přechází v bolest - </a:t>
            </a:r>
            <a:r>
              <a:rPr lang="cs-CZ" altLang="cs-CZ" sz="2200" b="1" dirty="0"/>
              <a:t>práh bolesti. </a:t>
            </a:r>
            <a:r>
              <a:rPr lang="cs-CZ" altLang="cs-CZ" sz="2200" dirty="0"/>
              <a:t>Oblast hladin intenzity mezi prahem slyšení a prahem bolesti je označována jako </a:t>
            </a:r>
            <a:r>
              <a:rPr lang="cs-CZ" altLang="cs-CZ" sz="2200" b="1" dirty="0"/>
              <a:t>sluchové pole.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54586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6">
            <a:extLst>
              <a:ext uri="{FF2B5EF4-FFF2-40B4-BE49-F238E27FC236}">
                <a16:creationId xmlns:a16="http://schemas.microsoft.com/office/drawing/2014/main" id="{21A2C5DC-B9AE-4A00-B04F-27F8EA36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E70C6F-7A5A-4D37-9B41-1A337C3043E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A8B2086-B9C7-4FE9-8C7A-F55D1BEBE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260350"/>
            <a:ext cx="7499350" cy="11430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Sluchové pole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7CD344FB-CAED-43C9-A6B8-B2ADF46649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8038" y="1403350"/>
            <a:ext cx="7213949" cy="5161431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63416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8">
            <a:extLst>
              <a:ext uri="{FF2B5EF4-FFF2-40B4-BE49-F238E27FC236}">
                <a16:creationId xmlns:a16="http://schemas.microsoft.com/office/drawing/2014/main" id="{4DAFD2FC-476D-4A4D-A64F-F8066E8A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B47D21-0AC4-4308-9BCE-3ED53D7A5A7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29699" name="Rectangle 23">
            <a:extLst>
              <a:ext uri="{FF2B5EF4-FFF2-40B4-BE49-F238E27FC236}">
                <a16:creationId xmlns:a16="http://schemas.microsoft.com/office/drawing/2014/main" id="{C5ADD87A-DD75-4C37-8463-8F9D5AAF03BC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540000" y="378000"/>
            <a:ext cx="2700338" cy="23622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Hladina hlasitosti některých zvuků</a:t>
            </a:r>
          </a:p>
        </p:txBody>
      </p:sp>
      <p:graphicFrame>
        <p:nvGraphicFramePr>
          <p:cNvPr id="201778" name="Group 50">
            <a:extLst>
              <a:ext uri="{FF2B5EF4-FFF2-40B4-BE49-F238E27FC236}">
                <a16:creationId xmlns:a16="http://schemas.microsoft.com/office/drawing/2014/main" id="{F0833C64-2FD2-4EA6-B7CC-A00249D51F0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9189880"/>
              </p:ext>
            </p:extLst>
          </p:nvPr>
        </p:nvGraphicFramePr>
        <p:xfrm>
          <a:off x="4294133" y="677587"/>
          <a:ext cx="6342062" cy="5899150"/>
        </p:xfrm>
        <a:graphic>
          <a:graphicData uri="http://schemas.openxmlformats.org/drawingml/2006/table">
            <a:tbl>
              <a:tblPr/>
              <a:tblGrid>
                <a:gridCol w="37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zvuku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Hladina hlasitosti [Ph]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Šepot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10 - 20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ticho v lese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20 - 30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normální hovor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40 - 60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pouliční hluk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60 - 90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Sbíječka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100 - 110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tryskový motor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120 - 130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9715" name="Picture 26" descr="rozhovor">
            <a:hlinkClick r:id="rId4"/>
            <a:extLst>
              <a:ext uri="{FF2B5EF4-FFF2-40B4-BE49-F238E27FC236}">
                <a16:creationId xmlns:a16="http://schemas.microsoft.com/office/drawing/2014/main" id="{6AA9D0E4-F423-4A13-9DFC-F4F61AA450E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48525" y="3284539"/>
            <a:ext cx="1512888" cy="1017587"/>
          </a:xfrm>
        </p:spPr>
      </p:pic>
      <p:pic>
        <p:nvPicPr>
          <p:cNvPr id="29716" name="Picture 30" descr="dvojice">
            <a:hlinkClick r:id="rId6"/>
            <a:extLst>
              <a:ext uri="{FF2B5EF4-FFF2-40B4-BE49-F238E27FC236}">
                <a16:creationId xmlns:a16="http://schemas.microsoft.com/office/drawing/2014/main" id="{BA5381D8-B2C0-48CC-9AD2-3D5220EAEFB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8163" y="1484313"/>
            <a:ext cx="1295400" cy="1028700"/>
          </a:xfrm>
        </p:spPr>
      </p:pic>
      <p:pic>
        <p:nvPicPr>
          <p:cNvPr id="29717" name="Picture 34" descr="les">
            <a:hlinkClick r:id="rId8"/>
            <a:extLst>
              <a:ext uri="{FF2B5EF4-FFF2-40B4-BE49-F238E27FC236}">
                <a16:creationId xmlns:a16="http://schemas.microsoft.com/office/drawing/2014/main" id="{1F11346F-97DB-4B7B-894F-D8B13093D8E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3976" y="2133601"/>
            <a:ext cx="1368425" cy="1368425"/>
          </a:xfrm>
        </p:spPr>
      </p:pic>
      <p:pic>
        <p:nvPicPr>
          <p:cNvPr id="29718" name="Picture 38" descr="auta">
            <a:hlinkClick r:id="rId10"/>
            <a:extLst>
              <a:ext uri="{FF2B5EF4-FFF2-40B4-BE49-F238E27FC236}">
                <a16:creationId xmlns:a16="http://schemas.microsoft.com/office/drawing/2014/main" id="{F176F515-132A-4085-A1A7-76E5A45E4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6" y="4221163"/>
            <a:ext cx="10953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9" name="Picture 40" descr="horník">
            <a:extLst>
              <a:ext uri="{FF2B5EF4-FFF2-40B4-BE49-F238E27FC236}">
                <a16:creationId xmlns:a16="http://schemas.microsoft.com/office/drawing/2014/main" id="{1A0215A7-D2BC-4BF5-963C-C92B3E3F9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4941889"/>
            <a:ext cx="1428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0" name="Picture 42" descr="jet">
            <a:hlinkClick r:id="rId13"/>
            <a:extLst>
              <a:ext uri="{FF2B5EF4-FFF2-40B4-BE49-F238E27FC236}">
                <a16:creationId xmlns:a16="http://schemas.microsoft.com/office/drawing/2014/main" id="{E7373B7F-E433-4429-98AB-BE6CC6DCA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5946776"/>
            <a:ext cx="15843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04198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6">
            <a:extLst>
              <a:ext uri="{FF2B5EF4-FFF2-40B4-BE49-F238E27FC236}">
                <a16:creationId xmlns:a16="http://schemas.microsoft.com/office/drawing/2014/main" id="{B6883EE0-C7C4-40A9-82CE-24999253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FAFCE7-7C9B-448A-9540-BDF23A6F0D7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388022F-75F7-4D13-82F1-7789FE857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3898900" cy="1143000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0000DC"/>
                </a:solidFill>
              </a:rPr>
              <a:t>Zvukové spektrum</a:t>
            </a:r>
            <a:r>
              <a:rPr lang="cs-CZ" altLang="cs-CZ" sz="4000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9212E7C-FACB-47D4-8153-44EA982A57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6989" y="1743324"/>
            <a:ext cx="449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Analýzou složených zvuků dostáváme frekvenční rozložení amplitud a fází jejich složek</a:t>
            </a:r>
            <a:r>
              <a:rPr lang="cs-CZ" altLang="cs-CZ" sz="2400" b="1" dirty="0"/>
              <a:t> - zvukové spektrum.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U samohlásek</a:t>
            </a:r>
            <a:r>
              <a:rPr lang="cs-CZ" altLang="cs-CZ" sz="2400" dirty="0"/>
              <a:t>: </a:t>
            </a:r>
            <a:r>
              <a:rPr lang="cs-CZ" altLang="cs-CZ" sz="2400" b="1" dirty="0"/>
              <a:t>pásové spektrum. </a:t>
            </a:r>
            <a:r>
              <a:rPr lang="cs-CZ" altLang="cs-CZ" sz="2400" dirty="0"/>
              <a:t>Harmonické frekvence základního tónu tvoří skupiny -</a:t>
            </a:r>
            <a:r>
              <a:rPr lang="cs-CZ" altLang="cs-CZ" sz="2400" b="1" dirty="0"/>
              <a:t> formanty </a:t>
            </a:r>
            <a:r>
              <a:rPr lang="cs-CZ" altLang="cs-CZ" sz="2400" dirty="0"/>
              <a:t>- pro danou samohlásku charakteristické.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Souhlásky</a:t>
            </a:r>
            <a:r>
              <a:rPr lang="cs-CZ" altLang="cs-CZ" sz="2400" dirty="0"/>
              <a:t>: neperiodické</a:t>
            </a:r>
            <a:r>
              <a:rPr lang="cs-CZ" altLang="cs-CZ" sz="2400" b="1" dirty="0"/>
              <a:t>, </a:t>
            </a:r>
            <a:r>
              <a:rPr lang="cs-CZ" altLang="cs-CZ" sz="2400" dirty="0"/>
              <a:t>mají spojité (šumové) akustické spektrum.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Tímto jsem učinili </a:t>
            </a:r>
            <a:r>
              <a:rPr lang="cs-CZ" altLang="cs-CZ" sz="1800" i="1" dirty="0"/>
              <a:t>velmi</a:t>
            </a:r>
            <a:r>
              <a:rPr lang="cs-CZ" altLang="cs-CZ" sz="1800" dirty="0"/>
              <a:t> </a:t>
            </a:r>
            <a:r>
              <a:rPr lang="cs-CZ" altLang="cs-CZ" sz="1800" i="1" dirty="0"/>
              <a:t>malou </a:t>
            </a:r>
            <a:r>
              <a:rPr lang="cs-CZ" altLang="cs-CZ" sz="1800" dirty="0"/>
              <a:t>odbočku ke vzniku lidského hlasu, což je oblast zájmu foniatrie – jinak viz učebnice.</a:t>
            </a:r>
          </a:p>
        </p:txBody>
      </p:sp>
      <p:pic>
        <p:nvPicPr>
          <p:cNvPr id="31749" name="Picture 5" descr="vojabb2">
            <a:extLst>
              <a:ext uri="{FF2B5EF4-FFF2-40B4-BE49-F238E27FC236}">
                <a16:creationId xmlns:a16="http://schemas.microsoft.com/office/drawing/2014/main" id="{DB06D3DE-896C-4E0B-9CEF-8510F022DD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404813"/>
            <a:ext cx="4611688" cy="5903912"/>
          </a:xfrm>
          <a:noFill/>
        </p:spPr>
      </p:pic>
      <p:sp>
        <p:nvSpPr>
          <p:cNvPr id="31750" name="Text Box 7">
            <a:extLst>
              <a:ext uri="{FF2B5EF4-FFF2-40B4-BE49-F238E27FC236}">
                <a16:creationId xmlns:a16="http://schemas.microsoft.com/office/drawing/2014/main" id="{7539B6AA-9B75-40A3-9F86-12F52BAA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5" y="549276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31751" name="Text Box 8">
            <a:extLst>
              <a:ext uri="{FF2B5EF4-FFF2-40B4-BE49-F238E27FC236}">
                <a16:creationId xmlns:a16="http://schemas.microsoft.com/office/drawing/2014/main" id="{94FFCAD3-3ABE-4773-AC09-DEDF55D45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989139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E</a:t>
            </a:r>
          </a:p>
        </p:txBody>
      </p:sp>
      <p:sp>
        <p:nvSpPr>
          <p:cNvPr id="31752" name="Text Box 9">
            <a:extLst>
              <a:ext uri="{FF2B5EF4-FFF2-40B4-BE49-F238E27FC236}">
                <a16:creationId xmlns:a16="http://schemas.microsoft.com/office/drawing/2014/main" id="{8B4FBEAC-798A-4C8A-9C90-A05DAB98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2852739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I</a:t>
            </a:r>
          </a:p>
        </p:txBody>
      </p:sp>
      <p:sp>
        <p:nvSpPr>
          <p:cNvPr id="31753" name="Text Box 10">
            <a:extLst>
              <a:ext uri="{FF2B5EF4-FFF2-40B4-BE49-F238E27FC236}">
                <a16:creationId xmlns:a16="http://schemas.microsoft.com/office/drawing/2014/main" id="{7FBF020E-1EE9-4586-AE82-073B9C05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4076701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000"/>
              <a:t>O</a:t>
            </a:r>
          </a:p>
        </p:txBody>
      </p:sp>
      <p:sp>
        <p:nvSpPr>
          <p:cNvPr id="31754" name="Text Box 11">
            <a:extLst>
              <a:ext uri="{FF2B5EF4-FFF2-40B4-BE49-F238E27FC236}">
                <a16:creationId xmlns:a16="http://schemas.microsoft.com/office/drawing/2014/main" id="{2F4AB664-6E4D-470E-A7B5-3D2A1C774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5229226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000"/>
              <a:t>U</a:t>
            </a:r>
          </a:p>
        </p:txBody>
      </p:sp>
      <p:sp>
        <p:nvSpPr>
          <p:cNvPr id="31755" name="Text Box 12">
            <a:extLst>
              <a:ext uri="{FF2B5EF4-FFF2-40B4-BE49-F238E27FC236}">
                <a16:creationId xmlns:a16="http://schemas.microsoft.com/office/drawing/2014/main" id="{30A549CB-653A-4E62-8CCC-786B9A9E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539" y="6453188"/>
            <a:ext cx="4537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solidFill>
                  <a:srgbClr val="FFFFCC"/>
                </a:solidFill>
              </a:rPr>
              <a:t>http://web.inter.nl.net/hcc/davies/vojabb2.gif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6493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>
            <a:extLst>
              <a:ext uri="{FF2B5EF4-FFF2-40B4-BE49-F238E27FC236}">
                <a16:creationId xmlns:a16="http://schemas.microsoft.com/office/drawing/2014/main" id="{DD084982-D55C-48CB-B87D-52D5602E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F98D3E-445C-4A1B-9C19-BFC8EBE35C9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DAF56FD-773F-43CB-BAB5-752D405F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4835" y="335265"/>
            <a:ext cx="6273631" cy="451576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accent1"/>
                </a:solidFill>
              </a:rPr>
              <a:t>Biofyzikální funkce ucha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E8CC7AF9-80D3-48A8-B323-B63912669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2810" y="928706"/>
            <a:ext cx="10982871" cy="46278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Převod zvuku do vnitřního ucha se děje pomocí ucha vnějšího a středního</a:t>
            </a:r>
            <a:r>
              <a:rPr lang="en-GB" altLang="cs-CZ" sz="2200" dirty="0"/>
              <a:t>.</a:t>
            </a: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endParaRPr lang="en-GB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Zevní ucho:</a:t>
            </a:r>
            <a:r>
              <a:rPr lang="cs-CZ" altLang="cs-CZ" sz="2200" dirty="0"/>
              <a:t> boltec a zevní zvukovod.</a:t>
            </a:r>
            <a:r>
              <a:rPr lang="cs-CZ" altLang="cs-CZ" sz="2200" b="1" dirty="0"/>
              <a:t> </a:t>
            </a:r>
            <a:r>
              <a:rPr lang="cs-CZ" altLang="cs-CZ" sz="2200" dirty="0"/>
              <a:t>Optimálně slyšitelné zvuky dopadají zepředu pod úhlem asi 15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 vzhledem k ose uší.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Zevní zvukovod je rezonátor</a:t>
            </a:r>
            <a:r>
              <a:rPr lang="cs-CZ" altLang="cs-CZ" sz="2200" dirty="0"/>
              <a:t>, zesiluje kmitočty 2-6 kHz s maximem v pásmu 3-4 kHz, (+12 dB). Naopak uzávěr zvukovodu zhoršuje slyšení o 40 - 60 dB.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Střední ucho:</a:t>
            </a:r>
            <a:r>
              <a:rPr lang="cs-CZ" altLang="cs-CZ" sz="2200" dirty="0"/>
              <a:t> bubínek (asi 60 mm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) a sluchové kůstky - kladívko, kovadlinka a třmínek. Rukojeť kladívka je přirostlá k bubínku, třmínek k oválnému okénku (3 mm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).</a:t>
            </a:r>
            <a:r>
              <a:rPr lang="cs-CZ" altLang="cs-CZ" sz="2200" b="1" dirty="0"/>
              <a:t> Eustachova trubice</a:t>
            </a:r>
            <a:r>
              <a:rPr lang="cs-CZ" altLang="cs-CZ" sz="2200" dirty="0"/>
              <a:t> vyrovnává tlaky na obou stranách bubínku.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rgbClr val="F01928"/>
                </a:solidFill>
              </a:rPr>
              <a:t>Velký rozdíl </a:t>
            </a:r>
            <a:r>
              <a:rPr lang="cs-CZ" altLang="cs-CZ" sz="2200" b="1" dirty="0" err="1">
                <a:solidFill>
                  <a:srgbClr val="F01928"/>
                </a:solidFill>
              </a:rPr>
              <a:t>akust</a:t>
            </a:r>
            <a:r>
              <a:rPr lang="cs-CZ" altLang="cs-CZ" sz="2200" b="1" dirty="0">
                <a:solidFill>
                  <a:srgbClr val="F01928"/>
                </a:solidFill>
              </a:rPr>
              <a:t>. impedancí </a:t>
            </a:r>
            <a:r>
              <a:rPr lang="cs-CZ" altLang="cs-CZ" sz="2200" dirty="0"/>
              <a:t>vzduchu (3,9 kPa·s·m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) a tekutiny vnitřního ucha (15 700 kPa·s·m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) by vedl k velké ztrátě intenzity (asi 30 dB) v důsledku mohutného odrazu.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Toto je vyrovnáno poměrem ploch bubínku a oválného okénka i změnou amplitudy a tlaku zvukového vlnění (ve vzduchu velká amplituda a malý tlak, v tekutém prostředí naopak).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Převod akustického vlnění z bubínku na menší plochu oválného okénka 20x zvýší tlak.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25052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6">
            <a:extLst>
              <a:ext uri="{FF2B5EF4-FFF2-40B4-BE49-F238E27FC236}">
                <a16:creationId xmlns:a16="http://schemas.microsoft.com/office/drawing/2014/main" id="{4B8DAF6C-AC78-4A88-9986-77FEBEF1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4EEACC-F060-469D-A050-E2F0987648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CD9077C9-F61B-4238-AE5B-216BDCC0C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19999"/>
            <a:ext cx="8392195" cy="161607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Pístový převod akustického vlnění</a:t>
            </a:r>
            <a:br>
              <a:rPr lang="cs-CZ" altLang="cs-CZ" sz="4000" dirty="0">
                <a:solidFill>
                  <a:srgbClr val="FFFFCC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a </a:t>
            </a:r>
            <a:r>
              <a:rPr lang="cs-CZ" altLang="cs-CZ" sz="2000" b="1" dirty="0">
                <a:solidFill>
                  <a:schemeClr val="tx1"/>
                </a:solidFill>
              </a:rPr>
              <a:t>pákový systém kůstek. </a:t>
            </a:r>
            <a:r>
              <a:rPr lang="cs-CZ" altLang="cs-CZ" sz="2000" dirty="0">
                <a:solidFill>
                  <a:schemeClr val="tx1"/>
                </a:solidFill>
              </a:rPr>
              <a:t>Kladívko a kovadlinka tvoří nerovnoramennou páku (1,3x zvětší sílu). Tzv. </a:t>
            </a:r>
            <a:r>
              <a:rPr lang="cs-CZ" altLang="cs-CZ" sz="2000" b="1" dirty="0">
                <a:solidFill>
                  <a:schemeClr val="tx1"/>
                </a:solidFill>
              </a:rPr>
              <a:t>pístový převod.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ADB914A7-295A-41A3-99E0-BC4C4202051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9766" y="2478518"/>
            <a:ext cx="6048375" cy="3054350"/>
          </a:xfrm>
          <a:noFill/>
        </p:spPr>
      </p:pic>
      <p:sp>
        <p:nvSpPr>
          <p:cNvPr id="35845" name="Text Box 7">
            <a:extLst>
              <a:ext uri="{FF2B5EF4-FFF2-40B4-BE49-F238E27FC236}">
                <a16:creationId xmlns:a16="http://schemas.microsoft.com/office/drawing/2014/main" id="{D1874818-CED3-4B8B-B200-6DE0E3569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896" y="4842113"/>
            <a:ext cx="51047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Ochrana před silnými zvuky: </a:t>
            </a:r>
            <a:r>
              <a:rPr lang="cs-CZ" altLang="cs-CZ" sz="2000" dirty="0"/>
              <a:t>Pružné spojení kůstek a reflexní činnost svalů (</a:t>
            </a:r>
            <a:r>
              <a:rPr lang="cs-CZ" altLang="cs-CZ" sz="2000" i="1" dirty="0"/>
              <a:t>m. </a:t>
            </a:r>
            <a:r>
              <a:rPr lang="cs-CZ" altLang="cs-CZ" sz="2000" i="1" dirty="0" err="1"/>
              <a:t>stapedius</a:t>
            </a:r>
            <a:r>
              <a:rPr lang="cs-CZ" altLang="cs-CZ" sz="2000" i="1" dirty="0"/>
              <a:t>, m. tensor </a:t>
            </a:r>
            <a:r>
              <a:rPr lang="cs-CZ" altLang="cs-CZ" sz="2000" i="1" dirty="0" err="1"/>
              <a:t>tympani</a:t>
            </a:r>
            <a:r>
              <a:rPr lang="cs-CZ" altLang="cs-CZ" sz="2000" dirty="0"/>
              <a:t>)  tlumí silné zvuky až o 15 dB. </a:t>
            </a:r>
          </a:p>
        </p:txBody>
      </p:sp>
      <p:pic>
        <p:nvPicPr>
          <p:cNvPr id="35846" name="Picture 9" descr="tt">
            <a:extLst>
              <a:ext uri="{FF2B5EF4-FFF2-40B4-BE49-F238E27FC236}">
                <a16:creationId xmlns:a16="http://schemas.microsoft.com/office/drawing/2014/main" id="{6078D1C3-DAE5-4977-BFCF-54A0E2AF28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49685" y="2680427"/>
            <a:ext cx="3022600" cy="1841500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702392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>
            <a:extLst>
              <a:ext uri="{FF2B5EF4-FFF2-40B4-BE49-F238E27FC236}">
                <a16:creationId xmlns:a16="http://schemas.microsoft.com/office/drawing/2014/main" id="{92481E17-158F-44BC-85D2-7263B6A4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9B39A5-1E93-4867-A539-0D0F741CFC9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8882537-2C1F-4441-B099-794AAB68F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699512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Mechanismus recepce akustických signálů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65AF9A4-ED33-4671-BFFC-99DB24354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51722" y="1600200"/>
            <a:ext cx="9065453" cy="4997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Vnitřní ucho </a:t>
            </a:r>
            <a:r>
              <a:rPr lang="cs-CZ" altLang="cs-CZ" sz="2400" dirty="0"/>
              <a:t>je uloženo ve skalní kosti jako labyrint, v němž jsou receptory sluchového a vestibulárního analyzátoru.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Sluchová část labyrintu je tvořena spirálním, asi 35 mm dlouhým kostěným kanálkem - </a:t>
            </a:r>
            <a:r>
              <a:rPr lang="cs-CZ" altLang="cs-CZ" sz="2400" b="1" dirty="0"/>
              <a:t>hlemýžděm - </a:t>
            </a:r>
            <a:r>
              <a:rPr lang="cs-CZ" altLang="cs-CZ" sz="2400" b="1" i="1" dirty="0" err="1"/>
              <a:t>cochleou</a:t>
            </a:r>
            <a:r>
              <a:rPr lang="cs-CZ" altLang="cs-CZ" sz="2400" b="1" dirty="0"/>
              <a:t>. </a:t>
            </a:r>
            <a:r>
              <a:rPr lang="cs-CZ" altLang="cs-CZ" sz="2400" dirty="0"/>
              <a:t>Základnu hlemýždě odděluje od středoušní dutiny přepážka se dvěma okénky.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 oválné okénko nasedá třmínek, níže uložené okrouhlé okénko je volné.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Hlemýžď je rozdělen na dvě části podélným kostním výběžkem </a:t>
            </a:r>
            <a:r>
              <a:rPr lang="cs-CZ" altLang="cs-CZ" sz="2400" i="1" dirty="0"/>
              <a:t>lamina </a:t>
            </a:r>
            <a:r>
              <a:rPr lang="cs-CZ" altLang="cs-CZ" sz="2400" i="1" dirty="0" err="1"/>
              <a:t>spiralis</a:t>
            </a:r>
            <a:r>
              <a:rPr lang="cs-CZ" altLang="cs-CZ" sz="2400" dirty="0"/>
              <a:t> a pružnou </a:t>
            </a:r>
            <a:r>
              <a:rPr lang="cs-CZ" altLang="cs-CZ" sz="2400" b="1" i="1" dirty="0" err="1"/>
              <a:t>membrana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basilaris</a:t>
            </a:r>
            <a:r>
              <a:rPr lang="cs-CZ" altLang="cs-CZ" sz="2400" dirty="0"/>
              <a:t>. </a:t>
            </a:r>
            <a:r>
              <a:rPr lang="cs-CZ" altLang="cs-CZ" sz="2400" i="1" dirty="0"/>
              <a:t>L. </a:t>
            </a:r>
            <a:r>
              <a:rPr lang="cs-CZ" altLang="cs-CZ" sz="2400" i="1" dirty="0" err="1"/>
              <a:t>spiralis</a:t>
            </a:r>
            <a:r>
              <a:rPr lang="cs-CZ" altLang="cs-CZ" sz="2400" dirty="0"/>
              <a:t> je nejširší při bázi hlemýždě, kde je </a:t>
            </a:r>
            <a:r>
              <a:rPr lang="cs-CZ" altLang="cs-CZ" sz="2400" i="1" dirty="0" err="1"/>
              <a:t>memb</a:t>
            </a:r>
            <a:r>
              <a:rPr lang="cs-CZ" altLang="cs-CZ" sz="2400" i="1" dirty="0"/>
              <a:t>. </a:t>
            </a:r>
            <a:r>
              <a:rPr lang="cs-CZ" altLang="cs-CZ" sz="2400" i="1" dirty="0" err="1"/>
              <a:t>basilaris</a:t>
            </a:r>
            <a:r>
              <a:rPr lang="cs-CZ" altLang="cs-CZ" sz="2400" dirty="0"/>
              <a:t> nejužší, asi 0,04  mm (0,5 mm při vrcholu hlemýždě). </a:t>
            </a:r>
          </a:p>
          <a:p>
            <a:pPr>
              <a:lnSpc>
                <a:spcPct val="100000"/>
              </a:lnSpc>
            </a:pPr>
            <a:r>
              <a:rPr lang="cs-CZ" altLang="cs-CZ" sz="2400" dirty="0"/>
              <a:t>Zde je v bazilární membráně otvor (</a:t>
            </a:r>
            <a:r>
              <a:rPr lang="cs-CZ" altLang="cs-CZ" sz="2400" dirty="0" err="1"/>
              <a:t>helikotrema</a:t>
            </a:r>
            <a:r>
              <a:rPr lang="cs-CZ" altLang="cs-CZ" sz="2400" dirty="0"/>
              <a:t>), spojující prostor nad a pod bazilární membránou (</a:t>
            </a:r>
            <a:r>
              <a:rPr lang="cs-CZ" altLang="cs-CZ" sz="2400" i="1" dirty="0" err="1"/>
              <a:t>scala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vestibuli</a:t>
            </a:r>
            <a:r>
              <a:rPr lang="cs-CZ" altLang="cs-CZ" sz="2400" i="1" dirty="0"/>
              <a:t> </a:t>
            </a:r>
            <a:r>
              <a:rPr lang="cs-CZ" altLang="cs-CZ" sz="2400" dirty="0"/>
              <a:t>a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scala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tympani</a:t>
            </a:r>
            <a:r>
              <a:rPr lang="cs-CZ" altLang="cs-CZ" sz="2400" i="1" dirty="0"/>
              <a:t>)</a:t>
            </a:r>
            <a:r>
              <a:rPr lang="cs-CZ" altLang="cs-CZ" sz="2400" dirty="0"/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7019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>
            <a:extLst>
              <a:ext uri="{FF2B5EF4-FFF2-40B4-BE49-F238E27FC236}">
                <a16:creationId xmlns:a16="http://schemas.microsoft.com/office/drawing/2014/main" id="{AE714BA2-61CF-4478-A8B9-94D00875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E3ED46-0742-4E00-A97A-39D1D0BD644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71CEC4B-F80D-42B4-BE8A-292909A2A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3086" y="475035"/>
            <a:ext cx="23749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Cortiho orgán</a:t>
            </a:r>
          </a:p>
        </p:txBody>
      </p:sp>
      <p:pic>
        <p:nvPicPr>
          <p:cNvPr id="39940" name="Picture 11" descr="orgcorti2">
            <a:extLst>
              <a:ext uri="{FF2B5EF4-FFF2-40B4-BE49-F238E27FC236}">
                <a16:creationId xmlns:a16="http://schemas.microsoft.com/office/drawing/2014/main" id="{7C19B605-F6FB-4BAB-99BA-3619B5D38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66" y="280194"/>
            <a:ext cx="6408738" cy="629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12">
            <a:extLst>
              <a:ext uri="{FF2B5EF4-FFF2-40B4-BE49-F238E27FC236}">
                <a16:creationId xmlns:a16="http://schemas.microsoft.com/office/drawing/2014/main" id="{78AEC8F3-AD21-4D12-8DF6-B0BFB5719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413" y="4302968"/>
            <a:ext cx="23050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http://www.sfu.ca/~saunders/l33098/Ear.f/corti.html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6435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2CAB9594-1BE0-4A63-B369-3334A1B1A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1FFAFE-A306-4227-A572-A5162AEA1AD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61F322F-521E-4282-B6E3-D01EEAC79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85B9EEB-9179-4F1B-A74A-47B8CBFD5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71999"/>
            <a:ext cx="10753200" cy="3876793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Obecné poznatky o smyslovém vnímáni</a:t>
            </a:r>
          </a:p>
          <a:p>
            <a:pPr eaLnBrk="1" hangingPunct="1"/>
            <a:endParaRPr lang="en-GB" altLang="cs-CZ" sz="3200" dirty="0"/>
          </a:p>
          <a:p>
            <a:pPr eaLnBrk="1" hangingPunct="1"/>
            <a:r>
              <a:rPr lang="cs-CZ" altLang="cs-CZ" sz="3200" dirty="0"/>
              <a:t>Vnímání zvuku</a:t>
            </a:r>
            <a:endParaRPr lang="en-GB" altLang="cs-CZ" sz="3200" dirty="0"/>
          </a:p>
          <a:p>
            <a:pPr lvl="2"/>
            <a:endParaRPr lang="cs-CZ" altLang="cs-CZ" sz="2400" dirty="0"/>
          </a:p>
          <a:p>
            <a:pPr lvl="2"/>
            <a:r>
              <a:rPr lang="cs-CZ" altLang="cs-CZ" sz="2400" dirty="0"/>
              <a:t>Vlastnosti zvuku</a:t>
            </a:r>
          </a:p>
          <a:p>
            <a:pPr lvl="2"/>
            <a:endParaRPr lang="en-GB" altLang="cs-CZ" sz="2400" dirty="0"/>
          </a:p>
          <a:p>
            <a:pPr lvl="2"/>
            <a:r>
              <a:rPr lang="cs-CZ" altLang="cs-CZ" sz="2400" dirty="0"/>
              <a:t>Biofyzikální funkce ucha</a:t>
            </a:r>
          </a:p>
          <a:p>
            <a:pPr lvl="1" eaLnBrk="1" hangingPunct="1"/>
            <a:endParaRPr lang="cs-CZ" altLang="cs-CZ" sz="3200" dirty="0"/>
          </a:p>
          <a:p>
            <a:pPr lvl="1" eaLnBrk="1" hangingPunct="1"/>
            <a:endParaRPr lang="en-GB" altLang="cs-CZ" sz="3200" dirty="0"/>
          </a:p>
          <a:p>
            <a:pPr eaLnBrk="1" hangingPunct="1"/>
            <a:r>
              <a:rPr lang="cs-CZ" altLang="cs-CZ" sz="3200" dirty="0"/>
              <a:t>Biofyzikální funkce vestibulárního systému</a:t>
            </a:r>
            <a:endParaRPr lang="en-GB" altLang="cs-CZ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66970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5">
            <a:extLst>
              <a:ext uri="{FF2B5EF4-FFF2-40B4-BE49-F238E27FC236}">
                <a16:creationId xmlns:a16="http://schemas.microsoft.com/office/drawing/2014/main" id="{299563E1-6AA4-4AB8-954B-FDB1714F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170832-C819-4AC9-A303-436B98172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E8DF392-9DF1-4EFE-830E-AA18A5BEF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76957" y="766297"/>
            <a:ext cx="2314575" cy="7778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www.sickkids.on.ca/</a:t>
            </a:r>
            <a:r>
              <a:rPr lang="cs-CZ" altLang="cs-CZ" sz="1800" dirty="0" err="1">
                <a:solidFill>
                  <a:schemeClr val="tx1"/>
                </a:solidFill>
              </a:rPr>
              <a:t>auditorysciencelab</a:t>
            </a:r>
            <a:r>
              <a:rPr lang="cs-CZ" altLang="cs-CZ" sz="1800" dirty="0">
                <a:solidFill>
                  <a:schemeClr val="tx1"/>
                </a:solidFill>
              </a:rPr>
              <a:t>/pictures1.asp.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pic>
        <p:nvPicPr>
          <p:cNvPr id="41988" name="Picture 5" descr="Cochturn">
            <a:extLst>
              <a:ext uri="{FF2B5EF4-FFF2-40B4-BE49-F238E27FC236}">
                <a16:creationId xmlns:a16="http://schemas.microsoft.com/office/drawing/2014/main" id="{C8040EB8-EE1F-4CBD-9141-1271E8E4D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597217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7" descr="haircells">
            <a:extLst>
              <a:ext uri="{FF2B5EF4-FFF2-40B4-BE49-F238E27FC236}">
                <a16:creationId xmlns:a16="http://schemas.microsoft.com/office/drawing/2014/main" id="{2C9B6FFF-106A-42AD-8AF6-948865122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2305050"/>
            <a:ext cx="5148262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8">
            <a:extLst>
              <a:ext uri="{FF2B5EF4-FFF2-40B4-BE49-F238E27FC236}">
                <a16:creationId xmlns:a16="http://schemas.microsoft.com/office/drawing/2014/main" id="{E326451B-BD53-4C05-87E8-E48E2C52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4365626"/>
            <a:ext cx="360045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Obrázky získané pomocí SEM. Cortiho orgán s řadami vláskových buněk. Nahoře celkový pohled po odstranění vestibulární (</a:t>
            </a:r>
            <a:r>
              <a:rPr lang="cs-CZ" altLang="cs-CZ" sz="2000" dirty="0" err="1"/>
              <a:t>Reissnerovy</a:t>
            </a:r>
            <a:r>
              <a:rPr lang="cs-CZ" altLang="cs-CZ" sz="2000" dirty="0"/>
              <a:t>) a </a:t>
            </a:r>
            <a:r>
              <a:rPr lang="cs-CZ" altLang="cs-CZ" sz="2000" dirty="0" err="1"/>
              <a:t>tektoriální</a:t>
            </a:r>
            <a:r>
              <a:rPr lang="cs-CZ" altLang="cs-CZ" sz="2000" dirty="0"/>
              <a:t> membrány. Vpravo detail vláskových buněk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3152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>
            <a:extLst>
              <a:ext uri="{FF2B5EF4-FFF2-40B4-BE49-F238E27FC236}">
                <a16:creationId xmlns:a16="http://schemas.microsoft.com/office/drawing/2014/main" id="{D678B7F5-81BC-4139-B33C-3D1B14C5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33621-35CD-4558-8622-FCEC9773723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8DC3902-DA88-448F-AA4E-D4898162D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Cortiho orgán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D7A7A89-12A7-46F0-8CED-3296419DF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1339" y="1230313"/>
            <a:ext cx="9042191" cy="5472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perilymfa </a:t>
            </a:r>
            <a:r>
              <a:rPr lang="cs-CZ" altLang="cs-CZ" sz="2200" dirty="0"/>
              <a:t>- iontové složení jako </a:t>
            </a:r>
            <a:r>
              <a:rPr lang="cs-CZ" altLang="cs-CZ" sz="2200" dirty="0" err="1"/>
              <a:t>likvor</a:t>
            </a:r>
            <a:r>
              <a:rPr lang="cs-CZ" altLang="cs-CZ" sz="2200" dirty="0"/>
              <a:t>, bílkovin 2× více.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endolymfa</a:t>
            </a:r>
            <a:r>
              <a:rPr lang="cs-CZ" altLang="cs-CZ" sz="2200" dirty="0"/>
              <a:t> - obsah bílkovin jako </a:t>
            </a:r>
            <a:r>
              <a:rPr lang="cs-CZ" altLang="cs-CZ" sz="2200" dirty="0" err="1"/>
              <a:t>likvor</a:t>
            </a:r>
            <a:r>
              <a:rPr lang="cs-CZ" altLang="cs-CZ" sz="2200" dirty="0"/>
              <a:t>, avšak jen 1/10 iontů Na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a 30× víc K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- připomíná intracelulární tekutinu. 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Cortiho orgán: </a:t>
            </a:r>
            <a:r>
              <a:rPr lang="cs-CZ" altLang="cs-CZ" sz="2200" dirty="0"/>
              <a:t>obkladné, nosné a smyslové buňky.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Smyslové buňky C. orgánu: </a:t>
            </a:r>
            <a:r>
              <a:rPr lang="cs-CZ" altLang="cs-CZ" sz="2200" b="1" dirty="0"/>
              <a:t>buňky vláskové </a:t>
            </a:r>
            <a:r>
              <a:rPr lang="cs-CZ" altLang="cs-CZ" sz="2200" dirty="0"/>
              <a:t>(vnitřní a vnější). V hlemýždi je asi 4000 vnitřních a 20 000 zevních vláskových buněk.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Smyslové vlásky - </a:t>
            </a:r>
            <a:r>
              <a:rPr lang="cs-CZ" altLang="cs-CZ" sz="2200" dirty="0" err="1"/>
              <a:t>stereocilie</a:t>
            </a:r>
            <a:r>
              <a:rPr lang="cs-CZ" altLang="cs-CZ" sz="2200" dirty="0"/>
              <a:t> - deformuje </a:t>
            </a:r>
            <a:r>
              <a:rPr lang="cs-CZ" altLang="cs-CZ" sz="2200" b="1" dirty="0" err="1"/>
              <a:t>tektoriální</a:t>
            </a:r>
            <a:r>
              <a:rPr lang="cs-CZ" altLang="cs-CZ" sz="2200" b="1" dirty="0"/>
              <a:t> membrána</a:t>
            </a:r>
            <a:r>
              <a:rPr lang="cs-CZ" altLang="cs-CZ" sz="2200" dirty="0"/>
              <a:t>. Ohnutí vlásků k </a:t>
            </a:r>
            <a:r>
              <a:rPr lang="cs-CZ" altLang="cs-CZ" sz="2200" i="1" dirty="0"/>
              <a:t>lamina </a:t>
            </a:r>
            <a:r>
              <a:rPr lang="cs-CZ" altLang="cs-CZ" sz="2200" i="1" dirty="0" err="1"/>
              <a:t>spiralis</a:t>
            </a:r>
            <a:r>
              <a:rPr lang="cs-CZ" altLang="cs-CZ" sz="2200" dirty="0"/>
              <a:t> vede k depolarizaci, ohnutí vlásků ke </a:t>
            </a:r>
            <a:r>
              <a:rPr lang="cs-CZ" altLang="cs-CZ" sz="2200" i="1" dirty="0" err="1"/>
              <a:t>stria</a:t>
            </a:r>
            <a:r>
              <a:rPr lang="cs-CZ" altLang="cs-CZ" sz="2200" i="1" dirty="0"/>
              <a:t> </a:t>
            </a:r>
            <a:r>
              <a:rPr lang="cs-CZ" altLang="cs-CZ" sz="2200" i="1" dirty="0" err="1"/>
              <a:t>vascularis</a:t>
            </a:r>
            <a:r>
              <a:rPr lang="cs-CZ" altLang="cs-CZ" sz="2200" dirty="0"/>
              <a:t> způsobuje </a:t>
            </a:r>
            <a:r>
              <a:rPr lang="cs-CZ" altLang="cs-CZ" sz="2200" dirty="0" err="1"/>
              <a:t>hyperpolarizaci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Podráždění zevních buněk vibracemi vyvolá jejich aktivní kmitavý pohyb o stejné frekvenci, který se přenáší přes </a:t>
            </a:r>
            <a:r>
              <a:rPr lang="cs-CZ" altLang="cs-CZ" sz="2200" dirty="0" err="1"/>
              <a:t>tektoriální</a:t>
            </a:r>
            <a:r>
              <a:rPr lang="cs-CZ" altLang="cs-CZ" sz="2200" dirty="0"/>
              <a:t> membránu na vnitřní vláskové buňky. Takto dochází i k </a:t>
            </a:r>
            <a:r>
              <a:rPr lang="cs-CZ" altLang="cs-CZ" sz="2200" b="1" dirty="0"/>
              <a:t>zesílení akustických kmitů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Od vnitřních buněk vychází asi 95% neuronů (20 axonů od jedné buňky), od zevních buněk asi 5% neuronů - nervová zakončení 10ti zevních buněk se spojují v 1 axon. Nervových vláken vychází z  hlemýždě asi 25  - 30 tis.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567952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>
            <a:extLst>
              <a:ext uri="{FF2B5EF4-FFF2-40B4-BE49-F238E27FC236}">
                <a16:creationId xmlns:a16="http://schemas.microsoft.com/office/drawing/2014/main" id="{2E42A0EE-7F28-4F52-9D8C-331F72BC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BEB88E-5D36-408E-AFD3-592A2B311D5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3D295F7-3A67-424A-AB78-15797BD22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Mechanismus vnímání zvuku 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793E599-5267-4A94-B8A9-6ECD55C1E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err="1"/>
              <a:t>Békésyho</a:t>
            </a:r>
            <a:r>
              <a:rPr lang="cs-CZ" altLang="cs-CZ" sz="2400" b="1" dirty="0"/>
              <a:t> teorie postupující vlny. </a:t>
            </a:r>
            <a:r>
              <a:rPr lang="cs-CZ" altLang="cs-CZ" sz="2400" dirty="0"/>
              <a:t>Zvuk rozkmitá bazilární membránu a oblast maxima rozkmitu se posouvá s kmitočtem od vrcholu hlemýždě k jeho bázi.</a:t>
            </a:r>
            <a:endParaRPr lang="cs-CZ" altLang="cs-CZ" sz="2400" b="1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Předpoklad: smyslové buňky jsou</a:t>
            </a:r>
            <a:r>
              <a:rPr lang="cs-CZ" altLang="cs-CZ" sz="2400" b="1" dirty="0"/>
              <a:t> citlivé i na změnu rychlosti </a:t>
            </a:r>
            <a:r>
              <a:rPr lang="cs-CZ" altLang="cs-CZ" sz="2400" dirty="0"/>
              <a:t>výchylky </a:t>
            </a:r>
            <a:r>
              <a:rPr lang="cs-CZ" altLang="cs-CZ" sz="2400" dirty="0" err="1"/>
              <a:t>tektoriální</a:t>
            </a:r>
            <a:r>
              <a:rPr lang="cs-CZ" altLang="cs-CZ" sz="2400" dirty="0"/>
              <a:t> membrány.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Receptory v hlemýždi provádějí hrubou frekvenční analýzu, další zpracování přísluší sluchovým centrům.</a:t>
            </a: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Zvuk přichází k receptorům trojím způsobem: </a:t>
            </a:r>
            <a:r>
              <a:rPr lang="cs-CZ" altLang="cs-CZ" sz="2400" b="1" dirty="0"/>
              <a:t>Vedením </a:t>
            </a:r>
            <a:r>
              <a:rPr lang="cs-CZ" altLang="cs-CZ" sz="2400" b="1" dirty="0" err="1"/>
              <a:t>kůstkovým</a:t>
            </a:r>
            <a:r>
              <a:rPr lang="cs-CZ" altLang="cs-CZ" sz="2400" dirty="0"/>
              <a:t>,</a:t>
            </a:r>
            <a:r>
              <a:rPr lang="cs-CZ" altLang="cs-CZ" sz="2400" b="1" dirty="0"/>
              <a:t> vedením kostním </a:t>
            </a:r>
            <a:r>
              <a:rPr lang="cs-CZ" altLang="cs-CZ" sz="2400" dirty="0"/>
              <a:t>(práh asi o 40 dB vyšší) a vedením vzduchovým (kruhovým okénkem - málo).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37010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5">
            <a:extLst>
              <a:ext uri="{FF2B5EF4-FFF2-40B4-BE49-F238E27FC236}">
                <a16:creationId xmlns:a16="http://schemas.microsoft.com/office/drawing/2014/main" id="{129B2025-EC7D-4D7C-A3AD-7264AEF0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21F90D-BC34-4D9F-8D28-580F485B5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A9171C4-DFA2-4D50-87E6-FC1E36F61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7211144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Elektrické jevy spojené s recepcí zvuku 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5D1CE52-A32E-4C3C-ABD3-51CDB6132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5089" y="1600201"/>
            <a:ext cx="8611262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Perilymfa a endolymfa se liší v obsahu K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 a Na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. Endolymfa  se obsahem K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 blíží </a:t>
            </a:r>
            <a:r>
              <a:rPr lang="cs-CZ" altLang="cs-CZ" sz="2000" dirty="0" err="1"/>
              <a:t>intersticiu</a:t>
            </a:r>
            <a:r>
              <a:rPr lang="cs-CZ" altLang="cs-CZ" sz="2000" dirty="0"/>
              <a:t>. Mezi endolymfou a perilymfou je klidový potenciálový rozdíl </a:t>
            </a:r>
            <a:r>
              <a:rPr lang="cs-CZ" altLang="cs-CZ" sz="2000" b="1" dirty="0"/>
              <a:t>+ 80 </a:t>
            </a:r>
            <a:r>
              <a:rPr lang="cs-CZ" altLang="cs-CZ" sz="2000" b="1" dirty="0" err="1"/>
              <a:t>mV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endokochleární</a:t>
            </a:r>
            <a:r>
              <a:rPr lang="cs-CZ" altLang="cs-CZ" sz="2000" b="1" dirty="0"/>
              <a:t> potenciál.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Velké vláskové buňky C. orgánu mají proti perilymfě záporný potenciál -80 </a:t>
            </a:r>
            <a:r>
              <a:rPr lang="cs-CZ" altLang="cs-CZ" sz="2000" dirty="0" err="1"/>
              <a:t>mV</a:t>
            </a:r>
            <a:r>
              <a:rPr lang="cs-CZ" altLang="cs-CZ" sz="2000" dirty="0"/>
              <a:t>. </a:t>
            </a:r>
            <a:r>
              <a:rPr lang="cs-CZ" altLang="cs-CZ" sz="2000" b="1" dirty="0"/>
              <a:t>Potenciálový rozdíl mezi endolymfou a  vláskovými buňkami je asi 160 </a:t>
            </a:r>
            <a:r>
              <a:rPr lang="cs-CZ" altLang="cs-CZ" sz="2000" b="1" dirty="0" err="1"/>
              <a:t>mV</a:t>
            </a:r>
            <a:r>
              <a:rPr lang="cs-CZ" altLang="cs-CZ" sz="2000" b="1" dirty="0"/>
              <a:t>. 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Podráždění C. orgánu budí </a:t>
            </a:r>
            <a:r>
              <a:rPr lang="cs-CZ" altLang="cs-CZ" sz="2000" b="1" dirty="0"/>
              <a:t>kochleární mikrofonní potenciál</a:t>
            </a:r>
            <a:r>
              <a:rPr lang="cs-CZ" altLang="cs-CZ" sz="2000" dirty="0"/>
              <a:t>, snímatelný z hlemýždě. Při vyšších frekvencích se maximum mikrofonního potenciálu posouvá k bázi hlemýždě, v souladu s teorií postupující vlny. C. orgán není jen měnič energie, ale spíše biologický zesilovač.</a:t>
            </a: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/>
              <a:t>Negativní sumační potenciál</a:t>
            </a:r>
            <a:r>
              <a:rPr lang="cs-CZ" altLang="cs-CZ" sz="2000" dirty="0"/>
              <a:t> je způsoben podrážděním vnitřních vláskových buněk Cortiho orgánu.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Mechanismus vzniku výsledného </a:t>
            </a:r>
            <a:r>
              <a:rPr lang="en-GB" altLang="cs-CZ" sz="2000" b="1" dirty="0"/>
              <a:t>a</a:t>
            </a:r>
            <a:r>
              <a:rPr lang="cs-CZ" altLang="cs-CZ" sz="2000" b="1" dirty="0" err="1"/>
              <a:t>kčního</a:t>
            </a:r>
            <a:r>
              <a:rPr lang="cs-CZ" altLang="cs-CZ" sz="2000" b="1" dirty="0"/>
              <a:t> potenciálu</a:t>
            </a:r>
            <a:r>
              <a:rPr lang="en-GB" altLang="cs-CZ" sz="2000" dirty="0"/>
              <a:t> </a:t>
            </a:r>
            <a:r>
              <a:rPr lang="cs-CZ" altLang="cs-CZ" sz="2000" dirty="0"/>
              <a:t>vedeného sluchovým nervem není dosud zcela vysvětlen.</a:t>
            </a:r>
            <a:r>
              <a:rPr lang="en-GB" altLang="cs-CZ" sz="2000" dirty="0"/>
              <a:t> </a:t>
            </a:r>
            <a:r>
              <a:rPr lang="cs-CZ" altLang="cs-CZ" sz="2000" dirty="0"/>
              <a:t>Předpokládáme</a:t>
            </a:r>
            <a:r>
              <a:rPr lang="en-GB" altLang="cs-CZ" sz="2000" dirty="0"/>
              <a:t>: </a:t>
            </a:r>
            <a:r>
              <a:rPr lang="cs-CZ" altLang="cs-CZ" sz="2000" dirty="0"/>
              <a:t>Kochleární mikrofonní potenciál a též negativní sumační potenciál se podílejí na vzniku akčního potenciálu</a:t>
            </a:r>
            <a:r>
              <a:rPr lang="en-GB" altLang="cs-CZ" sz="2000" dirty="0"/>
              <a:t>. 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05004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2C08D1C0-9D0F-4E90-9CB4-F1B6E3464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6923112" cy="1143000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Otoakustická</a:t>
            </a:r>
            <a:r>
              <a:rPr lang="cs-CZ" altLang="cs-CZ" dirty="0">
                <a:solidFill>
                  <a:srgbClr val="0000DC"/>
                </a:solidFill>
              </a:rPr>
              <a:t> emise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342CD60A-D6B5-4E80-9B61-D2A927ADA3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2214970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Vnitřní ucho je samo též zdrojem zvuku, který se může objevit po podráždění zvukem z okolí i spontánně. Tyto zvuky jsou ovšem tak slabé, že je sami většinou nemůžeme zaslechnout. Vznikají patrně chvěním zevních vláskových buněk s frekvencí 500 – 4500 Hz.</a:t>
            </a:r>
          </a:p>
          <a:p>
            <a:pPr eaLnBrk="1" hangingPunct="1"/>
            <a:r>
              <a:rPr lang="cs-CZ" altLang="cs-CZ" sz="2400" dirty="0"/>
              <a:t>Zjišťuje se především jejich výbavnost u novorozenců.</a:t>
            </a:r>
          </a:p>
        </p:txBody>
      </p:sp>
      <p:sp>
        <p:nvSpPr>
          <p:cNvPr id="50180" name="Zástupný symbol pro číslo snímku 3">
            <a:extLst>
              <a:ext uri="{FF2B5EF4-FFF2-40B4-BE49-F238E27FC236}">
                <a16:creationId xmlns:a16="http://schemas.microsoft.com/office/drawing/2014/main" id="{D4E99696-3E44-431A-89D9-A9D91A64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FFCF9-D5DA-4FC3-A774-CCBB7BD645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pic>
        <p:nvPicPr>
          <p:cNvPr id="50181" name="Picture 2" descr="13905_Figure1">
            <a:extLst>
              <a:ext uri="{FF2B5EF4-FFF2-40B4-BE49-F238E27FC236}">
                <a16:creationId xmlns:a16="http://schemas.microsoft.com/office/drawing/2014/main" id="{596CD261-7A42-4FAB-AB49-6E5E2B6B4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58" y="4372003"/>
            <a:ext cx="4816317" cy="200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899906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F5D0B688-1348-4569-9CC8-DFCF6EE3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F30403-C565-4724-BBC8-44C34E4E6F5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D740020-77EE-4C2E-88F6-D9C121E5A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Biofyzikální funkce vestibulárního systému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AEB527A-5F4A-4C28-A5A9-62871F2D8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7624" y="1412876"/>
            <a:ext cx="9144000" cy="49688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Vestibulární systém </a:t>
            </a:r>
            <a:r>
              <a:rPr lang="cs-CZ" altLang="cs-CZ" sz="2400" dirty="0"/>
              <a:t>- vnímání polohy a zrychlení -  umístěn v kanálcích skalní kosti, labyrintu. Tvořen třemi </a:t>
            </a:r>
            <a:r>
              <a:rPr lang="cs-CZ" altLang="cs-CZ" sz="2400" b="1" dirty="0"/>
              <a:t>polokruhovitými kanálky</a:t>
            </a:r>
            <a:r>
              <a:rPr lang="cs-CZ" altLang="cs-CZ" sz="2400" dirty="0"/>
              <a:t>, ležícími ve třech vzájemně kolmých rovinách. Kanálky vycházejí z </a:t>
            </a:r>
            <a:r>
              <a:rPr lang="cs-CZ" altLang="cs-CZ" sz="2400" b="1" dirty="0" err="1"/>
              <a:t>utrikulu</a:t>
            </a:r>
            <a:r>
              <a:rPr lang="cs-CZ" altLang="cs-CZ" sz="2400" dirty="0"/>
              <a:t>, spojeného se </a:t>
            </a:r>
            <a:r>
              <a:rPr lang="cs-CZ" altLang="cs-CZ" sz="2400" b="1" dirty="0" err="1"/>
              <a:t>sakulem</a:t>
            </a:r>
            <a:r>
              <a:rPr lang="cs-CZ" altLang="cs-CZ" sz="2400" dirty="0"/>
              <a:t>. Komunikují i s </a:t>
            </a:r>
            <a:r>
              <a:rPr lang="cs-CZ" altLang="cs-CZ" sz="2400" i="1" dirty="0" err="1"/>
              <a:t>ductus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cochlearis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Jedno ústí každého kanálku je rozšířeno v </a:t>
            </a:r>
            <a:r>
              <a:rPr lang="cs-CZ" altLang="cs-CZ" sz="2400" b="1" dirty="0" err="1"/>
              <a:t>ampulu</a:t>
            </a:r>
            <a:r>
              <a:rPr lang="cs-CZ" altLang="cs-CZ" sz="2400" b="1" dirty="0"/>
              <a:t>, </a:t>
            </a:r>
            <a:r>
              <a:rPr lang="cs-CZ" altLang="cs-CZ" sz="2400" dirty="0"/>
              <a:t>přepaženou ampulární </a:t>
            </a:r>
            <a:r>
              <a:rPr lang="cs-CZ" altLang="cs-CZ" sz="2400" b="1" dirty="0" err="1"/>
              <a:t>kristou</a:t>
            </a:r>
            <a:r>
              <a:rPr lang="cs-CZ" altLang="cs-CZ" sz="2400" b="1" dirty="0"/>
              <a:t>. </a:t>
            </a:r>
            <a:r>
              <a:rPr lang="cs-CZ" altLang="cs-CZ" sz="2400" dirty="0"/>
              <a:t>Na spodině </a:t>
            </a:r>
            <a:r>
              <a:rPr lang="cs-CZ" altLang="cs-CZ" sz="2400" dirty="0" err="1"/>
              <a:t>utrikulu</a:t>
            </a:r>
            <a:r>
              <a:rPr lang="cs-CZ" altLang="cs-CZ" sz="2400" dirty="0"/>
              <a:t> je vyvýšenina</a:t>
            </a:r>
            <a:r>
              <a:rPr lang="cs-CZ" altLang="cs-CZ" sz="2400" i="1" dirty="0"/>
              <a:t> </a:t>
            </a:r>
            <a:r>
              <a:rPr lang="cs-CZ" altLang="cs-CZ" sz="2400" b="1" i="1" dirty="0" err="1"/>
              <a:t>macula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utriculi</a:t>
            </a:r>
            <a:r>
              <a:rPr lang="cs-CZ" altLang="cs-CZ" sz="2400" b="1" dirty="0"/>
              <a:t>, </a:t>
            </a:r>
            <a:r>
              <a:rPr lang="cs-CZ" altLang="cs-CZ" sz="2400" dirty="0"/>
              <a:t>na stěně </a:t>
            </a:r>
            <a:r>
              <a:rPr lang="cs-CZ" altLang="cs-CZ" sz="2400" dirty="0" err="1"/>
              <a:t>sakulu</a:t>
            </a:r>
            <a:r>
              <a:rPr lang="cs-CZ" altLang="cs-CZ" sz="2400" dirty="0"/>
              <a:t> </a:t>
            </a:r>
            <a:r>
              <a:rPr lang="cs-CZ" altLang="cs-CZ" sz="2400" b="1" i="1" dirty="0" err="1"/>
              <a:t>macula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sacculi</a:t>
            </a:r>
            <a:r>
              <a:rPr lang="cs-CZ" altLang="cs-CZ" sz="2400" b="1" dirty="0"/>
              <a:t>. </a:t>
            </a:r>
            <a:r>
              <a:rPr lang="cs-CZ" altLang="cs-CZ" sz="2400" dirty="0"/>
              <a:t>Ampulární </a:t>
            </a:r>
            <a:r>
              <a:rPr lang="cs-CZ" altLang="cs-CZ" sz="2400" dirty="0" err="1"/>
              <a:t>kristy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makuly</a:t>
            </a:r>
            <a:r>
              <a:rPr lang="cs-CZ" altLang="cs-CZ" sz="2400" dirty="0"/>
              <a:t> jsou tvořeny smyslovým epitelem, složeným z </a:t>
            </a:r>
            <a:r>
              <a:rPr lang="cs-CZ" altLang="cs-CZ" sz="2400" b="1" dirty="0"/>
              <a:t>vláskových buněk </a:t>
            </a:r>
            <a:r>
              <a:rPr lang="cs-CZ" altLang="cs-CZ" sz="2400" dirty="0"/>
              <a:t>a buněk podpůrných. Součástí </a:t>
            </a:r>
            <a:r>
              <a:rPr lang="cs-CZ" altLang="cs-CZ" sz="2400" dirty="0" err="1"/>
              <a:t>v.s</a:t>
            </a:r>
            <a:r>
              <a:rPr lang="cs-CZ" altLang="cs-CZ" sz="2400" dirty="0"/>
              <a:t>. jsou </a:t>
            </a:r>
            <a:r>
              <a:rPr lang="cs-CZ" altLang="cs-CZ" sz="2400" dirty="0" err="1"/>
              <a:t>gelatinózní</a:t>
            </a:r>
            <a:r>
              <a:rPr lang="cs-CZ" altLang="cs-CZ" sz="2400" dirty="0"/>
              <a:t> </a:t>
            </a:r>
            <a:r>
              <a:rPr lang="cs-CZ" altLang="cs-CZ" sz="2400" b="1" dirty="0"/>
              <a:t>kupuly</a:t>
            </a:r>
            <a:r>
              <a:rPr lang="cs-CZ" altLang="cs-CZ" sz="2400" dirty="0"/>
              <a:t> na ampulárních </a:t>
            </a:r>
            <a:r>
              <a:rPr lang="cs-CZ" altLang="cs-CZ" sz="2400" dirty="0" err="1"/>
              <a:t>kristách</a:t>
            </a:r>
            <a:r>
              <a:rPr lang="cs-CZ" altLang="cs-CZ" sz="2400" dirty="0"/>
              <a:t> a </a:t>
            </a:r>
            <a:r>
              <a:rPr lang="cs-CZ" altLang="cs-CZ" sz="2400" b="1" dirty="0"/>
              <a:t>statolitové membrány</a:t>
            </a:r>
            <a:r>
              <a:rPr lang="cs-CZ" altLang="cs-CZ" sz="2400" dirty="0"/>
              <a:t> na </a:t>
            </a:r>
            <a:r>
              <a:rPr lang="cs-CZ" altLang="cs-CZ" sz="2400" dirty="0" err="1"/>
              <a:t>makulách</a:t>
            </a:r>
            <a:r>
              <a:rPr lang="cs-CZ" altLang="cs-CZ" sz="2400" dirty="0"/>
              <a:t>. Jejich funkcí je dráždit </a:t>
            </a:r>
            <a:r>
              <a:rPr lang="cs-CZ" altLang="cs-CZ" sz="2400" dirty="0" err="1"/>
              <a:t>stereocilie</a:t>
            </a:r>
            <a:r>
              <a:rPr lang="cs-CZ" altLang="cs-CZ" sz="2400" dirty="0"/>
              <a:t> smyslových buněk. Ve statolitových membránách jsou </a:t>
            </a:r>
            <a:r>
              <a:rPr lang="cs-CZ" altLang="cs-CZ" sz="2400" b="1" dirty="0" err="1"/>
              <a:t>statokonie</a:t>
            </a:r>
            <a:r>
              <a:rPr lang="cs-CZ" altLang="cs-CZ" sz="2400" b="1" dirty="0"/>
              <a:t> </a:t>
            </a:r>
            <a:r>
              <a:rPr lang="cs-CZ" altLang="cs-CZ" sz="2400" dirty="0"/>
              <a:t>- krystalky CaCO</a:t>
            </a:r>
            <a:r>
              <a:rPr lang="cs-CZ" altLang="cs-CZ" sz="2400" baseline="-25000" dirty="0"/>
              <a:t>3</a:t>
            </a:r>
            <a:r>
              <a:rPr lang="cs-CZ" altLang="cs-CZ" sz="2400" dirty="0"/>
              <a:t>, které zvyšují hmotnost </a:t>
            </a:r>
            <a:r>
              <a:rPr lang="cs-CZ" altLang="cs-CZ" sz="2400" dirty="0" err="1"/>
              <a:t>gelatinózní</a:t>
            </a:r>
            <a:r>
              <a:rPr lang="cs-CZ" altLang="cs-CZ" sz="2400" dirty="0"/>
              <a:t> membrány.</a:t>
            </a:r>
            <a:endParaRPr lang="cs-CZ" altLang="cs-CZ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8381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33C3B457-5914-42A5-AD69-08BB0067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C11AE3-D1C4-4E16-A27F-AF4C950DE0E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18F4E23-8CEA-48A7-A6C4-DC1276B7A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Biofyzikální funkce vestibulárního systému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A20C46F-02A7-4228-AE4C-A73F1CD6B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660564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Polokruhovité kanálky umožňují analýzu rotačního pohybu hlavy. </a:t>
            </a:r>
            <a:r>
              <a:rPr lang="cs-CZ" altLang="cs-CZ" sz="2400" dirty="0"/>
              <a:t>Receptory ampulárních </a:t>
            </a:r>
            <a:r>
              <a:rPr lang="cs-CZ" altLang="cs-CZ" sz="2400" dirty="0" err="1"/>
              <a:t>krist</a:t>
            </a:r>
            <a:r>
              <a:rPr lang="cs-CZ" altLang="cs-CZ" sz="2400" dirty="0"/>
              <a:t> reagují na úhlové zrychlení. Kupuly </a:t>
            </a:r>
            <a:r>
              <a:rPr lang="cs-CZ" altLang="cs-CZ" sz="2400" dirty="0" err="1"/>
              <a:t>krist</a:t>
            </a:r>
            <a:r>
              <a:rPr lang="cs-CZ" altLang="cs-CZ" sz="2400" dirty="0"/>
              <a:t> pracují jako záklopky, které se prouděním endolymfy vychylují a dráždí ohýbáním vlásky smyslových buněk.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Receptory </a:t>
            </a:r>
            <a:r>
              <a:rPr lang="cs-CZ" altLang="cs-CZ" sz="2400" b="1" dirty="0" err="1"/>
              <a:t>utrikulu</a:t>
            </a:r>
            <a:r>
              <a:rPr lang="cs-CZ" altLang="cs-CZ" sz="2400" b="1" dirty="0"/>
              <a:t> a </a:t>
            </a:r>
            <a:r>
              <a:rPr lang="cs-CZ" altLang="cs-CZ" sz="2400" b="1" dirty="0" err="1"/>
              <a:t>sakulu</a:t>
            </a:r>
            <a:r>
              <a:rPr lang="cs-CZ" altLang="cs-CZ" sz="2400" b="1" dirty="0"/>
              <a:t> reagují na lineární zrychlení a gravitaci. </a:t>
            </a:r>
            <a:r>
              <a:rPr lang="cs-CZ" altLang="cs-CZ" sz="2400" dirty="0"/>
              <a:t>Při změně polohy hlavy se statolitová membrána posune vůči vláskům smyslových buněk, které tím podráždí. Největší význam mají pro udržení vzpřímeného postavení těla, tj. pro tzv. </a:t>
            </a:r>
            <a:r>
              <a:rPr lang="cs-CZ" altLang="cs-CZ" sz="2400" b="1" dirty="0"/>
              <a:t>statické reflexy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2459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7321920C-B8DC-4D12-B237-690BE7DB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8FD5E5-26FD-4E0B-9335-796CF97F884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BAEEB4B-1AA6-4662-856B-BB8E33A0C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Statokinetický</a:t>
            </a:r>
            <a:r>
              <a:rPr lang="cs-CZ" altLang="cs-CZ" dirty="0">
                <a:solidFill>
                  <a:srgbClr val="0000DC"/>
                </a:solidFill>
              </a:rPr>
              <a:t> orgán</a:t>
            </a:r>
          </a:p>
        </p:txBody>
      </p:sp>
      <p:pic>
        <p:nvPicPr>
          <p:cNvPr id="55300" name="Picture 5" descr="innerearlabyrinth">
            <a:extLst>
              <a:ext uri="{FF2B5EF4-FFF2-40B4-BE49-F238E27FC236}">
                <a16:creationId xmlns:a16="http://schemas.microsoft.com/office/drawing/2014/main" id="{89ACCC64-E534-4D8E-BD89-DE2EBDEAC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92" y="1268413"/>
            <a:ext cx="7137463" cy="535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6">
            <a:extLst>
              <a:ext uri="{FF2B5EF4-FFF2-40B4-BE49-F238E27FC236}">
                <a16:creationId xmlns:a16="http://schemas.microsoft.com/office/drawing/2014/main" id="{8582F396-F37D-4930-A691-959FDB0D6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7114" y="6017450"/>
            <a:ext cx="568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http://www.driesen.com/innerearlabyrinth.jpg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AB435A-43EA-4A82-A969-D75943CE9838}"/>
              </a:ext>
            </a:extLst>
          </p:cNvPr>
          <p:cNvSpPr txBox="1"/>
          <p:nvPr/>
        </p:nvSpPr>
        <p:spPr>
          <a:xfrm>
            <a:off x="720000" y="2623930"/>
            <a:ext cx="22696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F0000"/>
                </a:solidFill>
                <a:latin typeface="+mn-lt"/>
              </a:rPr>
              <a:t>Polokruhové kanálky leží v rovinách na sebe kolmých!!</a:t>
            </a:r>
            <a:endParaRPr lang="en-GB" sz="20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00681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6">
            <a:extLst>
              <a:ext uri="{FF2B5EF4-FFF2-40B4-BE49-F238E27FC236}">
                <a16:creationId xmlns:a16="http://schemas.microsoft.com/office/drawing/2014/main" id="{310F236A-74E7-45E8-B253-6F0D784F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56DB7C-7748-4760-8E64-733A03F53B4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/>
          </a:p>
        </p:txBody>
      </p:sp>
      <p:sp>
        <p:nvSpPr>
          <p:cNvPr id="57347" name="Rectangle 6">
            <a:extLst>
              <a:ext uri="{FF2B5EF4-FFF2-40B4-BE49-F238E27FC236}">
                <a16:creationId xmlns:a16="http://schemas.microsoft.com/office/drawing/2014/main" id="{9E0CE78C-76E5-4185-A769-128959FEB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5163" y="342900"/>
            <a:ext cx="3935550" cy="11430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00DC"/>
                </a:solidFill>
              </a:rPr>
              <a:t>Funkce kupul a ampulárních </a:t>
            </a:r>
            <a:r>
              <a:rPr lang="cs-CZ" altLang="cs-CZ" sz="2800" dirty="0" err="1">
                <a:solidFill>
                  <a:srgbClr val="0000DC"/>
                </a:solidFill>
              </a:rPr>
              <a:t>krist</a:t>
            </a:r>
            <a:r>
              <a:rPr lang="cs-CZ" altLang="cs-CZ" sz="2800" dirty="0">
                <a:solidFill>
                  <a:srgbClr val="0000DC"/>
                </a:solidFill>
              </a:rPr>
              <a:t>, </a:t>
            </a:r>
            <a:r>
              <a:rPr lang="cs-CZ" altLang="cs-CZ" sz="2000" dirty="0">
                <a:solidFill>
                  <a:srgbClr val="0000DC"/>
                </a:solidFill>
              </a:rPr>
              <a:t>vliv proudění endolymfy v kanálcích </a:t>
            </a:r>
          </a:p>
        </p:txBody>
      </p:sp>
      <p:graphicFrame>
        <p:nvGraphicFramePr>
          <p:cNvPr id="57348" name="Object 3">
            <a:extLst>
              <a:ext uri="{FF2B5EF4-FFF2-40B4-BE49-F238E27FC236}">
                <a16:creationId xmlns:a16="http://schemas.microsoft.com/office/drawing/2014/main" id="{C67D14A1-1B9E-47F9-889A-6F55B6D813D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847850" y="260350"/>
          <a:ext cx="3246438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3238952" imgH="6171429" progId="Obraz programu Malování">
                  <p:embed/>
                </p:oleObj>
              </mc:Choice>
              <mc:Fallback>
                <p:oleObj name="Rastrový obraz" r:id="rId3" imgW="3238952" imgH="6171429" progId="Obraz programu Malování">
                  <p:embed/>
                  <p:pic>
                    <p:nvPicPr>
                      <p:cNvPr id="57348" name="Object 3">
                        <a:extLst>
                          <a:ext uri="{FF2B5EF4-FFF2-40B4-BE49-F238E27FC236}">
                            <a16:creationId xmlns:a16="http://schemas.microsoft.com/office/drawing/2014/main" id="{C67D14A1-1B9E-47F9-889A-6F55B6D813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60350"/>
                        <a:ext cx="3246438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Line 8">
            <a:extLst>
              <a:ext uri="{FF2B5EF4-FFF2-40B4-BE49-F238E27FC236}">
                <a16:creationId xmlns:a16="http://schemas.microsoft.com/office/drawing/2014/main" id="{17A645E7-C942-4B15-BD27-CCF2416003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8438" y="1125538"/>
            <a:ext cx="1565426" cy="206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57350" name="Line 11">
            <a:extLst>
              <a:ext uri="{FF2B5EF4-FFF2-40B4-BE49-F238E27FC236}">
                <a16:creationId xmlns:a16="http://schemas.microsoft.com/office/drawing/2014/main" id="{C0BE3B09-F19A-4B3C-809B-14DD7E9A7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8438" y="620713"/>
            <a:ext cx="3089276" cy="165101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57351" name="Text Box 14">
            <a:extLst>
              <a:ext uri="{FF2B5EF4-FFF2-40B4-BE49-F238E27FC236}">
                <a16:creationId xmlns:a16="http://schemas.microsoft.com/office/drawing/2014/main" id="{252A21E8-83FB-4123-A0D6-82B1400A9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81750"/>
            <a:ext cx="435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>
                <a:solidFill>
                  <a:srgbClr val="00287D"/>
                </a:solidFill>
              </a:rPr>
              <a:t>http://www.bcm.tmc.edu/oto/studs/rotation.gif</a:t>
            </a:r>
          </a:p>
        </p:txBody>
      </p:sp>
      <p:pic>
        <p:nvPicPr>
          <p:cNvPr id="57352" name="Picture 16" descr="crista1">
            <a:extLst>
              <a:ext uri="{FF2B5EF4-FFF2-40B4-BE49-F238E27FC236}">
                <a16:creationId xmlns:a16="http://schemas.microsoft.com/office/drawing/2014/main" id="{EF398DFD-5749-4F0E-8EF4-5475CD3BB6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96989" y="2185193"/>
            <a:ext cx="3405187" cy="3849687"/>
          </a:xfrm>
          <a:noFill/>
        </p:spPr>
      </p:pic>
      <p:sp>
        <p:nvSpPr>
          <p:cNvPr id="57353" name="Rectangle 19">
            <a:extLst>
              <a:ext uri="{FF2B5EF4-FFF2-40B4-BE49-F238E27FC236}">
                <a16:creationId xmlns:a16="http://schemas.microsoft.com/office/drawing/2014/main" id="{BB62C71C-33A8-4577-B0E3-24666C36BC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07412" y="3731418"/>
            <a:ext cx="3673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1600" dirty="0">
                <a:solidFill>
                  <a:srgbClr val="00287D"/>
                </a:solidFill>
              </a:rPr>
              <a:t>http://cellbio.utmb.edu/microanatomy/Ear/crista1.jpg</a:t>
            </a:r>
          </a:p>
        </p:txBody>
      </p:sp>
    </p:spTree>
    <p:extLst>
      <p:ext uri="{BB962C8B-B14F-4D97-AF65-F5344CB8AC3E}">
        <p14:creationId xmlns:p14="http://schemas.microsoft.com/office/powerpoint/2010/main" val="223852337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5">
            <a:extLst>
              <a:ext uri="{FF2B5EF4-FFF2-40B4-BE49-F238E27FC236}">
                <a16:creationId xmlns:a16="http://schemas.microsoft.com/office/drawing/2014/main" id="{2ACDA12D-6C0E-4B96-A889-BE73437F2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E01909-34CC-4A7B-A5E0-483A0E532D1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8A5976D-015B-456F-BB97-E69D24789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Statolitová (</a:t>
            </a:r>
            <a:r>
              <a:rPr lang="cs-CZ" altLang="cs-CZ" sz="4000" dirty="0" err="1">
                <a:solidFill>
                  <a:srgbClr val="0000DC"/>
                </a:solidFill>
              </a:rPr>
              <a:t>otolitová</a:t>
            </a:r>
            <a:r>
              <a:rPr lang="cs-CZ" altLang="cs-CZ" sz="4000" dirty="0">
                <a:solidFill>
                  <a:srgbClr val="0000DC"/>
                </a:solidFill>
              </a:rPr>
              <a:t>) membrána v </a:t>
            </a:r>
            <a:r>
              <a:rPr lang="cs-CZ" altLang="cs-CZ" sz="4000" dirty="0" err="1">
                <a:solidFill>
                  <a:srgbClr val="0000DC"/>
                </a:solidFill>
              </a:rPr>
              <a:t>sakulu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pic>
        <p:nvPicPr>
          <p:cNvPr id="59396" name="Picture 5" descr="macula3.jpg (75179 bytes)">
            <a:extLst>
              <a:ext uri="{FF2B5EF4-FFF2-40B4-BE49-F238E27FC236}">
                <a16:creationId xmlns:a16="http://schemas.microsoft.com/office/drawing/2014/main" id="{ED86B6AE-4EBD-41F5-BE62-C99FE0194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1651000"/>
            <a:ext cx="60483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 Box 6">
            <a:extLst>
              <a:ext uri="{FF2B5EF4-FFF2-40B4-BE49-F238E27FC236}">
                <a16:creationId xmlns:a16="http://schemas.microsoft.com/office/drawing/2014/main" id="{24AB8F26-337C-4A96-A52D-130E84A03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5805488"/>
            <a:ext cx="6480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cellbio.utmb.edu/.../</a:t>
            </a:r>
            <a:r>
              <a:rPr lang="cs-CZ" altLang="cs-CZ" sz="1600" dirty="0" err="1"/>
              <a:t>Ear</a:t>
            </a:r>
            <a:r>
              <a:rPr lang="cs-CZ" altLang="cs-CZ" sz="1600" dirty="0"/>
              <a:t>/ organization_of_the_inner_ear.htm. </a:t>
            </a:r>
          </a:p>
        </p:txBody>
      </p:sp>
    </p:spTree>
    <p:extLst>
      <p:ext uri="{BB962C8B-B14F-4D97-AF65-F5344CB8AC3E}">
        <p14:creationId xmlns:p14="http://schemas.microsoft.com/office/powerpoint/2010/main" val="21573073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76C01D56-13C2-4698-905B-ED44F585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6EFCE5-49C4-4628-940A-DDE4F756CE7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42A7AB6-2D43-4BFF-9146-595BD09B5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Biofyzika vnímání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D7595E6-923E-47ED-BEB1-88EF777D6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Obecná charakteristika smyslového vnímání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FF0000"/>
                </a:solidFill>
              </a:rPr>
              <a:t>Smyslové vnímání </a:t>
            </a:r>
            <a:r>
              <a:rPr lang="cs-CZ" altLang="cs-CZ" sz="2800" b="1" dirty="0"/>
              <a:t>- </a:t>
            </a:r>
            <a:r>
              <a:rPr lang="cs-CZ" altLang="cs-CZ" sz="2800" dirty="0"/>
              <a:t>příjem a uvědomování si informací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800" dirty="0"/>
          </a:p>
          <a:p>
            <a:pPr lvl="2">
              <a:lnSpc>
                <a:spcPct val="80000"/>
              </a:lnSpc>
            </a:pPr>
            <a:r>
              <a:rPr lang="cs-CZ" altLang="cs-CZ" sz="2400" dirty="0"/>
              <a:t>a) z vnějšího prostředí:</a:t>
            </a:r>
            <a:r>
              <a:rPr lang="cs-CZ" altLang="cs-CZ" sz="2400" b="1" dirty="0"/>
              <a:t> </a:t>
            </a:r>
            <a:r>
              <a:rPr lang="cs-CZ" altLang="cs-CZ" sz="2400" dirty="0"/>
              <a:t>Zrak, sluch, čich, chuť a hmat</a:t>
            </a:r>
          </a:p>
          <a:p>
            <a:pPr lvl="2">
              <a:lnSpc>
                <a:spcPct val="80000"/>
              </a:lnSpc>
            </a:pPr>
            <a:endParaRPr lang="cs-CZ" altLang="cs-CZ" sz="2400" dirty="0"/>
          </a:p>
          <a:p>
            <a:pPr lvl="2">
              <a:lnSpc>
                <a:spcPct val="80000"/>
              </a:lnSpc>
            </a:pPr>
            <a:r>
              <a:rPr lang="cs-CZ" altLang="cs-CZ" sz="2400" dirty="0"/>
              <a:t>b) z nitra organismu: informace o poloze, aktivním i pasivním pohybu (vestibulární aparát, nervová zakončení v muskuloskeletálním systému), změnách složení vnitřního prostředí a bolest.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rgbClr val="FF0000"/>
                </a:solidFill>
              </a:rPr>
              <a:t>Komplexní pocity</a:t>
            </a:r>
            <a:r>
              <a:rPr lang="cs-CZ" altLang="cs-CZ" sz="2800" dirty="0"/>
              <a:t>:</a:t>
            </a:r>
            <a:r>
              <a:rPr lang="cs-CZ" altLang="cs-CZ" sz="2800" b="1" dirty="0"/>
              <a:t> </a:t>
            </a:r>
            <a:r>
              <a:rPr lang="cs-CZ" altLang="cs-CZ" sz="2800" dirty="0"/>
              <a:t>hlad, žízeň, únava aj.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685550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>
            <a:extLst>
              <a:ext uri="{FF2B5EF4-FFF2-40B4-BE49-F238E27FC236}">
                <a16:creationId xmlns:a16="http://schemas.microsoft.com/office/drawing/2014/main" id="{0CA056FD-0700-4152-9CD5-CB1F6213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54BD2C-8534-44AA-98B0-3A9CC7D6F2D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23AA41C9-8441-46F3-9B38-D9AC2321ED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15978" y="836614"/>
            <a:ext cx="7583709" cy="4968875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0000DC"/>
                </a:solidFill>
              </a:rPr>
              <a:t>Autor: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0000DC"/>
                </a:solidFill>
              </a:rPr>
            </a:b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Obsahová spolupráce: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Ivo Hrazdira, Carmel J. Caruana</a:t>
            </a:r>
            <a:br>
              <a:rPr lang="cs-CZ" altLang="cs-CZ" sz="3200" dirty="0">
                <a:solidFill>
                  <a:srgbClr val="0000DC"/>
                </a:solidFill>
              </a:rPr>
            </a:b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>poslední </a:t>
            </a:r>
            <a:r>
              <a:rPr lang="cs-CZ" altLang="cs-CZ" sz="2400">
                <a:solidFill>
                  <a:schemeClr val="tx1"/>
                </a:solidFill>
              </a:rPr>
              <a:t>revize září </a:t>
            </a:r>
            <a:r>
              <a:rPr lang="cs-CZ" altLang="cs-CZ" sz="2400" dirty="0">
                <a:solidFill>
                  <a:schemeClr val="tx1"/>
                </a:solidFill>
              </a:rPr>
              <a:t>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14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4C9C3A67-17C6-404A-B888-F1036D78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B69F5B-683A-4066-96A7-782D4ED498F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7B0FC7B-B810-4BA7-B143-A7D858E03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Rozdělení receptorů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B6DDC6B-94B5-4677-BB50-A91350278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9835" y="1034875"/>
            <a:ext cx="8872329" cy="54451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a) Podle druhu působící energie: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mechanoreceptory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termoreceptory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chemoreceptory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fotoreceptory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adekvátními a neadekvátní podněty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b) Podle složitosti: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volná nervová zakončení (bolest)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smyslová tělíska (senzitivní nervové vlákno + vazivový obal)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smyslové buňky (součásti smyslových orgánů)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- specificita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nespecifické: </a:t>
            </a:r>
            <a:r>
              <a:rPr lang="cs-CZ" altLang="cs-CZ" sz="1800" dirty="0"/>
              <a:t>receptory bolesti - reagují na různé podněty.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c) Dle místa vzniku podnětů a způsobu jejich zachycení: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telereceptory</a:t>
            </a:r>
            <a:r>
              <a:rPr lang="cs-CZ" altLang="cs-CZ" sz="1800" dirty="0"/>
              <a:t> (zrak, sluch, čich),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exteroreceptory (z povrchu organismu  - kožní čití, chuť),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proprioreceptory, ve svalech, šlachách a kloubech i v rovnovážném ústrojí -  informují o poloze i pohybu těla,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interoreceptory</a:t>
            </a:r>
            <a:r>
              <a:rPr lang="cs-CZ" altLang="cs-CZ" sz="1800" dirty="0"/>
              <a:t> - ve vnitřních orgánech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BA1AD01-1C2F-47D3-BD9D-57A980739676}"/>
              </a:ext>
            </a:extLst>
          </p:cNvPr>
          <p:cNvSpPr txBox="1"/>
          <p:nvPr/>
        </p:nvSpPr>
        <p:spPr>
          <a:xfrm rot="3572357">
            <a:off x="6744032" y="3399984"/>
            <a:ext cx="69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>
                <a:solidFill>
                  <a:srgbClr val="FF0000"/>
                </a:solidFill>
              </a:rPr>
              <a:t>Biofyzika považuje receptory především za měniče energie</a:t>
            </a:r>
            <a:r>
              <a:rPr lang="cs-CZ" altLang="cs-CZ" sz="20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8291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6">
            <a:extLst>
              <a:ext uri="{FF2B5EF4-FFF2-40B4-BE49-F238E27FC236}">
                <a16:creationId xmlns:a16="http://schemas.microsoft.com/office/drawing/2014/main" id="{21B498F6-C898-4C3B-87A7-10FA7FB6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C7CAC8-6318-4B52-9D50-5C2438E54E4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D9872C5-2DB2-4880-A2E7-43CD4611F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799513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Převodní funkce receptorů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E1F4AB8-93D8-4637-BA77-411D8202D3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6000" y="1494846"/>
            <a:ext cx="5364913" cy="4875794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Primární odpověď smyslové buňky na podnět: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receptorový</a:t>
            </a:r>
            <a:r>
              <a:rPr lang="cs-CZ" altLang="cs-CZ" sz="2000" b="1" dirty="0"/>
              <a:t> </a:t>
            </a:r>
            <a:r>
              <a:rPr lang="cs-CZ" altLang="cs-CZ" sz="2000" dirty="0"/>
              <a:t>(budivý, generátorový)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potenciál </a:t>
            </a:r>
            <a:r>
              <a:rPr lang="cs-CZ" altLang="cs-CZ" sz="2000" b="1" dirty="0"/>
              <a:t>a receptorový proud </a:t>
            </a:r>
            <a:r>
              <a:rPr lang="cs-CZ" altLang="cs-CZ" sz="2000" dirty="0"/>
              <a:t>úměrný intenzitě podnětu.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Receptorový potenciál spouští </a:t>
            </a:r>
            <a:r>
              <a:rPr lang="cs-CZ" altLang="cs-CZ" sz="2000" b="1" dirty="0">
                <a:solidFill>
                  <a:srgbClr val="FF0000"/>
                </a:solidFill>
              </a:rPr>
              <a:t>činnostní potenciál.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Amplitudová modulace receptorového potenciálu se mění ve frekvenčně modulovaný akční potenciál.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Vyšší intenzita podnětu </a:t>
            </a:r>
            <a:r>
              <a:rPr lang="cs-CZ" altLang="cs-CZ" sz="2000" b="1" dirty="0"/>
              <a:t>(receptorového potenciálu) tedy </a:t>
            </a:r>
            <a:r>
              <a:rPr lang="cs-CZ" altLang="cs-CZ" sz="2000" b="1" dirty="0">
                <a:solidFill>
                  <a:srgbClr val="FF0000"/>
                </a:solidFill>
              </a:rPr>
              <a:t>vyvolává změnu frekvence akčních potenciálů.</a:t>
            </a:r>
          </a:p>
        </p:txBody>
      </p:sp>
      <p:graphicFrame>
        <p:nvGraphicFramePr>
          <p:cNvPr id="11269" name="Object 4">
            <a:extLst>
              <a:ext uri="{FF2B5EF4-FFF2-40B4-BE49-F238E27FC236}">
                <a16:creationId xmlns:a16="http://schemas.microsoft.com/office/drawing/2014/main" id="{13EDE70C-EAA6-4CD1-AE55-14FE43F86F94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4458270"/>
              </p:ext>
            </p:extLst>
          </p:nvPr>
        </p:nvGraphicFramePr>
        <p:xfrm>
          <a:off x="6551654" y="1728788"/>
          <a:ext cx="3500438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4" imgW="3373183" imgH="4014663" progId="Word.Picture.8">
                  <p:embed/>
                </p:oleObj>
              </mc:Choice>
              <mc:Fallback>
                <p:oleObj name="Obrázek" r:id="rId4" imgW="3373183" imgH="4014663" progId="Word.Picture.8">
                  <p:embed/>
                  <p:pic>
                    <p:nvPicPr>
                      <p:cNvPr id="11269" name="Object 4">
                        <a:extLst>
                          <a:ext uri="{FF2B5EF4-FFF2-40B4-BE49-F238E27FC236}">
                            <a16:creationId xmlns:a16="http://schemas.microsoft.com/office/drawing/2014/main" id="{13EDE70C-EAA6-4CD1-AE55-14FE43F86F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54" y="1728788"/>
                        <a:ext cx="3500438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ovéPole 1">
            <a:extLst>
              <a:ext uri="{FF2B5EF4-FFF2-40B4-BE49-F238E27FC236}">
                <a16:creationId xmlns:a16="http://schemas.microsoft.com/office/drawing/2014/main" id="{C88FB766-7D59-4A51-9A42-FBBC8BDED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113" y="2997200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  <p:sp>
        <p:nvSpPr>
          <p:cNvPr id="11271" name="TextovéPole 6">
            <a:extLst>
              <a:ext uri="{FF2B5EF4-FFF2-40B4-BE49-F238E27FC236}">
                <a16:creationId xmlns:a16="http://schemas.microsoft.com/office/drawing/2014/main" id="{31770DD7-C56B-49E7-B346-34DD71FF9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5463" y="4244975"/>
            <a:ext cx="1008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  <p:sp>
        <p:nvSpPr>
          <p:cNvPr id="11272" name="Zástupný symbol pro číslo snímku 6">
            <a:extLst>
              <a:ext uri="{FF2B5EF4-FFF2-40B4-BE49-F238E27FC236}">
                <a16:creationId xmlns:a16="http://schemas.microsoft.com/office/drawing/2014/main" id="{6AB6ECF7-C928-45E3-864C-035333FB4410}"/>
              </a:ext>
            </a:extLst>
          </p:cNvPr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ABE0586-ACE2-4B46-8D74-8FA616BC41D9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73" name="TextovéPole 9">
            <a:extLst>
              <a:ext uri="{FF2B5EF4-FFF2-40B4-BE49-F238E27FC236}">
                <a16:creationId xmlns:a16="http://schemas.microsoft.com/office/drawing/2014/main" id="{BACF71B2-588B-4C34-84ED-4077172B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26" y="5526088"/>
            <a:ext cx="1008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73826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6">
            <a:extLst>
              <a:ext uri="{FF2B5EF4-FFF2-40B4-BE49-F238E27FC236}">
                <a16:creationId xmlns:a16="http://schemas.microsoft.com/office/drawing/2014/main" id="{EDDE023B-D6C2-45A7-A240-71DDACDA6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C39AEB-3758-49AB-A241-E91E517D8E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E4B8D69-10CE-4C26-A9C7-1ACAE5D86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9600" y="274638"/>
            <a:ext cx="32512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Smyslová buňka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23FD9D9-815C-4FFC-9D98-835CE5A52A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6001" y="765176"/>
            <a:ext cx="5934826" cy="56499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Typická smyslová buňka má dva segmenty: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01928"/>
                </a:solidFill>
              </a:rPr>
              <a:t>Vnější segment </a:t>
            </a:r>
            <a:r>
              <a:rPr lang="cs-CZ" altLang="cs-CZ" sz="2000" dirty="0"/>
              <a:t>odpovídá adekvátnímu podnětu (mikroklky, </a:t>
            </a:r>
            <a:r>
              <a:rPr lang="cs-CZ" altLang="cs-CZ" sz="2000" dirty="0" err="1"/>
              <a:t>cilie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mikrotubulární</a:t>
            </a:r>
            <a:r>
              <a:rPr lang="cs-CZ" altLang="cs-CZ" sz="2000" dirty="0"/>
              <a:t> nebo lamelární struktury).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01928"/>
                </a:solidFill>
              </a:rPr>
              <a:t>Vnitřní segment </a:t>
            </a:r>
            <a:r>
              <a:rPr lang="cs-CZ" altLang="cs-CZ" sz="2000" dirty="0"/>
              <a:t>(mitochondrie, jádro …)</a:t>
            </a: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Elektrické pochody v receptorové buňce: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Zdroj napětí je v membráně vnitřního segmentu - </a:t>
            </a:r>
            <a:r>
              <a:rPr lang="cs-CZ" altLang="cs-CZ" sz="2000" b="1" dirty="0"/>
              <a:t>difuzní potenciál K</a:t>
            </a:r>
            <a:r>
              <a:rPr lang="cs-CZ" altLang="cs-CZ" sz="2000" b="1" baseline="30000" dirty="0"/>
              <a:t>+ </a:t>
            </a:r>
            <a:r>
              <a:rPr lang="cs-CZ" altLang="cs-CZ" sz="2000" dirty="0"/>
              <a:t>(velikost </a:t>
            </a:r>
            <a:r>
              <a:rPr lang="cs-CZ" altLang="cs-CZ" sz="2000" i="1" dirty="0"/>
              <a:t>U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rezistance </a:t>
            </a:r>
            <a:r>
              <a:rPr lang="cs-CZ" altLang="cs-CZ" sz="2000" i="1" dirty="0"/>
              <a:t>R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je dána permeabilitou pro příslušné ionty).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Depolarizace smyslové buňky je způsobena vzrůstem membránové permeability pro kationty ve vnějším segmentu (</a:t>
            </a:r>
            <a:r>
              <a:rPr lang="cs-CZ" altLang="cs-CZ" sz="2000" i="1" dirty="0"/>
              <a:t>R</a:t>
            </a:r>
            <a:r>
              <a:rPr lang="cs-CZ" altLang="cs-CZ" sz="2000" i="1" baseline="-25000" dirty="0"/>
              <a:t>2</a:t>
            </a:r>
            <a:r>
              <a:rPr lang="cs-CZ" altLang="cs-CZ" sz="2000" dirty="0"/>
              <a:t>, </a:t>
            </a:r>
            <a:r>
              <a:rPr lang="cs-CZ" altLang="cs-CZ" sz="2000" i="1" dirty="0"/>
              <a:t>U</a:t>
            </a:r>
            <a:r>
              <a:rPr lang="cs-CZ" altLang="cs-CZ" sz="2000" i="1" baseline="-25000" dirty="0"/>
              <a:t>2</a:t>
            </a:r>
            <a:r>
              <a:rPr lang="cs-CZ" altLang="cs-CZ" sz="2000" dirty="0"/>
              <a:t>; </a:t>
            </a:r>
            <a:r>
              <a:rPr lang="cs-CZ" altLang="cs-CZ" sz="2000" i="1" dirty="0"/>
              <a:t>R</a:t>
            </a:r>
            <a:r>
              <a:rPr lang="cs-CZ" altLang="cs-CZ" sz="2000" i="1" baseline="-25000" dirty="0"/>
              <a:t>3</a:t>
            </a:r>
            <a:r>
              <a:rPr lang="cs-CZ" altLang="cs-CZ" sz="2000" dirty="0"/>
              <a:t>, </a:t>
            </a:r>
            <a:r>
              <a:rPr lang="cs-CZ" altLang="cs-CZ" sz="2000" i="1" dirty="0"/>
              <a:t>U</a:t>
            </a:r>
            <a:r>
              <a:rPr lang="cs-CZ" altLang="cs-CZ" sz="2000" i="1" baseline="-25000" dirty="0"/>
              <a:t>3</a:t>
            </a:r>
            <a:r>
              <a:rPr lang="cs-CZ" altLang="cs-CZ" sz="2000" dirty="0"/>
              <a:t>). V průběhu depolarizace tok kationtů směřuje z vnějšího do vnitřního segmentu.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V podpůrných buňkách jsou přídatné zdroje napětí (</a:t>
            </a:r>
            <a:r>
              <a:rPr lang="cs-CZ" altLang="cs-CZ" sz="2000" i="1" dirty="0"/>
              <a:t>U</a:t>
            </a:r>
            <a:r>
              <a:rPr lang="cs-CZ" altLang="cs-CZ" sz="2000" baseline="-25000" dirty="0"/>
              <a:t>4</a:t>
            </a:r>
            <a:r>
              <a:rPr lang="cs-CZ" altLang="cs-CZ" sz="2000" dirty="0"/>
              <a:t>, </a:t>
            </a:r>
            <a:r>
              <a:rPr lang="cs-CZ" altLang="cs-CZ" sz="2000" i="1" dirty="0"/>
              <a:t>R</a:t>
            </a:r>
            <a:r>
              <a:rPr lang="cs-CZ" altLang="cs-CZ" sz="2000" baseline="-25000" dirty="0"/>
              <a:t>4</a:t>
            </a:r>
            <a:r>
              <a:rPr lang="cs-CZ" altLang="cs-CZ" sz="2000" dirty="0"/>
              <a:t>).</a:t>
            </a:r>
          </a:p>
        </p:txBody>
      </p:sp>
      <p:pic>
        <p:nvPicPr>
          <p:cNvPr id="13317" name="Picture 4">
            <a:extLst>
              <a:ext uri="{FF2B5EF4-FFF2-40B4-BE49-F238E27FC236}">
                <a16:creationId xmlns:a16="http://schemas.microsoft.com/office/drawing/2014/main" id="{33895ACD-F21A-4BB4-8AB4-AD46FEC7065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3" y="1733384"/>
            <a:ext cx="3790664" cy="3856204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128753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877C48CB-299A-4041-ABCA-77AAD1FE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438F13-17EF-4355-AC99-C4A9DFE8A9E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4B92822-FF65-4F32-8219-943A8D473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0000DC"/>
                </a:solidFill>
              </a:rPr>
              <a:t>Biofyzikální vztah podnětu a počitku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2042C78-5A45-4724-A382-47EACC444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130" y="1600201"/>
            <a:ext cx="10433187" cy="46277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Intenzita počitku roste s intenzitou podnětu nelineárně. </a:t>
            </a:r>
            <a:r>
              <a:rPr lang="cs-CZ" altLang="cs-CZ" sz="2400" dirty="0"/>
              <a:t>Dříve se soudilo, že intenzita počitku je úměrná logaritmu intenzity podnětu (</a:t>
            </a:r>
            <a:r>
              <a:rPr lang="cs-CZ" altLang="cs-CZ" sz="2400" i="1" dirty="0"/>
              <a:t>Weberův-</a:t>
            </a:r>
            <a:r>
              <a:rPr lang="cs-CZ" altLang="cs-CZ" sz="2400" i="1" dirty="0" err="1"/>
              <a:t>Fechnerův</a:t>
            </a:r>
            <a:r>
              <a:rPr lang="cs-CZ" altLang="cs-CZ" sz="2400" i="1" dirty="0"/>
              <a:t> zákon, 1860</a:t>
            </a:r>
            <a:r>
              <a:rPr lang="cs-CZ" altLang="cs-CZ" sz="2400" dirty="0"/>
              <a:t>). Intenzita počitku je </a:t>
            </a:r>
            <a:r>
              <a:rPr lang="cs-CZ" altLang="cs-CZ" sz="2400" i="1" dirty="0"/>
              <a:t>I</a:t>
            </a:r>
            <a:r>
              <a:rPr lang="cs-CZ" altLang="cs-CZ" sz="2400" i="1" baseline="-25000" dirty="0"/>
              <a:t>R</a:t>
            </a:r>
            <a:r>
              <a:rPr lang="cs-CZ" altLang="cs-CZ" sz="2400" dirty="0"/>
              <a:t> a intenzita podnětu </a:t>
            </a:r>
            <a:r>
              <a:rPr lang="cs-CZ" altLang="cs-CZ" sz="2400" i="1" dirty="0"/>
              <a:t>I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, pak: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i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/>
              <a:t>I</a:t>
            </a:r>
            <a:r>
              <a:rPr lang="cs-CZ" altLang="cs-CZ" sz="2400" b="1" i="1" baseline="-25000" dirty="0"/>
              <a:t>R</a:t>
            </a:r>
            <a:r>
              <a:rPr lang="cs-CZ" altLang="cs-CZ" sz="2400" b="1" i="1" dirty="0"/>
              <a:t> = k</a:t>
            </a:r>
            <a:r>
              <a:rPr lang="cs-CZ" altLang="cs-CZ" sz="2400" b="1" i="1" baseline="-25000" dirty="0"/>
              <a:t>1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log</a:t>
            </a:r>
            <a:r>
              <a:rPr lang="cs-CZ" altLang="cs-CZ" sz="2400" b="1" i="1" dirty="0" err="1"/>
              <a:t>I</a:t>
            </a:r>
            <a:r>
              <a:rPr lang="cs-CZ" altLang="cs-CZ" sz="2400" b="1" i="1" baseline="-25000" dirty="0" err="1"/>
              <a:t>S</a:t>
            </a:r>
            <a:r>
              <a:rPr lang="cs-CZ" altLang="cs-CZ" sz="2400" b="1" dirty="0"/>
              <a:t>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Dnes vztah vyjadřujeme spíše mocninou (</a:t>
            </a:r>
            <a:r>
              <a:rPr lang="cs-CZ" altLang="cs-CZ" sz="2400" i="1" dirty="0" err="1"/>
              <a:t>Stevensův</a:t>
            </a:r>
            <a:r>
              <a:rPr lang="cs-CZ" altLang="cs-CZ" sz="2400" i="1" dirty="0"/>
              <a:t> z</a:t>
            </a:r>
            <a:r>
              <a:rPr lang="cs-CZ" altLang="cs-CZ" sz="2400" dirty="0"/>
              <a:t>., </a:t>
            </a:r>
            <a:r>
              <a:rPr lang="cs-CZ" altLang="cs-CZ" sz="2400" i="1" dirty="0"/>
              <a:t>1957, úvahy byly i starší</a:t>
            </a:r>
            <a:r>
              <a:rPr lang="cs-CZ" altLang="cs-CZ" sz="2400" dirty="0"/>
              <a:t>):</a:t>
            </a:r>
            <a:endParaRPr lang="cs-CZ" altLang="cs-CZ" sz="2400" i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/>
              <a:t>I</a:t>
            </a:r>
            <a:r>
              <a:rPr lang="cs-CZ" altLang="cs-CZ" sz="2400" b="1" i="1" baseline="-25000" dirty="0"/>
              <a:t>R</a:t>
            </a:r>
            <a:r>
              <a:rPr lang="cs-CZ" altLang="cs-CZ" sz="2400" b="1" i="1" dirty="0"/>
              <a:t> = k</a:t>
            </a:r>
            <a:r>
              <a:rPr lang="cs-CZ" altLang="cs-CZ" sz="2400" b="1" i="1" baseline="-25000" dirty="0"/>
              <a:t>2</a:t>
            </a:r>
            <a:r>
              <a:rPr lang="cs-CZ" altLang="cs-CZ" sz="2400" b="1" dirty="0"/>
              <a:t> </a:t>
            </a:r>
            <a:r>
              <a:rPr lang="cs-CZ" altLang="cs-CZ" sz="2400" b="1" i="1" dirty="0" err="1"/>
              <a:t>I</a:t>
            </a:r>
            <a:r>
              <a:rPr lang="cs-CZ" altLang="cs-CZ" sz="2400" b="1" i="1" baseline="-25000" dirty="0" err="1"/>
              <a:t>S</a:t>
            </a:r>
            <a:r>
              <a:rPr lang="cs-CZ" altLang="cs-CZ" sz="2400" b="1" i="1" baseline="30000" dirty="0" err="1"/>
              <a:t>a</a:t>
            </a:r>
            <a:r>
              <a:rPr lang="cs-CZ" altLang="cs-CZ" sz="2400" b="1" dirty="0"/>
              <a:t>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kde</a:t>
            </a:r>
            <a:r>
              <a:rPr lang="cs-CZ" altLang="cs-CZ" sz="2400" i="1" dirty="0"/>
              <a:t> k</a:t>
            </a:r>
            <a:r>
              <a:rPr lang="cs-CZ" altLang="cs-CZ" sz="2400" i="1" baseline="-25000" dirty="0"/>
              <a:t>1</a:t>
            </a:r>
            <a:r>
              <a:rPr lang="cs-CZ" altLang="cs-CZ" sz="2400" dirty="0"/>
              <a:t> a </a:t>
            </a:r>
            <a:r>
              <a:rPr lang="cs-CZ" altLang="cs-CZ" sz="2400" i="1" dirty="0"/>
              <a:t>k</a:t>
            </a:r>
            <a:r>
              <a:rPr lang="cs-CZ" altLang="cs-CZ" sz="2400" i="1" baseline="-25000" dirty="0"/>
              <a:t>2</a:t>
            </a:r>
            <a:r>
              <a:rPr lang="cs-CZ" altLang="cs-CZ" sz="2400" dirty="0"/>
              <a:t> jsou konstanty a </a:t>
            </a:r>
            <a:r>
              <a:rPr lang="cs-CZ" altLang="cs-CZ" sz="2400" i="1" dirty="0"/>
              <a:t>a </a:t>
            </a:r>
            <a:r>
              <a:rPr lang="cs-CZ" altLang="cs-CZ" sz="2400" dirty="0"/>
              <a:t>je</a:t>
            </a:r>
            <a:r>
              <a:rPr lang="cs-CZ" altLang="cs-CZ" sz="2400" i="1" dirty="0"/>
              <a:t> </a:t>
            </a:r>
            <a:r>
              <a:rPr lang="cs-CZ" altLang="cs-CZ" sz="2400" dirty="0"/>
              <a:t>exponent specifický pro smyslovou modalitu (číslo menší než jednička pro zvuk a světlo, někdy ale i poněkud větší – např. vnímání tepla, hmatové stimuly).</a:t>
            </a: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Vztah počitku k hraničním intenzitám podnětu lépe vyjadřuje zákon mocniny.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639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6">
            <a:extLst>
              <a:ext uri="{FF2B5EF4-FFF2-40B4-BE49-F238E27FC236}">
                <a16:creationId xmlns:a16="http://schemas.microsoft.com/office/drawing/2014/main" id="{5B4ADA6B-6AF3-4450-A8F7-90F2C9F3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19117-B580-4597-8AC6-C4E30678B72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CFF695D-2BAA-44A1-A992-8A1BAF067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4186238" cy="1143000"/>
          </a:xfrm>
        </p:spPr>
        <p:txBody>
          <a:bodyPr/>
          <a:lstStyle/>
          <a:p>
            <a:pPr algn="l" eaLnBrk="1" hangingPunct="1"/>
            <a:r>
              <a:rPr lang="cs-CZ" altLang="cs-CZ" dirty="0">
                <a:solidFill>
                  <a:srgbClr val="0000DC"/>
                </a:solidFill>
              </a:rPr>
              <a:t>     Adaptace                      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3A046DF-ABE4-441F-90D4-37CB0C95B0D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510" y="2045475"/>
            <a:ext cx="5384800" cy="3075166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Je-li intenzita podnětu delší dobu konstantní, snižuje se u většiny receptorů dráždivost. Tento jev se nazývá </a:t>
            </a:r>
            <a:r>
              <a:rPr lang="cs-CZ" altLang="cs-CZ" sz="2400" b="1" dirty="0"/>
              <a:t>adaptace. </a:t>
            </a:r>
          </a:p>
          <a:p>
            <a:pPr eaLnBrk="1" hangingPunct="1"/>
            <a:r>
              <a:rPr lang="cs-CZ" altLang="cs-CZ" sz="2400" dirty="0"/>
              <a:t>Míra adaptace je pro různé receptory různá. U vnímání bolesti je adaptace nízká - </a:t>
            </a:r>
            <a:r>
              <a:rPr lang="cs-CZ" altLang="cs-CZ" sz="2400" b="1" dirty="0"/>
              <a:t>ochranný mechanismus</a:t>
            </a:r>
            <a:r>
              <a:rPr lang="cs-CZ" altLang="cs-CZ" sz="2400" dirty="0"/>
              <a:t>.</a:t>
            </a:r>
          </a:p>
        </p:txBody>
      </p:sp>
      <p:pic>
        <p:nvPicPr>
          <p:cNvPr id="17413" name="Picture 4">
            <a:extLst>
              <a:ext uri="{FF2B5EF4-FFF2-40B4-BE49-F238E27FC236}">
                <a16:creationId xmlns:a16="http://schemas.microsoft.com/office/drawing/2014/main" id="{99EA6E07-6B1D-45F6-9CBF-CA7EDD78101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6585" y="631032"/>
            <a:ext cx="3549650" cy="3232150"/>
          </a:xfrm>
          <a:noFill/>
        </p:spPr>
      </p:pic>
      <p:sp>
        <p:nvSpPr>
          <p:cNvPr id="17414" name="Text Box 6">
            <a:extLst>
              <a:ext uri="{FF2B5EF4-FFF2-40B4-BE49-F238E27FC236}">
                <a16:creationId xmlns:a16="http://schemas.microsoft.com/office/drawing/2014/main" id="{EDAFBC13-D4FA-40BF-AA3F-E42CAFD60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7537" y="4052889"/>
            <a:ext cx="388473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Průběh adaptace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A - podnět,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B - receptor s pomalou adaptací,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C - receptor s rychlou adaptací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81639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37623C40-D98A-4416-A5AD-8DB94999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BD5044-0DD2-412E-AC75-7EB94DCAF00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1A96CB9-6230-4C8B-A38D-9736F3E99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4507" y="17922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Biofyzika vnímání zvuku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2D0EA2D-70F6-48E7-8645-3189C3ED8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000" y="1285064"/>
            <a:ext cx="8906428" cy="51133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Fyzikální vlastnosti zvuku: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Zvuk - </a:t>
            </a:r>
            <a:r>
              <a:rPr lang="cs-CZ" altLang="cs-CZ" sz="2200" dirty="0"/>
              <a:t>mechanické kmity pružného prostředí, f =</a:t>
            </a:r>
            <a:r>
              <a:rPr lang="cs-CZ" altLang="cs-CZ" sz="2200" b="1" dirty="0"/>
              <a:t> 16 až 20 000 Hz. </a:t>
            </a: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Pružným prostředím se šíří jako kmity částic kolem rovnovážných poloh. V plynu a kapalině se šíří jako</a:t>
            </a:r>
            <a:r>
              <a:rPr lang="cs-CZ" altLang="cs-CZ" sz="2200" b="1" dirty="0"/>
              <a:t> vlnění podélné </a:t>
            </a:r>
            <a:r>
              <a:rPr lang="cs-CZ" altLang="cs-CZ" sz="2200" dirty="0"/>
              <a:t>(střídavé zhušťování a zřeďování částic), v pevných látkách též jako vlnění příčné.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Rychlost šíření -</a:t>
            </a:r>
            <a:r>
              <a:rPr lang="cs-CZ" altLang="cs-CZ" sz="2200" b="1" dirty="0"/>
              <a:t> fázová rychlost (</a:t>
            </a:r>
            <a:r>
              <a:rPr lang="cs-CZ" altLang="cs-CZ" sz="2200" b="1" i="1" dirty="0"/>
              <a:t>c</a:t>
            </a:r>
            <a:r>
              <a:rPr lang="cs-CZ" altLang="cs-CZ" sz="2200" b="1" dirty="0"/>
              <a:t>) </a:t>
            </a:r>
            <a:r>
              <a:rPr lang="cs-CZ" altLang="cs-CZ" sz="2200" dirty="0"/>
              <a:t>závisí na fyzikálních vlastnostech prostředí,</a:t>
            </a:r>
            <a:r>
              <a:rPr lang="cs-CZ" altLang="cs-CZ" sz="2200" b="1" dirty="0"/>
              <a:t> </a:t>
            </a:r>
            <a:r>
              <a:rPr lang="cs-CZ" altLang="cs-CZ" sz="2200" dirty="0"/>
              <a:t>především na pružnosti a teplotě.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Součin </a:t>
            </a:r>
            <a:r>
              <a:rPr lang="cs-CZ" altLang="cs-CZ" sz="2200" dirty="0" err="1">
                <a:latin typeface="Symbol" panose="05050102010706020507" pitchFamily="18" charset="2"/>
              </a:rPr>
              <a:t>r</a:t>
            </a:r>
            <a:r>
              <a:rPr lang="cs-CZ" altLang="cs-CZ" sz="2200" i="1" dirty="0" err="1"/>
              <a:t>.c</a:t>
            </a:r>
            <a:r>
              <a:rPr lang="cs-CZ" altLang="cs-CZ" sz="2200" i="1" dirty="0"/>
              <a:t>, </a:t>
            </a:r>
            <a:r>
              <a:rPr lang="cs-CZ" altLang="cs-CZ" sz="2200" dirty="0"/>
              <a:t>kde </a:t>
            </a:r>
            <a:r>
              <a:rPr lang="cs-CZ" altLang="cs-CZ" sz="2200" dirty="0">
                <a:latin typeface="Symbol" panose="05050102010706020507" pitchFamily="18" charset="2"/>
              </a:rPr>
              <a:t>r</a:t>
            </a:r>
            <a:r>
              <a:rPr lang="cs-CZ" altLang="cs-CZ" sz="2200" dirty="0"/>
              <a:t> je hustota prostředí</a:t>
            </a:r>
            <a:r>
              <a:rPr lang="cs-CZ" altLang="cs-CZ" sz="2200" i="1" dirty="0"/>
              <a:t>,</a:t>
            </a:r>
            <a:r>
              <a:rPr lang="cs-CZ" altLang="cs-CZ" sz="2200" dirty="0"/>
              <a:t> je</a:t>
            </a:r>
            <a:r>
              <a:rPr lang="cs-CZ" altLang="cs-CZ" sz="2200" b="1" dirty="0"/>
              <a:t> </a:t>
            </a:r>
            <a:r>
              <a:rPr lang="cs-CZ" altLang="cs-CZ" sz="2200" b="1" dirty="0">
                <a:solidFill>
                  <a:srgbClr val="F01928"/>
                </a:solidFill>
              </a:rPr>
              <a:t>akustický vlnový odpor (akustická impedance).</a:t>
            </a:r>
            <a:r>
              <a:rPr lang="cs-CZ" altLang="cs-CZ" sz="2200" dirty="0"/>
              <a:t> Rozdíl akustických impedancí dvou prostředí </a:t>
            </a:r>
            <a:r>
              <a:rPr lang="cs-CZ" altLang="cs-CZ" sz="2200" dirty="0">
                <a:solidFill>
                  <a:srgbClr val="FF0000"/>
                </a:solidFill>
              </a:rPr>
              <a:t>určuje velikost odrazu </a:t>
            </a:r>
            <a:r>
              <a:rPr lang="cs-CZ" altLang="cs-CZ" sz="2200" dirty="0"/>
              <a:t>při dopadu zvukové vlny na jejich rozhraní.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Zvuk:  jednoduchý </a:t>
            </a:r>
            <a:r>
              <a:rPr lang="cs-CZ" altLang="cs-CZ" sz="2200" dirty="0"/>
              <a:t>(čistý)</a:t>
            </a:r>
            <a:r>
              <a:rPr lang="cs-CZ" altLang="cs-CZ" sz="2200" b="1" dirty="0"/>
              <a:t> </a:t>
            </a:r>
            <a:r>
              <a:rPr lang="cs-CZ" altLang="cs-CZ" sz="2200" dirty="0"/>
              <a:t>nebo</a:t>
            </a:r>
            <a:r>
              <a:rPr lang="cs-CZ" altLang="cs-CZ" sz="2200" b="1" dirty="0"/>
              <a:t> složený</a:t>
            </a:r>
            <a:r>
              <a:rPr lang="cs-CZ" altLang="cs-CZ" sz="2200" dirty="0"/>
              <a:t>. Složené zvuky: </a:t>
            </a:r>
            <a:r>
              <a:rPr lang="cs-CZ" altLang="cs-CZ" sz="2200" b="1" dirty="0"/>
              <a:t>hudební </a:t>
            </a:r>
            <a:r>
              <a:rPr lang="cs-CZ" altLang="cs-CZ" sz="2200" dirty="0"/>
              <a:t>(periodický charakter)</a:t>
            </a:r>
            <a:r>
              <a:rPr lang="cs-CZ" altLang="cs-CZ" sz="2200" b="1" dirty="0"/>
              <a:t> </a:t>
            </a:r>
            <a:r>
              <a:rPr lang="cs-CZ" altLang="cs-CZ" sz="2200" dirty="0"/>
              <a:t>a </a:t>
            </a:r>
            <a:r>
              <a:rPr lang="cs-CZ" altLang="cs-CZ" sz="2200" b="1" dirty="0"/>
              <a:t>nehudební </a:t>
            </a:r>
            <a:r>
              <a:rPr lang="cs-CZ" altLang="cs-CZ" sz="2200" dirty="0"/>
              <a:t>- hluk, šum (neperiodický charakter).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51BAB5B-FCEF-4ECE-A7BA-450D8712E9C7}"/>
              </a:ext>
            </a:extLst>
          </p:cNvPr>
          <p:cNvSpPr txBox="1"/>
          <p:nvPr/>
        </p:nvSpPr>
        <p:spPr>
          <a:xfrm rot="2613490">
            <a:off x="7866653" y="1533285"/>
            <a:ext cx="4733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01928"/>
                </a:solidFill>
                <a:latin typeface="+mn-lt"/>
              </a:rPr>
              <a:t>S akustickou impedancí se setkáváme i u ultrazvukové diagnostiky!!</a:t>
            </a:r>
            <a:endParaRPr lang="en-GB" sz="2000" dirty="0" err="1">
              <a:solidFill>
                <a:srgbClr val="F01928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148601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smysly-sluch[20211115074453472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c2269b4-12b9-4ca2-a64c-ffda6a487a9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39183a2f-6b1c-44c5-9026-713cf762673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381e2b3-146a-4567-897d-a975809c90e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91bea39a-1071-47c4-99e8-2aabf7ce8fb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bbfe49d0-e6c2-4ef0-859d-359ddae99db1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6262199-48c4-4654-baae-b2b72855c6b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f416c08-422c-4218-b9fe-14fbe76fb1d5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5bcdf26-e696-4ffc-8c51-89305bb8849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28134f89-5412-4c36-8562-a7b77358a17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465848f0-8fc3-437f-adcf-ed5b4bde0501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48e34720-ab49-4db1-959a-c6b0e543cc9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ype&gt;2&lt;/Type&gt;&#10;  &lt;Mode&gt;0&lt;/Mode&gt;&#10;  &lt;FOption&gt;0&lt;/FOption&gt;&#10;&lt;/Question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5dc5c65e-afc4-424a-8f09-b29fb082a8c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218dca3-82fe-4d14-9177-b9abd6500fe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5a5ee5c-b343-4b87-a874-0a039d3af0c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7d80865-5ce4-46fa-9c35-6a309883205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16962aff-415b-4a22-8d01-9af1024bec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9d959b81-77a0-45f5-b018-dcc371d2038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bfb170bd-073d-4ac9-ad35-fedf0f1195d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10f2087d-7c5b-4141-912b-a7bca54cf60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1a6e7e8-1b76-42d8-bd73-65e91ffeb15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5f99f11-f488-4847-b6d6-a28138802764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51ec6a11-00da-4214-9ce6-dcf7ef9c9ab0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612fc28-3883-4c06-b439-b1d13516b93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f2de846-6814-429c-870f-dd27fed0176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8f4dbb6a-add2-470c-9a58-97776423c4c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ae71b57-d0a1-4d15-8d75-141da681a804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237</TotalTime>
  <Words>2454</Words>
  <Application>Microsoft Office PowerPoint</Application>
  <PresentationFormat>Širokoúhlá obrazovka</PresentationFormat>
  <Paragraphs>260</Paragraphs>
  <Slides>30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Calibri</vt:lpstr>
      <vt:lpstr>Symbol</vt:lpstr>
      <vt:lpstr>Tahoma</vt:lpstr>
      <vt:lpstr>Times New Roman</vt:lpstr>
      <vt:lpstr>Wingdings</vt:lpstr>
      <vt:lpstr>Presentation_MU_EN</vt:lpstr>
      <vt:lpstr>Obrázek</vt:lpstr>
      <vt:lpstr>Rastrový obraz</vt:lpstr>
      <vt:lpstr>Přednášky z lékařské biofyziky </vt:lpstr>
      <vt:lpstr>Obsah přenášky</vt:lpstr>
      <vt:lpstr>Biofyzika vnímání</vt:lpstr>
      <vt:lpstr>Rozdělení receptorů</vt:lpstr>
      <vt:lpstr>Převodní funkce receptorů</vt:lpstr>
      <vt:lpstr>Smyslová buňka</vt:lpstr>
      <vt:lpstr>Biofyzikální vztah podnětu a počitku</vt:lpstr>
      <vt:lpstr>     Adaptace                      </vt:lpstr>
      <vt:lpstr>Biofyzika vnímání zvuku</vt:lpstr>
      <vt:lpstr>Hlavní znaky zvuku:  výška, barva a síla</vt:lpstr>
      <vt:lpstr>Hladina intenzity</vt:lpstr>
      <vt:lpstr>Hlasitost, sluchové pole</vt:lpstr>
      <vt:lpstr>Sluchové pole</vt:lpstr>
      <vt:lpstr>Hladina hlasitosti některých zvuků</vt:lpstr>
      <vt:lpstr>Zvukové spektrum </vt:lpstr>
      <vt:lpstr>Biofyzikální funkce ucha</vt:lpstr>
      <vt:lpstr>Pístový převod akustického vlnění a pákový systém kůstek. Kladívko a kovadlinka tvoří nerovnoramennou páku (1,3x zvětší sílu). Tzv. pístový převod.</vt:lpstr>
      <vt:lpstr>Mechanismus recepce akustických signálů</vt:lpstr>
      <vt:lpstr>Cortiho orgán</vt:lpstr>
      <vt:lpstr>www.sickkids.on.ca/auditorysciencelab/pictures1.asp.</vt:lpstr>
      <vt:lpstr>Cortiho orgán</vt:lpstr>
      <vt:lpstr>Mechanismus vnímání zvuku </vt:lpstr>
      <vt:lpstr>Elektrické jevy spojené s recepcí zvuku </vt:lpstr>
      <vt:lpstr>Otoakustická emise</vt:lpstr>
      <vt:lpstr>Biofyzikální funkce vestibulárního systému</vt:lpstr>
      <vt:lpstr>Biofyzikální funkce vestibulárního systému</vt:lpstr>
      <vt:lpstr>Statokinetický orgán</vt:lpstr>
      <vt:lpstr>Funkce kupul a ampulárních krist, vliv proudění endolymfy v kanálcích </vt:lpstr>
      <vt:lpstr>Statolitová (otolitová) membrána v sakulu</vt:lpstr>
      <vt:lpstr>Autor:  Vojtěch Mornstein  Obsahová spolupráce:  Ivo Hrazdira, Carmel J. Caruana    poslední revize září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25</cp:revision>
  <cp:lastPrinted>1601-01-01T00:00:00Z</cp:lastPrinted>
  <dcterms:created xsi:type="dcterms:W3CDTF">2021-03-06T09:06:54Z</dcterms:created>
  <dcterms:modified xsi:type="dcterms:W3CDTF">2024-09-09T08:35:22Z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