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51" r:id="rId2"/>
    <p:sldId id="492" r:id="rId3"/>
    <p:sldId id="494" r:id="rId4"/>
    <p:sldId id="534" r:id="rId5"/>
    <p:sldId id="535" r:id="rId6"/>
    <p:sldId id="515" r:id="rId7"/>
    <p:sldId id="532" r:id="rId8"/>
    <p:sldId id="517" r:id="rId9"/>
    <p:sldId id="537" r:id="rId10"/>
    <p:sldId id="542" r:id="rId11"/>
    <p:sldId id="538" r:id="rId12"/>
    <p:sldId id="518" r:id="rId13"/>
    <p:sldId id="520" r:id="rId14"/>
    <p:sldId id="541" r:id="rId15"/>
    <p:sldId id="539" r:id="rId16"/>
    <p:sldId id="521" r:id="rId17"/>
    <p:sldId id="543" r:id="rId18"/>
    <p:sldId id="540" r:id="rId19"/>
    <p:sldId id="522" r:id="rId20"/>
    <p:sldId id="544" r:id="rId21"/>
    <p:sldId id="545" r:id="rId22"/>
    <p:sldId id="546" r:id="rId23"/>
    <p:sldId id="547" r:id="rId24"/>
    <p:sldId id="549" r:id="rId25"/>
    <p:sldId id="548" r:id="rId26"/>
    <p:sldId id="55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FF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111"/>
    <p:restoredTop sz="96197" autoAdjust="0"/>
  </p:normalViewPr>
  <p:slideViewPr>
    <p:cSldViewPr snapToGrid="0" snapToObjects="1">
      <p:cViewPr varScale="1">
        <p:scale>
          <a:sx n="123" d="100"/>
          <a:sy n="123" d="100"/>
        </p:scale>
        <p:origin x="55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4C53-DB28-BF40-8E43-FB2FCCB1926D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F8CA-1D07-3842-86D4-559153C1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Vylepsit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5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6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8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4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0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2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1D67-D689-9147-B531-260CD7922B72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156" y="650824"/>
            <a:ext cx="4205613" cy="969349"/>
          </a:xfrm>
        </p:spPr>
        <p:txBody>
          <a:bodyPr>
            <a:normAutofit/>
          </a:bodyPr>
          <a:lstStyle/>
          <a:p>
            <a:pPr algn="r"/>
            <a:r>
              <a:rPr lang="cs-CZ" sz="1600" b="1" dirty="0">
                <a:latin typeface="Muni Bold" pitchFamily="2" charset="77"/>
              </a:rPr>
              <a:t>Plasma </a:t>
            </a:r>
            <a:r>
              <a:rPr lang="cs-CZ" sz="1600" b="1" dirty="0" err="1">
                <a:latin typeface="Muni Bold" pitchFamily="2" charset="77"/>
              </a:rPr>
              <a:t>Physics</a:t>
            </a:r>
            <a:r>
              <a:rPr lang="cs-CZ" sz="1600" b="1" dirty="0">
                <a:latin typeface="Muni Bold" pitchFamily="2" charset="77"/>
              </a:rPr>
              <a:t> 2</a:t>
            </a:r>
            <a:endParaRPr lang="en" sz="1600" b="1" dirty="0">
              <a:latin typeface="Muni 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40AC-D90F-394D-A06B-97C288613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49" y="5561028"/>
            <a:ext cx="1079216" cy="8309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A59A8D-FF9D-0849-9FE8-5A0B8B4FC920}"/>
              </a:ext>
            </a:extLst>
          </p:cNvPr>
          <p:cNvCxnSpPr>
            <a:cxnSpLocks/>
          </p:cNvCxnSpPr>
          <p:nvPr/>
        </p:nvCxnSpPr>
        <p:spPr>
          <a:xfrm>
            <a:off x="5450018" y="650824"/>
            <a:ext cx="0" cy="9693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3009F4-F36B-5332-26D7-D3FCE6589CDC}"/>
              </a:ext>
            </a:extLst>
          </p:cNvPr>
          <p:cNvCxnSpPr>
            <a:cxnSpLocks/>
          </p:cNvCxnSpPr>
          <p:nvPr/>
        </p:nvCxnSpPr>
        <p:spPr>
          <a:xfrm>
            <a:off x="5450018" y="5393933"/>
            <a:ext cx="0" cy="9082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95C694C-0B79-7F70-2F2D-8ECB497EFE15}"/>
              </a:ext>
            </a:extLst>
          </p:cNvPr>
          <p:cNvSpPr/>
          <p:nvPr/>
        </p:nvSpPr>
        <p:spPr>
          <a:xfrm>
            <a:off x="2000924" y="1872317"/>
            <a:ext cx="5185176" cy="3275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49C39-7F53-815F-E483-DCC80AEB665D}"/>
              </a:ext>
            </a:extLst>
          </p:cNvPr>
          <p:cNvSpPr txBox="1"/>
          <p:nvPr/>
        </p:nvSpPr>
        <p:spPr>
          <a:xfrm>
            <a:off x="2479051" y="2033848"/>
            <a:ext cx="422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Lesson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05: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High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frequency</a:t>
            </a:r>
            <a:r>
              <a:rPr lang="cs-CZ" sz="1600" dirty="0">
                <a:solidFill>
                  <a:schemeClr val="tx2"/>
                </a:solidFill>
                <a:latin typeface="Muni" pitchFamily="2" charset="77"/>
                <a:cs typeface="Times New Roman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Muni" pitchFamily="2" charset="77"/>
                <a:cs typeface="Times New Roman"/>
              </a:rPr>
              <a:t>discharges</a:t>
            </a:r>
            <a:endParaRPr lang="en-US" sz="1600" dirty="0">
              <a:solidFill>
                <a:schemeClr val="tx2"/>
              </a:solidFill>
              <a:latin typeface="Muni" pitchFamily="2" charset="77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A7426-9D77-2809-4B2A-ADE3C8E8F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45"/>
          <a:stretch/>
        </p:blipFill>
        <p:spPr>
          <a:xfrm>
            <a:off x="2869453" y="2500589"/>
            <a:ext cx="3405094" cy="24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E02B09-2A0F-57D7-28F3-D37DEE91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capacitively coupled plasma anatomy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EF15-2CD8-886C-CCD8-69F3DC8BE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8220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plasma anatomy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1E561-F2FE-F778-4C1B-AB004109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7" y="1396244"/>
            <a:ext cx="7772400" cy="4314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7AE21-42BA-9A7D-5EE6-5FC772CA9AD3}"/>
              </a:ext>
            </a:extLst>
          </p:cNvPr>
          <p:cNvSpPr txBox="1"/>
          <p:nvPr/>
        </p:nvSpPr>
        <p:spPr>
          <a:xfrm>
            <a:off x="1215347" y="6172590"/>
            <a:ext cx="32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Near-electrode electron heating (stochastic)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B21C1-5050-A584-5777-CA7C22112538}"/>
              </a:ext>
            </a:extLst>
          </p:cNvPr>
          <p:cNvSpPr txBox="1"/>
          <p:nvPr/>
        </p:nvSpPr>
        <p:spPr>
          <a:xfrm>
            <a:off x="4940286" y="6172589"/>
            <a:ext cx="32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Bulk plasma heating (ohmic)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9D8C79-16EE-8953-4EBA-825B0C8C402C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624161" y="4685833"/>
            <a:ext cx="224929" cy="148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B802F5-1B75-08F8-A099-FA4959A75170}"/>
              </a:ext>
            </a:extLst>
          </p:cNvPr>
          <p:cNvCxnSpPr>
            <a:stCxn id="4" idx="0"/>
          </p:cNvCxnSpPr>
          <p:nvPr/>
        </p:nvCxnSpPr>
        <p:spPr>
          <a:xfrm flipV="1">
            <a:off x="2849090" y="4664568"/>
            <a:ext cx="2741555" cy="1508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2A7E5-FA29-24F8-F75C-FA724D3EB52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6391376" y="4398754"/>
            <a:ext cx="182653" cy="177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2D274C-8EA0-5FB2-193B-FAA53A5A9C50}"/>
              </a:ext>
            </a:extLst>
          </p:cNvPr>
          <p:cNvSpPr txBox="1"/>
          <p:nvPr/>
        </p:nvSpPr>
        <p:spPr>
          <a:xfrm>
            <a:off x="168476" y="749913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Typical frequencies: 10 MHz – 100 MHz (13.56 MHz ”standard”)</a:t>
            </a:r>
          </a:p>
          <a:p>
            <a:r>
              <a:rPr lang="en-CZ" dirty="0"/>
              <a:t>Typical pressure: 1 Pa – 1000 Pa</a:t>
            </a:r>
          </a:p>
        </p:txBody>
      </p:sp>
    </p:spTree>
    <p:extLst>
      <p:ext uri="{BB962C8B-B14F-4D97-AF65-F5344CB8AC3E}">
        <p14:creationId xmlns:p14="http://schemas.microsoft.com/office/powerpoint/2010/main" val="25711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5D7AC6-54C9-060A-6121-444DE581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565396" y="2079856"/>
            <a:ext cx="3762704" cy="3988878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plasma anatomy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Simples</a:t>
            </a:r>
            <a:r>
              <a:rPr lang="cs-CZ" sz="1200" dirty="0">
                <a:cs typeface="Times New Roman"/>
              </a:rPr>
              <a:t> case are </a:t>
            </a:r>
            <a:r>
              <a:rPr lang="cs-CZ" sz="1200" dirty="0" err="1">
                <a:cs typeface="Times New Roman"/>
              </a:rPr>
              <a:t>two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planar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electrodes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covered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with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dielectric</a:t>
            </a:r>
            <a:r>
              <a:rPr lang="cs-CZ" sz="1200" dirty="0">
                <a:cs typeface="Times New Roman"/>
              </a:rPr>
              <a:t>. </a:t>
            </a:r>
            <a:r>
              <a:rPr lang="cs-CZ" sz="1200" dirty="0" err="1">
                <a:cs typeface="Times New Roman"/>
              </a:rPr>
              <a:t>Potential</a:t>
            </a:r>
            <a:r>
              <a:rPr lang="cs-CZ" sz="1200" dirty="0">
                <a:cs typeface="Times New Roman"/>
              </a:rPr>
              <a:t> and </a:t>
            </a:r>
            <a:r>
              <a:rPr lang="cs-CZ" sz="1200" dirty="0" err="1">
                <a:cs typeface="Times New Roman"/>
              </a:rPr>
              <a:t>density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evolution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during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phase</a:t>
            </a:r>
            <a:r>
              <a:rPr lang="cs-CZ" sz="1200" dirty="0">
                <a:cs typeface="Times New Roman"/>
              </a:rPr>
              <a:t> as </a:t>
            </a:r>
            <a:r>
              <a:rPr lang="cs-CZ" sz="1200" dirty="0" err="1">
                <a:cs typeface="Times New Roman"/>
              </a:rPr>
              <a:t>follows</a:t>
            </a:r>
            <a:r>
              <a:rPr lang="cs-CZ" sz="1200" dirty="0">
                <a:cs typeface="Times New Roman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C8B44-3864-DB23-103C-269822117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68" y="1559475"/>
            <a:ext cx="1426974" cy="1220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927A0-6A8A-F027-9C63-00786CE8B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562" y="1796894"/>
            <a:ext cx="3772146" cy="43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plasma – self bias voltage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74509"/>
            <a:ext cx="7880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In CCP plasmas, we see emergence of the </a:t>
            </a:r>
            <a:r>
              <a:rPr lang="en-US" sz="1200" b="1" dirty="0">
                <a:cs typeface="Times New Roman"/>
              </a:rPr>
              <a:t>so-called self-bias DC voltage.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empirically, we see:					where A</a:t>
            </a:r>
            <a:r>
              <a:rPr lang="en-US" sz="1200" baseline="-25000" dirty="0">
                <a:cs typeface="Times New Roman"/>
              </a:rPr>
              <a:t>1</a:t>
            </a:r>
            <a:r>
              <a:rPr lang="en-US" sz="1200" dirty="0">
                <a:cs typeface="Times New Roman"/>
              </a:rPr>
              <a:t>, A</a:t>
            </a:r>
            <a:r>
              <a:rPr lang="en-US" sz="1200" baseline="-25000" dirty="0">
                <a:cs typeface="Times New Roman"/>
              </a:rPr>
              <a:t>2</a:t>
            </a:r>
            <a:r>
              <a:rPr lang="en-US" sz="1200" dirty="0">
                <a:cs typeface="Times New Roman"/>
              </a:rPr>
              <a:t> are electrode surface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An approximate derivation can be made as follows – we assume that the ion current on both electrodes has to be the same: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And if we further assume that the ion densities in front of both electrodes are the same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we obtain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And ultimately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E6F5F-25F8-FE12-096C-17652F6A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01" y="1476152"/>
            <a:ext cx="2037536" cy="52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BF839C-F1F9-F7D0-B5BC-096ABF021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085" y="2649201"/>
            <a:ext cx="2365802" cy="674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60D45-6B0A-D04D-5763-A977C92257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2"/>
          <a:stretch/>
        </p:blipFill>
        <p:spPr>
          <a:xfrm>
            <a:off x="5172411" y="2508250"/>
            <a:ext cx="1175818" cy="920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F18245-E124-D01D-3FC9-DC3F4CAB3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780" y="3469478"/>
            <a:ext cx="1414464" cy="28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17C976-1417-5F3B-C830-E26879301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039" y="4059327"/>
            <a:ext cx="2443666" cy="754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976C5F-F56C-F0B9-29EB-C6F0F13F9608}"/>
                  </a:ext>
                </a:extLst>
              </p:cNvPr>
              <p:cNvSpPr txBox="1"/>
              <p:nvPr/>
            </p:nvSpPr>
            <p:spPr>
              <a:xfrm>
                <a:off x="1940039" y="5269154"/>
                <a:ext cx="100495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976C5F-F56C-F0B9-29EB-C6F0F13F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9" y="5269154"/>
                <a:ext cx="1004955" cy="818366"/>
              </a:xfrm>
              <a:prstGeom prst="rect">
                <a:avLst/>
              </a:prstGeom>
              <a:blipFill>
                <a:blip r:embed="rId9"/>
                <a:stretch>
                  <a:fillRect l="-5000" r="-125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4D1770-A013-9087-674E-899E4F03C038}"/>
              </a:ext>
            </a:extLst>
          </p:cNvPr>
          <p:cNvSpPr txBox="1"/>
          <p:nvPr/>
        </p:nvSpPr>
        <p:spPr>
          <a:xfrm>
            <a:off x="3248876" y="5348856"/>
            <a:ext cx="5374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1400" dirty="0"/>
              <a:t>The smaller electrode has to have </a:t>
            </a:r>
            <a:r>
              <a:rPr lang="en-CZ" sz="1400" b="1" dirty="0"/>
              <a:t>higher negative voltage</a:t>
            </a:r>
            <a:r>
              <a:rPr lang="en-CZ" sz="1400" dirty="0"/>
              <a:t> to draw the same ion current =&gt; it acts as a cathode and it can be used e.g. for sputtering of material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B337A-00DA-D649-D388-8C1F53217531}"/>
              </a:ext>
            </a:extLst>
          </p:cNvPr>
          <p:cNvSpPr txBox="1"/>
          <p:nvPr/>
        </p:nvSpPr>
        <p:spPr>
          <a:xfrm>
            <a:off x="522757" y="6400568"/>
            <a:ext cx="810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600" dirty="0">
                <a:solidFill>
                  <a:srgbClr val="FF0000"/>
                </a:solidFill>
              </a:rPr>
              <a:t>This derivation is still extremely simplistic, will be done more properly in Plasma Physics 3</a:t>
            </a:r>
          </a:p>
        </p:txBody>
      </p:sp>
    </p:spTree>
    <p:extLst>
      <p:ext uri="{BB962C8B-B14F-4D97-AF65-F5344CB8AC3E}">
        <p14:creationId xmlns:p14="http://schemas.microsoft.com/office/powerpoint/2010/main" val="241879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A0A0C-2205-2148-5488-0353AD2D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Inductively coupled plasma anatomy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1D673-38B7-BC9D-D96F-32E004464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9142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plasma anatomy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017B4-29EF-083B-C176-7029258C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1" y="1507964"/>
            <a:ext cx="6167818" cy="5331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0FAD8-E0EC-ADBD-9821-B2D0C37CDC01}"/>
              </a:ext>
            </a:extLst>
          </p:cNvPr>
          <p:cNvSpPr txBox="1"/>
          <p:nvPr/>
        </p:nvSpPr>
        <p:spPr>
          <a:xfrm>
            <a:off x="6825271" y="4019011"/>
            <a:ext cx="222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Localized power deposition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8E8B7C-2500-C514-46DB-89A0E6F1466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681330" y="4342177"/>
            <a:ext cx="2143941" cy="136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6E72F2-7BC3-506D-9559-22D95BA1AB3A}"/>
              </a:ext>
            </a:extLst>
          </p:cNvPr>
          <p:cNvSpPr txBox="1"/>
          <p:nvPr/>
        </p:nvSpPr>
        <p:spPr>
          <a:xfrm>
            <a:off x="168476" y="830530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Typical frequencies: 10 MHz – 100 MHz (13.56 MHz ”standard”)</a:t>
            </a:r>
          </a:p>
          <a:p>
            <a:r>
              <a:rPr lang="en-CZ" dirty="0"/>
              <a:t>Typical pressure: 1 Pa – 1000 Pa</a:t>
            </a:r>
          </a:p>
        </p:txBody>
      </p:sp>
    </p:spTree>
    <p:extLst>
      <p:ext uri="{BB962C8B-B14F-4D97-AF65-F5344CB8AC3E}">
        <p14:creationId xmlns:p14="http://schemas.microsoft.com/office/powerpoint/2010/main" val="402247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plasma anatomy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631767" y="936314"/>
            <a:ext cx="788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Plasma is generated by </a:t>
            </a:r>
            <a:r>
              <a:rPr lang="en-US" sz="1200" b="1" dirty="0">
                <a:cs typeface="Times New Roman"/>
              </a:rPr>
              <a:t>electromagnetic induction – The RF coil creates H field, which creates poloidal E field in the volume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This wireless transfer of energy makes it </a:t>
            </a:r>
            <a:r>
              <a:rPr lang="en-US" sz="1200" b="1" dirty="0">
                <a:cs typeface="Times New Roman"/>
              </a:rPr>
              <a:t>possible to run the system at very high temperatures</a:t>
            </a:r>
            <a:r>
              <a:rPr lang="en-US" sz="1200" dirty="0">
                <a:cs typeface="Times New Roman"/>
              </a:rPr>
              <a:t>, because the walls can be made of ceramics with high thermal resistivity.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546C9-A7D6-6EAB-BF4D-CDDDB2136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5" y="1840079"/>
            <a:ext cx="3035490" cy="489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C7C3E-216A-43A4-6910-991D52957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24" y="1840567"/>
            <a:ext cx="3924506" cy="48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7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5596B-6421-0613-C408-177C9302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Microwave plasma anatomy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A14F7-78A2-0A53-C245-59E7A68D4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7491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plasma anatomy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E72F2-7BC3-506D-9559-22D95BA1AB3A}"/>
              </a:ext>
            </a:extLst>
          </p:cNvPr>
          <p:cNvSpPr txBox="1"/>
          <p:nvPr/>
        </p:nvSpPr>
        <p:spPr>
          <a:xfrm>
            <a:off x="168476" y="983573"/>
            <a:ext cx="7633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Typical frequencies: </a:t>
            </a:r>
          </a:p>
          <a:p>
            <a:r>
              <a:rPr lang="en-CZ" dirty="0"/>
              <a:t>100 MHz – 10 GHz MHz (2.45 GHz ”standard”)</a:t>
            </a:r>
          </a:p>
          <a:p>
            <a:r>
              <a:rPr lang="en-CZ" dirty="0"/>
              <a:t>Gas pressure:</a:t>
            </a:r>
          </a:p>
          <a:p>
            <a:r>
              <a:rPr lang="en-CZ" dirty="0"/>
              <a:t>100 Pa – 1 atm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2CB2-CAD6-35FC-8EF8-C1562F9DE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45" y="3764680"/>
            <a:ext cx="3977423" cy="307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46160-F7C0-D502-CB82-33C0B549C6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87615" y="3750628"/>
            <a:ext cx="3977422" cy="3075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1910A-12B6-7663-25AA-D9B1E9F4A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499" y="528059"/>
            <a:ext cx="3972307" cy="30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plasma anatomy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There are various setups for MW plasma generation – </a:t>
            </a:r>
            <a:r>
              <a:rPr lang="en-US" sz="1200" dirty="0" err="1">
                <a:cs typeface="Times New Roman"/>
              </a:rPr>
              <a:t>surfatron</a:t>
            </a:r>
            <a:r>
              <a:rPr lang="en-US" sz="1200" dirty="0">
                <a:cs typeface="Times New Roman"/>
              </a:rPr>
              <a:t>, </a:t>
            </a:r>
            <a:r>
              <a:rPr lang="en-US" sz="1200" dirty="0" err="1">
                <a:cs typeface="Times New Roman"/>
              </a:rPr>
              <a:t>surfaguide</a:t>
            </a:r>
            <a:r>
              <a:rPr lang="en-US" sz="1200" dirty="0">
                <a:cs typeface="Times New Roman"/>
              </a:rPr>
              <a:t>, coaxial line,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5574-4575-F283-2C5D-1A9C4C617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86" y="1942094"/>
            <a:ext cx="3457798" cy="3683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8027B-B65F-3EAF-E0ED-510311A0C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317" y="2514811"/>
            <a:ext cx="3561963" cy="4159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5F7E6-47F8-3944-8E6B-0079D5B00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019" y="1617068"/>
            <a:ext cx="2783778" cy="2288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BF31EF-18E4-0D6E-B535-ACDEA7A10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615" y="2001533"/>
            <a:ext cx="2609385" cy="1907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A5264-A574-833C-29DC-2CC6ACA3B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238" y="1686219"/>
            <a:ext cx="20066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series contents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1739C30-2B0F-659A-BF8D-D77C1091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37721" cy="370295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374451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D7667-BB74-73E8-EB05-A487F4F7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of CCP, ICP, MW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2A252-978F-9CA4-6757-680959F1C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6493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and ICP applications – semiconductor etching </a:t>
            </a:r>
          </a:p>
        </p:txBody>
      </p:sp>
      <p:pic>
        <p:nvPicPr>
          <p:cNvPr id="2050" name="Picture 2" descr="Etch Overview">
            <a:extLst>
              <a:ext uri="{FF2B5EF4-FFF2-40B4-BE49-F238E27FC236}">
                <a16:creationId xmlns:a16="http://schemas.microsoft.com/office/drawing/2014/main" id="{452D3D32-0DD5-1497-086F-4365E70E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" y="3773977"/>
            <a:ext cx="5925678" cy="30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201452-1B2B-483C-690A-8DC391631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035" y="683285"/>
            <a:ext cx="3425687" cy="2854739"/>
          </a:xfrm>
          <a:prstGeom prst="rect">
            <a:avLst/>
          </a:prstGeom>
        </p:spPr>
      </p:pic>
      <p:pic>
        <p:nvPicPr>
          <p:cNvPr id="2052" name="Picture 4" descr="RPI SCOREC - Plasma Etch Modeling">
            <a:extLst>
              <a:ext uri="{FF2B5EF4-FFF2-40B4-BE49-F238E27FC236}">
                <a16:creationId xmlns:a16="http://schemas.microsoft.com/office/drawing/2014/main" id="{838C0BFD-EF79-96A5-BAF3-8A72B02B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23" y="819847"/>
            <a:ext cx="2946192" cy="26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tion to Plasma Etching - Oxford Instruments">
            <a:extLst>
              <a:ext uri="{FF2B5EF4-FFF2-40B4-BE49-F238E27FC236}">
                <a16:creationId xmlns:a16="http://schemas.microsoft.com/office/drawing/2014/main" id="{33196FD4-04B9-6469-59F2-1B1C8A0F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31" y="4134677"/>
            <a:ext cx="2657291" cy="2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3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application – gridded ion thruster</a:t>
            </a:r>
          </a:p>
        </p:txBody>
      </p:sp>
      <p:pic>
        <p:nvPicPr>
          <p:cNvPr id="4098" name="Picture 2" descr="Gridded ion thruster - Wikipedia">
            <a:extLst>
              <a:ext uri="{FF2B5EF4-FFF2-40B4-BE49-F238E27FC236}">
                <a16:creationId xmlns:a16="http://schemas.microsoft.com/office/drawing/2014/main" id="{B0D012C7-7E8A-A606-1C3F-17613640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160868"/>
            <a:ext cx="7981122" cy="55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7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application – DC torch analogue</a:t>
            </a:r>
          </a:p>
        </p:txBody>
      </p:sp>
      <p:pic>
        <p:nvPicPr>
          <p:cNvPr id="6146" name="Picture 2" descr="Inductively coupled plasma - Wikipedia">
            <a:extLst>
              <a:ext uri="{FF2B5EF4-FFF2-40B4-BE49-F238E27FC236}">
                <a16:creationId xmlns:a16="http://schemas.microsoft.com/office/drawing/2014/main" id="{9A6305FB-516F-FFE9-706E-C673E8CFA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4"/>
          <a:stretch/>
        </p:blipFill>
        <p:spPr bwMode="auto">
          <a:xfrm>
            <a:off x="4916949" y="2126994"/>
            <a:ext cx="4227051" cy="45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ductively Coupled Plasma (ICP) Spectrometry - Centre for Advanced Coating  Technologies">
            <a:extLst>
              <a:ext uri="{FF2B5EF4-FFF2-40B4-BE49-F238E27FC236}">
                <a16:creationId xmlns:a16="http://schemas.microsoft.com/office/drawing/2014/main" id="{468F5121-5F05-44BA-9E1E-EB210BB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" y="2126994"/>
            <a:ext cx="4657745" cy="45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318EC-D244-2F7E-34D4-4AA9D64C003C}"/>
              </a:ext>
            </a:extLst>
          </p:cNvPr>
          <p:cNvSpPr txBox="1"/>
          <p:nvPr/>
        </p:nvSpPr>
        <p:spPr>
          <a:xfrm>
            <a:off x="341760" y="955453"/>
            <a:ext cx="844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At atm. pressure and high power levels, so-called ICP torches can generate fully ionized plasmas. Support similar power ranges (5 kW – 1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Advantage over DC torches: no contact with metal</a:t>
            </a:r>
          </a:p>
        </p:txBody>
      </p:sp>
    </p:spTree>
    <p:extLst>
      <p:ext uri="{BB962C8B-B14F-4D97-AF65-F5344CB8AC3E}">
        <p14:creationId xmlns:p14="http://schemas.microsoft.com/office/powerpoint/2010/main" val="1532216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application – DC torch analogue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318EC-D244-2F7E-34D4-4AA9D64C003C}"/>
              </a:ext>
            </a:extLst>
          </p:cNvPr>
          <p:cNvSpPr txBox="1"/>
          <p:nvPr/>
        </p:nvSpPr>
        <p:spPr>
          <a:xfrm>
            <a:off x="341760" y="955453"/>
            <a:ext cx="8444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1600" dirty="0"/>
              <a:t>MW plasma is also being used as an analogue to DC torches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1600" dirty="0"/>
              <a:t>As opposed to DC or ICP torches, MW plasma typically operates at lower powers (tens of kW)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1600" dirty="0"/>
              <a:t>Microwave plasma can also be non-LTE (plasma does not have to be so conductive to enable MW absorption) =&gt; lower plasma densities achievable</a:t>
            </a:r>
          </a:p>
        </p:txBody>
      </p:sp>
      <p:pic>
        <p:nvPicPr>
          <p:cNvPr id="10242" name="Picture 2" descr="Atmospheric Microwave Plasma Technology – High Temperature and Power-to-X  Applications - Muegge">
            <a:extLst>
              <a:ext uri="{FF2B5EF4-FFF2-40B4-BE49-F238E27FC236}">
                <a16:creationId xmlns:a16="http://schemas.microsoft.com/office/drawing/2014/main" id="{576C7512-155E-5C9D-43A2-7CB0A2A6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572536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47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application – </a:t>
            </a:r>
            <a:r>
              <a:rPr lang="en-US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Plasmaline</a:t>
            </a:r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solar cells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318EC-D244-2F7E-34D4-4AA9D64C003C}"/>
              </a:ext>
            </a:extLst>
          </p:cNvPr>
          <p:cNvSpPr txBox="1"/>
          <p:nvPr/>
        </p:nvSpPr>
        <p:spPr>
          <a:xfrm>
            <a:off x="341761" y="955453"/>
            <a:ext cx="405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At atm. pressure and high power levels, so-called ICP torches can generate fully ionized plasmas.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Advantage over DC torches: no contact with metal</a:t>
            </a:r>
          </a:p>
        </p:txBody>
      </p:sp>
      <p:pic>
        <p:nvPicPr>
          <p:cNvPr id="8194" name="Picture 2" descr="Duo-Plasmaline | Institute of Interfacial Process Engineering and Plasma  Technology | University of Stuttgart">
            <a:extLst>
              <a:ext uri="{FF2B5EF4-FFF2-40B4-BE49-F238E27FC236}">
                <a16:creationId xmlns:a16="http://schemas.microsoft.com/office/drawing/2014/main" id="{EECDB7ED-1286-2664-4890-9FB920B9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15" y="832105"/>
            <a:ext cx="3833725" cy="28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o-Plasmaline for Green Technology: Always a step ahead in productivity  and throughput - Muegge">
            <a:extLst>
              <a:ext uri="{FF2B5EF4-FFF2-40B4-BE49-F238E27FC236}">
                <a16:creationId xmlns:a16="http://schemas.microsoft.com/office/drawing/2014/main" id="{C83A10A5-AD8D-56CB-96FD-40CB6E8A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3760532"/>
            <a:ext cx="8205723" cy="30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6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CB67-F1AA-A5E2-332D-F3155498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86C5-C5AA-AE21-92FE-E742E2D3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2000" dirty="0"/>
              <a:t>High frequency breakdown</a:t>
            </a:r>
          </a:p>
          <a:p>
            <a:endParaRPr lang="en-CZ" sz="2000" dirty="0"/>
          </a:p>
          <a:p>
            <a:r>
              <a:rPr lang="en-CZ" sz="2000" dirty="0"/>
              <a:t>Different layouts for wave-driven discharges</a:t>
            </a:r>
          </a:p>
          <a:p>
            <a:endParaRPr lang="en-CZ" sz="2000" dirty="0"/>
          </a:p>
          <a:p>
            <a:r>
              <a:rPr lang="en-CZ" sz="2000" dirty="0"/>
              <a:t>CCP, ICP, MW – different power absorption mechanisms</a:t>
            </a:r>
          </a:p>
          <a:p>
            <a:endParaRPr lang="en-CZ" sz="2000" dirty="0"/>
          </a:p>
          <a:p>
            <a:r>
              <a:rPr lang="en-CZ" sz="2000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6005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cs-CZ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  <a:endParaRPr lang="cs-CZ" sz="2000" dirty="0">
              <a:solidFill>
                <a:srgbClr val="001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enable plasma discharge even for non-conductive electrodes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plasma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numerically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varieties: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- MHz = RF plasma, </a:t>
            </a:r>
            <a:r>
              <a:rPr lang="en-US" sz="1200" dirty="0" err="1">
                <a:cs typeface="Times New Roman"/>
              </a:rPr>
              <a:t>ohřev</a:t>
            </a:r>
            <a:r>
              <a:rPr lang="en-US" sz="1200" dirty="0">
                <a:cs typeface="Times New Roman"/>
              </a:rPr>
              <a:t> </a:t>
            </a:r>
            <a:r>
              <a:rPr lang="en-US" sz="1200" dirty="0" err="1">
                <a:cs typeface="Times New Roman"/>
              </a:rPr>
              <a:t>plazmy</a:t>
            </a:r>
            <a:r>
              <a:rPr lang="en-US" sz="1200" dirty="0">
                <a:cs typeface="Times New Roman"/>
              </a:rPr>
              <a:t> </a:t>
            </a:r>
            <a:r>
              <a:rPr lang="en-US" sz="1200" dirty="0" err="1">
                <a:cs typeface="Times New Roman"/>
              </a:rPr>
              <a:t>posuvným</a:t>
            </a:r>
            <a:r>
              <a:rPr lang="en-US" sz="1200" dirty="0">
                <a:cs typeface="Times New Roman"/>
              </a:rPr>
              <a:t> </a:t>
            </a:r>
            <a:r>
              <a:rPr lang="en-US" sz="1200" dirty="0" err="1">
                <a:cs typeface="Times New Roman"/>
              </a:rPr>
              <a:t>proudem</a:t>
            </a:r>
            <a:r>
              <a:rPr lang="en-US" sz="1200" dirty="0">
                <a:cs typeface="Times New Roman"/>
              </a:rPr>
              <a:t> 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	- capacitively coupled plasma – </a:t>
            </a:r>
            <a:r>
              <a:rPr lang="en-US" sz="1200" dirty="0" err="1">
                <a:cs typeface="Times New Roman"/>
              </a:rPr>
              <a:t>collisionall</a:t>
            </a:r>
            <a:r>
              <a:rPr lang="en-US" sz="1200" dirty="0">
                <a:cs typeface="Times New Roman"/>
              </a:rPr>
              <a:t> and </a:t>
            </a:r>
            <a:r>
              <a:rPr lang="en-US" sz="1200" dirty="0" err="1">
                <a:cs typeface="Times New Roman"/>
              </a:rPr>
              <a:t>collisionless</a:t>
            </a:r>
            <a:r>
              <a:rPr lang="en-US" sz="1200" dirty="0">
                <a:cs typeface="Times New Roman"/>
              </a:rPr>
              <a:t> heating, can run at very low pressures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	- inductively coupled plasma – heating on the plasma surface or in plasma volume</a:t>
            </a:r>
            <a:br>
              <a:rPr lang="en-US" sz="1200" dirty="0">
                <a:cs typeface="Times New Roman"/>
              </a:rPr>
            </a:br>
            <a:r>
              <a:rPr lang="en-US" sz="1200" dirty="0">
                <a:cs typeface="Times New Roman"/>
              </a:rPr>
              <a:t>- GHz = microwave discharges, surface wave heating or volume heating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85147-2A81-45E5-3185-0249096C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44" y="1932872"/>
            <a:ext cx="1972139" cy="476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BD01A-C1CC-00CC-7289-3E6684870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078" y="1779392"/>
            <a:ext cx="4723826" cy="29775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F28B5-8783-AA96-38FD-CA0D3FED27BD}"/>
              </a:ext>
            </a:extLst>
          </p:cNvPr>
          <p:cNvSpPr/>
          <p:nvPr/>
        </p:nvSpPr>
        <p:spPr>
          <a:xfrm>
            <a:off x="4572000" y="4592546"/>
            <a:ext cx="349321" cy="1643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BB751-80CB-A0FD-9849-DA4527B08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8" y="2801337"/>
            <a:ext cx="3813844" cy="2130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F07322-889D-0E42-859A-7F219377C880}"/>
              </a:ext>
            </a:extLst>
          </p:cNvPr>
          <p:cNvSpPr/>
          <p:nvPr/>
        </p:nvSpPr>
        <p:spPr>
          <a:xfrm>
            <a:off x="2428114" y="4777480"/>
            <a:ext cx="1754788" cy="251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4A29F-BFC5-3E4C-EECB-05A1E8B51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914" y="2591195"/>
            <a:ext cx="1619250" cy="209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B04190-1950-A412-8A86-CE3F7C241E32}"/>
              </a:ext>
            </a:extLst>
          </p:cNvPr>
          <p:cNvSpPr txBox="1"/>
          <p:nvPr/>
        </p:nvSpPr>
        <p:spPr>
          <a:xfrm>
            <a:off x="2625848" y="4751482"/>
            <a:ext cx="4541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electrons</a:t>
            </a:r>
            <a:r>
              <a:rPr lang="cs-CZ" sz="1200" b="1" dirty="0">
                <a:solidFill>
                  <a:srgbClr val="FF0000"/>
                </a:solidFill>
              </a:rPr>
              <a:t> do </a:t>
            </a:r>
            <a:r>
              <a:rPr lang="cs-CZ" sz="1200" b="1" dirty="0" err="1">
                <a:solidFill>
                  <a:srgbClr val="FF0000"/>
                </a:solidFill>
              </a:rPr>
              <a:t>have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enough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time</a:t>
            </a:r>
            <a:r>
              <a:rPr lang="cs-CZ" sz="1200" b="1" dirty="0">
                <a:solidFill>
                  <a:srgbClr val="FF0000"/>
                </a:solidFill>
              </a:rPr>
              <a:t> to </a:t>
            </a:r>
            <a:r>
              <a:rPr lang="cs-CZ" sz="1200" b="1" dirty="0" err="1">
                <a:solidFill>
                  <a:srgbClr val="FF0000"/>
                </a:solidFill>
              </a:rPr>
              <a:t>react</a:t>
            </a:r>
            <a:r>
              <a:rPr lang="cs-CZ" sz="1200" b="1" dirty="0">
                <a:solidFill>
                  <a:srgbClr val="FF0000"/>
                </a:solidFill>
              </a:rPr>
              <a:t> to </a:t>
            </a:r>
            <a:r>
              <a:rPr lang="cs-CZ" sz="1200" b="1" dirty="0" err="1">
                <a:solidFill>
                  <a:srgbClr val="FF0000"/>
                </a:solidFill>
              </a:rPr>
              <a:t>the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external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electric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field</a:t>
            </a:r>
            <a:r>
              <a:rPr lang="cs-CZ" sz="1200" b="1" dirty="0">
                <a:solidFill>
                  <a:srgbClr val="FF0000"/>
                </a:solidFill>
              </a:rPr>
              <a:t>!</a:t>
            </a:r>
            <a:endParaRPr lang="en-CZ" sz="12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F88C6F-1502-6F53-08D6-1DA7DA75938D}"/>
              </a:ext>
            </a:extLst>
          </p:cNvPr>
          <p:cNvSpPr/>
          <p:nvPr/>
        </p:nvSpPr>
        <p:spPr>
          <a:xfrm flipV="1">
            <a:off x="945222" y="5887092"/>
            <a:ext cx="5801018" cy="385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601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A63C57D-511F-FA95-93F8-087D350D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42" y="5544776"/>
            <a:ext cx="2414542" cy="488215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discharges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85147-2A81-45E5-3185-0249096CB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044" y="1932872"/>
            <a:ext cx="1972139" cy="476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BD01A-C1CC-00CC-7289-3E6684870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078" y="1779392"/>
            <a:ext cx="4723826" cy="29775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F28B5-8783-AA96-38FD-CA0D3FED27BD}"/>
              </a:ext>
            </a:extLst>
          </p:cNvPr>
          <p:cNvSpPr/>
          <p:nvPr/>
        </p:nvSpPr>
        <p:spPr>
          <a:xfrm>
            <a:off x="4572000" y="4592546"/>
            <a:ext cx="349321" cy="1643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BB751-80CB-A0FD-9849-DA4527B08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58" y="2801337"/>
            <a:ext cx="3813844" cy="2130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F07322-889D-0E42-859A-7F219377C880}"/>
              </a:ext>
            </a:extLst>
          </p:cNvPr>
          <p:cNvSpPr/>
          <p:nvPr/>
        </p:nvSpPr>
        <p:spPr>
          <a:xfrm>
            <a:off x="2428114" y="4777480"/>
            <a:ext cx="1754788" cy="251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4A29F-BFC5-3E4C-EECB-05A1E8B51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914" y="2591195"/>
            <a:ext cx="1619250" cy="209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AF88C6F-1502-6F53-08D6-1DA7DA75938D}"/>
              </a:ext>
            </a:extLst>
          </p:cNvPr>
          <p:cNvSpPr/>
          <p:nvPr/>
        </p:nvSpPr>
        <p:spPr>
          <a:xfrm flipV="1">
            <a:off x="3709925" y="5464701"/>
            <a:ext cx="2701633" cy="710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4780942-9609-1194-4FDA-81C50B295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03" y="5052276"/>
            <a:ext cx="2966222" cy="1602841"/>
          </a:xfrm>
          <a:prstGeom prst="rect">
            <a:avLst/>
          </a:prstGeom>
        </p:spPr>
      </p:pic>
      <p:pic>
        <p:nvPicPr>
          <p:cNvPr id="15" name="Picture 14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2018F588-ABA6-57FB-B8F5-2A0863269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0555" y="5084655"/>
            <a:ext cx="886487" cy="34750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5ADB393A-BD7E-B8F0-4431-4D7F75C8D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2913" y="5450237"/>
            <a:ext cx="1687892" cy="470291"/>
          </a:xfrm>
          <a:prstGeom prst="rect">
            <a:avLst/>
          </a:prstGeom>
        </p:spPr>
      </p:pic>
      <p:pic>
        <p:nvPicPr>
          <p:cNvPr id="24" name="Picture 23" descr="A picture containing text, watch, clipart&#10;&#10;Description automatically generated">
            <a:extLst>
              <a:ext uri="{FF2B5EF4-FFF2-40B4-BE49-F238E27FC236}">
                <a16:creationId xmlns:a16="http://schemas.microsoft.com/office/drawing/2014/main" id="{D9CF1A1B-ED0B-4103-AE64-24ED2F0396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9578" y="5920528"/>
            <a:ext cx="1008442" cy="383859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4F51619B-E5A7-5E8D-BFC0-FD418E5410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241" y="6340544"/>
            <a:ext cx="2099235" cy="306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945CD-D104-FD85-C809-67A70D22EDDA}"/>
              </a:ext>
            </a:extLst>
          </p:cNvPr>
          <p:cNvSpPr txBox="1"/>
          <p:nvPr/>
        </p:nvSpPr>
        <p:spPr>
          <a:xfrm>
            <a:off x="733964" y="1086087"/>
            <a:ext cx="78804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enable plasma discharge even for non-conductive electrodes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plasma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numerically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8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78E4B-4A0D-7E4A-CEF5-8D596CC3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High frequency breakdown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9538C-C499-52ED-AA3A-16C3ED5EA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8485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At about 100 kHz, the time that the electron needs to transfer between the electrodes starts to be comparable with the period of the external electric field. </a:t>
            </a:r>
            <a:r>
              <a:rPr lang="en-US" sz="1200" b="1" dirty="0">
                <a:cs typeface="Times New Roman"/>
              </a:rPr>
              <a:t>The electron avalanche does not reach the electrode and it reverses direction!</a:t>
            </a: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heating in the external field is given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The optimum power is reached when: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6CC00-B38C-474D-3DE3-49DBE5F7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23" y="1509815"/>
            <a:ext cx="1999092" cy="549616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breakdown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77259-CE36-B921-0609-D6350A65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14" y="2281342"/>
            <a:ext cx="3818132" cy="1462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0B46B-189E-8322-871E-F4C250201148}"/>
              </a:ext>
            </a:extLst>
          </p:cNvPr>
          <p:cNvSpPr/>
          <p:nvPr/>
        </p:nvSpPr>
        <p:spPr>
          <a:xfrm>
            <a:off x="857691" y="3601846"/>
            <a:ext cx="2599188" cy="14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A0B33-B47B-C49B-1408-229BE07D708C}"/>
              </a:ext>
            </a:extLst>
          </p:cNvPr>
          <p:cNvSpPr/>
          <p:nvPr/>
        </p:nvSpPr>
        <p:spPr>
          <a:xfrm>
            <a:off x="3937848" y="2166162"/>
            <a:ext cx="509240" cy="218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82437-CB3F-4A45-C093-DEACC960554E}"/>
              </a:ext>
            </a:extLst>
          </p:cNvPr>
          <p:cNvSpPr txBox="1"/>
          <p:nvPr/>
        </p:nvSpPr>
        <p:spPr>
          <a:xfrm>
            <a:off x="4081346" y="2487120"/>
            <a:ext cx="11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Mean</a:t>
            </a:r>
            <a:r>
              <a:rPr lang="cs-CZ" sz="1200" dirty="0"/>
              <a:t> </a:t>
            </a:r>
            <a:r>
              <a:rPr lang="cs-CZ" sz="1200" dirty="0" err="1"/>
              <a:t>electron</a:t>
            </a:r>
            <a:r>
              <a:rPr lang="cs-CZ" sz="1200" dirty="0"/>
              <a:t> </a:t>
            </a:r>
            <a:br>
              <a:rPr lang="cs-CZ" sz="1200" dirty="0"/>
            </a:br>
            <a:r>
              <a:rPr lang="cs-CZ" sz="1200" dirty="0" err="1"/>
              <a:t>energy</a:t>
            </a:r>
            <a:endParaRPr lang="en-CZ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5DAD1-8F41-6962-5C66-C4B549292CE0}"/>
              </a:ext>
            </a:extLst>
          </p:cNvPr>
          <p:cNvSpPr/>
          <p:nvPr/>
        </p:nvSpPr>
        <p:spPr>
          <a:xfrm>
            <a:off x="3629288" y="1991595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5A1D7-5216-AA9C-8081-65457E5A2ACF}"/>
              </a:ext>
            </a:extLst>
          </p:cNvPr>
          <p:cNvSpPr txBox="1"/>
          <p:nvPr/>
        </p:nvSpPr>
        <p:spPr>
          <a:xfrm>
            <a:off x="3965045" y="2966549"/>
            <a:ext cx="11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External</a:t>
            </a:r>
            <a:r>
              <a:rPr lang="cs-CZ" sz="1200" dirty="0"/>
              <a:t> </a:t>
            </a:r>
            <a:r>
              <a:rPr lang="cs-CZ" sz="1200" dirty="0" err="1"/>
              <a:t>electric</a:t>
            </a:r>
            <a:br>
              <a:rPr lang="cs-CZ" sz="1200" dirty="0"/>
            </a:br>
            <a:r>
              <a:rPr lang="cs-CZ" sz="1200" dirty="0" err="1"/>
              <a:t>field</a:t>
            </a:r>
            <a:endParaRPr lang="en-CZ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04992-4288-BE7C-9EB6-EE9791FB173F}"/>
              </a:ext>
            </a:extLst>
          </p:cNvPr>
          <p:cNvSpPr txBox="1"/>
          <p:nvPr/>
        </p:nvSpPr>
        <p:spPr>
          <a:xfrm>
            <a:off x="1716275" y="3796729"/>
            <a:ext cx="1206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Low</a:t>
            </a:r>
            <a:r>
              <a:rPr lang="cs-CZ" sz="1200" dirty="0"/>
              <a:t> </a:t>
            </a:r>
            <a:r>
              <a:rPr lang="cs-CZ" sz="1200" dirty="0" err="1"/>
              <a:t>frequencies</a:t>
            </a:r>
            <a:endParaRPr lang="en-CZ" sz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C011BC-BFF8-7448-B104-5AB3AE58A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7498">
            <a:off x="5752258" y="3361797"/>
            <a:ext cx="2876494" cy="22484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9E06F1-D0FD-9FEF-ABEF-D33CECA680CE}"/>
              </a:ext>
            </a:extLst>
          </p:cNvPr>
          <p:cNvSpPr/>
          <p:nvPr/>
        </p:nvSpPr>
        <p:spPr>
          <a:xfrm>
            <a:off x="8295089" y="3194425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AFE32A-2553-8746-D870-B6960D178D6F}"/>
              </a:ext>
            </a:extLst>
          </p:cNvPr>
          <p:cNvSpPr/>
          <p:nvPr/>
        </p:nvSpPr>
        <p:spPr>
          <a:xfrm>
            <a:off x="263214" y="2184639"/>
            <a:ext cx="4963715" cy="1984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7AAE06-AFDF-F352-F561-72390E59B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545" y="4749361"/>
            <a:ext cx="1202944" cy="752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A50E26-EA01-CB37-B4BD-9B9D1F3AA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650" y="5790863"/>
            <a:ext cx="972733" cy="2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breakdown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33964" y="1086087"/>
            <a:ext cx="7880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At about 100 kHz, the time that the electron needs to transfer between the electrodes starts to be comparable with the period of the external electric field. </a:t>
            </a:r>
            <a:r>
              <a:rPr lang="en-US" sz="1200" b="1" dirty="0">
                <a:cs typeface="Times New Roman"/>
              </a:rPr>
              <a:t>The electron avalanche does not reach the electrode and it reverses direction!</a:t>
            </a: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electron heating in the external field is given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Times New Roman"/>
              </a:rPr>
              <a:t>The optimum power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77259-CE36-B921-0609-D6350A65B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14" y="2281342"/>
            <a:ext cx="3818132" cy="1462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0B46B-189E-8322-871E-F4C250201148}"/>
              </a:ext>
            </a:extLst>
          </p:cNvPr>
          <p:cNvSpPr/>
          <p:nvPr/>
        </p:nvSpPr>
        <p:spPr>
          <a:xfrm>
            <a:off x="857691" y="3601846"/>
            <a:ext cx="2599188" cy="14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A0B33-B47B-C49B-1408-229BE07D708C}"/>
              </a:ext>
            </a:extLst>
          </p:cNvPr>
          <p:cNvSpPr/>
          <p:nvPr/>
        </p:nvSpPr>
        <p:spPr>
          <a:xfrm>
            <a:off x="3937848" y="2166162"/>
            <a:ext cx="509240" cy="218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841FDE-5F86-ABED-EF74-A5820D3A3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640" y="2433523"/>
            <a:ext cx="2599189" cy="23366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60D79-7AC7-82E1-5FFD-612543EAA662}"/>
              </a:ext>
            </a:extLst>
          </p:cNvPr>
          <p:cNvSpPr/>
          <p:nvPr/>
        </p:nvSpPr>
        <p:spPr>
          <a:xfrm>
            <a:off x="5124055" y="4628240"/>
            <a:ext cx="2599188" cy="14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7451D9-E0E0-11A5-1138-17710B4DEDFC}"/>
              </a:ext>
            </a:extLst>
          </p:cNvPr>
          <p:cNvSpPr/>
          <p:nvPr/>
        </p:nvSpPr>
        <p:spPr>
          <a:xfrm>
            <a:off x="6685234" y="2169091"/>
            <a:ext cx="765718" cy="34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39E390-221B-41B0-B348-87AE669D545D}"/>
              </a:ext>
            </a:extLst>
          </p:cNvPr>
          <p:cNvSpPr/>
          <p:nvPr/>
        </p:nvSpPr>
        <p:spPr>
          <a:xfrm>
            <a:off x="7888014" y="2388490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518E8F-0990-ADAA-0818-5796DE49263C}"/>
              </a:ext>
            </a:extLst>
          </p:cNvPr>
          <p:cNvSpPr/>
          <p:nvPr/>
        </p:nvSpPr>
        <p:spPr>
          <a:xfrm>
            <a:off x="7731330" y="4024074"/>
            <a:ext cx="765718" cy="34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82437-CB3F-4A45-C093-DEACC960554E}"/>
              </a:ext>
            </a:extLst>
          </p:cNvPr>
          <p:cNvSpPr txBox="1"/>
          <p:nvPr/>
        </p:nvSpPr>
        <p:spPr>
          <a:xfrm>
            <a:off x="4081346" y="2487120"/>
            <a:ext cx="11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Mean</a:t>
            </a:r>
            <a:r>
              <a:rPr lang="cs-CZ" sz="1200" dirty="0"/>
              <a:t> </a:t>
            </a:r>
            <a:r>
              <a:rPr lang="cs-CZ" sz="1200" dirty="0" err="1"/>
              <a:t>electron</a:t>
            </a:r>
            <a:r>
              <a:rPr lang="cs-CZ" sz="1200" dirty="0"/>
              <a:t> </a:t>
            </a:r>
            <a:br>
              <a:rPr lang="cs-CZ" sz="1200" dirty="0"/>
            </a:br>
            <a:r>
              <a:rPr lang="cs-CZ" sz="1200" dirty="0" err="1"/>
              <a:t>energy</a:t>
            </a:r>
            <a:endParaRPr lang="en-CZ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5DAD1-8F41-6962-5C66-C4B549292CE0}"/>
              </a:ext>
            </a:extLst>
          </p:cNvPr>
          <p:cNvSpPr/>
          <p:nvPr/>
        </p:nvSpPr>
        <p:spPr>
          <a:xfrm>
            <a:off x="3629288" y="1991595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5A1D7-5216-AA9C-8081-65457E5A2ACF}"/>
              </a:ext>
            </a:extLst>
          </p:cNvPr>
          <p:cNvSpPr txBox="1"/>
          <p:nvPr/>
        </p:nvSpPr>
        <p:spPr>
          <a:xfrm>
            <a:off x="3965045" y="2966549"/>
            <a:ext cx="11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External</a:t>
            </a:r>
            <a:r>
              <a:rPr lang="cs-CZ" sz="1200" dirty="0"/>
              <a:t> </a:t>
            </a:r>
            <a:r>
              <a:rPr lang="cs-CZ" sz="1200" dirty="0" err="1"/>
              <a:t>electric</a:t>
            </a:r>
            <a:br>
              <a:rPr lang="cs-CZ" sz="1200" dirty="0"/>
            </a:br>
            <a:r>
              <a:rPr lang="cs-CZ" sz="1200" dirty="0" err="1"/>
              <a:t>field</a:t>
            </a:r>
            <a:endParaRPr lang="en-CZ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9CD18A-FAA7-B0A0-6121-8B34C205C34F}"/>
              </a:ext>
            </a:extLst>
          </p:cNvPr>
          <p:cNvSpPr txBox="1"/>
          <p:nvPr/>
        </p:nvSpPr>
        <p:spPr>
          <a:xfrm>
            <a:off x="5735433" y="2164550"/>
            <a:ext cx="305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Mean</a:t>
            </a:r>
            <a:r>
              <a:rPr lang="cs-CZ" sz="1200" dirty="0"/>
              <a:t> </a:t>
            </a:r>
            <a:r>
              <a:rPr lang="cs-CZ" sz="1200" dirty="0" err="1"/>
              <a:t>electron</a:t>
            </a:r>
            <a:r>
              <a:rPr lang="cs-CZ" sz="1200" dirty="0"/>
              <a:t> </a:t>
            </a:r>
            <a:r>
              <a:rPr lang="cs-CZ" sz="1200" dirty="0" err="1"/>
              <a:t>energy</a:t>
            </a:r>
            <a:r>
              <a:rPr lang="cs-CZ" sz="1200" dirty="0"/>
              <a:t> (prior to </a:t>
            </a:r>
            <a:r>
              <a:rPr lang="cs-CZ" sz="1200" dirty="0" err="1"/>
              <a:t>multiplication</a:t>
            </a:r>
            <a:r>
              <a:rPr lang="cs-CZ" sz="1200" dirty="0"/>
              <a:t>)</a:t>
            </a:r>
            <a:endParaRPr lang="en-CZ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6B2037-ED3A-8B22-B4B6-B610A7997AB4}"/>
              </a:ext>
            </a:extLst>
          </p:cNvPr>
          <p:cNvSpPr txBox="1"/>
          <p:nvPr/>
        </p:nvSpPr>
        <p:spPr>
          <a:xfrm>
            <a:off x="7790805" y="3967009"/>
            <a:ext cx="112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External</a:t>
            </a:r>
            <a:r>
              <a:rPr lang="cs-CZ" sz="1200" dirty="0"/>
              <a:t> E </a:t>
            </a:r>
            <a:r>
              <a:rPr lang="cs-CZ" sz="1200" dirty="0" err="1"/>
              <a:t>field</a:t>
            </a:r>
            <a:endParaRPr lang="en-CZ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04992-4288-BE7C-9EB6-EE9791FB173F}"/>
              </a:ext>
            </a:extLst>
          </p:cNvPr>
          <p:cNvSpPr txBox="1"/>
          <p:nvPr/>
        </p:nvSpPr>
        <p:spPr>
          <a:xfrm>
            <a:off x="1716275" y="3796729"/>
            <a:ext cx="1150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</a:t>
            </a:r>
            <a:r>
              <a:rPr lang="en-CZ" sz="1200" dirty="0"/>
              <a:t>ízké frekvence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0CD5A-90FC-2154-86DA-58A0495B42B3}"/>
              </a:ext>
            </a:extLst>
          </p:cNvPr>
          <p:cNvSpPr txBox="1"/>
          <p:nvPr/>
        </p:nvSpPr>
        <p:spPr>
          <a:xfrm>
            <a:off x="6126361" y="4673361"/>
            <a:ext cx="112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High</a:t>
            </a:r>
            <a:r>
              <a:rPr lang="cs-CZ" sz="1200" dirty="0"/>
              <a:t> </a:t>
            </a:r>
            <a:r>
              <a:rPr lang="cs-CZ" sz="1200" dirty="0" err="1"/>
              <a:t>frequency</a:t>
            </a:r>
            <a:endParaRPr lang="en-CZ" sz="1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6CC00-B38C-474D-3DE3-49DBE5F7C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46" y="1522266"/>
            <a:ext cx="1883519" cy="5178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C011BC-BFF8-7448-B104-5AB3AE58A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7498">
            <a:off x="2510322" y="4480485"/>
            <a:ext cx="2876494" cy="22484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9E06F1-D0FD-9FEF-ABEF-D33CECA680CE}"/>
              </a:ext>
            </a:extLst>
          </p:cNvPr>
          <p:cNvSpPr/>
          <p:nvPr/>
        </p:nvSpPr>
        <p:spPr>
          <a:xfrm>
            <a:off x="5053153" y="4313113"/>
            <a:ext cx="35553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AFE32A-2553-8746-D870-B6960D178D6F}"/>
              </a:ext>
            </a:extLst>
          </p:cNvPr>
          <p:cNvSpPr/>
          <p:nvPr/>
        </p:nvSpPr>
        <p:spPr>
          <a:xfrm>
            <a:off x="263214" y="2184639"/>
            <a:ext cx="4963715" cy="1984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6FCF6E-1486-72A8-5CFB-66E0DF78B574}"/>
              </a:ext>
            </a:extLst>
          </p:cNvPr>
          <p:cNvSpPr/>
          <p:nvPr/>
        </p:nvSpPr>
        <p:spPr>
          <a:xfrm>
            <a:off x="5445115" y="2184638"/>
            <a:ext cx="3595349" cy="295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7AAE06-AFDF-F352-F561-72390E59B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636" y="4921452"/>
            <a:ext cx="1202944" cy="752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A50E26-EA01-CB37-B4BD-9B9D1F3AAA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741" y="5900423"/>
            <a:ext cx="972733" cy="2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breakdown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2E022-64C2-4A1C-76C2-D8189D2A0B17}"/>
              </a:ext>
            </a:extLst>
          </p:cNvPr>
          <p:cNvSpPr txBox="1"/>
          <p:nvPr/>
        </p:nvSpPr>
        <p:spPr>
          <a:xfrm>
            <a:off x="742255" y="4764704"/>
            <a:ext cx="4232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cs typeface="Times New Roman"/>
              </a:rPr>
              <a:t>The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Paschen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curve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for</a:t>
            </a:r>
            <a:r>
              <a:rPr lang="cs-CZ" sz="1200" dirty="0">
                <a:cs typeface="Times New Roman"/>
              </a:rPr>
              <a:t> RF </a:t>
            </a:r>
            <a:r>
              <a:rPr lang="cs-CZ" sz="1200" dirty="0" err="1">
                <a:cs typeface="Times New Roman"/>
              </a:rPr>
              <a:t>breakdown</a:t>
            </a:r>
            <a:r>
              <a:rPr lang="cs-CZ" sz="1200" dirty="0">
                <a:cs typeface="Times New Roman"/>
              </a:rPr>
              <a:t> has </a:t>
            </a:r>
            <a:r>
              <a:rPr lang="cs-CZ" sz="1200" dirty="0" err="1">
                <a:cs typeface="Times New Roman"/>
              </a:rPr>
              <a:t>two</a:t>
            </a:r>
            <a:r>
              <a:rPr lang="cs-CZ" sz="1200" dirty="0">
                <a:cs typeface="Times New Roman"/>
              </a:rPr>
              <a:t> minima: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1) </a:t>
            </a:r>
            <a:r>
              <a:rPr lang="cs-CZ" sz="1200" b="1" dirty="0" err="1">
                <a:cs typeface="Times New Roman"/>
              </a:rPr>
              <a:t>Classical</a:t>
            </a:r>
            <a:r>
              <a:rPr lang="cs-CZ" sz="1200" b="1" dirty="0">
                <a:cs typeface="Times New Roman"/>
              </a:rPr>
              <a:t> DC-</a:t>
            </a:r>
            <a:r>
              <a:rPr lang="cs-CZ" sz="1200" b="1" dirty="0" err="1">
                <a:cs typeface="Times New Roman"/>
              </a:rPr>
              <a:t>like</a:t>
            </a:r>
            <a:r>
              <a:rPr lang="cs-CZ" sz="1200" dirty="0">
                <a:cs typeface="Times New Roman"/>
              </a:rPr>
              <a:t>: </a:t>
            </a:r>
            <a:r>
              <a:rPr lang="cs-CZ" sz="1200" dirty="0" err="1">
                <a:cs typeface="Times New Roman"/>
              </a:rPr>
              <a:t>Electron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attains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some</a:t>
            </a:r>
            <a:r>
              <a:rPr lang="cs-CZ" sz="1200" dirty="0">
                <a:cs typeface="Times New Roman"/>
              </a:rPr>
              <a:t> „</a:t>
            </a:r>
            <a:r>
              <a:rPr lang="cs-CZ" sz="1200" dirty="0" err="1">
                <a:cs typeface="Times New Roman"/>
              </a:rPr>
              <a:t>ideal</a:t>
            </a:r>
            <a:r>
              <a:rPr lang="cs-CZ" sz="1200" dirty="0">
                <a:cs typeface="Times New Roman"/>
              </a:rPr>
              <a:t>“ </a:t>
            </a:r>
            <a:r>
              <a:rPr lang="cs-CZ" sz="1200" dirty="0" err="1">
                <a:cs typeface="Times New Roman"/>
              </a:rPr>
              <a:t>energy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when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traversing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between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electrodes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2) </a:t>
            </a:r>
            <a:r>
              <a:rPr lang="cs-CZ" sz="1200" b="1" dirty="0">
                <a:cs typeface="Times New Roman"/>
              </a:rPr>
              <a:t>Resonance </a:t>
            </a:r>
            <a:r>
              <a:rPr lang="cs-CZ" sz="1200" b="1" dirty="0" err="1">
                <a:cs typeface="Times New Roman"/>
              </a:rPr>
              <a:t>capture</a:t>
            </a:r>
            <a:r>
              <a:rPr lang="cs-CZ" sz="1200" b="1" dirty="0">
                <a:cs typeface="Times New Roman"/>
              </a:rPr>
              <a:t> </a:t>
            </a:r>
            <a:r>
              <a:rPr lang="cs-CZ" sz="1200" b="1" dirty="0" err="1">
                <a:cs typeface="Times New Roman"/>
              </a:rPr>
              <a:t>of</a:t>
            </a:r>
            <a:r>
              <a:rPr lang="cs-CZ" sz="1200" b="1" dirty="0">
                <a:cs typeface="Times New Roman"/>
              </a:rPr>
              <a:t> </a:t>
            </a:r>
            <a:r>
              <a:rPr lang="cs-CZ" sz="1200" b="1" dirty="0" err="1">
                <a:cs typeface="Times New Roman"/>
              </a:rPr>
              <a:t>electrons</a:t>
            </a:r>
            <a:r>
              <a:rPr lang="cs-CZ" sz="1200" b="1" dirty="0">
                <a:cs typeface="Times New Roman"/>
              </a:rPr>
              <a:t>: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electrons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bounce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off</a:t>
            </a:r>
            <a:r>
              <a:rPr lang="cs-CZ" sz="1200" dirty="0">
                <a:cs typeface="Times New Roman"/>
              </a:rPr>
              <a:t> a plasma </a:t>
            </a:r>
            <a:r>
              <a:rPr lang="cs-CZ" sz="1200" dirty="0" err="1">
                <a:cs typeface="Times New Roman"/>
              </a:rPr>
              <a:t>sheath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that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is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approaching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them</a:t>
            </a:r>
            <a:r>
              <a:rPr lang="cs-CZ" sz="1200" dirty="0">
                <a:cs typeface="Times New Roman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EBA61-75F1-4CE8-AB0F-E156C9DCA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7" y="1309922"/>
            <a:ext cx="3992098" cy="3281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D131E-0773-0E9D-72AE-589771662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56" y="1477204"/>
            <a:ext cx="3737675" cy="3179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D68E2D-32B6-4DBF-A8E1-5F7CB38A62EB}"/>
              </a:ext>
            </a:extLst>
          </p:cNvPr>
          <p:cNvSpPr/>
          <p:nvPr/>
        </p:nvSpPr>
        <p:spPr>
          <a:xfrm>
            <a:off x="6183758" y="1855071"/>
            <a:ext cx="2125915" cy="56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FE43B-F2EC-F887-1600-3C980062E1BE}"/>
              </a:ext>
            </a:extLst>
          </p:cNvPr>
          <p:cNvSpPr/>
          <p:nvPr/>
        </p:nvSpPr>
        <p:spPr>
          <a:xfrm>
            <a:off x="4572000" y="3836271"/>
            <a:ext cx="511049" cy="922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A19C7-AC97-F9EC-3538-A0F669A7C257}"/>
              </a:ext>
            </a:extLst>
          </p:cNvPr>
          <p:cNvSpPr/>
          <p:nvPr/>
        </p:nvSpPr>
        <p:spPr>
          <a:xfrm>
            <a:off x="6497347" y="2901157"/>
            <a:ext cx="1462717" cy="453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7585B-0B07-1C61-3906-03552BF0322E}"/>
              </a:ext>
            </a:extLst>
          </p:cNvPr>
          <p:cNvSpPr txBox="1"/>
          <p:nvPr/>
        </p:nvSpPr>
        <p:spPr>
          <a:xfrm>
            <a:off x="5469439" y="4711008"/>
            <a:ext cx="3391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Drift-</a:t>
            </a:r>
            <a:r>
              <a:rPr lang="cs-CZ" sz="1200" b="1" dirty="0" err="1"/>
              <a:t>diffusion</a:t>
            </a:r>
            <a:r>
              <a:rPr lang="cs-CZ" sz="1200" b="1" dirty="0"/>
              <a:t> </a:t>
            </a:r>
            <a:r>
              <a:rPr lang="cs-CZ" sz="1200" b="1" dirty="0" err="1"/>
              <a:t>branch</a:t>
            </a:r>
            <a:r>
              <a:rPr lang="cs-CZ" sz="1200" b="1" dirty="0"/>
              <a:t> </a:t>
            </a:r>
            <a:r>
              <a:rPr lang="cs-CZ" sz="1200" dirty="0"/>
              <a:t>– </a:t>
            </a:r>
            <a:r>
              <a:rPr lang="cs-CZ" sz="1200" dirty="0" err="1"/>
              <a:t>secondary</a:t>
            </a:r>
            <a:r>
              <a:rPr lang="cs-CZ" sz="1200" dirty="0"/>
              <a:t> </a:t>
            </a:r>
            <a:r>
              <a:rPr lang="cs-CZ" sz="1200" dirty="0" err="1"/>
              <a:t>emission</a:t>
            </a:r>
            <a:r>
              <a:rPr lang="cs-CZ" sz="1200" dirty="0"/>
              <a:t> </a:t>
            </a:r>
            <a:r>
              <a:rPr lang="cs-CZ" sz="1200" dirty="0" err="1"/>
              <a:t>affects</a:t>
            </a:r>
            <a:br>
              <a:rPr lang="cs-CZ" sz="1200" dirty="0"/>
            </a:b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breakdown</a:t>
            </a:r>
            <a:r>
              <a:rPr lang="cs-CZ" sz="1200" dirty="0"/>
              <a:t> </a:t>
            </a:r>
            <a:r>
              <a:rPr lang="cs-CZ" sz="1200" dirty="0" err="1"/>
              <a:t>voltage</a:t>
            </a:r>
            <a:endParaRPr lang="en-CZ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A1310-6860-7C69-DF7C-BFF4118762BF}"/>
              </a:ext>
            </a:extLst>
          </p:cNvPr>
          <p:cNvSpPr txBox="1"/>
          <p:nvPr/>
        </p:nvSpPr>
        <p:spPr>
          <a:xfrm>
            <a:off x="5999630" y="1855071"/>
            <a:ext cx="306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multi-pactor</a:t>
            </a:r>
            <a:r>
              <a:rPr lang="cs-CZ" sz="1200" b="1" dirty="0"/>
              <a:t> </a:t>
            </a:r>
            <a:r>
              <a:rPr lang="cs-CZ" sz="1200" b="1" dirty="0" err="1"/>
              <a:t>branch</a:t>
            </a:r>
            <a:r>
              <a:rPr lang="cs-CZ" sz="1200" b="1" dirty="0"/>
              <a:t> </a:t>
            </a:r>
            <a:r>
              <a:rPr lang="cs-CZ" sz="1200" dirty="0"/>
              <a:t>– </a:t>
            </a:r>
            <a:r>
              <a:rPr lang="cs-CZ" sz="1200" dirty="0" err="1"/>
              <a:t>electrons</a:t>
            </a:r>
            <a:r>
              <a:rPr lang="cs-CZ" sz="1200" dirty="0"/>
              <a:t> </a:t>
            </a:r>
            <a:r>
              <a:rPr lang="cs-CZ" sz="1200" dirty="0" err="1"/>
              <a:t>interact</a:t>
            </a:r>
            <a:r>
              <a:rPr lang="cs-CZ" sz="1200" dirty="0"/>
              <a:t> more</a:t>
            </a:r>
          </a:p>
          <a:p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walls</a:t>
            </a:r>
            <a:r>
              <a:rPr lang="cs-CZ" sz="1200" dirty="0"/>
              <a:t> </a:t>
            </a:r>
            <a:r>
              <a:rPr lang="cs-CZ" sz="1200" dirty="0" err="1"/>
              <a:t>than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themselves</a:t>
            </a:r>
            <a:endParaRPr lang="en-CZ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7C410-0714-C0DB-2199-1473FB2463CC}"/>
              </a:ext>
            </a:extLst>
          </p:cNvPr>
          <p:cNvSpPr txBox="1"/>
          <p:nvPr/>
        </p:nvSpPr>
        <p:spPr>
          <a:xfrm>
            <a:off x="6774403" y="2743589"/>
            <a:ext cx="230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Emission</a:t>
            </a:r>
            <a:r>
              <a:rPr lang="cs-CZ" sz="1200" b="1" dirty="0"/>
              <a:t>-free </a:t>
            </a:r>
            <a:r>
              <a:rPr lang="cs-CZ" sz="1200" b="1" dirty="0" err="1"/>
              <a:t>branch</a:t>
            </a:r>
            <a:r>
              <a:rPr lang="cs-CZ" sz="1200" dirty="0"/>
              <a:t>, </a:t>
            </a:r>
            <a:r>
              <a:rPr lang="cs-CZ" sz="1200" dirty="0" err="1"/>
              <a:t>breakdown</a:t>
            </a:r>
            <a:br>
              <a:rPr lang="cs-CZ" sz="1200" dirty="0"/>
            </a:br>
            <a:r>
              <a:rPr lang="cs-CZ" sz="1200" dirty="0" err="1"/>
              <a:t>voltage</a:t>
            </a:r>
            <a:r>
              <a:rPr lang="cs-CZ" sz="1200" dirty="0"/>
              <a:t> </a:t>
            </a:r>
            <a:r>
              <a:rPr lang="cs-CZ" sz="1200" dirty="0" err="1"/>
              <a:t>does</a:t>
            </a:r>
            <a:r>
              <a:rPr lang="cs-CZ" sz="1200" dirty="0"/>
              <a:t> not </a:t>
            </a:r>
            <a:r>
              <a:rPr lang="cs-CZ" sz="1200" dirty="0" err="1"/>
              <a:t>depend</a:t>
            </a:r>
            <a:r>
              <a:rPr lang="cs-CZ" sz="1200" dirty="0"/>
              <a:t> on </a:t>
            </a:r>
            <a:br>
              <a:rPr lang="cs-CZ" sz="1200" dirty="0"/>
            </a:b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electrode</a:t>
            </a:r>
            <a:r>
              <a:rPr lang="cs-CZ" sz="1200" dirty="0"/>
              <a:t> distance</a:t>
            </a:r>
            <a:endParaRPr lang="en-CZ" sz="1200" dirty="0"/>
          </a:p>
        </p:txBody>
      </p:sp>
    </p:spTree>
    <p:extLst>
      <p:ext uri="{BB962C8B-B14F-4D97-AF65-F5344CB8AC3E}">
        <p14:creationId xmlns:p14="http://schemas.microsoft.com/office/powerpoint/2010/main" val="261042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 vs ICP vs MW plasma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59BE2-207D-F30D-F681-BF9654F6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692"/>
            <a:ext cx="9128094" cy="30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104942</TotalTime>
  <Words>1340</Words>
  <Application>Microsoft Macintosh PowerPoint</Application>
  <PresentationFormat>On-screen Show (4:3)</PresentationFormat>
  <Paragraphs>245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Muni</vt:lpstr>
      <vt:lpstr>Muni Bold</vt:lpstr>
      <vt:lpstr>Times New Roman</vt:lpstr>
      <vt:lpstr>Office Theme</vt:lpstr>
      <vt:lpstr>Plasma Physics 2</vt:lpstr>
      <vt:lpstr>PowerPoint Presentation</vt:lpstr>
      <vt:lpstr>PowerPoint Presentation</vt:lpstr>
      <vt:lpstr>PowerPoint Presentation</vt:lpstr>
      <vt:lpstr>High frequency breakdown</vt:lpstr>
      <vt:lpstr>PowerPoint Presentation</vt:lpstr>
      <vt:lpstr>PowerPoint Presentation</vt:lpstr>
      <vt:lpstr>PowerPoint Presentation</vt:lpstr>
      <vt:lpstr>PowerPoint Presentation</vt:lpstr>
      <vt:lpstr>capacitively coupled plasma anatomy</vt:lpstr>
      <vt:lpstr>PowerPoint Presentation</vt:lpstr>
      <vt:lpstr>PowerPoint Presentation</vt:lpstr>
      <vt:lpstr>PowerPoint Presentation</vt:lpstr>
      <vt:lpstr>Inductively coupled plasma anatomy</vt:lpstr>
      <vt:lpstr>PowerPoint Presentation</vt:lpstr>
      <vt:lpstr>PowerPoint Presentation</vt:lpstr>
      <vt:lpstr>Microwave plasma anatomy</vt:lpstr>
      <vt:lpstr>PowerPoint Presentation</vt:lpstr>
      <vt:lpstr>PowerPoint Presentation</vt:lpstr>
      <vt:lpstr>Applications of CCP, ICP, MW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Streamer breakdown from laboratory micro-discharges to upper atmosphere luminous events </dc:title>
  <dc:creator>t</dc:creator>
  <cp:lastModifiedBy>Adam Obrusnik</cp:lastModifiedBy>
  <cp:revision>1456</cp:revision>
  <dcterms:created xsi:type="dcterms:W3CDTF">2014-10-07T21:06:07Z</dcterms:created>
  <dcterms:modified xsi:type="dcterms:W3CDTF">2024-03-28T11:47:22Z</dcterms:modified>
</cp:coreProperties>
</file>