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451" r:id="rId2"/>
    <p:sldId id="566" r:id="rId3"/>
    <p:sldId id="494" r:id="rId4"/>
    <p:sldId id="495" r:id="rId5"/>
    <p:sldId id="502" r:id="rId6"/>
    <p:sldId id="496" r:id="rId7"/>
    <p:sldId id="497" r:id="rId8"/>
    <p:sldId id="508" r:id="rId9"/>
    <p:sldId id="507" r:id="rId10"/>
    <p:sldId id="503" r:id="rId11"/>
    <p:sldId id="504" r:id="rId12"/>
    <p:sldId id="509" r:id="rId13"/>
    <p:sldId id="510" r:id="rId14"/>
    <p:sldId id="511" r:id="rId15"/>
    <p:sldId id="505" r:id="rId16"/>
    <p:sldId id="506" r:id="rId17"/>
    <p:sldId id="500" r:id="rId18"/>
    <p:sldId id="513" r:id="rId19"/>
    <p:sldId id="512" r:id="rId20"/>
    <p:sldId id="501" r:id="rId21"/>
    <p:sldId id="517" r:id="rId22"/>
    <p:sldId id="516" r:id="rId23"/>
    <p:sldId id="567" r:id="rId24"/>
    <p:sldId id="498" r:id="rId25"/>
    <p:sldId id="518" r:id="rId26"/>
    <p:sldId id="522" r:id="rId27"/>
    <p:sldId id="519" r:id="rId28"/>
    <p:sldId id="515" r:id="rId29"/>
    <p:sldId id="521" r:id="rId30"/>
    <p:sldId id="568"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1"/>
    <p:restoredTop sz="96197" autoAdjust="0"/>
  </p:normalViewPr>
  <p:slideViewPr>
    <p:cSldViewPr snapToGrid="0" snapToObjects="1">
      <p:cViewPr varScale="1">
        <p:scale>
          <a:sx n="126" d="100"/>
          <a:sy n="126" d="100"/>
        </p:scale>
        <p:origin x="2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E84C53-DB28-BF40-8E43-FB2FCCB1926D}" type="datetimeFigureOut">
              <a:rPr lang="en-US" smtClean="0"/>
              <a:pPr/>
              <a:t>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C9F8CA-1D07-3842-86D4-559153C1D005}" type="slidenum">
              <a:rPr lang="en-US" smtClean="0"/>
              <a:pPr/>
              <a:t>‹#›</a:t>
            </a:fld>
            <a:endParaRPr lang="en-US"/>
          </a:p>
        </p:txBody>
      </p:sp>
    </p:spTree>
    <p:extLst>
      <p:ext uri="{BB962C8B-B14F-4D97-AF65-F5344CB8AC3E}">
        <p14:creationId xmlns:p14="http://schemas.microsoft.com/office/powerpoint/2010/main" val="3927781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Vylepsit</a:t>
            </a:r>
            <a:r>
              <a:rPr lang="en-US" dirty="0"/>
              <a:t> …</a:t>
            </a:r>
          </a:p>
        </p:txBody>
      </p:sp>
      <p:sp>
        <p:nvSpPr>
          <p:cNvPr id="4" name="Slide Number Placeholder 3"/>
          <p:cNvSpPr>
            <a:spLocks noGrp="1"/>
          </p:cNvSpPr>
          <p:nvPr>
            <p:ph type="sldNum" sz="quarter" idx="10"/>
          </p:nvPr>
        </p:nvSpPr>
        <p:spPr/>
        <p:txBody>
          <a:bodyPr/>
          <a:lstStyle/>
          <a:p>
            <a:fld id="{1BC9F8CA-1D07-3842-86D4-559153C1D005}" type="slidenum">
              <a:rPr lang="en-US" smtClean="0"/>
              <a:pPr/>
              <a:t>1</a:t>
            </a:fld>
            <a:endParaRPr lang="en-US"/>
          </a:p>
        </p:txBody>
      </p:sp>
    </p:spTree>
    <p:extLst>
      <p:ext uri="{BB962C8B-B14F-4D97-AF65-F5344CB8AC3E}">
        <p14:creationId xmlns:p14="http://schemas.microsoft.com/office/powerpoint/2010/main" val="1485744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10</a:t>
            </a:fld>
            <a:endParaRPr lang="en-US"/>
          </a:p>
        </p:txBody>
      </p:sp>
    </p:spTree>
    <p:extLst>
      <p:ext uri="{BB962C8B-B14F-4D97-AF65-F5344CB8AC3E}">
        <p14:creationId xmlns:p14="http://schemas.microsoft.com/office/powerpoint/2010/main" val="304378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11</a:t>
            </a:fld>
            <a:endParaRPr lang="en-US"/>
          </a:p>
        </p:txBody>
      </p:sp>
    </p:spTree>
    <p:extLst>
      <p:ext uri="{BB962C8B-B14F-4D97-AF65-F5344CB8AC3E}">
        <p14:creationId xmlns:p14="http://schemas.microsoft.com/office/powerpoint/2010/main" val="569719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12</a:t>
            </a:fld>
            <a:endParaRPr lang="en-US"/>
          </a:p>
        </p:txBody>
      </p:sp>
    </p:spTree>
    <p:extLst>
      <p:ext uri="{BB962C8B-B14F-4D97-AF65-F5344CB8AC3E}">
        <p14:creationId xmlns:p14="http://schemas.microsoft.com/office/powerpoint/2010/main" val="2630785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13</a:t>
            </a:fld>
            <a:endParaRPr lang="en-US"/>
          </a:p>
        </p:txBody>
      </p:sp>
    </p:spTree>
    <p:extLst>
      <p:ext uri="{BB962C8B-B14F-4D97-AF65-F5344CB8AC3E}">
        <p14:creationId xmlns:p14="http://schemas.microsoft.com/office/powerpoint/2010/main" val="497679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14</a:t>
            </a:fld>
            <a:endParaRPr lang="en-US"/>
          </a:p>
        </p:txBody>
      </p:sp>
    </p:spTree>
    <p:extLst>
      <p:ext uri="{BB962C8B-B14F-4D97-AF65-F5344CB8AC3E}">
        <p14:creationId xmlns:p14="http://schemas.microsoft.com/office/powerpoint/2010/main" val="1390845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15</a:t>
            </a:fld>
            <a:endParaRPr lang="en-US"/>
          </a:p>
        </p:txBody>
      </p:sp>
    </p:spTree>
    <p:extLst>
      <p:ext uri="{BB962C8B-B14F-4D97-AF65-F5344CB8AC3E}">
        <p14:creationId xmlns:p14="http://schemas.microsoft.com/office/powerpoint/2010/main" val="12431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16</a:t>
            </a:fld>
            <a:endParaRPr lang="en-US"/>
          </a:p>
        </p:txBody>
      </p:sp>
    </p:spTree>
    <p:extLst>
      <p:ext uri="{BB962C8B-B14F-4D97-AF65-F5344CB8AC3E}">
        <p14:creationId xmlns:p14="http://schemas.microsoft.com/office/powerpoint/2010/main" val="1889987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17</a:t>
            </a:fld>
            <a:endParaRPr lang="en-US"/>
          </a:p>
        </p:txBody>
      </p:sp>
    </p:spTree>
    <p:extLst>
      <p:ext uri="{BB962C8B-B14F-4D97-AF65-F5344CB8AC3E}">
        <p14:creationId xmlns:p14="http://schemas.microsoft.com/office/powerpoint/2010/main" val="3433373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18</a:t>
            </a:fld>
            <a:endParaRPr lang="en-US"/>
          </a:p>
        </p:txBody>
      </p:sp>
    </p:spTree>
    <p:extLst>
      <p:ext uri="{BB962C8B-B14F-4D97-AF65-F5344CB8AC3E}">
        <p14:creationId xmlns:p14="http://schemas.microsoft.com/office/powerpoint/2010/main" val="3951487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19</a:t>
            </a:fld>
            <a:endParaRPr lang="en-US"/>
          </a:p>
        </p:txBody>
      </p:sp>
    </p:spTree>
    <p:extLst>
      <p:ext uri="{BB962C8B-B14F-4D97-AF65-F5344CB8AC3E}">
        <p14:creationId xmlns:p14="http://schemas.microsoft.com/office/powerpoint/2010/main" val="158353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a:t>
            </a:fld>
            <a:endParaRPr lang="en-US"/>
          </a:p>
        </p:txBody>
      </p:sp>
    </p:spTree>
    <p:extLst>
      <p:ext uri="{BB962C8B-B14F-4D97-AF65-F5344CB8AC3E}">
        <p14:creationId xmlns:p14="http://schemas.microsoft.com/office/powerpoint/2010/main" val="3488791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20</a:t>
            </a:fld>
            <a:endParaRPr lang="en-US"/>
          </a:p>
        </p:txBody>
      </p:sp>
    </p:spTree>
    <p:extLst>
      <p:ext uri="{BB962C8B-B14F-4D97-AF65-F5344CB8AC3E}">
        <p14:creationId xmlns:p14="http://schemas.microsoft.com/office/powerpoint/2010/main" val="2029732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21</a:t>
            </a:fld>
            <a:endParaRPr lang="en-US"/>
          </a:p>
        </p:txBody>
      </p:sp>
    </p:spTree>
    <p:extLst>
      <p:ext uri="{BB962C8B-B14F-4D97-AF65-F5344CB8AC3E}">
        <p14:creationId xmlns:p14="http://schemas.microsoft.com/office/powerpoint/2010/main" val="903920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22</a:t>
            </a:fld>
            <a:endParaRPr lang="en-US"/>
          </a:p>
        </p:txBody>
      </p:sp>
    </p:spTree>
    <p:extLst>
      <p:ext uri="{BB962C8B-B14F-4D97-AF65-F5344CB8AC3E}">
        <p14:creationId xmlns:p14="http://schemas.microsoft.com/office/powerpoint/2010/main" val="1154272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23</a:t>
            </a:fld>
            <a:endParaRPr lang="en-US"/>
          </a:p>
        </p:txBody>
      </p:sp>
    </p:spTree>
    <p:extLst>
      <p:ext uri="{BB962C8B-B14F-4D97-AF65-F5344CB8AC3E}">
        <p14:creationId xmlns:p14="http://schemas.microsoft.com/office/powerpoint/2010/main" val="3210770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24</a:t>
            </a:fld>
            <a:endParaRPr lang="en-US"/>
          </a:p>
        </p:txBody>
      </p:sp>
    </p:spTree>
    <p:extLst>
      <p:ext uri="{BB962C8B-B14F-4D97-AF65-F5344CB8AC3E}">
        <p14:creationId xmlns:p14="http://schemas.microsoft.com/office/powerpoint/2010/main" val="2797994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25</a:t>
            </a:fld>
            <a:endParaRPr lang="en-US"/>
          </a:p>
        </p:txBody>
      </p:sp>
    </p:spTree>
    <p:extLst>
      <p:ext uri="{BB962C8B-B14F-4D97-AF65-F5344CB8AC3E}">
        <p14:creationId xmlns:p14="http://schemas.microsoft.com/office/powerpoint/2010/main" val="289313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26</a:t>
            </a:fld>
            <a:endParaRPr lang="en-US"/>
          </a:p>
        </p:txBody>
      </p:sp>
    </p:spTree>
    <p:extLst>
      <p:ext uri="{BB962C8B-B14F-4D97-AF65-F5344CB8AC3E}">
        <p14:creationId xmlns:p14="http://schemas.microsoft.com/office/powerpoint/2010/main" val="979098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27</a:t>
            </a:fld>
            <a:endParaRPr lang="en-US"/>
          </a:p>
        </p:txBody>
      </p:sp>
    </p:spTree>
    <p:extLst>
      <p:ext uri="{BB962C8B-B14F-4D97-AF65-F5344CB8AC3E}">
        <p14:creationId xmlns:p14="http://schemas.microsoft.com/office/powerpoint/2010/main" val="3686391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28</a:t>
            </a:fld>
            <a:endParaRPr lang="en-US"/>
          </a:p>
        </p:txBody>
      </p:sp>
    </p:spTree>
    <p:extLst>
      <p:ext uri="{BB962C8B-B14F-4D97-AF65-F5344CB8AC3E}">
        <p14:creationId xmlns:p14="http://schemas.microsoft.com/office/powerpoint/2010/main" val="1430538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29</a:t>
            </a:fld>
            <a:endParaRPr lang="en-US"/>
          </a:p>
        </p:txBody>
      </p:sp>
    </p:spTree>
    <p:extLst>
      <p:ext uri="{BB962C8B-B14F-4D97-AF65-F5344CB8AC3E}">
        <p14:creationId xmlns:p14="http://schemas.microsoft.com/office/powerpoint/2010/main" val="205181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3</a:t>
            </a:fld>
            <a:endParaRPr lang="en-US"/>
          </a:p>
        </p:txBody>
      </p:sp>
    </p:spTree>
    <p:extLst>
      <p:ext uri="{BB962C8B-B14F-4D97-AF65-F5344CB8AC3E}">
        <p14:creationId xmlns:p14="http://schemas.microsoft.com/office/powerpoint/2010/main" val="3499606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4</a:t>
            </a:fld>
            <a:endParaRPr lang="en-US"/>
          </a:p>
        </p:txBody>
      </p:sp>
    </p:spTree>
    <p:extLst>
      <p:ext uri="{BB962C8B-B14F-4D97-AF65-F5344CB8AC3E}">
        <p14:creationId xmlns:p14="http://schemas.microsoft.com/office/powerpoint/2010/main" val="1522571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5</a:t>
            </a:fld>
            <a:endParaRPr lang="en-US"/>
          </a:p>
        </p:txBody>
      </p:sp>
    </p:spTree>
    <p:extLst>
      <p:ext uri="{BB962C8B-B14F-4D97-AF65-F5344CB8AC3E}">
        <p14:creationId xmlns:p14="http://schemas.microsoft.com/office/powerpoint/2010/main" val="1925029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6</a:t>
            </a:fld>
            <a:endParaRPr lang="en-US"/>
          </a:p>
        </p:txBody>
      </p:sp>
    </p:spTree>
    <p:extLst>
      <p:ext uri="{BB962C8B-B14F-4D97-AF65-F5344CB8AC3E}">
        <p14:creationId xmlns:p14="http://schemas.microsoft.com/office/powerpoint/2010/main" val="793400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7</a:t>
            </a:fld>
            <a:endParaRPr lang="en-US"/>
          </a:p>
        </p:txBody>
      </p:sp>
    </p:spTree>
    <p:extLst>
      <p:ext uri="{BB962C8B-B14F-4D97-AF65-F5344CB8AC3E}">
        <p14:creationId xmlns:p14="http://schemas.microsoft.com/office/powerpoint/2010/main" val="130003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8</a:t>
            </a:fld>
            <a:endParaRPr lang="en-US"/>
          </a:p>
        </p:txBody>
      </p:sp>
    </p:spTree>
    <p:extLst>
      <p:ext uri="{BB962C8B-B14F-4D97-AF65-F5344CB8AC3E}">
        <p14:creationId xmlns:p14="http://schemas.microsoft.com/office/powerpoint/2010/main" val="2963437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Pozor</a:t>
            </a:r>
            <a:r>
              <a:rPr lang="en-US" dirty="0"/>
              <a:t> </a:t>
            </a:r>
            <a:r>
              <a:rPr lang="en-US" dirty="0" err="1"/>
              <a:t>je</a:t>
            </a:r>
            <a:r>
              <a:rPr lang="en-US" dirty="0"/>
              <a:t> to pro </a:t>
            </a:r>
            <a:r>
              <a:rPr lang="en-US" dirty="0" err="1"/>
              <a:t>verejnost</a:t>
            </a:r>
            <a:r>
              <a:rPr lang="en-US" dirty="0"/>
              <a:t> … </a:t>
            </a:r>
            <a:r>
              <a:rPr lang="en-US" dirty="0" err="1"/>
              <a:t>jednoduseji</a:t>
            </a:r>
            <a:r>
              <a:rPr lang="en-US" dirty="0"/>
              <a:t>, schemata </a:t>
            </a:r>
            <a:r>
              <a:rPr lang="en-US" dirty="0" err="1"/>
              <a:t>nazorna</a:t>
            </a:r>
            <a:r>
              <a:rPr lang="en-US" dirty="0"/>
              <a:t>, ne </a:t>
            </a:r>
            <a:r>
              <a:rPr lang="en-US" dirty="0" err="1"/>
              <a:t>moc</a:t>
            </a:r>
            <a:r>
              <a:rPr lang="en-US" dirty="0"/>
              <a:t> </a:t>
            </a:r>
            <a:r>
              <a:rPr lang="en-US" dirty="0" err="1"/>
              <a:t>analyz</a:t>
            </a:r>
            <a:r>
              <a:rPr lang="en-US" dirty="0"/>
              <a:t>, </a:t>
            </a:r>
            <a:r>
              <a:rPr lang="en-US" dirty="0" err="1"/>
              <a:t>jen</a:t>
            </a:r>
            <a:r>
              <a:rPr lang="en-US" dirty="0"/>
              <a:t> par </a:t>
            </a:r>
            <a:r>
              <a:rPr lang="en-US" dirty="0" err="1"/>
              <a:t>rovnic</a:t>
            </a:r>
            <a:endParaRPr lang="en-US" dirty="0"/>
          </a:p>
        </p:txBody>
      </p:sp>
      <p:sp>
        <p:nvSpPr>
          <p:cNvPr id="4" name="Slide Number Placeholder 3"/>
          <p:cNvSpPr>
            <a:spLocks noGrp="1"/>
          </p:cNvSpPr>
          <p:nvPr>
            <p:ph type="sldNum" sz="quarter" idx="10"/>
          </p:nvPr>
        </p:nvSpPr>
        <p:spPr/>
        <p:txBody>
          <a:bodyPr/>
          <a:lstStyle/>
          <a:p>
            <a:fld id="{1BC9F8CA-1D07-3842-86D4-559153C1D005}" type="slidenum">
              <a:rPr lang="en-US" smtClean="0"/>
              <a:pPr/>
              <a:t>9</a:t>
            </a:fld>
            <a:endParaRPr lang="en-US"/>
          </a:p>
        </p:txBody>
      </p:sp>
    </p:spTree>
    <p:extLst>
      <p:ext uri="{BB962C8B-B14F-4D97-AF65-F5344CB8AC3E}">
        <p14:creationId xmlns:p14="http://schemas.microsoft.com/office/powerpoint/2010/main" val="3380151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2000621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2173524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4641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1C2C1D67-D689-9147-B531-260CD7922B72}" type="datetimeFigureOut">
              <a:rPr lang="en-US" smtClean="0"/>
              <a:pPr/>
              <a:t>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312809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1C2C1D67-D689-9147-B531-260CD7922B72}" type="datetimeFigureOut">
              <a:rPr lang="en-US" smtClean="0"/>
              <a:pPr/>
              <a:t>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110212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1C2C1D67-D689-9147-B531-260CD7922B72}" type="datetimeFigureOut">
              <a:rPr lang="en-US" smtClean="0"/>
              <a:pPr/>
              <a:t>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380850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1C2C1D67-D689-9147-B531-260CD7922B72}" type="datetimeFigureOut">
              <a:rPr lang="en-US" smtClean="0"/>
              <a:pPr/>
              <a:t>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1421819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1C2C1D67-D689-9147-B531-260CD7922B72}" type="datetimeFigureOut">
              <a:rPr lang="en-US" smtClean="0"/>
              <a:pPr/>
              <a:t>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4128727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2C1D67-D689-9147-B531-260CD7922B72}" type="datetimeFigureOut">
              <a:rPr lang="en-US" smtClean="0"/>
              <a:pPr/>
              <a:t>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1275614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1C2C1D67-D689-9147-B531-260CD7922B72}" type="datetimeFigureOut">
              <a:rPr lang="en-US" smtClean="0"/>
              <a:pPr/>
              <a:t>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237575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1C2C1D67-D689-9147-B531-260CD7922B72}" type="datetimeFigureOut">
              <a:rPr lang="en-US" smtClean="0"/>
              <a:pPr/>
              <a:t>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CBDD-AF70-734A-BC0C-1265A14408CC}" type="slidenum">
              <a:rPr lang="en-US" smtClean="0"/>
              <a:pPr/>
              <a:t>‹#›</a:t>
            </a:fld>
            <a:endParaRPr lang="en-US"/>
          </a:p>
        </p:txBody>
      </p:sp>
    </p:spTree>
    <p:extLst>
      <p:ext uri="{BB962C8B-B14F-4D97-AF65-F5344CB8AC3E}">
        <p14:creationId xmlns:p14="http://schemas.microsoft.com/office/powerpoint/2010/main" val="322625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C1D67-D689-9147-B531-260CD7922B72}" type="datetimeFigureOut">
              <a:rPr lang="en-US" smtClean="0"/>
              <a:pPr/>
              <a:t>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0CBDD-AF70-734A-BC0C-1265A14408CC}" type="slidenum">
              <a:rPr lang="en-US" smtClean="0"/>
              <a:pPr/>
              <a:t>‹#›</a:t>
            </a:fld>
            <a:endParaRPr lang="en-US"/>
          </a:p>
        </p:txBody>
      </p:sp>
    </p:spTree>
    <p:extLst>
      <p:ext uri="{BB962C8B-B14F-4D97-AF65-F5344CB8AC3E}">
        <p14:creationId xmlns:p14="http://schemas.microsoft.com/office/powerpoint/2010/main" val="2092290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3.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0156" y="650824"/>
            <a:ext cx="4205613" cy="969349"/>
          </a:xfrm>
        </p:spPr>
        <p:txBody>
          <a:bodyPr>
            <a:normAutofit/>
          </a:bodyPr>
          <a:lstStyle/>
          <a:p>
            <a:pPr algn="r"/>
            <a:r>
              <a:rPr lang="cs-CZ" sz="1600" b="1" dirty="0">
                <a:latin typeface="Muni Bold" pitchFamily="2" charset="77"/>
              </a:rPr>
              <a:t>Plasma </a:t>
            </a:r>
            <a:r>
              <a:rPr lang="cs-CZ" sz="1600" b="1" dirty="0" err="1">
                <a:latin typeface="Muni Bold" pitchFamily="2" charset="77"/>
              </a:rPr>
              <a:t>physics</a:t>
            </a:r>
            <a:r>
              <a:rPr lang="cs-CZ" sz="1600" b="1" dirty="0">
                <a:latin typeface="Muni Bold" pitchFamily="2" charset="77"/>
              </a:rPr>
              <a:t> 2</a:t>
            </a:r>
            <a:endParaRPr lang="en" sz="1600" b="1" dirty="0">
              <a:latin typeface="Muni Bold" pitchFamily="2" charset="77"/>
            </a:endParaRPr>
          </a:p>
        </p:txBody>
      </p:sp>
      <p:pic>
        <p:nvPicPr>
          <p:cNvPr id="7" name="Picture 6">
            <a:extLst>
              <a:ext uri="{FF2B5EF4-FFF2-40B4-BE49-F238E27FC236}">
                <a16:creationId xmlns:a16="http://schemas.microsoft.com/office/drawing/2014/main" id="{1A2240AC-D90F-394D-A06B-97C288613037}"/>
              </a:ext>
            </a:extLst>
          </p:cNvPr>
          <p:cNvPicPr>
            <a:picLocks noChangeAspect="1"/>
          </p:cNvPicPr>
          <p:nvPr/>
        </p:nvPicPr>
        <p:blipFill>
          <a:blip r:embed="rId3"/>
          <a:stretch>
            <a:fillRect/>
          </a:stretch>
        </p:blipFill>
        <p:spPr>
          <a:xfrm>
            <a:off x="5704749" y="5561028"/>
            <a:ext cx="1079216" cy="830997"/>
          </a:xfrm>
          <a:prstGeom prst="rect">
            <a:avLst/>
          </a:prstGeom>
        </p:spPr>
      </p:pic>
      <p:cxnSp>
        <p:nvCxnSpPr>
          <p:cNvPr id="6" name="Straight Connector 5">
            <a:extLst>
              <a:ext uri="{FF2B5EF4-FFF2-40B4-BE49-F238E27FC236}">
                <a16:creationId xmlns:a16="http://schemas.microsoft.com/office/drawing/2014/main" id="{73A59A8D-FF9D-0849-9FE8-5A0B8B4FC920}"/>
              </a:ext>
            </a:extLst>
          </p:cNvPr>
          <p:cNvCxnSpPr>
            <a:cxnSpLocks/>
          </p:cNvCxnSpPr>
          <p:nvPr/>
        </p:nvCxnSpPr>
        <p:spPr>
          <a:xfrm>
            <a:off x="5450018" y="650824"/>
            <a:ext cx="0" cy="747670"/>
          </a:xfrm>
          <a:prstGeom prst="line">
            <a:avLst/>
          </a:prstGeom>
          <a:ln w="19050"/>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073009F4-F36B-5332-26D7-D3FCE6589CDC}"/>
              </a:ext>
            </a:extLst>
          </p:cNvPr>
          <p:cNvCxnSpPr>
            <a:cxnSpLocks/>
          </p:cNvCxnSpPr>
          <p:nvPr/>
        </p:nvCxnSpPr>
        <p:spPr>
          <a:xfrm>
            <a:off x="5450018" y="5389581"/>
            <a:ext cx="0" cy="912595"/>
          </a:xfrm>
          <a:prstGeom prst="line">
            <a:avLst/>
          </a:prstGeom>
          <a:ln w="19050"/>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195C694C-0B79-7F70-2F2D-8ECB497EFE15}"/>
              </a:ext>
            </a:extLst>
          </p:cNvPr>
          <p:cNvSpPr/>
          <p:nvPr/>
        </p:nvSpPr>
        <p:spPr>
          <a:xfrm>
            <a:off x="2000924" y="1506071"/>
            <a:ext cx="5185176" cy="377593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3" name="TextBox 2">
            <a:extLst>
              <a:ext uri="{FF2B5EF4-FFF2-40B4-BE49-F238E27FC236}">
                <a16:creationId xmlns:a16="http://schemas.microsoft.com/office/drawing/2014/main" id="{0F649C39-7F53-815F-E483-DCC80AEB665D}"/>
              </a:ext>
            </a:extLst>
          </p:cNvPr>
          <p:cNvSpPr txBox="1"/>
          <p:nvPr/>
        </p:nvSpPr>
        <p:spPr>
          <a:xfrm>
            <a:off x="2609291" y="1715132"/>
            <a:ext cx="3968442" cy="584775"/>
          </a:xfrm>
          <a:prstGeom prst="rect">
            <a:avLst/>
          </a:prstGeom>
          <a:noFill/>
        </p:spPr>
        <p:txBody>
          <a:bodyPr wrap="square" rtlCol="0">
            <a:spAutoFit/>
          </a:bodyPr>
          <a:lstStyle/>
          <a:p>
            <a:pPr algn="ctr"/>
            <a:r>
              <a:rPr lang="cs-CZ" sz="1600" dirty="0">
                <a:solidFill>
                  <a:schemeClr val="tx2"/>
                </a:solidFill>
                <a:latin typeface="Muni" pitchFamily="2" charset="77"/>
                <a:cs typeface="Times New Roman"/>
              </a:rPr>
              <a:t>8. Leader </a:t>
            </a:r>
            <a:r>
              <a:rPr lang="cs-CZ" sz="1600" dirty="0" err="1">
                <a:solidFill>
                  <a:schemeClr val="tx2"/>
                </a:solidFill>
                <a:latin typeface="Muni" pitchFamily="2" charset="77"/>
                <a:cs typeface="Times New Roman"/>
              </a:rPr>
              <a:t>mechanisms</a:t>
            </a:r>
            <a:r>
              <a:rPr lang="cs-CZ" sz="1600" dirty="0">
                <a:solidFill>
                  <a:schemeClr val="tx2"/>
                </a:solidFill>
                <a:latin typeface="Muni" pitchFamily="2" charset="77"/>
                <a:cs typeface="Times New Roman"/>
              </a:rPr>
              <a:t>, </a:t>
            </a:r>
            <a:r>
              <a:rPr lang="cs-CZ" sz="1600" dirty="0" err="1">
                <a:solidFill>
                  <a:schemeClr val="tx2"/>
                </a:solidFill>
                <a:latin typeface="Muni" pitchFamily="2" charset="77"/>
                <a:cs typeface="Times New Roman"/>
              </a:rPr>
              <a:t>discharges</a:t>
            </a:r>
            <a:r>
              <a:rPr lang="cs-CZ" sz="1600" dirty="0">
                <a:solidFill>
                  <a:schemeClr val="tx2"/>
                </a:solidFill>
                <a:latin typeface="Muni" pitchFamily="2" charset="77"/>
                <a:cs typeface="Times New Roman"/>
              </a:rPr>
              <a:t> and </a:t>
            </a:r>
            <a:r>
              <a:rPr lang="cs-CZ" sz="1600" dirty="0" err="1">
                <a:solidFill>
                  <a:schemeClr val="tx2"/>
                </a:solidFill>
                <a:latin typeface="Muni" pitchFamily="2" charset="77"/>
                <a:cs typeface="Times New Roman"/>
              </a:rPr>
              <a:t>plasmas</a:t>
            </a:r>
            <a:r>
              <a:rPr lang="cs-CZ" sz="1600" dirty="0">
                <a:solidFill>
                  <a:schemeClr val="tx2"/>
                </a:solidFill>
                <a:latin typeface="Muni" pitchFamily="2" charset="77"/>
                <a:cs typeface="Times New Roman"/>
              </a:rPr>
              <a:t> in </a:t>
            </a:r>
            <a:r>
              <a:rPr lang="cs-CZ" sz="1600" dirty="0" err="1">
                <a:solidFill>
                  <a:schemeClr val="tx2"/>
                </a:solidFill>
                <a:latin typeface="Muni" pitchFamily="2" charset="77"/>
                <a:cs typeface="Times New Roman"/>
              </a:rPr>
              <a:t>planetary</a:t>
            </a:r>
            <a:r>
              <a:rPr lang="cs-CZ" sz="1600" dirty="0">
                <a:solidFill>
                  <a:schemeClr val="tx2"/>
                </a:solidFill>
                <a:latin typeface="Muni" pitchFamily="2" charset="77"/>
                <a:cs typeface="Times New Roman"/>
              </a:rPr>
              <a:t> </a:t>
            </a:r>
            <a:r>
              <a:rPr lang="cs-CZ" sz="1600" dirty="0" err="1">
                <a:solidFill>
                  <a:schemeClr val="tx2"/>
                </a:solidFill>
                <a:latin typeface="Muni" pitchFamily="2" charset="77"/>
                <a:cs typeface="Times New Roman"/>
              </a:rPr>
              <a:t>atmospheres</a:t>
            </a:r>
            <a:endParaRPr lang="en-US" sz="1600" dirty="0">
              <a:solidFill>
                <a:schemeClr val="tx2"/>
              </a:solidFill>
              <a:latin typeface="Muni" pitchFamily="2" charset="77"/>
              <a:cs typeface="Times New Roman"/>
            </a:endParaRPr>
          </a:p>
        </p:txBody>
      </p:sp>
      <p:pic>
        <p:nvPicPr>
          <p:cNvPr id="8" name="Picture 7" descr="A picture containing outdoor, smoke, flying, clouds&#10;&#10;Description automatically generated">
            <a:extLst>
              <a:ext uri="{FF2B5EF4-FFF2-40B4-BE49-F238E27FC236}">
                <a16:creationId xmlns:a16="http://schemas.microsoft.com/office/drawing/2014/main" id="{8347174B-57E5-7DD8-EECF-521192707EC4}"/>
              </a:ext>
            </a:extLst>
          </p:cNvPr>
          <p:cNvPicPr>
            <a:picLocks noChangeAspect="1"/>
          </p:cNvPicPr>
          <p:nvPr/>
        </p:nvPicPr>
        <p:blipFill>
          <a:blip r:embed="rId4"/>
          <a:stretch>
            <a:fillRect/>
          </a:stretch>
        </p:blipFill>
        <p:spPr>
          <a:xfrm>
            <a:off x="3234264" y="2859554"/>
            <a:ext cx="2718495" cy="1992980"/>
          </a:xfrm>
          <a:prstGeom prst="rect">
            <a:avLst/>
          </a:prstGeom>
        </p:spPr>
      </p:pic>
    </p:spTree>
    <p:extLst>
      <p:ext uri="{BB962C8B-B14F-4D97-AF65-F5344CB8AC3E}">
        <p14:creationId xmlns:p14="http://schemas.microsoft.com/office/powerpoint/2010/main" val="4250745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7</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Positive leader – </a:t>
            </a:r>
            <a:r>
              <a:rPr lang="cs-CZ" sz="2000" dirty="0" err="1">
                <a:solidFill>
                  <a:schemeClr val="tx2"/>
                </a:solidFill>
              </a:rPr>
              <a:t>transition</a:t>
            </a:r>
            <a:r>
              <a:rPr lang="cs-CZ" sz="2000" dirty="0">
                <a:solidFill>
                  <a:schemeClr val="tx2"/>
                </a:solidFill>
              </a:rPr>
              <a:t> to </a:t>
            </a:r>
            <a:r>
              <a:rPr lang="cs-CZ" sz="2000" dirty="0" err="1">
                <a:solidFill>
                  <a:schemeClr val="tx2"/>
                </a:solidFill>
              </a:rPr>
              <a:t>arc</a:t>
            </a:r>
            <a:r>
              <a:rPr lang="cs-CZ" sz="2000" dirty="0">
                <a:solidFill>
                  <a:schemeClr val="tx2"/>
                </a:solidFill>
              </a:rPr>
              <a:t> (4)</a:t>
            </a:r>
          </a:p>
        </p:txBody>
      </p:sp>
      <p:sp>
        <p:nvSpPr>
          <p:cNvPr id="3" name="TextBox 2">
            <a:extLst>
              <a:ext uri="{FF2B5EF4-FFF2-40B4-BE49-F238E27FC236}">
                <a16:creationId xmlns:a16="http://schemas.microsoft.com/office/drawing/2014/main" id="{5E62E022-64C2-4A1C-76C2-D8189D2A0B17}"/>
              </a:ext>
            </a:extLst>
          </p:cNvPr>
          <p:cNvSpPr txBox="1"/>
          <p:nvPr/>
        </p:nvSpPr>
        <p:spPr>
          <a:xfrm>
            <a:off x="540327" y="745743"/>
            <a:ext cx="4302178" cy="4154984"/>
          </a:xfrm>
          <a:prstGeom prst="rect">
            <a:avLst/>
          </a:prstGeom>
          <a:noFill/>
        </p:spPr>
        <p:txBody>
          <a:bodyPr wrap="square" rtlCol="0">
            <a:spAutoFit/>
          </a:bodyPr>
          <a:lstStyle/>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err="1">
                <a:cs typeface="Times New Roman"/>
              </a:rPr>
              <a:t>Parameters</a:t>
            </a:r>
            <a:r>
              <a:rPr lang="cs-CZ" sz="1200" dirty="0">
                <a:cs typeface="Times New Roman"/>
              </a:rPr>
              <a:t> </a:t>
            </a:r>
            <a:r>
              <a:rPr lang="cs-CZ" sz="1200" dirty="0" err="1">
                <a:cs typeface="Times New Roman"/>
              </a:rPr>
              <a:t>of</a:t>
            </a:r>
            <a:r>
              <a:rPr lang="cs-CZ" sz="1200" dirty="0">
                <a:cs typeface="Times New Roman"/>
              </a:rPr>
              <a:t> a leader </a:t>
            </a:r>
            <a:r>
              <a:rPr lang="cs-CZ" sz="1200" dirty="0" err="1">
                <a:cs typeface="Times New Roman"/>
              </a:rPr>
              <a:t>discharge</a:t>
            </a:r>
            <a:r>
              <a:rPr lang="cs-CZ" sz="1200" dirty="0">
                <a:cs typeface="Times New Roman"/>
              </a:rPr>
              <a:t> </a:t>
            </a:r>
            <a:r>
              <a:rPr lang="cs-CZ" sz="1200" dirty="0" err="1">
                <a:cs typeface="Times New Roman"/>
              </a:rPr>
              <a:t>shown</a:t>
            </a:r>
            <a:r>
              <a:rPr lang="cs-CZ" sz="1200" dirty="0">
                <a:cs typeface="Times New Roman"/>
              </a:rPr>
              <a:t> on </a:t>
            </a:r>
            <a:r>
              <a:rPr lang="cs-CZ" sz="1200" dirty="0" err="1">
                <a:cs typeface="Times New Roman"/>
              </a:rPr>
              <a:t>the</a:t>
            </a:r>
            <a:r>
              <a:rPr lang="cs-CZ" sz="1200" dirty="0">
                <a:cs typeface="Times New Roman"/>
              </a:rPr>
              <a:t> </a:t>
            </a:r>
            <a:r>
              <a:rPr lang="cs-CZ" sz="1200" dirty="0" err="1">
                <a:cs typeface="Times New Roman"/>
              </a:rPr>
              <a:t>right</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228600" indent="-228600">
              <a:buAutoNum type="arabicParenR"/>
            </a:pPr>
            <a:r>
              <a:rPr lang="cs-CZ" sz="1200" dirty="0" err="1">
                <a:cs typeface="Times New Roman"/>
              </a:rPr>
              <a:t>The</a:t>
            </a:r>
            <a:r>
              <a:rPr lang="cs-CZ" sz="1200" dirty="0">
                <a:cs typeface="Times New Roman"/>
              </a:rPr>
              <a:t> </a:t>
            </a:r>
            <a:r>
              <a:rPr lang="cs-CZ" sz="1200" dirty="0" err="1">
                <a:cs typeface="Times New Roman"/>
              </a:rPr>
              <a:t>discharge</a:t>
            </a:r>
            <a:r>
              <a:rPr lang="cs-CZ" sz="1200" dirty="0">
                <a:cs typeface="Times New Roman"/>
              </a:rPr>
              <a:t> </a:t>
            </a:r>
            <a:r>
              <a:rPr lang="cs-CZ" sz="1200" dirty="0" err="1">
                <a:cs typeface="Times New Roman"/>
              </a:rPr>
              <a:t>beings</a:t>
            </a:r>
            <a:r>
              <a:rPr lang="cs-CZ" sz="1200" dirty="0">
                <a:cs typeface="Times New Roman"/>
              </a:rPr>
              <a:t> </a:t>
            </a:r>
            <a:r>
              <a:rPr lang="cs-CZ" sz="1200" dirty="0" err="1">
                <a:cs typeface="Times New Roman"/>
              </a:rPr>
              <a:t>with</a:t>
            </a:r>
            <a:r>
              <a:rPr lang="cs-CZ" sz="1200" dirty="0">
                <a:cs typeface="Times New Roman"/>
              </a:rPr>
              <a:t> </a:t>
            </a:r>
            <a:r>
              <a:rPr lang="cs-CZ" sz="1200" dirty="0" err="1">
                <a:cs typeface="Times New Roman"/>
              </a:rPr>
              <a:t>corona</a:t>
            </a:r>
            <a:r>
              <a:rPr lang="cs-CZ" sz="1200" dirty="0">
                <a:cs typeface="Times New Roman"/>
              </a:rPr>
              <a:t> </a:t>
            </a:r>
            <a:r>
              <a:rPr lang="cs-CZ" sz="1200" dirty="0" err="1">
                <a:cs typeface="Times New Roman"/>
              </a:rPr>
              <a:t>discharges</a:t>
            </a:r>
            <a:r>
              <a:rPr lang="cs-CZ" sz="1200" dirty="0">
                <a:cs typeface="Times New Roman"/>
              </a:rPr>
              <a:t> </a:t>
            </a:r>
            <a:r>
              <a:rPr lang="cs-CZ" sz="1200" dirty="0" err="1">
                <a:cs typeface="Times New Roman"/>
              </a:rPr>
              <a:t>near</a:t>
            </a:r>
            <a:r>
              <a:rPr lang="cs-CZ" sz="1200" dirty="0">
                <a:cs typeface="Times New Roman"/>
              </a:rPr>
              <a:t> </a:t>
            </a:r>
            <a:r>
              <a:rPr lang="cs-CZ" sz="1200" dirty="0" err="1">
                <a:cs typeface="Times New Roman"/>
              </a:rPr>
              <a:t>the</a:t>
            </a:r>
            <a:r>
              <a:rPr lang="cs-CZ" sz="1200" dirty="0">
                <a:cs typeface="Times New Roman"/>
              </a:rPr>
              <a:t> tip</a:t>
            </a:r>
          </a:p>
          <a:p>
            <a:pPr marL="228600" indent="-228600">
              <a:buAutoNum type="arabicParenR"/>
            </a:pPr>
            <a:r>
              <a:rPr lang="cs-CZ" sz="1200" dirty="0" err="1">
                <a:cs typeface="Times New Roman"/>
              </a:rPr>
              <a:t>The</a:t>
            </a:r>
            <a:r>
              <a:rPr lang="cs-CZ" sz="1200" dirty="0">
                <a:cs typeface="Times New Roman"/>
              </a:rPr>
              <a:t> </a:t>
            </a:r>
            <a:r>
              <a:rPr lang="cs-CZ" sz="1200" dirty="0" err="1">
                <a:cs typeface="Times New Roman"/>
              </a:rPr>
              <a:t>corona</a:t>
            </a:r>
            <a:r>
              <a:rPr lang="cs-CZ" sz="1200" dirty="0">
                <a:cs typeface="Times New Roman"/>
              </a:rPr>
              <a:t> </a:t>
            </a:r>
            <a:r>
              <a:rPr lang="cs-CZ" sz="1200" dirty="0" err="1">
                <a:cs typeface="Times New Roman"/>
              </a:rPr>
              <a:t>ionizes</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gas</a:t>
            </a:r>
            <a:r>
              <a:rPr lang="cs-CZ" sz="1200" dirty="0">
                <a:cs typeface="Times New Roman"/>
              </a:rPr>
              <a:t> </a:t>
            </a:r>
            <a:r>
              <a:rPr lang="cs-CZ" sz="1200" dirty="0" err="1">
                <a:cs typeface="Times New Roman"/>
              </a:rPr>
              <a:t>which</a:t>
            </a:r>
            <a:r>
              <a:rPr lang="cs-CZ" sz="1200" dirty="0">
                <a:cs typeface="Times New Roman"/>
              </a:rPr>
              <a:t> </a:t>
            </a:r>
            <a:r>
              <a:rPr lang="cs-CZ" sz="1200" dirty="0" err="1">
                <a:cs typeface="Times New Roman"/>
              </a:rPr>
              <a:t>extends</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anode</a:t>
            </a:r>
            <a:r>
              <a:rPr lang="cs-CZ" sz="1200" dirty="0">
                <a:cs typeface="Times New Roman"/>
              </a:rPr>
              <a:t> and </a:t>
            </a:r>
            <a:r>
              <a:rPr lang="cs-CZ" sz="1200" dirty="0" err="1">
                <a:cs typeface="Times New Roman"/>
              </a:rPr>
              <a:t>ignites</a:t>
            </a:r>
            <a:r>
              <a:rPr lang="cs-CZ" sz="1200" dirty="0">
                <a:cs typeface="Times New Roman"/>
              </a:rPr>
              <a:t> a </a:t>
            </a:r>
            <a:r>
              <a:rPr lang="cs-CZ" sz="1200" dirty="0" err="1">
                <a:cs typeface="Times New Roman"/>
              </a:rPr>
              <a:t>new</a:t>
            </a:r>
            <a:r>
              <a:rPr lang="cs-CZ" sz="1200" dirty="0">
                <a:cs typeface="Times New Roman"/>
              </a:rPr>
              <a:t> </a:t>
            </a:r>
            <a:r>
              <a:rPr lang="cs-CZ" sz="1200" dirty="0" err="1">
                <a:cs typeface="Times New Roman"/>
              </a:rPr>
              <a:t>corona</a:t>
            </a:r>
            <a:r>
              <a:rPr lang="cs-CZ" sz="1200" dirty="0">
                <a:cs typeface="Times New Roman"/>
              </a:rPr>
              <a:t> </a:t>
            </a:r>
            <a:r>
              <a:rPr lang="cs-CZ" sz="1200" dirty="0" err="1">
                <a:cs typeface="Times New Roman"/>
              </a:rPr>
              <a:t>at</a:t>
            </a:r>
            <a:r>
              <a:rPr lang="cs-CZ" sz="1200" dirty="0">
                <a:cs typeface="Times New Roman"/>
              </a:rPr>
              <a:t> </a:t>
            </a:r>
            <a:r>
              <a:rPr lang="cs-CZ" sz="1200" dirty="0" err="1">
                <a:cs typeface="Times New Roman"/>
              </a:rPr>
              <a:t>its</a:t>
            </a:r>
            <a:r>
              <a:rPr lang="cs-CZ" sz="1200" dirty="0">
                <a:cs typeface="Times New Roman"/>
              </a:rPr>
              <a:t> end.</a:t>
            </a:r>
          </a:p>
          <a:p>
            <a:pPr marL="228600" indent="-228600">
              <a:buAutoNum type="arabicParenR"/>
            </a:pPr>
            <a:r>
              <a:rPr lang="cs-CZ" sz="1200" dirty="0" err="1">
                <a:cs typeface="Times New Roman"/>
              </a:rPr>
              <a:t>The</a:t>
            </a:r>
            <a:r>
              <a:rPr lang="cs-CZ" sz="1200" dirty="0">
                <a:cs typeface="Times New Roman"/>
              </a:rPr>
              <a:t> leader </a:t>
            </a:r>
            <a:r>
              <a:rPr lang="cs-CZ" sz="1200" dirty="0" err="1">
                <a:cs typeface="Times New Roman"/>
              </a:rPr>
              <a:t>corona</a:t>
            </a:r>
            <a:r>
              <a:rPr lang="cs-CZ" sz="1200" dirty="0">
                <a:cs typeface="Times New Roman"/>
              </a:rPr>
              <a:t> (</a:t>
            </a:r>
            <a:r>
              <a:rPr lang="cs-CZ" sz="1200" dirty="0" err="1">
                <a:cs typeface="Times New Roman"/>
              </a:rPr>
              <a:t>consisting</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streamers</a:t>
            </a:r>
            <a:r>
              <a:rPr lang="cs-CZ" sz="1200" dirty="0">
                <a:cs typeface="Times New Roman"/>
              </a:rPr>
              <a:t>) </a:t>
            </a:r>
            <a:r>
              <a:rPr lang="cs-CZ" sz="1200" dirty="0" err="1">
                <a:cs typeface="Times New Roman"/>
              </a:rPr>
              <a:t>is</a:t>
            </a:r>
            <a:r>
              <a:rPr lang="cs-CZ" sz="1200" dirty="0">
                <a:cs typeface="Times New Roman"/>
              </a:rPr>
              <a:t> more </a:t>
            </a:r>
            <a:r>
              <a:rPr lang="cs-CZ" sz="1200" dirty="0" err="1">
                <a:cs typeface="Times New Roman"/>
              </a:rPr>
              <a:t>luminous</a:t>
            </a:r>
            <a:r>
              <a:rPr lang="cs-CZ" sz="1200" dirty="0">
                <a:cs typeface="Times New Roman"/>
              </a:rPr>
              <a:t> </a:t>
            </a:r>
            <a:r>
              <a:rPr lang="cs-CZ" sz="1200" dirty="0" err="1">
                <a:cs typeface="Times New Roman"/>
              </a:rPr>
              <a:t>than</a:t>
            </a:r>
            <a:r>
              <a:rPr lang="cs-CZ" sz="1200" dirty="0">
                <a:cs typeface="Times New Roman"/>
              </a:rPr>
              <a:t> </a:t>
            </a:r>
            <a:r>
              <a:rPr lang="cs-CZ" sz="1200" dirty="0" err="1">
                <a:cs typeface="Times New Roman"/>
              </a:rPr>
              <a:t>the</a:t>
            </a:r>
            <a:r>
              <a:rPr lang="cs-CZ" sz="1200" dirty="0">
                <a:cs typeface="Times New Roman"/>
              </a:rPr>
              <a:t> leader body.</a:t>
            </a:r>
          </a:p>
          <a:p>
            <a:pPr marL="228600" indent="-228600">
              <a:buAutoNum type="arabicParenR"/>
            </a:pPr>
            <a:r>
              <a:rPr lang="cs-CZ" sz="1200" b="1" dirty="0" err="1">
                <a:cs typeface="Times New Roman"/>
              </a:rPr>
              <a:t>After</a:t>
            </a:r>
            <a:r>
              <a:rPr lang="cs-CZ" sz="1200" b="1" dirty="0">
                <a:cs typeface="Times New Roman"/>
              </a:rPr>
              <a:t> </a:t>
            </a:r>
            <a:r>
              <a:rPr lang="cs-CZ" sz="1200" b="1" dirty="0" err="1">
                <a:cs typeface="Times New Roman"/>
              </a:rPr>
              <a:t>the</a:t>
            </a:r>
            <a:r>
              <a:rPr lang="cs-CZ" sz="1200" b="1" dirty="0">
                <a:cs typeface="Times New Roman"/>
              </a:rPr>
              <a:t> </a:t>
            </a:r>
            <a:r>
              <a:rPr lang="cs-CZ" sz="1200" b="1" dirty="0" err="1">
                <a:cs typeface="Times New Roman"/>
              </a:rPr>
              <a:t>final</a:t>
            </a:r>
            <a:r>
              <a:rPr lang="cs-CZ" sz="1200" b="1" dirty="0">
                <a:cs typeface="Times New Roman"/>
              </a:rPr>
              <a:t> </a:t>
            </a:r>
            <a:r>
              <a:rPr lang="cs-CZ" sz="1200" b="1" dirty="0" err="1">
                <a:cs typeface="Times New Roman"/>
              </a:rPr>
              <a:t>jump</a:t>
            </a:r>
            <a:r>
              <a:rPr lang="cs-CZ" sz="1200" b="1" dirty="0">
                <a:cs typeface="Times New Roman"/>
              </a:rPr>
              <a:t>, </a:t>
            </a:r>
            <a:r>
              <a:rPr lang="cs-CZ" sz="1200" b="1" dirty="0" err="1">
                <a:cs typeface="Times New Roman"/>
              </a:rPr>
              <a:t>arc</a:t>
            </a:r>
            <a:r>
              <a:rPr lang="cs-CZ" sz="1200" b="1" dirty="0">
                <a:cs typeface="Times New Roman"/>
              </a:rPr>
              <a:t> </a:t>
            </a:r>
            <a:r>
              <a:rPr lang="cs-CZ" sz="1200" b="1" dirty="0" err="1">
                <a:cs typeface="Times New Roman"/>
              </a:rPr>
              <a:t>discharge</a:t>
            </a:r>
            <a:r>
              <a:rPr lang="cs-CZ" sz="1200" b="1" dirty="0">
                <a:cs typeface="Times New Roman"/>
              </a:rPr>
              <a:t> </a:t>
            </a:r>
            <a:r>
              <a:rPr lang="cs-CZ" sz="1200" b="1" dirty="0" err="1">
                <a:cs typeface="Times New Roman"/>
              </a:rPr>
              <a:t>is</a:t>
            </a:r>
            <a:r>
              <a:rPr lang="cs-CZ" sz="1200" b="1" dirty="0">
                <a:cs typeface="Times New Roman"/>
              </a:rPr>
              <a:t> </a:t>
            </a:r>
            <a:r>
              <a:rPr lang="cs-CZ" sz="1200" b="1" dirty="0" err="1">
                <a:cs typeface="Times New Roman"/>
              </a:rPr>
              <a:t>ignited</a:t>
            </a:r>
            <a:r>
              <a:rPr lang="cs-CZ" sz="1200" b="1" dirty="0">
                <a:cs typeface="Times New Roman"/>
              </a:rPr>
              <a:t> </a:t>
            </a:r>
            <a:r>
              <a:rPr lang="cs-CZ" sz="1200" b="1" dirty="0" err="1">
                <a:cs typeface="Times New Roman"/>
              </a:rPr>
              <a:t>because</a:t>
            </a:r>
            <a:r>
              <a:rPr lang="cs-CZ" sz="1200" b="1" dirty="0">
                <a:cs typeface="Times New Roman"/>
              </a:rPr>
              <a:t> a </a:t>
            </a:r>
            <a:r>
              <a:rPr lang="cs-CZ" sz="1200" b="1" dirty="0" err="1">
                <a:cs typeface="Times New Roman"/>
              </a:rPr>
              <a:t>conductive</a:t>
            </a:r>
            <a:r>
              <a:rPr lang="cs-CZ" sz="1200" b="1" dirty="0">
                <a:cs typeface="Times New Roman"/>
              </a:rPr>
              <a:t> </a:t>
            </a:r>
            <a:r>
              <a:rPr lang="cs-CZ" sz="1200" b="1" dirty="0" err="1">
                <a:cs typeface="Times New Roman"/>
              </a:rPr>
              <a:t>channel</a:t>
            </a:r>
            <a:r>
              <a:rPr lang="cs-CZ" sz="1200" b="1" dirty="0">
                <a:cs typeface="Times New Roman"/>
              </a:rPr>
              <a:t> </a:t>
            </a:r>
            <a:r>
              <a:rPr lang="cs-CZ" sz="1200" b="1" dirty="0" err="1">
                <a:cs typeface="Times New Roman"/>
              </a:rPr>
              <a:t>is</a:t>
            </a:r>
            <a:r>
              <a:rPr lang="cs-CZ" sz="1200" b="1" dirty="0">
                <a:cs typeface="Times New Roman"/>
              </a:rPr>
              <a:t> </a:t>
            </a:r>
            <a:r>
              <a:rPr lang="cs-CZ" sz="1200" b="1" dirty="0" err="1">
                <a:cs typeface="Times New Roman"/>
              </a:rPr>
              <a:t>formed</a:t>
            </a:r>
            <a:r>
              <a:rPr lang="cs-CZ" sz="1200" b="1" dirty="0">
                <a:cs typeface="Times New Roman"/>
              </a:rPr>
              <a:t>.</a:t>
            </a:r>
          </a:p>
          <a:p>
            <a:pPr marL="685800" lvl="1" indent="-228600">
              <a:buAutoNum type="arabicParenR"/>
            </a:pPr>
            <a:r>
              <a:rPr lang="cs-CZ" sz="1200" dirty="0" err="1">
                <a:cs typeface="Times New Roman"/>
              </a:rPr>
              <a:t>Streamers</a:t>
            </a:r>
            <a:r>
              <a:rPr lang="cs-CZ" sz="1200" b="1" dirty="0">
                <a:cs typeface="Times New Roman"/>
              </a:rPr>
              <a:t> </a:t>
            </a:r>
            <a:r>
              <a:rPr lang="cs-CZ" sz="1200" dirty="0" err="1">
                <a:cs typeface="Times New Roman"/>
              </a:rPr>
              <a:t>reach</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cathode</a:t>
            </a:r>
            <a:r>
              <a:rPr lang="cs-CZ" sz="1200" dirty="0">
                <a:cs typeface="Times New Roman"/>
              </a:rPr>
              <a:t> </a:t>
            </a:r>
            <a:r>
              <a:rPr lang="cs-CZ" sz="1200" dirty="0" err="1">
                <a:cs typeface="Times New Roman"/>
              </a:rPr>
              <a:t>surface</a:t>
            </a:r>
            <a:endParaRPr lang="cs-CZ" sz="1200" dirty="0">
              <a:cs typeface="Times New Roman"/>
            </a:endParaRPr>
          </a:p>
          <a:p>
            <a:pPr marL="685800" lvl="1" indent="-228600">
              <a:buAutoNum type="arabicParenR"/>
            </a:pPr>
            <a:r>
              <a:rPr lang="cs-CZ" sz="1200" dirty="0">
                <a:cs typeface="Times New Roman"/>
              </a:rPr>
              <a:t>Rapid </a:t>
            </a:r>
            <a:r>
              <a:rPr lang="cs-CZ" sz="1200" dirty="0" err="1">
                <a:cs typeface="Times New Roman"/>
              </a:rPr>
              <a:t>secondary</a:t>
            </a:r>
            <a:r>
              <a:rPr lang="cs-CZ" sz="1200" dirty="0">
                <a:cs typeface="Times New Roman"/>
              </a:rPr>
              <a:t> </a:t>
            </a:r>
            <a:r>
              <a:rPr lang="cs-CZ" sz="1200" dirty="0" err="1">
                <a:cs typeface="Times New Roman"/>
              </a:rPr>
              <a:t>emission</a:t>
            </a:r>
            <a:r>
              <a:rPr lang="cs-CZ" sz="1200" dirty="0">
                <a:cs typeface="Times New Roman"/>
              </a:rPr>
              <a:t> </a:t>
            </a:r>
            <a:r>
              <a:rPr lang="cs-CZ" sz="1200" dirty="0" err="1">
                <a:cs typeface="Times New Roman"/>
              </a:rPr>
              <a:t>occurs</a:t>
            </a:r>
            <a:r>
              <a:rPr lang="cs-CZ" sz="1200" dirty="0">
                <a:cs typeface="Times New Roman"/>
              </a:rPr>
              <a:t> on </a:t>
            </a:r>
            <a:r>
              <a:rPr lang="cs-CZ" sz="1200" dirty="0" err="1">
                <a:cs typeface="Times New Roman"/>
              </a:rPr>
              <a:t>the</a:t>
            </a:r>
            <a:r>
              <a:rPr lang="cs-CZ" sz="1200" dirty="0">
                <a:cs typeface="Times New Roman"/>
              </a:rPr>
              <a:t> </a:t>
            </a:r>
            <a:r>
              <a:rPr lang="cs-CZ" sz="1200" dirty="0" err="1">
                <a:cs typeface="Times New Roman"/>
              </a:rPr>
              <a:t>cathode</a:t>
            </a:r>
            <a:endParaRPr lang="cs-CZ" sz="1200" dirty="0">
              <a:cs typeface="Times New Roman"/>
            </a:endParaRPr>
          </a:p>
          <a:p>
            <a:pPr marL="685800" lvl="1" indent="-228600">
              <a:buAutoNum type="arabicParenR"/>
            </a:pPr>
            <a:r>
              <a:rPr lang="cs-CZ" sz="1200" dirty="0" err="1">
                <a:cs typeface="Times New Roman"/>
              </a:rPr>
              <a:t>Cathode</a:t>
            </a:r>
            <a:r>
              <a:rPr lang="cs-CZ" sz="1200" dirty="0">
                <a:cs typeface="Times New Roman"/>
              </a:rPr>
              <a:t> and </a:t>
            </a:r>
            <a:r>
              <a:rPr lang="cs-CZ" sz="1200" dirty="0" err="1">
                <a:cs typeface="Times New Roman"/>
              </a:rPr>
              <a:t>anode</a:t>
            </a:r>
            <a:r>
              <a:rPr lang="cs-CZ" sz="1200" dirty="0">
                <a:cs typeface="Times New Roman"/>
              </a:rPr>
              <a:t> are </a:t>
            </a:r>
            <a:r>
              <a:rPr lang="cs-CZ" sz="1200" dirty="0" err="1">
                <a:cs typeface="Times New Roman"/>
              </a:rPr>
              <a:t>connected</a:t>
            </a:r>
            <a:r>
              <a:rPr lang="cs-CZ" sz="1200" dirty="0">
                <a:cs typeface="Times New Roman"/>
              </a:rPr>
              <a:t> and a „return </a:t>
            </a:r>
            <a:r>
              <a:rPr lang="cs-CZ" sz="1200" dirty="0" err="1">
                <a:cs typeface="Times New Roman"/>
              </a:rPr>
              <a:t>stroke</a:t>
            </a:r>
            <a:r>
              <a:rPr lang="cs-CZ" sz="1200" dirty="0">
                <a:cs typeface="Times New Roman"/>
              </a:rPr>
              <a:t>“ </a:t>
            </a:r>
            <a:r>
              <a:rPr lang="cs-CZ" sz="1200" dirty="0" err="1">
                <a:cs typeface="Times New Roman"/>
              </a:rPr>
              <a:t>follows</a:t>
            </a:r>
            <a:r>
              <a:rPr lang="cs-CZ" sz="1200" dirty="0">
                <a:cs typeface="Times New Roman"/>
              </a:rPr>
              <a:t> – intense </a:t>
            </a:r>
            <a:r>
              <a:rPr lang="cs-CZ" sz="1200" dirty="0" err="1">
                <a:cs typeface="Times New Roman"/>
              </a:rPr>
              <a:t>current</a:t>
            </a:r>
            <a:r>
              <a:rPr lang="cs-CZ" sz="1200" dirty="0">
                <a:cs typeface="Times New Roman"/>
              </a:rPr>
              <a:t> pulse </a:t>
            </a:r>
            <a:r>
              <a:rPr lang="cs-CZ" sz="1200" dirty="0" err="1">
                <a:cs typeface="Times New Roman"/>
              </a:rPr>
              <a:t>that</a:t>
            </a:r>
            <a:r>
              <a:rPr lang="cs-CZ" sz="1200" dirty="0">
                <a:cs typeface="Times New Roman"/>
              </a:rPr>
              <a:t> </a:t>
            </a:r>
            <a:r>
              <a:rPr lang="cs-CZ" sz="1200" dirty="0" err="1">
                <a:cs typeface="Times New Roman"/>
              </a:rPr>
              <a:t>ionizes</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entire</a:t>
            </a:r>
            <a:r>
              <a:rPr lang="cs-CZ" sz="1200" dirty="0">
                <a:cs typeface="Times New Roman"/>
              </a:rPr>
              <a:t> </a:t>
            </a:r>
            <a:r>
              <a:rPr lang="cs-CZ" sz="1200" dirty="0" err="1">
                <a:cs typeface="Times New Roman"/>
              </a:rPr>
              <a:t>pre-ionized</a:t>
            </a:r>
            <a:r>
              <a:rPr lang="cs-CZ" sz="1200" dirty="0">
                <a:cs typeface="Times New Roman"/>
              </a:rPr>
              <a:t> </a:t>
            </a:r>
            <a:r>
              <a:rPr lang="cs-CZ" sz="1200" dirty="0" err="1">
                <a:cs typeface="Times New Roman"/>
              </a:rPr>
              <a:t>channel</a:t>
            </a:r>
            <a:r>
              <a:rPr lang="cs-CZ" sz="1200" dirty="0">
                <a:cs typeface="Times New Roman"/>
              </a:rPr>
              <a:t> and </a:t>
            </a:r>
            <a:r>
              <a:rPr lang="cs-CZ" sz="1200" dirty="0" err="1">
                <a:cs typeface="Times New Roman"/>
              </a:rPr>
              <a:t>discharges</a:t>
            </a:r>
            <a:r>
              <a:rPr lang="cs-CZ" sz="1200" dirty="0">
                <a:cs typeface="Times New Roman"/>
              </a:rPr>
              <a:t> </a:t>
            </a:r>
            <a:r>
              <a:rPr lang="cs-CZ" sz="1200" dirty="0" err="1">
                <a:cs typeface="Times New Roman"/>
              </a:rPr>
              <a:t>all</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available</a:t>
            </a:r>
            <a:r>
              <a:rPr lang="cs-CZ" sz="1200" dirty="0">
                <a:cs typeface="Times New Roman"/>
              </a:rPr>
              <a:t> </a:t>
            </a:r>
            <a:r>
              <a:rPr lang="cs-CZ" sz="1200" dirty="0" err="1">
                <a:cs typeface="Times New Roman"/>
              </a:rPr>
              <a:t>charge</a:t>
            </a:r>
            <a:r>
              <a:rPr lang="cs-CZ" sz="1200" dirty="0">
                <a:cs typeface="Times New Roman"/>
              </a:rPr>
              <a:t>.</a:t>
            </a:r>
          </a:p>
          <a:p>
            <a:pPr marL="685800" lvl="1" indent="-228600">
              <a:buAutoNum type="arabicParenR"/>
            </a:pPr>
            <a:r>
              <a:rPr lang="cs-CZ" sz="1200" dirty="0" err="1">
                <a:cs typeface="Times New Roman"/>
              </a:rPr>
              <a:t>The</a:t>
            </a:r>
            <a:r>
              <a:rPr lang="cs-CZ" sz="1200" dirty="0">
                <a:cs typeface="Times New Roman"/>
              </a:rPr>
              <a:t> </a:t>
            </a:r>
            <a:r>
              <a:rPr lang="cs-CZ" sz="1200" dirty="0" err="1">
                <a:cs typeface="Times New Roman"/>
              </a:rPr>
              <a:t>discharging</a:t>
            </a:r>
            <a:r>
              <a:rPr lang="cs-CZ" sz="1200" dirty="0">
                <a:cs typeface="Times New Roman"/>
              </a:rPr>
              <a:t> </a:t>
            </a:r>
            <a:r>
              <a:rPr lang="cs-CZ" sz="1200" dirty="0" err="1">
                <a:cs typeface="Times New Roman"/>
              </a:rPr>
              <a:t>takes</a:t>
            </a:r>
            <a:r>
              <a:rPr lang="cs-CZ" sz="1200" dirty="0">
                <a:cs typeface="Times New Roman"/>
              </a:rPr>
              <a:t> </a:t>
            </a:r>
            <a:r>
              <a:rPr lang="cs-CZ" sz="1200" dirty="0" err="1">
                <a:cs typeface="Times New Roman"/>
              </a:rPr>
              <a:t>tens</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microseconds</a:t>
            </a:r>
            <a:r>
              <a:rPr lang="cs-CZ" sz="1200" dirty="0">
                <a:cs typeface="Times New Roman"/>
              </a:rPr>
              <a:t> and </a:t>
            </a:r>
            <a:r>
              <a:rPr lang="cs-CZ" sz="1200" dirty="0" err="1">
                <a:cs typeface="Times New Roman"/>
              </a:rPr>
              <a:t>current</a:t>
            </a:r>
            <a:r>
              <a:rPr lang="cs-CZ" sz="1200" dirty="0">
                <a:cs typeface="Times New Roman"/>
              </a:rPr>
              <a:t> </a:t>
            </a:r>
            <a:r>
              <a:rPr lang="cs-CZ" sz="1200" dirty="0" err="1">
                <a:cs typeface="Times New Roman"/>
              </a:rPr>
              <a:t>reaches</a:t>
            </a:r>
            <a:r>
              <a:rPr lang="cs-CZ" sz="1200" dirty="0">
                <a:cs typeface="Times New Roman"/>
              </a:rPr>
              <a:t> </a:t>
            </a:r>
            <a:r>
              <a:rPr lang="cs-CZ" sz="1200" dirty="0" err="1">
                <a:cs typeface="Times New Roman"/>
              </a:rPr>
              <a:t>kA-range</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6" name="Picture 5" descr="A picture containing text, letter, diagram&#10;&#10;Description automatically generated">
            <a:extLst>
              <a:ext uri="{FF2B5EF4-FFF2-40B4-BE49-F238E27FC236}">
                <a16:creationId xmlns:a16="http://schemas.microsoft.com/office/drawing/2014/main" id="{DC8B9A31-F0BD-C143-E348-B73DDD1ADA14}"/>
              </a:ext>
            </a:extLst>
          </p:cNvPr>
          <p:cNvPicPr>
            <a:picLocks noChangeAspect="1"/>
          </p:cNvPicPr>
          <p:nvPr/>
        </p:nvPicPr>
        <p:blipFill>
          <a:blip r:embed="rId4"/>
          <a:stretch>
            <a:fillRect/>
          </a:stretch>
        </p:blipFill>
        <p:spPr>
          <a:xfrm>
            <a:off x="4980563" y="860729"/>
            <a:ext cx="4163437" cy="2739324"/>
          </a:xfrm>
          <a:prstGeom prst="rect">
            <a:avLst/>
          </a:prstGeom>
        </p:spPr>
      </p:pic>
      <p:pic>
        <p:nvPicPr>
          <p:cNvPr id="16" name="Picture 15" descr="A diagram of a streamer&#10;&#10;Description automatically generated with low confidence">
            <a:extLst>
              <a:ext uri="{FF2B5EF4-FFF2-40B4-BE49-F238E27FC236}">
                <a16:creationId xmlns:a16="http://schemas.microsoft.com/office/drawing/2014/main" id="{C3D78F9B-7D0A-4580-8346-AFCBE00FF294}"/>
              </a:ext>
            </a:extLst>
          </p:cNvPr>
          <p:cNvPicPr>
            <a:picLocks noChangeAspect="1"/>
          </p:cNvPicPr>
          <p:nvPr/>
        </p:nvPicPr>
        <p:blipFill>
          <a:blip r:embed="rId5"/>
          <a:stretch>
            <a:fillRect/>
          </a:stretch>
        </p:blipFill>
        <p:spPr>
          <a:xfrm>
            <a:off x="4961501" y="3996364"/>
            <a:ext cx="4182499" cy="2201236"/>
          </a:xfrm>
          <a:prstGeom prst="rect">
            <a:avLst/>
          </a:prstGeom>
        </p:spPr>
      </p:pic>
    </p:spTree>
    <p:extLst>
      <p:ext uri="{BB962C8B-B14F-4D97-AF65-F5344CB8AC3E}">
        <p14:creationId xmlns:p14="http://schemas.microsoft.com/office/powerpoint/2010/main" val="171033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8</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Negative leader</a:t>
            </a:r>
          </a:p>
        </p:txBody>
      </p:sp>
      <p:sp>
        <p:nvSpPr>
          <p:cNvPr id="3" name="TextBox 2">
            <a:extLst>
              <a:ext uri="{FF2B5EF4-FFF2-40B4-BE49-F238E27FC236}">
                <a16:creationId xmlns:a16="http://schemas.microsoft.com/office/drawing/2014/main" id="{5E62E022-64C2-4A1C-76C2-D8189D2A0B17}"/>
              </a:ext>
            </a:extLst>
          </p:cNvPr>
          <p:cNvSpPr txBox="1"/>
          <p:nvPr/>
        </p:nvSpPr>
        <p:spPr>
          <a:xfrm>
            <a:off x="723209" y="1249113"/>
            <a:ext cx="3848792" cy="2215991"/>
          </a:xfrm>
          <a:prstGeom prst="rect">
            <a:avLst/>
          </a:prstGeom>
          <a:noFill/>
        </p:spPr>
        <p:txBody>
          <a:bodyPr wrap="square" rtlCol="0">
            <a:spAutoFit/>
          </a:bodyPr>
          <a:lstStyle/>
          <a:p>
            <a:pPr marL="171450" indent="-171450">
              <a:buFont typeface="Arial" panose="020B0604020202020204" pitchFamily="34" charset="0"/>
              <a:buChar char="•"/>
            </a:pPr>
            <a:r>
              <a:rPr lang="cs-CZ" sz="1200" dirty="0" err="1">
                <a:cs typeface="Times New Roman"/>
              </a:rPr>
              <a:t>Propagates</a:t>
            </a:r>
            <a:r>
              <a:rPr lang="cs-CZ" sz="1200" dirty="0">
                <a:cs typeface="Times New Roman"/>
              </a:rPr>
              <a:t> </a:t>
            </a:r>
            <a:r>
              <a:rPr lang="cs-CZ" sz="1200" dirty="0" err="1">
                <a:cs typeface="Times New Roman"/>
              </a:rPr>
              <a:t>from</a:t>
            </a:r>
            <a:r>
              <a:rPr lang="cs-CZ" sz="1200" dirty="0">
                <a:cs typeface="Times New Roman"/>
              </a:rPr>
              <a:t> </a:t>
            </a:r>
            <a:r>
              <a:rPr lang="cs-CZ" sz="1200" dirty="0" err="1">
                <a:cs typeface="Times New Roman"/>
              </a:rPr>
              <a:t>the</a:t>
            </a:r>
            <a:r>
              <a:rPr lang="cs-CZ" sz="1200" dirty="0">
                <a:cs typeface="Times New Roman"/>
              </a:rPr>
              <a:t> negative </a:t>
            </a:r>
            <a:r>
              <a:rPr lang="cs-CZ" sz="1200" dirty="0" err="1">
                <a:cs typeface="Times New Roman"/>
              </a:rPr>
              <a:t>electrode</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err="1">
                <a:cs typeface="Times New Roman"/>
              </a:rPr>
              <a:t>Typical</a:t>
            </a:r>
            <a:r>
              <a:rPr lang="cs-CZ" sz="1200" dirty="0">
                <a:cs typeface="Times New Roman"/>
              </a:rPr>
              <a:t> development </a:t>
            </a:r>
            <a:r>
              <a:rPr lang="cs-CZ" sz="1200" dirty="0" err="1">
                <a:cs typeface="Times New Roman"/>
              </a:rPr>
              <a:t>shown</a:t>
            </a:r>
            <a:r>
              <a:rPr lang="cs-CZ" sz="1200" dirty="0">
                <a:cs typeface="Times New Roman"/>
              </a:rPr>
              <a:t> in </a:t>
            </a:r>
            <a:r>
              <a:rPr lang="cs-CZ" sz="1200" dirty="0" err="1">
                <a:cs typeface="Times New Roman"/>
              </a:rPr>
              <a:t>the</a:t>
            </a:r>
            <a:r>
              <a:rPr lang="cs-CZ" sz="1200" dirty="0">
                <a:cs typeface="Times New Roman"/>
              </a:rPr>
              <a:t> </a:t>
            </a:r>
            <a:r>
              <a:rPr lang="cs-CZ" sz="1200" dirty="0" err="1">
                <a:cs typeface="Times New Roman"/>
              </a:rPr>
              <a:t>figure</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More </a:t>
            </a:r>
            <a:r>
              <a:rPr lang="cs-CZ" sz="1200" dirty="0" err="1">
                <a:cs typeface="Times New Roman"/>
              </a:rPr>
              <a:t>complex</a:t>
            </a:r>
            <a:r>
              <a:rPr lang="cs-CZ" sz="1200" dirty="0">
                <a:cs typeface="Times New Roman"/>
              </a:rPr>
              <a:t> </a:t>
            </a:r>
            <a:r>
              <a:rPr lang="cs-CZ" sz="1200" dirty="0" err="1">
                <a:cs typeface="Times New Roman"/>
              </a:rPr>
              <a:t>physics</a:t>
            </a:r>
            <a:r>
              <a:rPr lang="cs-CZ" sz="1200" dirty="0">
                <a:cs typeface="Times New Roman"/>
              </a:rPr>
              <a:t> </a:t>
            </a:r>
            <a:r>
              <a:rPr lang="cs-CZ" sz="1200" dirty="0" err="1">
                <a:cs typeface="Times New Roman"/>
              </a:rPr>
              <a:t>compared</a:t>
            </a:r>
            <a:r>
              <a:rPr lang="cs-CZ" sz="1200" dirty="0">
                <a:cs typeface="Times New Roman"/>
              </a:rPr>
              <a:t> to positive leader…</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algn="ctr"/>
            <a:r>
              <a:rPr lang="cs-CZ" b="1" dirty="0" err="1">
                <a:cs typeface="Times New Roman"/>
              </a:rPr>
              <a:t>What</a:t>
            </a:r>
            <a:r>
              <a:rPr lang="cs-CZ" b="1" dirty="0">
                <a:cs typeface="Times New Roman"/>
              </a:rPr>
              <a:t> </a:t>
            </a:r>
            <a:r>
              <a:rPr lang="cs-CZ" b="1" dirty="0" err="1">
                <a:cs typeface="Times New Roman"/>
              </a:rPr>
              <a:t>is</a:t>
            </a:r>
            <a:r>
              <a:rPr lang="cs-CZ" b="1" dirty="0">
                <a:cs typeface="Times New Roman"/>
              </a:rPr>
              <a:t> </a:t>
            </a:r>
            <a:r>
              <a:rPr lang="cs-CZ" b="1" dirty="0" err="1">
                <a:cs typeface="Times New Roman"/>
              </a:rPr>
              <a:t>the</a:t>
            </a:r>
            <a:r>
              <a:rPr lang="cs-CZ" b="1" dirty="0">
                <a:cs typeface="Times New Roman"/>
              </a:rPr>
              <a:t> </a:t>
            </a:r>
            <a:r>
              <a:rPr lang="cs-CZ" b="1" dirty="0" err="1">
                <a:cs typeface="Times New Roman"/>
              </a:rPr>
              <a:t>mechanism</a:t>
            </a:r>
            <a:r>
              <a:rPr lang="cs-CZ" b="1" dirty="0">
                <a:cs typeface="Times New Roman"/>
              </a:rPr>
              <a:t>?</a:t>
            </a:r>
          </a:p>
          <a:p>
            <a:pPr marL="171450" indent="-171450">
              <a:buFont typeface="Arial" panose="020B0604020202020204" pitchFamily="34" charset="0"/>
              <a:buChar char="•"/>
            </a:pPr>
            <a:endParaRPr lang="cs-CZ" sz="1200" dirty="0">
              <a:cs typeface="Times New Roman"/>
            </a:endParaRPr>
          </a:p>
        </p:txBody>
      </p:sp>
      <p:pic>
        <p:nvPicPr>
          <p:cNvPr id="2" name="Picture 1" descr="A picture containing text, handwriting, drawing, diagram&#10;&#10;Description automatically generated">
            <a:extLst>
              <a:ext uri="{FF2B5EF4-FFF2-40B4-BE49-F238E27FC236}">
                <a16:creationId xmlns:a16="http://schemas.microsoft.com/office/drawing/2014/main" id="{E0FA5A60-A35A-C300-5BA4-E1DE07C677ED}"/>
              </a:ext>
            </a:extLst>
          </p:cNvPr>
          <p:cNvPicPr>
            <a:picLocks noChangeAspect="1"/>
          </p:cNvPicPr>
          <p:nvPr/>
        </p:nvPicPr>
        <p:blipFill>
          <a:blip r:embed="rId4"/>
          <a:stretch>
            <a:fillRect/>
          </a:stretch>
        </p:blipFill>
        <p:spPr>
          <a:xfrm>
            <a:off x="4867835" y="1032801"/>
            <a:ext cx="4144627" cy="4973552"/>
          </a:xfrm>
          <a:prstGeom prst="rect">
            <a:avLst/>
          </a:prstGeom>
        </p:spPr>
      </p:pic>
    </p:spTree>
    <p:extLst>
      <p:ext uri="{BB962C8B-B14F-4D97-AF65-F5344CB8AC3E}">
        <p14:creationId xmlns:p14="http://schemas.microsoft.com/office/powerpoint/2010/main" val="2983732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9</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Negative leader - </a:t>
            </a:r>
            <a:r>
              <a:rPr lang="cs-CZ" sz="2000" dirty="0" err="1">
                <a:solidFill>
                  <a:schemeClr val="tx2"/>
                </a:solidFill>
              </a:rPr>
              <a:t>overview</a:t>
            </a:r>
            <a:r>
              <a:rPr lang="cs-CZ" sz="2000" dirty="0">
                <a:solidFill>
                  <a:schemeClr val="tx2"/>
                </a:solidFill>
              </a:rPr>
              <a:t> </a:t>
            </a:r>
          </a:p>
        </p:txBody>
      </p:sp>
      <p:sp>
        <p:nvSpPr>
          <p:cNvPr id="3" name="TextBox 2">
            <a:extLst>
              <a:ext uri="{FF2B5EF4-FFF2-40B4-BE49-F238E27FC236}">
                <a16:creationId xmlns:a16="http://schemas.microsoft.com/office/drawing/2014/main" id="{5E62E022-64C2-4A1C-76C2-D8189D2A0B17}"/>
              </a:ext>
            </a:extLst>
          </p:cNvPr>
          <p:cNvSpPr txBox="1"/>
          <p:nvPr/>
        </p:nvSpPr>
        <p:spPr>
          <a:xfrm>
            <a:off x="263214" y="1257419"/>
            <a:ext cx="4144627" cy="4524315"/>
          </a:xfrm>
          <a:prstGeom prst="rect">
            <a:avLst/>
          </a:prstGeom>
          <a:noFill/>
        </p:spPr>
        <p:txBody>
          <a:bodyPr wrap="square" rtlCol="0">
            <a:spAutoFit/>
          </a:bodyPr>
          <a:lstStyle/>
          <a:p>
            <a:pPr marL="171450" indent="-171450">
              <a:buFont typeface="Arial" panose="020B0604020202020204" pitchFamily="34" charset="0"/>
              <a:buChar char="•"/>
            </a:pPr>
            <a:r>
              <a:rPr lang="en-US" sz="1200" dirty="0">
                <a:cs typeface="Times New Roman"/>
              </a:rPr>
              <a:t>Propagates from the negative electrode?</a:t>
            </a:r>
          </a:p>
          <a:p>
            <a:pPr marL="171450" indent="-171450">
              <a:buFont typeface="Arial" panose="020B0604020202020204" pitchFamily="34" charset="0"/>
              <a:buChar char="•"/>
            </a:pPr>
            <a:endParaRPr lang="en-US" sz="1200" dirty="0">
              <a:cs typeface="Times New Roman"/>
            </a:endParaRPr>
          </a:p>
          <a:p>
            <a:pPr marL="171450" indent="-171450">
              <a:buFont typeface="Arial" panose="020B0604020202020204" pitchFamily="34" charset="0"/>
              <a:buChar char="•"/>
            </a:pPr>
            <a:r>
              <a:rPr lang="en-US" sz="1200" dirty="0">
                <a:cs typeface="Times New Roman"/>
              </a:rPr>
              <a:t>Typical development shown in the figure</a:t>
            </a:r>
          </a:p>
          <a:p>
            <a:pPr marL="171450" indent="-171450">
              <a:buFont typeface="Arial" panose="020B0604020202020204" pitchFamily="34" charset="0"/>
              <a:buChar char="•"/>
            </a:pPr>
            <a:endParaRPr lang="en-US" sz="1200" dirty="0">
              <a:cs typeface="Times New Roman"/>
            </a:endParaRPr>
          </a:p>
          <a:p>
            <a:pPr marL="171450" indent="-171450">
              <a:buFont typeface="Arial" panose="020B0604020202020204" pitchFamily="34" charset="0"/>
              <a:buChar char="•"/>
            </a:pPr>
            <a:r>
              <a:rPr lang="en-US" sz="1200" dirty="0">
                <a:cs typeface="Times New Roman"/>
              </a:rPr>
              <a:t>More complex than a positive leader – it is not simply about prolonging the electrode.</a:t>
            </a:r>
          </a:p>
          <a:p>
            <a:pPr marL="171450" indent="-171450">
              <a:buFont typeface="Arial" panose="020B0604020202020204" pitchFamily="34" charset="0"/>
              <a:buChar char="•"/>
            </a:pPr>
            <a:endParaRPr lang="en-US" sz="1200" dirty="0">
              <a:cs typeface="Times New Roman"/>
            </a:endParaRPr>
          </a:p>
          <a:p>
            <a:pPr marL="171450" indent="-171450">
              <a:buFont typeface="Arial" panose="020B0604020202020204" pitchFamily="34" charset="0"/>
              <a:buChar char="•"/>
            </a:pPr>
            <a:r>
              <a:rPr lang="en-US" sz="1200" dirty="0">
                <a:cs typeface="Times New Roman"/>
              </a:rPr>
              <a:t>The negative leader has to be „fed“ by positive streamers originating from the anode and increasing the plasma density there.</a:t>
            </a:r>
          </a:p>
          <a:p>
            <a:endParaRPr lang="en-US" sz="1200" dirty="0">
              <a:cs typeface="Times New Roman"/>
            </a:endParaRPr>
          </a:p>
          <a:p>
            <a:pPr marL="171450" indent="-171450">
              <a:buFont typeface="Arial" panose="020B0604020202020204" pitchFamily="34" charset="0"/>
              <a:buChar char="•"/>
            </a:pPr>
            <a:r>
              <a:rPr lang="en-US" sz="1200" dirty="0">
                <a:cs typeface="Times New Roman"/>
              </a:rPr>
              <a:t>This gradually increases the length of the conductive volume in front of the cathode. The  positive „super-streamers“ feeding the negative leader are called „stems“</a:t>
            </a:r>
          </a:p>
          <a:p>
            <a:pPr marL="171450" indent="-171450">
              <a:buFont typeface="Arial" panose="020B0604020202020204" pitchFamily="34" charset="0"/>
              <a:buChar char="•"/>
            </a:pPr>
            <a:endParaRPr lang="en-US" sz="1200" dirty="0">
              <a:cs typeface="Times New Roman"/>
            </a:endParaRPr>
          </a:p>
          <a:p>
            <a:pPr marL="171450" indent="-171450">
              <a:buFont typeface="Arial" panose="020B0604020202020204" pitchFamily="34" charset="0"/>
              <a:buChar char="•"/>
            </a:pPr>
            <a:r>
              <a:rPr lang="en-US" sz="1200" dirty="0">
                <a:cs typeface="Times New Roman"/>
              </a:rPr>
              <a:t>Negative and positive streamers are moving towards each other.</a:t>
            </a:r>
          </a:p>
          <a:p>
            <a:pPr marL="171450" indent="-171450">
              <a:buFont typeface="Arial" panose="020B0604020202020204" pitchFamily="34" charset="0"/>
              <a:buChar char="•"/>
            </a:pPr>
            <a:endParaRPr lang="en-US" sz="1200" dirty="0">
              <a:cs typeface="Times New Roman"/>
            </a:endParaRPr>
          </a:p>
          <a:p>
            <a:pPr marL="171450" indent="-171450">
              <a:buFont typeface="Arial" panose="020B0604020202020204" pitchFamily="34" charset="0"/>
              <a:buChar char="•"/>
            </a:pPr>
            <a:r>
              <a:rPr lang="en-US" sz="1200" dirty="0">
                <a:cs typeface="Times New Roman"/>
              </a:rPr>
              <a:t>When this structure approaches the anode, streamers – and possibly also the positive leader – start propagating </a:t>
            </a:r>
            <a:r>
              <a:rPr lang="en-US" sz="1200" dirty="0" err="1">
                <a:cs typeface="Times New Roman"/>
              </a:rPr>
              <a:t>towads</a:t>
            </a:r>
            <a:r>
              <a:rPr lang="en-US" sz="1200" dirty="0">
                <a:cs typeface="Times New Roman"/>
              </a:rPr>
              <a:t> it.</a:t>
            </a:r>
          </a:p>
          <a:p>
            <a:pPr marL="171450" indent="-171450">
              <a:buFont typeface="Arial" panose="020B0604020202020204" pitchFamily="34" charset="0"/>
              <a:buChar char="•"/>
            </a:pPr>
            <a:endParaRPr lang="en-US" sz="1200" dirty="0">
              <a:cs typeface="Times New Roman"/>
            </a:endParaRPr>
          </a:p>
          <a:p>
            <a:pPr marL="171450" indent="-171450">
              <a:buFont typeface="Arial" panose="020B0604020202020204" pitchFamily="34" charset="0"/>
              <a:buChar char="•"/>
            </a:pPr>
            <a:r>
              <a:rPr lang="en-US" sz="1200" dirty="0">
                <a:cs typeface="Times New Roman"/>
              </a:rPr>
              <a:t>After both leaders connect and a conductive channel is established, system goes to arc.</a:t>
            </a:r>
          </a:p>
        </p:txBody>
      </p:sp>
      <p:pic>
        <p:nvPicPr>
          <p:cNvPr id="4" name="Picture 3" descr="A picture containing text, handwriting, drawing, diagram&#10;&#10;Description automatically generated">
            <a:extLst>
              <a:ext uri="{FF2B5EF4-FFF2-40B4-BE49-F238E27FC236}">
                <a16:creationId xmlns:a16="http://schemas.microsoft.com/office/drawing/2014/main" id="{C471EDA2-B210-EC62-02E5-029E66C698D2}"/>
              </a:ext>
            </a:extLst>
          </p:cNvPr>
          <p:cNvPicPr>
            <a:picLocks noChangeAspect="1"/>
          </p:cNvPicPr>
          <p:nvPr/>
        </p:nvPicPr>
        <p:blipFill>
          <a:blip r:embed="rId4">
            <a:grayscl/>
          </a:blip>
          <a:stretch>
            <a:fillRect/>
          </a:stretch>
        </p:blipFill>
        <p:spPr>
          <a:xfrm>
            <a:off x="4407841" y="808182"/>
            <a:ext cx="4677449" cy="5612938"/>
          </a:xfrm>
          <a:prstGeom prst="rect">
            <a:avLst/>
          </a:prstGeom>
        </p:spPr>
      </p:pic>
    </p:spTree>
    <p:extLst>
      <p:ext uri="{BB962C8B-B14F-4D97-AF65-F5344CB8AC3E}">
        <p14:creationId xmlns:p14="http://schemas.microsoft.com/office/powerpoint/2010/main" val="2655326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10</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Negative leader – </a:t>
            </a:r>
            <a:r>
              <a:rPr lang="cs-CZ" sz="2000" dirty="0" err="1">
                <a:solidFill>
                  <a:schemeClr val="tx2"/>
                </a:solidFill>
              </a:rPr>
              <a:t>mechanism</a:t>
            </a:r>
            <a:r>
              <a:rPr lang="cs-CZ" sz="2000" dirty="0">
                <a:solidFill>
                  <a:schemeClr val="tx2"/>
                </a:solidFill>
              </a:rPr>
              <a:t> </a:t>
            </a:r>
            <a:r>
              <a:rPr lang="cs-CZ" sz="2000" dirty="0" err="1">
                <a:solidFill>
                  <a:schemeClr val="tx2"/>
                </a:solidFill>
              </a:rPr>
              <a:t>of</a:t>
            </a:r>
            <a:r>
              <a:rPr lang="cs-CZ" sz="2000" dirty="0">
                <a:solidFill>
                  <a:schemeClr val="tx2"/>
                </a:solidFill>
              </a:rPr>
              <a:t> a stem, pilot </a:t>
            </a:r>
            <a:r>
              <a:rPr lang="cs-CZ" sz="2000" dirty="0" err="1">
                <a:solidFill>
                  <a:schemeClr val="tx2"/>
                </a:solidFill>
              </a:rPr>
              <a:t>system</a:t>
            </a:r>
            <a:endParaRPr lang="cs-CZ" sz="2000" dirty="0">
              <a:solidFill>
                <a:schemeClr val="tx2"/>
              </a:solidFill>
            </a:endParaRPr>
          </a:p>
        </p:txBody>
      </p:sp>
      <p:pic>
        <p:nvPicPr>
          <p:cNvPr id="5" name="Picture 4" descr="A picture containing text, diagram, handwriting, parallel&#10;&#10;Description automatically generated">
            <a:extLst>
              <a:ext uri="{FF2B5EF4-FFF2-40B4-BE49-F238E27FC236}">
                <a16:creationId xmlns:a16="http://schemas.microsoft.com/office/drawing/2014/main" id="{1AF003DE-0DA6-9076-999A-CC5BCD8E8A7A}"/>
              </a:ext>
            </a:extLst>
          </p:cNvPr>
          <p:cNvPicPr>
            <a:picLocks noChangeAspect="1"/>
          </p:cNvPicPr>
          <p:nvPr/>
        </p:nvPicPr>
        <p:blipFill>
          <a:blip r:embed="rId4">
            <a:grayscl/>
          </a:blip>
          <a:stretch>
            <a:fillRect/>
          </a:stretch>
        </p:blipFill>
        <p:spPr>
          <a:xfrm>
            <a:off x="2661920" y="832105"/>
            <a:ext cx="6121173" cy="5681435"/>
          </a:xfrm>
          <a:prstGeom prst="rect">
            <a:avLst/>
          </a:prstGeom>
        </p:spPr>
      </p:pic>
      <p:sp>
        <p:nvSpPr>
          <p:cNvPr id="2" name="TextBox 1">
            <a:extLst>
              <a:ext uri="{FF2B5EF4-FFF2-40B4-BE49-F238E27FC236}">
                <a16:creationId xmlns:a16="http://schemas.microsoft.com/office/drawing/2014/main" id="{A70E1F4E-09B3-EFDA-9D17-B03DE1FD9CD2}"/>
              </a:ext>
            </a:extLst>
          </p:cNvPr>
          <p:cNvSpPr txBox="1"/>
          <p:nvPr/>
        </p:nvSpPr>
        <p:spPr>
          <a:xfrm>
            <a:off x="360907" y="1473200"/>
            <a:ext cx="1938713" cy="646331"/>
          </a:xfrm>
          <a:prstGeom prst="rect">
            <a:avLst/>
          </a:prstGeom>
          <a:noFill/>
        </p:spPr>
        <p:txBody>
          <a:bodyPr wrap="square" rtlCol="0">
            <a:spAutoFit/>
          </a:bodyPr>
          <a:lstStyle/>
          <a:p>
            <a:pPr algn="r"/>
            <a:r>
              <a:rPr lang="en-CZ" dirty="0"/>
              <a:t>Charge separation in space</a:t>
            </a:r>
          </a:p>
        </p:txBody>
      </p:sp>
      <p:sp>
        <p:nvSpPr>
          <p:cNvPr id="4" name="TextBox 3">
            <a:extLst>
              <a:ext uri="{FF2B5EF4-FFF2-40B4-BE49-F238E27FC236}">
                <a16:creationId xmlns:a16="http://schemas.microsoft.com/office/drawing/2014/main" id="{0A9D9556-B964-CD3C-E172-F71440C24381}"/>
              </a:ext>
            </a:extLst>
          </p:cNvPr>
          <p:cNvSpPr txBox="1"/>
          <p:nvPr/>
        </p:nvSpPr>
        <p:spPr>
          <a:xfrm>
            <a:off x="360907" y="2509520"/>
            <a:ext cx="1938713" cy="1754326"/>
          </a:xfrm>
          <a:prstGeom prst="rect">
            <a:avLst/>
          </a:prstGeom>
          <a:noFill/>
        </p:spPr>
        <p:txBody>
          <a:bodyPr wrap="square" rtlCol="0">
            <a:spAutoFit/>
          </a:bodyPr>
          <a:lstStyle/>
          <a:p>
            <a:pPr algn="r"/>
            <a:r>
              <a:rPr lang="en-CZ" dirty="0"/>
              <a:t>Positive streamer propagates between positive space charge areas and negative tip</a:t>
            </a:r>
          </a:p>
        </p:txBody>
      </p:sp>
      <p:cxnSp>
        <p:nvCxnSpPr>
          <p:cNvPr id="10" name="Straight Arrow Connector 9">
            <a:extLst>
              <a:ext uri="{FF2B5EF4-FFF2-40B4-BE49-F238E27FC236}">
                <a16:creationId xmlns:a16="http://schemas.microsoft.com/office/drawing/2014/main" id="{F063700C-52A5-0D58-C129-E360F3BB09F2}"/>
              </a:ext>
            </a:extLst>
          </p:cNvPr>
          <p:cNvCxnSpPr>
            <a:stCxn id="2" idx="3"/>
          </p:cNvCxnSpPr>
          <p:nvPr/>
        </p:nvCxnSpPr>
        <p:spPr>
          <a:xfrm>
            <a:off x="2299620" y="1796366"/>
            <a:ext cx="1947260" cy="15435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3297FF74-2331-F764-AFA9-D16E8F354AD6}"/>
              </a:ext>
            </a:extLst>
          </p:cNvPr>
          <p:cNvCxnSpPr>
            <a:cxnSpLocks/>
            <a:stCxn id="4" idx="3"/>
          </p:cNvCxnSpPr>
          <p:nvPr/>
        </p:nvCxnSpPr>
        <p:spPr>
          <a:xfrm flipV="1">
            <a:off x="2299620" y="1588339"/>
            <a:ext cx="4405980" cy="179834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F315F95-81A1-EED6-917E-4DAF5674C3F2}"/>
              </a:ext>
            </a:extLst>
          </p:cNvPr>
          <p:cNvSpPr txBox="1"/>
          <p:nvPr/>
        </p:nvSpPr>
        <p:spPr>
          <a:xfrm>
            <a:off x="360907" y="4507637"/>
            <a:ext cx="1938713" cy="1200329"/>
          </a:xfrm>
          <a:prstGeom prst="rect">
            <a:avLst/>
          </a:prstGeom>
          <a:noFill/>
        </p:spPr>
        <p:txBody>
          <a:bodyPr wrap="square" rtlCol="0">
            <a:spAutoFit/>
          </a:bodyPr>
          <a:lstStyle/>
          <a:p>
            <a:pPr algn="r"/>
            <a:r>
              <a:rPr lang="en-CZ" dirty="0"/>
              <a:t>Negative streamers propagate the other way</a:t>
            </a:r>
          </a:p>
        </p:txBody>
      </p:sp>
      <p:cxnSp>
        <p:nvCxnSpPr>
          <p:cNvPr id="21" name="Straight Arrow Connector 20">
            <a:extLst>
              <a:ext uri="{FF2B5EF4-FFF2-40B4-BE49-F238E27FC236}">
                <a16:creationId xmlns:a16="http://schemas.microsoft.com/office/drawing/2014/main" id="{08410D72-970E-9641-F6BB-176D8BEDEE9A}"/>
              </a:ext>
            </a:extLst>
          </p:cNvPr>
          <p:cNvCxnSpPr>
            <a:cxnSpLocks/>
            <a:stCxn id="19" idx="3"/>
          </p:cNvCxnSpPr>
          <p:nvPr/>
        </p:nvCxnSpPr>
        <p:spPr>
          <a:xfrm>
            <a:off x="2299620" y="5107802"/>
            <a:ext cx="4954620" cy="27699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9466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Negative leader – </a:t>
            </a:r>
            <a:r>
              <a:rPr lang="cs-CZ" sz="2000" dirty="0" err="1">
                <a:solidFill>
                  <a:schemeClr val="tx2"/>
                </a:solidFill>
              </a:rPr>
              <a:t>mechanism</a:t>
            </a:r>
            <a:r>
              <a:rPr lang="cs-CZ" sz="2000" dirty="0">
                <a:solidFill>
                  <a:schemeClr val="tx2"/>
                </a:solidFill>
              </a:rPr>
              <a:t> </a:t>
            </a:r>
            <a:r>
              <a:rPr lang="cs-CZ" sz="2000" dirty="0" err="1">
                <a:solidFill>
                  <a:schemeClr val="tx2"/>
                </a:solidFill>
              </a:rPr>
              <a:t>of</a:t>
            </a:r>
            <a:r>
              <a:rPr lang="cs-CZ" sz="2000" dirty="0">
                <a:solidFill>
                  <a:schemeClr val="tx2"/>
                </a:solidFill>
              </a:rPr>
              <a:t> a stem, pilot </a:t>
            </a:r>
            <a:r>
              <a:rPr lang="cs-CZ" sz="2000" dirty="0" err="1">
                <a:solidFill>
                  <a:schemeClr val="tx2"/>
                </a:solidFill>
              </a:rPr>
              <a:t>system</a:t>
            </a:r>
            <a:endParaRPr lang="cs-CZ" sz="2000" dirty="0">
              <a:solidFill>
                <a:schemeClr val="tx2"/>
              </a:solidFill>
            </a:endParaRPr>
          </a:p>
        </p:txBody>
      </p:sp>
      <p:pic>
        <p:nvPicPr>
          <p:cNvPr id="4" name="Picture 3" descr="A picture containing text, sketch, handwriting, skeleton&#10;&#10;Description automatically generated">
            <a:extLst>
              <a:ext uri="{FF2B5EF4-FFF2-40B4-BE49-F238E27FC236}">
                <a16:creationId xmlns:a16="http://schemas.microsoft.com/office/drawing/2014/main" id="{8293A51F-AB09-FFEA-578E-436E46154DCB}"/>
              </a:ext>
            </a:extLst>
          </p:cNvPr>
          <p:cNvPicPr>
            <a:picLocks noChangeAspect="1"/>
          </p:cNvPicPr>
          <p:nvPr/>
        </p:nvPicPr>
        <p:blipFill>
          <a:blip r:embed="rId4">
            <a:clrChange>
              <a:clrFrom>
                <a:srgbClr val="E1D1BF"/>
              </a:clrFrom>
              <a:clrTo>
                <a:srgbClr val="E1D1BF">
                  <a:alpha val="0"/>
                </a:srgbClr>
              </a:clrTo>
            </a:clrChange>
            <a:grayscl/>
          </a:blip>
          <a:stretch>
            <a:fillRect/>
          </a:stretch>
        </p:blipFill>
        <p:spPr>
          <a:xfrm>
            <a:off x="863599" y="1517796"/>
            <a:ext cx="7751647" cy="5137720"/>
          </a:xfrm>
          <a:prstGeom prst="rect">
            <a:avLst/>
          </a:prstGeom>
        </p:spPr>
      </p:pic>
      <p:sp>
        <p:nvSpPr>
          <p:cNvPr id="2" name="TextBox 1">
            <a:extLst>
              <a:ext uri="{FF2B5EF4-FFF2-40B4-BE49-F238E27FC236}">
                <a16:creationId xmlns:a16="http://schemas.microsoft.com/office/drawing/2014/main" id="{B121DB87-0809-4135-A8B8-719B9C938AB2}"/>
              </a:ext>
            </a:extLst>
          </p:cNvPr>
          <p:cNvSpPr txBox="1"/>
          <p:nvPr/>
        </p:nvSpPr>
        <p:spPr>
          <a:xfrm>
            <a:off x="863599" y="985520"/>
            <a:ext cx="7751647" cy="369332"/>
          </a:xfrm>
          <a:prstGeom prst="rect">
            <a:avLst/>
          </a:prstGeom>
          <a:noFill/>
        </p:spPr>
        <p:txBody>
          <a:bodyPr wrap="square" rtlCol="0">
            <a:spAutoFit/>
          </a:bodyPr>
          <a:lstStyle/>
          <a:p>
            <a:r>
              <a:rPr lang="en-CZ" dirty="0"/>
              <a:t>The “stem” structure replicates in individual steps.</a:t>
            </a:r>
          </a:p>
        </p:txBody>
      </p:sp>
    </p:spTree>
    <p:extLst>
      <p:ext uri="{BB962C8B-B14F-4D97-AF65-F5344CB8AC3E}">
        <p14:creationId xmlns:p14="http://schemas.microsoft.com/office/powerpoint/2010/main" val="2484172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12</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Negative and positive </a:t>
            </a:r>
            <a:r>
              <a:rPr lang="cs-CZ" sz="2000" dirty="0" err="1">
                <a:solidFill>
                  <a:schemeClr val="tx2"/>
                </a:solidFill>
              </a:rPr>
              <a:t>leaders</a:t>
            </a:r>
            <a:r>
              <a:rPr lang="cs-CZ" sz="2000" dirty="0">
                <a:solidFill>
                  <a:schemeClr val="tx2"/>
                </a:solidFill>
              </a:rPr>
              <a:t> - </a:t>
            </a:r>
            <a:r>
              <a:rPr lang="cs-CZ" sz="2000" dirty="0" err="1">
                <a:solidFill>
                  <a:schemeClr val="tx2"/>
                </a:solidFill>
              </a:rPr>
              <a:t>comparison</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0" y="5630763"/>
            <a:ext cx="3962575" cy="830997"/>
          </a:xfrm>
          <a:prstGeom prst="rect">
            <a:avLst/>
          </a:prstGeom>
          <a:noFill/>
        </p:spPr>
        <p:txBody>
          <a:bodyPr wrap="square" rtlCol="0">
            <a:spAutoFit/>
          </a:bodyPr>
          <a:lstStyle/>
          <a:p>
            <a:pPr algn="ctr"/>
            <a:r>
              <a:rPr lang="cs-CZ" sz="1200" dirty="0" err="1">
                <a:cs typeface="Times New Roman"/>
              </a:rPr>
              <a:t>Figure</a:t>
            </a:r>
            <a:r>
              <a:rPr lang="cs-CZ" sz="1200" dirty="0">
                <a:cs typeface="Times New Roman"/>
              </a:rPr>
              <a:t> </a:t>
            </a:r>
            <a:r>
              <a:rPr lang="cs-CZ" sz="1200" dirty="0" err="1">
                <a:cs typeface="Times New Roman"/>
              </a:rPr>
              <a:t>shows</a:t>
            </a:r>
            <a:r>
              <a:rPr lang="cs-CZ" sz="1200" dirty="0">
                <a:cs typeface="Times New Roman"/>
              </a:rPr>
              <a:t> </a:t>
            </a:r>
            <a:r>
              <a:rPr lang="cs-CZ" sz="1200" dirty="0" err="1">
                <a:cs typeface="Times New Roman"/>
              </a:rPr>
              <a:t>the</a:t>
            </a:r>
            <a:r>
              <a:rPr lang="cs-CZ" sz="1200" dirty="0">
                <a:cs typeface="Times New Roman"/>
              </a:rPr>
              <a:t> negative leader (2) </a:t>
            </a:r>
            <a:r>
              <a:rPr lang="cs-CZ" sz="1200" dirty="0" err="1">
                <a:cs typeface="Times New Roman"/>
              </a:rPr>
              <a:t>issued</a:t>
            </a:r>
            <a:r>
              <a:rPr lang="cs-CZ" sz="1200" dirty="0">
                <a:cs typeface="Times New Roman"/>
              </a:rPr>
              <a:t> </a:t>
            </a:r>
            <a:r>
              <a:rPr lang="cs-CZ" sz="1200" dirty="0" err="1">
                <a:cs typeface="Times New Roman"/>
              </a:rPr>
              <a:t>from</a:t>
            </a:r>
            <a:r>
              <a:rPr lang="cs-CZ" sz="1200" dirty="0">
                <a:cs typeface="Times New Roman"/>
              </a:rPr>
              <a:t> </a:t>
            </a:r>
            <a:r>
              <a:rPr lang="cs-CZ" sz="1200" dirty="0" err="1">
                <a:cs typeface="Times New Roman"/>
              </a:rPr>
              <a:t>the</a:t>
            </a:r>
            <a:r>
              <a:rPr lang="cs-CZ" sz="1200" dirty="0">
                <a:cs typeface="Times New Roman"/>
              </a:rPr>
              <a:t> stem (1), </a:t>
            </a:r>
            <a:r>
              <a:rPr lang="cs-CZ" sz="1200" dirty="0" err="1">
                <a:cs typeface="Times New Roman"/>
              </a:rPr>
              <a:t>the</a:t>
            </a:r>
            <a:r>
              <a:rPr lang="cs-CZ" sz="1200" dirty="0">
                <a:cs typeface="Times New Roman"/>
              </a:rPr>
              <a:t> </a:t>
            </a:r>
            <a:r>
              <a:rPr lang="cs-CZ" sz="1200" dirty="0" err="1">
                <a:cs typeface="Times New Roman"/>
              </a:rPr>
              <a:t>space</a:t>
            </a:r>
            <a:r>
              <a:rPr lang="cs-CZ" sz="1200" dirty="0">
                <a:cs typeface="Times New Roman"/>
              </a:rPr>
              <a:t> leader (3,4,5) </a:t>
            </a:r>
            <a:r>
              <a:rPr lang="cs-CZ" sz="1200" dirty="0" err="1">
                <a:cs typeface="Times New Roman"/>
              </a:rPr>
              <a:t>elongating</a:t>
            </a:r>
            <a:r>
              <a:rPr lang="cs-CZ" sz="1200" dirty="0">
                <a:cs typeface="Times New Roman"/>
              </a:rPr>
              <a:t> </a:t>
            </a:r>
            <a:r>
              <a:rPr lang="cs-CZ" sz="1200" dirty="0" err="1">
                <a:cs typeface="Times New Roman"/>
              </a:rPr>
              <a:t>towards</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cathode</a:t>
            </a:r>
            <a:r>
              <a:rPr lang="cs-CZ" sz="1200" dirty="0">
                <a:cs typeface="Times New Roman"/>
              </a:rPr>
              <a:t> (3) and </a:t>
            </a:r>
            <a:r>
              <a:rPr lang="cs-CZ" sz="1200" dirty="0" err="1">
                <a:cs typeface="Times New Roman"/>
              </a:rPr>
              <a:t>the</a:t>
            </a:r>
            <a:r>
              <a:rPr lang="cs-CZ" sz="1200" dirty="0">
                <a:cs typeface="Times New Roman"/>
              </a:rPr>
              <a:t> </a:t>
            </a:r>
            <a:r>
              <a:rPr lang="cs-CZ" sz="1200" dirty="0" err="1">
                <a:cs typeface="Times New Roman"/>
              </a:rPr>
              <a:t>anode</a:t>
            </a:r>
            <a:r>
              <a:rPr lang="cs-CZ" sz="1200" dirty="0">
                <a:cs typeface="Times New Roman"/>
              </a:rPr>
              <a:t> (5) and </a:t>
            </a:r>
            <a:r>
              <a:rPr lang="cs-CZ" sz="1200" dirty="0" err="1">
                <a:cs typeface="Times New Roman"/>
              </a:rPr>
              <a:t>the</a:t>
            </a:r>
            <a:r>
              <a:rPr lang="cs-CZ" sz="1200" dirty="0">
                <a:cs typeface="Times New Roman"/>
              </a:rPr>
              <a:t> </a:t>
            </a:r>
            <a:r>
              <a:rPr lang="cs-CZ" sz="1200" dirty="0" err="1">
                <a:cs typeface="Times New Roman"/>
              </a:rPr>
              <a:t>upward</a:t>
            </a:r>
            <a:r>
              <a:rPr lang="cs-CZ" sz="1200" dirty="0">
                <a:cs typeface="Times New Roman"/>
              </a:rPr>
              <a:t> positive leader (6)</a:t>
            </a:r>
          </a:p>
          <a:p>
            <a:pPr marL="171450" indent="-171450">
              <a:buFont typeface="Arial" panose="020B0604020202020204" pitchFamily="34" charset="0"/>
              <a:buChar char="•"/>
            </a:pPr>
            <a:endParaRPr lang="cs-CZ" sz="1200" dirty="0">
              <a:cs typeface="Times New Roman"/>
            </a:endParaRPr>
          </a:p>
        </p:txBody>
      </p:sp>
      <p:pic>
        <p:nvPicPr>
          <p:cNvPr id="4" name="Picture 3" descr="A picture containing text, screenshot, map, diagram&#10;&#10;Description automatically generated">
            <a:extLst>
              <a:ext uri="{FF2B5EF4-FFF2-40B4-BE49-F238E27FC236}">
                <a16:creationId xmlns:a16="http://schemas.microsoft.com/office/drawing/2014/main" id="{B9770A9B-7CF9-72BD-ECA7-B27DDF39E912}"/>
              </a:ext>
            </a:extLst>
          </p:cNvPr>
          <p:cNvPicPr>
            <a:picLocks noChangeAspect="1"/>
          </p:cNvPicPr>
          <p:nvPr/>
        </p:nvPicPr>
        <p:blipFill>
          <a:blip r:embed="rId4"/>
          <a:stretch>
            <a:fillRect/>
          </a:stretch>
        </p:blipFill>
        <p:spPr>
          <a:xfrm>
            <a:off x="4083479" y="959271"/>
            <a:ext cx="5060522" cy="5502489"/>
          </a:xfrm>
          <a:prstGeom prst="rect">
            <a:avLst/>
          </a:prstGeom>
        </p:spPr>
      </p:pic>
      <p:pic>
        <p:nvPicPr>
          <p:cNvPr id="6" name="Picture 5" descr="A picture containing text, screenshot, line, font&#10;&#10;Description automatically generated">
            <a:extLst>
              <a:ext uri="{FF2B5EF4-FFF2-40B4-BE49-F238E27FC236}">
                <a16:creationId xmlns:a16="http://schemas.microsoft.com/office/drawing/2014/main" id="{5B87EECD-F1D4-E297-F0FA-9D422B8B03C6}"/>
              </a:ext>
            </a:extLst>
          </p:cNvPr>
          <p:cNvPicPr>
            <a:picLocks noChangeAspect="1"/>
          </p:cNvPicPr>
          <p:nvPr/>
        </p:nvPicPr>
        <p:blipFill rotWithShape="1">
          <a:blip r:embed="rId5"/>
          <a:srcRect l="36150" t="-1286" r="30156" b="11010"/>
          <a:stretch/>
        </p:blipFill>
        <p:spPr>
          <a:xfrm>
            <a:off x="864795" y="959271"/>
            <a:ext cx="2507673" cy="4472593"/>
          </a:xfrm>
          <a:prstGeom prst="rect">
            <a:avLst/>
          </a:prstGeom>
        </p:spPr>
      </p:pic>
    </p:spTree>
    <p:extLst>
      <p:ext uri="{BB962C8B-B14F-4D97-AF65-F5344CB8AC3E}">
        <p14:creationId xmlns:p14="http://schemas.microsoft.com/office/powerpoint/2010/main" val="3782160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13</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Negative leader – </a:t>
            </a:r>
            <a:r>
              <a:rPr lang="cs-CZ" sz="2000" dirty="0" err="1">
                <a:solidFill>
                  <a:schemeClr val="tx2"/>
                </a:solidFill>
              </a:rPr>
              <a:t>final</a:t>
            </a:r>
            <a:r>
              <a:rPr lang="cs-CZ" sz="2000" dirty="0">
                <a:solidFill>
                  <a:schemeClr val="tx2"/>
                </a:solidFill>
              </a:rPr>
              <a:t> </a:t>
            </a:r>
            <a:r>
              <a:rPr lang="cs-CZ" sz="2000" dirty="0" err="1">
                <a:solidFill>
                  <a:schemeClr val="tx2"/>
                </a:solidFill>
              </a:rPr>
              <a:t>jump</a:t>
            </a:r>
            <a:r>
              <a:rPr lang="cs-CZ" sz="2000" dirty="0">
                <a:solidFill>
                  <a:schemeClr val="tx2"/>
                </a:solidFill>
              </a:rPr>
              <a:t> </a:t>
            </a:r>
            <a:r>
              <a:rPr lang="cs-CZ" sz="2000" dirty="0" err="1">
                <a:solidFill>
                  <a:schemeClr val="tx2"/>
                </a:solidFill>
              </a:rPr>
              <a:t>phase</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647008" y="1172168"/>
            <a:ext cx="4120935" cy="2308324"/>
          </a:xfrm>
          <a:prstGeom prst="rect">
            <a:avLst/>
          </a:prstGeom>
          <a:noFill/>
        </p:spPr>
        <p:txBody>
          <a:bodyPr wrap="square" rtlCol="0">
            <a:spAutoFit/>
          </a:bodyPr>
          <a:lstStyle/>
          <a:p>
            <a:pPr marL="171450" indent="-171450">
              <a:buFont typeface="Arial" panose="020B0604020202020204" pitchFamily="34" charset="0"/>
              <a:buChar char="•"/>
            </a:pPr>
            <a:r>
              <a:rPr lang="cs-CZ" sz="1200" dirty="0" err="1">
                <a:cs typeface="Times New Roman"/>
              </a:rPr>
              <a:t>There</a:t>
            </a:r>
            <a:r>
              <a:rPr lang="cs-CZ" sz="1200" dirty="0">
                <a:cs typeface="Times New Roman"/>
              </a:rPr>
              <a:t> are </a:t>
            </a:r>
            <a:r>
              <a:rPr lang="cs-CZ" sz="1200" dirty="0" err="1">
                <a:cs typeface="Times New Roman"/>
              </a:rPr>
              <a:t>three</a:t>
            </a:r>
            <a:r>
              <a:rPr lang="cs-CZ" sz="1200" dirty="0">
                <a:cs typeface="Times New Roman"/>
              </a:rPr>
              <a:t> </a:t>
            </a:r>
            <a:r>
              <a:rPr lang="cs-CZ" sz="1200" dirty="0" err="1">
                <a:cs typeface="Times New Roman"/>
              </a:rPr>
              <a:t>ways</a:t>
            </a:r>
            <a:r>
              <a:rPr lang="cs-CZ" sz="1200" dirty="0">
                <a:cs typeface="Times New Roman"/>
              </a:rPr>
              <a:t> </a:t>
            </a:r>
            <a:r>
              <a:rPr lang="cs-CZ" sz="1200" dirty="0" err="1">
                <a:cs typeface="Times New Roman"/>
              </a:rPr>
              <a:t>how</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final</a:t>
            </a:r>
            <a:r>
              <a:rPr lang="cs-CZ" sz="1200" dirty="0">
                <a:cs typeface="Times New Roman"/>
              </a:rPr>
              <a:t> leader </a:t>
            </a:r>
            <a:r>
              <a:rPr lang="cs-CZ" sz="1200" dirty="0" err="1">
                <a:cs typeface="Times New Roman"/>
              </a:rPr>
              <a:t>can</a:t>
            </a:r>
            <a:r>
              <a:rPr lang="cs-CZ" sz="1200" dirty="0">
                <a:cs typeface="Times New Roman"/>
              </a:rPr>
              <a:t> </a:t>
            </a:r>
            <a:r>
              <a:rPr lang="cs-CZ" sz="1200" dirty="0" err="1">
                <a:cs typeface="Times New Roman"/>
              </a:rPr>
              <a:t>be</a:t>
            </a:r>
            <a:r>
              <a:rPr lang="cs-CZ" sz="1200" dirty="0">
                <a:cs typeface="Times New Roman"/>
              </a:rPr>
              <a:t> </a:t>
            </a:r>
            <a:r>
              <a:rPr lang="cs-CZ" sz="1200" dirty="0" err="1">
                <a:cs typeface="Times New Roman"/>
              </a:rPr>
              <a:t>shorted</a:t>
            </a:r>
            <a:r>
              <a:rPr lang="cs-CZ" sz="1200" dirty="0">
                <a:cs typeface="Times New Roman"/>
              </a:rPr>
              <a:t> / </a:t>
            </a:r>
            <a:r>
              <a:rPr lang="cs-CZ" sz="1200" dirty="0" err="1">
                <a:cs typeface="Times New Roman"/>
              </a:rPr>
              <a:t>terminated</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228600" indent="-228600">
              <a:buFont typeface="+mj-lt"/>
              <a:buAutoNum type="arabicPeriod"/>
            </a:pPr>
            <a:r>
              <a:rPr lang="cs-CZ" sz="1200" dirty="0" err="1">
                <a:cs typeface="Times New Roman"/>
              </a:rPr>
              <a:t>For</a:t>
            </a:r>
            <a:r>
              <a:rPr lang="cs-CZ" sz="1200" dirty="0">
                <a:cs typeface="Times New Roman"/>
              </a:rPr>
              <a:t> inter-</a:t>
            </a:r>
            <a:r>
              <a:rPr lang="cs-CZ" sz="1200" dirty="0" err="1">
                <a:cs typeface="Times New Roman"/>
              </a:rPr>
              <a:t>electrode</a:t>
            </a:r>
            <a:r>
              <a:rPr lang="cs-CZ" sz="1200" dirty="0">
                <a:cs typeface="Times New Roman"/>
              </a:rPr>
              <a:t> </a:t>
            </a:r>
            <a:r>
              <a:rPr lang="cs-CZ" sz="1200" dirty="0" err="1">
                <a:cs typeface="Times New Roman"/>
              </a:rPr>
              <a:t>distances</a:t>
            </a:r>
            <a:r>
              <a:rPr lang="cs-CZ" sz="1200" dirty="0">
                <a:cs typeface="Times New Roman"/>
              </a:rPr>
              <a:t> </a:t>
            </a:r>
            <a:r>
              <a:rPr lang="cs-CZ" sz="1200" dirty="0" err="1">
                <a:cs typeface="Times New Roman"/>
              </a:rPr>
              <a:t>below</a:t>
            </a:r>
            <a:r>
              <a:rPr lang="cs-CZ" sz="1200" dirty="0">
                <a:cs typeface="Times New Roman"/>
              </a:rPr>
              <a:t> 2m, </a:t>
            </a:r>
            <a:r>
              <a:rPr lang="cs-CZ" sz="1200" dirty="0" err="1">
                <a:cs typeface="Times New Roman"/>
              </a:rPr>
              <a:t>the</a:t>
            </a:r>
            <a:r>
              <a:rPr lang="cs-CZ" sz="1200" dirty="0">
                <a:cs typeface="Times New Roman"/>
              </a:rPr>
              <a:t> </a:t>
            </a:r>
            <a:r>
              <a:rPr lang="cs-CZ" sz="1200" dirty="0" err="1">
                <a:cs typeface="Times New Roman"/>
              </a:rPr>
              <a:t>final</a:t>
            </a:r>
            <a:r>
              <a:rPr lang="cs-CZ" sz="1200" dirty="0">
                <a:cs typeface="Times New Roman"/>
              </a:rPr>
              <a:t> </a:t>
            </a:r>
            <a:r>
              <a:rPr lang="cs-CZ" sz="1200" dirty="0" err="1">
                <a:cs typeface="Times New Roman"/>
              </a:rPr>
              <a:t>jump</a:t>
            </a:r>
            <a:r>
              <a:rPr lang="cs-CZ" sz="1200" dirty="0">
                <a:cs typeface="Times New Roman"/>
              </a:rPr>
              <a:t> </a:t>
            </a:r>
            <a:r>
              <a:rPr lang="cs-CZ" sz="1200" dirty="0" err="1">
                <a:cs typeface="Times New Roman"/>
              </a:rPr>
              <a:t>is</a:t>
            </a:r>
            <a:r>
              <a:rPr lang="cs-CZ" sz="1200" dirty="0">
                <a:cs typeface="Times New Roman"/>
              </a:rPr>
              <a:t> 70-90% </a:t>
            </a:r>
            <a:r>
              <a:rPr lang="cs-CZ" sz="1200" dirty="0" err="1">
                <a:cs typeface="Times New Roman"/>
              </a:rPr>
              <a:t>of</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entire</a:t>
            </a:r>
            <a:r>
              <a:rPr lang="cs-CZ" sz="1200" dirty="0">
                <a:cs typeface="Times New Roman"/>
              </a:rPr>
              <a:t> distance. </a:t>
            </a:r>
            <a:r>
              <a:rPr lang="cs-CZ" sz="1200" dirty="0" err="1">
                <a:cs typeface="Times New Roman"/>
              </a:rPr>
              <a:t>The</a:t>
            </a:r>
            <a:r>
              <a:rPr lang="cs-CZ" sz="1200" dirty="0">
                <a:cs typeface="Times New Roman"/>
              </a:rPr>
              <a:t> positive leader </a:t>
            </a:r>
            <a:r>
              <a:rPr lang="cs-CZ" sz="1200" dirty="0" err="1">
                <a:cs typeface="Times New Roman"/>
              </a:rPr>
              <a:t>is</a:t>
            </a:r>
            <a:r>
              <a:rPr lang="cs-CZ" sz="1200" dirty="0">
                <a:cs typeface="Times New Roman"/>
              </a:rPr>
              <a:t> </a:t>
            </a:r>
            <a:r>
              <a:rPr lang="cs-CZ" sz="1200" dirty="0" err="1">
                <a:cs typeface="Times New Roman"/>
              </a:rPr>
              <a:t>observed</a:t>
            </a:r>
            <a:r>
              <a:rPr lang="cs-CZ" sz="1200" dirty="0">
                <a:cs typeface="Times New Roman"/>
              </a:rPr>
              <a:t> as </a:t>
            </a:r>
            <a:r>
              <a:rPr lang="cs-CZ" sz="1200" dirty="0" err="1">
                <a:cs typeface="Times New Roman"/>
              </a:rPr>
              <a:t>well</a:t>
            </a:r>
            <a:r>
              <a:rPr lang="cs-CZ" sz="1200" dirty="0">
                <a:cs typeface="Times New Roman"/>
              </a:rPr>
              <a:t>.</a:t>
            </a:r>
          </a:p>
          <a:p>
            <a:pPr marL="228600" indent="-228600">
              <a:buFont typeface="+mj-lt"/>
              <a:buAutoNum type="arabicPeriod"/>
            </a:pPr>
            <a:r>
              <a:rPr lang="cs-CZ" sz="1200" dirty="0" err="1">
                <a:cs typeface="Times New Roman"/>
              </a:rPr>
              <a:t>For</a:t>
            </a:r>
            <a:r>
              <a:rPr lang="cs-CZ" sz="1200" dirty="0">
                <a:cs typeface="Times New Roman"/>
              </a:rPr>
              <a:t> </a:t>
            </a:r>
            <a:r>
              <a:rPr lang="cs-CZ" sz="1200" dirty="0" err="1">
                <a:cs typeface="Times New Roman"/>
              </a:rPr>
              <a:t>larger</a:t>
            </a:r>
            <a:r>
              <a:rPr lang="cs-CZ" sz="1200" dirty="0">
                <a:cs typeface="Times New Roman"/>
              </a:rPr>
              <a:t> </a:t>
            </a:r>
            <a:r>
              <a:rPr lang="cs-CZ" sz="1200" dirty="0" err="1">
                <a:cs typeface="Times New Roman"/>
              </a:rPr>
              <a:t>distances</a:t>
            </a:r>
            <a:r>
              <a:rPr lang="cs-CZ" sz="1200" dirty="0">
                <a:cs typeface="Times New Roman"/>
              </a:rPr>
              <a:t>, </a:t>
            </a:r>
            <a:r>
              <a:rPr lang="cs-CZ" sz="1200" dirty="0" err="1">
                <a:cs typeface="Times New Roman"/>
              </a:rPr>
              <a:t>there</a:t>
            </a:r>
            <a:r>
              <a:rPr lang="cs-CZ" sz="1200" dirty="0">
                <a:cs typeface="Times New Roman"/>
              </a:rPr>
              <a:t> </a:t>
            </a:r>
            <a:r>
              <a:rPr lang="cs-CZ" sz="1200" dirty="0" err="1">
                <a:cs typeface="Times New Roman"/>
              </a:rPr>
              <a:t>is</a:t>
            </a:r>
            <a:r>
              <a:rPr lang="cs-CZ" sz="1200" dirty="0">
                <a:cs typeface="Times New Roman"/>
              </a:rPr>
              <a:t> </a:t>
            </a:r>
            <a:r>
              <a:rPr lang="cs-CZ" sz="1200" dirty="0" err="1">
                <a:cs typeface="Times New Roman"/>
              </a:rPr>
              <a:t>usually</a:t>
            </a:r>
            <a:r>
              <a:rPr lang="cs-CZ" sz="1200" dirty="0">
                <a:cs typeface="Times New Roman"/>
              </a:rPr>
              <a:t> a </a:t>
            </a:r>
            <a:r>
              <a:rPr lang="cs-CZ" sz="1200" dirty="0" err="1">
                <a:cs typeface="Times New Roman"/>
              </a:rPr>
              <a:t>spatial</a:t>
            </a:r>
            <a:r>
              <a:rPr lang="cs-CZ" sz="1200" dirty="0">
                <a:cs typeface="Times New Roman"/>
              </a:rPr>
              <a:t> leader </a:t>
            </a:r>
            <a:r>
              <a:rPr lang="cs-CZ" sz="1200" dirty="0" err="1">
                <a:cs typeface="Times New Roman"/>
              </a:rPr>
              <a:t>that</a:t>
            </a:r>
            <a:r>
              <a:rPr lang="cs-CZ" sz="1200" dirty="0">
                <a:cs typeface="Times New Roman"/>
              </a:rPr>
              <a:t> </a:t>
            </a:r>
            <a:r>
              <a:rPr lang="cs-CZ" sz="1200" dirty="0" err="1">
                <a:cs typeface="Times New Roman"/>
              </a:rPr>
              <a:t>connects</a:t>
            </a:r>
            <a:r>
              <a:rPr lang="cs-CZ" sz="1200" dirty="0">
                <a:cs typeface="Times New Roman"/>
              </a:rPr>
              <a:t> </a:t>
            </a:r>
            <a:r>
              <a:rPr lang="cs-CZ" sz="1200" dirty="0" err="1">
                <a:cs typeface="Times New Roman"/>
              </a:rPr>
              <a:t>with</a:t>
            </a:r>
            <a:r>
              <a:rPr lang="cs-CZ" sz="1200" dirty="0">
                <a:cs typeface="Times New Roman"/>
              </a:rPr>
              <a:t> </a:t>
            </a:r>
            <a:r>
              <a:rPr lang="cs-CZ" sz="1200" dirty="0" err="1">
                <a:cs typeface="Times New Roman"/>
              </a:rPr>
              <a:t>the</a:t>
            </a:r>
            <a:r>
              <a:rPr lang="cs-CZ" sz="1200" dirty="0">
                <a:cs typeface="Times New Roman"/>
              </a:rPr>
              <a:t> positive </a:t>
            </a:r>
            <a:r>
              <a:rPr lang="cs-CZ" sz="1200" dirty="0" err="1">
                <a:cs typeface="Times New Roman"/>
              </a:rPr>
              <a:t>or</a:t>
            </a:r>
            <a:r>
              <a:rPr lang="cs-CZ" sz="1200" dirty="0">
                <a:cs typeface="Times New Roman"/>
              </a:rPr>
              <a:t> negative leader </a:t>
            </a:r>
            <a:r>
              <a:rPr lang="cs-CZ" sz="1200" dirty="0" err="1">
                <a:cs typeface="Times New Roman"/>
              </a:rPr>
              <a:t>before</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final</a:t>
            </a:r>
            <a:r>
              <a:rPr lang="cs-CZ" sz="1200" dirty="0">
                <a:cs typeface="Times New Roman"/>
              </a:rPr>
              <a:t> </a:t>
            </a:r>
            <a:r>
              <a:rPr lang="cs-CZ" sz="1200" dirty="0" err="1">
                <a:cs typeface="Times New Roman"/>
              </a:rPr>
              <a:t>jump</a:t>
            </a:r>
            <a:r>
              <a:rPr lang="cs-CZ" sz="1200" dirty="0">
                <a:cs typeface="Times New Roman"/>
              </a:rPr>
              <a:t>.</a:t>
            </a:r>
          </a:p>
          <a:p>
            <a:pPr marL="228600" indent="-228600">
              <a:buFont typeface="+mj-lt"/>
              <a:buAutoNum type="arabicPeriod"/>
            </a:pPr>
            <a:r>
              <a:rPr lang="cs-CZ" sz="1200" dirty="0" err="1">
                <a:cs typeface="Times New Roman"/>
              </a:rPr>
              <a:t>Finally</a:t>
            </a:r>
            <a:r>
              <a:rPr lang="cs-CZ" sz="1200" dirty="0">
                <a:cs typeface="Times New Roman"/>
              </a:rPr>
              <a:t>, </a:t>
            </a:r>
            <a:r>
              <a:rPr lang="cs-CZ" sz="1200" dirty="0" err="1">
                <a:cs typeface="Times New Roman"/>
              </a:rPr>
              <a:t>it</a:t>
            </a:r>
            <a:r>
              <a:rPr lang="cs-CZ" sz="1200" dirty="0">
                <a:cs typeface="Times New Roman"/>
              </a:rPr>
              <a:t> </a:t>
            </a:r>
            <a:r>
              <a:rPr lang="cs-CZ" sz="1200" dirty="0" err="1">
                <a:cs typeface="Times New Roman"/>
              </a:rPr>
              <a:t>can</a:t>
            </a:r>
            <a:r>
              <a:rPr lang="cs-CZ" sz="1200" dirty="0">
                <a:cs typeface="Times New Roman"/>
              </a:rPr>
              <a:t> </a:t>
            </a:r>
            <a:r>
              <a:rPr lang="cs-CZ" sz="1200" dirty="0" err="1">
                <a:cs typeface="Times New Roman"/>
              </a:rPr>
              <a:t>happen</a:t>
            </a:r>
            <a:r>
              <a:rPr lang="cs-CZ" sz="1200" dirty="0">
                <a:cs typeface="Times New Roman"/>
              </a:rPr>
              <a:t> </a:t>
            </a:r>
            <a:r>
              <a:rPr lang="cs-CZ" sz="1200" dirty="0" err="1">
                <a:cs typeface="Times New Roman"/>
              </a:rPr>
              <a:t>that</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spatial</a:t>
            </a:r>
            <a:r>
              <a:rPr lang="cs-CZ" sz="1200" dirty="0">
                <a:cs typeface="Times New Roman"/>
              </a:rPr>
              <a:t> stem </a:t>
            </a:r>
            <a:r>
              <a:rPr lang="cs-CZ" sz="1200" dirty="0" err="1">
                <a:cs typeface="Times New Roman"/>
              </a:rPr>
              <a:t>does</a:t>
            </a:r>
            <a:r>
              <a:rPr lang="cs-CZ" sz="1200" dirty="0">
                <a:cs typeface="Times New Roman"/>
              </a:rPr>
              <a:t> not transfer to a </a:t>
            </a:r>
            <a:r>
              <a:rPr lang="cs-CZ" sz="1200" dirty="0" err="1">
                <a:cs typeface="Times New Roman"/>
              </a:rPr>
              <a:t>spatial</a:t>
            </a:r>
            <a:r>
              <a:rPr lang="cs-CZ" sz="1200" dirty="0">
                <a:cs typeface="Times New Roman"/>
              </a:rPr>
              <a:t> leader and </a:t>
            </a:r>
            <a:r>
              <a:rPr lang="cs-CZ" sz="1200" dirty="0" err="1">
                <a:cs typeface="Times New Roman"/>
              </a:rPr>
              <a:t>you</a:t>
            </a:r>
            <a:r>
              <a:rPr lang="cs-CZ" sz="1200" dirty="0">
                <a:cs typeface="Times New Roman"/>
              </a:rPr>
              <a:t> </a:t>
            </a:r>
            <a:r>
              <a:rPr lang="cs-CZ" sz="1200" dirty="0" err="1">
                <a:cs typeface="Times New Roman"/>
              </a:rPr>
              <a:t>get</a:t>
            </a:r>
            <a:r>
              <a:rPr lang="cs-CZ" sz="1200" dirty="0">
                <a:cs typeface="Times New Roman"/>
              </a:rPr>
              <a:t> very long and </a:t>
            </a:r>
            <a:r>
              <a:rPr lang="cs-CZ" sz="1200" dirty="0" err="1">
                <a:cs typeface="Times New Roman"/>
              </a:rPr>
              <a:t>branching</a:t>
            </a:r>
            <a:r>
              <a:rPr lang="cs-CZ" sz="1200" dirty="0">
                <a:cs typeface="Times New Roman"/>
              </a:rPr>
              <a:t> </a:t>
            </a:r>
            <a:r>
              <a:rPr lang="cs-CZ" sz="1200" dirty="0" err="1">
                <a:cs typeface="Times New Roman"/>
              </a:rPr>
              <a:t>streamers</a:t>
            </a:r>
            <a:r>
              <a:rPr lang="cs-CZ" sz="1200" dirty="0">
                <a:cs typeface="Times New Roman"/>
              </a:rPr>
              <a:t>.</a:t>
            </a:r>
          </a:p>
        </p:txBody>
      </p:sp>
      <p:pic>
        <p:nvPicPr>
          <p:cNvPr id="4" name="Picture 3" descr="A picture containing sketch, line, drawing&#10;&#10;Description automatically generated">
            <a:extLst>
              <a:ext uri="{FF2B5EF4-FFF2-40B4-BE49-F238E27FC236}">
                <a16:creationId xmlns:a16="http://schemas.microsoft.com/office/drawing/2014/main" id="{C1337B4C-E04A-7E18-5189-756BB25CCEE2}"/>
              </a:ext>
            </a:extLst>
          </p:cNvPr>
          <p:cNvPicPr>
            <a:picLocks noChangeAspect="1"/>
          </p:cNvPicPr>
          <p:nvPr/>
        </p:nvPicPr>
        <p:blipFill>
          <a:blip r:embed="rId4"/>
          <a:stretch>
            <a:fillRect/>
          </a:stretch>
        </p:blipFill>
        <p:spPr>
          <a:xfrm>
            <a:off x="4956986" y="1146601"/>
            <a:ext cx="3442216" cy="1493983"/>
          </a:xfrm>
          <a:prstGeom prst="rect">
            <a:avLst/>
          </a:prstGeom>
        </p:spPr>
      </p:pic>
      <p:pic>
        <p:nvPicPr>
          <p:cNvPr id="6" name="Picture 5" descr="A picture containing sketch, drawing, text, handwriting&#10;&#10;Description automatically generated">
            <a:extLst>
              <a:ext uri="{FF2B5EF4-FFF2-40B4-BE49-F238E27FC236}">
                <a16:creationId xmlns:a16="http://schemas.microsoft.com/office/drawing/2014/main" id="{DD6FABD2-2639-E284-E1C1-1FF1646CD088}"/>
              </a:ext>
            </a:extLst>
          </p:cNvPr>
          <p:cNvPicPr>
            <a:picLocks noChangeAspect="1"/>
          </p:cNvPicPr>
          <p:nvPr/>
        </p:nvPicPr>
        <p:blipFill>
          <a:blip r:embed="rId5"/>
          <a:stretch>
            <a:fillRect/>
          </a:stretch>
        </p:blipFill>
        <p:spPr>
          <a:xfrm>
            <a:off x="4956986" y="2766144"/>
            <a:ext cx="3442216" cy="1569245"/>
          </a:xfrm>
          <a:prstGeom prst="rect">
            <a:avLst/>
          </a:prstGeom>
        </p:spPr>
      </p:pic>
      <p:pic>
        <p:nvPicPr>
          <p:cNvPr id="10" name="Picture 9" descr="A picture containing drawing, sketch, line, art&#10;&#10;Description automatically generated">
            <a:extLst>
              <a:ext uri="{FF2B5EF4-FFF2-40B4-BE49-F238E27FC236}">
                <a16:creationId xmlns:a16="http://schemas.microsoft.com/office/drawing/2014/main" id="{66617616-19F7-4ECD-AB4B-4B9CADC963FF}"/>
              </a:ext>
            </a:extLst>
          </p:cNvPr>
          <p:cNvPicPr>
            <a:picLocks noChangeAspect="1"/>
          </p:cNvPicPr>
          <p:nvPr/>
        </p:nvPicPr>
        <p:blipFill>
          <a:blip r:embed="rId6"/>
          <a:stretch>
            <a:fillRect/>
          </a:stretch>
        </p:blipFill>
        <p:spPr>
          <a:xfrm>
            <a:off x="4956986" y="4460949"/>
            <a:ext cx="3442216" cy="2121366"/>
          </a:xfrm>
          <a:prstGeom prst="rect">
            <a:avLst/>
          </a:prstGeom>
        </p:spPr>
      </p:pic>
    </p:spTree>
    <p:extLst>
      <p:ext uri="{BB962C8B-B14F-4D97-AF65-F5344CB8AC3E}">
        <p14:creationId xmlns:p14="http://schemas.microsoft.com/office/powerpoint/2010/main" val="2153355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14</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4" y="313143"/>
            <a:ext cx="7537721" cy="400110"/>
          </a:xfrm>
          <a:prstGeom prst="rect">
            <a:avLst/>
          </a:prstGeom>
          <a:noFill/>
        </p:spPr>
        <p:txBody>
          <a:bodyPr wrap="square" rtlCol="0">
            <a:spAutoFit/>
          </a:bodyPr>
          <a:lstStyle/>
          <a:p>
            <a:pPr algn="ctr"/>
            <a:r>
              <a:rPr lang="cs-CZ" sz="2000" dirty="0" err="1">
                <a:solidFill>
                  <a:schemeClr val="tx2"/>
                </a:solidFill>
              </a:rPr>
              <a:t>Classical</a:t>
            </a:r>
            <a:r>
              <a:rPr lang="cs-CZ" sz="2000" dirty="0">
                <a:solidFill>
                  <a:schemeClr val="tx2"/>
                </a:solidFill>
              </a:rPr>
              <a:t> </a:t>
            </a:r>
            <a:r>
              <a:rPr lang="cs-CZ" sz="2000" dirty="0" err="1">
                <a:solidFill>
                  <a:schemeClr val="tx2"/>
                </a:solidFill>
              </a:rPr>
              <a:t>lightning</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640080" y="1042610"/>
            <a:ext cx="7843520" cy="2123658"/>
          </a:xfrm>
          <a:prstGeom prst="rect">
            <a:avLst/>
          </a:prstGeom>
          <a:noFill/>
        </p:spPr>
        <p:txBody>
          <a:bodyPr wrap="square" rtlCol="0">
            <a:spAutoFit/>
          </a:bodyPr>
          <a:lstStyle/>
          <a:p>
            <a:pPr marL="171450" indent="-171450">
              <a:buFont typeface="Arial" panose="020B0604020202020204" pitchFamily="34" charset="0"/>
              <a:buChar char="•"/>
            </a:pPr>
            <a:r>
              <a:rPr lang="cs-CZ" sz="1200" dirty="0" err="1">
                <a:cs typeface="Times New Roman"/>
              </a:rPr>
              <a:t>One</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the</a:t>
            </a:r>
            <a:r>
              <a:rPr lang="cs-CZ" sz="1200" dirty="0">
                <a:cs typeface="Times New Roman"/>
              </a:rPr>
              <a:t> most </a:t>
            </a:r>
            <a:r>
              <a:rPr lang="cs-CZ" sz="1200" dirty="0" err="1">
                <a:cs typeface="Times New Roman"/>
              </a:rPr>
              <a:t>well-known</a:t>
            </a:r>
            <a:r>
              <a:rPr lang="cs-CZ" sz="1200" dirty="0">
                <a:cs typeface="Times New Roman"/>
              </a:rPr>
              <a:t> </a:t>
            </a:r>
            <a:r>
              <a:rPr lang="cs-CZ" sz="1200" dirty="0" err="1">
                <a:cs typeface="Times New Roman"/>
              </a:rPr>
              <a:t>manifestations</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electrical</a:t>
            </a:r>
            <a:r>
              <a:rPr lang="cs-CZ" sz="1200" dirty="0">
                <a:cs typeface="Times New Roman"/>
              </a:rPr>
              <a:t> </a:t>
            </a:r>
            <a:r>
              <a:rPr lang="cs-CZ" sz="1200" dirty="0" err="1">
                <a:cs typeface="Times New Roman"/>
              </a:rPr>
              <a:t>activity</a:t>
            </a:r>
            <a:r>
              <a:rPr lang="cs-CZ" sz="1200" dirty="0">
                <a:cs typeface="Times New Roman"/>
              </a:rPr>
              <a:t> in </a:t>
            </a:r>
            <a:r>
              <a:rPr lang="cs-CZ" sz="1200" dirty="0" err="1">
                <a:cs typeface="Times New Roman"/>
              </a:rPr>
              <a:t>Earth's</a:t>
            </a:r>
            <a:r>
              <a:rPr lang="cs-CZ" sz="1200" dirty="0">
                <a:cs typeface="Times New Roman"/>
              </a:rPr>
              <a:t> </a:t>
            </a:r>
            <a:r>
              <a:rPr lang="cs-CZ" sz="1200" dirty="0" err="1">
                <a:cs typeface="Times New Roman"/>
              </a:rPr>
              <a:t>atmosphere</a:t>
            </a:r>
            <a:r>
              <a:rPr lang="cs-CZ" sz="1200" dirty="0">
                <a:cs typeface="Times New Roman"/>
              </a:rPr>
              <a:t> </a:t>
            </a:r>
            <a:r>
              <a:rPr lang="cs-CZ" sz="1200" dirty="0" err="1">
                <a:cs typeface="Times New Roman"/>
              </a:rPr>
              <a:t>is</a:t>
            </a:r>
            <a:r>
              <a:rPr lang="cs-CZ" sz="1200" dirty="0">
                <a:cs typeface="Times New Roman"/>
              </a:rPr>
              <a:t> </a:t>
            </a:r>
            <a:r>
              <a:rPr lang="cs-CZ" sz="1200" dirty="0" err="1">
                <a:cs typeface="Times New Roman"/>
              </a:rPr>
              <a:t>lightning</a:t>
            </a:r>
            <a:r>
              <a:rPr lang="cs-CZ" sz="1200" dirty="0">
                <a:cs typeface="Times New Roman"/>
              </a:rPr>
              <a:t>; </a:t>
            </a:r>
            <a:r>
              <a:rPr lang="cs-CZ" sz="1200" dirty="0" err="1">
                <a:cs typeface="Times New Roman"/>
              </a:rPr>
              <a:t>there</a:t>
            </a:r>
            <a:r>
              <a:rPr lang="cs-CZ" sz="1200" dirty="0">
                <a:cs typeface="Times New Roman"/>
              </a:rPr>
              <a:t> are </a:t>
            </a:r>
            <a:r>
              <a:rPr lang="cs-CZ" sz="1200" dirty="0" err="1">
                <a:cs typeface="Times New Roman"/>
              </a:rPr>
              <a:t>various</a:t>
            </a:r>
            <a:r>
              <a:rPr lang="cs-CZ" sz="1200" dirty="0">
                <a:cs typeface="Times New Roman"/>
              </a:rPr>
              <a:t> </a:t>
            </a:r>
            <a:r>
              <a:rPr lang="cs-CZ" sz="1200" dirty="0" err="1">
                <a:cs typeface="Times New Roman"/>
              </a:rPr>
              <a:t>types</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lightning</a:t>
            </a:r>
            <a:r>
              <a:rPr lang="cs-CZ" sz="1200" dirty="0">
                <a:cs typeface="Times New Roman"/>
              </a:rPr>
              <a:t>, </a:t>
            </a:r>
            <a:r>
              <a:rPr lang="cs-CZ" sz="1200" dirty="0" err="1">
                <a:cs typeface="Times New Roman"/>
              </a:rPr>
              <a:t>see</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images</a:t>
            </a:r>
            <a:r>
              <a:rPr lang="cs-CZ" sz="1200" dirty="0">
                <a:cs typeface="Times New Roman"/>
              </a:rPr>
              <a:t> </a:t>
            </a:r>
            <a:r>
              <a:rPr lang="cs-CZ" sz="1200" dirty="0" err="1">
                <a:cs typeface="Times New Roman"/>
              </a:rPr>
              <a:t>below</a:t>
            </a:r>
            <a:r>
              <a:rPr lang="cs-CZ" sz="1200" dirty="0">
                <a:cs typeface="Times New Roman"/>
              </a:rPr>
              <a:t> ('v' </a:t>
            </a:r>
            <a:r>
              <a:rPr lang="cs-CZ" sz="1200" dirty="0" err="1">
                <a:cs typeface="Times New Roman"/>
              </a:rPr>
              <a:t>is</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direction</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discharge</a:t>
            </a:r>
            <a:r>
              <a:rPr lang="cs-CZ" sz="1200" dirty="0">
                <a:cs typeface="Times New Roman"/>
              </a:rPr>
              <a:t> spread, and 'i' </a:t>
            </a:r>
            <a:r>
              <a:rPr lang="cs-CZ" sz="1200" dirty="0" err="1">
                <a:cs typeface="Times New Roman"/>
              </a:rPr>
              <a:t>is</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direction</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current</a:t>
            </a:r>
            <a:r>
              <a:rPr lang="cs-CZ" sz="1200" dirty="0">
                <a:cs typeface="Times New Roman"/>
              </a:rPr>
              <a:t>, </a:t>
            </a:r>
            <a:r>
              <a:rPr lang="cs-CZ" sz="1200" dirty="0" err="1">
                <a:cs typeface="Times New Roman"/>
              </a:rPr>
              <a:t>that</a:t>
            </a:r>
            <a:r>
              <a:rPr lang="cs-CZ" sz="1200" dirty="0">
                <a:cs typeface="Times New Roman"/>
              </a:rPr>
              <a:t> </a:t>
            </a:r>
            <a:r>
              <a:rPr lang="cs-CZ" sz="1200" dirty="0" err="1">
                <a:cs typeface="Times New Roman"/>
              </a:rPr>
              <a:t>is</a:t>
            </a:r>
            <a:r>
              <a:rPr lang="cs-CZ" sz="1200" dirty="0">
                <a:cs typeface="Times New Roman"/>
              </a:rPr>
              <a:t>, </a:t>
            </a:r>
            <a:r>
              <a:rPr lang="cs-CZ" sz="1200" dirty="0" err="1">
                <a:cs typeface="Times New Roman"/>
              </a:rPr>
              <a:t>opposite</a:t>
            </a:r>
            <a:r>
              <a:rPr lang="cs-CZ" sz="1200" dirty="0">
                <a:cs typeface="Times New Roman"/>
              </a:rPr>
              <a:t> to </a:t>
            </a:r>
            <a:r>
              <a:rPr lang="cs-CZ" sz="1200" dirty="0" err="1">
                <a:cs typeface="Times New Roman"/>
              </a:rPr>
              <a:t>the</a:t>
            </a:r>
            <a:r>
              <a:rPr lang="cs-CZ" sz="1200" dirty="0">
                <a:cs typeface="Times New Roman"/>
              </a:rPr>
              <a:t> </a:t>
            </a:r>
            <a:r>
              <a:rPr lang="cs-CZ" sz="1200" dirty="0" err="1">
                <a:cs typeface="Times New Roman"/>
              </a:rPr>
              <a:t>direction</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electron</a:t>
            </a:r>
            <a:r>
              <a:rPr lang="cs-CZ" sz="1200" dirty="0">
                <a:cs typeface="Times New Roman"/>
              </a:rPr>
              <a:t> drift).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err="1">
                <a:cs typeface="Times New Roman"/>
              </a:rPr>
              <a:t>The</a:t>
            </a:r>
            <a:r>
              <a:rPr lang="cs-CZ" sz="1200" dirty="0">
                <a:cs typeface="Times New Roman"/>
              </a:rPr>
              <a:t> polarity </a:t>
            </a:r>
            <a:r>
              <a:rPr lang="cs-CZ" sz="1200" dirty="0" err="1">
                <a:cs typeface="Times New Roman"/>
              </a:rPr>
              <a:t>of</a:t>
            </a:r>
            <a:r>
              <a:rPr lang="cs-CZ" sz="1200" dirty="0">
                <a:cs typeface="Times New Roman"/>
              </a:rPr>
              <a:t> </a:t>
            </a:r>
            <a:r>
              <a:rPr lang="cs-CZ" sz="1200" dirty="0" err="1">
                <a:cs typeface="Times New Roman"/>
              </a:rPr>
              <a:t>lightning</a:t>
            </a:r>
            <a:r>
              <a:rPr lang="cs-CZ" sz="1200" dirty="0">
                <a:cs typeface="Times New Roman"/>
              </a:rPr>
              <a:t> </a:t>
            </a:r>
            <a:r>
              <a:rPr lang="cs-CZ" sz="1200" dirty="0" err="1">
                <a:cs typeface="Times New Roman"/>
              </a:rPr>
              <a:t>is</a:t>
            </a:r>
            <a:r>
              <a:rPr lang="cs-CZ" sz="1200" dirty="0">
                <a:cs typeface="Times New Roman"/>
              </a:rPr>
              <a:t> </a:t>
            </a:r>
            <a:r>
              <a:rPr lang="cs-CZ" sz="1200" dirty="0" err="1">
                <a:cs typeface="Times New Roman"/>
              </a:rPr>
              <a:t>determined</a:t>
            </a:r>
            <a:r>
              <a:rPr lang="cs-CZ" sz="1200" dirty="0">
                <a:cs typeface="Times New Roman"/>
              </a:rPr>
              <a:t> </a:t>
            </a:r>
            <a:r>
              <a:rPr lang="cs-CZ" sz="1200" dirty="0" err="1">
                <a:cs typeface="Times New Roman"/>
              </a:rPr>
              <a:t>according</a:t>
            </a:r>
            <a:r>
              <a:rPr lang="cs-CZ" sz="1200" dirty="0">
                <a:cs typeface="Times New Roman"/>
              </a:rPr>
              <a:t> to </a:t>
            </a:r>
            <a:r>
              <a:rPr lang="cs-CZ" sz="1200" dirty="0" err="1">
                <a:cs typeface="Times New Roman"/>
              </a:rPr>
              <a:t>the</a:t>
            </a:r>
            <a:r>
              <a:rPr lang="cs-CZ" sz="1200" dirty="0">
                <a:cs typeface="Times New Roman"/>
              </a:rPr>
              <a:t> polarity </a:t>
            </a:r>
            <a:br>
              <a:rPr lang="cs-CZ" sz="1200" dirty="0">
                <a:cs typeface="Times New Roman"/>
              </a:rPr>
            </a:br>
            <a:r>
              <a:rPr lang="cs-CZ" sz="1200" dirty="0" err="1">
                <a:cs typeface="Times New Roman"/>
              </a:rPr>
              <a:t>of</a:t>
            </a:r>
            <a:r>
              <a:rPr lang="cs-CZ" sz="1200" dirty="0">
                <a:cs typeface="Times New Roman"/>
              </a:rPr>
              <a:t> </a:t>
            </a:r>
            <a:r>
              <a:rPr lang="cs-CZ" sz="1200" dirty="0" err="1">
                <a:cs typeface="Times New Roman"/>
              </a:rPr>
              <a:t>the</a:t>
            </a:r>
            <a:r>
              <a:rPr lang="cs-CZ" sz="1200" dirty="0">
                <a:cs typeface="Times New Roman"/>
              </a:rPr>
              <a:t> leader </a:t>
            </a:r>
            <a:r>
              <a:rPr lang="cs-CZ" sz="1200" dirty="0" err="1">
                <a:cs typeface="Times New Roman"/>
              </a:rPr>
              <a:t>mechanism</a:t>
            </a:r>
            <a:r>
              <a:rPr lang="cs-CZ" sz="1200" dirty="0">
                <a:cs typeface="Times New Roman"/>
              </a:rPr>
              <a:t> </a:t>
            </a:r>
            <a:r>
              <a:rPr lang="cs-CZ" sz="1200" dirty="0" err="1">
                <a:cs typeface="Times New Roman"/>
              </a:rPr>
              <a:t>leading</a:t>
            </a:r>
            <a:r>
              <a:rPr lang="cs-CZ" sz="1200" dirty="0">
                <a:cs typeface="Times New Roman"/>
              </a:rPr>
              <a:t> to </a:t>
            </a:r>
            <a:r>
              <a:rPr lang="cs-CZ" sz="1200" dirty="0" err="1">
                <a:cs typeface="Times New Roman"/>
              </a:rPr>
              <a:t>the</a:t>
            </a:r>
            <a:r>
              <a:rPr lang="cs-CZ" sz="1200" dirty="0">
                <a:cs typeface="Times New Roman"/>
              </a:rPr>
              <a:t> </a:t>
            </a:r>
            <a:r>
              <a:rPr lang="cs-CZ" sz="1200" dirty="0" err="1">
                <a:cs typeface="Times New Roman"/>
              </a:rPr>
              <a:t>breakdown</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In </a:t>
            </a:r>
            <a:r>
              <a:rPr lang="cs-CZ" sz="1200" dirty="0" err="1">
                <a:cs typeface="Times New Roman"/>
              </a:rPr>
              <a:t>temperate</a:t>
            </a:r>
            <a:r>
              <a:rPr lang="cs-CZ" sz="1200" dirty="0">
                <a:cs typeface="Times New Roman"/>
              </a:rPr>
              <a:t> </a:t>
            </a:r>
            <a:r>
              <a:rPr lang="cs-CZ" sz="1200" dirty="0" err="1">
                <a:cs typeface="Times New Roman"/>
              </a:rPr>
              <a:t>climates</a:t>
            </a:r>
            <a:r>
              <a:rPr lang="cs-CZ" sz="1200" dirty="0">
                <a:cs typeface="Times New Roman"/>
              </a:rPr>
              <a:t>, </a:t>
            </a:r>
            <a:r>
              <a:rPr lang="cs-CZ" sz="1200" dirty="0" err="1">
                <a:cs typeface="Times New Roman"/>
              </a:rPr>
              <a:t>the</a:t>
            </a:r>
            <a:r>
              <a:rPr lang="cs-CZ" sz="1200" dirty="0">
                <a:cs typeface="Times New Roman"/>
              </a:rPr>
              <a:t> majority </a:t>
            </a:r>
            <a:r>
              <a:rPr lang="cs-CZ" sz="1200" dirty="0" err="1">
                <a:cs typeface="Times New Roman"/>
              </a:rPr>
              <a:t>of</a:t>
            </a:r>
            <a:r>
              <a:rPr lang="cs-CZ" sz="1200" dirty="0">
                <a:cs typeface="Times New Roman"/>
              </a:rPr>
              <a:t> </a:t>
            </a:r>
            <a:r>
              <a:rPr lang="cs-CZ" sz="1200" dirty="0" err="1">
                <a:cs typeface="Times New Roman"/>
              </a:rPr>
              <a:t>lightning</a:t>
            </a:r>
            <a:r>
              <a:rPr lang="cs-CZ" sz="1200" dirty="0">
                <a:cs typeface="Times New Roman"/>
              </a:rPr>
              <a:t> (up to 80%) </a:t>
            </a:r>
            <a:r>
              <a:rPr lang="cs-CZ" sz="1200" dirty="0" err="1">
                <a:cs typeface="Times New Roman"/>
              </a:rPr>
              <a:t>is</a:t>
            </a:r>
            <a:r>
              <a:rPr lang="cs-CZ" sz="1200" dirty="0">
                <a:cs typeface="Times New Roman"/>
              </a:rPr>
              <a:t> </a:t>
            </a:r>
            <a:br>
              <a:rPr lang="cs-CZ" sz="1200" dirty="0">
                <a:cs typeface="Times New Roman"/>
              </a:rPr>
            </a:br>
            <a:r>
              <a:rPr lang="cs-CZ" sz="1200" dirty="0">
                <a:cs typeface="Times New Roman"/>
              </a:rPr>
              <a:t>negative, </a:t>
            </a:r>
            <a:r>
              <a:rPr lang="cs-CZ" sz="1200" dirty="0" err="1">
                <a:cs typeface="Times New Roman"/>
              </a:rPr>
              <a:t>carrying</a:t>
            </a:r>
            <a:r>
              <a:rPr lang="cs-CZ" sz="1200" dirty="0">
                <a:cs typeface="Times New Roman"/>
              </a:rPr>
              <a:t> negative </a:t>
            </a:r>
            <a:r>
              <a:rPr lang="cs-CZ" sz="1200" dirty="0" err="1">
                <a:cs typeface="Times New Roman"/>
              </a:rPr>
              <a:t>charge</a:t>
            </a:r>
            <a:r>
              <a:rPr lang="cs-CZ" sz="1200" dirty="0">
                <a:cs typeface="Times New Roman"/>
              </a:rPr>
              <a:t> to </a:t>
            </a:r>
            <a:r>
              <a:rPr lang="cs-CZ" sz="1200" dirty="0" err="1">
                <a:cs typeface="Times New Roman"/>
              </a:rPr>
              <a:t>the</a:t>
            </a:r>
            <a:r>
              <a:rPr lang="cs-CZ" sz="1200" dirty="0">
                <a:cs typeface="Times New Roman"/>
              </a:rPr>
              <a:t> </a:t>
            </a:r>
            <a:r>
              <a:rPr lang="cs-CZ" sz="1200" dirty="0" err="1">
                <a:cs typeface="Times New Roman"/>
              </a:rPr>
              <a:t>ground</a:t>
            </a:r>
            <a:r>
              <a:rPr lang="cs-CZ" sz="1200" dirty="0">
                <a:cs typeface="Times New Roman"/>
              </a:rPr>
              <a:t>. Positive </a:t>
            </a:r>
            <a:br>
              <a:rPr lang="cs-CZ" sz="1200" dirty="0">
                <a:cs typeface="Times New Roman"/>
              </a:rPr>
            </a:br>
            <a:r>
              <a:rPr lang="cs-CZ" sz="1200" dirty="0" err="1">
                <a:cs typeface="Times New Roman"/>
              </a:rPr>
              <a:t>lightning</a:t>
            </a:r>
            <a:r>
              <a:rPr lang="cs-CZ" sz="1200" dirty="0">
                <a:cs typeface="Times New Roman"/>
              </a:rPr>
              <a:t> </a:t>
            </a:r>
            <a:r>
              <a:rPr lang="cs-CZ" sz="1200" dirty="0" err="1">
                <a:cs typeface="Times New Roman"/>
              </a:rPr>
              <a:t>is</a:t>
            </a:r>
            <a:r>
              <a:rPr lang="cs-CZ" sz="1200" dirty="0">
                <a:cs typeface="Times New Roman"/>
              </a:rPr>
              <a:t> more </a:t>
            </a:r>
            <a:r>
              <a:rPr lang="cs-CZ" sz="1200" dirty="0" err="1">
                <a:cs typeface="Times New Roman"/>
              </a:rPr>
              <a:t>common</a:t>
            </a:r>
            <a:r>
              <a:rPr lang="cs-CZ" sz="1200" dirty="0">
                <a:cs typeface="Times New Roman"/>
              </a:rPr>
              <a:t> on </a:t>
            </a:r>
            <a:r>
              <a:rPr lang="cs-CZ" sz="1200" dirty="0" err="1">
                <a:cs typeface="Times New Roman"/>
              </a:rPr>
              <a:t>winter</a:t>
            </a:r>
            <a:r>
              <a:rPr lang="cs-CZ" sz="1200" dirty="0">
                <a:cs typeface="Times New Roman"/>
              </a:rPr>
              <a:t> </a:t>
            </a:r>
            <a:r>
              <a:rPr lang="cs-CZ" sz="1200" dirty="0" err="1">
                <a:cs typeface="Times New Roman"/>
              </a:rPr>
              <a:t>days</a:t>
            </a:r>
            <a:r>
              <a:rPr lang="cs-CZ" sz="1200" dirty="0">
                <a:cs typeface="Times New Roman"/>
              </a:rPr>
              <a:t>. In </a:t>
            </a:r>
            <a:r>
              <a:rPr lang="cs-CZ" sz="1200" dirty="0" err="1">
                <a:cs typeface="Times New Roman"/>
              </a:rPr>
              <a:t>tropical</a:t>
            </a:r>
            <a:r>
              <a:rPr lang="cs-CZ" sz="1200" dirty="0">
                <a:cs typeface="Times New Roman"/>
              </a:rPr>
              <a:t> </a:t>
            </a:r>
            <a:r>
              <a:rPr lang="cs-CZ" sz="1200" dirty="0" err="1">
                <a:cs typeface="Times New Roman"/>
              </a:rPr>
              <a:t>climates</a:t>
            </a:r>
            <a:r>
              <a:rPr lang="cs-CZ" sz="1200" dirty="0">
                <a:cs typeface="Times New Roman"/>
              </a:rPr>
              <a:t>, </a:t>
            </a:r>
            <a:br>
              <a:rPr lang="cs-CZ" sz="1200" dirty="0">
                <a:cs typeface="Times New Roman"/>
              </a:rPr>
            </a:br>
            <a:r>
              <a:rPr lang="cs-CZ" sz="1200" dirty="0">
                <a:cs typeface="Times New Roman"/>
              </a:rPr>
              <a:t>up to 90% </a:t>
            </a:r>
            <a:r>
              <a:rPr lang="cs-CZ" sz="1200" dirty="0" err="1">
                <a:cs typeface="Times New Roman"/>
              </a:rPr>
              <a:t>of</a:t>
            </a:r>
            <a:r>
              <a:rPr lang="cs-CZ" sz="1200" dirty="0">
                <a:cs typeface="Times New Roman"/>
              </a:rPr>
              <a:t> </a:t>
            </a:r>
            <a:r>
              <a:rPr lang="cs-CZ" sz="1200" dirty="0" err="1">
                <a:cs typeface="Times New Roman"/>
              </a:rPr>
              <a:t>lightning</a:t>
            </a:r>
            <a:r>
              <a:rPr lang="cs-CZ" sz="1200" dirty="0">
                <a:cs typeface="Times New Roman"/>
              </a:rPr>
              <a:t> </a:t>
            </a:r>
            <a:r>
              <a:rPr lang="cs-CZ" sz="1200" dirty="0" err="1">
                <a:cs typeface="Times New Roman"/>
              </a:rPr>
              <a:t>is</a:t>
            </a:r>
            <a:r>
              <a:rPr lang="cs-CZ" sz="1200" dirty="0">
                <a:cs typeface="Times New Roman"/>
              </a:rPr>
              <a:t> positive.</a:t>
            </a:r>
          </a:p>
        </p:txBody>
      </p:sp>
      <p:pic>
        <p:nvPicPr>
          <p:cNvPr id="4" name="Picture 3" descr="A picture containing text, map&#10;&#10;Description automatically generated">
            <a:extLst>
              <a:ext uri="{FF2B5EF4-FFF2-40B4-BE49-F238E27FC236}">
                <a16:creationId xmlns:a16="http://schemas.microsoft.com/office/drawing/2014/main" id="{63998B40-0720-3AD5-CBCD-F1F9A28C494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3000"/>
                    </a14:imgEffect>
                    <a14:imgEffect>
                      <a14:brightnessContrast bright="35000"/>
                    </a14:imgEffect>
                  </a14:imgLayer>
                </a14:imgProps>
              </a:ext>
            </a:extLst>
          </a:blip>
          <a:stretch>
            <a:fillRect/>
          </a:stretch>
        </p:blipFill>
        <p:spPr>
          <a:xfrm>
            <a:off x="253516" y="3783484"/>
            <a:ext cx="4832052" cy="3074516"/>
          </a:xfrm>
          <a:prstGeom prst="rect">
            <a:avLst/>
          </a:prstGeom>
        </p:spPr>
      </p:pic>
      <p:pic>
        <p:nvPicPr>
          <p:cNvPr id="6" name="Picture 5" descr="A picture containing text, drawing, child art, embroidery&#10;&#10;Description automatically generated">
            <a:extLst>
              <a:ext uri="{FF2B5EF4-FFF2-40B4-BE49-F238E27FC236}">
                <a16:creationId xmlns:a16="http://schemas.microsoft.com/office/drawing/2014/main" id="{18F04880-B5CE-5742-69B9-5494B8D28D5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5000"/>
                    </a14:imgEffect>
                    <a14:imgEffect>
                      <a14:brightnessContrast bright="40000"/>
                    </a14:imgEffect>
                  </a14:imgLayer>
                </a14:imgProps>
              </a:ext>
            </a:extLst>
          </a:blip>
          <a:stretch>
            <a:fillRect/>
          </a:stretch>
        </p:blipFill>
        <p:spPr>
          <a:xfrm>
            <a:off x="5085568" y="2065604"/>
            <a:ext cx="4085534" cy="4792396"/>
          </a:xfrm>
          <a:prstGeom prst="rect">
            <a:avLst/>
          </a:prstGeom>
        </p:spPr>
      </p:pic>
      <p:sp>
        <p:nvSpPr>
          <p:cNvPr id="7" name="TextBox 6">
            <a:extLst>
              <a:ext uri="{FF2B5EF4-FFF2-40B4-BE49-F238E27FC236}">
                <a16:creationId xmlns:a16="http://schemas.microsoft.com/office/drawing/2014/main" id="{1E032F41-85DE-FB80-BD96-387F59798171}"/>
              </a:ext>
            </a:extLst>
          </p:cNvPr>
          <p:cNvSpPr txBox="1"/>
          <p:nvPr/>
        </p:nvSpPr>
        <p:spPr>
          <a:xfrm>
            <a:off x="640080" y="4313912"/>
            <a:ext cx="1090555" cy="276999"/>
          </a:xfrm>
          <a:prstGeom prst="rect">
            <a:avLst/>
          </a:prstGeom>
          <a:solidFill>
            <a:schemeClr val="bg1"/>
          </a:solidFill>
        </p:spPr>
        <p:txBody>
          <a:bodyPr wrap="none" rtlCol="0">
            <a:spAutoFit/>
          </a:bodyPr>
          <a:lstStyle/>
          <a:p>
            <a:r>
              <a:rPr lang="en-CZ" sz="1200" dirty="0"/>
              <a:t>most common</a:t>
            </a:r>
          </a:p>
        </p:txBody>
      </p:sp>
    </p:spTree>
    <p:extLst>
      <p:ext uri="{BB962C8B-B14F-4D97-AF65-F5344CB8AC3E}">
        <p14:creationId xmlns:p14="http://schemas.microsoft.com/office/powerpoint/2010/main" val="2427762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15</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Stages</a:t>
            </a:r>
            <a:r>
              <a:rPr lang="cs-CZ" sz="2000" dirty="0">
                <a:solidFill>
                  <a:schemeClr val="tx2"/>
                </a:solidFill>
              </a:rPr>
              <a:t> </a:t>
            </a:r>
            <a:r>
              <a:rPr lang="cs-CZ" sz="2000" dirty="0" err="1">
                <a:solidFill>
                  <a:schemeClr val="tx2"/>
                </a:solidFill>
              </a:rPr>
              <a:t>of</a:t>
            </a:r>
            <a:r>
              <a:rPr lang="cs-CZ" sz="2000" dirty="0">
                <a:solidFill>
                  <a:schemeClr val="tx2"/>
                </a:solidFill>
              </a:rPr>
              <a:t> </a:t>
            </a:r>
            <a:r>
              <a:rPr lang="cs-CZ" sz="2000" dirty="0" err="1">
                <a:solidFill>
                  <a:schemeClr val="tx2"/>
                </a:solidFill>
              </a:rPr>
              <a:t>lighting</a:t>
            </a:r>
            <a:r>
              <a:rPr lang="cs-CZ" sz="2000" dirty="0">
                <a:solidFill>
                  <a:schemeClr val="tx2"/>
                </a:solidFill>
              </a:rPr>
              <a:t> </a:t>
            </a:r>
            <a:r>
              <a:rPr lang="cs-CZ" sz="2000" dirty="0" err="1">
                <a:solidFill>
                  <a:schemeClr val="tx2"/>
                </a:solidFill>
              </a:rPr>
              <a:t>evolution</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906220"/>
            <a:ext cx="7880465" cy="3785652"/>
          </a:xfrm>
          <a:prstGeom prst="rect">
            <a:avLst/>
          </a:prstGeom>
          <a:noFill/>
        </p:spPr>
        <p:txBody>
          <a:bodyPr wrap="square" rtlCol="0">
            <a:spAutoFit/>
          </a:bodyPr>
          <a:lstStyle/>
          <a:p>
            <a:pPr algn="l"/>
            <a:r>
              <a:rPr lang="en-GB" sz="1200" b="0" i="0" u="none" strike="noStrike" dirty="0">
                <a:solidFill>
                  <a:srgbClr val="0D0D0D"/>
                </a:solidFill>
                <a:effectLst/>
                <a:latin typeface="Söhne"/>
              </a:rPr>
              <a:t>Lightning has the following typical phases:</a:t>
            </a:r>
          </a:p>
          <a:p>
            <a:pPr marL="228600" indent="-228600" algn="l">
              <a:buFont typeface="+mj-lt"/>
              <a:buAutoNum type="arabicPeriod"/>
            </a:pPr>
            <a:r>
              <a:rPr lang="en-GB" sz="1200" b="0" i="0" u="none" strike="noStrike" dirty="0">
                <a:solidFill>
                  <a:srgbClr val="0D0D0D"/>
                </a:solidFill>
                <a:effectLst/>
                <a:latin typeface="Söhne"/>
              </a:rPr>
              <a:t>Formation of a thundercloud</a:t>
            </a:r>
          </a:p>
          <a:p>
            <a:pPr marL="228600" indent="-228600" algn="l">
              <a:buFont typeface="+mj-lt"/>
              <a:buAutoNum type="arabicPeriod"/>
            </a:pPr>
            <a:r>
              <a:rPr lang="en-GB" sz="1200" b="0" i="0" u="none" strike="noStrike" dirty="0">
                <a:solidFill>
                  <a:srgbClr val="0D0D0D"/>
                </a:solidFill>
                <a:effectLst/>
                <a:latin typeface="Söhne"/>
              </a:rPr>
              <a:t>Generation of free charge in the thundercloud</a:t>
            </a:r>
          </a:p>
          <a:p>
            <a:pPr marL="228600" indent="-228600" algn="l">
              <a:buFont typeface="+mj-lt"/>
              <a:buAutoNum type="arabicPeriod"/>
            </a:pPr>
            <a:r>
              <a:rPr lang="en-GB" sz="1200" b="0" i="0" u="none" strike="noStrike" dirty="0">
                <a:solidFill>
                  <a:srgbClr val="0D0D0D"/>
                </a:solidFill>
                <a:effectLst/>
                <a:latin typeface="Söhne"/>
              </a:rPr>
              <a:t>Initial corona and leader spread</a:t>
            </a:r>
          </a:p>
          <a:p>
            <a:pPr marL="228600" indent="-228600" algn="l">
              <a:buFont typeface="+mj-lt"/>
              <a:buAutoNum type="arabicPeriod"/>
            </a:pPr>
            <a:r>
              <a:rPr lang="en-GB" sz="1200" b="0" i="0" u="none" strike="noStrike" dirty="0">
                <a:solidFill>
                  <a:srgbClr val="0D0D0D"/>
                </a:solidFill>
                <a:effectLst/>
                <a:latin typeface="Söhne"/>
              </a:rPr>
              <a:t>Return stroke and arc discharge phase</a:t>
            </a:r>
          </a:p>
          <a:p>
            <a:pPr marL="228600" indent="-228600" algn="l">
              <a:buFont typeface="+mj-lt"/>
              <a:buAutoNum type="arabicPeriod"/>
            </a:pPr>
            <a:r>
              <a:rPr lang="en-GB" sz="1200" b="0" i="0" u="none" strike="noStrike" dirty="0">
                <a:solidFill>
                  <a:srgbClr val="0D0D0D"/>
                </a:solidFill>
                <a:effectLst/>
                <a:latin typeface="Söhne"/>
              </a:rPr>
              <a:t>Dart (continuous) leader</a:t>
            </a:r>
          </a:p>
          <a:p>
            <a:pPr marL="228600" indent="-228600" algn="l">
              <a:buFont typeface="+mj-lt"/>
              <a:buAutoNum type="arabicPeriod"/>
            </a:pPr>
            <a:r>
              <a:rPr lang="en-GB" sz="1200" b="0" i="0" u="none" strike="noStrike" dirty="0">
                <a:solidFill>
                  <a:srgbClr val="0D0D0D"/>
                </a:solidFill>
                <a:effectLst/>
                <a:latin typeface="Söhne"/>
              </a:rPr>
              <a:t>Subsequent additional return strokes</a:t>
            </a:r>
          </a:p>
          <a:p>
            <a:pPr algn="l"/>
            <a:endParaRPr lang="en-GB" sz="1200" b="0" i="0" u="none" strike="noStrike" dirty="0">
              <a:solidFill>
                <a:srgbClr val="0D0D0D"/>
              </a:solidFill>
              <a:effectLst/>
              <a:latin typeface="Söhne"/>
            </a:endParaRPr>
          </a:p>
          <a:p>
            <a:pPr algn="l"/>
            <a:r>
              <a:rPr lang="en-GB" sz="1200" b="0" i="0" u="none" strike="noStrike" dirty="0">
                <a:solidFill>
                  <a:srgbClr val="0D0D0D"/>
                </a:solidFill>
                <a:effectLst/>
                <a:latin typeface="Söhne"/>
              </a:rPr>
              <a:t>Formation of a thundercloud:</a:t>
            </a:r>
          </a:p>
          <a:p>
            <a:pPr marL="171450" indent="-171450" algn="l">
              <a:buFont typeface="Arial" panose="020B0604020202020204" pitchFamily="34" charset="0"/>
              <a:buChar char="•"/>
            </a:pPr>
            <a:r>
              <a:rPr lang="en-GB" sz="1200" b="0" i="0" u="none" strike="noStrike" dirty="0">
                <a:solidFill>
                  <a:srgbClr val="0D0D0D"/>
                </a:solidFill>
                <a:effectLst/>
                <a:latin typeface="Söhne"/>
              </a:rPr>
              <a:t>This refers to the so-called cumulonimbus cloud (also known in Czech as '</a:t>
            </a:r>
            <a:r>
              <a:rPr lang="en-GB" sz="1200" b="0" i="0" u="none" strike="noStrike" dirty="0" err="1">
                <a:solidFill>
                  <a:srgbClr val="0D0D0D"/>
                </a:solidFill>
                <a:effectLst/>
                <a:latin typeface="Söhne"/>
              </a:rPr>
              <a:t>dešťová</a:t>
            </a:r>
            <a:r>
              <a:rPr lang="en-GB" sz="1200" b="0" i="0" u="none" strike="noStrike" dirty="0">
                <a:solidFill>
                  <a:srgbClr val="0D0D0D"/>
                </a:solidFill>
                <a:effectLst/>
                <a:latin typeface="Söhne"/>
              </a:rPr>
              <a:t> </a:t>
            </a:r>
            <a:r>
              <a:rPr lang="en-GB" sz="1200" b="0" i="0" u="none" strike="noStrike" dirty="0" err="1">
                <a:solidFill>
                  <a:srgbClr val="0D0D0D"/>
                </a:solidFill>
                <a:effectLst/>
                <a:latin typeface="Söhne"/>
              </a:rPr>
              <a:t>kupa</a:t>
            </a:r>
            <a:r>
              <a:rPr lang="en-GB" sz="1200" b="0" i="0" u="none" strike="noStrike" dirty="0">
                <a:solidFill>
                  <a:srgbClr val="0D0D0D"/>
                </a:solidFill>
                <a:effectLst/>
                <a:latin typeface="Söhne"/>
              </a:rPr>
              <a:t>'), which grows vertically due to the upward flow of air heated by the sun-warmed Earth's surface (heat storm), or by a so-called front storm, where a flow of cold air and warm/moist air collide.</a:t>
            </a:r>
          </a:p>
          <a:p>
            <a:pPr marL="171450" indent="-171450" algn="l">
              <a:buFont typeface="Arial" panose="020B0604020202020204" pitchFamily="34" charset="0"/>
              <a:buChar char="•"/>
            </a:pPr>
            <a:r>
              <a:rPr lang="en-GB" sz="1200" b="1" i="0" u="none" strike="noStrike" dirty="0">
                <a:solidFill>
                  <a:srgbClr val="0D0D0D"/>
                </a:solidFill>
                <a:effectLst/>
                <a:latin typeface="Söhne"/>
              </a:rPr>
              <a:t>A heat storm </a:t>
            </a:r>
            <a:r>
              <a:rPr lang="en-GB" sz="1200" b="0" i="0" u="none" strike="noStrike" dirty="0">
                <a:solidFill>
                  <a:srgbClr val="0D0D0D"/>
                </a:solidFill>
                <a:effectLst/>
                <a:latin typeface="Söhne"/>
              </a:rPr>
              <a:t>(thermal storm) is typical for tropical regions; thermally driven rising air lifts moist air which condenses at about 2km, forming the cloud, first as droplets and at higher altitudes then as ice crystals. The formation of a thundercloud by this mechanism can be very rapid, from one to three hours. The conditions for the creation of such a storm depend much on the properties of the Earth's surface – for example, its ability to heat up.</a:t>
            </a:r>
          </a:p>
          <a:p>
            <a:pPr marL="171450" indent="-171450" algn="l">
              <a:buFont typeface="Arial" panose="020B0604020202020204" pitchFamily="34" charset="0"/>
              <a:buChar char="•"/>
            </a:pPr>
            <a:r>
              <a:rPr lang="en-GB" sz="1200" b="1" i="0" u="none" strike="noStrike" dirty="0">
                <a:solidFill>
                  <a:srgbClr val="0D0D0D"/>
                </a:solidFill>
                <a:effectLst/>
                <a:latin typeface="Söhne"/>
              </a:rPr>
              <a:t>A front storm </a:t>
            </a:r>
            <a:r>
              <a:rPr lang="en-GB" sz="1200" b="0" i="0" u="none" strike="noStrike" dirty="0">
                <a:solidFill>
                  <a:srgbClr val="0D0D0D"/>
                </a:solidFill>
                <a:effectLst/>
                <a:latin typeface="Söhne"/>
              </a:rPr>
              <a:t>(storm created by an atmospheric front) is dominant in milder climates, typically reaching larger dimensions than the former, up to 23km. The creation of thunderclouds by this mechanism can take several days.</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p:txBody>
      </p:sp>
      <p:pic>
        <p:nvPicPr>
          <p:cNvPr id="4" name="Picture 3" descr="A picture containing outdoor, tree, cumulus, cloud&#10;&#10;Description automatically generated">
            <a:extLst>
              <a:ext uri="{FF2B5EF4-FFF2-40B4-BE49-F238E27FC236}">
                <a16:creationId xmlns:a16="http://schemas.microsoft.com/office/drawing/2014/main" id="{A659BBCF-FE73-2C43-EAF1-1E470FCD7C2A}"/>
              </a:ext>
            </a:extLst>
          </p:cNvPr>
          <p:cNvPicPr>
            <a:picLocks noChangeAspect="1"/>
          </p:cNvPicPr>
          <p:nvPr/>
        </p:nvPicPr>
        <p:blipFill>
          <a:blip r:embed="rId4"/>
          <a:stretch>
            <a:fillRect/>
          </a:stretch>
        </p:blipFill>
        <p:spPr>
          <a:xfrm>
            <a:off x="6198977" y="629528"/>
            <a:ext cx="2345112" cy="1819274"/>
          </a:xfrm>
          <a:prstGeom prst="rect">
            <a:avLst/>
          </a:prstGeom>
        </p:spPr>
      </p:pic>
      <p:pic>
        <p:nvPicPr>
          <p:cNvPr id="6" name="Picture 5" descr="A picture containing map, text&#10;&#10;Description automatically generated">
            <a:extLst>
              <a:ext uri="{FF2B5EF4-FFF2-40B4-BE49-F238E27FC236}">
                <a16:creationId xmlns:a16="http://schemas.microsoft.com/office/drawing/2014/main" id="{98CB8878-2D25-33F1-84D6-81D9D3713C77}"/>
              </a:ext>
            </a:extLst>
          </p:cNvPr>
          <p:cNvPicPr>
            <a:picLocks noChangeAspect="1"/>
          </p:cNvPicPr>
          <p:nvPr/>
        </p:nvPicPr>
        <p:blipFill>
          <a:blip r:embed="rId5"/>
          <a:stretch>
            <a:fillRect/>
          </a:stretch>
        </p:blipFill>
        <p:spPr>
          <a:xfrm>
            <a:off x="2058984" y="4567448"/>
            <a:ext cx="1904876" cy="2082291"/>
          </a:xfrm>
          <a:prstGeom prst="rect">
            <a:avLst/>
          </a:prstGeom>
        </p:spPr>
      </p:pic>
      <p:pic>
        <p:nvPicPr>
          <p:cNvPr id="10" name="Picture 9" descr="Diagram of a cloud formation&#10;&#10;Description automatically generated with low confidence">
            <a:extLst>
              <a:ext uri="{FF2B5EF4-FFF2-40B4-BE49-F238E27FC236}">
                <a16:creationId xmlns:a16="http://schemas.microsoft.com/office/drawing/2014/main" id="{9A1C21A3-8B8C-13F2-21CD-837F037A86BB}"/>
              </a:ext>
            </a:extLst>
          </p:cNvPr>
          <p:cNvPicPr>
            <a:picLocks noChangeAspect="1"/>
          </p:cNvPicPr>
          <p:nvPr/>
        </p:nvPicPr>
        <p:blipFill>
          <a:blip r:embed="rId6"/>
          <a:stretch>
            <a:fillRect/>
          </a:stretch>
        </p:blipFill>
        <p:spPr>
          <a:xfrm>
            <a:off x="4473942" y="4567448"/>
            <a:ext cx="3450071" cy="2082291"/>
          </a:xfrm>
          <a:prstGeom prst="rect">
            <a:avLst/>
          </a:prstGeom>
        </p:spPr>
      </p:pic>
      <p:sp>
        <p:nvSpPr>
          <p:cNvPr id="2" name="TextBox 1">
            <a:extLst>
              <a:ext uri="{FF2B5EF4-FFF2-40B4-BE49-F238E27FC236}">
                <a16:creationId xmlns:a16="http://schemas.microsoft.com/office/drawing/2014/main" id="{71E63D3A-74BE-C244-F200-E155B721D1D4}"/>
              </a:ext>
            </a:extLst>
          </p:cNvPr>
          <p:cNvSpPr txBox="1"/>
          <p:nvPr/>
        </p:nvSpPr>
        <p:spPr>
          <a:xfrm>
            <a:off x="924560" y="4567448"/>
            <a:ext cx="1056640" cy="646331"/>
          </a:xfrm>
          <a:prstGeom prst="rect">
            <a:avLst/>
          </a:prstGeom>
          <a:noFill/>
        </p:spPr>
        <p:txBody>
          <a:bodyPr wrap="square" rtlCol="0">
            <a:spAutoFit/>
          </a:bodyPr>
          <a:lstStyle/>
          <a:p>
            <a:pPr algn="r"/>
            <a:r>
              <a:rPr lang="en-CZ" b="1" dirty="0"/>
              <a:t>heat storm</a:t>
            </a:r>
          </a:p>
        </p:txBody>
      </p:sp>
      <p:sp>
        <p:nvSpPr>
          <p:cNvPr id="5" name="TextBox 4">
            <a:extLst>
              <a:ext uri="{FF2B5EF4-FFF2-40B4-BE49-F238E27FC236}">
                <a16:creationId xmlns:a16="http://schemas.microsoft.com/office/drawing/2014/main" id="{BCFE360D-B317-BF10-3995-42D86B986887}"/>
              </a:ext>
            </a:extLst>
          </p:cNvPr>
          <p:cNvSpPr txBox="1"/>
          <p:nvPr/>
        </p:nvSpPr>
        <p:spPr>
          <a:xfrm>
            <a:off x="7881716" y="4552533"/>
            <a:ext cx="1056640" cy="646331"/>
          </a:xfrm>
          <a:prstGeom prst="rect">
            <a:avLst/>
          </a:prstGeom>
          <a:noFill/>
        </p:spPr>
        <p:txBody>
          <a:bodyPr wrap="square" rtlCol="0">
            <a:spAutoFit/>
          </a:bodyPr>
          <a:lstStyle/>
          <a:p>
            <a:r>
              <a:rPr lang="en-CZ" b="1" dirty="0"/>
              <a:t>front storm</a:t>
            </a:r>
          </a:p>
        </p:txBody>
      </p:sp>
    </p:spTree>
    <p:extLst>
      <p:ext uri="{BB962C8B-B14F-4D97-AF65-F5344CB8AC3E}">
        <p14:creationId xmlns:p14="http://schemas.microsoft.com/office/powerpoint/2010/main" val="9763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16</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Origin</a:t>
            </a:r>
            <a:r>
              <a:rPr lang="cs-CZ" sz="2000" dirty="0">
                <a:solidFill>
                  <a:schemeClr val="tx2"/>
                </a:solidFill>
              </a:rPr>
              <a:t> </a:t>
            </a:r>
            <a:r>
              <a:rPr lang="cs-CZ" sz="2000" dirty="0" err="1">
                <a:solidFill>
                  <a:schemeClr val="tx2"/>
                </a:solidFill>
              </a:rPr>
              <a:t>of</a:t>
            </a:r>
            <a:r>
              <a:rPr lang="cs-CZ" sz="2000" dirty="0">
                <a:solidFill>
                  <a:schemeClr val="tx2"/>
                </a:solidFill>
              </a:rPr>
              <a:t> free </a:t>
            </a:r>
            <a:r>
              <a:rPr lang="cs-CZ" sz="2000" dirty="0" err="1">
                <a:solidFill>
                  <a:schemeClr val="tx2"/>
                </a:solidFill>
              </a:rPr>
              <a:t>space</a:t>
            </a:r>
            <a:r>
              <a:rPr lang="cs-CZ" sz="2000" dirty="0">
                <a:solidFill>
                  <a:schemeClr val="tx2"/>
                </a:solidFill>
              </a:rPr>
              <a:t> </a:t>
            </a:r>
            <a:r>
              <a:rPr lang="cs-CZ" sz="2000" dirty="0" err="1">
                <a:solidFill>
                  <a:schemeClr val="tx2"/>
                </a:solidFill>
              </a:rPr>
              <a:t>charge</a:t>
            </a:r>
            <a:r>
              <a:rPr lang="cs-CZ" sz="2000" dirty="0">
                <a:solidFill>
                  <a:schemeClr val="tx2"/>
                </a:solidFill>
              </a:rPr>
              <a:t> </a:t>
            </a:r>
            <a:r>
              <a:rPr lang="cs-CZ" sz="2000" dirty="0" err="1">
                <a:solidFill>
                  <a:schemeClr val="tx2"/>
                </a:solidFill>
              </a:rPr>
              <a:t>during</a:t>
            </a:r>
            <a:r>
              <a:rPr lang="cs-CZ" sz="2000" dirty="0">
                <a:solidFill>
                  <a:schemeClr val="tx2"/>
                </a:solidFill>
              </a:rPr>
              <a:t> cloud </a:t>
            </a:r>
            <a:r>
              <a:rPr lang="cs-CZ" sz="2000" dirty="0" err="1">
                <a:solidFill>
                  <a:schemeClr val="tx2"/>
                </a:solidFill>
              </a:rPr>
              <a:t>charge</a:t>
            </a:r>
            <a:r>
              <a:rPr lang="cs-CZ" sz="2000" dirty="0">
                <a:solidFill>
                  <a:schemeClr val="tx2"/>
                </a:solidFill>
              </a:rPr>
              <a:t>-up</a:t>
            </a: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5447645"/>
          </a:xfrm>
          <a:prstGeom prst="rect">
            <a:avLst/>
          </a:prstGeom>
          <a:noFill/>
        </p:spPr>
        <p:txBody>
          <a:bodyPr wrap="square" rtlCol="0">
            <a:spAutoFit/>
          </a:bodyPr>
          <a:lstStyle/>
          <a:p>
            <a:pPr marL="171450" indent="-171450" algn="l">
              <a:buFont typeface="Arial" panose="020B0604020202020204" pitchFamily="34" charset="0"/>
              <a:buChar char="•"/>
            </a:pPr>
            <a:r>
              <a:rPr lang="en-GB" sz="1200" b="1" i="0" u="none" strike="noStrike" dirty="0">
                <a:solidFill>
                  <a:srgbClr val="0D0D0D"/>
                </a:solidFill>
                <a:effectLst/>
                <a:latin typeface="Söhne"/>
              </a:rPr>
              <a:t>The exact mechanism of charge separation and the formation of high electric fields in thunderclouds is not precisely known.</a:t>
            </a:r>
          </a:p>
          <a:p>
            <a:pPr marL="171450" indent="-171450" algn="l">
              <a:buFont typeface="Arial" panose="020B0604020202020204" pitchFamily="34" charset="0"/>
              <a:buChar char="•"/>
            </a:pPr>
            <a:r>
              <a:rPr lang="en-GB" sz="1200" b="0" i="0" u="none" strike="noStrike" dirty="0">
                <a:solidFill>
                  <a:srgbClr val="0D0D0D"/>
                </a:solidFill>
                <a:effectLst/>
                <a:latin typeface="Söhne"/>
              </a:rPr>
              <a:t>Various hypotheses exist, which do not always apply (such as the breakup of raindrops, formation of ice crystals, etc.). But it is </a:t>
            </a:r>
            <a:r>
              <a:rPr lang="en-GB" sz="1200" b="1" i="0" u="none" strike="noStrike" dirty="0">
                <a:solidFill>
                  <a:srgbClr val="0D0D0D"/>
                </a:solidFill>
                <a:effectLst/>
                <a:latin typeface="Söhne"/>
              </a:rPr>
              <a:t>known that ice crystals become positively charged, and raindrops carry a negative charge</a:t>
            </a:r>
            <a:r>
              <a:rPr lang="en-GB" sz="1200" b="0" i="0" u="none" strike="noStrike" dirty="0">
                <a:solidFill>
                  <a:srgbClr val="0D0D0D"/>
                </a:solidFill>
                <a:effectLst/>
                <a:latin typeface="Söhne"/>
              </a:rPr>
              <a:t> – this imbalance arises from the friction of water particles in the cloud, these particles are referred to as hydrometeors. The friction is a result of the turbulent movement of air in the cloud, up to 20m/s.</a:t>
            </a:r>
          </a:p>
          <a:p>
            <a:pPr marL="171450" indent="-171450" algn="l">
              <a:buFont typeface="Arial" panose="020B0604020202020204" pitchFamily="34" charset="0"/>
              <a:buChar char="•"/>
            </a:pPr>
            <a:endParaRPr lang="en-GB" sz="1200" b="0" i="0" u="none" strike="noStrike" dirty="0">
              <a:solidFill>
                <a:srgbClr val="0D0D0D"/>
              </a:solidFill>
              <a:effectLst/>
              <a:latin typeface="Söhne"/>
            </a:endParaRPr>
          </a:p>
          <a:p>
            <a:pPr marL="171450" indent="-171450" algn="l">
              <a:buFont typeface="Arial" panose="020B0604020202020204" pitchFamily="34" charset="0"/>
              <a:buChar char="•"/>
            </a:pPr>
            <a:r>
              <a:rPr lang="en-GB" sz="1200" b="0" i="0" u="none" strike="noStrike" dirty="0">
                <a:solidFill>
                  <a:srgbClr val="0D0D0D"/>
                </a:solidFill>
                <a:effectLst/>
                <a:latin typeface="Söhne"/>
              </a:rPr>
              <a:t>During friction in the cloud, water droplets lose their electrons in </a:t>
            </a:r>
            <a:r>
              <a:rPr lang="en-GB" sz="1200" b="0" i="0" u="none" strike="noStrike" dirty="0" err="1">
                <a:solidFill>
                  <a:srgbClr val="0D0D0D"/>
                </a:solidFill>
                <a:effectLst/>
                <a:latin typeface="Söhne"/>
              </a:rPr>
              <a:t>favor</a:t>
            </a:r>
            <a:r>
              <a:rPr lang="en-GB" sz="1200" b="0" i="0" u="none" strike="noStrike" dirty="0">
                <a:solidFill>
                  <a:srgbClr val="0D0D0D"/>
                </a:solidFill>
                <a:effectLst/>
                <a:latin typeface="Söhne"/>
              </a:rPr>
              <a:t> of frozen </a:t>
            </a:r>
            <a:br>
              <a:rPr lang="en-GB" sz="1200" b="0" i="0" u="none" strike="noStrike" dirty="0">
                <a:solidFill>
                  <a:srgbClr val="0D0D0D"/>
                </a:solidFill>
                <a:effectLst/>
                <a:latin typeface="Söhne"/>
              </a:rPr>
            </a:br>
            <a:r>
              <a:rPr lang="en-GB" sz="1200" b="0" i="0" u="none" strike="noStrike" dirty="0">
                <a:solidFill>
                  <a:srgbClr val="0D0D0D"/>
                </a:solidFill>
                <a:effectLst/>
                <a:latin typeface="Söhne"/>
              </a:rPr>
              <a:t>droplets of water. The result of the charging in the cloud is a charge separation </a:t>
            </a:r>
            <a:br>
              <a:rPr lang="en-GB" sz="1200" b="0" i="0" u="none" strike="noStrike" dirty="0">
                <a:solidFill>
                  <a:srgbClr val="0D0D0D"/>
                </a:solidFill>
                <a:effectLst/>
                <a:latin typeface="Söhne"/>
              </a:rPr>
            </a:br>
            <a:r>
              <a:rPr lang="en-GB" sz="1200" b="0" i="0" u="none" strike="noStrike" dirty="0">
                <a:solidFill>
                  <a:srgbClr val="0D0D0D"/>
                </a:solidFill>
                <a:effectLst/>
                <a:latin typeface="Söhne"/>
              </a:rPr>
              <a:t>such that the top of the cloud is positive and its bottom part is negative. </a:t>
            </a:r>
            <a:br>
              <a:rPr lang="en-GB" sz="1200" b="0" i="0" u="none" strike="noStrike" dirty="0">
                <a:solidFill>
                  <a:srgbClr val="0D0D0D"/>
                </a:solidFill>
                <a:effectLst/>
                <a:latin typeface="Söhne"/>
              </a:rPr>
            </a:br>
            <a:r>
              <a:rPr lang="en-GB" sz="1200" b="0" i="0" u="none" strike="noStrike" dirty="0">
                <a:solidFill>
                  <a:srgbClr val="0D0D0D"/>
                </a:solidFill>
                <a:effectLst/>
                <a:latin typeface="Söhne"/>
              </a:rPr>
              <a:t>The potential between these areas can then be up to millions of volts.</a:t>
            </a:r>
          </a:p>
          <a:p>
            <a:pPr marL="171450" indent="-171450" algn="l">
              <a:buFont typeface="Arial" panose="020B0604020202020204" pitchFamily="34" charset="0"/>
              <a:buChar char="•"/>
            </a:pPr>
            <a:endParaRPr lang="en-GB" sz="1200" dirty="0">
              <a:solidFill>
                <a:srgbClr val="0D0D0D"/>
              </a:solidFill>
              <a:latin typeface="Söhne"/>
            </a:endParaRPr>
          </a:p>
          <a:p>
            <a:pPr marL="171450" indent="-171450" algn="l">
              <a:buFont typeface="Arial" panose="020B0604020202020204" pitchFamily="34" charset="0"/>
              <a:buChar char="•"/>
            </a:pPr>
            <a:r>
              <a:rPr lang="en-GB" sz="1200" b="0" i="0" u="none" strike="noStrike" dirty="0">
                <a:solidFill>
                  <a:srgbClr val="0D0D0D"/>
                </a:solidFill>
                <a:effectLst/>
                <a:latin typeface="Söhne"/>
              </a:rPr>
              <a:t>Here is a possible E field of a cloud</a:t>
            </a:r>
          </a:p>
          <a:p>
            <a:pPr marL="171450" indent="-171450" algn="l">
              <a:buFont typeface="Arial" panose="020B0604020202020204" pitchFamily="34" charset="0"/>
              <a:buChar char="•"/>
            </a:pPr>
            <a:endParaRPr lang="en-GB" sz="1200" b="0" i="0" u="none" strike="noStrike" dirty="0">
              <a:solidFill>
                <a:srgbClr val="0D0D0D"/>
              </a:solidFill>
              <a:effectLst/>
              <a:latin typeface="Söhne"/>
            </a:endParaRPr>
          </a:p>
          <a:p>
            <a:pPr marL="171450" indent="-171450" algn="l">
              <a:buFont typeface="Arial" panose="020B0604020202020204" pitchFamily="34" charset="0"/>
              <a:buChar char="•"/>
            </a:pPr>
            <a:endParaRPr lang="en-GB" sz="1200" dirty="0">
              <a:solidFill>
                <a:srgbClr val="0D0D0D"/>
              </a:solidFill>
              <a:latin typeface="Söhne"/>
            </a:endParaRPr>
          </a:p>
          <a:p>
            <a:pPr marL="171450" indent="-171450" algn="l">
              <a:buFont typeface="Arial" panose="020B0604020202020204" pitchFamily="34" charset="0"/>
              <a:buChar char="•"/>
            </a:pPr>
            <a:endParaRPr lang="en-GB" sz="1200" b="0" i="0" u="none" strike="noStrike" dirty="0">
              <a:solidFill>
                <a:srgbClr val="0D0D0D"/>
              </a:solidFill>
              <a:effectLst/>
              <a:latin typeface="Söhne"/>
            </a:endParaRPr>
          </a:p>
          <a:p>
            <a:pPr marL="171450" indent="-171450" algn="l">
              <a:buFont typeface="Arial" panose="020B0604020202020204" pitchFamily="34" charset="0"/>
              <a:buChar char="•"/>
            </a:pPr>
            <a:endParaRPr lang="en-GB" sz="1200" dirty="0">
              <a:solidFill>
                <a:srgbClr val="0D0D0D"/>
              </a:solidFill>
              <a:latin typeface="Söhne"/>
            </a:endParaRPr>
          </a:p>
          <a:p>
            <a:pPr marL="171450" indent="-171450" algn="l">
              <a:buFont typeface="Arial" panose="020B0604020202020204" pitchFamily="34" charset="0"/>
              <a:buChar char="•"/>
            </a:pPr>
            <a:endParaRPr lang="en-GB" sz="1200" b="0" i="0" u="none" strike="noStrike" dirty="0">
              <a:solidFill>
                <a:srgbClr val="0D0D0D"/>
              </a:solidFill>
              <a:effectLst/>
              <a:latin typeface="Söhne"/>
            </a:endParaRPr>
          </a:p>
          <a:p>
            <a:pPr marL="171450" indent="-171450" algn="l">
              <a:buFont typeface="Arial" panose="020B0604020202020204" pitchFamily="34" charset="0"/>
              <a:buChar char="•"/>
            </a:pPr>
            <a:endParaRPr lang="en-GB" sz="1200" dirty="0">
              <a:solidFill>
                <a:srgbClr val="0D0D0D"/>
              </a:solidFill>
              <a:latin typeface="Söhne"/>
            </a:endParaRPr>
          </a:p>
          <a:p>
            <a:pPr marL="171450" indent="-171450" algn="l">
              <a:buFont typeface="Arial" panose="020B0604020202020204" pitchFamily="34" charset="0"/>
              <a:buChar char="•"/>
            </a:pPr>
            <a:endParaRPr lang="en-GB" sz="1200" b="0" i="0" u="none" strike="noStrike" dirty="0">
              <a:solidFill>
                <a:srgbClr val="0D0D0D"/>
              </a:solidFill>
              <a:effectLst/>
              <a:latin typeface="Söhne"/>
            </a:endParaRPr>
          </a:p>
          <a:p>
            <a:pPr marL="171450" indent="-171450" algn="l">
              <a:buFont typeface="Arial" panose="020B0604020202020204" pitchFamily="34" charset="0"/>
              <a:buChar char="•"/>
            </a:pPr>
            <a:endParaRPr lang="en-GB" sz="1200" dirty="0">
              <a:solidFill>
                <a:srgbClr val="0D0D0D"/>
              </a:solidFill>
              <a:latin typeface="Söhne"/>
            </a:endParaRPr>
          </a:p>
          <a:p>
            <a:pPr marL="171450" indent="-171450" algn="l">
              <a:buFont typeface="Arial" panose="020B0604020202020204" pitchFamily="34" charset="0"/>
              <a:buChar char="•"/>
            </a:pPr>
            <a:endParaRPr lang="en-GB" sz="1200" b="0" i="0" u="none" strike="noStrike" dirty="0">
              <a:solidFill>
                <a:srgbClr val="0D0D0D"/>
              </a:solidFill>
              <a:effectLst/>
              <a:latin typeface="Söhne"/>
            </a:endParaRPr>
          </a:p>
          <a:p>
            <a:pPr marL="171450" indent="-171450" algn="l">
              <a:buFont typeface="Arial" panose="020B0604020202020204" pitchFamily="34" charset="0"/>
              <a:buChar char="•"/>
            </a:pPr>
            <a:endParaRPr lang="en-GB" sz="1200" dirty="0">
              <a:solidFill>
                <a:srgbClr val="0D0D0D"/>
              </a:solidFill>
              <a:latin typeface="Söhne"/>
            </a:endParaRPr>
          </a:p>
          <a:p>
            <a:pPr marL="171450" indent="-171450" algn="l">
              <a:buFont typeface="Arial" panose="020B0604020202020204" pitchFamily="34" charset="0"/>
              <a:buChar char="•"/>
            </a:pPr>
            <a:endParaRPr lang="en-GB" sz="1200" b="0" i="0" u="none" strike="noStrike" dirty="0">
              <a:solidFill>
                <a:srgbClr val="0D0D0D"/>
              </a:solidFill>
              <a:effectLst/>
              <a:latin typeface="Söhne"/>
            </a:endParaRPr>
          </a:p>
          <a:p>
            <a:pPr marL="171450" indent="-171450" algn="l">
              <a:buFont typeface="Arial" panose="020B0604020202020204" pitchFamily="34" charset="0"/>
              <a:buChar char="•"/>
            </a:pPr>
            <a:endParaRPr lang="en-GB" sz="1200" dirty="0">
              <a:solidFill>
                <a:srgbClr val="0D0D0D"/>
              </a:solidFill>
              <a:latin typeface="Söhne"/>
            </a:endParaRPr>
          </a:p>
          <a:p>
            <a:pPr marL="171450" indent="-171450" algn="l">
              <a:buFont typeface="Arial" panose="020B0604020202020204" pitchFamily="34" charset="0"/>
              <a:buChar char="•"/>
            </a:pPr>
            <a:endParaRPr lang="en-GB" sz="1200" b="0" i="0" u="none" strike="noStrike" dirty="0">
              <a:solidFill>
                <a:srgbClr val="0D0D0D"/>
              </a:solidFill>
              <a:effectLst/>
              <a:latin typeface="Söhne"/>
            </a:endParaRPr>
          </a:p>
          <a:p>
            <a:pPr marL="171450" indent="-171450" algn="l">
              <a:buFont typeface="Arial" panose="020B0604020202020204" pitchFamily="34" charset="0"/>
              <a:buChar char="•"/>
            </a:pPr>
            <a:endParaRPr lang="en-GB" sz="1200" dirty="0">
              <a:solidFill>
                <a:srgbClr val="0D0D0D"/>
              </a:solidFill>
              <a:latin typeface="Söhne"/>
            </a:endParaRPr>
          </a:p>
          <a:p>
            <a:pPr marL="171450" indent="-171450" algn="l">
              <a:buFont typeface="Arial" panose="020B0604020202020204" pitchFamily="34" charset="0"/>
              <a:buChar char="•"/>
            </a:pPr>
            <a:r>
              <a:rPr lang="en-GB" sz="1200" b="1" i="0" u="none" strike="noStrike" dirty="0">
                <a:solidFill>
                  <a:srgbClr val="0D0D0D"/>
                </a:solidFill>
                <a:effectLst/>
                <a:latin typeface="Söhne"/>
              </a:rPr>
              <a:t>If the average electric field between the cloud and the ground reaches values between 15 and 20 kV/m (elsewhere values above 100 kV/m are reported), lightning occurs.</a:t>
            </a:r>
          </a:p>
        </p:txBody>
      </p:sp>
      <p:pic>
        <p:nvPicPr>
          <p:cNvPr id="2" name="Picture 1" descr="A picture containing map, text&#10;&#10;Description automatically generated">
            <a:extLst>
              <a:ext uri="{FF2B5EF4-FFF2-40B4-BE49-F238E27FC236}">
                <a16:creationId xmlns:a16="http://schemas.microsoft.com/office/drawing/2014/main" id="{ACD2F35A-F06B-6778-E9EA-5A4567082C79}"/>
              </a:ext>
            </a:extLst>
          </p:cNvPr>
          <p:cNvPicPr>
            <a:picLocks noChangeAspect="1"/>
          </p:cNvPicPr>
          <p:nvPr/>
        </p:nvPicPr>
        <p:blipFill>
          <a:blip r:embed="rId4"/>
          <a:stretch>
            <a:fillRect/>
          </a:stretch>
        </p:blipFill>
        <p:spPr>
          <a:xfrm>
            <a:off x="6765991" y="2159127"/>
            <a:ext cx="2323355" cy="2539746"/>
          </a:xfrm>
          <a:prstGeom prst="rect">
            <a:avLst/>
          </a:prstGeom>
        </p:spPr>
      </p:pic>
      <p:pic>
        <p:nvPicPr>
          <p:cNvPr id="5" name="Picture 4" descr="A picture containing text, line, diagram, map&#10;&#10;Description automatically generated">
            <a:extLst>
              <a:ext uri="{FF2B5EF4-FFF2-40B4-BE49-F238E27FC236}">
                <a16:creationId xmlns:a16="http://schemas.microsoft.com/office/drawing/2014/main" id="{4C29615A-E438-AA8C-5642-C9054E8E4B94}"/>
              </a:ext>
            </a:extLst>
          </p:cNvPr>
          <p:cNvPicPr>
            <a:picLocks noChangeAspect="1"/>
          </p:cNvPicPr>
          <p:nvPr/>
        </p:nvPicPr>
        <p:blipFill>
          <a:blip r:embed="rId5"/>
          <a:stretch>
            <a:fillRect/>
          </a:stretch>
        </p:blipFill>
        <p:spPr>
          <a:xfrm>
            <a:off x="817759" y="3591559"/>
            <a:ext cx="2834167" cy="2307081"/>
          </a:xfrm>
          <a:prstGeom prst="rect">
            <a:avLst/>
          </a:prstGeom>
        </p:spPr>
      </p:pic>
      <p:pic>
        <p:nvPicPr>
          <p:cNvPr id="7" name="Picture 6" descr="A diagram of a storm cloud&#10;&#10;Description automatically generated with low confidence">
            <a:extLst>
              <a:ext uri="{FF2B5EF4-FFF2-40B4-BE49-F238E27FC236}">
                <a16:creationId xmlns:a16="http://schemas.microsoft.com/office/drawing/2014/main" id="{75A35599-EEC4-8314-24BB-A3B7C99EE874}"/>
              </a:ext>
            </a:extLst>
          </p:cNvPr>
          <p:cNvPicPr>
            <a:picLocks noChangeAspect="1"/>
          </p:cNvPicPr>
          <p:nvPr/>
        </p:nvPicPr>
        <p:blipFill>
          <a:blip r:embed="rId6"/>
          <a:stretch>
            <a:fillRect/>
          </a:stretch>
        </p:blipFill>
        <p:spPr>
          <a:xfrm>
            <a:off x="3742078" y="3591559"/>
            <a:ext cx="2904532" cy="2307081"/>
          </a:xfrm>
          <a:prstGeom prst="rect">
            <a:avLst/>
          </a:prstGeom>
        </p:spPr>
      </p:pic>
    </p:spTree>
    <p:extLst>
      <p:ext uri="{BB962C8B-B14F-4D97-AF65-F5344CB8AC3E}">
        <p14:creationId xmlns:p14="http://schemas.microsoft.com/office/powerpoint/2010/main" val="526580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en-US" sz="2000" dirty="0">
                <a:solidFill>
                  <a:srgbClr val="0012FF"/>
                </a:solidFill>
                <a:latin typeface="Arial" panose="020B0604020202020204" pitchFamily="34" charset="0"/>
                <a:cs typeface="Arial" panose="020B0604020202020204" pitchFamily="34" charset="0"/>
              </a:rPr>
              <a:t>Lecture series contents</a:t>
            </a:r>
          </a:p>
        </p:txBody>
      </p:sp>
      <p:sp>
        <p:nvSpPr>
          <p:cNvPr id="2" name="Content Placeholder 4">
            <a:extLst>
              <a:ext uri="{FF2B5EF4-FFF2-40B4-BE49-F238E27FC236}">
                <a16:creationId xmlns:a16="http://schemas.microsoft.com/office/drawing/2014/main" id="{E1739C30-2B0F-659A-BF8D-D77C10910838}"/>
              </a:ext>
            </a:extLst>
          </p:cNvPr>
          <p:cNvSpPr>
            <a:spLocks noGrp="1"/>
          </p:cNvSpPr>
          <p:nvPr>
            <p:ph idx="1"/>
          </p:nvPr>
        </p:nvSpPr>
        <p:spPr>
          <a:xfrm>
            <a:off x="720000" y="1692002"/>
            <a:ext cx="7537721" cy="3702958"/>
          </a:xfrm>
        </p:spPr>
        <p:txBody>
          <a:bodyPr>
            <a:normAutofit fontScale="85000" lnSpcReduction="20000"/>
          </a:bodyPr>
          <a:lstStyle/>
          <a:p>
            <a:pPr marL="342900" indent="-342900">
              <a:lnSpc>
                <a:spcPct val="150000"/>
              </a:lnSpc>
              <a:buFont typeface="+mj-lt"/>
              <a:buAutoNum type="arabicPeriod"/>
            </a:pPr>
            <a:r>
              <a:rPr lang="en-US" sz="1600" dirty="0">
                <a:cs typeface="Times New Roman"/>
              </a:rPr>
              <a:t>Townsend breakdown theory, </a:t>
            </a:r>
            <a:r>
              <a:rPr lang="en-US" sz="1600" dirty="0" err="1">
                <a:cs typeface="Times New Roman"/>
              </a:rPr>
              <a:t>Paschen‘s</a:t>
            </a:r>
            <a:r>
              <a:rPr lang="en-US" sz="1600" dirty="0">
                <a:cs typeface="Times New Roman"/>
              </a:rPr>
              <a:t> law</a:t>
            </a:r>
          </a:p>
          <a:p>
            <a:pPr marL="342900" indent="-342900">
              <a:lnSpc>
                <a:spcPct val="150000"/>
              </a:lnSpc>
              <a:buFont typeface="+mj-lt"/>
              <a:buAutoNum type="arabicPeriod"/>
            </a:pPr>
            <a:r>
              <a:rPr lang="en-US" sz="1600" dirty="0">
                <a:cs typeface="Times New Roman"/>
              </a:rPr>
              <a:t>Glow discharge</a:t>
            </a:r>
          </a:p>
          <a:p>
            <a:pPr marL="342900" indent="-342900">
              <a:lnSpc>
                <a:spcPct val="150000"/>
              </a:lnSpc>
              <a:buFont typeface="+mj-lt"/>
              <a:buAutoNum type="arabicPeriod"/>
            </a:pPr>
            <a:r>
              <a:rPr lang="en-US" sz="1600" dirty="0">
                <a:cs typeface="Times New Roman"/>
              </a:rPr>
              <a:t>Electric arc at low and high pressures</a:t>
            </a:r>
          </a:p>
          <a:p>
            <a:pPr marL="342900" indent="-342900">
              <a:lnSpc>
                <a:spcPct val="150000"/>
              </a:lnSpc>
              <a:buFont typeface="+mj-lt"/>
              <a:buAutoNum type="arabicPeriod"/>
            </a:pPr>
            <a:r>
              <a:rPr lang="en-US" sz="1600" dirty="0">
                <a:cs typeface="Times New Roman"/>
              </a:rPr>
              <a:t>Magnetized low-pressure plasmas and their role in material deposition methods.</a:t>
            </a:r>
          </a:p>
          <a:p>
            <a:pPr marL="342900" indent="-342900">
              <a:lnSpc>
                <a:spcPct val="150000"/>
              </a:lnSpc>
              <a:buFont typeface="+mj-lt"/>
              <a:buAutoNum type="arabicPeriod"/>
            </a:pPr>
            <a:r>
              <a:rPr lang="en-US" sz="1600" dirty="0">
                <a:cs typeface="Times New Roman"/>
              </a:rPr>
              <a:t>Brief introduction to high-frequency discharges</a:t>
            </a:r>
          </a:p>
          <a:p>
            <a:pPr marL="342900" indent="-342900">
              <a:lnSpc>
                <a:spcPct val="150000"/>
              </a:lnSpc>
              <a:buFont typeface="+mj-lt"/>
              <a:buAutoNum type="arabicPeriod"/>
            </a:pPr>
            <a:r>
              <a:rPr lang="en-US" sz="1600" dirty="0">
                <a:cs typeface="Times New Roman"/>
              </a:rPr>
              <a:t>Streamer breakdown theory, corona discharge, spark discharge</a:t>
            </a:r>
          </a:p>
          <a:p>
            <a:pPr marL="342900" indent="-342900">
              <a:lnSpc>
                <a:spcPct val="150000"/>
              </a:lnSpc>
              <a:buFont typeface="+mj-lt"/>
              <a:buAutoNum type="arabicPeriod"/>
            </a:pPr>
            <a:r>
              <a:rPr lang="en-US" sz="1600" dirty="0">
                <a:cs typeface="Times New Roman"/>
              </a:rPr>
              <a:t>Barrier discharges</a:t>
            </a:r>
          </a:p>
          <a:p>
            <a:pPr marL="342900" indent="-342900">
              <a:lnSpc>
                <a:spcPct val="150000"/>
              </a:lnSpc>
              <a:buFont typeface="+mj-lt"/>
              <a:buAutoNum type="arabicPeriod"/>
            </a:pPr>
            <a:r>
              <a:rPr lang="en-US" sz="1600" b="1" dirty="0">
                <a:cs typeface="Times New Roman"/>
              </a:rPr>
              <a:t>Leader discharge mechanism, ionization and discharges in planetary </a:t>
            </a:r>
            <a:r>
              <a:rPr lang="en-US" sz="1600" b="1" dirty="0" err="1">
                <a:cs typeface="Times New Roman"/>
              </a:rPr>
              <a:t>atmospherres</a:t>
            </a:r>
            <a:endParaRPr lang="en-US" sz="1600" b="1" dirty="0">
              <a:cs typeface="Times New Roman"/>
            </a:endParaRPr>
          </a:p>
          <a:p>
            <a:pPr marL="342900" indent="-342900">
              <a:lnSpc>
                <a:spcPct val="150000"/>
              </a:lnSpc>
              <a:buFont typeface="+mj-lt"/>
              <a:buAutoNum type="arabicPeriod"/>
            </a:pPr>
            <a:r>
              <a:rPr lang="en-US" sz="1600" dirty="0">
                <a:cs typeface="Times New Roman"/>
              </a:rPr>
              <a:t>Discharges in liquids, complex and quantum plasmas</a:t>
            </a:r>
          </a:p>
          <a:p>
            <a:pPr marL="342900" indent="-342900">
              <a:lnSpc>
                <a:spcPct val="150000"/>
              </a:lnSpc>
              <a:buFont typeface="+mj-lt"/>
              <a:buAutoNum type="arabicPeriod"/>
            </a:pPr>
            <a:r>
              <a:rPr lang="en-US" sz="1600" dirty="0">
                <a:cs typeface="Times New Roman"/>
              </a:rPr>
              <a:t>Thermonuclear fusion, Lawson criterion, magnetic confinement systems, plasma heating and </a:t>
            </a:r>
            <a:r>
              <a:rPr lang="en-US" sz="1600" dirty="0" err="1">
                <a:cs typeface="Times New Roman"/>
              </a:rPr>
              <a:t>intertial</a:t>
            </a:r>
            <a:r>
              <a:rPr lang="en-US" sz="1600" dirty="0">
                <a:cs typeface="Times New Roman"/>
              </a:rPr>
              <a:t> confinement fusion.</a:t>
            </a:r>
          </a:p>
        </p:txBody>
      </p:sp>
    </p:spTree>
    <p:extLst>
      <p:ext uri="{BB962C8B-B14F-4D97-AF65-F5344CB8AC3E}">
        <p14:creationId xmlns:p14="http://schemas.microsoft.com/office/powerpoint/2010/main" val="938228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17</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Lightning</a:t>
            </a:r>
            <a:r>
              <a:rPr lang="cs-CZ" sz="2000" dirty="0">
                <a:solidFill>
                  <a:schemeClr val="tx2"/>
                </a:solidFill>
              </a:rPr>
              <a:t> </a:t>
            </a:r>
            <a:r>
              <a:rPr lang="cs-CZ" sz="2000" dirty="0" err="1">
                <a:solidFill>
                  <a:schemeClr val="tx2"/>
                </a:solidFill>
              </a:rPr>
              <a:t>discharge</a:t>
            </a:r>
            <a:r>
              <a:rPr lang="cs-CZ" sz="2000" dirty="0">
                <a:solidFill>
                  <a:schemeClr val="tx2"/>
                </a:solidFill>
              </a:rPr>
              <a:t> </a:t>
            </a:r>
            <a:r>
              <a:rPr lang="cs-CZ" sz="2000" dirty="0" err="1">
                <a:solidFill>
                  <a:schemeClr val="tx2"/>
                </a:solidFill>
              </a:rPr>
              <a:t>time</a:t>
            </a:r>
            <a:r>
              <a:rPr lang="cs-CZ" sz="2000" dirty="0">
                <a:solidFill>
                  <a:schemeClr val="tx2"/>
                </a:solidFill>
              </a:rPr>
              <a:t> </a:t>
            </a:r>
            <a:r>
              <a:rPr lang="cs-CZ" sz="2000" dirty="0" err="1">
                <a:solidFill>
                  <a:schemeClr val="tx2"/>
                </a:solidFill>
              </a:rPr>
              <a:t>sequence</a:t>
            </a:r>
            <a:r>
              <a:rPr lang="cs-CZ" sz="2000" dirty="0">
                <a:solidFill>
                  <a:schemeClr val="tx2"/>
                </a:solidFill>
              </a:rPr>
              <a:t>, </a:t>
            </a:r>
            <a:r>
              <a:rPr lang="cs-CZ" sz="2000" dirty="0" err="1">
                <a:solidFill>
                  <a:schemeClr val="tx2"/>
                </a:solidFill>
              </a:rPr>
              <a:t>frequency</a:t>
            </a:r>
            <a:r>
              <a:rPr lang="cs-CZ" sz="2000" dirty="0">
                <a:solidFill>
                  <a:schemeClr val="tx2"/>
                </a:solidFill>
              </a:rPr>
              <a:t> </a:t>
            </a:r>
            <a:r>
              <a:rPr lang="cs-CZ" sz="2000" dirty="0" err="1">
                <a:solidFill>
                  <a:schemeClr val="tx2"/>
                </a:solidFill>
              </a:rPr>
              <a:t>of</a:t>
            </a:r>
            <a:r>
              <a:rPr lang="cs-CZ" sz="2000" dirty="0">
                <a:solidFill>
                  <a:schemeClr val="tx2"/>
                </a:solidFill>
              </a:rPr>
              <a:t> </a:t>
            </a:r>
            <a:r>
              <a:rPr lang="cs-CZ" sz="2000" dirty="0" err="1">
                <a:solidFill>
                  <a:schemeClr val="tx2"/>
                </a:solidFill>
              </a:rPr>
              <a:t>ocurrence</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2769989"/>
          </a:xfrm>
          <a:prstGeom prst="rect">
            <a:avLst/>
          </a:prstGeom>
          <a:noFill/>
        </p:spPr>
        <p:txBody>
          <a:bodyPr wrap="square" rtlCol="0">
            <a:spAutoFit/>
          </a:bodyPr>
          <a:lstStyle/>
          <a:p>
            <a:pPr algn="l">
              <a:spcAft>
                <a:spcPts val="600"/>
              </a:spcAft>
            </a:pPr>
            <a:r>
              <a:rPr lang="en-GB" sz="1200" b="0" i="0" u="none" strike="noStrike" dirty="0">
                <a:solidFill>
                  <a:srgbClr val="0D0D0D"/>
                </a:solidFill>
                <a:effectLst/>
                <a:latin typeface="Söhne"/>
              </a:rPr>
              <a:t>The sequence of a lightning discharge for a distance of up to 100 m, negative cloud-to-ground lightning:</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In the first few milliseconds, the initial corona discharges occur, even among different domains of free charge in the cloud, akin to the corona before the leader. </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After the initiation of the leader discharge, it moves towards the ground at </a:t>
            </a:r>
            <a:r>
              <a:rPr lang="en-GB" sz="1200" b="1" i="0" u="none" strike="noStrike" dirty="0">
                <a:solidFill>
                  <a:srgbClr val="0D0D0D"/>
                </a:solidFill>
                <a:effectLst/>
                <a:latin typeface="Söhne"/>
              </a:rPr>
              <a:t>speeds of up to 200 km/s </a:t>
            </a:r>
            <a:r>
              <a:rPr lang="en-GB" sz="1200" b="0" i="0" u="none" strike="noStrike" dirty="0">
                <a:solidFill>
                  <a:srgbClr val="0D0D0D"/>
                </a:solidFill>
                <a:effectLst/>
                <a:latin typeface="Söhne"/>
              </a:rPr>
              <a:t>with the length of individual jumps ranging from 4 to 50 m. </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The </a:t>
            </a:r>
            <a:r>
              <a:rPr lang="en-GB" sz="1200" b="1" i="0" u="none" strike="noStrike" dirty="0">
                <a:solidFill>
                  <a:srgbClr val="0D0D0D"/>
                </a:solidFill>
                <a:effectLst/>
                <a:latin typeface="Söhne"/>
              </a:rPr>
              <a:t>pause between individual jumps </a:t>
            </a:r>
            <a:r>
              <a:rPr lang="en-GB" sz="1200" b="0" i="0" u="none" strike="noStrike" dirty="0">
                <a:solidFill>
                  <a:srgbClr val="0D0D0D"/>
                </a:solidFill>
                <a:effectLst/>
                <a:latin typeface="Söhne"/>
              </a:rPr>
              <a:t>(necessary to create another segment of the leader) is </a:t>
            </a:r>
            <a:r>
              <a:rPr lang="en-GB" sz="1200" b="1" i="0" u="none" strike="noStrike" dirty="0">
                <a:solidFill>
                  <a:srgbClr val="0D0D0D"/>
                </a:solidFill>
                <a:effectLst/>
                <a:latin typeface="Söhne"/>
              </a:rPr>
              <a:t>40 to 100 microseconds</a:t>
            </a:r>
            <a:r>
              <a:rPr lang="en-GB" sz="1200" b="0" i="0" u="none" strike="noStrike" dirty="0">
                <a:solidFill>
                  <a:srgbClr val="0D0D0D"/>
                </a:solidFill>
                <a:effectLst/>
                <a:latin typeface="Söhne"/>
              </a:rPr>
              <a:t>. </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When the leader reaches a distance of 20 to 200 m from the ground, the "selection" of the impact site occurs, which depends on the geometry of the surface and the size of the charge in the leader. </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The return stroke propagates at speeds of up to a tenth of the speed of light, its currents reach </a:t>
            </a:r>
            <a:r>
              <a:rPr lang="en-GB" sz="1200" b="1" i="0" u="none" strike="noStrike" dirty="0">
                <a:solidFill>
                  <a:srgbClr val="0D0D0D"/>
                </a:solidFill>
                <a:effectLst/>
                <a:latin typeface="Söhne"/>
              </a:rPr>
              <a:t>10 to 200 kA</a:t>
            </a:r>
            <a:r>
              <a:rPr lang="en-GB" sz="1200" b="0" i="0" u="none" strike="noStrike" dirty="0">
                <a:solidFill>
                  <a:srgbClr val="0D0D0D"/>
                </a:solidFill>
                <a:effectLst/>
                <a:latin typeface="Söhne"/>
              </a:rPr>
              <a:t>, and it transfers a charge of </a:t>
            </a:r>
            <a:r>
              <a:rPr lang="en-GB" sz="1200" b="1" i="0" u="none" strike="noStrike" dirty="0">
                <a:solidFill>
                  <a:srgbClr val="0D0D0D"/>
                </a:solidFill>
                <a:effectLst/>
                <a:latin typeface="Söhne"/>
              </a:rPr>
              <a:t>5 to 15 C</a:t>
            </a:r>
            <a:r>
              <a:rPr lang="en-GB" sz="1200" b="0" i="0" u="none" strike="noStrike" dirty="0">
                <a:solidFill>
                  <a:srgbClr val="0D0D0D"/>
                </a:solidFill>
                <a:effectLst/>
                <a:latin typeface="Söhne"/>
              </a:rPr>
              <a:t>, with the </a:t>
            </a:r>
            <a:r>
              <a:rPr lang="en-GB" sz="1200" b="1" i="0" u="none" strike="noStrike" dirty="0">
                <a:solidFill>
                  <a:srgbClr val="0D0D0D"/>
                </a:solidFill>
                <a:effectLst/>
                <a:latin typeface="Söhne"/>
              </a:rPr>
              <a:t>dissipated energy reaching up to 500 MJ</a:t>
            </a:r>
            <a:r>
              <a:rPr lang="en-GB" sz="1200" b="0" i="0" u="none" strike="noStrike" dirty="0">
                <a:solidFill>
                  <a:srgbClr val="0D0D0D"/>
                </a:solidFill>
                <a:effectLst/>
                <a:latin typeface="Söhne"/>
              </a:rPr>
              <a:t>. As the current passes, pinching of the ionized channel occurs (remember arc lecture).</a:t>
            </a:r>
          </a:p>
          <a:p>
            <a:pPr marL="171450" indent="-171450">
              <a:buFont typeface="Arial" panose="020B0604020202020204" pitchFamily="34" charset="0"/>
              <a:buChar char="•"/>
            </a:pPr>
            <a:endParaRPr lang="cs-CZ" sz="1200" dirty="0">
              <a:cs typeface="Times New Roman"/>
            </a:endParaRPr>
          </a:p>
        </p:txBody>
      </p:sp>
      <p:pic>
        <p:nvPicPr>
          <p:cNvPr id="6" name="Picture 5" descr="A diagram of lightning discharge&#10;&#10;Description automatically generated with low confidence">
            <a:extLst>
              <a:ext uri="{FF2B5EF4-FFF2-40B4-BE49-F238E27FC236}">
                <a16:creationId xmlns:a16="http://schemas.microsoft.com/office/drawing/2014/main" id="{1FBC4721-7286-49E2-1256-6941A8B97080}"/>
              </a:ext>
            </a:extLst>
          </p:cNvPr>
          <p:cNvPicPr>
            <a:picLocks noChangeAspect="1"/>
          </p:cNvPicPr>
          <p:nvPr/>
        </p:nvPicPr>
        <p:blipFill>
          <a:blip r:embed="rId4"/>
          <a:stretch>
            <a:fillRect/>
          </a:stretch>
        </p:blipFill>
        <p:spPr>
          <a:xfrm>
            <a:off x="2502050" y="3636632"/>
            <a:ext cx="4344291" cy="3203104"/>
          </a:xfrm>
          <a:prstGeom prst="rect">
            <a:avLst/>
          </a:prstGeom>
        </p:spPr>
      </p:pic>
    </p:spTree>
    <p:extLst>
      <p:ext uri="{BB962C8B-B14F-4D97-AF65-F5344CB8AC3E}">
        <p14:creationId xmlns:p14="http://schemas.microsoft.com/office/powerpoint/2010/main" val="1385963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18</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Lightning</a:t>
            </a:r>
            <a:r>
              <a:rPr lang="cs-CZ" sz="2000" dirty="0">
                <a:solidFill>
                  <a:schemeClr val="tx2"/>
                </a:solidFill>
              </a:rPr>
              <a:t> </a:t>
            </a:r>
            <a:r>
              <a:rPr lang="cs-CZ" sz="2000" dirty="0" err="1">
                <a:solidFill>
                  <a:schemeClr val="tx2"/>
                </a:solidFill>
              </a:rPr>
              <a:t>discharge</a:t>
            </a:r>
            <a:r>
              <a:rPr lang="cs-CZ" sz="2000" dirty="0">
                <a:solidFill>
                  <a:schemeClr val="tx2"/>
                </a:solidFill>
              </a:rPr>
              <a:t> </a:t>
            </a:r>
            <a:r>
              <a:rPr lang="cs-CZ" sz="2000" dirty="0" err="1">
                <a:solidFill>
                  <a:schemeClr val="tx2"/>
                </a:solidFill>
              </a:rPr>
              <a:t>time</a:t>
            </a:r>
            <a:r>
              <a:rPr lang="cs-CZ" sz="2000" dirty="0">
                <a:solidFill>
                  <a:schemeClr val="tx2"/>
                </a:solidFill>
              </a:rPr>
              <a:t> </a:t>
            </a:r>
            <a:r>
              <a:rPr lang="cs-CZ" sz="2000" dirty="0" err="1">
                <a:solidFill>
                  <a:schemeClr val="tx2"/>
                </a:solidFill>
              </a:rPr>
              <a:t>sequence</a:t>
            </a:r>
            <a:r>
              <a:rPr lang="cs-CZ" sz="2000" dirty="0">
                <a:solidFill>
                  <a:schemeClr val="tx2"/>
                </a:solidFill>
              </a:rPr>
              <a:t>, </a:t>
            </a:r>
            <a:r>
              <a:rPr lang="cs-CZ" sz="2000" dirty="0" err="1">
                <a:solidFill>
                  <a:schemeClr val="tx2"/>
                </a:solidFill>
              </a:rPr>
              <a:t>frequency</a:t>
            </a:r>
            <a:r>
              <a:rPr lang="cs-CZ" sz="2000" dirty="0">
                <a:solidFill>
                  <a:schemeClr val="tx2"/>
                </a:solidFill>
              </a:rPr>
              <a:t> </a:t>
            </a:r>
            <a:r>
              <a:rPr lang="cs-CZ" sz="2000" dirty="0" err="1">
                <a:solidFill>
                  <a:schemeClr val="tx2"/>
                </a:solidFill>
              </a:rPr>
              <a:t>of</a:t>
            </a:r>
            <a:r>
              <a:rPr lang="cs-CZ" sz="2000" dirty="0">
                <a:solidFill>
                  <a:schemeClr val="tx2"/>
                </a:solidFill>
              </a:rPr>
              <a:t> </a:t>
            </a:r>
            <a:r>
              <a:rPr lang="cs-CZ" sz="2000" dirty="0" err="1">
                <a:solidFill>
                  <a:schemeClr val="tx2"/>
                </a:solidFill>
              </a:rPr>
              <a:t>ocurrence</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5186035"/>
          </a:xfrm>
          <a:prstGeom prst="rect">
            <a:avLst/>
          </a:prstGeom>
          <a:noFill/>
        </p:spPr>
        <p:txBody>
          <a:bodyPr wrap="square" rtlCol="0">
            <a:spAutoFit/>
          </a:bodyPr>
          <a:lstStyle/>
          <a:p>
            <a:pPr algn="l">
              <a:spcAft>
                <a:spcPts val="600"/>
              </a:spcAft>
            </a:pPr>
            <a:r>
              <a:rPr lang="en-GB" sz="1200" b="0" i="0" u="none" strike="noStrike" dirty="0">
                <a:solidFill>
                  <a:srgbClr val="0D0D0D"/>
                </a:solidFill>
                <a:effectLst/>
                <a:latin typeface="Söhne"/>
              </a:rPr>
              <a:t>The sequence of a lightning discharge for a distance of up to 100 m, negative cloud-to-ground lightning:</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In the first few milliseconds, the initial corona discharges occur, even among different domains of free charge in the cloud, akin to the corona before the leader. </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After the initiation of the leader discharge, it moves towards the ground at </a:t>
            </a:r>
            <a:r>
              <a:rPr lang="en-GB" sz="1200" b="1" i="0" u="none" strike="noStrike" dirty="0">
                <a:solidFill>
                  <a:srgbClr val="0D0D0D"/>
                </a:solidFill>
                <a:effectLst/>
                <a:latin typeface="Söhne"/>
              </a:rPr>
              <a:t>speeds of up to 200 km/s </a:t>
            </a:r>
            <a:r>
              <a:rPr lang="en-GB" sz="1200" b="0" i="0" u="none" strike="noStrike" dirty="0">
                <a:solidFill>
                  <a:srgbClr val="0D0D0D"/>
                </a:solidFill>
                <a:effectLst/>
                <a:latin typeface="Söhne"/>
              </a:rPr>
              <a:t>with the length of individual jumps ranging from 4 to 50 m. </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The </a:t>
            </a:r>
            <a:r>
              <a:rPr lang="en-GB" sz="1200" b="1" i="0" u="none" strike="noStrike" dirty="0">
                <a:solidFill>
                  <a:srgbClr val="0D0D0D"/>
                </a:solidFill>
                <a:effectLst/>
                <a:latin typeface="Söhne"/>
              </a:rPr>
              <a:t>pause between individual jumps </a:t>
            </a:r>
            <a:r>
              <a:rPr lang="en-GB" sz="1200" b="0" i="0" u="none" strike="noStrike" dirty="0">
                <a:solidFill>
                  <a:srgbClr val="0D0D0D"/>
                </a:solidFill>
                <a:effectLst/>
                <a:latin typeface="Söhne"/>
              </a:rPr>
              <a:t>(necessary to create another segment of the leader) is </a:t>
            </a:r>
            <a:r>
              <a:rPr lang="en-GB" sz="1200" b="1" i="0" u="none" strike="noStrike" dirty="0">
                <a:solidFill>
                  <a:srgbClr val="0D0D0D"/>
                </a:solidFill>
                <a:effectLst/>
                <a:latin typeface="Söhne"/>
              </a:rPr>
              <a:t>40 to 100 microseconds</a:t>
            </a:r>
            <a:r>
              <a:rPr lang="en-GB" sz="1200" b="0" i="0" u="none" strike="noStrike" dirty="0">
                <a:solidFill>
                  <a:srgbClr val="0D0D0D"/>
                </a:solidFill>
                <a:effectLst/>
                <a:latin typeface="Söhne"/>
              </a:rPr>
              <a:t>. </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When the leader reaches a distance of 20 to 200 m from the ground, the "selection" of the impact site occurs, which depends on the geometry of the surface and the size of the charge in the leader. </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The return stroke propagates at speeds of up to a tenth of the speed of light, its currents reach </a:t>
            </a:r>
            <a:r>
              <a:rPr lang="en-GB" sz="1200" b="1" i="0" u="none" strike="noStrike" dirty="0">
                <a:solidFill>
                  <a:srgbClr val="0D0D0D"/>
                </a:solidFill>
                <a:effectLst/>
                <a:latin typeface="Söhne"/>
              </a:rPr>
              <a:t>10 to 200 kA</a:t>
            </a:r>
            <a:r>
              <a:rPr lang="en-GB" sz="1200" b="0" i="0" u="none" strike="noStrike" dirty="0">
                <a:solidFill>
                  <a:srgbClr val="0D0D0D"/>
                </a:solidFill>
                <a:effectLst/>
                <a:latin typeface="Söhne"/>
              </a:rPr>
              <a:t>, and it transfers a charge of </a:t>
            </a:r>
            <a:r>
              <a:rPr lang="en-GB" sz="1200" b="1" i="0" u="none" strike="noStrike" dirty="0">
                <a:solidFill>
                  <a:srgbClr val="0D0D0D"/>
                </a:solidFill>
                <a:effectLst/>
                <a:latin typeface="Söhne"/>
              </a:rPr>
              <a:t>5 to 15 C</a:t>
            </a:r>
            <a:r>
              <a:rPr lang="en-GB" sz="1200" b="0" i="0" u="none" strike="noStrike" dirty="0">
                <a:solidFill>
                  <a:srgbClr val="0D0D0D"/>
                </a:solidFill>
                <a:effectLst/>
                <a:latin typeface="Söhne"/>
              </a:rPr>
              <a:t>, with the </a:t>
            </a:r>
            <a:r>
              <a:rPr lang="en-GB" sz="1200" b="1" i="0" u="none" strike="noStrike" dirty="0">
                <a:solidFill>
                  <a:srgbClr val="0D0D0D"/>
                </a:solidFill>
                <a:effectLst/>
                <a:latin typeface="Söhne"/>
              </a:rPr>
              <a:t>dissipated energy reaching up to 500 MJ</a:t>
            </a:r>
            <a:r>
              <a:rPr lang="en-GB" sz="1200" b="0" i="0" u="none" strike="noStrike" dirty="0">
                <a:solidFill>
                  <a:srgbClr val="0D0D0D"/>
                </a:solidFill>
                <a:effectLst/>
                <a:latin typeface="Söhne"/>
              </a:rPr>
              <a:t>. As the current passes, pinching of the ionized channel occurs (remember arc lecture).</a:t>
            </a:r>
          </a:p>
          <a:p>
            <a:pPr marL="171450" indent="-171450" algn="l">
              <a:spcAft>
                <a:spcPts val="600"/>
              </a:spcAft>
              <a:buFont typeface="Arial" panose="020B0604020202020204" pitchFamily="34" charset="0"/>
              <a:buChar char="•"/>
            </a:pPr>
            <a:endParaRPr lang="cs-CZ" sz="1200" dirty="0">
              <a:cs typeface="Times New Roman"/>
            </a:endParaRPr>
          </a:p>
          <a:p>
            <a:pPr algn="l">
              <a:spcAft>
                <a:spcPts val="600"/>
              </a:spcAft>
            </a:pPr>
            <a:r>
              <a:rPr lang="cs-CZ" sz="1200" b="1" dirty="0" err="1">
                <a:cs typeface="Times New Roman"/>
              </a:rPr>
              <a:t>Details</a:t>
            </a:r>
            <a:r>
              <a:rPr lang="cs-CZ" sz="1200" b="1" dirty="0">
                <a:cs typeface="Times New Roman"/>
              </a:rPr>
              <a:t> </a:t>
            </a:r>
            <a:r>
              <a:rPr lang="cs-CZ" sz="1200" b="1" dirty="0" err="1">
                <a:cs typeface="Times New Roman"/>
              </a:rPr>
              <a:t>of</a:t>
            </a:r>
            <a:r>
              <a:rPr lang="cs-CZ" sz="1200" b="1" dirty="0">
                <a:cs typeface="Times New Roman"/>
              </a:rPr>
              <a:t> </a:t>
            </a:r>
            <a:r>
              <a:rPr lang="cs-CZ" sz="1200" b="1" dirty="0" err="1">
                <a:cs typeface="Times New Roman"/>
              </a:rPr>
              <a:t>the</a:t>
            </a:r>
            <a:r>
              <a:rPr lang="cs-CZ" sz="1200" b="1" dirty="0">
                <a:cs typeface="Times New Roman"/>
              </a:rPr>
              <a:t> </a:t>
            </a:r>
            <a:r>
              <a:rPr lang="cs-CZ" sz="1200" b="1" dirty="0" err="1">
                <a:cs typeface="Times New Roman"/>
              </a:rPr>
              <a:t>discharging</a:t>
            </a:r>
            <a:r>
              <a:rPr lang="cs-CZ" sz="1200" b="1" dirty="0">
                <a:cs typeface="Times New Roman"/>
              </a:rPr>
              <a:t>:</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During the pinch, the pressure in the channel increases to </a:t>
            </a:r>
            <a:r>
              <a:rPr lang="en-GB" sz="1200" b="1" i="0" u="none" strike="noStrike" dirty="0">
                <a:solidFill>
                  <a:srgbClr val="0D0D0D"/>
                </a:solidFill>
                <a:effectLst/>
                <a:latin typeface="Söhne"/>
              </a:rPr>
              <a:t>2 to 8 atm</a:t>
            </a:r>
            <a:r>
              <a:rPr lang="en-GB" sz="1200" b="0" i="0" u="none" strike="noStrike" dirty="0">
                <a:solidFill>
                  <a:srgbClr val="0D0D0D"/>
                </a:solidFill>
                <a:effectLst/>
                <a:latin typeface="Söhne"/>
              </a:rPr>
              <a:t>. The </a:t>
            </a:r>
            <a:r>
              <a:rPr lang="en-GB" sz="1200" b="1" i="0" u="none" strike="noStrike" dirty="0">
                <a:solidFill>
                  <a:srgbClr val="0D0D0D"/>
                </a:solidFill>
                <a:effectLst/>
                <a:latin typeface="Söhne"/>
              </a:rPr>
              <a:t>temperature rapidly reaches up to 30,000 °C</a:t>
            </a:r>
            <a:r>
              <a:rPr lang="en-GB" sz="1200" b="0" i="0" u="none" strike="noStrike" dirty="0">
                <a:solidFill>
                  <a:srgbClr val="0D0D0D"/>
                </a:solidFill>
                <a:effectLst/>
                <a:latin typeface="Söhne"/>
              </a:rPr>
              <a:t>, and due to the expansion of the gas, pressure sound waves are created, resulting in thunder.</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After </a:t>
            </a:r>
            <a:r>
              <a:rPr lang="en-GB" sz="1200" b="1" i="0" u="none" strike="noStrike" dirty="0">
                <a:solidFill>
                  <a:srgbClr val="0D0D0D"/>
                </a:solidFill>
                <a:effectLst/>
                <a:latin typeface="Söhne"/>
              </a:rPr>
              <a:t>typically four return strokes</a:t>
            </a:r>
            <a:r>
              <a:rPr lang="en-GB" sz="1200" b="0" i="0" u="none" strike="noStrike" dirty="0">
                <a:solidFill>
                  <a:srgbClr val="0D0D0D"/>
                </a:solidFill>
                <a:effectLst/>
                <a:latin typeface="Söhne"/>
              </a:rPr>
              <a:t>, a substantial part of the cloud's charge is discharged, with each stroke lasting up to 30 microseconds.</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Even </a:t>
            </a:r>
            <a:r>
              <a:rPr lang="en-GB" sz="1200" b="1" i="0" u="none" strike="noStrike" dirty="0">
                <a:solidFill>
                  <a:srgbClr val="0D0D0D"/>
                </a:solidFill>
                <a:effectLst/>
                <a:latin typeface="Söhne"/>
              </a:rPr>
              <a:t>after another 100 </a:t>
            </a:r>
            <a:r>
              <a:rPr lang="en-GB" sz="1200" b="1" i="0" u="none" strike="noStrike" dirty="0" err="1">
                <a:solidFill>
                  <a:srgbClr val="0D0D0D"/>
                </a:solidFill>
                <a:effectLst/>
                <a:latin typeface="Söhne"/>
              </a:rPr>
              <a:t>ms</a:t>
            </a:r>
            <a:r>
              <a:rPr lang="en-GB" sz="1200" b="1" i="0" u="none" strike="noStrike" dirty="0">
                <a:solidFill>
                  <a:srgbClr val="0D0D0D"/>
                </a:solidFill>
                <a:effectLst/>
                <a:latin typeface="Söhne"/>
              </a:rPr>
              <a:t>, there can be further discharging of the cloud's charge through what is known as a dart leader </a:t>
            </a:r>
            <a:r>
              <a:rPr lang="en-GB" sz="1200" b="0" i="0" u="none" strike="noStrike" dirty="0">
                <a:solidFill>
                  <a:srgbClr val="0D0D0D"/>
                </a:solidFill>
                <a:effectLst/>
                <a:latin typeface="Söhne"/>
              </a:rPr>
              <a:t>(continuous leader), which is almost an entirely new discharge without a branched structure but propagates along the pre-ionized path of previous strokes at speeds of up to 10</a:t>
            </a:r>
            <a:r>
              <a:rPr lang="en-GB" sz="1200" b="0" i="0" u="none" strike="noStrike" baseline="30000" dirty="0">
                <a:solidFill>
                  <a:srgbClr val="0D0D0D"/>
                </a:solidFill>
                <a:effectLst/>
                <a:latin typeface="Söhne"/>
              </a:rPr>
              <a:t>7</a:t>
            </a:r>
            <a:r>
              <a:rPr lang="en-GB" sz="1200" b="0" i="0" u="none" strike="noStrike" dirty="0">
                <a:solidFill>
                  <a:srgbClr val="0D0D0D"/>
                </a:solidFill>
                <a:effectLst/>
                <a:latin typeface="Söhne"/>
              </a:rPr>
              <a:t> m/s. The return strokes following the dart leader propagate at speeds of up to 10</a:t>
            </a:r>
            <a:r>
              <a:rPr lang="en-GB" sz="1200" b="0" i="0" u="none" strike="noStrike" baseline="30000" dirty="0">
                <a:solidFill>
                  <a:srgbClr val="0D0D0D"/>
                </a:solidFill>
                <a:effectLst/>
                <a:latin typeface="Söhne"/>
              </a:rPr>
              <a:t>8</a:t>
            </a:r>
            <a:r>
              <a:rPr lang="en-GB" sz="1200" b="0" i="0" u="none" strike="noStrike" dirty="0">
                <a:solidFill>
                  <a:srgbClr val="0D0D0D"/>
                </a:solidFill>
                <a:effectLst/>
                <a:latin typeface="Söhne"/>
              </a:rPr>
              <a:t> m/s.</a:t>
            </a:r>
          </a:p>
          <a:p>
            <a:pPr algn="l">
              <a:spcAft>
                <a:spcPts val="600"/>
              </a:spcAft>
            </a:pPr>
            <a:r>
              <a:rPr lang="en-GB" sz="1200" b="0" i="0" u="none" strike="noStrike" dirty="0">
                <a:solidFill>
                  <a:srgbClr val="0D0D0D"/>
                </a:solidFill>
                <a:effectLst/>
                <a:latin typeface="Söhne"/>
              </a:rPr>
              <a:t>Positive lightning often occurs in the form of a single strike without return strokes and typically lasts one to two tenths of a second.</a:t>
            </a:r>
          </a:p>
        </p:txBody>
      </p:sp>
    </p:spTree>
    <p:extLst>
      <p:ext uri="{BB962C8B-B14F-4D97-AF65-F5344CB8AC3E}">
        <p14:creationId xmlns:p14="http://schemas.microsoft.com/office/powerpoint/2010/main" val="3908859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19</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Frequency</a:t>
            </a:r>
            <a:r>
              <a:rPr lang="cs-CZ" sz="2000" dirty="0">
                <a:solidFill>
                  <a:schemeClr val="tx2"/>
                </a:solidFill>
              </a:rPr>
              <a:t> </a:t>
            </a:r>
            <a:r>
              <a:rPr lang="cs-CZ" sz="2000" dirty="0" err="1">
                <a:solidFill>
                  <a:schemeClr val="tx2"/>
                </a:solidFill>
              </a:rPr>
              <a:t>of</a:t>
            </a:r>
            <a:r>
              <a:rPr lang="cs-CZ" sz="2000" dirty="0">
                <a:solidFill>
                  <a:schemeClr val="tx2"/>
                </a:solidFill>
              </a:rPr>
              <a:t> </a:t>
            </a:r>
            <a:r>
              <a:rPr lang="cs-CZ" sz="2000" dirty="0" err="1">
                <a:solidFill>
                  <a:schemeClr val="tx2"/>
                </a:solidFill>
              </a:rPr>
              <a:t>lightning</a:t>
            </a:r>
            <a:r>
              <a:rPr lang="cs-CZ" sz="2000" dirty="0">
                <a:solidFill>
                  <a:schemeClr val="tx2"/>
                </a:solidFill>
              </a:rPr>
              <a:t>, </a:t>
            </a:r>
            <a:r>
              <a:rPr lang="cs-CZ" sz="2000" dirty="0" err="1">
                <a:solidFill>
                  <a:schemeClr val="tx2"/>
                </a:solidFill>
              </a:rPr>
              <a:t>measured</a:t>
            </a:r>
            <a:r>
              <a:rPr lang="cs-CZ" sz="2000" dirty="0">
                <a:solidFill>
                  <a:schemeClr val="tx2"/>
                </a:solidFill>
              </a:rPr>
              <a:t> </a:t>
            </a:r>
            <a:r>
              <a:rPr lang="cs-CZ" sz="2000" dirty="0" err="1">
                <a:solidFill>
                  <a:schemeClr val="tx2"/>
                </a:solidFill>
              </a:rPr>
              <a:t>currents</a:t>
            </a:r>
            <a:endParaRPr lang="cs-CZ" sz="2000" dirty="0">
              <a:solidFill>
                <a:schemeClr val="tx2"/>
              </a:solidFill>
            </a:endParaRPr>
          </a:p>
        </p:txBody>
      </p:sp>
      <p:pic>
        <p:nvPicPr>
          <p:cNvPr id="4" name="Picture 3" descr="A map of the world&#10;&#10;Description automatically generated with medium confidence">
            <a:extLst>
              <a:ext uri="{FF2B5EF4-FFF2-40B4-BE49-F238E27FC236}">
                <a16:creationId xmlns:a16="http://schemas.microsoft.com/office/drawing/2014/main" id="{8C3242C2-AFF2-5F5D-D57A-A5CD1B4CF46E}"/>
              </a:ext>
            </a:extLst>
          </p:cNvPr>
          <p:cNvPicPr>
            <a:picLocks noChangeAspect="1"/>
          </p:cNvPicPr>
          <p:nvPr/>
        </p:nvPicPr>
        <p:blipFill>
          <a:blip r:embed="rId4"/>
          <a:stretch>
            <a:fillRect/>
          </a:stretch>
        </p:blipFill>
        <p:spPr>
          <a:xfrm>
            <a:off x="648034" y="1260156"/>
            <a:ext cx="8109830" cy="5302581"/>
          </a:xfrm>
          <a:prstGeom prst="rect">
            <a:avLst/>
          </a:prstGeom>
        </p:spPr>
      </p:pic>
    </p:spTree>
    <p:extLst>
      <p:ext uri="{BB962C8B-B14F-4D97-AF65-F5344CB8AC3E}">
        <p14:creationId xmlns:p14="http://schemas.microsoft.com/office/powerpoint/2010/main" val="738430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19</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Frequency</a:t>
            </a:r>
            <a:r>
              <a:rPr lang="cs-CZ" sz="2000" dirty="0">
                <a:solidFill>
                  <a:schemeClr val="tx2"/>
                </a:solidFill>
              </a:rPr>
              <a:t> </a:t>
            </a:r>
            <a:r>
              <a:rPr lang="cs-CZ" sz="2000" dirty="0" err="1">
                <a:solidFill>
                  <a:schemeClr val="tx2"/>
                </a:solidFill>
              </a:rPr>
              <a:t>of</a:t>
            </a:r>
            <a:r>
              <a:rPr lang="cs-CZ" sz="2000" dirty="0">
                <a:solidFill>
                  <a:schemeClr val="tx2"/>
                </a:solidFill>
              </a:rPr>
              <a:t> </a:t>
            </a:r>
            <a:r>
              <a:rPr lang="cs-CZ" sz="2000" dirty="0" err="1">
                <a:solidFill>
                  <a:schemeClr val="tx2"/>
                </a:solidFill>
              </a:rPr>
              <a:t>lightning</a:t>
            </a:r>
            <a:r>
              <a:rPr lang="cs-CZ" sz="2000" dirty="0">
                <a:solidFill>
                  <a:schemeClr val="tx2"/>
                </a:solidFill>
              </a:rPr>
              <a:t>, </a:t>
            </a:r>
            <a:r>
              <a:rPr lang="cs-CZ" sz="2000" dirty="0" err="1">
                <a:solidFill>
                  <a:schemeClr val="tx2"/>
                </a:solidFill>
              </a:rPr>
              <a:t>measured</a:t>
            </a:r>
            <a:r>
              <a:rPr lang="cs-CZ" sz="2000" dirty="0">
                <a:solidFill>
                  <a:schemeClr val="tx2"/>
                </a:solidFill>
              </a:rPr>
              <a:t> </a:t>
            </a:r>
            <a:r>
              <a:rPr lang="cs-CZ" sz="2000" dirty="0" err="1">
                <a:solidFill>
                  <a:schemeClr val="tx2"/>
                </a:solidFill>
              </a:rPr>
              <a:t>currents</a:t>
            </a:r>
            <a:endParaRPr lang="cs-CZ" sz="2000" dirty="0">
              <a:solidFill>
                <a:schemeClr val="tx2"/>
              </a:solidFill>
            </a:endParaRPr>
          </a:p>
        </p:txBody>
      </p:sp>
      <p:pic>
        <p:nvPicPr>
          <p:cNvPr id="2" name="Picture 1" descr="A picture containing text, number, parallel, font&#10;&#10;Description automatically generated">
            <a:extLst>
              <a:ext uri="{FF2B5EF4-FFF2-40B4-BE49-F238E27FC236}">
                <a16:creationId xmlns:a16="http://schemas.microsoft.com/office/drawing/2014/main" id="{1576C704-ECE0-22F0-B299-6D12512019BD}"/>
              </a:ext>
            </a:extLst>
          </p:cNvPr>
          <p:cNvPicPr>
            <a:picLocks noChangeAspect="1"/>
          </p:cNvPicPr>
          <p:nvPr/>
        </p:nvPicPr>
        <p:blipFill>
          <a:blip r:embed="rId4"/>
          <a:stretch>
            <a:fillRect/>
          </a:stretch>
        </p:blipFill>
        <p:spPr>
          <a:xfrm>
            <a:off x="887615" y="1250492"/>
            <a:ext cx="7791726" cy="5231587"/>
          </a:xfrm>
          <a:prstGeom prst="rect">
            <a:avLst/>
          </a:prstGeom>
        </p:spPr>
      </p:pic>
    </p:spTree>
    <p:extLst>
      <p:ext uri="{BB962C8B-B14F-4D97-AF65-F5344CB8AC3E}">
        <p14:creationId xmlns:p14="http://schemas.microsoft.com/office/powerpoint/2010/main" val="299440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20</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Global</a:t>
            </a:r>
            <a:r>
              <a:rPr lang="cs-CZ" sz="2000" dirty="0">
                <a:solidFill>
                  <a:schemeClr val="tx2"/>
                </a:solidFill>
              </a:rPr>
              <a:t> </a:t>
            </a:r>
            <a:r>
              <a:rPr lang="cs-CZ" sz="2000" dirty="0" err="1">
                <a:solidFill>
                  <a:schemeClr val="tx2"/>
                </a:solidFill>
              </a:rPr>
              <a:t>electrical</a:t>
            </a:r>
            <a:r>
              <a:rPr lang="cs-CZ" sz="2000" dirty="0">
                <a:solidFill>
                  <a:schemeClr val="tx2"/>
                </a:solidFill>
              </a:rPr>
              <a:t> </a:t>
            </a:r>
            <a:r>
              <a:rPr lang="cs-CZ" sz="2000" dirty="0" err="1">
                <a:solidFill>
                  <a:schemeClr val="tx2"/>
                </a:solidFill>
              </a:rPr>
              <a:t>circuit</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1015663"/>
          </a:xfrm>
          <a:prstGeom prst="rect">
            <a:avLst/>
          </a:prstGeom>
          <a:noFill/>
        </p:spPr>
        <p:txBody>
          <a:bodyPr wrap="square" rtlCol="0">
            <a:spAutoFit/>
          </a:bodyPr>
          <a:lstStyle/>
          <a:p>
            <a:pPr marL="171450" indent="-171450" algn="l">
              <a:buFont typeface="Arial" panose="020B0604020202020204" pitchFamily="34" charset="0"/>
              <a:buChar char="•"/>
            </a:pPr>
            <a:r>
              <a:rPr lang="en-GB" sz="1200" b="0" i="0" u="none" strike="noStrike" dirty="0">
                <a:solidFill>
                  <a:srgbClr val="0D0D0D"/>
                </a:solidFill>
                <a:effectLst/>
                <a:latin typeface="Söhne"/>
              </a:rPr>
              <a:t>Atmospheric electrical activity is not limited solely to classic lightning.</a:t>
            </a:r>
          </a:p>
          <a:p>
            <a:pPr marL="171450" indent="-171450" algn="l">
              <a:buFont typeface="Arial" panose="020B0604020202020204" pitchFamily="34" charset="0"/>
              <a:buChar char="•"/>
            </a:pPr>
            <a:endParaRPr lang="en-GB" sz="1200" b="0" i="0" u="none" strike="noStrike" dirty="0">
              <a:solidFill>
                <a:srgbClr val="0D0D0D"/>
              </a:solidFill>
              <a:effectLst/>
              <a:latin typeface="Söhne"/>
            </a:endParaRPr>
          </a:p>
          <a:p>
            <a:pPr marL="171450" indent="-171450" algn="l">
              <a:buFont typeface="Arial" panose="020B0604020202020204" pitchFamily="34" charset="0"/>
              <a:buChar char="•"/>
            </a:pPr>
            <a:r>
              <a:rPr lang="en-GB" sz="1200" b="0" i="0" u="none" strike="noStrike" dirty="0">
                <a:solidFill>
                  <a:srgbClr val="0D0D0D"/>
                </a:solidFill>
                <a:effectLst/>
                <a:latin typeface="Söhne"/>
              </a:rPr>
              <a:t>Other components include: continuous picoampere current, TLE or transient luminous events, current caused by cosmic radiation, solar proton showers, relativistic electrons, gamma-ray bursts, terrestrial radioactivity and probably other, yet undocumented, phenomena</a:t>
            </a:r>
          </a:p>
        </p:txBody>
      </p:sp>
      <p:pic>
        <p:nvPicPr>
          <p:cNvPr id="4" name="Picture 3" descr="Diagram&#10;&#10;Description automatically generated">
            <a:extLst>
              <a:ext uri="{FF2B5EF4-FFF2-40B4-BE49-F238E27FC236}">
                <a16:creationId xmlns:a16="http://schemas.microsoft.com/office/drawing/2014/main" id="{74C7CF77-915E-CDB6-25B8-D6FCE7284F4A}"/>
              </a:ext>
            </a:extLst>
          </p:cNvPr>
          <p:cNvPicPr>
            <a:picLocks noChangeAspect="1"/>
          </p:cNvPicPr>
          <p:nvPr/>
        </p:nvPicPr>
        <p:blipFill>
          <a:blip r:embed="rId4"/>
          <a:stretch>
            <a:fillRect/>
          </a:stretch>
        </p:blipFill>
        <p:spPr>
          <a:xfrm>
            <a:off x="120464" y="2590893"/>
            <a:ext cx="4635012" cy="3723633"/>
          </a:xfrm>
          <a:prstGeom prst="rect">
            <a:avLst/>
          </a:prstGeom>
        </p:spPr>
      </p:pic>
      <p:pic>
        <p:nvPicPr>
          <p:cNvPr id="5" name="Picture 4" descr="A picture containing diagram, text, plan, drawing&#10;&#10;Description automatically generated">
            <a:extLst>
              <a:ext uri="{FF2B5EF4-FFF2-40B4-BE49-F238E27FC236}">
                <a16:creationId xmlns:a16="http://schemas.microsoft.com/office/drawing/2014/main" id="{76DA20FE-1DF3-57ED-66F5-E10897B0D301}"/>
              </a:ext>
            </a:extLst>
          </p:cNvPr>
          <p:cNvPicPr>
            <a:picLocks noChangeAspect="1"/>
          </p:cNvPicPr>
          <p:nvPr/>
        </p:nvPicPr>
        <p:blipFill>
          <a:blip r:embed="rId5"/>
          <a:stretch>
            <a:fillRect/>
          </a:stretch>
        </p:blipFill>
        <p:spPr>
          <a:xfrm>
            <a:off x="4755476" y="2698764"/>
            <a:ext cx="4237817" cy="2946988"/>
          </a:xfrm>
          <a:prstGeom prst="rect">
            <a:avLst/>
          </a:prstGeom>
        </p:spPr>
      </p:pic>
    </p:spTree>
    <p:extLst>
      <p:ext uri="{BB962C8B-B14F-4D97-AF65-F5344CB8AC3E}">
        <p14:creationId xmlns:p14="http://schemas.microsoft.com/office/powerpoint/2010/main" val="3534939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08595" y="244809"/>
            <a:ext cx="7537721" cy="400110"/>
          </a:xfrm>
          <a:prstGeom prst="rect">
            <a:avLst/>
          </a:prstGeom>
          <a:noFill/>
        </p:spPr>
        <p:txBody>
          <a:bodyPr wrap="square" rtlCol="0">
            <a:spAutoFit/>
          </a:bodyPr>
          <a:lstStyle/>
          <a:p>
            <a:pPr algn="ctr"/>
            <a:r>
              <a:rPr lang="cs-CZ" sz="2000" dirty="0">
                <a:solidFill>
                  <a:schemeClr val="tx2"/>
                </a:solidFill>
              </a:rPr>
              <a:t>TLE – </a:t>
            </a:r>
            <a:r>
              <a:rPr lang="cs-CZ" sz="2000" dirty="0" err="1">
                <a:solidFill>
                  <a:schemeClr val="tx2"/>
                </a:solidFill>
              </a:rPr>
              <a:t>transient</a:t>
            </a:r>
            <a:r>
              <a:rPr lang="cs-CZ" sz="2000" dirty="0">
                <a:solidFill>
                  <a:schemeClr val="tx2"/>
                </a:solidFill>
              </a:rPr>
              <a:t> </a:t>
            </a:r>
            <a:r>
              <a:rPr lang="cs-CZ" sz="2000" dirty="0" err="1">
                <a:solidFill>
                  <a:schemeClr val="tx2"/>
                </a:solidFill>
              </a:rPr>
              <a:t>luminous</a:t>
            </a:r>
            <a:r>
              <a:rPr lang="cs-CZ" sz="2000" dirty="0">
                <a:solidFill>
                  <a:schemeClr val="tx2"/>
                </a:solidFill>
              </a:rPr>
              <a:t> </a:t>
            </a:r>
            <a:r>
              <a:rPr lang="cs-CZ" sz="2000" dirty="0" err="1">
                <a:solidFill>
                  <a:schemeClr val="tx2"/>
                </a:solidFill>
              </a:rPr>
              <a:t>events</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1169551"/>
          </a:xfrm>
          <a:prstGeom prst="rect">
            <a:avLst/>
          </a:prstGeom>
          <a:noFill/>
        </p:spPr>
        <p:txBody>
          <a:bodyPr wrap="square" rtlCol="0">
            <a:spAutoFit/>
          </a:bodyPr>
          <a:lstStyle/>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This refers to </a:t>
            </a:r>
            <a:r>
              <a:rPr lang="en-GB" sz="1200" b="1" i="0" u="none" strike="noStrike" dirty="0">
                <a:solidFill>
                  <a:srgbClr val="0D0D0D"/>
                </a:solidFill>
                <a:effectLst/>
                <a:latin typeface="Söhne"/>
              </a:rPr>
              <a:t>lightning activity above the clouds</a:t>
            </a:r>
            <a:r>
              <a:rPr lang="en-GB" sz="1200" b="0" i="0" u="none" strike="noStrike" dirty="0">
                <a:solidFill>
                  <a:srgbClr val="0D0D0D"/>
                </a:solidFill>
                <a:effectLst/>
                <a:latin typeface="Söhne"/>
              </a:rPr>
              <a:t>, that is</a:t>
            </a:r>
            <a:r>
              <a:rPr lang="en-GB" sz="1200" b="1" i="0" u="none" strike="noStrike" dirty="0">
                <a:solidFill>
                  <a:srgbClr val="0D0D0D"/>
                </a:solidFill>
                <a:effectLst/>
                <a:latin typeface="Söhne"/>
              </a:rPr>
              <a:t>, from the cloud to the ionosphere</a:t>
            </a:r>
            <a:r>
              <a:rPr lang="en-GB" sz="1200" b="0" i="0" u="none" strike="noStrike" dirty="0">
                <a:solidFill>
                  <a:srgbClr val="0D0D0D"/>
                </a:solidFill>
                <a:effectLst/>
                <a:latin typeface="Söhne"/>
              </a:rPr>
              <a:t>.</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In the case of a discharge from a portion of a large thundercloud towards the ground, part of the cloud remains undischarged and thus reorganizes the electric field direction towards the ionosphere. Under various pressure, thermal, and ionization conditions, this then leads to above-cloud lightning.</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These are known as: </a:t>
            </a:r>
            <a:r>
              <a:rPr lang="en-GB" sz="1200" b="1" i="0" u="none" strike="noStrike" dirty="0">
                <a:solidFill>
                  <a:srgbClr val="0D0D0D"/>
                </a:solidFill>
                <a:effectLst/>
                <a:latin typeface="Söhne"/>
              </a:rPr>
              <a:t>elves, sprites, blue jets, tendrils, halos</a:t>
            </a:r>
            <a:r>
              <a:rPr lang="en-GB" sz="1200" b="0" i="0" u="none" strike="noStrike" dirty="0">
                <a:solidFill>
                  <a:srgbClr val="0D0D0D"/>
                </a:solidFill>
                <a:effectLst/>
                <a:latin typeface="Söhne"/>
              </a:rPr>
              <a:t>...</a:t>
            </a:r>
          </a:p>
        </p:txBody>
      </p:sp>
      <p:pic>
        <p:nvPicPr>
          <p:cNvPr id="5" name="Picture 4" descr="A picture containing text, screenshot&#10;&#10;Description automatically generated">
            <a:extLst>
              <a:ext uri="{FF2B5EF4-FFF2-40B4-BE49-F238E27FC236}">
                <a16:creationId xmlns:a16="http://schemas.microsoft.com/office/drawing/2014/main" id="{CC618F86-8AA7-CC7E-2FAE-DA98FCB291EF}"/>
              </a:ext>
            </a:extLst>
          </p:cNvPr>
          <p:cNvPicPr>
            <a:picLocks noChangeAspect="1"/>
          </p:cNvPicPr>
          <p:nvPr/>
        </p:nvPicPr>
        <p:blipFill>
          <a:blip r:embed="rId4"/>
          <a:stretch>
            <a:fillRect/>
          </a:stretch>
        </p:blipFill>
        <p:spPr>
          <a:xfrm>
            <a:off x="379755" y="2471947"/>
            <a:ext cx="5344900" cy="3941189"/>
          </a:xfrm>
          <a:prstGeom prst="rect">
            <a:avLst/>
          </a:prstGeom>
        </p:spPr>
      </p:pic>
      <p:sp>
        <p:nvSpPr>
          <p:cNvPr id="2" name="Rectangle 1">
            <a:extLst>
              <a:ext uri="{FF2B5EF4-FFF2-40B4-BE49-F238E27FC236}">
                <a16:creationId xmlns:a16="http://schemas.microsoft.com/office/drawing/2014/main" id="{A5CEFD19-A51C-28C0-10CD-67F222D81E93}"/>
              </a:ext>
            </a:extLst>
          </p:cNvPr>
          <p:cNvSpPr/>
          <p:nvPr/>
        </p:nvSpPr>
        <p:spPr>
          <a:xfrm>
            <a:off x="766669" y="4885476"/>
            <a:ext cx="4957986" cy="599607"/>
          </a:xfrm>
          <a:prstGeom prst="rect">
            <a:avLst/>
          </a:prstGeom>
          <a:solidFill>
            <a:schemeClr val="accent6">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dirty="0"/>
          </a:p>
        </p:txBody>
      </p:sp>
      <p:sp>
        <p:nvSpPr>
          <p:cNvPr id="7" name="TextBox 6">
            <a:extLst>
              <a:ext uri="{FF2B5EF4-FFF2-40B4-BE49-F238E27FC236}">
                <a16:creationId xmlns:a16="http://schemas.microsoft.com/office/drawing/2014/main" id="{4715462B-7F6F-7B68-CE55-1289220C1A6C}"/>
              </a:ext>
            </a:extLst>
          </p:cNvPr>
          <p:cNvSpPr txBox="1"/>
          <p:nvPr/>
        </p:nvSpPr>
        <p:spPr>
          <a:xfrm>
            <a:off x="4846776" y="4885892"/>
            <a:ext cx="883512" cy="738664"/>
          </a:xfrm>
          <a:prstGeom prst="rect">
            <a:avLst/>
          </a:prstGeom>
          <a:noFill/>
        </p:spPr>
        <p:txBody>
          <a:bodyPr wrap="none" rtlCol="0">
            <a:spAutoFit/>
          </a:bodyPr>
          <a:lstStyle/>
          <a:p>
            <a:pPr algn="ctr"/>
            <a:r>
              <a:rPr lang="cs-CZ" sz="1400" dirty="0">
                <a:solidFill>
                  <a:schemeClr val="bg1"/>
                </a:solidFill>
              </a:rPr>
              <a:t>ozonová</a:t>
            </a:r>
          </a:p>
          <a:p>
            <a:pPr algn="ctr"/>
            <a:r>
              <a:rPr lang="cs-CZ" sz="1400" dirty="0">
                <a:solidFill>
                  <a:schemeClr val="bg1"/>
                </a:solidFill>
              </a:rPr>
              <a:t>vrstva</a:t>
            </a:r>
          </a:p>
          <a:p>
            <a:endParaRPr lang="en-CZ" sz="1400" dirty="0">
              <a:solidFill>
                <a:schemeClr val="bg1"/>
              </a:solidFill>
            </a:endParaRPr>
          </a:p>
        </p:txBody>
      </p:sp>
      <p:pic>
        <p:nvPicPr>
          <p:cNvPr id="11" name="Picture 10">
            <a:extLst>
              <a:ext uri="{FF2B5EF4-FFF2-40B4-BE49-F238E27FC236}">
                <a16:creationId xmlns:a16="http://schemas.microsoft.com/office/drawing/2014/main" id="{3EDC1DF4-4C2D-F714-FA2B-A3835D21C3E5}"/>
              </a:ext>
            </a:extLst>
          </p:cNvPr>
          <p:cNvPicPr>
            <a:picLocks noChangeAspect="1"/>
          </p:cNvPicPr>
          <p:nvPr/>
        </p:nvPicPr>
        <p:blipFill>
          <a:blip r:embed="rId5"/>
          <a:stretch>
            <a:fillRect/>
          </a:stretch>
        </p:blipFill>
        <p:spPr>
          <a:xfrm>
            <a:off x="5914345" y="3429000"/>
            <a:ext cx="2603500" cy="2095500"/>
          </a:xfrm>
          <a:prstGeom prst="rect">
            <a:avLst/>
          </a:prstGeom>
        </p:spPr>
      </p:pic>
    </p:spTree>
    <p:extLst>
      <p:ext uri="{BB962C8B-B14F-4D97-AF65-F5344CB8AC3E}">
        <p14:creationId xmlns:p14="http://schemas.microsoft.com/office/powerpoint/2010/main" val="3453173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22</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TLE – </a:t>
            </a:r>
            <a:r>
              <a:rPr lang="cs-CZ" sz="2000" dirty="0" err="1">
                <a:solidFill>
                  <a:schemeClr val="tx2"/>
                </a:solidFill>
              </a:rPr>
              <a:t>transient</a:t>
            </a:r>
            <a:r>
              <a:rPr lang="cs-CZ" sz="2000" dirty="0">
                <a:solidFill>
                  <a:schemeClr val="tx2"/>
                </a:solidFill>
              </a:rPr>
              <a:t> </a:t>
            </a:r>
            <a:r>
              <a:rPr lang="cs-CZ" sz="2000" dirty="0" err="1">
                <a:solidFill>
                  <a:schemeClr val="tx2"/>
                </a:solidFill>
              </a:rPr>
              <a:t>luminous</a:t>
            </a:r>
            <a:r>
              <a:rPr lang="cs-CZ" sz="2000" dirty="0">
                <a:solidFill>
                  <a:schemeClr val="tx2"/>
                </a:solidFill>
              </a:rPr>
              <a:t> </a:t>
            </a:r>
            <a:r>
              <a:rPr lang="cs-CZ" sz="2000" dirty="0" err="1">
                <a:solidFill>
                  <a:schemeClr val="tx2"/>
                </a:solidFill>
              </a:rPr>
              <a:t>events</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1200329"/>
          </a:xfrm>
          <a:prstGeom prst="rect">
            <a:avLst/>
          </a:prstGeom>
          <a:noFill/>
        </p:spPr>
        <p:txBody>
          <a:bodyPr wrap="square" rtlCol="0">
            <a:spAutoFit/>
          </a:bodyPr>
          <a:lstStyle/>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This refers to </a:t>
            </a:r>
            <a:r>
              <a:rPr lang="en-GB" sz="1200" b="1" i="0" u="none" strike="noStrike" dirty="0">
                <a:solidFill>
                  <a:srgbClr val="0D0D0D"/>
                </a:solidFill>
                <a:effectLst/>
                <a:latin typeface="Söhne"/>
              </a:rPr>
              <a:t>lightning activity above the clouds</a:t>
            </a:r>
            <a:r>
              <a:rPr lang="en-GB" sz="1200" b="0" i="0" u="none" strike="noStrike" dirty="0">
                <a:solidFill>
                  <a:srgbClr val="0D0D0D"/>
                </a:solidFill>
                <a:effectLst/>
                <a:latin typeface="Söhne"/>
              </a:rPr>
              <a:t>, that is</a:t>
            </a:r>
            <a:r>
              <a:rPr lang="en-GB" sz="1200" b="1" i="0" u="none" strike="noStrike" dirty="0">
                <a:solidFill>
                  <a:srgbClr val="0D0D0D"/>
                </a:solidFill>
                <a:effectLst/>
                <a:latin typeface="Söhne"/>
              </a:rPr>
              <a:t>, from the cloud to the ionosphere</a:t>
            </a:r>
            <a:r>
              <a:rPr lang="en-GB" sz="1200" b="0" i="0" u="none" strike="noStrike" dirty="0">
                <a:solidFill>
                  <a:srgbClr val="0D0D0D"/>
                </a:solidFill>
                <a:effectLst/>
                <a:latin typeface="Söhne"/>
              </a:rPr>
              <a:t>.</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In the case of a discharge from a portion of a large thundercloud towards the ground, part of the cloud remains undischarged and thus reorganizes the electric field direction towards the ionosphere. Under various pressure, thermal, and ionization conditions, this then leads to above-cloud lightning.</a:t>
            </a:r>
          </a:p>
          <a:p>
            <a:pPr marL="171450" indent="-171450" algn="l">
              <a:spcAft>
                <a:spcPts val="600"/>
              </a:spcAft>
              <a:buFont typeface="Arial" panose="020B0604020202020204" pitchFamily="34" charset="0"/>
              <a:buChar char="•"/>
            </a:pPr>
            <a:r>
              <a:rPr lang="en-GB" sz="1200" b="0" i="0" u="none" strike="noStrike" dirty="0">
                <a:solidFill>
                  <a:srgbClr val="0D0D0D"/>
                </a:solidFill>
                <a:effectLst/>
                <a:latin typeface="Söhne"/>
              </a:rPr>
              <a:t>These are known as: </a:t>
            </a:r>
            <a:r>
              <a:rPr lang="en-GB" sz="1200" b="1" i="0" u="none" strike="noStrike" dirty="0">
                <a:solidFill>
                  <a:srgbClr val="0D0D0D"/>
                </a:solidFill>
                <a:effectLst/>
                <a:latin typeface="Söhne"/>
              </a:rPr>
              <a:t>elves, sprites, blue jets, tendrils, halos</a:t>
            </a:r>
            <a:r>
              <a:rPr lang="en-GB" sz="1200" b="0" i="0" u="none" strike="noStrike" dirty="0">
                <a:solidFill>
                  <a:srgbClr val="0D0D0D"/>
                </a:solidFill>
                <a:effectLst/>
                <a:latin typeface="Söhne"/>
              </a:rPr>
              <a:t>...</a:t>
            </a:r>
            <a:endParaRPr lang="cs-CZ" sz="1200" dirty="0">
              <a:cs typeface="Times New Roman"/>
            </a:endParaRPr>
          </a:p>
        </p:txBody>
      </p:sp>
      <p:pic>
        <p:nvPicPr>
          <p:cNvPr id="6" name="Picture 5" descr="Diagram&#10;&#10;Description automatically generated with medium confidence">
            <a:extLst>
              <a:ext uri="{FF2B5EF4-FFF2-40B4-BE49-F238E27FC236}">
                <a16:creationId xmlns:a16="http://schemas.microsoft.com/office/drawing/2014/main" id="{406FC6D6-DF2D-5AC4-FDD3-FB16C3B7F2EC}"/>
              </a:ext>
            </a:extLst>
          </p:cNvPr>
          <p:cNvPicPr>
            <a:picLocks noChangeAspect="1"/>
          </p:cNvPicPr>
          <p:nvPr/>
        </p:nvPicPr>
        <p:blipFill>
          <a:blip r:embed="rId4"/>
          <a:stretch>
            <a:fillRect/>
          </a:stretch>
        </p:blipFill>
        <p:spPr>
          <a:xfrm>
            <a:off x="733964" y="2713255"/>
            <a:ext cx="3215127" cy="2539648"/>
          </a:xfrm>
          <a:prstGeom prst="rect">
            <a:avLst/>
          </a:prstGeom>
        </p:spPr>
      </p:pic>
      <p:pic>
        <p:nvPicPr>
          <p:cNvPr id="10" name="Picture 9">
            <a:extLst>
              <a:ext uri="{FF2B5EF4-FFF2-40B4-BE49-F238E27FC236}">
                <a16:creationId xmlns:a16="http://schemas.microsoft.com/office/drawing/2014/main" id="{5EFBAA3F-C2FF-FEB5-8F97-A3D4E0D914CF}"/>
              </a:ext>
            </a:extLst>
          </p:cNvPr>
          <p:cNvPicPr>
            <a:picLocks noChangeAspect="1"/>
          </p:cNvPicPr>
          <p:nvPr/>
        </p:nvPicPr>
        <p:blipFill>
          <a:blip r:embed="rId5"/>
          <a:stretch>
            <a:fillRect/>
          </a:stretch>
        </p:blipFill>
        <p:spPr>
          <a:xfrm>
            <a:off x="3986306" y="3263401"/>
            <a:ext cx="5157694" cy="1439356"/>
          </a:xfrm>
          <a:prstGeom prst="rect">
            <a:avLst/>
          </a:prstGeom>
        </p:spPr>
      </p:pic>
    </p:spTree>
    <p:extLst>
      <p:ext uri="{BB962C8B-B14F-4D97-AF65-F5344CB8AC3E}">
        <p14:creationId xmlns:p14="http://schemas.microsoft.com/office/powerpoint/2010/main" val="3598135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23</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Origin</a:t>
            </a:r>
            <a:r>
              <a:rPr lang="cs-CZ" sz="2000" dirty="0">
                <a:solidFill>
                  <a:schemeClr val="tx2"/>
                </a:solidFill>
              </a:rPr>
              <a:t> </a:t>
            </a:r>
            <a:r>
              <a:rPr lang="cs-CZ" sz="2000" dirty="0" err="1">
                <a:solidFill>
                  <a:schemeClr val="tx2"/>
                </a:solidFill>
              </a:rPr>
              <a:t>of</a:t>
            </a:r>
            <a:r>
              <a:rPr lang="cs-CZ" sz="2000" dirty="0">
                <a:solidFill>
                  <a:schemeClr val="tx2"/>
                </a:solidFill>
              </a:rPr>
              <a:t> a sprite </a:t>
            </a:r>
            <a:r>
              <a:rPr lang="cs-CZ" sz="2000" dirty="0" err="1">
                <a:solidFill>
                  <a:schemeClr val="tx2"/>
                </a:solidFill>
              </a:rPr>
              <a:t>from</a:t>
            </a:r>
            <a:r>
              <a:rPr lang="cs-CZ" sz="2000" dirty="0">
                <a:solidFill>
                  <a:schemeClr val="tx2"/>
                </a:solidFill>
              </a:rPr>
              <a:t> a halo</a:t>
            </a:r>
          </a:p>
        </p:txBody>
      </p:sp>
      <p:sp>
        <p:nvSpPr>
          <p:cNvPr id="3" name="TextBox 2">
            <a:extLst>
              <a:ext uri="{FF2B5EF4-FFF2-40B4-BE49-F238E27FC236}">
                <a16:creationId xmlns:a16="http://schemas.microsoft.com/office/drawing/2014/main" id="{5E62E022-64C2-4A1C-76C2-D8189D2A0B17}"/>
              </a:ext>
            </a:extLst>
          </p:cNvPr>
          <p:cNvSpPr txBox="1"/>
          <p:nvPr/>
        </p:nvSpPr>
        <p:spPr>
          <a:xfrm>
            <a:off x="631767" y="5775441"/>
            <a:ext cx="7880465" cy="461665"/>
          </a:xfrm>
          <a:prstGeom prst="rect">
            <a:avLst/>
          </a:prstGeom>
          <a:noFill/>
        </p:spPr>
        <p:txBody>
          <a:bodyPr wrap="square" rtlCol="0">
            <a:spAutoFit/>
          </a:bodyPr>
          <a:lstStyle/>
          <a:p>
            <a:pPr algn="ctr"/>
            <a:r>
              <a:rPr lang="en-GB" sz="1200" b="1" i="0" u="none" strike="noStrike" dirty="0">
                <a:solidFill>
                  <a:srgbClr val="0D0D0D"/>
                </a:solidFill>
                <a:effectLst/>
                <a:highlight>
                  <a:srgbClr val="FFFFFF"/>
                </a:highlight>
                <a:latin typeface="Söhne"/>
              </a:rPr>
              <a:t>The record of the birth of a Sprite from Halo on July 6, 2011, at 73 km. </a:t>
            </a:r>
          </a:p>
          <a:p>
            <a:pPr algn="ctr"/>
            <a:r>
              <a:rPr lang="en-GB" sz="1200" b="0" i="0" u="none" strike="noStrike" dirty="0">
                <a:solidFill>
                  <a:srgbClr val="0D0D0D"/>
                </a:solidFill>
                <a:effectLst/>
                <a:highlight>
                  <a:srgbClr val="FFFFFF"/>
                </a:highlight>
                <a:latin typeface="Söhne"/>
              </a:rPr>
              <a:t>The transition hypothesis is a perturbation in the surrounding electron density in the upper mesosphere.</a:t>
            </a:r>
            <a:endParaRPr lang="cs-CZ" sz="1200" dirty="0">
              <a:cs typeface="Times New Roman"/>
            </a:endParaRPr>
          </a:p>
        </p:txBody>
      </p:sp>
      <p:sp>
        <p:nvSpPr>
          <p:cNvPr id="2" name="TextBox 1">
            <a:extLst>
              <a:ext uri="{FF2B5EF4-FFF2-40B4-BE49-F238E27FC236}">
                <a16:creationId xmlns:a16="http://schemas.microsoft.com/office/drawing/2014/main" id="{D9B922D0-67CB-BAB0-CA9C-EDD7D45AAF76}"/>
              </a:ext>
            </a:extLst>
          </p:cNvPr>
          <p:cNvSpPr txBox="1"/>
          <p:nvPr/>
        </p:nvSpPr>
        <p:spPr>
          <a:xfrm>
            <a:off x="2537180" y="6581001"/>
            <a:ext cx="6606820" cy="276999"/>
          </a:xfrm>
          <a:prstGeom prst="rect">
            <a:avLst/>
          </a:prstGeom>
          <a:noFill/>
        </p:spPr>
        <p:txBody>
          <a:bodyPr wrap="square" rtlCol="0">
            <a:spAutoFit/>
          </a:bodyPr>
          <a:lstStyle/>
          <a:p>
            <a:pPr algn="r"/>
            <a:r>
              <a:rPr lang="en-US" sz="1200" dirty="0">
                <a:cs typeface="Times New Roman"/>
              </a:rPr>
              <a:t>Liu et al. 2014 Nature Com.</a:t>
            </a:r>
          </a:p>
        </p:txBody>
      </p:sp>
      <p:pic>
        <p:nvPicPr>
          <p:cNvPr id="4" name="Picture 3">
            <a:extLst>
              <a:ext uri="{FF2B5EF4-FFF2-40B4-BE49-F238E27FC236}">
                <a16:creationId xmlns:a16="http://schemas.microsoft.com/office/drawing/2014/main" id="{F201CE7F-589B-7DF2-CE36-51ED35CEBC91}"/>
              </a:ext>
            </a:extLst>
          </p:cNvPr>
          <p:cNvPicPr>
            <a:picLocks noChangeAspect="1"/>
          </p:cNvPicPr>
          <p:nvPr/>
        </p:nvPicPr>
        <p:blipFill>
          <a:blip r:embed="rId4"/>
          <a:stretch>
            <a:fillRect/>
          </a:stretch>
        </p:blipFill>
        <p:spPr>
          <a:xfrm>
            <a:off x="1923977" y="3320019"/>
            <a:ext cx="6606821" cy="2111527"/>
          </a:xfrm>
          <a:prstGeom prst="rect">
            <a:avLst/>
          </a:prstGeom>
        </p:spPr>
      </p:pic>
      <p:sp>
        <p:nvSpPr>
          <p:cNvPr id="5" name="Curved Right Arrow 4">
            <a:extLst>
              <a:ext uri="{FF2B5EF4-FFF2-40B4-BE49-F238E27FC236}">
                <a16:creationId xmlns:a16="http://schemas.microsoft.com/office/drawing/2014/main" id="{FB219634-DB3D-662B-FAE7-441B94E2045B}"/>
              </a:ext>
            </a:extLst>
          </p:cNvPr>
          <p:cNvSpPr/>
          <p:nvPr/>
        </p:nvSpPr>
        <p:spPr>
          <a:xfrm>
            <a:off x="1155700" y="2603500"/>
            <a:ext cx="768277" cy="177228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pic>
        <p:nvPicPr>
          <p:cNvPr id="6" name="Picture 5">
            <a:extLst>
              <a:ext uri="{FF2B5EF4-FFF2-40B4-BE49-F238E27FC236}">
                <a16:creationId xmlns:a16="http://schemas.microsoft.com/office/drawing/2014/main" id="{F149A2DB-626F-74A0-0A2D-697E57E72136}"/>
              </a:ext>
            </a:extLst>
          </p:cNvPr>
          <p:cNvPicPr>
            <a:picLocks noChangeAspect="1"/>
          </p:cNvPicPr>
          <p:nvPr/>
        </p:nvPicPr>
        <p:blipFill>
          <a:blip r:embed="rId5"/>
          <a:stretch>
            <a:fillRect/>
          </a:stretch>
        </p:blipFill>
        <p:spPr>
          <a:xfrm>
            <a:off x="415498" y="1326119"/>
            <a:ext cx="8115300" cy="1993900"/>
          </a:xfrm>
          <a:prstGeom prst="rect">
            <a:avLst/>
          </a:prstGeom>
        </p:spPr>
      </p:pic>
    </p:spTree>
    <p:extLst>
      <p:ext uri="{BB962C8B-B14F-4D97-AF65-F5344CB8AC3E}">
        <p14:creationId xmlns:p14="http://schemas.microsoft.com/office/powerpoint/2010/main" val="1810257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24</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Other</a:t>
            </a:r>
            <a:r>
              <a:rPr lang="cs-CZ" sz="2000" dirty="0">
                <a:solidFill>
                  <a:schemeClr val="tx2"/>
                </a:solidFill>
              </a:rPr>
              <a:t> </a:t>
            </a:r>
            <a:r>
              <a:rPr lang="cs-CZ" sz="2000" dirty="0" err="1">
                <a:solidFill>
                  <a:schemeClr val="tx2"/>
                </a:solidFill>
              </a:rPr>
              <a:t>observations</a:t>
            </a:r>
            <a:r>
              <a:rPr lang="cs-CZ" sz="2000" dirty="0">
                <a:solidFill>
                  <a:schemeClr val="tx2"/>
                </a:solidFill>
              </a:rPr>
              <a:t> </a:t>
            </a:r>
          </a:p>
        </p:txBody>
      </p:sp>
      <p:sp>
        <p:nvSpPr>
          <p:cNvPr id="3" name="TextBox 2">
            <a:extLst>
              <a:ext uri="{FF2B5EF4-FFF2-40B4-BE49-F238E27FC236}">
                <a16:creationId xmlns:a16="http://schemas.microsoft.com/office/drawing/2014/main" id="{5E62E022-64C2-4A1C-76C2-D8189D2A0B17}"/>
              </a:ext>
            </a:extLst>
          </p:cNvPr>
          <p:cNvSpPr txBox="1"/>
          <p:nvPr/>
        </p:nvSpPr>
        <p:spPr>
          <a:xfrm>
            <a:off x="5585011" y="2414436"/>
            <a:ext cx="3047347" cy="1092607"/>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200" b="0" i="0" u="none" strike="noStrike" dirty="0">
                <a:solidFill>
                  <a:srgbClr val="0D0D0D"/>
                </a:solidFill>
                <a:effectLst/>
                <a:highlight>
                  <a:srgbClr val="FFFFFF"/>
                </a:highlight>
                <a:latin typeface="Söhne"/>
              </a:rPr>
              <a:t>Observation of Halo on July 31, 2006, above Mexico. </a:t>
            </a:r>
          </a:p>
          <a:p>
            <a:pPr marL="171450" indent="-171450">
              <a:spcAft>
                <a:spcPts val="600"/>
              </a:spcAft>
              <a:buFont typeface="Arial" panose="020B0604020202020204" pitchFamily="34" charset="0"/>
              <a:buChar char="•"/>
            </a:pPr>
            <a:r>
              <a:rPr lang="en-GB" sz="1200" b="0" i="0" u="none" strike="noStrike" dirty="0">
                <a:solidFill>
                  <a:srgbClr val="0D0D0D"/>
                </a:solidFill>
                <a:effectLst/>
                <a:highlight>
                  <a:srgbClr val="FFFFFF"/>
                </a:highlight>
                <a:latin typeface="Söhne"/>
              </a:rPr>
              <a:t>Record from the ISUAL module of the FORMOSAT-2 satellite of the Taiwan Space Agency.</a:t>
            </a:r>
            <a:endParaRPr lang="cs-CZ" sz="1200" dirty="0">
              <a:cs typeface="Times New Roman"/>
            </a:endParaRPr>
          </a:p>
        </p:txBody>
      </p:sp>
      <p:pic>
        <p:nvPicPr>
          <p:cNvPr id="4" name="Picture 3">
            <a:extLst>
              <a:ext uri="{FF2B5EF4-FFF2-40B4-BE49-F238E27FC236}">
                <a16:creationId xmlns:a16="http://schemas.microsoft.com/office/drawing/2014/main" id="{BF4C952D-9EC9-800A-F7BA-AE2A5F54D5B1}"/>
              </a:ext>
            </a:extLst>
          </p:cNvPr>
          <p:cNvPicPr>
            <a:picLocks noChangeAspect="1"/>
          </p:cNvPicPr>
          <p:nvPr/>
        </p:nvPicPr>
        <p:blipFill>
          <a:blip r:embed="rId4"/>
          <a:stretch>
            <a:fillRect/>
          </a:stretch>
        </p:blipFill>
        <p:spPr>
          <a:xfrm>
            <a:off x="1853100" y="1029215"/>
            <a:ext cx="3252969" cy="3236786"/>
          </a:xfrm>
          <a:prstGeom prst="rect">
            <a:avLst/>
          </a:prstGeom>
        </p:spPr>
      </p:pic>
      <p:pic>
        <p:nvPicPr>
          <p:cNvPr id="5" name="Picture 4">
            <a:extLst>
              <a:ext uri="{FF2B5EF4-FFF2-40B4-BE49-F238E27FC236}">
                <a16:creationId xmlns:a16="http://schemas.microsoft.com/office/drawing/2014/main" id="{0F742630-CD4F-BE2D-2FB3-6632F4209A79}"/>
              </a:ext>
            </a:extLst>
          </p:cNvPr>
          <p:cNvPicPr>
            <a:picLocks noChangeAspect="1"/>
          </p:cNvPicPr>
          <p:nvPr/>
        </p:nvPicPr>
        <p:blipFill>
          <a:blip r:embed="rId5"/>
          <a:stretch>
            <a:fillRect/>
          </a:stretch>
        </p:blipFill>
        <p:spPr>
          <a:xfrm>
            <a:off x="939139" y="4443564"/>
            <a:ext cx="6910121" cy="1802640"/>
          </a:xfrm>
          <a:prstGeom prst="rect">
            <a:avLst/>
          </a:prstGeom>
        </p:spPr>
      </p:pic>
      <p:sp>
        <p:nvSpPr>
          <p:cNvPr id="6" name="TextBox 5">
            <a:extLst>
              <a:ext uri="{FF2B5EF4-FFF2-40B4-BE49-F238E27FC236}">
                <a16:creationId xmlns:a16="http://schemas.microsoft.com/office/drawing/2014/main" id="{2569E649-E1B5-5CA2-B54F-7FE913005235}"/>
              </a:ext>
            </a:extLst>
          </p:cNvPr>
          <p:cNvSpPr txBox="1"/>
          <p:nvPr/>
        </p:nvSpPr>
        <p:spPr>
          <a:xfrm>
            <a:off x="2537180" y="6581001"/>
            <a:ext cx="6606820" cy="276999"/>
          </a:xfrm>
          <a:prstGeom prst="rect">
            <a:avLst/>
          </a:prstGeom>
          <a:noFill/>
        </p:spPr>
        <p:txBody>
          <a:bodyPr wrap="square" rtlCol="0">
            <a:spAutoFit/>
          </a:bodyPr>
          <a:lstStyle/>
          <a:p>
            <a:pPr algn="r"/>
            <a:r>
              <a:rPr lang="en-US" sz="1200" dirty="0" err="1">
                <a:cs typeface="Times New Roman"/>
              </a:rPr>
              <a:t>Kuo</a:t>
            </a:r>
            <a:r>
              <a:rPr lang="en-US" sz="1200" dirty="0">
                <a:cs typeface="Times New Roman"/>
              </a:rPr>
              <a:t> et al. 2013 JGR</a:t>
            </a:r>
          </a:p>
        </p:txBody>
      </p:sp>
      <p:pic>
        <p:nvPicPr>
          <p:cNvPr id="7" name="Picture 6">
            <a:extLst>
              <a:ext uri="{FF2B5EF4-FFF2-40B4-BE49-F238E27FC236}">
                <a16:creationId xmlns:a16="http://schemas.microsoft.com/office/drawing/2014/main" id="{27236CF7-43EB-82E4-61E8-C06A1EDBC9C2}"/>
              </a:ext>
            </a:extLst>
          </p:cNvPr>
          <p:cNvPicPr>
            <a:picLocks noChangeAspect="1"/>
          </p:cNvPicPr>
          <p:nvPr/>
        </p:nvPicPr>
        <p:blipFill>
          <a:blip r:embed="rId6"/>
          <a:stretch>
            <a:fillRect/>
          </a:stretch>
        </p:blipFill>
        <p:spPr>
          <a:xfrm>
            <a:off x="238615" y="1041265"/>
            <a:ext cx="1770592" cy="1689100"/>
          </a:xfrm>
          <a:prstGeom prst="rect">
            <a:avLst/>
          </a:prstGeom>
        </p:spPr>
      </p:pic>
      <p:sp>
        <p:nvSpPr>
          <p:cNvPr id="10" name="TextBox 9">
            <a:extLst>
              <a:ext uri="{FF2B5EF4-FFF2-40B4-BE49-F238E27FC236}">
                <a16:creationId xmlns:a16="http://schemas.microsoft.com/office/drawing/2014/main" id="{984BCB41-B0A5-05ED-118B-0F089BA37CFD}"/>
              </a:ext>
            </a:extLst>
          </p:cNvPr>
          <p:cNvSpPr txBox="1"/>
          <p:nvPr/>
        </p:nvSpPr>
        <p:spPr>
          <a:xfrm>
            <a:off x="5366771" y="5528823"/>
            <a:ext cx="1534658" cy="584775"/>
          </a:xfrm>
          <a:prstGeom prst="rect">
            <a:avLst/>
          </a:prstGeom>
          <a:noFill/>
        </p:spPr>
        <p:txBody>
          <a:bodyPr wrap="square" rtlCol="0">
            <a:spAutoFit/>
          </a:bodyPr>
          <a:lstStyle/>
          <a:p>
            <a:pPr algn="ctr"/>
            <a:r>
              <a:rPr lang="en-US" sz="1600" b="1" dirty="0">
                <a:solidFill>
                  <a:schemeClr val="bg1"/>
                </a:solidFill>
                <a:cs typeface="Times New Roman"/>
              </a:rPr>
              <a:t>30 </a:t>
            </a:r>
            <a:r>
              <a:rPr lang="en-US" sz="1600" b="1" dirty="0" err="1">
                <a:solidFill>
                  <a:schemeClr val="bg1"/>
                </a:solidFill>
                <a:cs typeface="Times New Roman"/>
              </a:rPr>
              <a:t>ms</a:t>
            </a:r>
            <a:endParaRPr lang="en-US" sz="1600" b="1" dirty="0">
              <a:solidFill>
                <a:schemeClr val="bg1"/>
              </a:solidFill>
              <a:cs typeface="Times New Roman"/>
            </a:endParaRPr>
          </a:p>
          <a:p>
            <a:pPr algn="ctr"/>
            <a:r>
              <a:rPr lang="en-US" sz="1600" b="1" dirty="0">
                <a:solidFill>
                  <a:schemeClr val="bg1"/>
                </a:solidFill>
                <a:cs typeface="Times New Roman"/>
              </a:rPr>
              <a:t>exposure</a:t>
            </a:r>
          </a:p>
        </p:txBody>
      </p:sp>
    </p:spTree>
    <p:extLst>
      <p:ext uri="{BB962C8B-B14F-4D97-AF65-F5344CB8AC3E}">
        <p14:creationId xmlns:p14="http://schemas.microsoft.com/office/powerpoint/2010/main" val="2398140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341760" cy="276999"/>
          </a:xfrm>
          <a:prstGeom prst="rect">
            <a:avLst/>
          </a:prstGeom>
          <a:noFill/>
        </p:spPr>
        <p:txBody>
          <a:bodyPr wrap="none" rtlCol="0">
            <a:spAutoFit/>
          </a:bodyPr>
          <a:lstStyle/>
          <a:p>
            <a:r>
              <a:rPr lang="de-DE" sz="1200" dirty="0">
                <a:cs typeface="Times New Roman" panose="02020603050405020304" pitchFamily="18" charset="0"/>
              </a:rPr>
              <a:t>25</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Plasma </a:t>
            </a:r>
            <a:r>
              <a:rPr lang="cs-CZ" sz="2000" dirty="0" err="1">
                <a:solidFill>
                  <a:schemeClr val="tx2"/>
                </a:solidFill>
              </a:rPr>
              <a:t>diagnostics</a:t>
            </a:r>
            <a:r>
              <a:rPr lang="cs-CZ" sz="2000" dirty="0">
                <a:solidFill>
                  <a:schemeClr val="tx2"/>
                </a:solidFill>
              </a:rPr>
              <a:t> </a:t>
            </a:r>
            <a:r>
              <a:rPr lang="cs-CZ" sz="2000" dirty="0" err="1">
                <a:solidFill>
                  <a:schemeClr val="tx2"/>
                </a:solidFill>
              </a:rPr>
              <a:t>from</a:t>
            </a:r>
            <a:r>
              <a:rPr lang="cs-CZ" sz="2000" dirty="0">
                <a:solidFill>
                  <a:schemeClr val="tx2"/>
                </a:solidFill>
              </a:rPr>
              <a:t> a </a:t>
            </a:r>
            <a:r>
              <a:rPr lang="cs-CZ" sz="2000" dirty="0" err="1">
                <a:solidFill>
                  <a:schemeClr val="tx2"/>
                </a:solidFill>
              </a:rPr>
              <a:t>satellite</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834966" y="4987168"/>
            <a:ext cx="7880465" cy="276999"/>
          </a:xfrm>
          <a:prstGeom prst="rect">
            <a:avLst/>
          </a:prstGeom>
          <a:noFill/>
        </p:spPr>
        <p:txBody>
          <a:bodyPr wrap="square" rtlCol="0">
            <a:spAutoFit/>
          </a:bodyPr>
          <a:lstStyle/>
          <a:p>
            <a:pPr marL="171450" indent="-171450" algn="ctr">
              <a:buFont typeface="Arial" panose="020B0604020202020204" pitchFamily="34" charset="0"/>
              <a:buChar char="•"/>
            </a:pPr>
            <a:r>
              <a:rPr lang="cs-CZ" sz="1200" dirty="0" err="1">
                <a:cs typeface="Times New Roman"/>
              </a:rPr>
              <a:t>Measuring</a:t>
            </a:r>
            <a:r>
              <a:rPr lang="cs-CZ" sz="1200" dirty="0">
                <a:cs typeface="Times New Roman"/>
              </a:rPr>
              <a:t> </a:t>
            </a:r>
            <a:r>
              <a:rPr lang="cs-CZ" sz="1200" dirty="0" err="1">
                <a:cs typeface="Times New Roman"/>
              </a:rPr>
              <a:t>electric</a:t>
            </a:r>
            <a:r>
              <a:rPr lang="cs-CZ" sz="1200" dirty="0">
                <a:cs typeface="Times New Roman"/>
              </a:rPr>
              <a:t> </a:t>
            </a:r>
            <a:r>
              <a:rPr lang="cs-CZ" sz="1200" dirty="0" err="1">
                <a:cs typeface="Times New Roman"/>
              </a:rPr>
              <a:t>field</a:t>
            </a:r>
            <a:r>
              <a:rPr lang="cs-CZ" sz="1200" dirty="0">
                <a:cs typeface="Times New Roman"/>
              </a:rPr>
              <a:t> </a:t>
            </a:r>
            <a:r>
              <a:rPr lang="cs-CZ" sz="1200" dirty="0" err="1">
                <a:cs typeface="Times New Roman"/>
              </a:rPr>
              <a:t>based</a:t>
            </a:r>
            <a:r>
              <a:rPr lang="cs-CZ" sz="1200" dirty="0">
                <a:cs typeface="Times New Roman"/>
              </a:rPr>
              <a:t> on a </a:t>
            </a:r>
            <a:r>
              <a:rPr lang="cs-CZ" sz="1200" dirty="0" err="1">
                <a:cs typeface="Times New Roman"/>
              </a:rPr>
              <a:t>spectrometer</a:t>
            </a:r>
            <a:r>
              <a:rPr lang="cs-CZ" sz="1200" dirty="0">
                <a:cs typeface="Times New Roman"/>
              </a:rPr>
              <a:t> </a:t>
            </a:r>
            <a:r>
              <a:rPr lang="cs-CZ" sz="1200" dirty="0" err="1">
                <a:cs typeface="Times New Roman"/>
              </a:rPr>
              <a:t>mounted</a:t>
            </a:r>
            <a:r>
              <a:rPr lang="cs-CZ" sz="1200" dirty="0">
                <a:cs typeface="Times New Roman"/>
              </a:rPr>
              <a:t> on a </a:t>
            </a:r>
            <a:r>
              <a:rPr lang="cs-CZ" sz="1200" dirty="0" err="1">
                <a:cs typeface="Times New Roman"/>
              </a:rPr>
              <a:t>satellite</a:t>
            </a:r>
            <a:endParaRPr lang="cs-CZ" sz="1200" dirty="0">
              <a:cs typeface="Times New Roman"/>
            </a:endParaRPr>
          </a:p>
        </p:txBody>
      </p:sp>
      <p:sp>
        <p:nvSpPr>
          <p:cNvPr id="4" name="TextBox 3">
            <a:extLst>
              <a:ext uri="{FF2B5EF4-FFF2-40B4-BE49-F238E27FC236}">
                <a16:creationId xmlns:a16="http://schemas.microsoft.com/office/drawing/2014/main" id="{7A7F1548-6307-BB85-84CA-7030DF53E872}"/>
              </a:ext>
            </a:extLst>
          </p:cNvPr>
          <p:cNvSpPr txBox="1"/>
          <p:nvPr/>
        </p:nvSpPr>
        <p:spPr>
          <a:xfrm>
            <a:off x="2537180" y="6581001"/>
            <a:ext cx="6606820" cy="276999"/>
          </a:xfrm>
          <a:prstGeom prst="rect">
            <a:avLst/>
          </a:prstGeom>
          <a:noFill/>
        </p:spPr>
        <p:txBody>
          <a:bodyPr wrap="square" rtlCol="0">
            <a:spAutoFit/>
          </a:bodyPr>
          <a:lstStyle/>
          <a:p>
            <a:pPr algn="r"/>
            <a:r>
              <a:rPr lang="en-US" sz="1200" dirty="0">
                <a:cs typeface="Times New Roman"/>
              </a:rPr>
              <a:t>Pérez-</a:t>
            </a:r>
            <a:r>
              <a:rPr lang="en-US" sz="1200" dirty="0" err="1">
                <a:cs typeface="Times New Roman"/>
              </a:rPr>
              <a:t>Invernón</a:t>
            </a:r>
            <a:r>
              <a:rPr lang="en-US" sz="1200" dirty="0">
                <a:cs typeface="Times New Roman"/>
              </a:rPr>
              <a:t> et al. 2018 JGR</a:t>
            </a:r>
          </a:p>
        </p:txBody>
      </p:sp>
      <p:pic>
        <p:nvPicPr>
          <p:cNvPr id="5" name="Picture 4">
            <a:extLst>
              <a:ext uri="{FF2B5EF4-FFF2-40B4-BE49-F238E27FC236}">
                <a16:creationId xmlns:a16="http://schemas.microsoft.com/office/drawing/2014/main" id="{3D530548-713C-456D-3ACB-5D395328BDB9}"/>
              </a:ext>
            </a:extLst>
          </p:cNvPr>
          <p:cNvPicPr>
            <a:picLocks noChangeAspect="1"/>
          </p:cNvPicPr>
          <p:nvPr/>
        </p:nvPicPr>
        <p:blipFill>
          <a:blip r:embed="rId4"/>
          <a:stretch>
            <a:fillRect/>
          </a:stretch>
        </p:blipFill>
        <p:spPr>
          <a:xfrm>
            <a:off x="4865166" y="1715952"/>
            <a:ext cx="4119514" cy="2981575"/>
          </a:xfrm>
          <a:prstGeom prst="rect">
            <a:avLst/>
          </a:prstGeom>
        </p:spPr>
      </p:pic>
      <p:pic>
        <p:nvPicPr>
          <p:cNvPr id="6" name="Picture 5">
            <a:extLst>
              <a:ext uri="{FF2B5EF4-FFF2-40B4-BE49-F238E27FC236}">
                <a16:creationId xmlns:a16="http://schemas.microsoft.com/office/drawing/2014/main" id="{C78A48D7-ADBD-F7BA-0332-59D1B99E2B55}"/>
              </a:ext>
            </a:extLst>
          </p:cNvPr>
          <p:cNvPicPr>
            <a:picLocks noChangeAspect="1"/>
          </p:cNvPicPr>
          <p:nvPr/>
        </p:nvPicPr>
        <p:blipFill>
          <a:blip r:embed="rId5"/>
          <a:stretch>
            <a:fillRect/>
          </a:stretch>
        </p:blipFill>
        <p:spPr>
          <a:xfrm>
            <a:off x="170880" y="1720512"/>
            <a:ext cx="4119513" cy="3018445"/>
          </a:xfrm>
          <a:prstGeom prst="rect">
            <a:avLst/>
          </a:prstGeom>
        </p:spPr>
      </p:pic>
      <p:sp>
        <p:nvSpPr>
          <p:cNvPr id="7" name="Right Arrow 6">
            <a:extLst>
              <a:ext uri="{FF2B5EF4-FFF2-40B4-BE49-F238E27FC236}">
                <a16:creationId xmlns:a16="http://schemas.microsoft.com/office/drawing/2014/main" id="{0BB111D7-FE04-7D6B-4501-FD0326A0BC55}"/>
              </a:ext>
            </a:extLst>
          </p:cNvPr>
          <p:cNvSpPr/>
          <p:nvPr/>
        </p:nvSpPr>
        <p:spPr>
          <a:xfrm>
            <a:off x="4399979" y="2806689"/>
            <a:ext cx="381000" cy="800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1" name="Right Arrow 10">
            <a:extLst>
              <a:ext uri="{FF2B5EF4-FFF2-40B4-BE49-F238E27FC236}">
                <a16:creationId xmlns:a16="http://schemas.microsoft.com/office/drawing/2014/main" id="{7132C859-8035-2A25-114A-5739799C850C}"/>
              </a:ext>
            </a:extLst>
          </p:cNvPr>
          <p:cNvSpPr/>
          <p:nvPr/>
        </p:nvSpPr>
        <p:spPr>
          <a:xfrm>
            <a:off x="6211709" y="1882359"/>
            <a:ext cx="599606" cy="359764"/>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5311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1</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Opakování </a:t>
            </a: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5324535"/>
          </a:xfrm>
          <a:prstGeom prst="rect">
            <a:avLst/>
          </a:prstGeom>
          <a:noFill/>
        </p:spPr>
        <p:txBody>
          <a:bodyPr wrap="square" rtlCol="0">
            <a:spAutoFit/>
          </a:bodyPr>
          <a:lstStyle/>
          <a:p>
            <a:pPr marL="171450" indent="-171450">
              <a:buFont typeface="Arial" panose="020B0604020202020204" pitchFamily="34" charset="0"/>
              <a:buChar char="•"/>
            </a:pPr>
            <a:r>
              <a:rPr lang="cs-CZ" sz="1200" dirty="0" err="1">
                <a:cs typeface="Times New Roman"/>
              </a:rPr>
              <a:t>We</a:t>
            </a:r>
            <a:r>
              <a:rPr lang="cs-CZ" sz="1200" dirty="0">
                <a:cs typeface="Times New Roman"/>
              </a:rPr>
              <a:t> </a:t>
            </a:r>
            <a:r>
              <a:rPr lang="cs-CZ" sz="1200" dirty="0" err="1">
                <a:cs typeface="Times New Roman"/>
              </a:rPr>
              <a:t>know</a:t>
            </a:r>
            <a:r>
              <a:rPr lang="cs-CZ" sz="1200" dirty="0">
                <a:cs typeface="Times New Roman"/>
              </a:rPr>
              <a:t> </a:t>
            </a:r>
            <a:r>
              <a:rPr lang="cs-CZ" sz="1200" dirty="0" err="1">
                <a:cs typeface="Times New Roman"/>
              </a:rPr>
              <a:t>that</a:t>
            </a:r>
            <a:r>
              <a:rPr lang="cs-CZ" sz="1200" dirty="0">
                <a:cs typeface="Times New Roman"/>
              </a:rPr>
              <a:t> E-</a:t>
            </a:r>
            <a:r>
              <a:rPr lang="cs-CZ" sz="1200" dirty="0" err="1">
                <a:cs typeface="Times New Roman"/>
              </a:rPr>
              <a:t>field</a:t>
            </a:r>
            <a:r>
              <a:rPr lang="cs-CZ" sz="1200" dirty="0">
                <a:cs typeface="Times New Roman"/>
              </a:rPr>
              <a:t> </a:t>
            </a:r>
            <a:r>
              <a:rPr lang="cs-CZ" sz="1200" dirty="0" err="1">
                <a:cs typeface="Times New Roman"/>
              </a:rPr>
              <a:t>deformations</a:t>
            </a:r>
            <a:r>
              <a:rPr lang="cs-CZ" sz="1200" dirty="0">
                <a:cs typeface="Times New Roman"/>
              </a:rPr>
              <a:t> lead to </a:t>
            </a:r>
            <a:r>
              <a:rPr lang="cs-CZ" sz="1200" dirty="0" err="1">
                <a:cs typeface="Times New Roman"/>
              </a:rPr>
              <a:t>different</a:t>
            </a:r>
            <a:r>
              <a:rPr lang="cs-CZ" sz="1200" dirty="0">
                <a:cs typeface="Times New Roman"/>
              </a:rPr>
              <a:t> </a:t>
            </a:r>
            <a:r>
              <a:rPr lang="cs-CZ" sz="1200" dirty="0" err="1">
                <a:cs typeface="Times New Roman"/>
              </a:rPr>
              <a:t>ignition</a:t>
            </a:r>
            <a:r>
              <a:rPr lang="cs-CZ" sz="1200" dirty="0">
                <a:cs typeface="Times New Roman"/>
              </a:rPr>
              <a:t> </a:t>
            </a:r>
            <a:r>
              <a:rPr lang="cs-CZ" sz="1200" dirty="0" err="1">
                <a:cs typeface="Times New Roman"/>
              </a:rPr>
              <a:t>mechanisms</a:t>
            </a:r>
            <a:r>
              <a:rPr lang="cs-CZ" sz="1200" dirty="0">
                <a:cs typeface="Times New Roman"/>
              </a:rPr>
              <a:t> / </a:t>
            </a:r>
            <a:r>
              <a:rPr lang="cs-CZ" sz="1200" dirty="0" err="1">
                <a:cs typeface="Times New Roman"/>
              </a:rPr>
              <a:t>structures</a:t>
            </a:r>
            <a:r>
              <a:rPr lang="cs-CZ" sz="1200" dirty="0">
                <a:cs typeface="Times New Roman"/>
              </a:rPr>
              <a:t> </a:t>
            </a:r>
          </a:p>
          <a:p>
            <a:pPr marL="171450" indent="-171450">
              <a:buFont typeface="Arial" panose="020B0604020202020204" pitchFamily="34" charset="0"/>
              <a:buChar char="•"/>
            </a:pPr>
            <a:r>
              <a:rPr lang="cs-CZ" sz="1200" dirty="0" err="1">
                <a:cs typeface="Times New Roman"/>
              </a:rPr>
              <a:t>We</a:t>
            </a:r>
            <a:r>
              <a:rPr lang="cs-CZ" sz="1200" dirty="0">
                <a:cs typeface="Times New Roman"/>
              </a:rPr>
              <a:t> </a:t>
            </a:r>
            <a:r>
              <a:rPr lang="cs-CZ" sz="1200" dirty="0" err="1">
                <a:cs typeface="Times New Roman"/>
              </a:rPr>
              <a:t>talked</a:t>
            </a:r>
            <a:r>
              <a:rPr lang="cs-CZ" sz="1200" dirty="0">
                <a:cs typeface="Times New Roman"/>
              </a:rPr>
              <a:t> </a:t>
            </a:r>
            <a:r>
              <a:rPr lang="cs-CZ" sz="1200" dirty="0" err="1">
                <a:cs typeface="Times New Roman"/>
              </a:rPr>
              <a:t>about</a:t>
            </a:r>
            <a:r>
              <a:rPr lang="cs-CZ" sz="1200" dirty="0">
                <a:cs typeface="Times New Roman"/>
              </a:rPr>
              <a:t> </a:t>
            </a:r>
            <a:r>
              <a:rPr lang="cs-CZ" sz="1200" dirty="0" err="1">
                <a:cs typeface="Times New Roman"/>
              </a:rPr>
              <a:t>filaments</a:t>
            </a:r>
            <a:r>
              <a:rPr lang="cs-CZ" sz="1200" dirty="0">
                <a:cs typeface="Times New Roman"/>
              </a:rPr>
              <a:t>, </a:t>
            </a:r>
            <a:r>
              <a:rPr lang="cs-CZ" sz="1200" dirty="0" err="1">
                <a:cs typeface="Times New Roman"/>
              </a:rPr>
              <a:t>streamers</a:t>
            </a:r>
            <a:r>
              <a:rPr lang="cs-CZ" sz="1200" dirty="0">
                <a:cs typeface="Times New Roman"/>
              </a:rPr>
              <a:t>, </a:t>
            </a:r>
            <a:r>
              <a:rPr lang="cs-CZ" sz="1200" dirty="0" err="1">
                <a:cs typeface="Times New Roman"/>
              </a:rPr>
              <a:t>etc</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algn="ctr"/>
            <a:r>
              <a:rPr lang="cs-CZ" sz="1600" b="1" dirty="0">
                <a:cs typeface="Times New Roman"/>
              </a:rPr>
              <a:t>But on </a:t>
            </a:r>
            <a:r>
              <a:rPr lang="cs-CZ" sz="1600" b="1" dirty="0" err="1">
                <a:cs typeface="Times New Roman"/>
              </a:rPr>
              <a:t>what</a:t>
            </a:r>
            <a:r>
              <a:rPr lang="cs-CZ" sz="1600" b="1" dirty="0">
                <a:cs typeface="Times New Roman"/>
              </a:rPr>
              <a:t> </a:t>
            </a:r>
            <a:r>
              <a:rPr lang="cs-CZ" sz="1600" b="1" dirty="0" err="1">
                <a:cs typeface="Times New Roman"/>
              </a:rPr>
              <a:t>distances</a:t>
            </a:r>
            <a:r>
              <a:rPr lang="cs-CZ" sz="1600" b="1" dirty="0">
                <a:cs typeface="Times New Roman"/>
              </a:rPr>
              <a:t> </a:t>
            </a:r>
            <a:r>
              <a:rPr lang="cs-CZ" sz="1600" b="1" dirty="0" err="1">
                <a:cs typeface="Times New Roman"/>
              </a:rPr>
              <a:t>does</a:t>
            </a:r>
            <a:r>
              <a:rPr lang="cs-CZ" sz="1600" b="1" dirty="0">
                <a:cs typeface="Times New Roman"/>
              </a:rPr>
              <a:t> </a:t>
            </a:r>
            <a:r>
              <a:rPr lang="cs-CZ" sz="1600" b="1" dirty="0" err="1">
                <a:cs typeface="Times New Roman"/>
              </a:rPr>
              <a:t>this</a:t>
            </a:r>
            <a:r>
              <a:rPr lang="cs-CZ" sz="1600" b="1" dirty="0">
                <a:cs typeface="Times New Roman"/>
              </a:rPr>
              <a:t> </a:t>
            </a:r>
            <a:r>
              <a:rPr lang="cs-CZ" sz="1600" b="1" dirty="0" err="1">
                <a:cs typeface="Times New Roman"/>
              </a:rPr>
              <a:t>work</a:t>
            </a:r>
            <a:r>
              <a:rPr lang="cs-CZ" sz="1600" b="1" dirty="0">
                <a:cs typeface="Times New Roman"/>
              </a:rPr>
              <a:t>? </a:t>
            </a:r>
            <a:r>
              <a:rPr lang="cs-CZ" sz="1600" b="1" dirty="0" err="1">
                <a:cs typeface="Times New Roman"/>
              </a:rPr>
              <a:t>How</a:t>
            </a:r>
            <a:r>
              <a:rPr lang="cs-CZ" sz="1600" b="1" dirty="0">
                <a:cs typeface="Times New Roman"/>
              </a:rPr>
              <a:t> far </a:t>
            </a:r>
            <a:r>
              <a:rPr lang="cs-CZ" sz="1600" b="1" dirty="0" err="1">
                <a:cs typeface="Times New Roman"/>
              </a:rPr>
              <a:t>can</a:t>
            </a:r>
            <a:r>
              <a:rPr lang="cs-CZ" sz="1600" b="1" dirty="0">
                <a:cs typeface="Times New Roman"/>
              </a:rPr>
              <a:t> a </a:t>
            </a:r>
            <a:r>
              <a:rPr lang="cs-CZ" sz="1600" b="1" dirty="0" err="1">
                <a:cs typeface="Times New Roman"/>
              </a:rPr>
              <a:t>streamer</a:t>
            </a:r>
            <a:r>
              <a:rPr lang="cs-CZ" sz="1600" b="1" dirty="0">
                <a:cs typeface="Times New Roman"/>
              </a:rPr>
              <a:t> </a:t>
            </a:r>
            <a:r>
              <a:rPr lang="cs-CZ" sz="1600" b="1" dirty="0" err="1">
                <a:cs typeface="Times New Roman"/>
              </a:rPr>
              <a:t>travel</a:t>
            </a:r>
            <a:r>
              <a:rPr lang="cs-CZ" sz="1600" b="1"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endParaRPr lang="cs-CZ" sz="1200" dirty="0">
              <a:cs typeface="Times New Roman"/>
            </a:endParaRPr>
          </a:p>
          <a:p>
            <a:pPr algn="ctr"/>
            <a:r>
              <a:rPr lang="cs-CZ" sz="1200" dirty="0" err="1">
                <a:cs typeface="Times New Roman"/>
              </a:rPr>
              <a:t>Key</a:t>
            </a:r>
            <a:r>
              <a:rPr lang="cs-CZ" sz="1200" dirty="0">
                <a:cs typeface="Times New Roman"/>
              </a:rPr>
              <a:t> reference </a:t>
            </a:r>
            <a:r>
              <a:rPr lang="cs-CZ" sz="1200" dirty="0" err="1">
                <a:cs typeface="Times New Roman"/>
              </a:rPr>
              <a:t>for</a:t>
            </a:r>
            <a:r>
              <a:rPr lang="cs-CZ" sz="1200" dirty="0">
                <a:cs typeface="Times New Roman"/>
              </a:rPr>
              <a:t> </a:t>
            </a:r>
            <a:r>
              <a:rPr lang="cs-CZ" sz="1200" dirty="0" err="1">
                <a:cs typeface="Times New Roman"/>
              </a:rPr>
              <a:t>this</a:t>
            </a:r>
            <a:r>
              <a:rPr lang="cs-CZ" sz="1200" dirty="0">
                <a:cs typeface="Times New Roman"/>
              </a:rPr>
              <a:t> talk: </a:t>
            </a:r>
            <a:r>
              <a:rPr lang="cs-CZ" sz="1200" dirty="0" err="1">
                <a:cs typeface="Times New Roman"/>
              </a:rPr>
              <a:t>Beroual</a:t>
            </a:r>
            <a:r>
              <a:rPr lang="cs-CZ" sz="1200" dirty="0">
                <a:cs typeface="Times New Roman"/>
              </a:rPr>
              <a:t> a </a:t>
            </a:r>
            <a:r>
              <a:rPr lang="cs-CZ" sz="1200" dirty="0" err="1">
                <a:cs typeface="Times New Roman"/>
              </a:rPr>
              <a:t>Fofana</a:t>
            </a:r>
            <a:r>
              <a:rPr lang="cs-CZ" sz="1200" dirty="0">
                <a:cs typeface="Times New Roman"/>
              </a:rPr>
              <a:t> 2016 </a:t>
            </a:r>
            <a:r>
              <a:rPr lang="cs-CZ" sz="1200" dirty="0" err="1">
                <a:cs typeface="Times New Roman"/>
              </a:rPr>
              <a:t>Discharge</a:t>
            </a:r>
            <a:r>
              <a:rPr lang="cs-CZ" sz="1200" dirty="0">
                <a:cs typeface="Times New Roman"/>
              </a:rPr>
              <a:t> in long air </a:t>
            </a:r>
            <a:r>
              <a:rPr lang="cs-CZ" sz="1200" dirty="0" err="1">
                <a:cs typeface="Times New Roman"/>
              </a:rPr>
              <a:t>gaps</a:t>
            </a:r>
            <a:r>
              <a:rPr lang="cs-CZ" sz="1200" dirty="0">
                <a:cs typeface="Times New Roman"/>
              </a:rPr>
              <a:t>: modelling and </a:t>
            </a:r>
            <a:r>
              <a:rPr lang="cs-CZ" sz="1200" dirty="0" err="1">
                <a:cs typeface="Times New Roman"/>
              </a:rPr>
              <a:t>applications</a:t>
            </a:r>
            <a:r>
              <a:rPr lang="cs-CZ" sz="1200" dirty="0">
                <a:cs typeface="Times New Roman"/>
              </a:rPr>
              <a:t>, IOP </a:t>
            </a:r>
            <a:r>
              <a:rPr lang="cs-CZ" sz="1200" dirty="0" err="1">
                <a:cs typeface="Times New Roman"/>
              </a:rPr>
              <a:t>Publishing</a:t>
            </a:r>
            <a:r>
              <a:rPr lang="cs-CZ" sz="1200" dirty="0">
                <a:cs typeface="Times New Roman"/>
              </a:rPr>
              <a:t>, Bristol UK</a:t>
            </a:r>
          </a:p>
        </p:txBody>
      </p:sp>
      <p:pic>
        <p:nvPicPr>
          <p:cNvPr id="4" name="Picture 3">
            <a:extLst>
              <a:ext uri="{FF2B5EF4-FFF2-40B4-BE49-F238E27FC236}">
                <a16:creationId xmlns:a16="http://schemas.microsoft.com/office/drawing/2014/main" id="{C4FFE1F8-D754-5930-C180-E9026BBB510D}"/>
              </a:ext>
            </a:extLst>
          </p:cNvPr>
          <p:cNvPicPr>
            <a:picLocks noChangeAspect="1"/>
          </p:cNvPicPr>
          <p:nvPr/>
        </p:nvPicPr>
        <p:blipFill>
          <a:blip r:embed="rId4"/>
          <a:stretch>
            <a:fillRect/>
          </a:stretch>
        </p:blipFill>
        <p:spPr>
          <a:xfrm>
            <a:off x="1923454" y="2049945"/>
            <a:ext cx="5119870" cy="3343459"/>
          </a:xfrm>
          <a:prstGeom prst="rect">
            <a:avLst/>
          </a:prstGeom>
        </p:spPr>
      </p:pic>
    </p:spTree>
    <p:extLst>
      <p:ext uri="{BB962C8B-B14F-4D97-AF65-F5344CB8AC3E}">
        <p14:creationId xmlns:p14="http://schemas.microsoft.com/office/powerpoint/2010/main" val="1660106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B42E-4417-6F8C-B3E0-CE24F5383759}"/>
              </a:ext>
            </a:extLst>
          </p:cNvPr>
          <p:cNvSpPr>
            <a:spLocks noGrp="1"/>
          </p:cNvSpPr>
          <p:nvPr>
            <p:ph type="title"/>
          </p:nvPr>
        </p:nvSpPr>
        <p:spPr/>
        <p:txBody>
          <a:bodyPr/>
          <a:lstStyle/>
          <a:p>
            <a:r>
              <a:rPr lang="en-CZ" dirty="0"/>
              <a:t>Take aways</a:t>
            </a:r>
          </a:p>
        </p:txBody>
      </p:sp>
      <p:sp>
        <p:nvSpPr>
          <p:cNvPr id="3" name="Content Placeholder 2">
            <a:extLst>
              <a:ext uri="{FF2B5EF4-FFF2-40B4-BE49-F238E27FC236}">
                <a16:creationId xmlns:a16="http://schemas.microsoft.com/office/drawing/2014/main" id="{524D9B3D-927D-F1F8-4ADC-D2F6BED693CC}"/>
              </a:ext>
            </a:extLst>
          </p:cNvPr>
          <p:cNvSpPr>
            <a:spLocks noGrp="1"/>
          </p:cNvSpPr>
          <p:nvPr>
            <p:ph idx="1"/>
          </p:nvPr>
        </p:nvSpPr>
        <p:spPr/>
        <p:txBody>
          <a:bodyPr>
            <a:normAutofit/>
          </a:bodyPr>
          <a:lstStyle/>
          <a:p>
            <a:r>
              <a:rPr lang="en-CZ" sz="2000" dirty="0"/>
              <a:t>Understand the difference between streamer </a:t>
            </a:r>
            <a:r>
              <a:rPr lang="en-CZ" sz="2000"/>
              <a:t>and leader, positive and negative.</a:t>
            </a:r>
            <a:endParaRPr lang="en-CZ" sz="2000" dirty="0"/>
          </a:p>
          <a:p>
            <a:endParaRPr lang="en-CZ" sz="2000" dirty="0"/>
          </a:p>
          <a:p>
            <a:r>
              <a:rPr lang="en-CZ" sz="2000" dirty="0"/>
              <a:t>Be able to qualitatively describe lightning formation – from the cloud formation all the way to discharge</a:t>
            </a:r>
          </a:p>
          <a:p>
            <a:endParaRPr lang="en-CZ" sz="2000" dirty="0"/>
          </a:p>
          <a:p>
            <a:r>
              <a:rPr lang="en-CZ" sz="2000" dirty="0"/>
              <a:t>Be aware of the main plasma properties of lightning plasmas (current, temperature, pressure, propagation speeds etc.)</a:t>
            </a:r>
          </a:p>
          <a:p>
            <a:endParaRPr lang="en-CZ" sz="2000" dirty="0"/>
          </a:p>
          <a:p>
            <a:r>
              <a:rPr lang="en-CZ" sz="2000" dirty="0"/>
              <a:t>Know of the existence of TLE and their characteristic dimensions.</a:t>
            </a:r>
          </a:p>
          <a:p>
            <a:endParaRPr lang="en-CZ" sz="2000" dirty="0"/>
          </a:p>
        </p:txBody>
      </p:sp>
    </p:spTree>
    <p:extLst>
      <p:ext uri="{BB962C8B-B14F-4D97-AF65-F5344CB8AC3E}">
        <p14:creationId xmlns:p14="http://schemas.microsoft.com/office/powerpoint/2010/main" val="3720732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2</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Streamers</a:t>
            </a:r>
            <a:r>
              <a:rPr lang="cs-CZ" sz="2000" dirty="0">
                <a:solidFill>
                  <a:schemeClr val="tx2"/>
                </a:solidFill>
              </a:rPr>
              <a:t> - </a:t>
            </a:r>
            <a:r>
              <a:rPr lang="cs-CZ" sz="2000" dirty="0" err="1">
                <a:solidFill>
                  <a:schemeClr val="tx2"/>
                </a:solidFill>
              </a:rPr>
              <a:t>review</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4708981"/>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Let </a:t>
            </a:r>
            <a:r>
              <a:rPr lang="cs-CZ" sz="1200" dirty="0" err="1">
                <a:cs typeface="Times New Roman"/>
              </a:rPr>
              <a:t>us</a:t>
            </a:r>
            <a:r>
              <a:rPr lang="cs-CZ" sz="1200" dirty="0">
                <a:cs typeface="Times New Roman"/>
              </a:rPr>
              <a:t> </a:t>
            </a:r>
            <a:r>
              <a:rPr lang="cs-CZ" sz="1200" dirty="0" err="1">
                <a:cs typeface="Times New Roman"/>
              </a:rPr>
              <a:t>remind</a:t>
            </a:r>
            <a:r>
              <a:rPr lang="cs-CZ" sz="1200" dirty="0">
                <a:cs typeface="Times New Roman"/>
              </a:rPr>
              <a:t> </a:t>
            </a:r>
            <a:r>
              <a:rPr lang="cs-CZ" sz="1200" dirty="0" err="1">
                <a:cs typeface="Times New Roman"/>
              </a:rPr>
              <a:t>ourselves</a:t>
            </a:r>
            <a:r>
              <a:rPr lang="cs-CZ" sz="1200" dirty="0">
                <a:cs typeface="Times New Roman"/>
              </a:rPr>
              <a:t> </a:t>
            </a:r>
            <a:r>
              <a:rPr lang="cs-CZ" sz="1200" dirty="0" err="1">
                <a:cs typeface="Times New Roman"/>
              </a:rPr>
              <a:t>about</a:t>
            </a:r>
            <a:r>
              <a:rPr lang="cs-CZ" sz="1200" dirty="0">
                <a:cs typeface="Times New Roman"/>
              </a:rPr>
              <a:t> </a:t>
            </a:r>
            <a:r>
              <a:rPr lang="cs-CZ" sz="1200" dirty="0" err="1">
                <a:cs typeface="Times New Roman"/>
              </a:rPr>
              <a:t>the</a:t>
            </a:r>
            <a:r>
              <a:rPr lang="cs-CZ" sz="1200" dirty="0">
                <a:cs typeface="Times New Roman"/>
              </a:rPr>
              <a:t> existence and </a:t>
            </a:r>
            <a:r>
              <a:rPr lang="cs-CZ" sz="1200" dirty="0" err="1">
                <a:cs typeface="Times New Roman"/>
              </a:rPr>
              <a:t>mechanism</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the</a:t>
            </a:r>
            <a:r>
              <a:rPr lang="cs-CZ" sz="1200" dirty="0">
                <a:cs typeface="Times New Roman"/>
              </a:rPr>
              <a:t> positive and negative </a:t>
            </a:r>
            <a:r>
              <a:rPr lang="cs-CZ" sz="1200" dirty="0" err="1">
                <a:cs typeface="Times New Roman"/>
              </a:rPr>
              <a:t>streamers</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err="1">
                <a:cs typeface="Times New Roman"/>
              </a:rPr>
              <a:t>Secondary</a:t>
            </a:r>
            <a:r>
              <a:rPr lang="cs-CZ" sz="1200" dirty="0">
                <a:cs typeface="Times New Roman"/>
              </a:rPr>
              <a:t> </a:t>
            </a:r>
            <a:r>
              <a:rPr lang="cs-CZ" sz="1200" dirty="0" err="1">
                <a:cs typeface="Times New Roman"/>
              </a:rPr>
              <a:t>electron</a:t>
            </a:r>
            <a:r>
              <a:rPr lang="cs-CZ" sz="1200" dirty="0">
                <a:cs typeface="Times New Roman"/>
              </a:rPr>
              <a:t> </a:t>
            </a:r>
            <a:r>
              <a:rPr lang="cs-CZ" sz="1200" dirty="0" err="1">
                <a:cs typeface="Times New Roman"/>
              </a:rPr>
              <a:t>avalanches</a:t>
            </a:r>
            <a:r>
              <a:rPr lang="cs-CZ" sz="1200" dirty="0">
                <a:cs typeface="Times New Roman"/>
              </a:rPr>
              <a:t> and </a:t>
            </a:r>
            <a:r>
              <a:rPr lang="cs-CZ" sz="1200" dirty="0" err="1">
                <a:cs typeface="Times New Roman"/>
              </a:rPr>
              <a:t>photo-ionization</a:t>
            </a:r>
            <a:r>
              <a:rPr lang="cs-CZ" sz="1200" dirty="0">
                <a:cs typeface="Times New Roman"/>
              </a:rPr>
              <a:t> are </a:t>
            </a:r>
            <a:r>
              <a:rPr lang="cs-CZ" sz="1200" dirty="0" err="1">
                <a:cs typeface="Times New Roman"/>
              </a:rPr>
              <a:t>important</a:t>
            </a:r>
            <a:endParaRPr lang="cs-CZ" sz="1200" dirty="0">
              <a:cs typeface="Times New Roman"/>
            </a:endParaRPr>
          </a:p>
        </p:txBody>
      </p:sp>
      <p:pic>
        <p:nvPicPr>
          <p:cNvPr id="4" name="Picture 3" descr="Diagram, schematic&#10;&#10;Description automatically generated">
            <a:extLst>
              <a:ext uri="{FF2B5EF4-FFF2-40B4-BE49-F238E27FC236}">
                <a16:creationId xmlns:a16="http://schemas.microsoft.com/office/drawing/2014/main" id="{12D4E264-9C32-8F9F-DEB2-4D186BA2988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contrast="54000"/>
                    </a14:imgEffect>
                  </a14:imgLayer>
                </a14:imgProps>
              </a:ext>
            </a:extLst>
          </a:blip>
          <a:stretch>
            <a:fillRect/>
          </a:stretch>
        </p:blipFill>
        <p:spPr>
          <a:xfrm>
            <a:off x="655211" y="2078733"/>
            <a:ext cx="4037554" cy="2951758"/>
          </a:xfrm>
          <a:prstGeom prst="rect">
            <a:avLst/>
          </a:prstGeom>
        </p:spPr>
      </p:pic>
      <p:pic>
        <p:nvPicPr>
          <p:cNvPr id="6" name="Picture 5" descr="Diagram, schematic&#10;&#10;Description automatically generated">
            <a:extLst>
              <a:ext uri="{FF2B5EF4-FFF2-40B4-BE49-F238E27FC236}">
                <a16:creationId xmlns:a16="http://schemas.microsoft.com/office/drawing/2014/main" id="{D92A567B-0F5B-5294-0A31-9B17814212A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3000" contrast="44000"/>
                    </a14:imgEffect>
                  </a14:imgLayer>
                </a14:imgProps>
              </a:ext>
            </a:extLst>
          </a:blip>
          <a:stretch>
            <a:fillRect/>
          </a:stretch>
        </p:blipFill>
        <p:spPr>
          <a:xfrm>
            <a:off x="5097631" y="2078734"/>
            <a:ext cx="3317280" cy="2951758"/>
          </a:xfrm>
          <a:prstGeom prst="rect">
            <a:avLst/>
          </a:prstGeom>
        </p:spPr>
      </p:pic>
      <p:sp>
        <p:nvSpPr>
          <p:cNvPr id="10" name="TextBox 9">
            <a:extLst>
              <a:ext uri="{FF2B5EF4-FFF2-40B4-BE49-F238E27FC236}">
                <a16:creationId xmlns:a16="http://schemas.microsoft.com/office/drawing/2014/main" id="{DDDAB60F-F9D9-090B-DC1F-2E6804B9F7EA}"/>
              </a:ext>
            </a:extLst>
          </p:cNvPr>
          <p:cNvSpPr txBox="1"/>
          <p:nvPr/>
        </p:nvSpPr>
        <p:spPr>
          <a:xfrm>
            <a:off x="1838376" y="1726779"/>
            <a:ext cx="1671224" cy="276999"/>
          </a:xfrm>
          <a:prstGeom prst="rect">
            <a:avLst/>
          </a:prstGeom>
          <a:noFill/>
        </p:spPr>
        <p:txBody>
          <a:bodyPr wrap="square">
            <a:spAutoFit/>
          </a:bodyPr>
          <a:lstStyle/>
          <a:p>
            <a:pPr algn="ctr"/>
            <a:r>
              <a:rPr lang="cs-CZ" sz="1200" dirty="0">
                <a:cs typeface="Times New Roman"/>
              </a:rPr>
              <a:t>Positive </a:t>
            </a:r>
            <a:r>
              <a:rPr lang="cs-CZ" sz="1200" dirty="0" err="1">
                <a:cs typeface="Times New Roman"/>
              </a:rPr>
              <a:t>streamer</a:t>
            </a:r>
            <a:endParaRPr lang="en-CZ" sz="1200" dirty="0"/>
          </a:p>
        </p:txBody>
      </p:sp>
      <p:sp>
        <p:nvSpPr>
          <p:cNvPr id="12" name="TextBox 11">
            <a:extLst>
              <a:ext uri="{FF2B5EF4-FFF2-40B4-BE49-F238E27FC236}">
                <a16:creationId xmlns:a16="http://schemas.microsoft.com/office/drawing/2014/main" id="{1E0078A8-B7A0-C5D4-126A-C41847C501B6}"/>
              </a:ext>
            </a:extLst>
          </p:cNvPr>
          <p:cNvSpPr txBox="1"/>
          <p:nvPr/>
        </p:nvSpPr>
        <p:spPr>
          <a:xfrm>
            <a:off x="5920659" y="1726778"/>
            <a:ext cx="1671224" cy="276999"/>
          </a:xfrm>
          <a:prstGeom prst="rect">
            <a:avLst/>
          </a:prstGeom>
          <a:noFill/>
        </p:spPr>
        <p:txBody>
          <a:bodyPr wrap="square">
            <a:spAutoFit/>
          </a:bodyPr>
          <a:lstStyle/>
          <a:p>
            <a:pPr algn="ctr"/>
            <a:r>
              <a:rPr lang="cs-CZ" sz="1200" dirty="0">
                <a:cs typeface="Times New Roman"/>
              </a:rPr>
              <a:t>Negative </a:t>
            </a:r>
            <a:r>
              <a:rPr lang="cs-CZ" sz="1200" dirty="0" err="1">
                <a:cs typeface="Times New Roman"/>
              </a:rPr>
              <a:t>streamer</a:t>
            </a:r>
            <a:endParaRPr lang="en-CZ" sz="1200" dirty="0"/>
          </a:p>
        </p:txBody>
      </p:sp>
    </p:spTree>
    <p:extLst>
      <p:ext uri="{BB962C8B-B14F-4D97-AF65-F5344CB8AC3E}">
        <p14:creationId xmlns:p14="http://schemas.microsoft.com/office/powerpoint/2010/main" val="3408588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3</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err="1">
                <a:solidFill>
                  <a:schemeClr val="tx2"/>
                </a:solidFill>
              </a:rPr>
              <a:t>Streamers</a:t>
            </a:r>
            <a:r>
              <a:rPr lang="cs-CZ" sz="2000" dirty="0">
                <a:solidFill>
                  <a:schemeClr val="tx2"/>
                </a:solidFill>
              </a:rPr>
              <a:t> - </a:t>
            </a:r>
            <a:r>
              <a:rPr lang="cs-CZ" sz="2000" dirty="0" err="1">
                <a:solidFill>
                  <a:schemeClr val="tx2"/>
                </a:solidFill>
              </a:rPr>
              <a:t>review</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733964" y="1086087"/>
            <a:ext cx="7880465" cy="4708981"/>
          </a:xfrm>
          <a:prstGeom prst="rect">
            <a:avLst/>
          </a:prstGeom>
          <a:noFill/>
        </p:spPr>
        <p:txBody>
          <a:bodyPr wrap="square" rtlCol="0">
            <a:spAutoFit/>
          </a:bodyPr>
          <a:lstStyle/>
          <a:p>
            <a:pPr marL="171450" indent="-171450">
              <a:buFont typeface="Arial" panose="020B0604020202020204" pitchFamily="34" charset="0"/>
              <a:buChar char="•"/>
            </a:pPr>
            <a:r>
              <a:rPr lang="cs-CZ" sz="1200" dirty="0">
                <a:cs typeface="Times New Roman"/>
              </a:rPr>
              <a:t>Let </a:t>
            </a:r>
            <a:r>
              <a:rPr lang="cs-CZ" sz="1200" dirty="0" err="1">
                <a:cs typeface="Times New Roman"/>
              </a:rPr>
              <a:t>us</a:t>
            </a:r>
            <a:r>
              <a:rPr lang="cs-CZ" sz="1200" dirty="0">
                <a:cs typeface="Times New Roman"/>
              </a:rPr>
              <a:t> </a:t>
            </a:r>
            <a:r>
              <a:rPr lang="cs-CZ" sz="1200" dirty="0" err="1">
                <a:cs typeface="Times New Roman"/>
              </a:rPr>
              <a:t>remind</a:t>
            </a:r>
            <a:r>
              <a:rPr lang="cs-CZ" sz="1200" dirty="0">
                <a:cs typeface="Times New Roman"/>
              </a:rPr>
              <a:t> </a:t>
            </a:r>
            <a:r>
              <a:rPr lang="cs-CZ" sz="1200" dirty="0" err="1">
                <a:cs typeface="Times New Roman"/>
              </a:rPr>
              <a:t>ourselves</a:t>
            </a:r>
            <a:r>
              <a:rPr lang="cs-CZ" sz="1200" dirty="0">
                <a:cs typeface="Times New Roman"/>
              </a:rPr>
              <a:t> </a:t>
            </a:r>
            <a:r>
              <a:rPr lang="cs-CZ" sz="1200" dirty="0" err="1">
                <a:cs typeface="Times New Roman"/>
              </a:rPr>
              <a:t>about</a:t>
            </a:r>
            <a:r>
              <a:rPr lang="cs-CZ" sz="1200" dirty="0">
                <a:cs typeface="Times New Roman"/>
              </a:rPr>
              <a:t> </a:t>
            </a:r>
            <a:r>
              <a:rPr lang="cs-CZ" sz="1200" dirty="0" err="1">
                <a:cs typeface="Times New Roman"/>
              </a:rPr>
              <a:t>the</a:t>
            </a:r>
            <a:r>
              <a:rPr lang="cs-CZ" sz="1200" dirty="0">
                <a:cs typeface="Times New Roman"/>
              </a:rPr>
              <a:t> existence and </a:t>
            </a:r>
            <a:r>
              <a:rPr lang="cs-CZ" sz="1200" dirty="0" err="1">
                <a:cs typeface="Times New Roman"/>
              </a:rPr>
              <a:t>mechanism</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the</a:t>
            </a:r>
            <a:r>
              <a:rPr lang="cs-CZ" sz="1200" dirty="0">
                <a:cs typeface="Times New Roman"/>
              </a:rPr>
              <a:t> positive and negative </a:t>
            </a:r>
            <a:r>
              <a:rPr lang="cs-CZ" sz="1200" dirty="0" err="1">
                <a:cs typeface="Times New Roman"/>
              </a:rPr>
              <a:t>streamers</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err="1">
                <a:cs typeface="Times New Roman"/>
              </a:rPr>
              <a:t>Secondary</a:t>
            </a:r>
            <a:r>
              <a:rPr lang="cs-CZ" sz="1200" dirty="0">
                <a:cs typeface="Times New Roman"/>
              </a:rPr>
              <a:t> </a:t>
            </a:r>
            <a:r>
              <a:rPr lang="cs-CZ" sz="1200" dirty="0" err="1">
                <a:cs typeface="Times New Roman"/>
              </a:rPr>
              <a:t>electron</a:t>
            </a:r>
            <a:r>
              <a:rPr lang="cs-CZ" sz="1200" dirty="0">
                <a:cs typeface="Times New Roman"/>
              </a:rPr>
              <a:t> </a:t>
            </a:r>
            <a:r>
              <a:rPr lang="cs-CZ" sz="1200" dirty="0" err="1">
                <a:cs typeface="Times New Roman"/>
              </a:rPr>
              <a:t>avalanches</a:t>
            </a:r>
            <a:r>
              <a:rPr lang="cs-CZ" sz="1200" dirty="0">
                <a:cs typeface="Times New Roman"/>
              </a:rPr>
              <a:t> and </a:t>
            </a:r>
            <a:r>
              <a:rPr lang="cs-CZ" sz="1200" dirty="0" err="1">
                <a:cs typeface="Times New Roman"/>
              </a:rPr>
              <a:t>photo-ionization</a:t>
            </a:r>
            <a:r>
              <a:rPr lang="cs-CZ" sz="1200" dirty="0">
                <a:cs typeface="Times New Roman"/>
              </a:rPr>
              <a:t> are </a:t>
            </a:r>
            <a:r>
              <a:rPr lang="cs-CZ" sz="1200" dirty="0" err="1">
                <a:cs typeface="Times New Roman"/>
              </a:rPr>
              <a:t>important</a:t>
            </a:r>
            <a:endParaRPr lang="cs-CZ" sz="1200" dirty="0">
              <a:cs typeface="Times New Roman"/>
            </a:endParaRPr>
          </a:p>
        </p:txBody>
      </p:sp>
      <p:sp>
        <p:nvSpPr>
          <p:cNvPr id="10" name="TextBox 9">
            <a:extLst>
              <a:ext uri="{FF2B5EF4-FFF2-40B4-BE49-F238E27FC236}">
                <a16:creationId xmlns:a16="http://schemas.microsoft.com/office/drawing/2014/main" id="{DDDAB60F-F9D9-090B-DC1F-2E6804B9F7EA}"/>
              </a:ext>
            </a:extLst>
          </p:cNvPr>
          <p:cNvSpPr txBox="1"/>
          <p:nvPr/>
        </p:nvSpPr>
        <p:spPr>
          <a:xfrm>
            <a:off x="4409454" y="1774115"/>
            <a:ext cx="1671224" cy="276999"/>
          </a:xfrm>
          <a:prstGeom prst="rect">
            <a:avLst/>
          </a:prstGeom>
          <a:noFill/>
        </p:spPr>
        <p:txBody>
          <a:bodyPr wrap="square">
            <a:spAutoFit/>
          </a:bodyPr>
          <a:lstStyle/>
          <a:p>
            <a:pPr algn="ctr"/>
            <a:r>
              <a:rPr lang="cs-CZ" sz="1200" dirty="0">
                <a:cs typeface="Times New Roman"/>
              </a:rPr>
              <a:t>Positive </a:t>
            </a:r>
            <a:r>
              <a:rPr lang="cs-CZ" sz="1200" dirty="0" err="1">
                <a:cs typeface="Times New Roman"/>
              </a:rPr>
              <a:t>streamer</a:t>
            </a:r>
            <a:endParaRPr lang="en-CZ" sz="1200" dirty="0"/>
          </a:p>
        </p:txBody>
      </p:sp>
      <p:sp>
        <p:nvSpPr>
          <p:cNvPr id="12" name="TextBox 11">
            <a:extLst>
              <a:ext uri="{FF2B5EF4-FFF2-40B4-BE49-F238E27FC236}">
                <a16:creationId xmlns:a16="http://schemas.microsoft.com/office/drawing/2014/main" id="{1E0078A8-B7A0-C5D4-126A-C41847C501B6}"/>
              </a:ext>
            </a:extLst>
          </p:cNvPr>
          <p:cNvSpPr txBox="1"/>
          <p:nvPr/>
        </p:nvSpPr>
        <p:spPr>
          <a:xfrm>
            <a:off x="6943205" y="1778238"/>
            <a:ext cx="1671224" cy="276999"/>
          </a:xfrm>
          <a:prstGeom prst="rect">
            <a:avLst/>
          </a:prstGeom>
          <a:noFill/>
        </p:spPr>
        <p:txBody>
          <a:bodyPr wrap="square">
            <a:spAutoFit/>
          </a:bodyPr>
          <a:lstStyle/>
          <a:p>
            <a:pPr algn="ctr"/>
            <a:r>
              <a:rPr lang="cs-CZ" sz="1200" dirty="0">
                <a:cs typeface="Times New Roman"/>
              </a:rPr>
              <a:t>Negative </a:t>
            </a:r>
            <a:r>
              <a:rPr lang="cs-CZ" sz="1200" dirty="0" err="1">
                <a:cs typeface="Times New Roman"/>
              </a:rPr>
              <a:t>streamer</a:t>
            </a:r>
            <a:endParaRPr lang="en-CZ" sz="1200" dirty="0"/>
          </a:p>
        </p:txBody>
      </p:sp>
      <p:pic>
        <p:nvPicPr>
          <p:cNvPr id="5" name="Picture 4" descr="A diagram of a streamer&#10;&#10;Description automatically generated with low confidence">
            <a:extLst>
              <a:ext uri="{FF2B5EF4-FFF2-40B4-BE49-F238E27FC236}">
                <a16:creationId xmlns:a16="http://schemas.microsoft.com/office/drawing/2014/main" id="{6ECBBA63-6535-B0A5-9591-CED8FE6D1728}"/>
              </a:ext>
            </a:extLst>
          </p:cNvPr>
          <p:cNvPicPr>
            <a:picLocks noChangeAspect="1"/>
          </p:cNvPicPr>
          <p:nvPr/>
        </p:nvPicPr>
        <p:blipFill>
          <a:blip r:embed="rId4"/>
          <a:stretch>
            <a:fillRect/>
          </a:stretch>
        </p:blipFill>
        <p:spPr>
          <a:xfrm>
            <a:off x="842029" y="2106697"/>
            <a:ext cx="7772400" cy="3181448"/>
          </a:xfrm>
          <a:prstGeom prst="rect">
            <a:avLst/>
          </a:prstGeom>
        </p:spPr>
      </p:pic>
      <p:sp>
        <p:nvSpPr>
          <p:cNvPr id="2" name="Rectangle 1">
            <a:extLst>
              <a:ext uri="{FF2B5EF4-FFF2-40B4-BE49-F238E27FC236}">
                <a16:creationId xmlns:a16="http://schemas.microsoft.com/office/drawing/2014/main" id="{1BC956DE-25F9-3E90-83B0-946256AD9655}"/>
              </a:ext>
            </a:extLst>
          </p:cNvPr>
          <p:cNvSpPr/>
          <p:nvPr/>
        </p:nvSpPr>
        <p:spPr>
          <a:xfrm>
            <a:off x="1318755" y="2051114"/>
            <a:ext cx="5544624" cy="218739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7" name="Rectangle 6">
            <a:extLst>
              <a:ext uri="{FF2B5EF4-FFF2-40B4-BE49-F238E27FC236}">
                <a16:creationId xmlns:a16="http://schemas.microsoft.com/office/drawing/2014/main" id="{28CA082E-D867-9AD8-BD08-21B5CB5C0930}"/>
              </a:ext>
            </a:extLst>
          </p:cNvPr>
          <p:cNvSpPr/>
          <p:nvPr/>
        </p:nvSpPr>
        <p:spPr>
          <a:xfrm>
            <a:off x="7143078" y="2051113"/>
            <a:ext cx="1357256" cy="218739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Z"/>
          </a:p>
        </p:txBody>
      </p:sp>
      <p:sp>
        <p:nvSpPr>
          <p:cNvPr id="11" name="TextBox 10">
            <a:extLst>
              <a:ext uri="{FF2B5EF4-FFF2-40B4-BE49-F238E27FC236}">
                <a16:creationId xmlns:a16="http://schemas.microsoft.com/office/drawing/2014/main" id="{1348C7FF-CB91-3CA6-1839-AD3CC534D02F}"/>
              </a:ext>
            </a:extLst>
          </p:cNvPr>
          <p:cNvSpPr txBox="1"/>
          <p:nvPr/>
        </p:nvSpPr>
        <p:spPr>
          <a:xfrm>
            <a:off x="7472776" y="6590032"/>
            <a:ext cx="1671224" cy="276999"/>
          </a:xfrm>
          <a:prstGeom prst="rect">
            <a:avLst/>
          </a:prstGeom>
          <a:noFill/>
        </p:spPr>
        <p:txBody>
          <a:bodyPr wrap="square">
            <a:spAutoFit/>
          </a:bodyPr>
          <a:lstStyle/>
          <a:p>
            <a:pPr algn="ctr"/>
            <a:r>
              <a:rPr lang="cs-CZ" sz="1200" dirty="0" err="1">
                <a:cs typeface="Times New Roman"/>
              </a:rPr>
              <a:t>Nijdam</a:t>
            </a:r>
            <a:r>
              <a:rPr lang="cs-CZ" sz="1200" dirty="0">
                <a:cs typeface="Times New Roman"/>
              </a:rPr>
              <a:t> et al. 2020 PSST</a:t>
            </a:r>
            <a:endParaRPr lang="en-CZ" sz="1200" dirty="0"/>
          </a:p>
        </p:txBody>
      </p:sp>
    </p:spTree>
    <p:extLst>
      <p:ext uri="{BB962C8B-B14F-4D97-AF65-F5344CB8AC3E}">
        <p14:creationId xmlns:p14="http://schemas.microsoft.com/office/powerpoint/2010/main" val="919964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4</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Leader </a:t>
            </a:r>
            <a:r>
              <a:rPr lang="cs-CZ" sz="2000" dirty="0" err="1">
                <a:solidFill>
                  <a:schemeClr val="tx2"/>
                </a:solidFill>
              </a:rPr>
              <a:t>mechanism</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820841" y="1158264"/>
            <a:ext cx="7880465" cy="4524315"/>
          </a:xfrm>
          <a:prstGeom prst="rect">
            <a:avLst/>
          </a:prstGeom>
          <a:noFill/>
        </p:spPr>
        <p:txBody>
          <a:bodyPr wrap="square" rtlCol="0">
            <a:spAutoFit/>
          </a:bodyPr>
          <a:lstStyle/>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„Leader </a:t>
            </a:r>
            <a:r>
              <a:rPr lang="cs-CZ" sz="1200" dirty="0" err="1">
                <a:cs typeface="Times New Roman"/>
              </a:rPr>
              <a:t>discharges</a:t>
            </a:r>
            <a:r>
              <a:rPr lang="cs-CZ" sz="1200" dirty="0">
                <a:cs typeface="Times New Roman"/>
              </a:rPr>
              <a:t>“ </a:t>
            </a:r>
            <a:r>
              <a:rPr lang="cs-CZ" sz="1200" dirty="0" err="1">
                <a:cs typeface="Times New Roman"/>
              </a:rPr>
              <a:t>appear</a:t>
            </a:r>
            <a:r>
              <a:rPr lang="cs-CZ" sz="1200" dirty="0">
                <a:cs typeface="Times New Roman"/>
              </a:rPr>
              <a:t> in </a:t>
            </a:r>
            <a:r>
              <a:rPr lang="cs-CZ" sz="1200" dirty="0" err="1">
                <a:cs typeface="Times New Roman"/>
              </a:rPr>
              <a:t>atmospheric-pressure</a:t>
            </a:r>
            <a:r>
              <a:rPr lang="cs-CZ" sz="1200" dirty="0">
                <a:cs typeface="Times New Roman"/>
              </a:rPr>
              <a:t> air </a:t>
            </a:r>
            <a:r>
              <a:rPr lang="cs-CZ" sz="1200" b="1" dirty="0" err="1">
                <a:cs typeface="Times New Roman"/>
              </a:rPr>
              <a:t>over</a:t>
            </a:r>
            <a:r>
              <a:rPr lang="cs-CZ" sz="1200" b="1" dirty="0">
                <a:cs typeface="Times New Roman"/>
              </a:rPr>
              <a:t> </a:t>
            </a:r>
            <a:r>
              <a:rPr lang="cs-CZ" sz="1200" b="1" dirty="0" err="1">
                <a:cs typeface="Times New Roman"/>
              </a:rPr>
              <a:t>distances</a:t>
            </a:r>
            <a:r>
              <a:rPr lang="cs-CZ" sz="1200" b="1" dirty="0">
                <a:cs typeface="Times New Roman"/>
              </a:rPr>
              <a:t> </a:t>
            </a:r>
            <a:r>
              <a:rPr lang="cs-CZ" sz="1200" b="1" dirty="0" err="1">
                <a:cs typeface="Times New Roman"/>
              </a:rPr>
              <a:t>longer</a:t>
            </a:r>
            <a:r>
              <a:rPr lang="cs-CZ" sz="1200" b="1" dirty="0">
                <a:cs typeface="Times New Roman"/>
              </a:rPr>
              <a:t> </a:t>
            </a:r>
            <a:r>
              <a:rPr lang="cs-CZ" sz="1200" b="1" dirty="0" err="1">
                <a:cs typeface="Times New Roman"/>
              </a:rPr>
              <a:t>than</a:t>
            </a:r>
            <a:r>
              <a:rPr lang="cs-CZ" sz="1200" b="1" dirty="0">
                <a:cs typeface="Times New Roman"/>
              </a:rPr>
              <a:t> 1 m</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err="1">
                <a:cs typeface="Times New Roman"/>
              </a:rPr>
              <a:t>The</a:t>
            </a:r>
            <a:r>
              <a:rPr lang="cs-CZ" sz="1200" dirty="0">
                <a:cs typeface="Times New Roman"/>
              </a:rPr>
              <a:t> </a:t>
            </a:r>
            <a:r>
              <a:rPr lang="cs-CZ" sz="1200" dirty="0" err="1">
                <a:cs typeface="Times New Roman"/>
              </a:rPr>
              <a:t>new</a:t>
            </a:r>
            <a:r>
              <a:rPr lang="cs-CZ" sz="1200" dirty="0">
                <a:cs typeface="Times New Roman"/>
              </a:rPr>
              <a:t> </a:t>
            </a:r>
            <a:r>
              <a:rPr lang="cs-CZ" sz="1200" dirty="0" err="1">
                <a:cs typeface="Times New Roman"/>
              </a:rPr>
              <a:t>mechanism</a:t>
            </a:r>
            <a:r>
              <a:rPr lang="cs-CZ" sz="1200" dirty="0">
                <a:cs typeface="Times New Roman"/>
              </a:rPr>
              <a:t> </a:t>
            </a:r>
            <a:r>
              <a:rPr lang="cs-CZ" sz="1200" dirty="0" err="1">
                <a:cs typeface="Times New Roman"/>
              </a:rPr>
              <a:t>appears</a:t>
            </a:r>
            <a:r>
              <a:rPr lang="cs-CZ" sz="1200" dirty="0">
                <a:cs typeface="Times New Roman"/>
              </a:rPr>
              <a:t> </a:t>
            </a:r>
            <a:r>
              <a:rPr lang="cs-CZ" sz="1200" dirty="0" err="1">
                <a:cs typeface="Times New Roman"/>
              </a:rPr>
              <a:t>because</a:t>
            </a:r>
            <a:r>
              <a:rPr lang="cs-CZ" sz="1200" dirty="0">
                <a:cs typeface="Times New Roman"/>
              </a:rPr>
              <a:t> </a:t>
            </a:r>
            <a:r>
              <a:rPr lang="cs-CZ" sz="1200" dirty="0" err="1">
                <a:cs typeface="Times New Roman"/>
              </a:rPr>
              <a:t>the</a:t>
            </a:r>
            <a:r>
              <a:rPr lang="cs-CZ" sz="1200" dirty="0">
                <a:cs typeface="Times New Roman"/>
              </a:rPr>
              <a:t> </a:t>
            </a:r>
            <a:r>
              <a:rPr lang="cs-CZ" sz="1200" b="1" dirty="0" err="1">
                <a:cs typeface="Times New Roman"/>
              </a:rPr>
              <a:t>streamer</a:t>
            </a:r>
            <a:r>
              <a:rPr lang="cs-CZ" sz="1200" b="1" dirty="0">
                <a:cs typeface="Times New Roman"/>
              </a:rPr>
              <a:t> </a:t>
            </a:r>
            <a:r>
              <a:rPr lang="cs-CZ" sz="1200" b="1" dirty="0" err="1">
                <a:cs typeface="Times New Roman"/>
              </a:rPr>
              <a:t>is</a:t>
            </a:r>
            <a:r>
              <a:rPr lang="cs-CZ" sz="1200" b="1" dirty="0">
                <a:cs typeface="Times New Roman"/>
              </a:rPr>
              <a:t> not </a:t>
            </a:r>
            <a:r>
              <a:rPr lang="cs-CZ" sz="1200" b="1" dirty="0" err="1">
                <a:cs typeface="Times New Roman"/>
              </a:rPr>
              <a:t>conductive</a:t>
            </a:r>
            <a:r>
              <a:rPr lang="cs-CZ" sz="1200" b="1" dirty="0">
                <a:cs typeface="Times New Roman"/>
              </a:rPr>
              <a:t> </a:t>
            </a:r>
            <a:r>
              <a:rPr lang="cs-CZ" sz="1200" b="1" dirty="0" err="1">
                <a:cs typeface="Times New Roman"/>
              </a:rPr>
              <a:t>enough</a:t>
            </a:r>
            <a:r>
              <a:rPr lang="cs-CZ" sz="1200" b="1" dirty="0">
                <a:cs typeface="Times New Roman"/>
              </a:rPr>
              <a:t> and as </a:t>
            </a:r>
            <a:r>
              <a:rPr lang="cs-CZ" sz="1200" b="1" dirty="0" err="1">
                <a:cs typeface="Times New Roman"/>
              </a:rPr>
              <a:t>it</a:t>
            </a:r>
            <a:r>
              <a:rPr lang="cs-CZ" sz="1200" b="1" dirty="0">
                <a:cs typeface="Times New Roman"/>
              </a:rPr>
              <a:t> </a:t>
            </a:r>
            <a:r>
              <a:rPr lang="cs-CZ" sz="1200" b="1" dirty="0" err="1">
                <a:cs typeface="Times New Roman"/>
              </a:rPr>
              <a:t>gets</a:t>
            </a:r>
            <a:r>
              <a:rPr lang="cs-CZ" sz="1200" b="1" dirty="0">
                <a:cs typeface="Times New Roman"/>
              </a:rPr>
              <a:t> very long, </a:t>
            </a:r>
            <a:r>
              <a:rPr lang="cs-CZ" sz="1200" b="1" dirty="0" err="1">
                <a:cs typeface="Times New Roman"/>
              </a:rPr>
              <a:t>it</a:t>
            </a:r>
            <a:r>
              <a:rPr lang="cs-CZ" sz="1200" b="1" dirty="0">
                <a:cs typeface="Times New Roman"/>
              </a:rPr>
              <a:t> </a:t>
            </a:r>
            <a:r>
              <a:rPr lang="cs-CZ" sz="1200" b="1" dirty="0" err="1">
                <a:cs typeface="Times New Roman"/>
              </a:rPr>
              <a:t>does</a:t>
            </a:r>
            <a:r>
              <a:rPr lang="cs-CZ" sz="1200" b="1" dirty="0">
                <a:cs typeface="Times New Roman"/>
              </a:rPr>
              <a:t> not </a:t>
            </a:r>
            <a:r>
              <a:rPr lang="cs-CZ" sz="1200" b="1" dirty="0" err="1">
                <a:cs typeface="Times New Roman"/>
              </a:rPr>
              <a:t>maintain</a:t>
            </a:r>
            <a:r>
              <a:rPr lang="cs-CZ" sz="1200" b="1" dirty="0">
                <a:cs typeface="Times New Roman"/>
              </a:rPr>
              <a:t> a </a:t>
            </a:r>
            <a:r>
              <a:rPr lang="cs-CZ" sz="1200" b="1" dirty="0" err="1">
                <a:cs typeface="Times New Roman"/>
              </a:rPr>
              <a:t>sufficient</a:t>
            </a:r>
            <a:r>
              <a:rPr lang="cs-CZ" sz="1200" b="1" dirty="0">
                <a:cs typeface="Times New Roman"/>
              </a:rPr>
              <a:t> E </a:t>
            </a:r>
            <a:r>
              <a:rPr lang="cs-CZ" sz="1200" b="1" dirty="0" err="1">
                <a:cs typeface="Times New Roman"/>
              </a:rPr>
              <a:t>field</a:t>
            </a:r>
            <a:r>
              <a:rPr lang="cs-CZ" sz="1200" b="1" dirty="0">
                <a:cs typeface="Times New Roman"/>
              </a:rPr>
              <a:t> </a:t>
            </a:r>
            <a:r>
              <a:rPr lang="cs-CZ" sz="1200" dirty="0">
                <a:cs typeface="Times New Roman"/>
              </a:rPr>
              <a:t>in </a:t>
            </a:r>
            <a:r>
              <a:rPr lang="cs-CZ" sz="1200" dirty="0" err="1">
                <a:cs typeface="Times New Roman"/>
              </a:rPr>
              <a:t>its</a:t>
            </a:r>
            <a:r>
              <a:rPr lang="cs-CZ" sz="1200" dirty="0">
                <a:cs typeface="Times New Roman"/>
              </a:rPr>
              <a:t> </a:t>
            </a:r>
            <a:r>
              <a:rPr lang="cs-CZ" sz="1200" dirty="0" err="1">
                <a:cs typeface="Times New Roman"/>
              </a:rPr>
              <a:t>head</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It </a:t>
            </a:r>
            <a:r>
              <a:rPr lang="cs-CZ" sz="1200" dirty="0" err="1">
                <a:cs typeface="Times New Roman"/>
              </a:rPr>
              <a:t>is</a:t>
            </a:r>
            <a:r>
              <a:rPr lang="cs-CZ" sz="1200" dirty="0">
                <a:cs typeface="Times New Roman"/>
              </a:rPr>
              <a:t> not </a:t>
            </a:r>
            <a:r>
              <a:rPr lang="cs-CZ" sz="1200" dirty="0" err="1">
                <a:cs typeface="Times New Roman"/>
              </a:rPr>
              <a:t>entirely</a:t>
            </a:r>
            <a:r>
              <a:rPr lang="cs-CZ" sz="1200" dirty="0">
                <a:cs typeface="Times New Roman"/>
              </a:rPr>
              <a:t> </a:t>
            </a:r>
            <a:r>
              <a:rPr lang="cs-CZ" sz="1200" dirty="0" err="1">
                <a:cs typeface="Times New Roman"/>
              </a:rPr>
              <a:t>clear</a:t>
            </a:r>
            <a:r>
              <a:rPr lang="cs-CZ" sz="1200" dirty="0">
                <a:cs typeface="Times New Roman"/>
              </a:rPr>
              <a:t> </a:t>
            </a:r>
            <a:r>
              <a:rPr lang="cs-CZ" sz="1200" dirty="0" err="1">
                <a:cs typeface="Times New Roman"/>
              </a:rPr>
              <a:t>why</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streamer</a:t>
            </a:r>
            <a:r>
              <a:rPr lang="cs-CZ" sz="1200" dirty="0">
                <a:cs typeface="Times New Roman"/>
              </a:rPr>
              <a:t> </a:t>
            </a:r>
            <a:r>
              <a:rPr lang="cs-CZ" sz="1200" dirty="0" err="1">
                <a:cs typeface="Times New Roman"/>
              </a:rPr>
              <a:t>transitions</a:t>
            </a:r>
            <a:r>
              <a:rPr lang="cs-CZ" sz="1200" dirty="0">
                <a:cs typeface="Times New Roman"/>
              </a:rPr>
              <a:t> </a:t>
            </a:r>
            <a:r>
              <a:rPr lang="cs-CZ" sz="1200" dirty="0" err="1">
                <a:cs typeface="Times New Roman"/>
              </a:rPr>
              <a:t>into</a:t>
            </a:r>
            <a:r>
              <a:rPr lang="cs-CZ" sz="1200" dirty="0">
                <a:cs typeface="Times New Roman"/>
              </a:rPr>
              <a:t> leader </a:t>
            </a:r>
            <a:r>
              <a:rPr lang="cs-CZ" sz="1200" dirty="0" err="1">
                <a:cs typeface="Times New Roman"/>
              </a:rPr>
              <a:t>discharge</a:t>
            </a:r>
            <a:r>
              <a:rPr lang="cs-CZ" sz="1200" dirty="0">
                <a:cs typeface="Times New Roman"/>
              </a:rPr>
              <a:t> but </a:t>
            </a:r>
            <a:r>
              <a:rPr lang="cs-CZ" sz="1200" dirty="0" err="1">
                <a:cs typeface="Times New Roman"/>
              </a:rPr>
              <a:t>their</a:t>
            </a:r>
            <a:r>
              <a:rPr lang="cs-CZ" sz="1200" dirty="0">
                <a:cs typeface="Times New Roman"/>
              </a:rPr>
              <a:t> </a:t>
            </a:r>
            <a:r>
              <a:rPr lang="cs-CZ" sz="1200" b="1" dirty="0" err="1">
                <a:cs typeface="Times New Roman"/>
              </a:rPr>
              <a:t>macroscopic</a:t>
            </a:r>
            <a:r>
              <a:rPr lang="cs-CZ" sz="1200" b="1" dirty="0">
                <a:cs typeface="Times New Roman"/>
              </a:rPr>
              <a:t> </a:t>
            </a:r>
            <a:r>
              <a:rPr lang="cs-CZ" sz="1200" b="1" dirty="0" err="1">
                <a:cs typeface="Times New Roman"/>
              </a:rPr>
              <a:t>properties</a:t>
            </a:r>
            <a:r>
              <a:rPr lang="cs-CZ" sz="1200" b="1" dirty="0">
                <a:cs typeface="Times New Roman"/>
              </a:rPr>
              <a:t> and </a:t>
            </a:r>
            <a:r>
              <a:rPr lang="cs-CZ" sz="1200" b="1" dirty="0" err="1">
                <a:cs typeface="Times New Roman"/>
              </a:rPr>
              <a:t>qualitative</a:t>
            </a:r>
            <a:r>
              <a:rPr lang="cs-CZ" sz="1200" b="1" dirty="0">
                <a:cs typeface="Times New Roman"/>
              </a:rPr>
              <a:t> </a:t>
            </a:r>
            <a:r>
              <a:rPr lang="cs-CZ" sz="1200" b="1" dirty="0" err="1">
                <a:cs typeface="Times New Roman"/>
              </a:rPr>
              <a:t>mechanisms</a:t>
            </a:r>
            <a:r>
              <a:rPr lang="cs-CZ" sz="1200" b="1" dirty="0">
                <a:cs typeface="Times New Roman"/>
              </a:rPr>
              <a:t> are </a:t>
            </a:r>
            <a:r>
              <a:rPr lang="cs-CZ" sz="1200" b="1" dirty="0" err="1">
                <a:cs typeface="Times New Roman"/>
              </a:rPr>
              <a:t>generally</a:t>
            </a:r>
            <a:r>
              <a:rPr lang="cs-CZ" sz="1200" b="1" dirty="0">
                <a:cs typeface="Times New Roman"/>
              </a:rPr>
              <a:t> </a:t>
            </a:r>
            <a:r>
              <a:rPr lang="cs-CZ" sz="1200" b="1" dirty="0" err="1">
                <a:cs typeface="Times New Roman"/>
              </a:rPr>
              <a:t>well</a:t>
            </a:r>
            <a:r>
              <a:rPr lang="cs-CZ" sz="1200" b="1" dirty="0">
                <a:cs typeface="Times New Roman"/>
              </a:rPr>
              <a:t> </a:t>
            </a:r>
            <a:r>
              <a:rPr lang="cs-CZ" sz="1200" b="1" dirty="0" err="1">
                <a:cs typeface="Times New Roman"/>
              </a:rPr>
              <a:t>known</a:t>
            </a:r>
            <a:r>
              <a:rPr lang="cs-CZ" sz="1200" dirty="0">
                <a:cs typeface="Times New Roman"/>
              </a:rPr>
              <a:t>. </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Leader </a:t>
            </a:r>
            <a:r>
              <a:rPr lang="cs-CZ" sz="1200" dirty="0" err="1">
                <a:cs typeface="Times New Roman"/>
              </a:rPr>
              <a:t>mechnism</a:t>
            </a:r>
            <a:r>
              <a:rPr lang="cs-CZ" sz="1200" dirty="0">
                <a:cs typeface="Times New Roman"/>
              </a:rPr>
              <a:t> </a:t>
            </a:r>
            <a:r>
              <a:rPr lang="cs-CZ" sz="1200" dirty="0" err="1">
                <a:cs typeface="Times New Roman"/>
              </a:rPr>
              <a:t>proposed</a:t>
            </a:r>
            <a:r>
              <a:rPr lang="cs-CZ" sz="1200" dirty="0">
                <a:cs typeface="Times New Roman"/>
              </a:rPr>
              <a:t> by </a:t>
            </a:r>
            <a:r>
              <a:rPr lang="cs-CZ" sz="1200" dirty="0" err="1">
                <a:cs typeface="Times New Roman"/>
              </a:rPr>
              <a:t>Meeke</a:t>
            </a:r>
            <a:r>
              <a:rPr lang="cs-CZ" sz="1200" dirty="0">
                <a:cs typeface="Times New Roman"/>
              </a:rPr>
              <a:t> a </a:t>
            </a:r>
            <a:r>
              <a:rPr lang="cs-CZ" sz="1200" dirty="0" err="1">
                <a:cs typeface="Times New Roman"/>
              </a:rPr>
              <a:t>Loeb</a:t>
            </a:r>
            <a:r>
              <a:rPr lang="cs-CZ" sz="1200" dirty="0">
                <a:cs typeface="Times New Roman"/>
              </a:rPr>
              <a:t> and </a:t>
            </a:r>
            <a:r>
              <a:rPr lang="cs-CZ" sz="1200" dirty="0" err="1">
                <a:cs typeface="Times New Roman"/>
              </a:rPr>
              <a:t>helped</a:t>
            </a:r>
            <a:r>
              <a:rPr lang="cs-CZ" sz="1200" dirty="0">
                <a:cs typeface="Times New Roman"/>
              </a:rPr>
              <a:t> to </a:t>
            </a:r>
            <a:r>
              <a:rPr lang="cs-CZ" sz="1200" dirty="0" err="1">
                <a:cs typeface="Times New Roman"/>
              </a:rPr>
              <a:t>understand</a:t>
            </a:r>
            <a:r>
              <a:rPr lang="cs-CZ" sz="1200" dirty="0">
                <a:cs typeface="Times New Roman"/>
              </a:rPr>
              <a:t> </a:t>
            </a:r>
            <a:r>
              <a:rPr lang="cs-CZ" sz="1200" dirty="0" err="1">
                <a:cs typeface="Times New Roman"/>
              </a:rPr>
              <a:t>lightning</a:t>
            </a:r>
            <a:r>
              <a:rPr lang="cs-CZ" sz="1200" dirty="0">
                <a:cs typeface="Times New Roman"/>
              </a:rPr>
              <a:t> </a:t>
            </a:r>
            <a:r>
              <a:rPr lang="cs-CZ" sz="1200" dirty="0" err="1">
                <a:cs typeface="Times New Roman"/>
              </a:rPr>
              <a:t>propagation</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err="1">
                <a:cs typeface="Times New Roman"/>
              </a:rPr>
              <a:t>Experimentally</a:t>
            </a:r>
            <a:r>
              <a:rPr lang="cs-CZ" sz="1200" dirty="0">
                <a:cs typeface="Times New Roman"/>
              </a:rPr>
              <a:t>, </a:t>
            </a:r>
            <a:r>
              <a:rPr lang="cs-CZ" sz="1200" dirty="0" err="1">
                <a:cs typeface="Times New Roman"/>
              </a:rPr>
              <a:t>researches</a:t>
            </a:r>
            <a:r>
              <a:rPr lang="cs-CZ" sz="1200" dirty="0">
                <a:cs typeface="Times New Roman"/>
              </a:rPr>
              <a:t> use </a:t>
            </a:r>
            <a:r>
              <a:rPr lang="cs-CZ" sz="1200" dirty="0" err="1">
                <a:cs typeface="Times New Roman"/>
              </a:rPr>
              <a:t>the</a:t>
            </a:r>
            <a:r>
              <a:rPr lang="cs-CZ" sz="1200" dirty="0">
                <a:cs typeface="Times New Roman"/>
              </a:rPr>
              <a:t> so-</a:t>
            </a:r>
            <a:r>
              <a:rPr lang="cs-CZ" sz="1200" dirty="0" err="1">
                <a:cs typeface="Times New Roman"/>
              </a:rPr>
              <a:t>called</a:t>
            </a:r>
            <a:r>
              <a:rPr lang="cs-CZ" sz="1200" dirty="0">
                <a:cs typeface="Times New Roman"/>
              </a:rPr>
              <a:t> </a:t>
            </a:r>
            <a:r>
              <a:rPr lang="cs-CZ" sz="1200" b="1" dirty="0" err="1">
                <a:cs typeface="Times New Roman"/>
              </a:rPr>
              <a:t>lighting</a:t>
            </a:r>
            <a:r>
              <a:rPr lang="cs-CZ" sz="1200" b="1" dirty="0">
                <a:cs typeface="Times New Roman"/>
              </a:rPr>
              <a:t> pulse</a:t>
            </a:r>
            <a:r>
              <a:rPr lang="cs-CZ" sz="1200" dirty="0">
                <a:cs typeface="Times New Roman"/>
              </a:rPr>
              <a:t>: </a:t>
            </a:r>
            <a:r>
              <a:rPr lang="cs-CZ" sz="1200" dirty="0" err="1">
                <a:cs typeface="Times New Roman"/>
              </a:rPr>
              <a:t>for</a:t>
            </a:r>
            <a:r>
              <a:rPr lang="cs-CZ" sz="1200" dirty="0">
                <a:cs typeface="Times New Roman"/>
              </a:rPr>
              <a:t> 10m </a:t>
            </a:r>
            <a:r>
              <a:rPr lang="cs-CZ" sz="1200" dirty="0" err="1">
                <a:cs typeface="Times New Roman"/>
              </a:rPr>
              <a:t>electrode</a:t>
            </a:r>
            <a:r>
              <a:rPr lang="cs-CZ" sz="1200" dirty="0">
                <a:cs typeface="Times New Roman"/>
              </a:rPr>
              <a:t> distance, </a:t>
            </a:r>
            <a:r>
              <a:rPr lang="cs-CZ" sz="1200" dirty="0" err="1">
                <a:cs typeface="Times New Roman"/>
              </a:rPr>
              <a:t>V</a:t>
            </a:r>
            <a:r>
              <a:rPr lang="cs-CZ" sz="1200" baseline="-25000" dirty="0" err="1">
                <a:cs typeface="Times New Roman"/>
              </a:rPr>
              <a:t>max</a:t>
            </a:r>
            <a:r>
              <a:rPr lang="cs-CZ" sz="1200" dirty="0">
                <a:cs typeface="Times New Roman"/>
              </a:rPr>
              <a:t> = 2.5 MV, t = 500 </a:t>
            </a:r>
            <a:r>
              <a:rPr lang="cs-CZ" sz="1200" dirty="0" err="1">
                <a:cs typeface="Times New Roman"/>
              </a:rPr>
              <a:t>us</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a:cs typeface="Times New Roman"/>
              </a:rPr>
              <a:t>Just </a:t>
            </a:r>
            <a:r>
              <a:rPr lang="cs-CZ" sz="1200" dirty="0" err="1">
                <a:cs typeface="Times New Roman"/>
              </a:rPr>
              <a:t>like</a:t>
            </a:r>
            <a:r>
              <a:rPr lang="cs-CZ" sz="1200" dirty="0">
                <a:cs typeface="Times New Roman"/>
              </a:rPr>
              <a:t> </a:t>
            </a:r>
            <a:r>
              <a:rPr lang="cs-CZ" sz="1200" dirty="0" err="1">
                <a:cs typeface="Times New Roman"/>
              </a:rPr>
              <a:t>with</a:t>
            </a:r>
            <a:r>
              <a:rPr lang="cs-CZ" sz="1200" dirty="0">
                <a:cs typeface="Times New Roman"/>
              </a:rPr>
              <a:t> </a:t>
            </a:r>
            <a:r>
              <a:rPr lang="cs-CZ" sz="1200" dirty="0" err="1">
                <a:cs typeface="Times New Roman"/>
              </a:rPr>
              <a:t>streamers</a:t>
            </a:r>
            <a:r>
              <a:rPr lang="cs-CZ" sz="1200" dirty="0">
                <a:cs typeface="Times New Roman"/>
              </a:rPr>
              <a:t>, </a:t>
            </a:r>
            <a:r>
              <a:rPr lang="cs-CZ" sz="1200" dirty="0" err="1">
                <a:cs typeface="Times New Roman"/>
              </a:rPr>
              <a:t>we</a:t>
            </a:r>
            <a:r>
              <a:rPr lang="cs-CZ" sz="1200" dirty="0">
                <a:cs typeface="Times New Roman"/>
              </a:rPr>
              <a:t> </a:t>
            </a:r>
            <a:r>
              <a:rPr lang="cs-CZ" sz="1200" dirty="0" err="1">
                <a:cs typeface="Times New Roman"/>
              </a:rPr>
              <a:t>know</a:t>
            </a:r>
            <a:r>
              <a:rPr lang="cs-CZ" sz="1200" dirty="0">
                <a:cs typeface="Times New Roman"/>
              </a:rPr>
              <a:t> </a:t>
            </a:r>
            <a:r>
              <a:rPr lang="cs-CZ" sz="1200" b="1" dirty="0">
                <a:cs typeface="Times New Roman"/>
              </a:rPr>
              <a:t>positive and negative </a:t>
            </a:r>
            <a:r>
              <a:rPr lang="cs-CZ" sz="1200" b="1" dirty="0" err="1">
                <a:cs typeface="Times New Roman"/>
              </a:rPr>
              <a:t>leaders</a:t>
            </a:r>
            <a:r>
              <a:rPr lang="cs-CZ" sz="1200" b="1" dirty="0">
                <a:cs typeface="Times New Roman"/>
              </a:rPr>
              <a:t> </a:t>
            </a:r>
            <a:r>
              <a:rPr lang="cs-CZ" sz="1200" dirty="0">
                <a:cs typeface="Times New Roman"/>
              </a:rPr>
              <a:t>– positive </a:t>
            </a:r>
            <a:r>
              <a:rPr lang="cs-CZ" sz="1200" dirty="0" err="1">
                <a:cs typeface="Times New Roman"/>
              </a:rPr>
              <a:t>originate</a:t>
            </a:r>
            <a:r>
              <a:rPr lang="cs-CZ" sz="1200" dirty="0">
                <a:cs typeface="Times New Roman"/>
              </a:rPr>
              <a:t> </a:t>
            </a:r>
            <a:r>
              <a:rPr lang="cs-CZ" sz="1200" dirty="0" err="1">
                <a:cs typeface="Times New Roman"/>
              </a:rPr>
              <a:t>from</a:t>
            </a:r>
            <a:r>
              <a:rPr lang="cs-CZ" sz="1200" dirty="0">
                <a:cs typeface="Times New Roman"/>
              </a:rPr>
              <a:t> </a:t>
            </a:r>
            <a:r>
              <a:rPr lang="cs-CZ" sz="1200" dirty="0" err="1">
                <a:cs typeface="Times New Roman"/>
              </a:rPr>
              <a:t>the</a:t>
            </a:r>
            <a:r>
              <a:rPr lang="cs-CZ" sz="1200" dirty="0">
                <a:cs typeface="Times New Roman"/>
              </a:rPr>
              <a:t> positive </a:t>
            </a:r>
            <a:r>
              <a:rPr lang="cs-CZ" sz="1200" dirty="0" err="1">
                <a:cs typeface="Times New Roman"/>
              </a:rPr>
              <a:t>electrode</a:t>
            </a:r>
            <a:r>
              <a:rPr lang="cs-CZ" sz="1200" dirty="0">
                <a:cs typeface="Times New Roman"/>
              </a:rPr>
              <a:t> (</a:t>
            </a:r>
            <a:r>
              <a:rPr lang="cs-CZ" sz="1200" dirty="0" err="1">
                <a:cs typeface="Times New Roman"/>
              </a:rPr>
              <a:t>anode</a:t>
            </a:r>
            <a:r>
              <a:rPr lang="cs-CZ" sz="1200" dirty="0">
                <a:cs typeface="Times New Roman"/>
              </a:rPr>
              <a:t>) and negative </a:t>
            </a:r>
            <a:r>
              <a:rPr lang="cs-CZ" sz="1200" dirty="0" err="1">
                <a:cs typeface="Times New Roman"/>
              </a:rPr>
              <a:t>originate</a:t>
            </a:r>
            <a:r>
              <a:rPr lang="cs-CZ" sz="1200" dirty="0">
                <a:cs typeface="Times New Roman"/>
              </a:rPr>
              <a:t> </a:t>
            </a:r>
            <a:r>
              <a:rPr lang="cs-CZ" sz="1200" dirty="0" err="1">
                <a:cs typeface="Times New Roman"/>
              </a:rPr>
              <a:t>from</a:t>
            </a:r>
            <a:r>
              <a:rPr lang="cs-CZ" sz="1200" dirty="0">
                <a:cs typeface="Times New Roman"/>
              </a:rPr>
              <a:t> </a:t>
            </a:r>
            <a:r>
              <a:rPr lang="cs-CZ" sz="1200" dirty="0" err="1">
                <a:cs typeface="Times New Roman"/>
              </a:rPr>
              <a:t>the</a:t>
            </a:r>
            <a:r>
              <a:rPr lang="cs-CZ" sz="1200" dirty="0">
                <a:cs typeface="Times New Roman"/>
              </a:rPr>
              <a:t> negative </a:t>
            </a:r>
            <a:r>
              <a:rPr lang="cs-CZ" sz="1200" dirty="0" err="1">
                <a:cs typeface="Times New Roman"/>
              </a:rPr>
              <a:t>one</a:t>
            </a:r>
            <a:r>
              <a:rPr lang="cs-CZ" sz="1200" dirty="0">
                <a:cs typeface="Times New Roman"/>
              </a:rPr>
              <a:t> (</a:t>
            </a:r>
            <a:r>
              <a:rPr lang="cs-CZ" sz="1200" dirty="0" err="1">
                <a:cs typeface="Times New Roman"/>
              </a:rPr>
              <a:t>cathode</a:t>
            </a:r>
            <a:r>
              <a:rPr lang="cs-CZ" sz="1200" dirty="0">
                <a:cs typeface="Times New Roman"/>
              </a:rPr>
              <a:t>).</a:t>
            </a:r>
          </a:p>
          <a:p>
            <a:endParaRPr lang="cs-CZ" sz="1200" dirty="0">
              <a:cs typeface="Times New Roman"/>
            </a:endParaRPr>
          </a:p>
        </p:txBody>
      </p:sp>
      <p:pic>
        <p:nvPicPr>
          <p:cNvPr id="6" name="Picture 5" descr="Diagram&#10;&#10;Description automatically generated">
            <a:extLst>
              <a:ext uri="{FF2B5EF4-FFF2-40B4-BE49-F238E27FC236}">
                <a16:creationId xmlns:a16="http://schemas.microsoft.com/office/drawing/2014/main" id="{1674E320-B620-B47A-9F97-6024889381F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7000"/>
                    </a14:imgEffect>
                    <a14:imgEffect>
                      <a14:saturation sat="0"/>
                    </a14:imgEffect>
                    <a14:imgEffect>
                      <a14:brightnessContrast bright="32000" contrast="18000"/>
                    </a14:imgEffect>
                  </a14:imgLayer>
                </a14:imgProps>
              </a:ext>
            </a:extLst>
          </a:blip>
          <a:srcRect t="1819" b="66334"/>
          <a:stretch/>
        </p:blipFill>
        <p:spPr>
          <a:xfrm>
            <a:off x="5669280" y="3587446"/>
            <a:ext cx="2935083" cy="1305210"/>
          </a:xfrm>
          <a:prstGeom prst="rect">
            <a:avLst/>
          </a:prstGeom>
        </p:spPr>
      </p:pic>
    </p:spTree>
    <p:extLst>
      <p:ext uri="{BB962C8B-B14F-4D97-AF65-F5344CB8AC3E}">
        <p14:creationId xmlns:p14="http://schemas.microsoft.com/office/powerpoint/2010/main" val="4005874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5</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Positive leader - </a:t>
            </a:r>
            <a:r>
              <a:rPr lang="cs-CZ" sz="2000" dirty="0" err="1">
                <a:solidFill>
                  <a:schemeClr val="tx2"/>
                </a:solidFill>
              </a:rPr>
              <a:t>overview</a:t>
            </a:r>
            <a:endParaRPr lang="cs-CZ" sz="2000" dirty="0">
              <a:solidFill>
                <a:schemeClr val="tx2"/>
              </a:solidFill>
            </a:endParaRPr>
          </a:p>
        </p:txBody>
      </p:sp>
      <p:sp>
        <p:nvSpPr>
          <p:cNvPr id="3" name="TextBox 2">
            <a:extLst>
              <a:ext uri="{FF2B5EF4-FFF2-40B4-BE49-F238E27FC236}">
                <a16:creationId xmlns:a16="http://schemas.microsoft.com/office/drawing/2014/main" id="{5E62E022-64C2-4A1C-76C2-D8189D2A0B17}"/>
              </a:ext>
            </a:extLst>
          </p:cNvPr>
          <p:cNvSpPr txBox="1"/>
          <p:nvPr/>
        </p:nvSpPr>
        <p:spPr>
          <a:xfrm>
            <a:off x="4047321" y="1335175"/>
            <a:ext cx="4983723" cy="2492990"/>
          </a:xfrm>
          <a:prstGeom prst="rect">
            <a:avLst/>
          </a:prstGeom>
          <a:noFill/>
        </p:spPr>
        <p:txBody>
          <a:bodyPr wrap="square" rtlCol="0">
            <a:spAutoFit/>
          </a:bodyPr>
          <a:lstStyle/>
          <a:p>
            <a:pPr marL="171450" indent="-171450">
              <a:buFont typeface="Arial" panose="020B0604020202020204" pitchFamily="34" charset="0"/>
              <a:buChar char="•"/>
            </a:pPr>
            <a:r>
              <a:rPr lang="cs-CZ" sz="1200" dirty="0" err="1">
                <a:cs typeface="Times New Roman"/>
              </a:rPr>
              <a:t>Starts</a:t>
            </a:r>
            <a:r>
              <a:rPr lang="cs-CZ" sz="1200" dirty="0">
                <a:cs typeface="Times New Roman"/>
              </a:rPr>
              <a:t> </a:t>
            </a:r>
            <a:r>
              <a:rPr lang="cs-CZ" sz="1200" dirty="0" err="1">
                <a:cs typeface="Times New Roman"/>
              </a:rPr>
              <a:t>at</a:t>
            </a:r>
            <a:r>
              <a:rPr lang="cs-CZ" sz="1200" dirty="0">
                <a:cs typeface="Times New Roman"/>
              </a:rPr>
              <a:t> </a:t>
            </a:r>
            <a:r>
              <a:rPr lang="cs-CZ" sz="1200" dirty="0" err="1">
                <a:cs typeface="Times New Roman"/>
              </a:rPr>
              <a:t>the</a:t>
            </a:r>
            <a:r>
              <a:rPr lang="cs-CZ" sz="1200" dirty="0">
                <a:cs typeface="Times New Roman"/>
              </a:rPr>
              <a:t> positive tip</a:t>
            </a: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err="1">
                <a:cs typeface="Times New Roman"/>
              </a:rPr>
              <a:t>Typical</a:t>
            </a:r>
            <a:r>
              <a:rPr lang="cs-CZ" sz="1200" dirty="0">
                <a:cs typeface="Times New Roman"/>
              </a:rPr>
              <a:t> leader </a:t>
            </a:r>
            <a:r>
              <a:rPr lang="cs-CZ" sz="1200" dirty="0" err="1">
                <a:cs typeface="Times New Roman"/>
              </a:rPr>
              <a:t>discharge</a:t>
            </a:r>
            <a:r>
              <a:rPr lang="cs-CZ" sz="1200" dirty="0">
                <a:cs typeface="Times New Roman"/>
              </a:rPr>
              <a:t> on </a:t>
            </a:r>
            <a:r>
              <a:rPr lang="cs-CZ" sz="1200" dirty="0" err="1">
                <a:cs typeface="Times New Roman"/>
              </a:rPr>
              <a:t>the</a:t>
            </a:r>
            <a:r>
              <a:rPr lang="cs-CZ" sz="1200" dirty="0">
                <a:cs typeface="Times New Roman"/>
              </a:rPr>
              <a:t> </a:t>
            </a:r>
            <a:r>
              <a:rPr lang="cs-CZ" sz="1200" dirty="0" err="1">
                <a:cs typeface="Times New Roman"/>
              </a:rPr>
              <a:t>left</a:t>
            </a:r>
            <a:r>
              <a:rPr lang="cs-CZ" sz="1200" dirty="0">
                <a:cs typeface="Times New Roman"/>
              </a:rPr>
              <a:t>:</a:t>
            </a:r>
            <a:br>
              <a:rPr lang="cs-CZ" sz="1200" dirty="0">
                <a:cs typeface="Times New Roman"/>
              </a:rPr>
            </a:br>
            <a:r>
              <a:rPr lang="cs-CZ" sz="1200" dirty="0">
                <a:cs typeface="Times New Roman"/>
              </a:rPr>
              <a:t>a) </a:t>
            </a:r>
            <a:r>
              <a:rPr lang="cs-CZ" sz="1200" dirty="0" err="1">
                <a:cs typeface="Times New Roman"/>
              </a:rPr>
              <a:t>voltage</a:t>
            </a:r>
            <a:r>
              <a:rPr lang="cs-CZ" sz="1200" dirty="0">
                <a:cs typeface="Times New Roman"/>
              </a:rPr>
              <a:t>, b) </a:t>
            </a:r>
            <a:r>
              <a:rPr lang="cs-CZ" sz="1200" dirty="0" err="1">
                <a:cs typeface="Times New Roman"/>
              </a:rPr>
              <a:t>streak</a:t>
            </a:r>
            <a:r>
              <a:rPr lang="cs-CZ" sz="1200" dirty="0">
                <a:cs typeface="Times New Roman"/>
              </a:rPr>
              <a:t> </a:t>
            </a:r>
            <a:r>
              <a:rPr lang="cs-CZ" sz="1200" dirty="0" err="1">
                <a:cs typeface="Times New Roman"/>
              </a:rPr>
              <a:t>camera</a:t>
            </a:r>
            <a:r>
              <a:rPr lang="cs-CZ" sz="1200" dirty="0">
                <a:cs typeface="Times New Roman"/>
              </a:rPr>
              <a:t> </a:t>
            </a:r>
            <a:r>
              <a:rPr lang="cs-CZ" sz="1200" dirty="0" err="1">
                <a:cs typeface="Times New Roman"/>
              </a:rPr>
              <a:t>recording</a:t>
            </a:r>
            <a:r>
              <a:rPr lang="cs-CZ" sz="1200" dirty="0">
                <a:cs typeface="Times New Roman"/>
              </a:rPr>
              <a:t>, c) </a:t>
            </a:r>
            <a:r>
              <a:rPr lang="cs-CZ" sz="1200" dirty="0" err="1">
                <a:cs typeface="Times New Roman"/>
              </a:rPr>
              <a:t>mechanism</a:t>
            </a:r>
            <a:endParaRPr lang="cs-CZ" sz="1200" dirty="0">
              <a:cs typeface="Times New Roman"/>
            </a:endParaRPr>
          </a:p>
          <a:p>
            <a:endParaRPr lang="cs-CZ" sz="1200" dirty="0">
              <a:cs typeface="Times New Roman"/>
            </a:endParaRPr>
          </a:p>
          <a:p>
            <a:r>
              <a:rPr lang="cs-CZ" sz="1200" b="1" dirty="0" err="1">
                <a:cs typeface="Times New Roman"/>
              </a:rPr>
              <a:t>Mechanism</a:t>
            </a:r>
            <a:endParaRPr lang="cs-CZ" sz="1200" b="1" dirty="0">
              <a:cs typeface="Times New Roman"/>
            </a:endParaRPr>
          </a:p>
          <a:p>
            <a:pPr marL="228600" indent="-228600">
              <a:buAutoNum type="arabicParenR"/>
            </a:pPr>
            <a:r>
              <a:rPr lang="cs-CZ" sz="1200" dirty="0" err="1">
                <a:cs typeface="Times New Roman"/>
              </a:rPr>
              <a:t>The</a:t>
            </a:r>
            <a:r>
              <a:rPr lang="cs-CZ" sz="1200" dirty="0">
                <a:cs typeface="Times New Roman"/>
              </a:rPr>
              <a:t> </a:t>
            </a:r>
            <a:r>
              <a:rPr lang="cs-CZ" sz="1200" dirty="0" err="1">
                <a:cs typeface="Times New Roman"/>
              </a:rPr>
              <a:t>discharge</a:t>
            </a:r>
            <a:r>
              <a:rPr lang="cs-CZ" sz="1200" dirty="0">
                <a:cs typeface="Times New Roman"/>
              </a:rPr>
              <a:t> </a:t>
            </a:r>
            <a:r>
              <a:rPr lang="cs-CZ" sz="1200" dirty="0" err="1">
                <a:cs typeface="Times New Roman"/>
              </a:rPr>
              <a:t>beings</a:t>
            </a:r>
            <a:r>
              <a:rPr lang="cs-CZ" sz="1200" dirty="0">
                <a:cs typeface="Times New Roman"/>
              </a:rPr>
              <a:t> </a:t>
            </a:r>
            <a:r>
              <a:rPr lang="cs-CZ" sz="1200" dirty="0" err="1">
                <a:cs typeface="Times New Roman"/>
              </a:rPr>
              <a:t>with</a:t>
            </a:r>
            <a:r>
              <a:rPr lang="cs-CZ" sz="1200" dirty="0">
                <a:cs typeface="Times New Roman"/>
              </a:rPr>
              <a:t> </a:t>
            </a:r>
            <a:r>
              <a:rPr lang="cs-CZ" sz="1200" dirty="0" err="1">
                <a:cs typeface="Times New Roman"/>
              </a:rPr>
              <a:t>corona</a:t>
            </a:r>
            <a:r>
              <a:rPr lang="cs-CZ" sz="1200" dirty="0">
                <a:cs typeface="Times New Roman"/>
              </a:rPr>
              <a:t> </a:t>
            </a:r>
            <a:r>
              <a:rPr lang="cs-CZ" sz="1200" dirty="0" err="1">
                <a:cs typeface="Times New Roman"/>
              </a:rPr>
              <a:t>discharges</a:t>
            </a:r>
            <a:r>
              <a:rPr lang="cs-CZ" sz="1200" dirty="0">
                <a:cs typeface="Times New Roman"/>
              </a:rPr>
              <a:t> </a:t>
            </a:r>
            <a:r>
              <a:rPr lang="cs-CZ" sz="1200" dirty="0" err="1">
                <a:cs typeface="Times New Roman"/>
              </a:rPr>
              <a:t>near</a:t>
            </a:r>
            <a:r>
              <a:rPr lang="cs-CZ" sz="1200" dirty="0">
                <a:cs typeface="Times New Roman"/>
              </a:rPr>
              <a:t> </a:t>
            </a:r>
            <a:r>
              <a:rPr lang="cs-CZ" sz="1200" dirty="0" err="1">
                <a:cs typeface="Times New Roman"/>
              </a:rPr>
              <a:t>the</a:t>
            </a:r>
            <a:r>
              <a:rPr lang="cs-CZ" sz="1200" dirty="0">
                <a:cs typeface="Times New Roman"/>
              </a:rPr>
              <a:t> tip</a:t>
            </a:r>
          </a:p>
          <a:p>
            <a:pPr marL="228600" indent="-228600">
              <a:buAutoNum type="arabicParenR"/>
            </a:pPr>
            <a:r>
              <a:rPr lang="cs-CZ" sz="1200" dirty="0" err="1">
                <a:cs typeface="Times New Roman"/>
              </a:rPr>
              <a:t>The</a:t>
            </a:r>
            <a:r>
              <a:rPr lang="cs-CZ" sz="1200" dirty="0">
                <a:cs typeface="Times New Roman"/>
              </a:rPr>
              <a:t> </a:t>
            </a:r>
            <a:r>
              <a:rPr lang="cs-CZ" sz="1200" dirty="0" err="1">
                <a:cs typeface="Times New Roman"/>
              </a:rPr>
              <a:t>corona</a:t>
            </a:r>
            <a:r>
              <a:rPr lang="cs-CZ" sz="1200" dirty="0">
                <a:cs typeface="Times New Roman"/>
              </a:rPr>
              <a:t> </a:t>
            </a:r>
            <a:r>
              <a:rPr lang="cs-CZ" sz="1200" dirty="0" err="1">
                <a:cs typeface="Times New Roman"/>
              </a:rPr>
              <a:t>ionizes</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gas</a:t>
            </a:r>
            <a:r>
              <a:rPr lang="cs-CZ" sz="1200" dirty="0">
                <a:cs typeface="Times New Roman"/>
              </a:rPr>
              <a:t> </a:t>
            </a:r>
            <a:r>
              <a:rPr lang="cs-CZ" sz="1200" dirty="0" err="1">
                <a:cs typeface="Times New Roman"/>
              </a:rPr>
              <a:t>which</a:t>
            </a:r>
            <a:r>
              <a:rPr lang="cs-CZ" sz="1200" dirty="0">
                <a:cs typeface="Times New Roman"/>
              </a:rPr>
              <a:t> </a:t>
            </a:r>
            <a:r>
              <a:rPr lang="cs-CZ" sz="1200" dirty="0" err="1">
                <a:cs typeface="Times New Roman"/>
              </a:rPr>
              <a:t>extends</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anode</a:t>
            </a:r>
            <a:r>
              <a:rPr lang="cs-CZ" sz="1200" dirty="0">
                <a:cs typeface="Times New Roman"/>
              </a:rPr>
              <a:t> and </a:t>
            </a:r>
            <a:r>
              <a:rPr lang="cs-CZ" sz="1200" dirty="0" err="1">
                <a:cs typeface="Times New Roman"/>
              </a:rPr>
              <a:t>ignites</a:t>
            </a:r>
            <a:r>
              <a:rPr lang="cs-CZ" sz="1200" dirty="0">
                <a:cs typeface="Times New Roman"/>
              </a:rPr>
              <a:t> a </a:t>
            </a:r>
            <a:r>
              <a:rPr lang="cs-CZ" sz="1200" dirty="0" err="1">
                <a:cs typeface="Times New Roman"/>
              </a:rPr>
              <a:t>new</a:t>
            </a:r>
            <a:r>
              <a:rPr lang="cs-CZ" sz="1200" dirty="0">
                <a:cs typeface="Times New Roman"/>
              </a:rPr>
              <a:t> </a:t>
            </a:r>
            <a:r>
              <a:rPr lang="cs-CZ" sz="1200" dirty="0" err="1">
                <a:cs typeface="Times New Roman"/>
              </a:rPr>
              <a:t>corona</a:t>
            </a:r>
            <a:r>
              <a:rPr lang="cs-CZ" sz="1200" dirty="0">
                <a:cs typeface="Times New Roman"/>
              </a:rPr>
              <a:t> </a:t>
            </a:r>
            <a:r>
              <a:rPr lang="cs-CZ" sz="1200" dirty="0" err="1">
                <a:cs typeface="Times New Roman"/>
              </a:rPr>
              <a:t>at</a:t>
            </a:r>
            <a:r>
              <a:rPr lang="cs-CZ" sz="1200" dirty="0">
                <a:cs typeface="Times New Roman"/>
              </a:rPr>
              <a:t> </a:t>
            </a:r>
            <a:r>
              <a:rPr lang="cs-CZ" sz="1200" dirty="0" err="1">
                <a:cs typeface="Times New Roman"/>
              </a:rPr>
              <a:t>its</a:t>
            </a:r>
            <a:r>
              <a:rPr lang="cs-CZ" sz="1200" dirty="0">
                <a:cs typeface="Times New Roman"/>
              </a:rPr>
              <a:t> end.</a:t>
            </a:r>
          </a:p>
          <a:p>
            <a:pPr marL="228600" indent="-228600">
              <a:buAutoNum type="arabicParenR"/>
            </a:pPr>
            <a:r>
              <a:rPr lang="cs-CZ" sz="1200" dirty="0" err="1">
                <a:cs typeface="Times New Roman"/>
              </a:rPr>
              <a:t>The</a:t>
            </a:r>
            <a:r>
              <a:rPr lang="cs-CZ" sz="1200" dirty="0">
                <a:cs typeface="Times New Roman"/>
              </a:rPr>
              <a:t> leader </a:t>
            </a:r>
            <a:r>
              <a:rPr lang="cs-CZ" sz="1200" dirty="0" err="1">
                <a:cs typeface="Times New Roman"/>
              </a:rPr>
              <a:t>corona</a:t>
            </a:r>
            <a:r>
              <a:rPr lang="cs-CZ" sz="1200" dirty="0">
                <a:cs typeface="Times New Roman"/>
              </a:rPr>
              <a:t> (</a:t>
            </a:r>
            <a:r>
              <a:rPr lang="cs-CZ" sz="1200" dirty="0" err="1">
                <a:cs typeface="Times New Roman"/>
              </a:rPr>
              <a:t>consisting</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streamers</a:t>
            </a:r>
            <a:r>
              <a:rPr lang="cs-CZ" sz="1200" dirty="0">
                <a:cs typeface="Times New Roman"/>
              </a:rPr>
              <a:t>) </a:t>
            </a:r>
            <a:r>
              <a:rPr lang="cs-CZ" sz="1200" dirty="0" err="1">
                <a:cs typeface="Times New Roman"/>
              </a:rPr>
              <a:t>is</a:t>
            </a:r>
            <a:r>
              <a:rPr lang="cs-CZ" sz="1200" dirty="0">
                <a:cs typeface="Times New Roman"/>
              </a:rPr>
              <a:t> more </a:t>
            </a:r>
            <a:r>
              <a:rPr lang="cs-CZ" sz="1200" dirty="0" err="1">
                <a:cs typeface="Times New Roman"/>
              </a:rPr>
              <a:t>luminous</a:t>
            </a:r>
            <a:r>
              <a:rPr lang="cs-CZ" sz="1200" dirty="0">
                <a:cs typeface="Times New Roman"/>
              </a:rPr>
              <a:t> </a:t>
            </a:r>
            <a:r>
              <a:rPr lang="cs-CZ" sz="1200" dirty="0" err="1">
                <a:cs typeface="Times New Roman"/>
              </a:rPr>
              <a:t>than</a:t>
            </a:r>
            <a:r>
              <a:rPr lang="cs-CZ" sz="1200" dirty="0">
                <a:cs typeface="Times New Roman"/>
              </a:rPr>
              <a:t> </a:t>
            </a:r>
            <a:r>
              <a:rPr lang="cs-CZ" sz="1200" dirty="0" err="1">
                <a:cs typeface="Times New Roman"/>
              </a:rPr>
              <a:t>the</a:t>
            </a:r>
            <a:r>
              <a:rPr lang="cs-CZ" sz="1200" dirty="0">
                <a:cs typeface="Times New Roman"/>
              </a:rPr>
              <a:t> leader body.</a:t>
            </a:r>
          </a:p>
          <a:p>
            <a:pPr marL="228600" indent="-228600">
              <a:buAutoNum type="arabicParenR"/>
            </a:pPr>
            <a:r>
              <a:rPr lang="cs-CZ" sz="1200" dirty="0" err="1">
                <a:cs typeface="Times New Roman"/>
              </a:rPr>
              <a:t>After</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final</a:t>
            </a:r>
            <a:r>
              <a:rPr lang="cs-CZ" sz="1200" dirty="0">
                <a:cs typeface="Times New Roman"/>
              </a:rPr>
              <a:t> </a:t>
            </a:r>
            <a:r>
              <a:rPr lang="cs-CZ" sz="1200" dirty="0" err="1">
                <a:cs typeface="Times New Roman"/>
              </a:rPr>
              <a:t>jump</a:t>
            </a:r>
            <a:r>
              <a:rPr lang="cs-CZ" sz="1200" dirty="0">
                <a:cs typeface="Times New Roman"/>
              </a:rPr>
              <a:t>, </a:t>
            </a:r>
            <a:r>
              <a:rPr lang="cs-CZ" sz="1200" dirty="0" err="1">
                <a:cs typeface="Times New Roman"/>
              </a:rPr>
              <a:t>arc</a:t>
            </a:r>
            <a:r>
              <a:rPr lang="cs-CZ" sz="1200" dirty="0">
                <a:cs typeface="Times New Roman"/>
              </a:rPr>
              <a:t> </a:t>
            </a:r>
            <a:r>
              <a:rPr lang="cs-CZ" sz="1200" dirty="0" err="1">
                <a:cs typeface="Times New Roman"/>
              </a:rPr>
              <a:t>discharge</a:t>
            </a:r>
            <a:r>
              <a:rPr lang="cs-CZ" sz="1200" dirty="0">
                <a:cs typeface="Times New Roman"/>
              </a:rPr>
              <a:t> </a:t>
            </a:r>
            <a:r>
              <a:rPr lang="cs-CZ" sz="1200" dirty="0" err="1">
                <a:cs typeface="Times New Roman"/>
              </a:rPr>
              <a:t>is</a:t>
            </a:r>
            <a:r>
              <a:rPr lang="cs-CZ" sz="1200" dirty="0">
                <a:cs typeface="Times New Roman"/>
              </a:rPr>
              <a:t> </a:t>
            </a:r>
            <a:r>
              <a:rPr lang="cs-CZ" sz="1200" dirty="0" err="1">
                <a:cs typeface="Times New Roman"/>
              </a:rPr>
              <a:t>ignited</a:t>
            </a:r>
            <a:r>
              <a:rPr lang="cs-CZ" sz="1200" dirty="0">
                <a:cs typeface="Times New Roman"/>
              </a:rPr>
              <a:t> </a:t>
            </a:r>
            <a:r>
              <a:rPr lang="cs-CZ" sz="1200" dirty="0" err="1">
                <a:cs typeface="Times New Roman"/>
              </a:rPr>
              <a:t>because</a:t>
            </a:r>
            <a:r>
              <a:rPr lang="cs-CZ" sz="1200" dirty="0">
                <a:cs typeface="Times New Roman"/>
              </a:rPr>
              <a:t> a </a:t>
            </a:r>
            <a:r>
              <a:rPr lang="cs-CZ" sz="1200" dirty="0" err="1">
                <a:cs typeface="Times New Roman"/>
              </a:rPr>
              <a:t>conductive</a:t>
            </a:r>
            <a:r>
              <a:rPr lang="cs-CZ" sz="1200" dirty="0">
                <a:cs typeface="Times New Roman"/>
              </a:rPr>
              <a:t> </a:t>
            </a:r>
            <a:r>
              <a:rPr lang="cs-CZ" sz="1200" dirty="0" err="1">
                <a:cs typeface="Times New Roman"/>
              </a:rPr>
              <a:t>channel</a:t>
            </a:r>
            <a:r>
              <a:rPr lang="cs-CZ" sz="1200" dirty="0">
                <a:cs typeface="Times New Roman"/>
              </a:rPr>
              <a:t> </a:t>
            </a:r>
            <a:r>
              <a:rPr lang="cs-CZ" sz="1200" dirty="0" err="1">
                <a:cs typeface="Times New Roman"/>
              </a:rPr>
              <a:t>is</a:t>
            </a:r>
            <a:r>
              <a:rPr lang="cs-CZ" sz="1200" dirty="0">
                <a:cs typeface="Times New Roman"/>
              </a:rPr>
              <a:t> </a:t>
            </a:r>
            <a:r>
              <a:rPr lang="cs-CZ" sz="1200" dirty="0" err="1">
                <a:cs typeface="Times New Roman"/>
              </a:rPr>
              <a:t>formed</a:t>
            </a:r>
            <a:r>
              <a:rPr lang="cs-CZ" sz="1200" dirty="0">
                <a:cs typeface="Times New Roman"/>
              </a:rPr>
              <a:t>.</a:t>
            </a:r>
          </a:p>
        </p:txBody>
      </p:sp>
      <p:pic>
        <p:nvPicPr>
          <p:cNvPr id="2" name="Picture 1" descr="Diagram&#10;&#10;Description automatically generated">
            <a:extLst>
              <a:ext uri="{FF2B5EF4-FFF2-40B4-BE49-F238E27FC236}">
                <a16:creationId xmlns:a16="http://schemas.microsoft.com/office/drawing/2014/main" id="{A833B1AB-7D19-26E5-1E0F-32DA75B8288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7000"/>
                    </a14:imgEffect>
                    <a14:imgEffect>
                      <a14:saturation sat="0"/>
                    </a14:imgEffect>
                    <a14:imgEffect>
                      <a14:brightnessContrast bright="32000" contrast="18000"/>
                    </a14:imgEffect>
                  </a14:imgLayer>
                </a14:imgProps>
              </a:ext>
            </a:extLst>
          </a:blip>
          <a:stretch>
            <a:fillRect/>
          </a:stretch>
        </p:blipFill>
        <p:spPr>
          <a:xfrm>
            <a:off x="634699" y="1640063"/>
            <a:ext cx="2946783" cy="4114716"/>
          </a:xfrm>
          <a:prstGeom prst="rect">
            <a:avLst/>
          </a:prstGeom>
        </p:spPr>
      </p:pic>
      <p:pic>
        <p:nvPicPr>
          <p:cNvPr id="5" name="Picture 4" descr="A picture containing text, sketch, black and white&#10;&#10;Description automatically generated">
            <a:extLst>
              <a:ext uri="{FF2B5EF4-FFF2-40B4-BE49-F238E27FC236}">
                <a16:creationId xmlns:a16="http://schemas.microsoft.com/office/drawing/2014/main" id="{77165B01-DCC5-9211-FAA5-E119313A75E6}"/>
              </a:ext>
            </a:extLst>
          </p:cNvPr>
          <p:cNvPicPr>
            <a:picLocks noChangeAspect="1"/>
          </p:cNvPicPr>
          <p:nvPr/>
        </p:nvPicPr>
        <p:blipFill>
          <a:blip r:embed="rId6"/>
          <a:stretch>
            <a:fillRect/>
          </a:stretch>
        </p:blipFill>
        <p:spPr>
          <a:xfrm>
            <a:off x="4257098" y="4382163"/>
            <a:ext cx="4252203" cy="1938992"/>
          </a:xfrm>
          <a:prstGeom prst="rect">
            <a:avLst/>
          </a:prstGeom>
        </p:spPr>
      </p:pic>
      <p:cxnSp>
        <p:nvCxnSpPr>
          <p:cNvPr id="7" name="Straight Arrow Connector 6">
            <a:extLst>
              <a:ext uri="{FF2B5EF4-FFF2-40B4-BE49-F238E27FC236}">
                <a16:creationId xmlns:a16="http://schemas.microsoft.com/office/drawing/2014/main" id="{B0EA767E-A5A7-9D1E-0772-A2EE4F4B2580}"/>
              </a:ext>
            </a:extLst>
          </p:cNvPr>
          <p:cNvCxnSpPr/>
          <p:nvPr/>
        </p:nvCxnSpPr>
        <p:spPr>
          <a:xfrm>
            <a:off x="989704" y="6002767"/>
            <a:ext cx="23559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00EAFFF-68A1-988F-C214-8E2533263743}"/>
              </a:ext>
            </a:extLst>
          </p:cNvPr>
          <p:cNvSpPr txBox="1"/>
          <p:nvPr/>
        </p:nvSpPr>
        <p:spPr>
          <a:xfrm>
            <a:off x="1916210" y="6044156"/>
            <a:ext cx="383759" cy="276999"/>
          </a:xfrm>
          <a:prstGeom prst="rect">
            <a:avLst/>
          </a:prstGeom>
          <a:noFill/>
        </p:spPr>
        <p:txBody>
          <a:bodyPr wrap="none" rtlCol="0">
            <a:spAutoFit/>
          </a:bodyPr>
          <a:lstStyle/>
          <a:p>
            <a:r>
              <a:rPr lang="en-CZ" sz="1200" dirty="0"/>
              <a:t>čas</a:t>
            </a:r>
          </a:p>
        </p:txBody>
      </p:sp>
    </p:spTree>
    <p:extLst>
      <p:ext uri="{BB962C8B-B14F-4D97-AF65-F5344CB8AC3E}">
        <p14:creationId xmlns:p14="http://schemas.microsoft.com/office/powerpoint/2010/main" val="225887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5</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Positive leader – </a:t>
            </a:r>
            <a:r>
              <a:rPr lang="cs-CZ" sz="2000" dirty="0" err="1">
                <a:solidFill>
                  <a:schemeClr val="tx2"/>
                </a:solidFill>
              </a:rPr>
              <a:t>the</a:t>
            </a:r>
            <a:r>
              <a:rPr lang="cs-CZ" sz="2000" dirty="0">
                <a:solidFill>
                  <a:schemeClr val="tx2"/>
                </a:solidFill>
              </a:rPr>
              <a:t> </a:t>
            </a:r>
            <a:r>
              <a:rPr lang="cs-CZ" sz="2000" dirty="0" err="1">
                <a:solidFill>
                  <a:schemeClr val="tx2"/>
                </a:solidFill>
              </a:rPr>
              <a:t>initial</a:t>
            </a:r>
            <a:r>
              <a:rPr lang="cs-CZ" sz="2000" dirty="0">
                <a:solidFill>
                  <a:schemeClr val="tx2"/>
                </a:solidFill>
              </a:rPr>
              <a:t> </a:t>
            </a:r>
            <a:r>
              <a:rPr lang="cs-CZ" sz="2000" dirty="0" err="1">
                <a:solidFill>
                  <a:schemeClr val="tx2"/>
                </a:solidFill>
              </a:rPr>
              <a:t>corona</a:t>
            </a:r>
            <a:r>
              <a:rPr lang="cs-CZ" sz="2000" dirty="0">
                <a:solidFill>
                  <a:schemeClr val="tx2"/>
                </a:solidFill>
              </a:rPr>
              <a:t> (1+2)</a:t>
            </a:r>
          </a:p>
        </p:txBody>
      </p:sp>
      <p:sp>
        <p:nvSpPr>
          <p:cNvPr id="3" name="TextBox 2">
            <a:extLst>
              <a:ext uri="{FF2B5EF4-FFF2-40B4-BE49-F238E27FC236}">
                <a16:creationId xmlns:a16="http://schemas.microsoft.com/office/drawing/2014/main" id="{5E62E022-64C2-4A1C-76C2-D8189D2A0B17}"/>
              </a:ext>
            </a:extLst>
          </p:cNvPr>
          <p:cNvSpPr txBox="1"/>
          <p:nvPr/>
        </p:nvSpPr>
        <p:spPr>
          <a:xfrm>
            <a:off x="4047321" y="1335175"/>
            <a:ext cx="4983723" cy="1384995"/>
          </a:xfrm>
          <a:prstGeom prst="rect">
            <a:avLst/>
          </a:prstGeom>
          <a:noFill/>
        </p:spPr>
        <p:txBody>
          <a:bodyPr wrap="square" rtlCol="0">
            <a:spAutoFit/>
          </a:bodyPr>
          <a:lstStyle/>
          <a:p>
            <a:endParaRPr lang="cs-CZ" sz="1200" dirty="0">
              <a:cs typeface="Times New Roman"/>
            </a:endParaRPr>
          </a:p>
          <a:p>
            <a:pPr marL="171450" indent="-171450">
              <a:buFont typeface="Arial" panose="020B0604020202020204" pitchFamily="34" charset="0"/>
              <a:buChar char="•"/>
            </a:pPr>
            <a:r>
              <a:rPr lang="cs-CZ" sz="1200" dirty="0" err="1">
                <a:cs typeface="Times New Roman"/>
              </a:rPr>
              <a:t>The</a:t>
            </a:r>
            <a:r>
              <a:rPr lang="cs-CZ" sz="1200" dirty="0">
                <a:cs typeface="Times New Roman"/>
              </a:rPr>
              <a:t> positive leader </a:t>
            </a:r>
            <a:r>
              <a:rPr lang="cs-CZ" sz="1200" dirty="0" err="1">
                <a:cs typeface="Times New Roman"/>
              </a:rPr>
              <a:t>is</a:t>
            </a:r>
            <a:r>
              <a:rPr lang="cs-CZ" sz="1200" dirty="0">
                <a:cs typeface="Times New Roman"/>
              </a:rPr>
              <a:t> </a:t>
            </a:r>
            <a:r>
              <a:rPr lang="cs-CZ" sz="1200" dirty="0" err="1">
                <a:cs typeface="Times New Roman"/>
              </a:rPr>
              <a:t>initiated</a:t>
            </a:r>
            <a:r>
              <a:rPr lang="cs-CZ" sz="1200" dirty="0">
                <a:cs typeface="Times New Roman"/>
              </a:rPr>
              <a:t> by intense </a:t>
            </a:r>
            <a:r>
              <a:rPr lang="cs-CZ" sz="1200" dirty="0" err="1">
                <a:cs typeface="Times New Roman"/>
              </a:rPr>
              <a:t>corona</a:t>
            </a:r>
            <a:r>
              <a:rPr lang="cs-CZ" sz="1200" dirty="0">
                <a:cs typeface="Times New Roman"/>
              </a:rPr>
              <a:t> </a:t>
            </a:r>
            <a:r>
              <a:rPr lang="cs-CZ" sz="1200" dirty="0" err="1">
                <a:cs typeface="Times New Roman"/>
              </a:rPr>
              <a:t>discharges</a:t>
            </a:r>
            <a:r>
              <a:rPr lang="cs-CZ" sz="1200" dirty="0">
                <a:cs typeface="Times New Roman"/>
              </a:rPr>
              <a:t> in </a:t>
            </a:r>
            <a:r>
              <a:rPr lang="cs-CZ" sz="1200" dirty="0" err="1">
                <a:cs typeface="Times New Roman"/>
              </a:rPr>
              <a:t>the</a:t>
            </a:r>
            <a:r>
              <a:rPr lang="cs-CZ" sz="1200" dirty="0">
                <a:cs typeface="Times New Roman"/>
              </a:rPr>
              <a:t> so-</a:t>
            </a:r>
            <a:r>
              <a:rPr lang="cs-CZ" sz="1200" dirty="0" err="1">
                <a:cs typeface="Times New Roman"/>
              </a:rPr>
              <a:t>called</a:t>
            </a:r>
            <a:r>
              <a:rPr lang="cs-CZ" sz="1200" dirty="0">
                <a:cs typeface="Times New Roman"/>
              </a:rPr>
              <a:t> </a:t>
            </a:r>
            <a:r>
              <a:rPr lang="cs-CZ" sz="1200" b="1" dirty="0" err="1">
                <a:cs typeface="Times New Roman"/>
              </a:rPr>
              <a:t>active</a:t>
            </a:r>
            <a:r>
              <a:rPr lang="cs-CZ" sz="1200" b="1" dirty="0">
                <a:cs typeface="Times New Roman"/>
              </a:rPr>
              <a:t> </a:t>
            </a:r>
            <a:r>
              <a:rPr lang="cs-CZ" sz="1200" b="1" dirty="0" err="1">
                <a:cs typeface="Times New Roman"/>
              </a:rPr>
              <a:t>zone</a:t>
            </a:r>
            <a:r>
              <a:rPr lang="cs-CZ" sz="1200" b="1" dirty="0">
                <a:cs typeface="Times New Roman"/>
              </a:rPr>
              <a:t>.</a:t>
            </a:r>
            <a:endParaRPr lang="cs-CZ" sz="1200" dirty="0">
              <a:cs typeface="Times New Roman"/>
            </a:endParaRPr>
          </a:p>
          <a:p>
            <a:pPr marL="171450" indent="-171450">
              <a:buFont typeface="Arial" panose="020B0604020202020204" pitchFamily="34" charset="0"/>
              <a:buChar char="•"/>
            </a:pPr>
            <a:endParaRPr lang="cs-CZ" sz="1200" dirty="0">
              <a:cs typeface="Times New Roman"/>
            </a:endParaRPr>
          </a:p>
          <a:p>
            <a:pPr marL="171450" indent="-171450">
              <a:buFont typeface="Arial" panose="020B0604020202020204" pitchFamily="34" charset="0"/>
              <a:buChar char="•"/>
            </a:pPr>
            <a:r>
              <a:rPr lang="cs-CZ" sz="1200" dirty="0" err="1">
                <a:cs typeface="Times New Roman"/>
              </a:rPr>
              <a:t>The</a:t>
            </a:r>
            <a:r>
              <a:rPr lang="cs-CZ" sz="1200" dirty="0">
                <a:cs typeface="Times New Roman"/>
              </a:rPr>
              <a:t> leader </a:t>
            </a:r>
            <a:r>
              <a:rPr lang="cs-CZ" sz="1200" dirty="0" err="1">
                <a:cs typeface="Times New Roman"/>
              </a:rPr>
              <a:t>mechanism</a:t>
            </a:r>
            <a:r>
              <a:rPr lang="cs-CZ" sz="1200" dirty="0">
                <a:cs typeface="Times New Roman"/>
              </a:rPr>
              <a:t> </a:t>
            </a:r>
            <a:r>
              <a:rPr lang="cs-CZ" sz="1200" dirty="0" err="1">
                <a:cs typeface="Times New Roman"/>
              </a:rPr>
              <a:t>follows</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ignition</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first</a:t>
            </a:r>
            <a:r>
              <a:rPr lang="cs-CZ" sz="1200" dirty="0">
                <a:cs typeface="Times New Roman"/>
              </a:rPr>
              <a:t> </a:t>
            </a:r>
            <a:r>
              <a:rPr lang="cs-CZ" sz="1200" dirty="0" err="1">
                <a:cs typeface="Times New Roman"/>
              </a:rPr>
              <a:t>corona</a:t>
            </a:r>
            <a:r>
              <a:rPr lang="cs-CZ" sz="1200" dirty="0">
                <a:cs typeface="Times New Roman"/>
              </a:rPr>
              <a:t> but </a:t>
            </a:r>
            <a:r>
              <a:rPr lang="cs-CZ" sz="1200" dirty="0" err="1">
                <a:cs typeface="Times New Roman"/>
              </a:rPr>
              <a:t>often</a:t>
            </a:r>
            <a:r>
              <a:rPr lang="cs-CZ" sz="1200" dirty="0">
                <a:cs typeface="Times New Roman"/>
              </a:rPr>
              <a:t>, </a:t>
            </a:r>
            <a:r>
              <a:rPr lang="cs-CZ" sz="1200" b="1" dirty="0" err="1">
                <a:cs typeface="Times New Roman"/>
              </a:rPr>
              <a:t>there</a:t>
            </a:r>
            <a:r>
              <a:rPr lang="cs-CZ" sz="1200" b="1" dirty="0">
                <a:cs typeface="Times New Roman"/>
              </a:rPr>
              <a:t> </a:t>
            </a:r>
            <a:r>
              <a:rPr lang="cs-CZ" sz="1200" b="1" dirty="0" err="1">
                <a:cs typeface="Times New Roman"/>
              </a:rPr>
              <a:t>is</a:t>
            </a:r>
            <a:r>
              <a:rPr lang="cs-CZ" sz="1200" b="1" dirty="0">
                <a:cs typeface="Times New Roman"/>
              </a:rPr>
              <a:t> a </a:t>
            </a:r>
            <a:r>
              <a:rPr lang="cs-CZ" sz="1200" b="1" dirty="0" err="1">
                <a:cs typeface="Times New Roman"/>
              </a:rPr>
              <a:t>delay</a:t>
            </a:r>
            <a:r>
              <a:rPr lang="cs-CZ" sz="1200" b="1" dirty="0">
                <a:cs typeface="Times New Roman"/>
              </a:rPr>
              <a:t> (</a:t>
            </a:r>
            <a:r>
              <a:rPr lang="cs-CZ" sz="1200" b="1" dirty="0" err="1">
                <a:cs typeface="Times New Roman"/>
              </a:rPr>
              <a:t>dark</a:t>
            </a:r>
            <a:r>
              <a:rPr lang="cs-CZ" sz="1200" b="1" dirty="0">
                <a:cs typeface="Times New Roman"/>
              </a:rPr>
              <a:t> </a:t>
            </a:r>
            <a:r>
              <a:rPr lang="cs-CZ" sz="1200" b="1" dirty="0" err="1">
                <a:cs typeface="Times New Roman"/>
              </a:rPr>
              <a:t>phase</a:t>
            </a:r>
            <a:r>
              <a:rPr lang="cs-CZ" sz="1200" b="1" dirty="0">
                <a:cs typeface="Times New Roman"/>
              </a:rPr>
              <a:t>)</a:t>
            </a:r>
            <a:r>
              <a:rPr lang="cs-CZ" sz="1200" dirty="0">
                <a:cs typeface="Times New Roman"/>
              </a:rPr>
              <a:t>, </a:t>
            </a:r>
            <a:r>
              <a:rPr lang="cs-CZ" sz="1200" dirty="0" err="1">
                <a:cs typeface="Times New Roman"/>
              </a:rPr>
              <a:t>which</a:t>
            </a:r>
            <a:r>
              <a:rPr lang="cs-CZ" sz="1200" dirty="0">
                <a:cs typeface="Times New Roman"/>
              </a:rPr>
              <a:t> </a:t>
            </a:r>
            <a:r>
              <a:rPr lang="cs-CZ" sz="1200" dirty="0" err="1">
                <a:cs typeface="Times New Roman"/>
              </a:rPr>
              <a:t>depends</a:t>
            </a:r>
            <a:r>
              <a:rPr lang="cs-CZ" sz="1200" dirty="0">
                <a:cs typeface="Times New Roman"/>
              </a:rPr>
              <a:t> on </a:t>
            </a:r>
            <a:r>
              <a:rPr lang="cs-CZ" sz="1200" dirty="0" err="1">
                <a:cs typeface="Times New Roman"/>
              </a:rPr>
              <a:t>the</a:t>
            </a:r>
            <a:r>
              <a:rPr lang="cs-CZ" sz="1200" dirty="0">
                <a:cs typeface="Times New Roman"/>
              </a:rPr>
              <a:t> </a:t>
            </a:r>
            <a:r>
              <a:rPr lang="cs-CZ" sz="1200" dirty="0" err="1">
                <a:cs typeface="Times New Roman"/>
              </a:rPr>
              <a:t>rise</a:t>
            </a:r>
            <a:r>
              <a:rPr lang="cs-CZ" sz="1200" dirty="0">
                <a:cs typeface="Times New Roman"/>
              </a:rPr>
              <a:t> </a:t>
            </a:r>
            <a:r>
              <a:rPr lang="cs-CZ" sz="1200" dirty="0" err="1">
                <a:cs typeface="Times New Roman"/>
              </a:rPr>
              <a:t>time</a:t>
            </a:r>
            <a:r>
              <a:rPr lang="cs-CZ" sz="1200" dirty="0">
                <a:cs typeface="Times New Roman"/>
              </a:rPr>
              <a:t> </a:t>
            </a:r>
            <a:r>
              <a:rPr lang="cs-CZ" sz="1200" dirty="0" err="1">
                <a:cs typeface="Times New Roman"/>
              </a:rPr>
              <a:t>of</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voltage</a:t>
            </a:r>
            <a:r>
              <a:rPr lang="cs-CZ" sz="1200" dirty="0">
                <a:cs typeface="Times New Roman"/>
              </a:rPr>
              <a:t> pulse.</a:t>
            </a:r>
          </a:p>
        </p:txBody>
      </p:sp>
      <p:pic>
        <p:nvPicPr>
          <p:cNvPr id="5" name="Picture 4" descr="A picture containing text, sketch, black and white&#10;&#10;Description automatically generated">
            <a:extLst>
              <a:ext uri="{FF2B5EF4-FFF2-40B4-BE49-F238E27FC236}">
                <a16:creationId xmlns:a16="http://schemas.microsoft.com/office/drawing/2014/main" id="{77165B01-DCC5-9211-FAA5-E119313A75E6}"/>
              </a:ext>
            </a:extLst>
          </p:cNvPr>
          <p:cNvPicPr>
            <a:picLocks noChangeAspect="1"/>
          </p:cNvPicPr>
          <p:nvPr/>
        </p:nvPicPr>
        <p:blipFill>
          <a:blip r:embed="rId4"/>
          <a:stretch>
            <a:fillRect/>
          </a:stretch>
        </p:blipFill>
        <p:spPr>
          <a:xfrm>
            <a:off x="3930405" y="3276551"/>
            <a:ext cx="4926071" cy="2246274"/>
          </a:xfrm>
          <a:prstGeom prst="rect">
            <a:avLst/>
          </a:prstGeom>
        </p:spPr>
      </p:pic>
      <p:pic>
        <p:nvPicPr>
          <p:cNvPr id="6" name="Picture 5">
            <a:extLst>
              <a:ext uri="{FF2B5EF4-FFF2-40B4-BE49-F238E27FC236}">
                <a16:creationId xmlns:a16="http://schemas.microsoft.com/office/drawing/2014/main" id="{BA305A93-D9FD-82DB-033D-4ED912345DF9}"/>
              </a:ext>
            </a:extLst>
          </p:cNvPr>
          <p:cNvPicPr>
            <a:picLocks noChangeAspect="1"/>
          </p:cNvPicPr>
          <p:nvPr/>
        </p:nvPicPr>
        <p:blipFill>
          <a:blip r:embed="rId5"/>
          <a:stretch>
            <a:fillRect/>
          </a:stretch>
        </p:blipFill>
        <p:spPr>
          <a:xfrm>
            <a:off x="701674" y="1105750"/>
            <a:ext cx="2914463" cy="1360083"/>
          </a:xfrm>
          <a:prstGeom prst="rect">
            <a:avLst/>
          </a:prstGeom>
        </p:spPr>
      </p:pic>
      <p:pic>
        <p:nvPicPr>
          <p:cNvPr id="12" name="Picture 11" descr="A picture containing line, parallel, diagram&#10;&#10;Description automatically generated">
            <a:extLst>
              <a:ext uri="{FF2B5EF4-FFF2-40B4-BE49-F238E27FC236}">
                <a16:creationId xmlns:a16="http://schemas.microsoft.com/office/drawing/2014/main" id="{A7E6D2A6-2163-2468-2C22-3B72E2C5B80E}"/>
              </a:ext>
            </a:extLst>
          </p:cNvPr>
          <p:cNvPicPr>
            <a:picLocks noChangeAspect="1"/>
          </p:cNvPicPr>
          <p:nvPr/>
        </p:nvPicPr>
        <p:blipFill>
          <a:blip r:embed="rId6"/>
          <a:stretch>
            <a:fillRect/>
          </a:stretch>
        </p:blipFill>
        <p:spPr>
          <a:xfrm>
            <a:off x="1003205" y="2525268"/>
            <a:ext cx="2311400" cy="3733800"/>
          </a:xfrm>
          <a:prstGeom prst="rect">
            <a:avLst/>
          </a:prstGeom>
        </p:spPr>
      </p:pic>
      <p:pic>
        <p:nvPicPr>
          <p:cNvPr id="14" name="Picture 13">
            <a:extLst>
              <a:ext uri="{FF2B5EF4-FFF2-40B4-BE49-F238E27FC236}">
                <a16:creationId xmlns:a16="http://schemas.microsoft.com/office/drawing/2014/main" id="{E707F240-69FE-0131-6300-D8D8CFBAB18E}"/>
              </a:ext>
            </a:extLst>
          </p:cNvPr>
          <p:cNvPicPr>
            <a:picLocks noChangeAspect="1"/>
          </p:cNvPicPr>
          <p:nvPr/>
        </p:nvPicPr>
        <p:blipFill>
          <a:blip r:embed="rId7"/>
          <a:stretch>
            <a:fillRect/>
          </a:stretch>
        </p:blipFill>
        <p:spPr>
          <a:xfrm>
            <a:off x="408773" y="6295499"/>
            <a:ext cx="3691685" cy="298430"/>
          </a:xfrm>
          <a:prstGeom prst="rect">
            <a:avLst/>
          </a:prstGeom>
        </p:spPr>
      </p:pic>
    </p:spTree>
    <p:extLst>
      <p:ext uri="{BB962C8B-B14F-4D97-AF65-F5344CB8AC3E}">
        <p14:creationId xmlns:p14="http://schemas.microsoft.com/office/powerpoint/2010/main" val="4126718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24"/>
          <p:cNvSpPr txBox="1"/>
          <p:nvPr/>
        </p:nvSpPr>
        <p:spPr>
          <a:xfrm>
            <a:off x="0" y="6562737"/>
            <a:ext cx="263214" cy="276999"/>
          </a:xfrm>
          <a:prstGeom prst="rect">
            <a:avLst/>
          </a:prstGeom>
          <a:noFill/>
        </p:spPr>
        <p:txBody>
          <a:bodyPr wrap="none" rtlCol="0">
            <a:spAutoFit/>
          </a:bodyPr>
          <a:lstStyle/>
          <a:p>
            <a:r>
              <a:rPr lang="de-DE" sz="1200" dirty="0">
                <a:cs typeface="Times New Roman" panose="02020603050405020304" pitchFamily="18" charset="0"/>
              </a:rPr>
              <a:t>6</a:t>
            </a:r>
          </a:p>
        </p:txBody>
      </p:sp>
      <p:pic>
        <p:nvPicPr>
          <p:cNvPr id="8" name="Picture 7">
            <a:extLst>
              <a:ext uri="{FF2B5EF4-FFF2-40B4-BE49-F238E27FC236}">
                <a16:creationId xmlns:a16="http://schemas.microsoft.com/office/drawing/2014/main" id="{CC291B6E-D12D-DC4E-BC65-6ADDCA3EA6FD}"/>
              </a:ext>
            </a:extLst>
          </p:cNvPr>
          <p:cNvPicPr>
            <a:picLocks noChangeAspect="1"/>
          </p:cNvPicPr>
          <p:nvPr/>
        </p:nvPicPr>
        <p:blipFill>
          <a:blip r:embed="rId3"/>
          <a:stretch>
            <a:fillRect/>
          </a:stretch>
        </p:blipFill>
        <p:spPr>
          <a:xfrm>
            <a:off x="0" y="1"/>
            <a:ext cx="1080655" cy="832104"/>
          </a:xfrm>
          <a:prstGeom prst="rect">
            <a:avLst/>
          </a:prstGeom>
        </p:spPr>
      </p:pic>
      <p:sp>
        <p:nvSpPr>
          <p:cNvPr id="9" name="TextBox 8">
            <a:extLst>
              <a:ext uri="{FF2B5EF4-FFF2-40B4-BE49-F238E27FC236}">
                <a16:creationId xmlns:a16="http://schemas.microsoft.com/office/drawing/2014/main" id="{F42ADB9D-BCAF-1C4C-95E4-9AC22BF2CF3C}"/>
              </a:ext>
            </a:extLst>
          </p:cNvPr>
          <p:cNvSpPr txBox="1"/>
          <p:nvPr/>
        </p:nvSpPr>
        <p:spPr>
          <a:xfrm>
            <a:off x="1318755" y="183784"/>
            <a:ext cx="7537721" cy="400110"/>
          </a:xfrm>
          <a:prstGeom prst="rect">
            <a:avLst/>
          </a:prstGeom>
          <a:noFill/>
        </p:spPr>
        <p:txBody>
          <a:bodyPr wrap="square" rtlCol="0">
            <a:spAutoFit/>
          </a:bodyPr>
          <a:lstStyle/>
          <a:p>
            <a:pPr algn="ctr"/>
            <a:r>
              <a:rPr lang="cs-CZ" sz="2000" dirty="0">
                <a:solidFill>
                  <a:schemeClr val="tx2"/>
                </a:solidFill>
              </a:rPr>
              <a:t>Positive leader – </a:t>
            </a:r>
            <a:r>
              <a:rPr lang="cs-CZ" sz="2000" dirty="0" err="1">
                <a:solidFill>
                  <a:schemeClr val="tx2"/>
                </a:solidFill>
              </a:rPr>
              <a:t>stochastic</a:t>
            </a:r>
            <a:r>
              <a:rPr lang="cs-CZ" sz="2000" dirty="0">
                <a:solidFill>
                  <a:schemeClr val="tx2"/>
                </a:solidFill>
              </a:rPr>
              <a:t> </a:t>
            </a:r>
            <a:r>
              <a:rPr lang="cs-CZ" sz="2000" dirty="0" err="1">
                <a:solidFill>
                  <a:schemeClr val="tx2"/>
                </a:solidFill>
              </a:rPr>
              <a:t>propagation</a:t>
            </a:r>
            <a:r>
              <a:rPr lang="cs-CZ" sz="2000" dirty="0">
                <a:solidFill>
                  <a:schemeClr val="tx2"/>
                </a:solidFill>
              </a:rPr>
              <a:t> (3)</a:t>
            </a:r>
          </a:p>
        </p:txBody>
      </p:sp>
      <p:sp>
        <p:nvSpPr>
          <p:cNvPr id="3" name="TextBox 2">
            <a:extLst>
              <a:ext uri="{FF2B5EF4-FFF2-40B4-BE49-F238E27FC236}">
                <a16:creationId xmlns:a16="http://schemas.microsoft.com/office/drawing/2014/main" id="{5E62E022-64C2-4A1C-76C2-D8189D2A0B17}"/>
              </a:ext>
            </a:extLst>
          </p:cNvPr>
          <p:cNvSpPr txBox="1"/>
          <p:nvPr/>
        </p:nvSpPr>
        <p:spPr>
          <a:xfrm>
            <a:off x="733966" y="1554119"/>
            <a:ext cx="4983723" cy="2677656"/>
          </a:xfrm>
          <a:prstGeom prst="rect">
            <a:avLst/>
          </a:prstGeom>
          <a:noFill/>
        </p:spPr>
        <p:txBody>
          <a:bodyPr wrap="square" rtlCol="0">
            <a:spAutoFit/>
          </a:bodyPr>
          <a:lstStyle/>
          <a:p>
            <a:pPr marL="171450" indent="-171450">
              <a:buFont typeface="Arial" panose="020B0604020202020204" pitchFamily="34" charset="0"/>
              <a:buChar char="•"/>
            </a:pPr>
            <a:endParaRPr lang="cs-CZ" sz="1200" dirty="0">
              <a:cs typeface="Times New Roman"/>
            </a:endParaRPr>
          </a:p>
          <a:p>
            <a:pPr marL="228600" indent="-228600">
              <a:buAutoNum type="arabicParenR"/>
            </a:pPr>
            <a:r>
              <a:rPr lang="cs-CZ" sz="1200" dirty="0" err="1">
                <a:cs typeface="Times New Roman"/>
              </a:rPr>
              <a:t>The</a:t>
            </a:r>
            <a:r>
              <a:rPr lang="cs-CZ" sz="1200" dirty="0">
                <a:cs typeface="Times New Roman"/>
              </a:rPr>
              <a:t> </a:t>
            </a:r>
            <a:r>
              <a:rPr lang="cs-CZ" sz="1200" dirty="0" err="1">
                <a:cs typeface="Times New Roman"/>
              </a:rPr>
              <a:t>discharge</a:t>
            </a:r>
            <a:r>
              <a:rPr lang="cs-CZ" sz="1200" dirty="0">
                <a:cs typeface="Times New Roman"/>
              </a:rPr>
              <a:t> </a:t>
            </a:r>
            <a:r>
              <a:rPr lang="cs-CZ" sz="1200" dirty="0" err="1">
                <a:cs typeface="Times New Roman"/>
              </a:rPr>
              <a:t>beings</a:t>
            </a:r>
            <a:r>
              <a:rPr lang="cs-CZ" sz="1200" dirty="0">
                <a:cs typeface="Times New Roman"/>
              </a:rPr>
              <a:t> </a:t>
            </a:r>
            <a:r>
              <a:rPr lang="cs-CZ" sz="1200" dirty="0" err="1">
                <a:cs typeface="Times New Roman"/>
              </a:rPr>
              <a:t>with</a:t>
            </a:r>
            <a:r>
              <a:rPr lang="cs-CZ" sz="1200" dirty="0">
                <a:cs typeface="Times New Roman"/>
              </a:rPr>
              <a:t> </a:t>
            </a:r>
            <a:r>
              <a:rPr lang="cs-CZ" sz="1200" dirty="0" err="1">
                <a:cs typeface="Times New Roman"/>
              </a:rPr>
              <a:t>corona</a:t>
            </a:r>
            <a:r>
              <a:rPr lang="cs-CZ" sz="1200" dirty="0">
                <a:cs typeface="Times New Roman"/>
              </a:rPr>
              <a:t> </a:t>
            </a:r>
            <a:r>
              <a:rPr lang="cs-CZ" sz="1200" dirty="0" err="1">
                <a:cs typeface="Times New Roman"/>
              </a:rPr>
              <a:t>discharges</a:t>
            </a:r>
            <a:r>
              <a:rPr lang="cs-CZ" sz="1200" dirty="0">
                <a:cs typeface="Times New Roman"/>
              </a:rPr>
              <a:t> </a:t>
            </a:r>
            <a:r>
              <a:rPr lang="cs-CZ" sz="1200" dirty="0" err="1">
                <a:cs typeface="Times New Roman"/>
              </a:rPr>
              <a:t>near</a:t>
            </a:r>
            <a:r>
              <a:rPr lang="cs-CZ" sz="1200" dirty="0">
                <a:cs typeface="Times New Roman"/>
              </a:rPr>
              <a:t> </a:t>
            </a:r>
            <a:r>
              <a:rPr lang="cs-CZ" sz="1200" dirty="0" err="1">
                <a:cs typeface="Times New Roman"/>
              </a:rPr>
              <a:t>the</a:t>
            </a:r>
            <a:r>
              <a:rPr lang="cs-CZ" sz="1200" dirty="0">
                <a:cs typeface="Times New Roman"/>
              </a:rPr>
              <a:t> tip</a:t>
            </a:r>
          </a:p>
          <a:p>
            <a:pPr marL="228600" indent="-228600">
              <a:buAutoNum type="arabicParenR"/>
            </a:pPr>
            <a:r>
              <a:rPr lang="cs-CZ" sz="1200" dirty="0" err="1">
                <a:cs typeface="Times New Roman"/>
              </a:rPr>
              <a:t>The</a:t>
            </a:r>
            <a:r>
              <a:rPr lang="cs-CZ" sz="1200" dirty="0">
                <a:cs typeface="Times New Roman"/>
              </a:rPr>
              <a:t> </a:t>
            </a:r>
            <a:r>
              <a:rPr lang="cs-CZ" sz="1200" dirty="0" err="1">
                <a:cs typeface="Times New Roman"/>
              </a:rPr>
              <a:t>corona</a:t>
            </a:r>
            <a:r>
              <a:rPr lang="cs-CZ" sz="1200" dirty="0">
                <a:cs typeface="Times New Roman"/>
              </a:rPr>
              <a:t> </a:t>
            </a:r>
            <a:r>
              <a:rPr lang="cs-CZ" sz="1200" dirty="0" err="1">
                <a:cs typeface="Times New Roman"/>
              </a:rPr>
              <a:t>ionizes</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gas</a:t>
            </a:r>
            <a:r>
              <a:rPr lang="cs-CZ" sz="1200" dirty="0">
                <a:cs typeface="Times New Roman"/>
              </a:rPr>
              <a:t> </a:t>
            </a:r>
            <a:r>
              <a:rPr lang="cs-CZ" sz="1200" dirty="0" err="1">
                <a:cs typeface="Times New Roman"/>
              </a:rPr>
              <a:t>which</a:t>
            </a:r>
            <a:r>
              <a:rPr lang="cs-CZ" sz="1200" dirty="0">
                <a:cs typeface="Times New Roman"/>
              </a:rPr>
              <a:t> </a:t>
            </a:r>
            <a:r>
              <a:rPr lang="cs-CZ" sz="1200" dirty="0" err="1">
                <a:cs typeface="Times New Roman"/>
              </a:rPr>
              <a:t>extends</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anode</a:t>
            </a:r>
            <a:r>
              <a:rPr lang="cs-CZ" sz="1200" dirty="0">
                <a:cs typeface="Times New Roman"/>
              </a:rPr>
              <a:t> and </a:t>
            </a:r>
            <a:r>
              <a:rPr lang="cs-CZ" sz="1200" dirty="0" err="1">
                <a:cs typeface="Times New Roman"/>
              </a:rPr>
              <a:t>ignites</a:t>
            </a:r>
            <a:r>
              <a:rPr lang="cs-CZ" sz="1200" dirty="0">
                <a:cs typeface="Times New Roman"/>
              </a:rPr>
              <a:t> a </a:t>
            </a:r>
            <a:r>
              <a:rPr lang="cs-CZ" sz="1200" dirty="0" err="1">
                <a:cs typeface="Times New Roman"/>
              </a:rPr>
              <a:t>new</a:t>
            </a:r>
            <a:r>
              <a:rPr lang="cs-CZ" sz="1200" dirty="0">
                <a:cs typeface="Times New Roman"/>
              </a:rPr>
              <a:t> </a:t>
            </a:r>
            <a:r>
              <a:rPr lang="cs-CZ" sz="1200" dirty="0" err="1">
                <a:cs typeface="Times New Roman"/>
              </a:rPr>
              <a:t>corona</a:t>
            </a:r>
            <a:r>
              <a:rPr lang="cs-CZ" sz="1200" dirty="0">
                <a:cs typeface="Times New Roman"/>
              </a:rPr>
              <a:t> </a:t>
            </a:r>
            <a:r>
              <a:rPr lang="cs-CZ" sz="1200" dirty="0" err="1">
                <a:cs typeface="Times New Roman"/>
              </a:rPr>
              <a:t>at</a:t>
            </a:r>
            <a:r>
              <a:rPr lang="cs-CZ" sz="1200" dirty="0">
                <a:cs typeface="Times New Roman"/>
              </a:rPr>
              <a:t> </a:t>
            </a:r>
            <a:r>
              <a:rPr lang="cs-CZ" sz="1200" dirty="0" err="1">
                <a:cs typeface="Times New Roman"/>
              </a:rPr>
              <a:t>its</a:t>
            </a:r>
            <a:r>
              <a:rPr lang="cs-CZ" sz="1200" dirty="0">
                <a:cs typeface="Times New Roman"/>
              </a:rPr>
              <a:t> end.</a:t>
            </a:r>
          </a:p>
          <a:p>
            <a:pPr marL="228600" indent="-228600">
              <a:buAutoNum type="arabicParenR"/>
            </a:pPr>
            <a:r>
              <a:rPr lang="cs-CZ" sz="1200" b="1" dirty="0" err="1">
                <a:cs typeface="Times New Roman"/>
              </a:rPr>
              <a:t>The</a:t>
            </a:r>
            <a:r>
              <a:rPr lang="cs-CZ" sz="1200" b="1" dirty="0">
                <a:cs typeface="Times New Roman"/>
              </a:rPr>
              <a:t> leader </a:t>
            </a:r>
            <a:r>
              <a:rPr lang="cs-CZ" sz="1200" b="1" dirty="0" err="1">
                <a:cs typeface="Times New Roman"/>
              </a:rPr>
              <a:t>corona</a:t>
            </a:r>
            <a:r>
              <a:rPr lang="cs-CZ" sz="1200" b="1" dirty="0">
                <a:cs typeface="Times New Roman"/>
              </a:rPr>
              <a:t> (</a:t>
            </a:r>
            <a:r>
              <a:rPr lang="cs-CZ" sz="1200" b="1" dirty="0" err="1">
                <a:cs typeface="Times New Roman"/>
              </a:rPr>
              <a:t>consisting</a:t>
            </a:r>
            <a:r>
              <a:rPr lang="cs-CZ" sz="1200" b="1" dirty="0">
                <a:cs typeface="Times New Roman"/>
              </a:rPr>
              <a:t> </a:t>
            </a:r>
            <a:r>
              <a:rPr lang="cs-CZ" sz="1200" b="1" dirty="0" err="1">
                <a:cs typeface="Times New Roman"/>
              </a:rPr>
              <a:t>of</a:t>
            </a:r>
            <a:r>
              <a:rPr lang="cs-CZ" sz="1200" b="1" dirty="0">
                <a:cs typeface="Times New Roman"/>
              </a:rPr>
              <a:t> </a:t>
            </a:r>
            <a:r>
              <a:rPr lang="cs-CZ" sz="1200" b="1" dirty="0" err="1">
                <a:cs typeface="Times New Roman"/>
              </a:rPr>
              <a:t>streamers</a:t>
            </a:r>
            <a:r>
              <a:rPr lang="cs-CZ" sz="1200" b="1" dirty="0">
                <a:cs typeface="Times New Roman"/>
              </a:rPr>
              <a:t>) </a:t>
            </a:r>
            <a:r>
              <a:rPr lang="cs-CZ" sz="1200" b="1" dirty="0" err="1">
                <a:cs typeface="Times New Roman"/>
              </a:rPr>
              <a:t>is</a:t>
            </a:r>
            <a:r>
              <a:rPr lang="cs-CZ" sz="1200" b="1" dirty="0">
                <a:cs typeface="Times New Roman"/>
              </a:rPr>
              <a:t> more </a:t>
            </a:r>
            <a:r>
              <a:rPr lang="cs-CZ" sz="1200" b="1" dirty="0" err="1">
                <a:cs typeface="Times New Roman"/>
              </a:rPr>
              <a:t>luminous</a:t>
            </a:r>
            <a:r>
              <a:rPr lang="cs-CZ" sz="1200" b="1" dirty="0">
                <a:cs typeface="Times New Roman"/>
              </a:rPr>
              <a:t> </a:t>
            </a:r>
            <a:r>
              <a:rPr lang="cs-CZ" sz="1200" b="1" dirty="0" err="1">
                <a:cs typeface="Times New Roman"/>
              </a:rPr>
              <a:t>than</a:t>
            </a:r>
            <a:r>
              <a:rPr lang="cs-CZ" sz="1200" b="1" dirty="0">
                <a:cs typeface="Times New Roman"/>
              </a:rPr>
              <a:t> </a:t>
            </a:r>
            <a:r>
              <a:rPr lang="cs-CZ" sz="1200" b="1" dirty="0" err="1">
                <a:cs typeface="Times New Roman"/>
              </a:rPr>
              <a:t>the</a:t>
            </a:r>
            <a:r>
              <a:rPr lang="cs-CZ" sz="1200" b="1" dirty="0">
                <a:cs typeface="Times New Roman"/>
              </a:rPr>
              <a:t> leader body.</a:t>
            </a:r>
            <a:br>
              <a:rPr lang="cs-CZ" sz="1200" dirty="0">
                <a:cs typeface="Times New Roman"/>
              </a:rPr>
            </a:br>
            <a:r>
              <a:rPr lang="cs-CZ" sz="1200" b="1" dirty="0">
                <a:cs typeface="Times New Roman"/>
              </a:rPr>
              <a:t>=&gt; </a:t>
            </a:r>
            <a:r>
              <a:rPr lang="cs-CZ" sz="1200" b="1" dirty="0" err="1">
                <a:cs typeface="Times New Roman"/>
              </a:rPr>
              <a:t>This</a:t>
            </a:r>
            <a:r>
              <a:rPr lang="cs-CZ" sz="1200" b="1" dirty="0">
                <a:cs typeface="Times New Roman"/>
              </a:rPr>
              <a:t> </a:t>
            </a:r>
            <a:r>
              <a:rPr lang="cs-CZ" sz="1200" b="1" dirty="0" err="1">
                <a:cs typeface="Times New Roman"/>
              </a:rPr>
              <a:t>is</a:t>
            </a:r>
            <a:r>
              <a:rPr lang="cs-CZ" sz="1200" b="1" dirty="0">
                <a:cs typeface="Times New Roman"/>
              </a:rPr>
              <a:t> a </a:t>
            </a:r>
            <a:r>
              <a:rPr lang="cs-CZ" sz="1200" b="1" dirty="0" err="1">
                <a:cs typeface="Times New Roman"/>
              </a:rPr>
              <a:t>stochastic</a:t>
            </a:r>
            <a:r>
              <a:rPr lang="cs-CZ" sz="1200" b="1" dirty="0">
                <a:cs typeface="Times New Roman"/>
              </a:rPr>
              <a:t> </a:t>
            </a:r>
            <a:r>
              <a:rPr lang="cs-CZ" sz="1200" b="1" dirty="0" err="1">
                <a:cs typeface="Times New Roman"/>
              </a:rPr>
              <a:t>phenomena</a:t>
            </a:r>
            <a:r>
              <a:rPr lang="cs-CZ" sz="1200" b="1" dirty="0">
                <a:cs typeface="Times New Roman"/>
              </a:rPr>
              <a:t> </a:t>
            </a:r>
            <a:r>
              <a:rPr lang="cs-CZ" sz="1200" b="1" dirty="0" err="1">
                <a:cs typeface="Times New Roman"/>
              </a:rPr>
              <a:t>because</a:t>
            </a:r>
            <a:r>
              <a:rPr lang="cs-CZ" sz="1200" b="1" dirty="0">
                <a:cs typeface="Times New Roman"/>
              </a:rPr>
              <a:t> </a:t>
            </a:r>
            <a:r>
              <a:rPr lang="cs-CZ" sz="1200" b="1" dirty="0" err="1">
                <a:cs typeface="Times New Roman"/>
              </a:rPr>
              <a:t>streamers</a:t>
            </a:r>
            <a:r>
              <a:rPr lang="cs-CZ" sz="1200" b="1" dirty="0">
                <a:cs typeface="Times New Roman"/>
              </a:rPr>
              <a:t> </a:t>
            </a:r>
            <a:r>
              <a:rPr lang="cs-CZ" sz="1200" b="1" dirty="0" err="1">
                <a:cs typeface="Times New Roman"/>
              </a:rPr>
              <a:t>ignite</a:t>
            </a:r>
            <a:r>
              <a:rPr lang="cs-CZ" sz="1200" b="1" dirty="0">
                <a:cs typeface="Times New Roman"/>
              </a:rPr>
              <a:t> in </a:t>
            </a:r>
            <a:r>
              <a:rPr lang="cs-CZ" sz="1200" b="1" dirty="0" err="1">
                <a:cs typeface="Times New Roman"/>
              </a:rPr>
              <a:t>all</a:t>
            </a:r>
            <a:r>
              <a:rPr lang="cs-CZ" sz="1200" b="1" dirty="0">
                <a:cs typeface="Times New Roman"/>
              </a:rPr>
              <a:t> </a:t>
            </a:r>
            <a:r>
              <a:rPr lang="cs-CZ" sz="1200" b="1" dirty="0" err="1">
                <a:cs typeface="Times New Roman"/>
              </a:rPr>
              <a:t>directions</a:t>
            </a:r>
            <a:r>
              <a:rPr lang="cs-CZ" sz="1200" b="1" dirty="0">
                <a:cs typeface="Times New Roman"/>
              </a:rPr>
              <a:t> but </a:t>
            </a:r>
            <a:r>
              <a:rPr lang="cs-CZ" sz="1200" b="1" dirty="0" err="1">
                <a:cs typeface="Times New Roman"/>
              </a:rPr>
              <a:t>the</a:t>
            </a:r>
            <a:r>
              <a:rPr lang="cs-CZ" sz="1200" b="1" dirty="0">
                <a:cs typeface="Times New Roman"/>
              </a:rPr>
              <a:t> plasma </a:t>
            </a:r>
            <a:r>
              <a:rPr lang="cs-CZ" sz="1200" b="1" dirty="0" err="1">
                <a:cs typeface="Times New Roman"/>
              </a:rPr>
              <a:t>ignites</a:t>
            </a:r>
            <a:r>
              <a:rPr lang="cs-CZ" sz="1200" b="1" dirty="0">
                <a:cs typeface="Times New Roman"/>
              </a:rPr>
              <a:t> </a:t>
            </a:r>
            <a:r>
              <a:rPr lang="cs-CZ" sz="1200" b="1" dirty="0" err="1">
                <a:cs typeface="Times New Roman"/>
              </a:rPr>
              <a:t>through</a:t>
            </a:r>
            <a:r>
              <a:rPr lang="cs-CZ" sz="1200" b="1" dirty="0">
                <a:cs typeface="Times New Roman"/>
              </a:rPr>
              <a:t> </a:t>
            </a:r>
            <a:r>
              <a:rPr lang="cs-CZ" sz="1200" b="1" dirty="0" err="1">
                <a:cs typeface="Times New Roman"/>
              </a:rPr>
              <a:t>only</a:t>
            </a:r>
            <a:r>
              <a:rPr lang="cs-CZ" sz="1200" b="1" dirty="0">
                <a:cs typeface="Times New Roman"/>
              </a:rPr>
              <a:t> </a:t>
            </a:r>
            <a:r>
              <a:rPr lang="cs-CZ" sz="1200" b="1" dirty="0" err="1">
                <a:cs typeface="Times New Roman"/>
              </a:rPr>
              <a:t>one</a:t>
            </a:r>
            <a:r>
              <a:rPr lang="cs-CZ" sz="1200" b="1" dirty="0">
                <a:cs typeface="Times New Roman"/>
              </a:rPr>
              <a:t> </a:t>
            </a:r>
            <a:r>
              <a:rPr lang="cs-CZ" sz="1200" b="1" dirty="0" err="1">
                <a:cs typeface="Times New Roman"/>
              </a:rPr>
              <a:t>of</a:t>
            </a:r>
            <a:r>
              <a:rPr lang="cs-CZ" sz="1200" b="1" dirty="0">
                <a:cs typeface="Times New Roman"/>
              </a:rPr>
              <a:t> </a:t>
            </a:r>
            <a:r>
              <a:rPr lang="cs-CZ" sz="1200" b="1" dirty="0" err="1">
                <a:cs typeface="Times New Roman"/>
              </a:rPr>
              <a:t>them</a:t>
            </a:r>
            <a:r>
              <a:rPr lang="cs-CZ" sz="1200" b="1" dirty="0">
                <a:cs typeface="Times New Roman"/>
              </a:rPr>
              <a:t> =&gt; </a:t>
            </a:r>
            <a:r>
              <a:rPr lang="cs-CZ" sz="1200" b="1" dirty="0" err="1">
                <a:cs typeface="Times New Roman"/>
              </a:rPr>
              <a:t>hence</a:t>
            </a:r>
            <a:r>
              <a:rPr lang="cs-CZ" sz="1200" b="1" dirty="0">
                <a:cs typeface="Times New Roman"/>
              </a:rPr>
              <a:t> </a:t>
            </a:r>
            <a:r>
              <a:rPr lang="cs-CZ" sz="1200" b="1" dirty="0" err="1">
                <a:cs typeface="Times New Roman"/>
              </a:rPr>
              <a:t>the</a:t>
            </a:r>
            <a:r>
              <a:rPr lang="cs-CZ" sz="1200" b="1" dirty="0">
                <a:cs typeface="Times New Roman"/>
              </a:rPr>
              <a:t> </a:t>
            </a:r>
            <a:r>
              <a:rPr lang="cs-CZ" sz="1200" b="1" dirty="0" err="1">
                <a:cs typeface="Times New Roman"/>
              </a:rPr>
              <a:t>clasical</a:t>
            </a:r>
            <a:r>
              <a:rPr lang="cs-CZ" sz="1200" b="1" dirty="0">
                <a:cs typeface="Times New Roman"/>
              </a:rPr>
              <a:t> </a:t>
            </a:r>
            <a:r>
              <a:rPr lang="cs-CZ" sz="1200" b="1" dirty="0" err="1">
                <a:cs typeface="Times New Roman"/>
              </a:rPr>
              <a:t>zig-zag</a:t>
            </a:r>
            <a:r>
              <a:rPr lang="cs-CZ" sz="1200" b="1" dirty="0">
                <a:cs typeface="Times New Roman"/>
              </a:rPr>
              <a:t> </a:t>
            </a:r>
            <a:r>
              <a:rPr lang="cs-CZ" sz="1200" b="1" dirty="0" err="1">
                <a:cs typeface="Times New Roman"/>
              </a:rPr>
              <a:t>pattern</a:t>
            </a:r>
            <a:r>
              <a:rPr lang="cs-CZ" sz="1200" b="1" dirty="0">
                <a:cs typeface="Times New Roman"/>
              </a:rPr>
              <a:t>.</a:t>
            </a:r>
          </a:p>
          <a:p>
            <a:pPr marL="228600" indent="-228600">
              <a:buAutoNum type="arabicParenR"/>
            </a:pPr>
            <a:endParaRPr lang="cs-CZ" sz="1200" dirty="0">
              <a:cs typeface="Times New Roman"/>
            </a:endParaRPr>
          </a:p>
          <a:p>
            <a:pPr marL="228600" indent="-228600">
              <a:buAutoNum type="arabicParenR"/>
            </a:pPr>
            <a:r>
              <a:rPr lang="cs-CZ" sz="1200" dirty="0" err="1">
                <a:cs typeface="Times New Roman"/>
              </a:rPr>
              <a:t>After</a:t>
            </a:r>
            <a:r>
              <a:rPr lang="cs-CZ" sz="1200" dirty="0">
                <a:cs typeface="Times New Roman"/>
              </a:rPr>
              <a:t> </a:t>
            </a:r>
            <a:r>
              <a:rPr lang="cs-CZ" sz="1200" dirty="0" err="1">
                <a:cs typeface="Times New Roman"/>
              </a:rPr>
              <a:t>the</a:t>
            </a:r>
            <a:r>
              <a:rPr lang="cs-CZ" sz="1200" dirty="0">
                <a:cs typeface="Times New Roman"/>
              </a:rPr>
              <a:t> </a:t>
            </a:r>
            <a:r>
              <a:rPr lang="cs-CZ" sz="1200" dirty="0" err="1">
                <a:cs typeface="Times New Roman"/>
              </a:rPr>
              <a:t>final</a:t>
            </a:r>
            <a:r>
              <a:rPr lang="cs-CZ" sz="1200" dirty="0">
                <a:cs typeface="Times New Roman"/>
              </a:rPr>
              <a:t> </a:t>
            </a:r>
            <a:r>
              <a:rPr lang="cs-CZ" sz="1200" dirty="0" err="1">
                <a:cs typeface="Times New Roman"/>
              </a:rPr>
              <a:t>jump</a:t>
            </a:r>
            <a:r>
              <a:rPr lang="cs-CZ" sz="1200" dirty="0">
                <a:cs typeface="Times New Roman"/>
              </a:rPr>
              <a:t>, </a:t>
            </a:r>
            <a:r>
              <a:rPr lang="cs-CZ" sz="1200" dirty="0" err="1">
                <a:cs typeface="Times New Roman"/>
              </a:rPr>
              <a:t>arc</a:t>
            </a:r>
            <a:r>
              <a:rPr lang="cs-CZ" sz="1200" dirty="0">
                <a:cs typeface="Times New Roman"/>
              </a:rPr>
              <a:t> </a:t>
            </a:r>
            <a:r>
              <a:rPr lang="cs-CZ" sz="1200" dirty="0" err="1">
                <a:cs typeface="Times New Roman"/>
              </a:rPr>
              <a:t>discharge</a:t>
            </a:r>
            <a:r>
              <a:rPr lang="cs-CZ" sz="1200" dirty="0">
                <a:cs typeface="Times New Roman"/>
              </a:rPr>
              <a:t> </a:t>
            </a:r>
            <a:r>
              <a:rPr lang="cs-CZ" sz="1200" dirty="0" err="1">
                <a:cs typeface="Times New Roman"/>
              </a:rPr>
              <a:t>is</a:t>
            </a:r>
            <a:r>
              <a:rPr lang="cs-CZ" sz="1200" dirty="0">
                <a:cs typeface="Times New Roman"/>
              </a:rPr>
              <a:t> </a:t>
            </a:r>
            <a:r>
              <a:rPr lang="cs-CZ" sz="1200" dirty="0" err="1">
                <a:cs typeface="Times New Roman"/>
              </a:rPr>
              <a:t>ignited</a:t>
            </a:r>
            <a:r>
              <a:rPr lang="cs-CZ" sz="1200" dirty="0">
                <a:cs typeface="Times New Roman"/>
              </a:rPr>
              <a:t> </a:t>
            </a:r>
            <a:r>
              <a:rPr lang="cs-CZ" sz="1200" dirty="0" err="1">
                <a:cs typeface="Times New Roman"/>
              </a:rPr>
              <a:t>because</a:t>
            </a:r>
            <a:r>
              <a:rPr lang="cs-CZ" sz="1200" dirty="0">
                <a:cs typeface="Times New Roman"/>
              </a:rPr>
              <a:t> a </a:t>
            </a:r>
            <a:r>
              <a:rPr lang="cs-CZ" sz="1200" dirty="0" err="1">
                <a:cs typeface="Times New Roman"/>
              </a:rPr>
              <a:t>conductive</a:t>
            </a:r>
            <a:r>
              <a:rPr lang="cs-CZ" sz="1200" dirty="0">
                <a:cs typeface="Times New Roman"/>
              </a:rPr>
              <a:t> </a:t>
            </a:r>
            <a:r>
              <a:rPr lang="cs-CZ" sz="1200" dirty="0" err="1">
                <a:cs typeface="Times New Roman"/>
              </a:rPr>
              <a:t>channel</a:t>
            </a:r>
            <a:r>
              <a:rPr lang="cs-CZ" sz="1200" dirty="0">
                <a:cs typeface="Times New Roman"/>
              </a:rPr>
              <a:t> </a:t>
            </a:r>
            <a:r>
              <a:rPr lang="cs-CZ" sz="1200" dirty="0" err="1">
                <a:cs typeface="Times New Roman"/>
              </a:rPr>
              <a:t>is</a:t>
            </a:r>
            <a:r>
              <a:rPr lang="cs-CZ" sz="1200" dirty="0">
                <a:cs typeface="Times New Roman"/>
              </a:rPr>
              <a:t> </a:t>
            </a:r>
            <a:r>
              <a:rPr lang="cs-CZ" sz="1200" dirty="0" err="1">
                <a:cs typeface="Times New Roman"/>
              </a:rPr>
              <a:t>formed</a:t>
            </a:r>
            <a:r>
              <a:rPr lang="cs-CZ" sz="1200" dirty="0">
                <a:cs typeface="Times New Roman"/>
              </a:rPr>
              <a:t>.</a:t>
            </a:r>
          </a:p>
          <a:p>
            <a:pPr marL="171450" indent="-171450">
              <a:buFont typeface="Arial" panose="020B0604020202020204" pitchFamily="34" charset="0"/>
              <a:buChar char="•"/>
            </a:pPr>
            <a:endParaRPr lang="cs-CZ" sz="1200" dirty="0">
              <a:cs typeface="Times New Roman"/>
            </a:endParaRPr>
          </a:p>
          <a:p>
            <a:endParaRPr lang="cs-CZ" sz="1200" dirty="0">
              <a:cs typeface="Times New Roman"/>
            </a:endParaRPr>
          </a:p>
        </p:txBody>
      </p:sp>
      <p:pic>
        <p:nvPicPr>
          <p:cNvPr id="4" name="Picture 3" descr="A picture containing text, diagram, sketch, skeleton&#10;&#10;Description automatically generated">
            <a:extLst>
              <a:ext uri="{FF2B5EF4-FFF2-40B4-BE49-F238E27FC236}">
                <a16:creationId xmlns:a16="http://schemas.microsoft.com/office/drawing/2014/main" id="{638356BE-C837-B8BC-4DFB-6F3AFF36C9AE}"/>
              </a:ext>
            </a:extLst>
          </p:cNvPr>
          <p:cNvPicPr>
            <a:picLocks noChangeAspect="1"/>
          </p:cNvPicPr>
          <p:nvPr/>
        </p:nvPicPr>
        <p:blipFill>
          <a:blip r:embed="rId4"/>
          <a:stretch>
            <a:fillRect/>
          </a:stretch>
        </p:blipFill>
        <p:spPr>
          <a:xfrm>
            <a:off x="702544" y="4645255"/>
            <a:ext cx="5520891" cy="1960862"/>
          </a:xfrm>
          <a:prstGeom prst="rect">
            <a:avLst/>
          </a:prstGeom>
        </p:spPr>
      </p:pic>
      <p:pic>
        <p:nvPicPr>
          <p:cNvPr id="6" name="Picture 5" descr="A picture containing text, screenshot, diagram, design&#10;&#10;Description automatically generated">
            <a:extLst>
              <a:ext uri="{FF2B5EF4-FFF2-40B4-BE49-F238E27FC236}">
                <a16:creationId xmlns:a16="http://schemas.microsoft.com/office/drawing/2014/main" id="{BB25FC84-FDED-E46C-D547-3B256212792B}"/>
              </a:ext>
            </a:extLst>
          </p:cNvPr>
          <p:cNvPicPr>
            <a:picLocks noChangeAspect="1"/>
          </p:cNvPicPr>
          <p:nvPr/>
        </p:nvPicPr>
        <p:blipFill>
          <a:blip r:embed="rId5"/>
          <a:stretch>
            <a:fillRect/>
          </a:stretch>
        </p:blipFill>
        <p:spPr>
          <a:xfrm>
            <a:off x="6075994" y="2081255"/>
            <a:ext cx="1693245" cy="2313244"/>
          </a:xfrm>
          <a:prstGeom prst="rect">
            <a:avLst/>
          </a:prstGeom>
        </p:spPr>
      </p:pic>
      <p:pic>
        <p:nvPicPr>
          <p:cNvPr id="10" name="Picture 9" descr="A picture containing black, screenshot, black and white, monochrome photography&#10;&#10;Description automatically generated">
            <a:extLst>
              <a:ext uri="{FF2B5EF4-FFF2-40B4-BE49-F238E27FC236}">
                <a16:creationId xmlns:a16="http://schemas.microsoft.com/office/drawing/2014/main" id="{1EAE866A-606A-A6D1-98C7-B2ECF40B6028}"/>
              </a:ext>
            </a:extLst>
          </p:cNvPr>
          <p:cNvPicPr>
            <a:picLocks noChangeAspect="1"/>
          </p:cNvPicPr>
          <p:nvPr/>
        </p:nvPicPr>
        <p:blipFill>
          <a:blip r:embed="rId6"/>
          <a:stretch>
            <a:fillRect/>
          </a:stretch>
        </p:blipFill>
        <p:spPr>
          <a:xfrm>
            <a:off x="7769239" y="2081255"/>
            <a:ext cx="849291" cy="2313244"/>
          </a:xfrm>
          <a:prstGeom prst="rect">
            <a:avLst/>
          </a:prstGeom>
        </p:spPr>
      </p:pic>
      <p:pic>
        <p:nvPicPr>
          <p:cNvPr id="12" name="Picture 11" descr="A picture containing black and white, x-ray film, monochrome, art&#10;&#10;Description automatically generated">
            <a:extLst>
              <a:ext uri="{FF2B5EF4-FFF2-40B4-BE49-F238E27FC236}">
                <a16:creationId xmlns:a16="http://schemas.microsoft.com/office/drawing/2014/main" id="{26EB2650-10C1-FC10-1321-FF0AD9023C9A}"/>
              </a:ext>
            </a:extLst>
          </p:cNvPr>
          <p:cNvPicPr>
            <a:picLocks noChangeAspect="1"/>
          </p:cNvPicPr>
          <p:nvPr/>
        </p:nvPicPr>
        <p:blipFill>
          <a:blip r:embed="rId7"/>
          <a:stretch>
            <a:fillRect/>
          </a:stretch>
        </p:blipFill>
        <p:spPr>
          <a:xfrm>
            <a:off x="6075994" y="939884"/>
            <a:ext cx="2542536" cy="1101226"/>
          </a:xfrm>
          <a:prstGeom prst="rect">
            <a:avLst/>
          </a:prstGeom>
        </p:spPr>
      </p:pic>
      <p:pic>
        <p:nvPicPr>
          <p:cNvPr id="13" name="Picture 12">
            <a:extLst>
              <a:ext uri="{FF2B5EF4-FFF2-40B4-BE49-F238E27FC236}">
                <a16:creationId xmlns:a16="http://schemas.microsoft.com/office/drawing/2014/main" id="{7BBC259C-9585-BDA3-B3F6-D97279DCF2EC}"/>
              </a:ext>
            </a:extLst>
          </p:cNvPr>
          <p:cNvPicPr>
            <a:picLocks noChangeAspect="1"/>
          </p:cNvPicPr>
          <p:nvPr/>
        </p:nvPicPr>
        <p:blipFill>
          <a:blip r:embed="rId8"/>
          <a:stretch>
            <a:fillRect/>
          </a:stretch>
        </p:blipFill>
        <p:spPr>
          <a:xfrm>
            <a:off x="6157019" y="4837303"/>
            <a:ext cx="2914463" cy="1360083"/>
          </a:xfrm>
          <a:prstGeom prst="rect">
            <a:avLst/>
          </a:prstGeom>
        </p:spPr>
      </p:pic>
    </p:spTree>
    <p:extLst>
      <p:ext uri="{BB962C8B-B14F-4D97-AF65-F5344CB8AC3E}">
        <p14:creationId xmlns:p14="http://schemas.microsoft.com/office/powerpoint/2010/main" val="2464825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145709</TotalTime>
  <Words>3265</Words>
  <Application>Microsoft Macintosh PowerPoint</Application>
  <PresentationFormat>On-screen Show (4:3)</PresentationFormat>
  <Paragraphs>384</Paragraphs>
  <Slides>30</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Muni</vt:lpstr>
      <vt:lpstr>Muni Bold</vt:lpstr>
      <vt:lpstr>Söhne</vt:lpstr>
      <vt:lpstr>Times New Roman</vt:lpstr>
      <vt:lpstr>Office Theme</vt:lpstr>
      <vt:lpstr>Plasma physics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Streamer breakdown from laboratory micro-discharges to upper atmosphere luminous events </dc:title>
  <dc:creator>t</dc:creator>
  <cp:lastModifiedBy>Adam Obrusnik</cp:lastModifiedBy>
  <cp:revision>1539</cp:revision>
  <dcterms:created xsi:type="dcterms:W3CDTF">2014-10-07T21:06:07Z</dcterms:created>
  <dcterms:modified xsi:type="dcterms:W3CDTF">2024-04-21T11:02:35Z</dcterms:modified>
</cp:coreProperties>
</file>